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0" r:id="rId5"/>
    <p:sldMasterId id="2147483698" r:id="rId6"/>
    <p:sldMasterId id="2147483702" r:id="rId7"/>
    <p:sldMasterId id="2147483706" r:id="rId8"/>
    <p:sldMasterId id="2147483710" r:id="rId9"/>
    <p:sldMasterId id="2147483714" r:id="rId10"/>
    <p:sldMasterId id="2147483718" r:id="rId11"/>
    <p:sldMasterId id="2147483738" r:id="rId12"/>
  </p:sldMasterIdLst>
  <p:notesMasterIdLst>
    <p:notesMasterId r:id="rId35"/>
  </p:notesMasterIdLst>
  <p:sldIdLst>
    <p:sldId id="257" r:id="rId13"/>
    <p:sldId id="353" r:id="rId14"/>
    <p:sldId id="346" r:id="rId15"/>
    <p:sldId id="328" r:id="rId16"/>
    <p:sldId id="355" r:id="rId17"/>
    <p:sldId id="362" r:id="rId18"/>
    <p:sldId id="354" r:id="rId19"/>
    <p:sldId id="360" r:id="rId20"/>
    <p:sldId id="361" r:id="rId21"/>
    <p:sldId id="363" r:id="rId22"/>
    <p:sldId id="357" r:id="rId23"/>
    <p:sldId id="358" r:id="rId24"/>
    <p:sldId id="364" r:id="rId25"/>
    <p:sldId id="414" r:id="rId26"/>
    <p:sldId id="415" r:id="rId27"/>
    <p:sldId id="359" r:id="rId28"/>
    <p:sldId id="356" r:id="rId29"/>
    <p:sldId id="416" r:id="rId30"/>
    <p:sldId id="368" r:id="rId31"/>
    <p:sldId id="347" r:id="rId32"/>
    <p:sldId id="273" r:id="rId33"/>
    <p:sldId id="352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Georgia" panose="02040502050405020303" pitchFamily="18" charset="0"/>
      <p:regular r:id="rId40"/>
      <p:bold r:id="rId41"/>
      <p:italic r:id="rId42"/>
      <p:boldItalic r:id="rId43"/>
    </p:embeddedFont>
    <p:embeddedFont>
      <p:font typeface="Lucida Sans" panose="020B0602030504020204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722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97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131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224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086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8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365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348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314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95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95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832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423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31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958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652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271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70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63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116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110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3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1" y="6316662"/>
            <a:ext cx="8781255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32000" y="1682750"/>
            <a:ext cx="11328000" cy="448945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  <p:sldLayoutId id="2147483726" r:id="rId22"/>
    <p:sldLayoutId id="214748372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900000"/>
            <a:ext cx="11328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2000" y="6324600"/>
            <a:ext cx="233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4000" y="6324600"/>
            <a:ext cx="386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23200" y="6316662"/>
            <a:ext cx="23368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/>
          </a:bodyPr>
          <a:lstStyle/>
          <a:p>
            <a:r>
              <a:rPr lang="en-GB"/>
              <a:t>Page Rank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/>
              <a:t>COMP3220 Web Infrastructure</a:t>
            </a:r>
            <a:br>
              <a:rPr lang="en-GB"/>
            </a:b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Dr Heather Packer </a:t>
            </a:r>
            <a:r>
              <a:rPr lang="mr-IN"/>
              <a:t>–</a:t>
            </a:r>
            <a:r>
              <a:rPr lang="en-GB"/>
              <a:t>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0"/>
    </mc:Choice>
    <mc:Fallback xmlns="">
      <p:transition spd="slow" advClick="0" advTm="5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2" name="Oval 3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3048000" y="4462462"/>
          <a:ext cx="674683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6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¼  /  2                 =    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 /  2  + ¼ /2   =   2/8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5251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240767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4"/>
    </mc:Choice>
    <mc:Fallback xmlns="">
      <p:transition spd="slow" advTm="2243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3047998" y="4462462"/>
          <a:ext cx="476431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6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1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73442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1"/>
    </mc:Choice>
    <mc:Fallback xmlns="">
      <p:transition spd="slow" advTm="512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17962" y="4462462"/>
          <a:ext cx="672915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5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91494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6153" y="35176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342190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28"/>
    </mc:Choice>
    <mc:Fallback xmlns="">
      <p:transition spd="slow" advTm="1792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17962" y="4462462"/>
          <a:ext cx="672915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5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 </a:t>
                      </a:r>
                      <a:r>
                        <a:rPr lang="en-US"/>
                        <a:t>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+ 2/8 / 2      =    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08326" y="352956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21333" y="21108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</p:txBody>
      </p:sp>
    </p:spTree>
    <p:extLst>
      <p:ext uri="{BB962C8B-B14F-4D97-AF65-F5344CB8AC3E}">
        <p14:creationId xmlns:p14="http://schemas.microsoft.com/office/powerpoint/2010/main" val="253749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"/>
    </mc:Choice>
    <mc:Fallback xmlns="">
      <p:transition spd="slow" advTm="35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17962" y="4462462"/>
          <a:ext cx="672915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5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 </a:t>
                      </a:r>
                      <a:r>
                        <a:rPr lang="en-US"/>
                        <a:t>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+ 2/8 / 2       =  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3/8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 /  2                         =    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38174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9"/>
    </mc:Choice>
    <mc:Fallback xmlns="">
      <p:transition spd="slow" advTm="288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17962" y="4462462"/>
          <a:ext cx="672915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5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 </a:t>
                      </a:r>
                      <a:r>
                        <a:rPr lang="en-US"/>
                        <a:t>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+ 2/8 / 2     =    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3/8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 /  2                        =    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  /  2 + 1/8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 / 2 </a:t>
                      </a:r>
                      <a:r>
                        <a:rPr lang="en-US" baseline="0"/>
                        <a:t>     </a:t>
                      </a:r>
                      <a:r>
                        <a:rPr lang="en-US"/>
                        <a:t>=   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585251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25268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1"/>
    </mc:Choice>
    <mc:Fallback xmlns="">
      <p:transition spd="slow" advTm="399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17962" y="4462462"/>
          <a:ext cx="672915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5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6972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3"/>
    </mc:Choice>
    <mc:Fallback xmlns="">
      <p:transition spd="slow" advTm="575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0" y="4462462"/>
          <a:ext cx="60960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Rank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1871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2"/>
    </mc:Choice>
    <mc:Fallback xmlns="">
      <p:transition spd="slow" advTm="444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0" y="4462462"/>
          <a:ext cx="60960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8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0.220458984375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0.3505859375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0.17041015625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0.258544921875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08317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1"/>
    </mc:Choice>
    <mc:Fallback xmlns="">
      <p:transition spd="slow" advTm="1077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125437" y="4307562"/>
          <a:ext cx="5910461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1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1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  <a:r>
                        <a:rPr lang="en-US" baseline="0"/>
                        <a:t> Rank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 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 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10 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Oval 33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5" name="Oval 34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7" name="Oval 36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73025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5"/>
    </mc:Choice>
    <mc:Fallback xmlns="">
      <p:transition spd="slow" advTm="51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PageRank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>
                <a:ea typeface="+mn-lt"/>
                <a:cs typeface="+mn-lt"/>
              </a:rPr>
              <a:t>Algorithm to rank webpages </a:t>
            </a:r>
          </a:p>
          <a:p>
            <a:r>
              <a:rPr lang="en-US" sz="2800">
                <a:ea typeface="+mn-lt"/>
                <a:cs typeface="+mn-lt"/>
              </a:rPr>
              <a:t>Larry Page developed page rank in 1996</a:t>
            </a:r>
            <a:endParaRPr lang="en-US" sz="2800"/>
          </a:p>
          <a:p>
            <a:r>
              <a:rPr lang="en-US" sz="2800"/>
              <a:t>Utilises graph theory of importance</a:t>
            </a:r>
          </a:p>
          <a:p>
            <a:pPr marL="539750" lvl="1" indent="-179705"/>
            <a:r>
              <a:rPr lang="en-US" sz="2400"/>
              <a:t>Important websites are likely to receive more links from other websites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91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3"/>
    </mc:Choice>
    <mc:Fallback xmlns="">
      <p:transition spd="slow" advTm="4870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PageRank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Assumes important websites are likely be linked to</a:t>
            </a:r>
          </a:p>
          <a:p>
            <a:r>
              <a:rPr lang="en-US"/>
              <a:t>Similar to a voting:</a:t>
            </a:r>
          </a:p>
          <a:p>
            <a:pPr marL="539750" lvl="1" indent="-179705"/>
            <a:r>
              <a:rPr lang="en-US"/>
              <a:t>where in links are votes</a:t>
            </a:r>
          </a:p>
          <a:p>
            <a:pPr marL="539750" lvl="1" indent="-179705"/>
            <a:r>
              <a:rPr lang="en-US"/>
              <a:t>the quality of a vote is determined by the number of votes (in links)</a:t>
            </a:r>
          </a:p>
          <a:p>
            <a:pPr marL="539750" lvl="1" indent="-179705"/>
            <a:r>
              <a:rPr lang="en-US"/>
              <a:t>your vote is worth more if you have a higher page rank</a:t>
            </a:r>
          </a:p>
          <a:p>
            <a:pPr marL="539750" lvl="1" indent="-17970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19"/>
    </mc:Choice>
    <mc:Fallback xmlns="">
      <p:transition spd="slow" advTm="2121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Google’s PageRank Algorithm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Number of links</a:t>
            </a:r>
          </a:p>
          <a:p>
            <a:pPr lvl="1">
              <a:buFont typeface="Arial"/>
              <a:buChar char="•"/>
            </a:pPr>
            <a:r>
              <a:rPr lang="en-US"/>
              <a:t>Pages with more in-links rank higher, than a page fewer in-links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Link Quality</a:t>
            </a:r>
          </a:p>
          <a:p>
            <a:pPr lvl="1">
              <a:buFont typeface="Arial"/>
              <a:buChar char="•"/>
            </a:pPr>
            <a:r>
              <a:rPr lang="en-US"/>
              <a:t>A link from an important page is worth more than many links from relatively unknown sites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Link Context</a:t>
            </a:r>
          </a:p>
          <a:p>
            <a:pPr lvl="1">
              <a:buFont typeface="Arial"/>
              <a:buChar char="•"/>
            </a:pPr>
            <a:r>
              <a:rPr lang="en-US"/>
              <a:t>The text in and around out links relates to the page they point at. </a:t>
            </a:r>
          </a:p>
          <a:p>
            <a:pPr lvl="1">
              <a:buFont typeface="Arial"/>
              <a:buChar char="•"/>
            </a:pPr>
            <a:r>
              <a:rPr lang="en-US"/>
              <a:t>Ranking boosts on text styles</a:t>
            </a:r>
          </a:p>
          <a:p>
            <a:pPr marL="817200" lvl="1" indent="-457200">
              <a:buFont typeface="+mj-lt"/>
              <a:buAutoNum type="arabicPeriod"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20023" y="80545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00"/>
    </mc:Choice>
    <mc:Fallback xmlns="">
      <p:transition spd="slow" advTm="4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Outcomes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Be able to calculate the simple PageRank for a particular graph</a:t>
            </a:r>
          </a:p>
          <a:p>
            <a:r>
              <a:rPr lang="en-US"/>
              <a:t>Describe the results of PageRank and can interpret the ranking based on influence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0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0"/>
    </mc:Choice>
    <mc:Fallback xmlns="">
      <p:transition spd="slow" advTm="1115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PageRank: Original Formula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48000" y="3622894"/>
            <a:ext cx="8496000" cy="2538195"/>
          </a:xfrm>
        </p:spPr>
        <p:txBody>
          <a:bodyPr/>
          <a:lstStyle/>
          <a:p>
            <a:r>
              <a:rPr lang="en-US"/>
              <a:t>PageRank (</a:t>
            </a:r>
            <a:r>
              <a:rPr lang="en-US" i="1"/>
              <a:t>PR</a:t>
            </a:r>
            <a:r>
              <a:rPr lang="en-US"/>
              <a:t>) of page u is given by the summation of the PR of all pages in the set of all pages linking to page </a:t>
            </a:r>
            <a:r>
              <a:rPr lang="en-US" i="1"/>
              <a:t>u</a:t>
            </a:r>
            <a:r>
              <a:rPr lang="en-US"/>
              <a:t> (</a:t>
            </a:r>
            <a:r>
              <a:rPr lang="en-US" i="1" err="1"/>
              <a:t>v∈B</a:t>
            </a:r>
            <a:r>
              <a:rPr lang="en-US" i="1" baseline="-25000" err="1"/>
              <a:t>u</a:t>
            </a:r>
            <a:r>
              <a:rPr lang="en-US"/>
              <a:t>), divided by the number of </a:t>
            </a:r>
            <a:r>
              <a:rPr lang="en-US" i="1"/>
              <a:t>L(v)</a:t>
            </a:r>
            <a:r>
              <a:rPr lang="en-US"/>
              <a:t> of links from page </a:t>
            </a:r>
            <a:r>
              <a:rPr lang="en-US" i="1"/>
              <a:t>v</a:t>
            </a:r>
          </a:p>
          <a:p>
            <a:r>
              <a:rPr lang="en-US"/>
              <a:t>Iterative formula, starting with rank </a:t>
            </a:r>
            <a:r>
              <a:rPr lang="en-US" i="1"/>
              <a:t>1/n</a:t>
            </a:r>
            <a:r>
              <a:rPr lang="en-US"/>
              <a:t> for all </a:t>
            </a:r>
            <a:r>
              <a:rPr lang="en-US" i="1"/>
              <a:t>n</a:t>
            </a:r>
            <a:r>
              <a:rPr lang="en-US"/>
              <a:t> pages</a:t>
            </a:r>
          </a:p>
          <a:p>
            <a:r>
              <a:rPr lang="en-US"/>
              <a:t>It can handle the scale of the web</a:t>
            </a:r>
          </a:p>
        </p:txBody>
      </p:sp>
      <p:pic>
        <p:nvPicPr>
          <p:cNvPr id="5" name="Picture 4" descr="Screen Shot 2017-11-19 at 20.0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094" y="2000074"/>
            <a:ext cx="3752842" cy="127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32"/>
    </mc:Choice>
    <mc:Fallback xmlns="">
      <p:transition spd="slow" advTm="3643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Oval 1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20" name="Oval 1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21" name="Oval 2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03111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9"/>
    </mc:Choice>
    <mc:Fallback xmlns="">
      <p:transition spd="slow" advTm="492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0" y="4462462"/>
          <a:ext cx="1960904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1" name="Straight Arrow Connector 50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Oval 57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59" name="Oval 58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60" name="Oval 59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61" name="Oval 60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5" name="Rectangle 4"/>
          <p:cNvSpPr/>
          <p:nvPr/>
        </p:nvSpPr>
        <p:spPr>
          <a:xfrm>
            <a:off x="6521512" y="4494913"/>
            <a:ext cx="37390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/>
              <a:t>First iteration ranks all pages </a:t>
            </a:r>
            <a:r>
              <a:rPr lang="en-US" sz="2800" i="1"/>
              <a:t>1/n</a:t>
            </a:r>
            <a:r>
              <a:rPr lang="en-US" sz="2800"/>
              <a:t>, where </a:t>
            </a:r>
            <a:r>
              <a:rPr lang="en-US" sz="2800" i="1"/>
              <a:t>n </a:t>
            </a:r>
            <a:r>
              <a:rPr lang="en-US" sz="2800"/>
              <a:t>is the number of pages</a:t>
            </a:r>
          </a:p>
        </p:txBody>
      </p:sp>
    </p:spTree>
    <p:extLst>
      <p:ext uri="{BB962C8B-B14F-4D97-AF65-F5344CB8AC3E}">
        <p14:creationId xmlns:p14="http://schemas.microsoft.com/office/powerpoint/2010/main" val="64433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0"/>
    </mc:Choice>
    <mc:Fallback xmlns="">
      <p:transition spd="slow" advTm="665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0" y="4462462"/>
          <a:ext cx="1960904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7" name="Straight Arrow Connector 16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2" name="Oval 3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7510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1"/>
    </mc:Choice>
    <mc:Fallback xmlns="">
      <p:transition spd="slow" advTm="615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2" name="Oval 3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1494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96153" y="35176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3048000" y="4462462"/>
          <a:ext cx="674683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6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2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99"/>
    </mc:Choice>
    <mc:Fallback xmlns="">
      <p:transition spd="slow" advTm="3469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2" name="Oval 3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3048000" y="4462462"/>
          <a:ext cx="674683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6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408326" y="352956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1333" y="21108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</p:txBody>
      </p:sp>
    </p:spTree>
    <p:extLst>
      <p:ext uri="{BB962C8B-B14F-4D97-AF65-F5344CB8AC3E}">
        <p14:creationId xmlns:p14="http://schemas.microsoft.com/office/powerpoint/2010/main" val="198308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00"/>
    </mc:Choice>
    <mc:Fallback xmlns="">
      <p:transition spd="slow" advTm="235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32" name="Oval 31"/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3048000" y="4462462"/>
          <a:ext cx="674683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6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¼  /  2                 =    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7742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48"/>
    </mc:Choice>
    <mc:Fallback xmlns="">
      <p:transition spd="slow" advTm="13148"/>
    </mc:Fallback>
  </mc:AlternateContent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 - CSS" id="{A9F95300-17D0-C845-92AA-829B010B7BE7}" vid="{A5DC916A-1AF4-684A-82FE-8F29E5F01FD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64B2786BAD54AAB67BBE6FBF55C38" ma:contentTypeVersion="9" ma:contentTypeDescription="Create a new document." ma:contentTypeScope="" ma:versionID="929e04fdcf5e0a32d5914becf24b344c">
  <xsd:schema xmlns:xsd="http://www.w3.org/2001/XMLSchema" xmlns:xs="http://www.w3.org/2001/XMLSchema" xmlns:p="http://schemas.microsoft.com/office/2006/metadata/properties" xmlns:ns3="2c618a45-8c55-434e-9857-9735ac6477fe" xmlns:ns4="4fe1c7bb-c6fd-431c-807f-7e281d5abc65" targetNamespace="http://schemas.microsoft.com/office/2006/metadata/properties" ma:root="true" ma:fieldsID="6cecfa54365ef4f31b98bd7ef19ee3ff" ns3:_="" ns4:_="">
    <xsd:import namespace="2c618a45-8c55-434e-9857-9735ac6477fe"/>
    <xsd:import namespace="4fe1c7bb-c6fd-431c-807f-7e281d5abc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18a45-8c55-434e-9857-9735ac6477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1c7bb-c6fd-431c-807f-7e281d5abc6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981E928-B994-4FBA-BDA8-62835E443D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30D3C0-83EC-43FE-8F91-A2D6B937A652}">
  <ds:schemaRefs>
    <ds:schemaRef ds:uri="2c618a45-8c55-434e-9857-9735ac6477fe"/>
    <ds:schemaRef ds:uri="4fe1c7bb-c6fd-431c-807f-7e281d5abc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0949503-439C-493F-827A-709F5EA692C5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4fe1c7bb-c6fd-431c-807f-7e281d5abc65"/>
    <ds:schemaRef ds:uri="http://purl.org/dc/terms/"/>
    <ds:schemaRef ds:uri="2c618a45-8c55-434e-9857-9735ac6477f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</TotalTime>
  <Words>892</Words>
  <Application>Microsoft Office PowerPoint</Application>
  <PresentationFormat>Widescreen</PresentationFormat>
  <Paragraphs>410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Lucida Sans</vt:lpstr>
      <vt:lpstr>Lucida Grande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ECS</vt:lpstr>
      <vt:lpstr>Page Rank</vt:lpstr>
      <vt:lpstr>PageRank</vt:lpstr>
      <vt:lpstr>PageRank: Original Formula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PageRank</vt:lpstr>
      <vt:lpstr>Google’s PageRank Algorithm</vt:lpstr>
      <vt:lpstr>Learning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3</cp:revision>
  <dcterms:created xsi:type="dcterms:W3CDTF">2018-10-03T20:20:50Z</dcterms:created>
  <dcterms:modified xsi:type="dcterms:W3CDTF">2020-11-16T17:34:01Z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0x01010020364B2786BAD54AAB67BBE6FBF55C38</vt:lpwstr>
  </property>
</Properties>
</file>