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0" r:id="rId5"/>
    <p:sldMasterId id="2147483698" r:id="rId6"/>
    <p:sldMasterId id="2147483702" r:id="rId7"/>
    <p:sldMasterId id="2147483706" r:id="rId8"/>
    <p:sldMasterId id="2147483710" r:id="rId9"/>
    <p:sldMasterId id="2147483714" r:id="rId10"/>
    <p:sldMasterId id="2147483718" r:id="rId11"/>
    <p:sldMasterId id="2147483738" r:id="rId12"/>
  </p:sldMasterIdLst>
  <p:notesMasterIdLst>
    <p:notesMasterId r:id="rId35"/>
  </p:notesMasterIdLst>
  <p:sldIdLst>
    <p:sldId id="257" r:id="rId13"/>
    <p:sldId id="353" r:id="rId14"/>
    <p:sldId id="346" r:id="rId15"/>
    <p:sldId id="328" r:id="rId16"/>
    <p:sldId id="355" r:id="rId17"/>
    <p:sldId id="362" r:id="rId18"/>
    <p:sldId id="354" r:id="rId19"/>
    <p:sldId id="360" r:id="rId20"/>
    <p:sldId id="361" r:id="rId21"/>
    <p:sldId id="363" r:id="rId22"/>
    <p:sldId id="357" r:id="rId23"/>
    <p:sldId id="358" r:id="rId24"/>
    <p:sldId id="364" r:id="rId25"/>
    <p:sldId id="414" r:id="rId26"/>
    <p:sldId id="415" r:id="rId27"/>
    <p:sldId id="359" r:id="rId28"/>
    <p:sldId id="356" r:id="rId29"/>
    <p:sldId id="416" r:id="rId30"/>
    <p:sldId id="368" r:id="rId31"/>
    <p:sldId id="347" r:id="rId32"/>
    <p:sldId id="273" r:id="rId33"/>
    <p:sldId id="352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Lucida Sans" panose="020B0602030504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2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97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3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22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8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6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48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14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5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83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23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1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5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5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7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0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3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1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10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2750"/>
            <a:ext cx="5460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322512"/>
            <a:ext cx="54608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199" y="1682750"/>
            <a:ext cx="545888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199" y="2322511"/>
            <a:ext cx="5458885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1" y="6316662"/>
            <a:ext cx="8781255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2000" y="1682750"/>
            <a:ext cx="11328000" cy="44894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2000" y="3005050"/>
            <a:ext cx="11328400" cy="31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24" r:id="rId21"/>
    <p:sldLayoutId id="2147483726" r:id="rId22"/>
    <p:sldLayoutId id="214748372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900000"/>
            <a:ext cx="1132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00" y="6324600"/>
            <a:ext cx="233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3200" y="6316662"/>
            <a:ext cx="2336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GB"/>
              <a:t>Page Rank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GB"/>
              <a:t>COMP3220 Web Infrastructure</a:t>
            </a:r>
            <a:br>
              <a:rPr lang="en-GB"/>
            </a:b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Dr Heather Packer </a:t>
            </a:r>
            <a:r>
              <a:rPr lang="mr-IN"/>
              <a:t>–</a:t>
            </a:r>
            <a:r>
              <a:rPr lang="en-GB"/>
              <a:t> 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8763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0"/>
    </mc:Choice>
    <mc:Fallback xmlns="">
      <p:transition spd="slow" advClick="0" advTm="5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048000" y="4462462"/>
          <a:ext cx="674683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</a:t>
                      </a:r>
                      <a:r>
                        <a:rPr lang="en-US" baseline="0"/>
                        <a:t>   / 2  + ¼ / 2 =    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 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¼ / 2 =   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¼  /  2                 =   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 /  2  + ¼ /2   =   2/8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5251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24076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4"/>
    </mc:Choice>
    <mc:Fallback xmlns="">
      <p:transition spd="slow" advTm="224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047998" y="4462462"/>
          <a:ext cx="476431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344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1"/>
    </mc:Choice>
    <mc:Fallback xmlns="">
      <p:transition spd="slow" advTm="51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7962" y="4462462"/>
          <a:ext cx="672915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1/8   / 2  + 2/8 / 2       =    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91494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6153" y="35176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342190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8"/>
    </mc:Choice>
    <mc:Fallback xmlns="">
      <p:transition spd="slow" advTm="1792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7962" y="4462462"/>
          <a:ext cx="672915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1/8   / 2  + 2/8 / 2       =    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 </a:t>
                      </a:r>
                      <a:r>
                        <a:rPr lang="en-US"/>
                        <a:t> 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+ 2/8 / 2      =    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08326" y="352956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1333" y="21108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links</a:t>
            </a:r>
          </a:p>
        </p:txBody>
      </p:sp>
    </p:spTree>
    <p:extLst>
      <p:ext uri="{BB962C8B-B14F-4D97-AF65-F5344CB8AC3E}">
        <p14:creationId xmlns:p14="http://schemas.microsoft.com/office/powerpoint/2010/main" val="25374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5"/>
    </mc:Choice>
    <mc:Fallback xmlns="">
      <p:transition spd="slow" advTm="35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7962" y="4462462"/>
          <a:ext cx="672915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1/8   / 2  + 2/8 / 2       =    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 </a:t>
                      </a:r>
                      <a:r>
                        <a:rPr lang="en-US"/>
                        <a:t>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+ 2/8 / 2       =  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3/8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 /  2                         =    3/16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38174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"/>
    </mc:Choice>
    <mc:Fallback xmlns="">
      <p:transition spd="slow" advTm="28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7962" y="4462462"/>
          <a:ext cx="672915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1/8   / 2  + 2/8 / 2      =    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 </a:t>
                      </a:r>
                      <a:r>
                        <a:rPr lang="en-US"/>
                        <a:t> 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+ 2/8 / 2     =    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3/8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 /  2                        =    3/16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  /  2 + 1/8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 / 2 </a:t>
                      </a:r>
                      <a:r>
                        <a:rPr lang="en-US" baseline="0"/>
                        <a:t>     </a:t>
                      </a:r>
                      <a:r>
                        <a:rPr lang="en-US"/>
                        <a:t>=   4/16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5251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25268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"/>
    </mc:Choice>
    <mc:Fallback xmlns="">
      <p:transition spd="slow" advTm="39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7962" y="4462462"/>
          <a:ext cx="672915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3/16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697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"/>
    </mc:Choice>
    <mc:Fallback xmlns="">
      <p:transition spd="slow" advTm="575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4462462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Rank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2/8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3/16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2/8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7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2"/>
    </mc:Choice>
    <mc:Fallback xmlns="">
      <p:transition spd="slow" advTm="444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4462462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3/16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0.220458984375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0.3505859375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0.17041015625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0.258544921875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831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1"/>
    </mc:Choice>
    <mc:Fallback xmlns="">
      <p:transition spd="slow" advTm="107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5437" y="4307562"/>
          <a:ext cx="5910461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  <a:r>
                        <a:rPr lang="en-US" baseline="0"/>
                        <a:t> Rank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3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10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302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5"/>
    </mc:Choice>
    <mc:Fallback xmlns="">
      <p:transition spd="slow" advTm="51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ea typeface="+mn-lt"/>
                <a:cs typeface="+mn-lt"/>
              </a:rPr>
              <a:t>Algorithm to rank webpages </a:t>
            </a:r>
          </a:p>
          <a:p>
            <a:r>
              <a:rPr lang="en-US" sz="2800">
                <a:ea typeface="+mn-lt"/>
                <a:cs typeface="+mn-lt"/>
              </a:rPr>
              <a:t>Larry Page developed page rank in 1996</a:t>
            </a:r>
            <a:endParaRPr lang="en-US" sz="2800"/>
          </a:p>
          <a:p>
            <a:r>
              <a:rPr lang="en-US" sz="2800"/>
              <a:t>Utilises graph theory of importance</a:t>
            </a:r>
          </a:p>
          <a:p>
            <a:pPr marL="539750" lvl="1" indent="-179705"/>
            <a:r>
              <a:rPr lang="en-US" sz="2400"/>
              <a:t>Important websites are likely to receive more links from other websites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3"/>
    </mc:Choice>
    <mc:Fallback xmlns="">
      <p:transition spd="slow" advTm="4870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Assumes important websites are likely be linked to</a:t>
            </a:r>
          </a:p>
          <a:p>
            <a:r>
              <a:rPr lang="en-US"/>
              <a:t>Similar to a voting:</a:t>
            </a:r>
          </a:p>
          <a:p>
            <a:pPr marL="539750" lvl="1" indent="-179705"/>
            <a:r>
              <a:rPr lang="en-US"/>
              <a:t>where in links are votes</a:t>
            </a:r>
          </a:p>
          <a:p>
            <a:pPr marL="539750" lvl="1" indent="-179705"/>
            <a:r>
              <a:rPr lang="en-US"/>
              <a:t>the quality of a vote is determined by the number of votes (in links)</a:t>
            </a:r>
          </a:p>
          <a:p>
            <a:pPr marL="539750" lvl="1" indent="-179705"/>
            <a:r>
              <a:rPr lang="en-US"/>
              <a:t>your vote is worth more if you have a higher page rank</a:t>
            </a:r>
          </a:p>
          <a:p>
            <a:pPr marL="539750" lvl="1" indent="-17970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9"/>
    </mc:Choice>
    <mc:Fallback xmlns="">
      <p:transition spd="slow" advTm="212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Google’s PageRank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Number of links</a:t>
            </a:r>
          </a:p>
          <a:p>
            <a:pPr lvl="1">
              <a:buFont typeface="Arial"/>
              <a:buChar char="•"/>
            </a:pPr>
            <a:r>
              <a:rPr lang="en-US"/>
              <a:t>Pages with more in-links rank higher, than a page fewer in-links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Link Quality</a:t>
            </a:r>
          </a:p>
          <a:p>
            <a:pPr lvl="1">
              <a:buFont typeface="Arial"/>
              <a:buChar char="•"/>
            </a:pPr>
            <a:r>
              <a:rPr lang="en-US"/>
              <a:t>A link from an important page is worth more than many links from relatively unknown 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Link Context</a:t>
            </a:r>
          </a:p>
          <a:p>
            <a:pPr lvl="1">
              <a:buFont typeface="Arial"/>
              <a:buChar char="•"/>
            </a:pPr>
            <a:r>
              <a:rPr lang="en-US"/>
              <a:t>The text in and around out links relates to the page they point at. </a:t>
            </a:r>
          </a:p>
          <a:p>
            <a:pPr lvl="1">
              <a:buFont typeface="Arial"/>
              <a:buChar char="•"/>
            </a:pPr>
            <a:r>
              <a:rPr lang="en-US"/>
              <a:t>Ranking boosts on text styles</a:t>
            </a:r>
          </a:p>
          <a:p>
            <a:pPr marL="817200" lvl="1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0023" y="8054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 able to calculate the simple PageRank for a particular graph</a:t>
            </a:r>
          </a:p>
          <a:p>
            <a:r>
              <a:rPr lang="en-US"/>
              <a:t>Describe the results of PageRank and can interpret the ranking based on influence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0"/>
    </mc:Choice>
    <mc:Fallback xmlns="">
      <p:transition spd="slow" advTm="11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PageRank: Original Formula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8000" y="3622894"/>
            <a:ext cx="8496000" cy="2538195"/>
          </a:xfrm>
        </p:spPr>
        <p:txBody>
          <a:bodyPr/>
          <a:lstStyle/>
          <a:p>
            <a:r>
              <a:rPr lang="en-US"/>
              <a:t>PageRank (</a:t>
            </a:r>
            <a:r>
              <a:rPr lang="en-US" i="1"/>
              <a:t>PR</a:t>
            </a:r>
            <a:r>
              <a:rPr lang="en-US"/>
              <a:t>) of page u is given by the summation of the PR of all pages in the set of all pages linking to page </a:t>
            </a:r>
            <a:r>
              <a:rPr lang="en-US" i="1"/>
              <a:t>u</a:t>
            </a:r>
            <a:r>
              <a:rPr lang="en-US"/>
              <a:t> (</a:t>
            </a:r>
            <a:r>
              <a:rPr lang="en-US" i="1" err="1"/>
              <a:t>v∈B</a:t>
            </a:r>
            <a:r>
              <a:rPr lang="en-US" i="1" baseline="-25000" err="1"/>
              <a:t>u</a:t>
            </a:r>
            <a:r>
              <a:rPr lang="en-US"/>
              <a:t>), divided by the number of </a:t>
            </a:r>
            <a:r>
              <a:rPr lang="en-US" i="1"/>
              <a:t>L(v)</a:t>
            </a:r>
            <a:r>
              <a:rPr lang="en-US"/>
              <a:t> of links from page </a:t>
            </a:r>
            <a:r>
              <a:rPr lang="en-US" i="1"/>
              <a:t>v</a:t>
            </a:r>
          </a:p>
          <a:p>
            <a:r>
              <a:rPr lang="en-US"/>
              <a:t>Iterative formula, starting with rank </a:t>
            </a:r>
            <a:r>
              <a:rPr lang="en-US" i="1"/>
              <a:t>1/n</a:t>
            </a:r>
            <a:r>
              <a:rPr lang="en-US"/>
              <a:t> for all </a:t>
            </a:r>
            <a:r>
              <a:rPr lang="en-US" i="1"/>
              <a:t>n</a:t>
            </a:r>
            <a:r>
              <a:rPr lang="en-US"/>
              <a:t> pages</a:t>
            </a:r>
          </a:p>
          <a:p>
            <a:r>
              <a:rPr lang="en-US"/>
              <a:t>It can handle the scale of the web</a:t>
            </a:r>
          </a:p>
        </p:txBody>
      </p:sp>
      <p:pic>
        <p:nvPicPr>
          <p:cNvPr id="5" name="Picture 4" descr="Screen Shot 2017-11-19 at 20.0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94" y="2000074"/>
            <a:ext cx="3752842" cy="12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32"/>
    </mc:Choice>
    <mc:Fallback xmlns="">
      <p:transition spd="slow" advTm="364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311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9"/>
    </mc:Choice>
    <mc:Fallback xmlns="">
      <p:transition spd="slow" advTm="49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4462462"/>
          <a:ext cx="196090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1/n =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1" name="Straight Arrow Connector 50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Oval 57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1512" y="4494913"/>
            <a:ext cx="3739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First iteration ranks all pages </a:t>
            </a:r>
            <a:r>
              <a:rPr lang="en-US" sz="2800" i="1"/>
              <a:t>1/n</a:t>
            </a:r>
            <a:r>
              <a:rPr lang="en-US" sz="2800"/>
              <a:t>, where </a:t>
            </a:r>
            <a:r>
              <a:rPr lang="en-US" sz="2800" i="1"/>
              <a:t>n </a:t>
            </a:r>
            <a:r>
              <a:rPr lang="en-US" sz="2800"/>
              <a:t>is the number of pages</a:t>
            </a:r>
          </a:p>
        </p:txBody>
      </p:sp>
    </p:spTree>
    <p:extLst>
      <p:ext uri="{BB962C8B-B14F-4D97-AF65-F5344CB8AC3E}">
        <p14:creationId xmlns:p14="http://schemas.microsoft.com/office/powerpoint/2010/main" val="6443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0"/>
    </mc:Choice>
    <mc:Fallback xmlns="">
      <p:transition spd="slow" advTm="66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4462462"/>
          <a:ext cx="196090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751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1"/>
    </mc:Choice>
    <mc:Fallback xmlns="">
      <p:transition spd="slow" advTm="615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1494" y="353311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153" y="35176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0" y="4462462"/>
          <a:ext cx="674683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</a:t>
                      </a:r>
                      <a:r>
                        <a:rPr lang="en-US" baseline="0"/>
                        <a:t>   / 2  + ¼ / 2 =    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99"/>
    </mc:Choice>
    <mc:Fallback xmlns="">
      <p:transition spd="slow" advTm="346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048000" y="4462462"/>
          <a:ext cx="674683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</a:t>
                      </a:r>
                      <a:r>
                        <a:rPr lang="en-US" baseline="0"/>
                        <a:t>   / 2  + ¼ / 2 =    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 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¼ / 2 =   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08326" y="352956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1333" y="2110824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links</a:t>
            </a:r>
          </a:p>
        </p:txBody>
      </p:sp>
    </p:spTree>
    <p:extLst>
      <p:ext uri="{BB962C8B-B14F-4D97-AF65-F5344CB8AC3E}">
        <p14:creationId xmlns:p14="http://schemas.microsoft.com/office/powerpoint/2010/main" val="19830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0"/>
    </mc:Choice>
    <mc:Fallback xmlns="">
      <p:transition spd="slow" advTm="23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127553" y="1951972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141052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235971" y="3702290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127553" y="2308230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600944" y="2447637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078599" y="2199805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319667" y="1642226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821054" y="1642226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6821054" y="3382282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319667" y="3382282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048000" y="4462462"/>
          <a:ext cx="674683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Iteration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</a:t>
                      </a:r>
                      <a:r>
                        <a:rPr lang="en-US" baseline="0"/>
                        <a:t>   / 2  + ¼ / 2 =    2/8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¼  /  1 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¼ / 2 =   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¼  /  2                 =   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10291" y="1767305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</p:txBody>
      </p:sp>
    </p:spTree>
    <p:extLst>
      <p:ext uri="{BB962C8B-B14F-4D97-AF65-F5344CB8AC3E}">
        <p14:creationId xmlns:p14="http://schemas.microsoft.com/office/powerpoint/2010/main" val="7742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8"/>
    </mc:Choice>
    <mc:Fallback xmlns="">
      <p:transition spd="slow" advTm="13148"/>
    </mc:Fallback>
  </mc:AlternateContent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 - CSS" id="{A9F95300-17D0-C845-92AA-829B010B7BE7}" vid="{A5DC916A-1AF4-684A-82FE-8F29E5F01F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64B2786BAD54AAB67BBE6FBF55C38" ma:contentTypeVersion="9" ma:contentTypeDescription="Create a new document." ma:contentTypeScope="" ma:versionID="929e04fdcf5e0a32d5914becf24b344c">
  <xsd:schema xmlns:xsd="http://www.w3.org/2001/XMLSchema" xmlns:xs="http://www.w3.org/2001/XMLSchema" xmlns:p="http://schemas.microsoft.com/office/2006/metadata/properties" xmlns:ns3="2c618a45-8c55-434e-9857-9735ac6477fe" xmlns:ns4="4fe1c7bb-c6fd-431c-807f-7e281d5abc65" targetNamespace="http://schemas.microsoft.com/office/2006/metadata/properties" ma:root="true" ma:fieldsID="6cecfa54365ef4f31b98bd7ef19ee3ff" ns3:_="" ns4:_="">
    <xsd:import namespace="2c618a45-8c55-434e-9857-9735ac6477fe"/>
    <xsd:import namespace="4fe1c7bb-c6fd-431c-807f-7e281d5abc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18a45-8c55-434e-9857-9735ac647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1c7bb-c6fd-431c-807f-7e281d5abc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81E928-B994-4FBA-BDA8-62835E443D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30D3C0-83EC-43FE-8F91-A2D6B937A652}">
  <ds:schemaRefs>
    <ds:schemaRef ds:uri="2c618a45-8c55-434e-9857-9735ac6477fe"/>
    <ds:schemaRef ds:uri="4fe1c7bb-c6fd-431c-807f-7e281d5abc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949503-439C-493F-827A-709F5EA692C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fe1c7bb-c6fd-431c-807f-7e281d5abc65"/>
    <ds:schemaRef ds:uri="http://purl.org/dc/terms/"/>
    <ds:schemaRef ds:uri="2c618a45-8c55-434e-9857-9735ac6477f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</TotalTime>
  <Words>892</Words>
  <Application>Microsoft Office PowerPoint</Application>
  <PresentationFormat>Widescreen</PresentationFormat>
  <Paragraphs>410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Lucida Sans</vt:lpstr>
      <vt:lpstr>Lucida Grande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ECS</vt:lpstr>
      <vt:lpstr>Page Rank</vt:lpstr>
      <vt:lpstr>PageRank</vt:lpstr>
      <vt:lpstr>PageRank: Original Formula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Websites and Links</vt:lpstr>
      <vt:lpstr>PageRank</vt:lpstr>
      <vt:lpstr>Google’s PageRank Algorithm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Packer</dc:creator>
  <cp:lastModifiedBy>Heather Packer</cp:lastModifiedBy>
  <cp:revision>3</cp:revision>
  <dcterms:created xsi:type="dcterms:W3CDTF">2018-10-03T20:20:50Z</dcterms:created>
  <dcterms:modified xsi:type="dcterms:W3CDTF">2020-11-16T17:34:01Z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0x01010020364B2786BAD54AAB67BBE6FBF55C38</vt:lpwstr>
  </property>
</Properties>
</file>