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  <p:sldMasterId id="2147483738" r:id="rId9"/>
  </p:sldMasterIdLst>
  <p:notesMasterIdLst>
    <p:notesMasterId r:id="rId49"/>
  </p:notesMasterIdLst>
  <p:sldIdLst>
    <p:sldId id="257" r:id="rId10"/>
    <p:sldId id="410" r:id="rId11"/>
    <p:sldId id="409" r:id="rId12"/>
    <p:sldId id="408" r:id="rId13"/>
    <p:sldId id="407" r:id="rId14"/>
    <p:sldId id="406" r:id="rId15"/>
    <p:sldId id="405" r:id="rId16"/>
    <p:sldId id="404" r:id="rId17"/>
    <p:sldId id="403" r:id="rId18"/>
    <p:sldId id="402" r:id="rId19"/>
    <p:sldId id="401" r:id="rId20"/>
    <p:sldId id="400" r:id="rId21"/>
    <p:sldId id="399" r:id="rId22"/>
    <p:sldId id="398" r:id="rId23"/>
    <p:sldId id="397" r:id="rId24"/>
    <p:sldId id="396" r:id="rId25"/>
    <p:sldId id="390" r:id="rId26"/>
    <p:sldId id="389" r:id="rId27"/>
    <p:sldId id="383" r:id="rId28"/>
    <p:sldId id="382" r:id="rId29"/>
    <p:sldId id="375" r:id="rId30"/>
    <p:sldId id="381" r:id="rId31"/>
    <p:sldId id="380" r:id="rId32"/>
    <p:sldId id="379" r:id="rId33"/>
    <p:sldId id="378" r:id="rId34"/>
    <p:sldId id="377" r:id="rId35"/>
    <p:sldId id="376" r:id="rId36"/>
    <p:sldId id="413" r:id="rId37"/>
    <p:sldId id="374" r:id="rId38"/>
    <p:sldId id="373" r:id="rId39"/>
    <p:sldId id="372" r:id="rId40"/>
    <p:sldId id="371" r:id="rId41"/>
    <p:sldId id="370" r:id="rId42"/>
    <p:sldId id="369" r:id="rId43"/>
    <p:sldId id="411" r:id="rId44"/>
    <p:sldId id="367" r:id="rId45"/>
    <p:sldId id="366" r:id="rId46"/>
    <p:sldId id="412" r:id="rId47"/>
    <p:sldId id="365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Georgia" panose="02040502050405020303" pitchFamily="18" charset="0"/>
      <p:regular r:id="rId54"/>
      <p:bold r:id="rId55"/>
      <p:italic r:id="rId56"/>
      <p:boldItalic r:id="rId57"/>
    </p:embeddedFont>
    <p:embeddedFont>
      <p:font typeface="Lucida Sans" panose="020B060203050402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5" y="7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9-6C42-8DE4-6EC4A92A3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481368"/>
        <c:axId val="2127484312"/>
      </c:barChart>
      <c:catAx>
        <c:axId val="212748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7484312"/>
        <c:crosses val="autoZero"/>
        <c:auto val="1"/>
        <c:lblAlgn val="ctr"/>
        <c:lblOffset val="100"/>
        <c:noMultiLvlLbl val="0"/>
      </c:catAx>
      <c:valAx>
        <c:axId val="2127484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748136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2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9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7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1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44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4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3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26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4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0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5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18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9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24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87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65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42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58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94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5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55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5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5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5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87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35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094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02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4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4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6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2750"/>
            <a:ext cx="5460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322512"/>
            <a:ext cx="54608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199" y="1682750"/>
            <a:ext cx="545888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199" y="2322511"/>
            <a:ext cx="5458885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1" y="6316662"/>
            <a:ext cx="8781255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2000" y="1682750"/>
            <a:ext cx="11328000" cy="448945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2000" y="3005050"/>
            <a:ext cx="11328400" cy="31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  <p:sldLayoutId id="2147483726" r:id="rId22"/>
    <p:sldLayoutId id="214748372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900000"/>
            <a:ext cx="11328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00" y="6324600"/>
            <a:ext cx="233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3200" y="6316662"/>
            <a:ext cx="2336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GB"/>
              <a:t>The Web and Graph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/>
              <a:t>COMP3220 Web Infrastructure</a:t>
            </a:r>
            <a:br>
              <a:rPr lang="en-GB"/>
            </a:b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Dr Heather Packer </a:t>
            </a:r>
            <a:r>
              <a:rPr lang="mr-IN"/>
              <a:t>–</a:t>
            </a:r>
            <a:r>
              <a:rPr lang="en-GB"/>
              <a:t> 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8763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Centrality – In Degree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846900"/>
            <a:ext cx="5618070" cy="4469088"/>
          </a:xfrm>
        </p:spPr>
        <p:txBody>
          <a:bodyPr/>
          <a:lstStyle/>
          <a:p>
            <a:r>
              <a:rPr lang="en-US"/>
              <a:t>In degree – links to a vertex</a:t>
            </a:r>
          </a:p>
          <a:p>
            <a:r>
              <a:rPr lang="en-US"/>
              <a:t>Often used as a proxy for popularity</a:t>
            </a:r>
          </a:p>
          <a:p>
            <a:pPr lvl="1"/>
            <a:r>
              <a:rPr lang="en-US"/>
              <a:t>A web page is important if lots of things link to it</a:t>
            </a:r>
          </a:p>
          <a:p>
            <a:pPr lvl="1"/>
            <a:r>
              <a:rPr lang="en-US"/>
              <a:t>A twitter user is important if lots of other users follow it</a:t>
            </a:r>
          </a:p>
          <a:p>
            <a:pPr lvl="1"/>
            <a:r>
              <a:rPr lang="en-US"/>
              <a:t>A journal article is important if lots of other articles cite it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640672" y="1533789"/>
            <a:ext cx="4756429" cy="4492887"/>
            <a:chOff x="3806911" y="1905548"/>
            <a:chExt cx="4756429" cy="4492887"/>
          </a:xfrm>
        </p:grpSpPr>
        <p:sp>
          <p:nvSpPr>
            <p:cNvPr id="50" name="Oval 49"/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</a:p>
          </p:txBody>
        </p:sp>
        <p:cxnSp>
          <p:nvCxnSpPr>
            <p:cNvPr id="59" name="Straight Arrow Connector 58"/>
            <p:cNvCxnSpPr>
              <a:stCxn id="58" idx="7"/>
              <a:endCxn id="55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>
              <a:stCxn id="57" idx="6"/>
              <a:endCxn id="55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stCxn id="52" idx="6"/>
              <a:endCxn id="55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>
              <a:stCxn id="50" idx="4"/>
              <a:endCxn id="54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56" idx="2"/>
              <a:endCxn id="54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53" idx="1"/>
              <a:endCxn id="54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stCxn id="51" idx="0"/>
              <a:endCxn id="54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traight Arrow Connector 65"/>
            <p:cNvCxnSpPr>
              <a:stCxn id="54" idx="2"/>
              <a:endCxn id="55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inDeg</a:t>
              </a:r>
              <a:r>
                <a:rPr lang="en-US"/>
                <a:t>(E)=4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019771" y="6073841"/>
              <a:ext cx="3272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</a:p>
          </p:txBody>
        </p:sp>
        <p:cxnSp>
          <p:nvCxnSpPr>
            <p:cNvPr id="69" name="Straight Arrow Connector 68"/>
            <p:cNvCxnSpPr>
              <a:stCxn id="68" idx="6"/>
              <a:endCxn id="51" idx="3"/>
            </p:cNvCxnSpPr>
            <p:nvPr/>
          </p:nvCxnSpPr>
          <p:spPr bwMode="auto">
            <a:xfrm flipV="1">
              <a:off x="6347070" y="5834732"/>
              <a:ext cx="490914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466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9"/>
    </mc:Choice>
    <mc:Fallback xmlns="">
      <p:transition spd="slow" advTm="3995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Centrality – Out Degree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1" y="1692000"/>
            <a:ext cx="5208672" cy="4469088"/>
          </a:xfrm>
        </p:spPr>
        <p:txBody>
          <a:bodyPr/>
          <a:lstStyle/>
          <a:p>
            <a:r>
              <a:rPr lang="en-US"/>
              <a:t>Out degree – links from this vertex</a:t>
            </a:r>
          </a:p>
          <a:p>
            <a:r>
              <a:rPr lang="en-US"/>
              <a:t>Authorities on a topic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640672" y="1533789"/>
            <a:ext cx="4756429" cy="4492887"/>
            <a:chOff x="3806911" y="1905548"/>
            <a:chExt cx="4756429" cy="4492887"/>
          </a:xfrm>
        </p:grpSpPr>
        <p:sp>
          <p:nvSpPr>
            <p:cNvPr id="5" name="Oval 4"/>
            <p:cNvSpPr/>
            <p:nvPr/>
          </p:nvSpPr>
          <p:spPr bwMode="auto">
            <a:xfrm>
              <a:off x="7344241" y="1905548"/>
              <a:ext cx="375692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790826" y="5557674"/>
              <a:ext cx="322016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31523" y="2230828"/>
              <a:ext cx="384145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997083" y="4817252"/>
              <a:ext cx="418697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78920" y="3609065"/>
              <a:ext cx="376960" cy="324594"/>
            </a:xfrm>
            <a:prstGeom prst="ellipse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341984" y="3609065"/>
              <a:ext cx="421972" cy="324594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147285" y="3160202"/>
              <a:ext cx="416055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06911" y="3407701"/>
              <a:ext cx="4093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2715" y="5003126"/>
              <a:ext cx="421761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</a:t>
              </a:r>
            </a:p>
          </p:txBody>
        </p:sp>
        <p:cxnSp>
          <p:nvCxnSpPr>
            <p:cNvPr id="14" name="Straight Arrow Connector 13"/>
            <p:cNvCxnSpPr>
              <a:stCxn id="13" idx="7"/>
              <a:endCxn id="10" idx="4"/>
            </p:cNvCxnSpPr>
            <p:nvPr/>
          </p:nvCxnSpPr>
          <p:spPr bwMode="auto">
            <a:xfrm flipV="1">
              <a:off x="4772711" y="3933659"/>
              <a:ext cx="780259" cy="11170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6"/>
              <a:endCxn id="10" idx="2"/>
            </p:cNvCxnSpPr>
            <p:nvPr/>
          </p:nvCxnSpPr>
          <p:spPr bwMode="auto">
            <a:xfrm>
              <a:off x="4216310" y="3569998"/>
              <a:ext cx="1125674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10" idx="0"/>
            </p:cNvCxnSpPr>
            <p:nvPr/>
          </p:nvCxnSpPr>
          <p:spPr bwMode="auto">
            <a:xfrm>
              <a:off x="4815668" y="2393125"/>
              <a:ext cx="737302" cy="12159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5" idx="4"/>
              <a:endCxn id="9" idx="0"/>
            </p:cNvCxnSpPr>
            <p:nvPr/>
          </p:nvCxnSpPr>
          <p:spPr bwMode="auto">
            <a:xfrm flipH="1">
              <a:off x="7067400" y="2230142"/>
              <a:ext cx="464687" cy="1378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1" idx="2"/>
              <a:endCxn id="9" idx="7"/>
            </p:cNvCxnSpPr>
            <p:nvPr/>
          </p:nvCxnSpPr>
          <p:spPr bwMode="auto">
            <a:xfrm flipH="1">
              <a:off x="7200675" y="3322499"/>
              <a:ext cx="946610" cy="3341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1"/>
              <a:endCxn id="9" idx="5"/>
            </p:cNvCxnSpPr>
            <p:nvPr/>
          </p:nvCxnSpPr>
          <p:spPr bwMode="auto">
            <a:xfrm flipH="1" flipV="1">
              <a:off x="7200675" y="3886123"/>
              <a:ext cx="857725" cy="9786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6" idx="0"/>
              <a:endCxn id="9" idx="4"/>
            </p:cNvCxnSpPr>
            <p:nvPr/>
          </p:nvCxnSpPr>
          <p:spPr bwMode="auto">
            <a:xfrm flipV="1">
              <a:off x="6951834" y="3933659"/>
              <a:ext cx="115566" cy="16240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9" idx="2"/>
              <a:endCxn id="10" idx="6"/>
            </p:cNvCxnSpPr>
            <p:nvPr/>
          </p:nvCxnSpPr>
          <p:spPr bwMode="auto">
            <a:xfrm flipH="1">
              <a:off x="5763956" y="3771362"/>
              <a:ext cx="11149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763956" y="3137833"/>
              <a:ext cx="143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inDeg</a:t>
              </a:r>
              <a:r>
                <a:rPr lang="en-US"/>
                <a:t>(E)=4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019771" y="6073841"/>
              <a:ext cx="327299" cy="324594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J</a:t>
              </a:r>
            </a:p>
          </p:txBody>
        </p:sp>
        <p:cxnSp>
          <p:nvCxnSpPr>
            <p:cNvPr id="25" name="Straight Arrow Connector 24"/>
            <p:cNvCxnSpPr>
              <a:stCxn id="24" idx="6"/>
              <a:endCxn id="6" idx="3"/>
            </p:cNvCxnSpPr>
            <p:nvPr/>
          </p:nvCxnSpPr>
          <p:spPr bwMode="auto">
            <a:xfrm flipV="1">
              <a:off x="6347070" y="5834732"/>
              <a:ext cx="490914" cy="4014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5552971" y="3859174"/>
              <a:ext cx="170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err="1"/>
                <a:t>outDeg</a:t>
              </a:r>
              <a:r>
                <a:rPr lang="en-US"/>
                <a:t>(E)=1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9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6"/>
    </mc:Choice>
    <mc:Fallback xmlns="">
      <p:transition spd="slow" advTm="3806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Distributions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9912000" cy="1339918"/>
          </a:xfrm>
        </p:spPr>
        <p:txBody>
          <a:bodyPr/>
          <a:lstStyle/>
          <a:p>
            <a:r>
              <a:rPr lang="en-US"/>
              <a:t>Degree distributions p(k)</a:t>
            </a:r>
          </a:p>
          <a:p>
            <a:r>
              <a:rPr lang="en-US"/>
              <a:t>A plot showing the degree of nodes in a graph </a:t>
            </a:r>
          </a:p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56399" y="3186818"/>
            <a:ext cx="4014708" cy="3070474"/>
            <a:chOff x="4842159" y="3217798"/>
            <a:chExt cx="4014708" cy="3070474"/>
          </a:xfrm>
        </p:grpSpPr>
        <p:sp>
          <p:nvSpPr>
            <p:cNvPr id="6" name="TextBox 5"/>
            <p:cNvSpPr txBox="1"/>
            <p:nvPr/>
          </p:nvSpPr>
          <p:spPr>
            <a:xfrm>
              <a:off x="5443810" y="5918940"/>
              <a:ext cx="341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Number of links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868664" y="4377174"/>
              <a:ext cx="2316321" cy="369332"/>
            </a:xfrm>
            <a:prstGeom prst="rect">
              <a:avLst/>
            </a:prstGeom>
            <a:noFill/>
            <a:scene3d>
              <a:camera prst="orthographicFront">
                <a:rot lat="3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Number of Nodes</a:t>
              </a:r>
            </a:p>
          </p:txBody>
        </p:sp>
        <p:graphicFrame>
          <p:nvGraphicFramePr>
            <p:cNvPr id="44" name="Chart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1247504"/>
                </p:ext>
              </p:extLst>
            </p:nvPr>
          </p:nvGraphicFramePr>
          <p:xfrm>
            <a:off x="5242466" y="3217798"/>
            <a:ext cx="3614401" cy="2782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4" name="Group 53"/>
          <p:cNvGrpSpPr/>
          <p:nvPr/>
        </p:nvGrpSpPr>
        <p:grpSpPr>
          <a:xfrm>
            <a:off x="1776396" y="2993339"/>
            <a:ext cx="4107328" cy="3619005"/>
            <a:chOff x="347053" y="2776478"/>
            <a:chExt cx="4446335" cy="3917707"/>
          </a:xfrm>
        </p:grpSpPr>
        <p:sp>
          <p:nvSpPr>
            <p:cNvPr id="49" name="TextBox 48"/>
            <p:cNvSpPr txBox="1"/>
            <p:nvPr/>
          </p:nvSpPr>
          <p:spPr>
            <a:xfrm>
              <a:off x="4331603" y="5376721"/>
              <a:ext cx="430809" cy="3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62579" y="3920661"/>
              <a:ext cx="430809" cy="3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47053" y="2776478"/>
              <a:ext cx="3999294" cy="3917707"/>
              <a:chOff x="232414" y="2637068"/>
              <a:chExt cx="4382457" cy="429305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2414" y="2637068"/>
                <a:ext cx="4382457" cy="4121728"/>
                <a:chOff x="4051127" y="1533788"/>
                <a:chExt cx="4888665" cy="459782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051127" y="1533788"/>
                  <a:ext cx="4888665" cy="4597820"/>
                  <a:chOff x="3741367" y="1905548"/>
                  <a:chExt cx="4888665" cy="4597820"/>
                </a:xfrm>
              </p:grpSpPr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7284214" y="1905548"/>
                    <a:ext cx="495746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F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6738265" y="5557675"/>
                    <a:ext cx="427141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I</a:t>
                    </a: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4369756" y="2230828"/>
                    <a:ext cx="507678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B</a:t>
                    </a: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 bwMode="auto">
                  <a:xfrm>
                    <a:off x="7928731" y="4817251"/>
                    <a:ext cx="555403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H</a:t>
                    </a: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6818036" y="3609066"/>
                    <a:ext cx="49872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E</a:t>
                    </a: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282727" y="3609066"/>
                    <a:ext cx="54048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A</a:t>
                    </a: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8080594" y="3160202"/>
                    <a:ext cx="549438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G</a:t>
                    </a: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3741367" y="3407700"/>
                    <a:ext cx="54048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C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4344403" y="5003126"/>
                    <a:ext cx="558387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D</a:t>
                    </a: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593133" y="3822433"/>
                    <a:ext cx="480571" cy="488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4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51270" y="3811722"/>
                    <a:ext cx="482943" cy="488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5</a:t>
                    </a: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 bwMode="auto">
                  <a:xfrm>
                    <a:off x="5966868" y="6073841"/>
                    <a:ext cx="433109" cy="429527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>
                        <a:latin typeface="Lucida Sans" pitchFamily="-106" charset="0"/>
                        <a:ea typeface="ＭＳ Ｐゴシック" pitchFamily="-106" charset="-128"/>
                        <a:cs typeface="ＭＳ Ｐゴシック" pitchFamily="-106" charset="-128"/>
                      </a:rPr>
                      <a:t>J</a:t>
                    </a:r>
                  </a:p>
                </p:txBody>
              </p:sp>
            </p:grpSp>
            <p:cxnSp>
              <p:nvCxnSpPr>
                <p:cNvPr id="23" name="Straight Connector 22"/>
                <p:cNvCxnSpPr>
                  <a:stCxn id="40" idx="7"/>
                  <a:endCxn id="37" idx="4"/>
                </p:cNvCxnSpPr>
                <p:nvPr/>
              </p:nvCxnSpPr>
              <p:spPr bwMode="auto">
                <a:xfrm flipV="1">
                  <a:off x="5130776" y="3666832"/>
                  <a:ext cx="731956" cy="102743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>
                  <a:stCxn id="39" idx="6"/>
                  <a:endCxn id="37" idx="2"/>
                </p:cNvCxnSpPr>
                <p:nvPr/>
              </p:nvCxnSpPr>
              <p:spPr bwMode="auto">
                <a:xfrm>
                  <a:off x="4591616" y="3250704"/>
                  <a:ext cx="1000872" cy="20136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34" idx="6"/>
                  <a:endCxn id="37" idx="0"/>
                </p:cNvCxnSpPr>
                <p:nvPr/>
              </p:nvCxnSpPr>
              <p:spPr bwMode="auto">
                <a:xfrm>
                  <a:off x="5187194" y="2073832"/>
                  <a:ext cx="675537" cy="116347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36" idx="0"/>
                </p:cNvCxnSpPr>
                <p:nvPr/>
              </p:nvCxnSpPr>
              <p:spPr bwMode="auto">
                <a:xfrm flipV="1">
                  <a:off x="7377160" y="1859070"/>
                  <a:ext cx="444513" cy="137823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>
                  <a:stCxn id="36" idx="6"/>
                  <a:endCxn id="38" idx="3"/>
                </p:cNvCxnSpPr>
                <p:nvPr/>
              </p:nvCxnSpPr>
              <p:spPr bwMode="auto">
                <a:xfrm flipV="1">
                  <a:off x="7626525" y="3155065"/>
                  <a:ext cx="844293" cy="29700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35" idx="0"/>
                  <a:endCxn id="36" idx="5"/>
                </p:cNvCxnSpPr>
                <p:nvPr/>
              </p:nvCxnSpPr>
              <p:spPr bwMode="auto">
                <a:xfrm flipH="1" flipV="1">
                  <a:off x="7553487" y="3603929"/>
                  <a:ext cx="962706" cy="8415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stCxn id="33" idx="0"/>
                  <a:endCxn id="36" idx="4"/>
                </p:cNvCxnSpPr>
                <p:nvPr/>
              </p:nvCxnSpPr>
              <p:spPr bwMode="auto">
                <a:xfrm flipV="1">
                  <a:off x="7261596" y="3666832"/>
                  <a:ext cx="115564" cy="151908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stCxn id="43" idx="7"/>
                  <a:endCxn id="33" idx="3"/>
                </p:cNvCxnSpPr>
                <p:nvPr/>
              </p:nvCxnSpPr>
              <p:spPr bwMode="auto">
                <a:xfrm flipV="1">
                  <a:off x="6646309" y="5552538"/>
                  <a:ext cx="464269" cy="21244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>
                  <a:stCxn id="36" idx="2"/>
                  <a:endCxn id="37" idx="6"/>
                </p:cNvCxnSpPr>
                <p:nvPr/>
              </p:nvCxnSpPr>
              <p:spPr bwMode="auto">
                <a:xfrm flipH="1">
                  <a:off x="6132975" y="3452069"/>
                  <a:ext cx="99482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1236483" y="553412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4483" y="418399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63635" y="314616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504019" y="6492000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09603" y="270994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3987" y="6086761"/>
                <a:ext cx="430809" cy="43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7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4"/>
    </mc:Choice>
    <mc:Fallback xmlns="">
      <p:transition spd="slow" advTm="174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Distribution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6187704" cy="4469088"/>
          </a:xfrm>
        </p:spPr>
        <p:txBody>
          <a:bodyPr/>
          <a:lstStyle/>
          <a:p>
            <a:r>
              <a:rPr lang="en-US"/>
              <a:t>Normal distribution</a:t>
            </a:r>
          </a:p>
          <a:p>
            <a:pPr lvl="1"/>
            <a:r>
              <a:rPr lang="en-US"/>
              <a:t>The average degree is most likely</a:t>
            </a:r>
          </a:p>
          <a:p>
            <a:pPr lvl="1"/>
            <a:r>
              <a:rPr lang="en-US"/>
              <a:t>Very high and very low degrees are highly unlikely</a:t>
            </a:r>
          </a:p>
          <a:p>
            <a:pPr marL="360000" lvl="1" indent="0">
              <a:buNone/>
            </a:pPr>
            <a:endParaRPr lang="en-US"/>
          </a:p>
        </p:txBody>
      </p:sp>
      <p:pic>
        <p:nvPicPr>
          <p:cNvPr id="5" name="Picture 4" descr="Normal_Distribution_NI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88" y="1549288"/>
            <a:ext cx="3420512" cy="24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88"/>
    </mc:Choice>
    <mc:Fallback xmlns="">
      <p:transition spd="slow" advTm="1828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Distribution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6187704" cy="4469088"/>
          </a:xfrm>
        </p:spPr>
        <p:txBody>
          <a:bodyPr/>
          <a:lstStyle/>
          <a:p>
            <a:r>
              <a:rPr lang="en-US"/>
              <a:t>Normal distribution</a:t>
            </a:r>
          </a:p>
          <a:p>
            <a:pPr lvl="1"/>
            <a:r>
              <a:rPr lang="en-US"/>
              <a:t>The average degree is most likely</a:t>
            </a:r>
          </a:p>
          <a:p>
            <a:pPr lvl="1"/>
            <a:r>
              <a:rPr lang="en-US"/>
              <a:t>Very high and very low degrees are highly unlikely</a:t>
            </a:r>
          </a:p>
          <a:p>
            <a:pPr lvl="1"/>
            <a:endParaRPr lang="en-US"/>
          </a:p>
          <a:p>
            <a:r>
              <a:rPr lang="en-US"/>
              <a:t>Power law distribution</a:t>
            </a:r>
          </a:p>
          <a:p>
            <a:pPr lvl="1"/>
            <a:r>
              <a:rPr lang="en-US"/>
              <a:t>No meaningful average degree</a:t>
            </a:r>
          </a:p>
          <a:p>
            <a:pPr lvl="1"/>
            <a:r>
              <a:rPr lang="en-US"/>
              <a:t>Very low degrees are likely, but very high degrees are unlikely</a:t>
            </a:r>
          </a:p>
        </p:txBody>
      </p:sp>
      <p:pic>
        <p:nvPicPr>
          <p:cNvPr id="5" name="Picture 4" descr="Normal_Distribution_NI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88" y="1549288"/>
            <a:ext cx="3420512" cy="2431644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72" y="4144812"/>
            <a:ext cx="3461657" cy="18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6"/>
    </mc:Choice>
    <mc:Fallback xmlns="">
      <p:transition spd="slow" advTm="3685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nodes have a tremendous number of connections to other nodes (hubs)</a:t>
            </a:r>
          </a:p>
          <a:p>
            <a:r>
              <a:rPr lang="en-US"/>
              <a:t>Most nodes have just a handful of links</a:t>
            </a:r>
          </a:p>
          <a:p>
            <a:r>
              <a:rPr lang="en-US"/>
              <a:t>Robust against accidental failures, but vulnerable to coordinated attacks</a:t>
            </a:r>
          </a:p>
          <a:p>
            <a:r>
              <a:rPr lang="en-US"/>
              <a:t>Nodes can have millions of links: The network appears to have no scale (no limit)</a:t>
            </a:r>
          </a:p>
          <a:p>
            <a:r>
              <a:rPr lang="en-US"/>
              <a:t>Power Law is a property of a </a:t>
            </a:r>
          </a:p>
          <a:p>
            <a:pPr marL="0" indent="0">
              <a:buNone/>
            </a:pPr>
            <a:r>
              <a:rPr lang="en-US"/>
              <a:t>  </a:t>
            </a:r>
            <a:r>
              <a:rPr lang="en-US" b="1"/>
              <a:t>scale free network</a:t>
            </a:r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68" y="4686962"/>
            <a:ext cx="3461657" cy="180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6642" y="5281949"/>
            <a:ext cx="9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hubs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686422" y="5697752"/>
            <a:ext cx="0" cy="467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131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94"/>
    </mc:Choice>
    <mc:Fallback xmlns="">
      <p:transition spd="slow" advTm="394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Betweenness</a:t>
            </a:r>
            <a:r>
              <a:rPr lang="en-US"/>
              <a:t>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4716300" cy="4469088"/>
          </a:xfrm>
        </p:spPr>
        <p:txBody>
          <a:bodyPr/>
          <a:lstStyle/>
          <a:p>
            <a:r>
              <a:rPr lang="en-US"/>
              <a:t>Number of shortest paths going through a node</a:t>
            </a:r>
          </a:p>
          <a:p>
            <a:r>
              <a:rPr lang="en-US"/>
              <a:t>A node that has high betweenness is vital to the communication of the network</a:t>
            </a:r>
          </a:p>
          <a:p>
            <a:pPr lvl="1"/>
            <a:r>
              <a:rPr lang="en-US"/>
              <a:t>Many/most messages between two nodes must travel through it.</a:t>
            </a:r>
          </a:p>
          <a:p>
            <a:pPr lvl="1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93744" y="2044958"/>
            <a:ext cx="3975382" cy="3422172"/>
            <a:chOff x="4728656" y="1533788"/>
            <a:chExt cx="3975382" cy="3422172"/>
          </a:xfrm>
        </p:grpSpPr>
        <p:grpSp>
          <p:nvGrpSpPr>
            <p:cNvPr id="20" name="Group 19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/>
            <p:cNvCxnSpPr>
              <a:stCxn id="45" idx="0"/>
              <a:endCxn id="42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46" idx="0"/>
              <a:endCxn id="42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44" idx="0"/>
              <a:endCxn id="41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/>
            <p:cNvCxnSpPr>
              <a:stCxn id="43" idx="0"/>
              <a:endCxn id="44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44" idx="2"/>
              <a:endCxn id="45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049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4"/>
    </mc:Choice>
    <mc:Fallback xmlns="">
      <p:transition spd="slow" advTm="2004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Betweenness</a:t>
            </a:r>
            <a:r>
              <a:rPr lang="en-US"/>
              <a:t>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32000" y="1692000"/>
            <a:ext cx="5583654" cy="4469088"/>
          </a:xfrm>
        </p:spPr>
        <p:txBody>
          <a:bodyPr/>
          <a:lstStyle/>
          <a:p>
            <a:r>
              <a:rPr lang="en-US" dirty="0" err="1"/>
              <a:t>Betweeness</a:t>
            </a:r>
            <a:r>
              <a:rPr lang="en-US" dirty="0"/>
              <a:t> Centrality for A</a:t>
            </a:r>
          </a:p>
          <a:p>
            <a:pPr lvl="1"/>
            <a:r>
              <a:rPr lang="en-US" dirty="0"/>
              <a:t>B to D</a:t>
            </a:r>
          </a:p>
          <a:p>
            <a:pPr lvl="1"/>
            <a:r>
              <a:rPr lang="en-US" dirty="0"/>
              <a:t>B to E</a:t>
            </a:r>
          </a:p>
          <a:p>
            <a:pPr lvl="1"/>
            <a:r>
              <a:rPr lang="en-US" dirty="0"/>
              <a:t>B to F</a:t>
            </a:r>
          </a:p>
          <a:p>
            <a:pPr lvl="1"/>
            <a:r>
              <a:rPr lang="en-US" dirty="0"/>
              <a:t>C to D</a:t>
            </a:r>
          </a:p>
          <a:p>
            <a:pPr lvl="1"/>
            <a:r>
              <a:rPr lang="en-US" dirty="0"/>
              <a:t>C to E</a:t>
            </a:r>
          </a:p>
          <a:p>
            <a:pPr lvl="1"/>
            <a:r>
              <a:rPr lang="en-US" dirty="0"/>
              <a:t>C to 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BC(A) = 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493744" y="2044958"/>
            <a:ext cx="3975382" cy="3422172"/>
            <a:chOff x="4728656" y="1533788"/>
            <a:chExt cx="3975382" cy="3422172"/>
          </a:xfrm>
        </p:grpSpPr>
        <p:grpSp>
          <p:nvGrpSpPr>
            <p:cNvPr id="38" name="Group 37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Connector 39"/>
            <p:cNvCxnSpPr>
              <a:stCxn id="52" idx="0"/>
              <a:endCxn id="48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53" idx="0"/>
              <a:endCxn id="48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51" idx="0"/>
              <a:endCxn id="46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/>
            <p:cNvCxnSpPr>
              <a:stCxn id="49" idx="0"/>
              <a:endCxn id="51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1" idx="2"/>
              <a:endCxn id="52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44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5"/>
    </mc:Choice>
    <mc:Fallback xmlns="">
      <p:transition spd="slow" advTm="125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Closeness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8431"/>
            <a:ext cx="4575655" cy="4469088"/>
          </a:xfrm>
        </p:spPr>
        <p:txBody>
          <a:bodyPr/>
          <a:lstStyle/>
          <a:p>
            <a:r>
              <a:rPr lang="en-US"/>
              <a:t>Closeness is the average of the shortest distances to all other nodes in the graph</a:t>
            </a:r>
          </a:p>
          <a:p>
            <a:r>
              <a:rPr lang="en-US"/>
              <a:t>It can describes how far and close vertexes are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99120" y="2044958"/>
            <a:ext cx="3975382" cy="3422172"/>
            <a:chOff x="4728656" y="1533788"/>
            <a:chExt cx="3975382" cy="3422172"/>
          </a:xfrm>
        </p:grpSpPr>
        <p:grpSp>
          <p:nvGrpSpPr>
            <p:cNvPr id="26" name="Group 25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37" idx="0"/>
              <a:endCxn id="34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38" idx="0"/>
              <a:endCxn id="34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36" idx="0"/>
              <a:endCxn id="33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35" idx="0"/>
              <a:endCxn id="36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6" idx="2"/>
              <a:endCxn id="37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707807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450026" y="3701637"/>
            <a:ext cx="772183" cy="37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078079" y="4414173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788310" y="3541440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3270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9412312" y="4073069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</a:t>
            </a:r>
            <a:r>
              <a:rPr lang="en-US" err="1"/>
              <a:t>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6"/>
    </mc:Choice>
    <mc:Fallback xmlns="">
      <p:transition spd="slow" advTm="135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Closeness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5879747" cy="4469088"/>
          </a:xfrm>
        </p:spPr>
        <p:txBody>
          <a:bodyPr/>
          <a:lstStyle/>
          <a:p>
            <a:r>
              <a:rPr lang="en-US"/>
              <a:t>Closeness centrality of A</a:t>
            </a:r>
          </a:p>
          <a:p>
            <a:pPr lvl="1"/>
            <a:r>
              <a:rPr lang="en-US"/>
              <a:t>A to B = 1 </a:t>
            </a:r>
            <a:r>
              <a:rPr lang="en-US" err="1"/>
              <a:t>ms</a:t>
            </a:r>
            <a:endParaRPr lang="en-US"/>
          </a:p>
          <a:p>
            <a:pPr lvl="1"/>
            <a:r>
              <a:rPr lang="en-US"/>
              <a:t>A to C = 1 </a:t>
            </a:r>
            <a:r>
              <a:rPr lang="en-US" err="1"/>
              <a:t>ms</a:t>
            </a:r>
            <a:endParaRPr lang="en-US"/>
          </a:p>
          <a:p>
            <a:pPr lvl="1"/>
            <a:r>
              <a:rPr lang="en-US"/>
              <a:t>A to D = 1 </a:t>
            </a:r>
            <a:r>
              <a:rPr lang="en-US" err="1"/>
              <a:t>ms</a:t>
            </a:r>
            <a:endParaRPr lang="en-US"/>
          </a:p>
          <a:p>
            <a:pPr lvl="1"/>
            <a:r>
              <a:rPr lang="en-US"/>
              <a:t>A to E = 2 </a:t>
            </a:r>
            <a:r>
              <a:rPr lang="en-US" err="1"/>
              <a:t>ms</a:t>
            </a:r>
            <a:endParaRPr lang="en-US"/>
          </a:p>
          <a:p>
            <a:pPr lvl="1"/>
            <a:r>
              <a:rPr lang="en-US"/>
              <a:t>A to F = 3 </a:t>
            </a:r>
            <a:r>
              <a:rPr lang="en-US" err="1"/>
              <a:t>ms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CC(A) = (1+1+1+2+3)/8 = 1.6 </a:t>
            </a:r>
            <a:r>
              <a:rPr lang="en-US" err="1"/>
              <a:t>ms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99120" y="2044958"/>
            <a:ext cx="3975382" cy="3422172"/>
            <a:chOff x="4728656" y="1533788"/>
            <a:chExt cx="3975382" cy="3422172"/>
          </a:xfrm>
        </p:grpSpPr>
        <p:grpSp>
          <p:nvGrpSpPr>
            <p:cNvPr id="6" name="Group 5"/>
            <p:cNvGrpSpPr/>
            <p:nvPr/>
          </p:nvGrpSpPr>
          <p:grpSpPr>
            <a:xfrm>
              <a:off x="4728656" y="1533788"/>
              <a:ext cx="3975382" cy="3422172"/>
              <a:chOff x="4418896" y="1905548"/>
              <a:chExt cx="3975382" cy="3422172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7343607" y="1905548"/>
                <a:ext cx="376960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8018586" y="4817252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856519" y="3609065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4418896" y="5003126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17" idx="0"/>
              <a:endCxn id="14" idx="5"/>
            </p:cNvCxnSpPr>
            <p:nvPr/>
          </p:nvCxnSpPr>
          <p:spPr bwMode="auto">
            <a:xfrm flipH="1" flipV="1">
              <a:off x="5069171" y="2136126"/>
              <a:ext cx="793559" cy="1101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18" idx="0"/>
              <a:endCxn id="14" idx="4"/>
            </p:cNvCxnSpPr>
            <p:nvPr/>
          </p:nvCxnSpPr>
          <p:spPr bwMode="auto">
            <a:xfrm flipV="1">
              <a:off x="4933356" y="2183662"/>
              <a:ext cx="0" cy="24477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16" idx="0"/>
              <a:endCxn id="13" idx="4"/>
            </p:cNvCxnSpPr>
            <p:nvPr/>
          </p:nvCxnSpPr>
          <p:spPr bwMode="auto">
            <a:xfrm flipV="1">
              <a:off x="7377160" y="1858382"/>
              <a:ext cx="464687" cy="13789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15" idx="0"/>
              <a:endCxn id="16" idx="5"/>
            </p:cNvCxnSpPr>
            <p:nvPr/>
          </p:nvCxnSpPr>
          <p:spPr bwMode="auto">
            <a:xfrm flipH="1" flipV="1">
              <a:off x="7526275" y="3514363"/>
              <a:ext cx="98991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6" idx="2"/>
              <a:endCxn id="17" idx="6"/>
            </p:cNvCxnSpPr>
            <p:nvPr/>
          </p:nvCxnSpPr>
          <p:spPr bwMode="auto">
            <a:xfrm flipH="1">
              <a:off x="6073716" y="3399602"/>
              <a:ext cx="109256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707807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50026" y="3701637"/>
            <a:ext cx="772183" cy="37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78079" y="4414173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88310" y="3541440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332709" y="2942666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</a:t>
            </a:r>
            <a:r>
              <a:rPr lang="en-US" err="1"/>
              <a:t>ms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412312" y="4073069"/>
            <a:ext cx="113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</a:t>
            </a:r>
            <a:r>
              <a:rPr lang="en-US" err="1"/>
              <a:t>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/>
    </mc:Choice>
    <mc:Fallback xmlns="">
      <p:transition spd="slow" advTm="53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the Web Structured?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8000" y="5421344"/>
            <a:ext cx="8496000" cy="79002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Graph Theory: Pages are nodes &amp; links are directed edges</a:t>
            </a:r>
          </a:p>
        </p:txBody>
      </p:sp>
      <p:pic>
        <p:nvPicPr>
          <p:cNvPr id="5" name="Picture 4" descr="Screen Shot 2017-11-01 at 15.1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2" y="1821045"/>
            <a:ext cx="2488711" cy="1935862"/>
          </a:xfrm>
          <a:prstGeom prst="rect">
            <a:avLst/>
          </a:prstGeom>
        </p:spPr>
      </p:pic>
      <p:pic>
        <p:nvPicPr>
          <p:cNvPr id="6" name="Picture 5" descr="Screen Shot 2017-11-01 at 15.16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55" y="1821519"/>
            <a:ext cx="2644716" cy="207204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4167499" y="4726498"/>
            <a:ext cx="304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1C1D0C0-BB79-4CB0-8FD0-479AC4005EF3}"/>
              </a:ext>
            </a:extLst>
          </p:cNvPr>
          <p:cNvSpPr/>
          <p:nvPr/>
        </p:nvSpPr>
        <p:spPr bwMode="auto">
          <a:xfrm>
            <a:off x="2681909" y="4297044"/>
            <a:ext cx="790015" cy="79001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E5014C-98A9-47AB-B455-7B5B4922B647}"/>
              </a:ext>
            </a:extLst>
          </p:cNvPr>
          <p:cNvSpPr/>
          <p:nvPr/>
        </p:nvSpPr>
        <p:spPr bwMode="auto">
          <a:xfrm>
            <a:off x="8037443" y="4337363"/>
            <a:ext cx="790015" cy="79001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81E542-BF0E-400C-B180-27D5EA57E1B6}"/>
              </a:ext>
            </a:extLst>
          </p:cNvPr>
          <p:cNvCxnSpPr>
            <a:cxnSpLocks/>
          </p:cNvCxnSpPr>
          <p:nvPr/>
        </p:nvCxnSpPr>
        <p:spPr bwMode="auto">
          <a:xfrm>
            <a:off x="4167499" y="3006639"/>
            <a:ext cx="304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78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5"/>
    </mc:Choice>
    <mc:Fallback xmlns="">
      <p:transition spd="slow" advTm="267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Eigenvector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999" y="1692000"/>
            <a:ext cx="11327999" cy="4469088"/>
          </a:xfrm>
        </p:spPr>
        <p:txBody>
          <a:bodyPr/>
          <a:lstStyle/>
          <a:p>
            <a:r>
              <a:rPr lang="en-US"/>
              <a:t>Eigenvector measures the popularity by looking at the quality of links</a:t>
            </a:r>
          </a:p>
          <a:p>
            <a:r>
              <a:rPr lang="en-US"/>
              <a:t>Identifies whether a node is connected to influential nodes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039882" y="3841410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039882" y="4197668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053381" y="4337075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148300" y="5591728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039882" y="4197668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513273" y="4337075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990928" y="4089243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4231996" y="3531664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6733383" y="3531664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 bwMode="auto">
          <a:xfrm>
            <a:off x="6733383" y="5271720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231996" y="5271720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604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86"/>
    </mc:Choice>
    <mc:Fallback xmlns="">
      <p:transition spd="slow" advTm="3318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Surfer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random surfer model can start on any webpage.</a:t>
            </a:r>
          </a:p>
          <a:p>
            <a:r>
              <a:rPr lang="en-US"/>
              <a:t>Follows links and makes occasional haphazard jumps</a:t>
            </a:r>
          </a:p>
        </p:txBody>
      </p:sp>
    </p:spTree>
    <p:extLst>
      <p:ext uri="{BB962C8B-B14F-4D97-AF65-F5344CB8AC3E}">
        <p14:creationId xmlns:p14="http://schemas.microsoft.com/office/powerpoint/2010/main" val="30165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6"/>
    </mc:Choice>
    <mc:Fallback xmlns="">
      <p:transition spd="slow" advTm="1508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14714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14714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2821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623132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514714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88105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65760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23452" y="1641220"/>
            <a:ext cx="162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links</a:t>
            </a:r>
          </a:p>
          <a:p>
            <a:r>
              <a:rPr lang="en-US"/>
              <a:t>2 backlinks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4220" y="2287551"/>
            <a:ext cx="17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  <a:p>
            <a:r>
              <a:rPr lang="en-US"/>
              <a:t>2 backlinks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706828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208215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208215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706828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8362" y="4109198"/>
            <a:ext cx="17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  <a:p>
            <a:r>
              <a:rPr lang="en-US"/>
              <a:t>1 backlinks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871" y="4853200"/>
            <a:ext cx="17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links</a:t>
            </a:r>
          </a:p>
          <a:p>
            <a:r>
              <a:rPr lang="en-US"/>
              <a:t>2 backlinks</a:t>
            </a:r>
          </a:p>
        </p:txBody>
      </p:sp>
    </p:spTree>
    <p:extLst>
      <p:ext uri="{BB962C8B-B14F-4D97-AF65-F5344CB8AC3E}">
        <p14:creationId xmlns:p14="http://schemas.microsoft.com/office/powerpoint/2010/main" val="17966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"/>
    </mc:Choice>
    <mc:Fallback xmlns="">
      <p:transition spd="slow" advTm="727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Page Traversal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711796" y="2338969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213183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13183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11796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19682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1968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3318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628100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51968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9307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70728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092758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08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2"/>
    </mc:Choice>
    <mc:Fallback xmlns="">
      <p:transition spd="slow" advTm="105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Page Traversal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711782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213169" y="2338969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13169" y="4079025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11782" y="4079025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19668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1966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33167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628086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51966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9305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70714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092744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8427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6044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997FE5-21E8-43C8-B5A8-0EF3AC0930A5}"/>
              </a:ext>
            </a:extLst>
          </p:cNvPr>
          <p:cNvSpPr>
            <a:spLocks noChangeAspect="1"/>
          </p:cNvSpPr>
          <p:nvPr/>
        </p:nvSpPr>
        <p:spPr bwMode="auto">
          <a:xfrm>
            <a:off x="706828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3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"/>
    </mc:Choice>
    <mc:Fallback xmlns="">
      <p:transition spd="slow" advTm="707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Page Traversal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706820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208207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08207" y="4079025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06820" y="4079025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14706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14706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28205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623124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514706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88097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65752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087782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3465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1082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7783" y="44455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0109" y="37187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7792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8"/>
    </mc:Choice>
    <mc:Fallback xmlns="">
      <p:transition spd="slow" advTm="741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of Page Traversal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706824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208211" y="2338969"/>
            <a:ext cx="666004" cy="6660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08211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06824" y="4079025"/>
            <a:ext cx="666004" cy="666004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14710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1471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2820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623128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51471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8810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65756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087786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3469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1086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7787" y="44455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0113" y="37187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494" y="3314760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1782" y="3252800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8965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3"/>
    </mc:Choice>
    <mc:Fallback xmlns="">
      <p:transition spd="slow" advTm="753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208215" y="2338969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208215" y="4079025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706828" y="4079025"/>
            <a:ext cx="666004" cy="666004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514714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14714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52821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623132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514714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988105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65760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087790" y="2307989"/>
            <a:ext cx="20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3473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1090" y="3269504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7791" y="44455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0117" y="3718702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498" y="3314760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1786" y="3252800"/>
            <a:ext cx="68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94B07E-8D17-44A8-9B93-0103292D7C18}"/>
              </a:ext>
            </a:extLst>
          </p:cNvPr>
          <p:cNvSpPr>
            <a:spLocks noChangeAspect="1"/>
          </p:cNvSpPr>
          <p:nvPr/>
        </p:nvSpPr>
        <p:spPr bwMode="auto">
          <a:xfrm>
            <a:off x="706828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588F5-16E7-4943-A3BC-0EA155680DBC}"/>
              </a:ext>
            </a:extLst>
          </p:cNvPr>
          <p:cNvSpPr txBox="1"/>
          <p:nvPr/>
        </p:nvSpPr>
        <p:spPr>
          <a:xfrm>
            <a:off x="5938628" y="2079753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DF423506-C055-49A5-92AD-20AC65030C90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A16C21E3-5508-402A-AA85-6B4083FC2EEC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6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2"/>
    </mc:Choice>
    <mc:Fallback xmlns="">
      <p:transition spd="slow" advTm="3257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Surfer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random surfer model can start on any webpage.</a:t>
            </a:r>
          </a:p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Follows links and makes occasional haphazard jumps</a:t>
            </a:r>
          </a:p>
        </p:txBody>
      </p:sp>
    </p:spTree>
    <p:extLst>
      <p:ext uri="{BB962C8B-B14F-4D97-AF65-F5344CB8AC3E}">
        <p14:creationId xmlns:p14="http://schemas.microsoft.com/office/powerpoint/2010/main" val="23813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5"/>
    </mc:Choice>
    <mc:Fallback xmlns="">
      <p:transition spd="slow" advTm="1667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0746" y="1827767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8671" y="1827767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256" y="4814834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9646" y="4796846"/>
            <a:ext cx="80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19" y="4087546"/>
            <a:ext cx="2325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R0</a:t>
            </a:r>
          </a:p>
          <a:p>
            <a:r>
              <a:rPr lang="en-US"/>
              <a:t>          A	   .25</a:t>
            </a:r>
          </a:p>
          <a:p>
            <a:r>
              <a:rPr lang="en-US"/>
              <a:t>          B	   .25	 </a:t>
            </a:r>
          </a:p>
          <a:p>
            <a:r>
              <a:rPr lang="en-US"/>
              <a:t>          C	   .25 </a:t>
            </a:r>
          </a:p>
          <a:p>
            <a:r>
              <a:rPr lang="en-US"/>
              <a:t>          D	   .25	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519680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151968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53317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1628098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1519680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99307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470726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711794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3213181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3213181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711794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0D012-346C-4EC8-A992-853F107EB299}"/>
              </a:ext>
            </a:extLst>
          </p:cNvPr>
          <p:cNvSpPr txBox="1"/>
          <p:nvPr/>
        </p:nvSpPr>
        <p:spPr>
          <a:xfrm>
            <a:off x="5938628" y="2079753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9249E525-FA0F-44F3-93AF-9E68B575BB12}"/>
              </a:ext>
            </a:extLst>
          </p:cNvPr>
          <p:cNvSpPr/>
          <p:nvPr/>
        </p:nvSpPr>
        <p:spPr bwMode="auto">
          <a:xfrm>
            <a:off x="6793375" y="244697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D49D874F-7A1D-477F-9EC7-CDB6F3C434B4}"/>
              </a:ext>
            </a:extLst>
          </p:cNvPr>
          <p:cNvSpPr/>
          <p:nvPr/>
        </p:nvSpPr>
        <p:spPr bwMode="auto">
          <a:xfrm>
            <a:off x="10081455" y="2446978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46F7B305-75D9-4A6A-A543-C20AE7ED8600}"/>
              </a:ext>
            </a:extLst>
          </p:cNvPr>
          <p:cNvSpPr/>
          <p:nvPr/>
        </p:nvSpPr>
        <p:spPr bwMode="auto">
          <a:xfrm>
            <a:off x="8401477" y="444029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CD5A6A8D-1AF7-4EBE-80BF-FF45925E9B38}"/>
              </a:ext>
            </a:extLst>
          </p:cNvPr>
          <p:cNvSpPr/>
          <p:nvPr/>
        </p:nvSpPr>
        <p:spPr bwMode="auto">
          <a:xfrm>
            <a:off x="8913819" y="444029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2"/>
    </mc:Choice>
    <mc:Fallback xmlns="">
      <p:transition spd="slow" advTm="117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 can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Web</a:t>
            </a:r>
          </a:p>
          <a:p>
            <a:r>
              <a:rPr lang="en-US"/>
              <a:t>Facebook users</a:t>
            </a:r>
          </a:p>
          <a:p>
            <a:r>
              <a:rPr lang="en-US"/>
              <a:t>Tweets</a:t>
            </a:r>
          </a:p>
          <a:p>
            <a:r>
              <a:rPr lang="en-US"/>
              <a:t>Publications</a:t>
            </a:r>
          </a:p>
          <a:p>
            <a:r>
              <a:rPr lang="en-US"/>
              <a:t>Bitcoin/Block chain transactions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2"/>
    </mc:Choice>
    <mc:Fallback xmlns="">
      <p:transition spd="slow" advTm="1735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01536" y="2229510"/>
            <a:ext cx="221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R0</a:t>
            </a:r>
          </a:p>
          <a:p>
            <a:r>
              <a:rPr lang="en-US"/>
              <a:t> 	   .25</a:t>
            </a:r>
          </a:p>
          <a:p>
            <a:r>
              <a:rPr lang="en-US"/>
              <a:t> 	   .25	 </a:t>
            </a:r>
          </a:p>
          <a:p>
            <a:r>
              <a:rPr lang="en-US"/>
              <a:t> 	   .25 </a:t>
            </a:r>
          </a:p>
          <a:p>
            <a:r>
              <a:rPr lang="en-US"/>
              <a:t> 	   .25	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1514702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151470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3528201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1623120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1514702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988093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1465748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706816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208203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3208203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706816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DAA93-6AFD-4FEE-889E-C2678E7470E0}"/>
              </a:ext>
            </a:extLst>
          </p:cNvPr>
          <p:cNvSpPr txBox="1"/>
          <p:nvPr/>
        </p:nvSpPr>
        <p:spPr>
          <a:xfrm>
            <a:off x="3930922" y="2229510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4C447-FD03-4564-8930-3A50F6D95B98}"/>
              </a:ext>
            </a:extLst>
          </p:cNvPr>
          <p:cNvSpPr txBox="1"/>
          <p:nvPr/>
        </p:nvSpPr>
        <p:spPr>
          <a:xfrm>
            <a:off x="8412550" y="2965319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D4B97798-AB8B-4D38-97ED-C968C644CA00}"/>
              </a:ext>
            </a:extLst>
          </p:cNvPr>
          <p:cNvSpPr/>
          <p:nvPr/>
        </p:nvSpPr>
        <p:spPr bwMode="auto">
          <a:xfrm>
            <a:off x="4785669" y="2596735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11EBFE9A-DD35-480A-9894-025298AD7888}"/>
              </a:ext>
            </a:extLst>
          </p:cNvPr>
          <p:cNvSpPr/>
          <p:nvPr/>
        </p:nvSpPr>
        <p:spPr bwMode="auto">
          <a:xfrm>
            <a:off x="8073749" y="2596735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38FE1C9-7DB0-45BF-B33C-3DA57CEFE9ED}"/>
              </a:ext>
            </a:extLst>
          </p:cNvPr>
          <p:cNvSpPr/>
          <p:nvPr/>
        </p:nvSpPr>
        <p:spPr bwMode="auto">
          <a:xfrm>
            <a:off x="8890813" y="2578696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24A3C8B4-ED97-4E39-9AD8-7D85FD704310}"/>
              </a:ext>
            </a:extLst>
          </p:cNvPr>
          <p:cNvSpPr/>
          <p:nvPr/>
        </p:nvSpPr>
        <p:spPr bwMode="auto">
          <a:xfrm>
            <a:off x="9403155" y="2578695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3"/>
    </mc:Choice>
    <mc:Fallback xmlns="">
      <p:transition spd="slow" advTm="903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50556" y="2876700"/>
            <a:ext cx="1350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R0 </a:t>
            </a:r>
          </a:p>
          <a:p>
            <a:r>
              <a:rPr lang="en-US"/>
              <a:t>.25</a:t>
            </a:r>
          </a:p>
          <a:p>
            <a:r>
              <a:rPr lang="en-US"/>
              <a:t>.25	 </a:t>
            </a:r>
          </a:p>
          <a:p>
            <a:r>
              <a:rPr lang="en-US"/>
              <a:t>.25 </a:t>
            </a:r>
          </a:p>
          <a:p>
            <a:r>
              <a:rPr lang="en-US"/>
              <a:t>.25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6487" y="2878896"/>
            <a:ext cx="4912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</a:t>
            </a:r>
          </a:p>
          <a:p>
            <a:r>
              <a:rPr lang="en-US"/>
              <a:t>    0x.25	+  0x.25 	+  .5x.25	+  .5x.25 </a:t>
            </a:r>
          </a:p>
          <a:p>
            <a:r>
              <a:rPr lang="en-US"/>
              <a:t>    1x.25	+  0x.25 	+  0x.25	+  .5x.25 </a:t>
            </a:r>
          </a:p>
          <a:p>
            <a:r>
              <a:rPr lang="en-US"/>
              <a:t>    0x.25	+  .5x.25 +  0x.25	+  0x.25 </a:t>
            </a:r>
          </a:p>
          <a:p>
            <a:r>
              <a:rPr lang="en-US"/>
              <a:t>    0x.25	+  .5x.25	+  .5x.25 +  0x.25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56372" y="2873922"/>
            <a:ext cx="2171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R1   </a:t>
            </a:r>
          </a:p>
          <a:p>
            <a:r>
              <a:rPr lang="en-US"/>
              <a:t> 	   .25</a:t>
            </a:r>
          </a:p>
          <a:p>
            <a:r>
              <a:rPr lang="en-US"/>
              <a:t> 	   .375	 </a:t>
            </a:r>
          </a:p>
          <a:p>
            <a:r>
              <a:rPr lang="en-US"/>
              <a:t> 	   .125 </a:t>
            </a:r>
          </a:p>
          <a:p>
            <a:r>
              <a:rPr lang="en-US"/>
              <a:t> 	   .25	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71239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91569" y="3605688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ECF0AAD6-5DDB-462A-9495-565744499633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CE24EBC0-35C7-4D3F-8554-9E3A51873CE2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AEE33D3F-FC2C-44EF-A73F-B5F6D34B94B6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51414D56-900A-49E9-B48E-51AB3B07C977}"/>
              </a:ext>
            </a:extLst>
          </p:cNvPr>
          <p:cNvSpPr/>
          <p:nvPr/>
        </p:nvSpPr>
        <p:spPr bwMode="auto">
          <a:xfrm>
            <a:off x="4925486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47C841E6-7393-44B8-9268-FD240F2DB61E}"/>
              </a:ext>
            </a:extLst>
          </p:cNvPr>
          <p:cNvSpPr/>
          <p:nvPr/>
        </p:nvSpPr>
        <p:spPr bwMode="auto">
          <a:xfrm>
            <a:off x="5532614" y="324531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5423E7F4-6B92-4FF5-8287-463FF4BF0C27}"/>
              </a:ext>
            </a:extLst>
          </p:cNvPr>
          <p:cNvSpPr/>
          <p:nvPr/>
        </p:nvSpPr>
        <p:spPr bwMode="auto">
          <a:xfrm>
            <a:off x="9104180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251C2C7B-9B4F-4797-A6C8-1CC90B0B402F}"/>
              </a:ext>
            </a:extLst>
          </p:cNvPr>
          <p:cNvSpPr/>
          <p:nvPr/>
        </p:nvSpPr>
        <p:spPr bwMode="auto">
          <a:xfrm>
            <a:off x="9763649" y="3254888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24B5B98B-DBA2-44B8-8F56-FC95E8676FBA}"/>
              </a:ext>
            </a:extLst>
          </p:cNvPr>
          <p:cNvSpPr/>
          <p:nvPr/>
        </p:nvSpPr>
        <p:spPr bwMode="auto">
          <a:xfrm>
            <a:off x="10275991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2"/>
    </mc:Choice>
    <mc:Fallback xmlns="">
      <p:transition spd="slow" advTm="2016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32715" y="2939082"/>
            <a:ext cx="243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R2</a:t>
            </a:r>
          </a:p>
          <a:p>
            <a:r>
              <a:rPr lang="en-US"/>
              <a:t>.1875</a:t>
            </a:r>
          </a:p>
          <a:p>
            <a:r>
              <a:rPr lang="en-US"/>
              <a:t>.375	 </a:t>
            </a:r>
          </a:p>
          <a:p>
            <a:r>
              <a:rPr lang="en-US"/>
              <a:t>.1875 </a:t>
            </a:r>
          </a:p>
          <a:p>
            <a:r>
              <a:rPr lang="en-US"/>
              <a:t> .25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14479-016A-4227-A274-570DCB72F413}"/>
              </a:ext>
            </a:extLst>
          </p:cNvPr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569F6-564B-4EE7-BBE3-3B409A8C30B6}"/>
              </a:ext>
            </a:extLst>
          </p:cNvPr>
          <p:cNvSpPr txBox="1"/>
          <p:nvPr/>
        </p:nvSpPr>
        <p:spPr>
          <a:xfrm>
            <a:off x="4524144" y="2946084"/>
            <a:ext cx="1350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R1 </a:t>
            </a:r>
          </a:p>
          <a:p>
            <a:r>
              <a:rPr lang="en-US"/>
              <a:t>.25</a:t>
            </a:r>
          </a:p>
          <a:p>
            <a:r>
              <a:rPr lang="en-US"/>
              <a:t>.375	 </a:t>
            </a:r>
          </a:p>
          <a:p>
            <a:r>
              <a:rPr lang="en-US"/>
              <a:t>.125</a:t>
            </a:r>
          </a:p>
          <a:p>
            <a:r>
              <a:rPr lang="en-US"/>
              <a:t>.25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1C6C5-E266-4B1F-9AAF-774066976067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002F7-8EFC-43EE-B847-3443B5B9A945}"/>
              </a:ext>
            </a:extLst>
          </p:cNvPr>
          <p:cNvSpPr txBox="1"/>
          <p:nvPr/>
        </p:nvSpPr>
        <p:spPr>
          <a:xfrm>
            <a:off x="5171239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A45C3D9F-A0F2-4DFA-9471-A2B7C51A8537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2193E59E-B37D-47DC-B08E-B61E18A8E4B8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1E81D975-9482-483D-B8EC-F62DB7950604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AE674F51-E31A-405F-A1FB-9F521F43D7BA}"/>
              </a:ext>
            </a:extLst>
          </p:cNvPr>
          <p:cNvSpPr/>
          <p:nvPr/>
        </p:nvSpPr>
        <p:spPr bwMode="auto">
          <a:xfrm>
            <a:off x="4925486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351BB507-8F46-453B-983E-42B959235DCF}"/>
              </a:ext>
            </a:extLst>
          </p:cNvPr>
          <p:cNvSpPr/>
          <p:nvPr/>
        </p:nvSpPr>
        <p:spPr bwMode="auto">
          <a:xfrm>
            <a:off x="6042797" y="3294154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9AD28D25-E43D-471A-B02A-C52DD9AFC254}"/>
              </a:ext>
            </a:extLst>
          </p:cNvPr>
          <p:cNvSpPr/>
          <p:nvPr/>
        </p:nvSpPr>
        <p:spPr bwMode="auto">
          <a:xfrm>
            <a:off x="6555139" y="3294153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4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1"/>
    </mc:Choice>
    <mc:Fallback xmlns="">
      <p:transition spd="slow" advTm="2873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22164" y="2927273"/>
            <a:ext cx="259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R3</a:t>
            </a:r>
          </a:p>
          <a:p>
            <a:r>
              <a:rPr lang="en-US"/>
              <a:t> 	   .219</a:t>
            </a:r>
          </a:p>
          <a:p>
            <a:r>
              <a:rPr lang="en-US"/>
              <a:t> 	   .313	 </a:t>
            </a:r>
          </a:p>
          <a:p>
            <a:r>
              <a:rPr lang="en-US"/>
              <a:t> 	   .188 </a:t>
            </a:r>
          </a:p>
          <a:p>
            <a:r>
              <a:rPr lang="en-US"/>
              <a:t> 	   .281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5228A-9368-43C6-84DC-BCEB526B3965}"/>
              </a:ext>
            </a:extLst>
          </p:cNvPr>
          <p:cNvSpPr txBox="1"/>
          <p:nvPr/>
        </p:nvSpPr>
        <p:spPr>
          <a:xfrm>
            <a:off x="4423231" y="2927273"/>
            <a:ext cx="243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R2</a:t>
            </a:r>
          </a:p>
          <a:p>
            <a:r>
              <a:rPr lang="en-US"/>
              <a:t>.1875</a:t>
            </a:r>
          </a:p>
          <a:p>
            <a:r>
              <a:rPr lang="en-US"/>
              <a:t>.375	 </a:t>
            </a:r>
          </a:p>
          <a:p>
            <a:r>
              <a:rPr lang="en-US"/>
              <a:t>.1875 </a:t>
            </a:r>
          </a:p>
          <a:p>
            <a:r>
              <a:rPr lang="en-US"/>
              <a:t> .25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19CCA-AD44-4C30-BAE3-67F92CF122F4}"/>
              </a:ext>
            </a:extLst>
          </p:cNvPr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F440C-20FF-4C17-A5A8-E89956D05EAB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52A71-49F4-432B-BE9A-26832E435099}"/>
              </a:ext>
            </a:extLst>
          </p:cNvPr>
          <p:cNvSpPr txBox="1"/>
          <p:nvPr/>
        </p:nvSpPr>
        <p:spPr>
          <a:xfrm>
            <a:off x="5171239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3F41F166-C33F-4D5E-87C5-1C64AAB6DF10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D9DC8FF7-55ED-4CDB-8D2F-3E9AD55E7177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AA1694EF-0625-4BA2-95FF-4118FD30D443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86671AE4-E789-4F5C-B7A3-4CE0E2D306F5}"/>
              </a:ext>
            </a:extLst>
          </p:cNvPr>
          <p:cNvSpPr/>
          <p:nvPr/>
        </p:nvSpPr>
        <p:spPr bwMode="auto">
          <a:xfrm>
            <a:off x="4925486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6A44A42A-386E-44E1-B2DD-0808F37AFA0A}"/>
              </a:ext>
            </a:extLst>
          </p:cNvPr>
          <p:cNvSpPr/>
          <p:nvPr/>
        </p:nvSpPr>
        <p:spPr bwMode="auto">
          <a:xfrm>
            <a:off x="6042797" y="3294154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C2924954-58DB-40DF-AFAB-BB6A31437B8E}"/>
              </a:ext>
            </a:extLst>
          </p:cNvPr>
          <p:cNvSpPr/>
          <p:nvPr/>
        </p:nvSpPr>
        <p:spPr bwMode="auto">
          <a:xfrm>
            <a:off x="6555139" y="3294153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3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"/>
    </mc:Choice>
    <mc:Fallback xmlns="">
      <p:transition spd="slow" advTm="679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22164" y="2926928"/>
            <a:ext cx="3151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Rn+1</a:t>
            </a:r>
          </a:p>
          <a:p>
            <a:r>
              <a:rPr lang="en-US"/>
              <a:t> 	   .217</a:t>
            </a:r>
          </a:p>
          <a:p>
            <a:r>
              <a:rPr lang="en-US"/>
              <a:t> 	   .348	 </a:t>
            </a:r>
          </a:p>
          <a:p>
            <a:r>
              <a:rPr lang="en-US"/>
              <a:t> 	   .174</a:t>
            </a:r>
          </a:p>
          <a:p>
            <a:r>
              <a:rPr lang="en-US"/>
              <a:t> 	   .261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2420" y="2887662"/>
            <a:ext cx="381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Rn</a:t>
            </a:r>
          </a:p>
          <a:p>
            <a:r>
              <a:rPr lang="en-US"/>
              <a:t> 	   .1875</a:t>
            </a:r>
          </a:p>
          <a:p>
            <a:r>
              <a:rPr lang="en-US"/>
              <a:t> 	   .375	 </a:t>
            </a:r>
          </a:p>
          <a:p>
            <a:r>
              <a:rPr lang="en-US"/>
              <a:t> 	   .1875 </a:t>
            </a:r>
          </a:p>
          <a:p>
            <a:r>
              <a:rPr lang="en-US"/>
              <a:t> 	   .25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56A6E-F3C2-4BEC-89A8-8B802ECC5CA2}"/>
              </a:ext>
            </a:extLst>
          </p:cNvPr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22EF2-AFF7-4583-A62B-CED8AE797528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6D673-954F-4A3C-B51E-3CD2ED932A5B}"/>
              </a:ext>
            </a:extLst>
          </p:cNvPr>
          <p:cNvSpPr txBox="1"/>
          <p:nvPr/>
        </p:nvSpPr>
        <p:spPr>
          <a:xfrm>
            <a:off x="5171239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84F4A27-0F5E-4391-96DB-5353EA123FE3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480A16FF-6B1D-406F-ADF7-27CC3CC38617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C99908F7-5A5B-4C82-80C7-D94E2AED5CEC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23A44E61-7EC0-4AAE-9614-ADA960F708E9}"/>
              </a:ext>
            </a:extLst>
          </p:cNvPr>
          <p:cNvSpPr/>
          <p:nvPr/>
        </p:nvSpPr>
        <p:spPr bwMode="auto">
          <a:xfrm>
            <a:off x="4925486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9BA85568-B4C5-4EAC-B2A2-FB970DC05A88}"/>
              </a:ext>
            </a:extLst>
          </p:cNvPr>
          <p:cNvSpPr/>
          <p:nvPr/>
        </p:nvSpPr>
        <p:spPr bwMode="auto">
          <a:xfrm>
            <a:off x="6042797" y="3294154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CFC3E756-10A5-4B4E-AAC1-F1E719D9F5EA}"/>
              </a:ext>
            </a:extLst>
          </p:cNvPr>
          <p:cNvSpPr/>
          <p:nvPr/>
        </p:nvSpPr>
        <p:spPr bwMode="auto">
          <a:xfrm>
            <a:off x="6555139" y="3294153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0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0"/>
    </mc:Choice>
    <mc:Fallback xmlns="">
      <p:transition spd="slow" advTm="939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890D39-BC3B-48AB-AFEF-2875706495E5}"/>
              </a:ext>
            </a:extLst>
          </p:cNvPr>
          <p:cNvSpPr/>
          <p:nvPr/>
        </p:nvSpPr>
        <p:spPr bwMode="auto">
          <a:xfrm>
            <a:off x="5895905" y="2839125"/>
            <a:ext cx="978039" cy="1770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22164" y="2926928"/>
            <a:ext cx="3151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Rn+1</a:t>
            </a:r>
          </a:p>
          <a:p>
            <a:r>
              <a:rPr lang="en-US"/>
              <a:t> 	   .217</a:t>
            </a:r>
          </a:p>
          <a:p>
            <a:r>
              <a:rPr lang="en-US"/>
              <a:t> 	   .348	 </a:t>
            </a:r>
          </a:p>
          <a:p>
            <a:r>
              <a:rPr lang="en-US"/>
              <a:t> 	   .174</a:t>
            </a:r>
          </a:p>
          <a:p>
            <a:r>
              <a:rPr lang="en-US"/>
              <a:t> 	   .261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2420" y="2887662"/>
            <a:ext cx="381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Rn</a:t>
            </a:r>
          </a:p>
          <a:p>
            <a:r>
              <a:rPr lang="en-US"/>
              <a:t> 	   .1875</a:t>
            </a:r>
          </a:p>
          <a:p>
            <a:r>
              <a:rPr lang="en-US"/>
              <a:t> 	   .375	 </a:t>
            </a:r>
          </a:p>
          <a:p>
            <a:r>
              <a:rPr lang="en-US"/>
              <a:t> 	   .1875 </a:t>
            </a:r>
          </a:p>
          <a:p>
            <a:r>
              <a:rPr lang="en-US"/>
              <a:t> 	   .25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56A6E-F3C2-4BEC-89A8-8B802ECC5CA2}"/>
              </a:ext>
            </a:extLst>
          </p:cNvPr>
          <p:cNvSpPr txBox="1"/>
          <p:nvPr/>
        </p:nvSpPr>
        <p:spPr>
          <a:xfrm>
            <a:off x="-472113" y="2887662"/>
            <a:ext cx="478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A	  B	  C	  D</a:t>
            </a:r>
          </a:p>
          <a:p>
            <a:r>
              <a:rPr lang="en-US"/>
              <a:t>	  0 	  0	  .5	  .5 </a:t>
            </a:r>
          </a:p>
          <a:p>
            <a:r>
              <a:rPr lang="en-US"/>
              <a:t>	  1	  0	  0	  .5</a:t>
            </a:r>
          </a:p>
          <a:p>
            <a:r>
              <a:rPr lang="en-US"/>
              <a:t>	  0 	  .5 	  0	  0</a:t>
            </a:r>
          </a:p>
          <a:p>
            <a:r>
              <a:rPr lang="en-US"/>
              <a:t>	  0	  .5	  .5	 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22EF2-AFF7-4583-A62B-CED8AE797528}"/>
              </a:ext>
            </a:extLst>
          </p:cNvPr>
          <p:cNvSpPr txBox="1"/>
          <p:nvPr/>
        </p:nvSpPr>
        <p:spPr>
          <a:xfrm>
            <a:off x="4009515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6D673-954F-4A3C-B51E-3CD2ED932A5B}"/>
              </a:ext>
            </a:extLst>
          </p:cNvPr>
          <p:cNvSpPr txBox="1"/>
          <p:nvPr/>
        </p:nvSpPr>
        <p:spPr>
          <a:xfrm>
            <a:off x="5171239" y="3623471"/>
            <a:ext cx="3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84F4A27-0F5E-4391-96DB-5353EA123FE3}"/>
              </a:ext>
            </a:extLst>
          </p:cNvPr>
          <p:cNvSpPr/>
          <p:nvPr/>
        </p:nvSpPr>
        <p:spPr bwMode="auto">
          <a:xfrm>
            <a:off x="382634" y="325488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480A16FF-6B1D-406F-ADF7-27CC3CC38617}"/>
              </a:ext>
            </a:extLst>
          </p:cNvPr>
          <p:cNvSpPr/>
          <p:nvPr/>
        </p:nvSpPr>
        <p:spPr bwMode="auto">
          <a:xfrm>
            <a:off x="3670714" y="3254887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C99908F7-5A5B-4C82-80C7-D94E2AED5CEC}"/>
              </a:ext>
            </a:extLst>
          </p:cNvPr>
          <p:cNvSpPr/>
          <p:nvPr/>
        </p:nvSpPr>
        <p:spPr bwMode="auto">
          <a:xfrm>
            <a:off x="4413144" y="324114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23A44E61-7EC0-4AAE-9614-ADA960F708E9}"/>
              </a:ext>
            </a:extLst>
          </p:cNvPr>
          <p:cNvSpPr/>
          <p:nvPr/>
        </p:nvSpPr>
        <p:spPr bwMode="auto">
          <a:xfrm>
            <a:off x="4925486" y="324114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9BA85568-B4C5-4EAC-B2A2-FB970DC05A88}"/>
              </a:ext>
            </a:extLst>
          </p:cNvPr>
          <p:cNvSpPr/>
          <p:nvPr/>
        </p:nvSpPr>
        <p:spPr bwMode="auto">
          <a:xfrm>
            <a:off x="6042797" y="3294154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CFC3E756-10A5-4B4E-AAC1-F1E719D9F5EA}"/>
              </a:ext>
            </a:extLst>
          </p:cNvPr>
          <p:cNvSpPr/>
          <p:nvPr/>
        </p:nvSpPr>
        <p:spPr bwMode="auto">
          <a:xfrm>
            <a:off x="6555139" y="3294153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1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Surfer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70330" y="2447181"/>
            <a:ext cx="5121740" cy="148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                             Rank</a:t>
            </a:r>
          </a:p>
          <a:p>
            <a:r>
              <a:rPr lang="en-US"/>
              <a:t>       A	   .217		3</a:t>
            </a:r>
          </a:p>
          <a:p>
            <a:r>
              <a:rPr lang="en-US"/>
              <a:t>       B	   .348	 	1</a:t>
            </a:r>
          </a:p>
          <a:p>
            <a:r>
              <a:rPr lang="en-US"/>
              <a:t>       C	   .174		4</a:t>
            </a:r>
          </a:p>
          <a:p>
            <a:r>
              <a:rPr lang="en-US"/>
              <a:t>       D	   .261		2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1514718" y="2648715"/>
            <a:ext cx="1517869" cy="30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151471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528217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1623136" y="4399033"/>
            <a:ext cx="140945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1514718" y="3004973"/>
            <a:ext cx="1517869" cy="10740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988109" y="3144380"/>
            <a:ext cx="0" cy="7280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465764" y="2896548"/>
            <a:ext cx="1442912" cy="1006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706832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3208219" y="2338969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3208219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</a:t>
            </a: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706832" y="4079025"/>
            <a:ext cx="666004" cy="666004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9671F5F9-7157-43DE-90AB-EAEE73F8AC91}"/>
              </a:ext>
            </a:extLst>
          </p:cNvPr>
          <p:cNvSpPr/>
          <p:nvPr/>
        </p:nvSpPr>
        <p:spPr bwMode="auto">
          <a:xfrm>
            <a:off x="6728768" y="2793267"/>
            <a:ext cx="225475" cy="1110103"/>
          </a:xfrm>
          <a:prstGeom prst="lef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6C909EE-B551-4485-8580-DBBB52867F53}"/>
              </a:ext>
            </a:extLst>
          </p:cNvPr>
          <p:cNvSpPr/>
          <p:nvPr/>
        </p:nvSpPr>
        <p:spPr bwMode="auto">
          <a:xfrm>
            <a:off x="7241110" y="2793266"/>
            <a:ext cx="193357" cy="1110103"/>
          </a:xfrm>
          <a:prstGeom prst="rightBracke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3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8"/>
    </mc:Choice>
    <mc:Fallback xmlns="">
      <p:transition spd="slow" advTm="1530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Eigenvector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1"/>
            <a:ext cx="9688096" cy="352621"/>
          </a:xfrm>
        </p:spPr>
        <p:txBody>
          <a:bodyPr/>
          <a:lstStyle/>
          <a:p>
            <a:r>
              <a:rPr lang="en-US"/>
              <a:t>Build a matrix representing the graph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/>
              <a:t>Transform the matrix with an Eigenvector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The resulting transformation can be used to rank the nodes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44373" y="2509119"/>
            <a:ext cx="2582373" cy="2268452"/>
            <a:chOff x="3866811" y="2230828"/>
            <a:chExt cx="1830958" cy="1608381"/>
          </a:xfrm>
        </p:grpSpPr>
        <p:sp>
          <p:nvSpPr>
            <p:cNvPr id="8" name="Oval 7"/>
            <p:cNvSpPr/>
            <p:nvPr/>
          </p:nvSpPr>
          <p:spPr bwMode="auto">
            <a:xfrm>
              <a:off x="4487586" y="2230828"/>
              <a:ext cx="272017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408171" y="3609065"/>
              <a:ext cx="289598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66811" y="3407701"/>
              <a:ext cx="289598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cxnSp>
          <p:nvCxnSpPr>
            <p:cNvPr id="16" name="Straight Arrow Connector 15"/>
            <p:cNvCxnSpPr>
              <a:stCxn id="13" idx="6"/>
              <a:endCxn id="11" idx="2"/>
            </p:cNvCxnSpPr>
            <p:nvPr/>
          </p:nvCxnSpPr>
          <p:spPr bwMode="auto">
            <a:xfrm>
              <a:off x="4156409" y="3522773"/>
              <a:ext cx="1251763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cxnSpLocks/>
              <a:stCxn id="8" idx="5"/>
              <a:endCxn id="11" idx="0"/>
            </p:cNvCxnSpPr>
            <p:nvPr/>
          </p:nvCxnSpPr>
          <p:spPr bwMode="auto">
            <a:xfrm>
              <a:off x="4719767" y="2427268"/>
              <a:ext cx="833203" cy="118179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150289" y="2145148"/>
            <a:ext cx="4561764" cy="1250577"/>
            <a:chOff x="1626288" y="2199817"/>
            <a:chExt cx="2106431" cy="1224663"/>
          </a:xfrm>
        </p:grpSpPr>
        <p:sp>
          <p:nvSpPr>
            <p:cNvPr id="27" name="TextBox 26"/>
            <p:cNvSpPr txBox="1"/>
            <p:nvPr/>
          </p:nvSpPr>
          <p:spPr>
            <a:xfrm>
              <a:off x="1626288" y="2199817"/>
              <a:ext cx="2106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	A	B	C</a:t>
              </a:r>
            </a:p>
            <a:p>
              <a:r>
                <a:rPr lang="en-US"/>
                <a:t>A	0	1/2	1</a:t>
              </a:r>
            </a:p>
            <a:p>
              <a:r>
                <a:rPr lang="en-US"/>
                <a:t>B	1	0	0</a:t>
              </a:r>
            </a:p>
            <a:p>
              <a:r>
                <a:rPr lang="en-US"/>
                <a:t>C	0	1/2	0</a:t>
              </a:r>
            </a:p>
          </p:txBody>
        </p:sp>
        <p:sp>
          <p:nvSpPr>
            <p:cNvPr id="30" name="Left Bracket 29"/>
            <p:cNvSpPr/>
            <p:nvPr/>
          </p:nvSpPr>
          <p:spPr bwMode="auto">
            <a:xfrm>
              <a:off x="2018140" y="2523719"/>
              <a:ext cx="92531" cy="891027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ight Bracket 30"/>
            <p:cNvSpPr/>
            <p:nvPr/>
          </p:nvSpPr>
          <p:spPr bwMode="auto">
            <a:xfrm>
              <a:off x="2976307" y="2533454"/>
              <a:ext cx="92532" cy="891026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4159" y="4222209"/>
            <a:ext cx="639427" cy="2862322"/>
            <a:chOff x="3636589" y="3978314"/>
            <a:chExt cx="199519" cy="2862322"/>
          </a:xfrm>
        </p:grpSpPr>
        <p:sp>
          <p:nvSpPr>
            <p:cNvPr id="38" name="TextBox 37"/>
            <p:cNvSpPr txBox="1"/>
            <p:nvPr/>
          </p:nvSpPr>
          <p:spPr>
            <a:xfrm>
              <a:off x="3651929" y="3978314"/>
              <a:ext cx="184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/>
                <a:t>1/3</a:t>
              </a:r>
            </a:p>
            <a:p>
              <a:r>
                <a:rPr lang="en-US"/>
                <a:t>1/3</a:t>
              </a:r>
            </a:p>
            <a:p>
              <a:r>
                <a:rPr lang="en-US"/>
                <a:t>1/3</a:t>
              </a:r>
            </a:p>
          </p:txBody>
        </p:sp>
        <p:sp>
          <p:nvSpPr>
            <p:cNvPr id="39" name="Left Bracket 38"/>
            <p:cNvSpPr/>
            <p:nvPr/>
          </p:nvSpPr>
          <p:spPr bwMode="auto">
            <a:xfrm>
              <a:off x="3636589" y="4287616"/>
              <a:ext cx="49735" cy="880353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ight Bracket 39"/>
            <p:cNvSpPr/>
            <p:nvPr/>
          </p:nvSpPr>
          <p:spPr bwMode="auto">
            <a:xfrm>
              <a:off x="3757357" y="4282646"/>
              <a:ext cx="61067" cy="880353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4114" y="4222209"/>
            <a:ext cx="3530762" cy="1200329"/>
            <a:chOff x="1626288" y="2199817"/>
            <a:chExt cx="2106431" cy="1200329"/>
          </a:xfrm>
        </p:grpSpPr>
        <p:sp>
          <p:nvSpPr>
            <p:cNvPr id="42" name="TextBox 41"/>
            <p:cNvSpPr txBox="1"/>
            <p:nvPr/>
          </p:nvSpPr>
          <p:spPr>
            <a:xfrm>
              <a:off x="1626288" y="2199817"/>
              <a:ext cx="2106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	A	B	C</a:t>
              </a:r>
            </a:p>
            <a:p>
              <a:r>
                <a:rPr lang="en-US"/>
                <a:t>A	0	1/2	1</a:t>
              </a:r>
            </a:p>
            <a:p>
              <a:r>
                <a:rPr lang="en-US"/>
                <a:t>B	1	0	0</a:t>
              </a:r>
            </a:p>
            <a:p>
              <a:r>
                <a:rPr lang="en-US"/>
                <a:t>C	0	1/2	0</a:t>
              </a:r>
            </a:p>
          </p:txBody>
        </p:sp>
        <p:sp>
          <p:nvSpPr>
            <p:cNvPr id="43" name="Left Bracket 42"/>
            <p:cNvSpPr/>
            <p:nvPr/>
          </p:nvSpPr>
          <p:spPr bwMode="auto">
            <a:xfrm>
              <a:off x="2103650" y="2553850"/>
              <a:ext cx="96182" cy="810772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4" name="Right Bracket 43"/>
            <p:cNvSpPr/>
            <p:nvPr/>
          </p:nvSpPr>
          <p:spPr bwMode="auto">
            <a:xfrm>
              <a:off x="3393922" y="2533969"/>
              <a:ext cx="128285" cy="855503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38951" y="4786260"/>
            <a:ext cx="464654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38733" y="4781262"/>
            <a:ext cx="464654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908792" y="4227473"/>
            <a:ext cx="619461" cy="1200329"/>
            <a:chOff x="3735463" y="3957626"/>
            <a:chExt cx="191688" cy="1200329"/>
          </a:xfrm>
        </p:grpSpPr>
        <p:sp>
          <p:nvSpPr>
            <p:cNvPr id="48" name="TextBox 47"/>
            <p:cNvSpPr txBox="1"/>
            <p:nvPr/>
          </p:nvSpPr>
          <p:spPr>
            <a:xfrm>
              <a:off x="3742972" y="3957626"/>
              <a:ext cx="1841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/>
                <a:t>3/6</a:t>
              </a:r>
            </a:p>
            <a:p>
              <a:r>
                <a:rPr lang="en-US"/>
                <a:t>2/6  1/6</a:t>
              </a:r>
            </a:p>
          </p:txBody>
        </p:sp>
        <p:sp>
          <p:nvSpPr>
            <p:cNvPr id="49" name="Left Bracket 48"/>
            <p:cNvSpPr/>
            <p:nvPr/>
          </p:nvSpPr>
          <p:spPr bwMode="auto">
            <a:xfrm>
              <a:off x="3735463" y="4287616"/>
              <a:ext cx="66206" cy="865075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0" name="Right Bracket 49"/>
            <p:cNvSpPr/>
            <p:nvPr/>
          </p:nvSpPr>
          <p:spPr bwMode="auto">
            <a:xfrm>
              <a:off x="3858634" y="4287616"/>
              <a:ext cx="56775" cy="865075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252253-1202-4C51-A3B4-417B65BA59F9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8521995" y="2833713"/>
            <a:ext cx="1156120" cy="16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1F918D-CD64-4ABD-A5E2-914F332BE367}"/>
              </a:ext>
            </a:extLst>
          </p:cNvPr>
          <p:cNvCxnSpPr>
            <a:cxnSpLocks/>
            <a:stCxn id="8" idx="3"/>
            <a:endCxn id="13" idx="0"/>
          </p:cNvCxnSpPr>
          <p:nvPr/>
        </p:nvCxnSpPr>
        <p:spPr bwMode="auto">
          <a:xfrm flipH="1">
            <a:off x="7648597" y="2786177"/>
            <a:ext cx="727498" cy="13827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077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5"/>
    </mc:Choice>
    <mc:Fallback xmlns="">
      <p:transition spd="slow" advTm="1043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C5AA82-001A-42F0-9717-5DF8ECF28B04}"/>
              </a:ext>
            </a:extLst>
          </p:cNvPr>
          <p:cNvSpPr/>
          <p:nvPr/>
        </p:nvSpPr>
        <p:spPr bwMode="auto">
          <a:xfrm>
            <a:off x="4430913" y="4200945"/>
            <a:ext cx="850598" cy="15778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Eigenvector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1"/>
            <a:ext cx="9688096" cy="352621"/>
          </a:xfrm>
        </p:spPr>
        <p:txBody>
          <a:bodyPr/>
          <a:lstStyle/>
          <a:p>
            <a:r>
              <a:rPr lang="en-US" dirty="0"/>
              <a:t>Build a matrix representing the graph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Iteratively transform the matrix with an Eigenvector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resulting transformation can be used to rank the nodes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44373" y="2509119"/>
            <a:ext cx="2582373" cy="2268452"/>
            <a:chOff x="3866811" y="2230828"/>
            <a:chExt cx="1830958" cy="1608381"/>
          </a:xfrm>
        </p:grpSpPr>
        <p:sp>
          <p:nvSpPr>
            <p:cNvPr id="8" name="Oval 7"/>
            <p:cNvSpPr/>
            <p:nvPr/>
          </p:nvSpPr>
          <p:spPr bwMode="auto">
            <a:xfrm>
              <a:off x="4487586" y="2230828"/>
              <a:ext cx="272017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408171" y="3609065"/>
              <a:ext cx="289598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866811" y="3407701"/>
              <a:ext cx="289598" cy="230144"/>
            </a:xfrm>
            <a:prstGeom prst="ellipse">
              <a:avLst/>
            </a:prstGeom>
            <a:noFill/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</a:t>
              </a:r>
            </a:p>
          </p:txBody>
        </p:sp>
        <p:cxnSp>
          <p:nvCxnSpPr>
            <p:cNvPr id="16" name="Straight Arrow Connector 15"/>
            <p:cNvCxnSpPr>
              <a:stCxn id="13" idx="6"/>
              <a:endCxn id="11" idx="2"/>
            </p:cNvCxnSpPr>
            <p:nvPr/>
          </p:nvCxnSpPr>
          <p:spPr bwMode="auto">
            <a:xfrm>
              <a:off x="4156409" y="3522773"/>
              <a:ext cx="1251763" cy="2013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cxnSpLocks/>
              <a:stCxn id="8" idx="5"/>
              <a:endCxn id="11" idx="0"/>
            </p:cNvCxnSpPr>
            <p:nvPr/>
          </p:nvCxnSpPr>
          <p:spPr bwMode="auto">
            <a:xfrm>
              <a:off x="4719767" y="2427268"/>
              <a:ext cx="833203" cy="118179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150289" y="2145148"/>
            <a:ext cx="4561764" cy="1250577"/>
            <a:chOff x="1626288" y="2199817"/>
            <a:chExt cx="2106431" cy="1224663"/>
          </a:xfrm>
        </p:grpSpPr>
        <p:sp>
          <p:nvSpPr>
            <p:cNvPr id="27" name="TextBox 26"/>
            <p:cNvSpPr txBox="1"/>
            <p:nvPr/>
          </p:nvSpPr>
          <p:spPr>
            <a:xfrm>
              <a:off x="1626288" y="2199817"/>
              <a:ext cx="2106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	A	B	C</a:t>
              </a:r>
            </a:p>
            <a:p>
              <a:r>
                <a:rPr lang="en-US"/>
                <a:t>A	0	1/2	1</a:t>
              </a:r>
            </a:p>
            <a:p>
              <a:r>
                <a:rPr lang="en-US"/>
                <a:t>B	1	0	0</a:t>
              </a:r>
            </a:p>
            <a:p>
              <a:r>
                <a:rPr lang="en-US"/>
                <a:t>C	0	1/2	0</a:t>
              </a:r>
            </a:p>
          </p:txBody>
        </p:sp>
        <p:sp>
          <p:nvSpPr>
            <p:cNvPr id="30" name="Left Bracket 29"/>
            <p:cNvSpPr/>
            <p:nvPr/>
          </p:nvSpPr>
          <p:spPr bwMode="auto">
            <a:xfrm>
              <a:off x="2018140" y="2523719"/>
              <a:ext cx="92531" cy="891027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1" name="Right Bracket 30"/>
            <p:cNvSpPr/>
            <p:nvPr/>
          </p:nvSpPr>
          <p:spPr bwMode="auto">
            <a:xfrm>
              <a:off x="2976307" y="2533454"/>
              <a:ext cx="92532" cy="891026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4159" y="4222209"/>
            <a:ext cx="639427" cy="2862322"/>
            <a:chOff x="3636589" y="3978314"/>
            <a:chExt cx="199519" cy="2862322"/>
          </a:xfrm>
        </p:grpSpPr>
        <p:sp>
          <p:nvSpPr>
            <p:cNvPr id="38" name="TextBox 37"/>
            <p:cNvSpPr txBox="1"/>
            <p:nvPr/>
          </p:nvSpPr>
          <p:spPr>
            <a:xfrm>
              <a:off x="3651929" y="3978314"/>
              <a:ext cx="184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/>
                <a:t>1/3</a:t>
              </a:r>
            </a:p>
            <a:p>
              <a:r>
                <a:rPr lang="en-US"/>
                <a:t>1/3</a:t>
              </a:r>
            </a:p>
            <a:p>
              <a:r>
                <a:rPr lang="en-US"/>
                <a:t>1/3</a:t>
              </a:r>
            </a:p>
          </p:txBody>
        </p:sp>
        <p:sp>
          <p:nvSpPr>
            <p:cNvPr id="39" name="Left Bracket 38"/>
            <p:cNvSpPr/>
            <p:nvPr/>
          </p:nvSpPr>
          <p:spPr bwMode="auto">
            <a:xfrm>
              <a:off x="3636589" y="4287616"/>
              <a:ext cx="49735" cy="880353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ight Bracket 39"/>
            <p:cNvSpPr/>
            <p:nvPr/>
          </p:nvSpPr>
          <p:spPr bwMode="auto">
            <a:xfrm>
              <a:off x="3757357" y="4282646"/>
              <a:ext cx="61067" cy="880353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4114" y="4222209"/>
            <a:ext cx="3530762" cy="1200329"/>
            <a:chOff x="1626288" y="2199817"/>
            <a:chExt cx="2106431" cy="1200329"/>
          </a:xfrm>
        </p:grpSpPr>
        <p:sp>
          <p:nvSpPr>
            <p:cNvPr id="42" name="TextBox 41"/>
            <p:cNvSpPr txBox="1"/>
            <p:nvPr/>
          </p:nvSpPr>
          <p:spPr>
            <a:xfrm>
              <a:off x="1626288" y="2199817"/>
              <a:ext cx="2106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	A	B	C</a:t>
              </a:r>
            </a:p>
            <a:p>
              <a:r>
                <a:rPr lang="en-US"/>
                <a:t>A	0	1/2	1</a:t>
              </a:r>
            </a:p>
            <a:p>
              <a:r>
                <a:rPr lang="en-US"/>
                <a:t>B	1	0	0</a:t>
              </a:r>
            </a:p>
            <a:p>
              <a:r>
                <a:rPr lang="en-US"/>
                <a:t>C	0	1/2	0</a:t>
              </a:r>
            </a:p>
          </p:txBody>
        </p:sp>
        <p:sp>
          <p:nvSpPr>
            <p:cNvPr id="43" name="Left Bracket 42"/>
            <p:cNvSpPr/>
            <p:nvPr/>
          </p:nvSpPr>
          <p:spPr bwMode="auto">
            <a:xfrm>
              <a:off x="2103650" y="2553850"/>
              <a:ext cx="96182" cy="810772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4" name="Right Bracket 43"/>
            <p:cNvSpPr/>
            <p:nvPr/>
          </p:nvSpPr>
          <p:spPr bwMode="auto">
            <a:xfrm>
              <a:off x="3393922" y="2533969"/>
              <a:ext cx="128285" cy="855503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38951" y="4786260"/>
            <a:ext cx="464654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38733" y="4781262"/>
            <a:ext cx="464654" cy="37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908792" y="4227473"/>
            <a:ext cx="619461" cy="1200329"/>
            <a:chOff x="3735463" y="3957626"/>
            <a:chExt cx="191688" cy="1200329"/>
          </a:xfrm>
        </p:grpSpPr>
        <p:sp>
          <p:nvSpPr>
            <p:cNvPr id="48" name="TextBox 47"/>
            <p:cNvSpPr txBox="1"/>
            <p:nvPr/>
          </p:nvSpPr>
          <p:spPr>
            <a:xfrm>
              <a:off x="3742972" y="3957626"/>
              <a:ext cx="1841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  <a:p>
              <a:r>
                <a:rPr lang="en-US"/>
                <a:t>3/6</a:t>
              </a:r>
            </a:p>
            <a:p>
              <a:r>
                <a:rPr lang="en-US"/>
                <a:t>2/6  1/6</a:t>
              </a:r>
            </a:p>
          </p:txBody>
        </p:sp>
        <p:sp>
          <p:nvSpPr>
            <p:cNvPr id="49" name="Left Bracket 48"/>
            <p:cNvSpPr/>
            <p:nvPr/>
          </p:nvSpPr>
          <p:spPr bwMode="auto">
            <a:xfrm>
              <a:off x="3735463" y="4287616"/>
              <a:ext cx="66206" cy="865075"/>
            </a:xfrm>
            <a:prstGeom prst="lef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0" name="Right Bracket 49"/>
            <p:cNvSpPr/>
            <p:nvPr/>
          </p:nvSpPr>
          <p:spPr bwMode="auto">
            <a:xfrm>
              <a:off x="3858634" y="4287616"/>
              <a:ext cx="56775" cy="865075"/>
            </a:xfrm>
            <a:prstGeom prst="rightBracke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252253-1202-4C51-A3B4-417B65BA59F9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8521995" y="2833713"/>
            <a:ext cx="1156120" cy="16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1F918D-CD64-4ABD-A5E2-914F332BE367}"/>
              </a:ext>
            </a:extLst>
          </p:cNvPr>
          <p:cNvCxnSpPr>
            <a:cxnSpLocks/>
            <a:stCxn id="8" idx="3"/>
            <a:endCxn id="13" idx="0"/>
          </p:cNvCxnSpPr>
          <p:nvPr/>
        </p:nvCxnSpPr>
        <p:spPr bwMode="auto">
          <a:xfrm flipH="1">
            <a:off x="7648597" y="2786177"/>
            <a:ext cx="727498" cy="13827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734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6"/>
    </mc:Choice>
    <mc:Fallback xmlns="">
      <p:transition spd="slow" advTm="885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the Measures Tell Me?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Degree</a:t>
            </a:r>
            <a:r>
              <a:rPr lang="en-US"/>
              <a:t>: exposure to the network, opportunity to directly influence</a:t>
            </a:r>
          </a:p>
          <a:p>
            <a:r>
              <a:rPr lang="en-US" b="1" err="1"/>
              <a:t>Betweenness</a:t>
            </a:r>
            <a:r>
              <a:rPr lang="en-US"/>
              <a:t>: informal power, gate keeping, brokering, controls flow of browsing</a:t>
            </a:r>
          </a:p>
          <a:p>
            <a:r>
              <a:rPr lang="en-US" b="1"/>
              <a:t>Closeness</a:t>
            </a:r>
            <a:r>
              <a:rPr lang="en-US"/>
              <a:t>: estimates time to receive information, indirect influence, point of rapid diffusion</a:t>
            </a:r>
          </a:p>
          <a:p>
            <a:r>
              <a:rPr lang="en-US" b="1"/>
              <a:t>Eigenvector</a:t>
            </a:r>
            <a:r>
              <a:rPr lang="en-US"/>
              <a:t>: connected to influential nodes of high degree, “not what you know but who you know”</a:t>
            </a:r>
          </a:p>
        </p:txBody>
      </p:sp>
    </p:spTree>
    <p:extLst>
      <p:ext uri="{BB962C8B-B14F-4D97-AF65-F5344CB8AC3E}">
        <p14:creationId xmlns:p14="http://schemas.microsoft.com/office/powerpoint/2010/main" val="10422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3"/>
    </mc:Choice>
    <mc:Fallback xmlns="">
      <p:transition spd="slow" advTm="325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24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4990"/>
            <a:ext cx="9144000" cy="56946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72620" y="6175599"/>
            <a:ext cx="283564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/>
              <a:t>ARPNET 1973</a:t>
            </a:r>
          </a:p>
        </p:txBody>
      </p:sp>
    </p:spTree>
    <p:extLst>
      <p:ext uri="{BB962C8B-B14F-4D97-AF65-F5344CB8AC3E}">
        <p14:creationId xmlns:p14="http://schemas.microsoft.com/office/powerpoint/2010/main" val="3187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5"/>
    </mc:Choice>
    <mc:Fallback xmlns="">
      <p:transition spd="slow" advTm="3930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tter-follower-graph-avat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42" y="895829"/>
            <a:ext cx="8844542" cy="59605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933" y="588374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/>
              <a:t>Twitter Graph</a:t>
            </a:r>
          </a:p>
        </p:txBody>
      </p:sp>
    </p:spTree>
    <p:extLst>
      <p:ext uri="{BB962C8B-B14F-4D97-AF65-F5344CB8AC3E}">
        <p14:creationId xmlns:p14="http://schemas.microsoft.com/office/powerpoint/2010/main" val="21841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7"/>
    </mc:Choice>
    <mc:Fallback xmlns="">
      <p:transition spd="slow" advTm="247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– Useful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400" y="4196451"/>
            <a:ext cx="4260584" cy="2117534"/>
          </a:xfrm>
        </p:spPr>
        <p:txBody>
          <a:bodyPr/>
          <a:lstStyle/>
          <a:p>
            <a:r>
              <a:rPr lang="en-US" sz="2000"/>
              <a:t>A graph is made from Nodes or Vertices (V) and Edges (E)</a:t>
            </a:r>
          </a:p>
          <a:p>
            <a:pPr marL="360000" lvl="1" indent="0">
              <a:buNone/>
            </a:pPr>
            <a:r>
              <a:rPr lang="en-US" sz="1600"/>
              <a:t>G = (V, E)</a:t>
            </a:r>
          </a:p>
          <a:p>
            <a:r>
              <a:rPr lang="en-US" sz="2000"/>
              <a:t>Network size, total number of vertices (N)</a:t>
            </a:r>
            <a:endParaRPr lang="en-US" sz="1600"/>
          </a:p>
          <a:p>
            <a:endParaRPr lang="en-US" sz="2000"/>
          </a:p>
        </p:txBody>
      </p:sp>
      <p:pic>
        <p:nvPicPr>
          <p:cNvPr id="6" name="Picture 5" descr="333px-6n-graf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23" y="1944811"/>
            <a:ext cx="2717253" cy="1795182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591800" y="1844261"/>
            <a:ext cx="4260584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/>
              <a:t>Distance between two vertices (v and v’)</a:t>
            </a:r>
          </a:p>
          <a:p>
            <a:r>
              <a:rPr lang="en-US" sz="2000"/>
              <a:t>Diameter of a graph, longest distance between any two vertices</a:t>
            </a:r>
          </a:p>
          <a:p>
            <a:r>
              <a:rPr lang="en-US" sz="2000"/>
              <a:t>Average-case diameter, average distance between any pair of nodes (v and v’)</a:t>
            </a:r>
          </a:p>
          <a:p>
            <a:r>
              <a:rPr lang="en-US" sz="2000"/>
              <a:t>Degree of a vertex, number of edges connected to it</a:t>
            </a:r>
          </a:p>
          <a:p>
            <a:r>
              <a:rPr lang="en-US" sz="2000"/>
              <a:t>Density of network, ratio of edges to vertices</a:t>
            </a:r>
          </a:p>
        </p:txBody>
      </p:sp>
    </p:spTree>
    <p:extLst>
      <p:ext uri="{BB962C8B-B14F-4D97-AF65-F5344CB8AC3E}">
        <p14:creationId xmlns:p14="http://schemas.microsoft.com/office/powerpoint/2010/main" val="33005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57"/>
    </mc:Choice>
    <mc:Fallback xmlns="">
      <p:transition spd="slow" advTm="600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 – Is this Node Important?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Importance measures using centrality:</a:t>
            </a:r>
          </a:p>
          <a:p>
            <a:pPr lvl="1"/>
            <a:r>
              <a:rPr lang="en-US"/>
              <a:t>Degree centrality</a:t>
            </a:r>
          </a:p>
          <a:p>
            <a:pPr lvl="1"/>
            <a:r>
              <a:rPr lang="en-US" err="1"/>
              <a:t>Betweenness</a:t>
            </a:r>
            <a:r>
              <a:rPr lang="en-US"/>
              <a:t> centrality</a:t>
            </a:r>
          </a:p>
          <a:p>
            <a:pPr lvl="1"/>
            <a:r>
              <a:rPr lang="en-US"/>
              <a:t>Nearness/Closeness centrality</a:t>
            </a:r>
          </a:p>
          <a:p>
            <a:pPr lvl="1"/>
            <a:r>
              <a:rPr lang="en-US"/>
              <a:t>Eigenvector centrality</a:t>
            </a:r>
          </a:p>
          <a:p>
            <a:pPr lvl="1"/>
            <a:endParaRPr lang="en-US"/>
          </a:p>
          <a:p>
            <a:r>
              <a:rPr lang="en-US"/>
              <a:t>*Central as in important, vital or `at the heart of’, not near the </a:t>
            </a:r>
            <a:r>
              <a:rPr lang="en-US" err="1"/>
              <a:t>centre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54"/>
    </mc:Choice>
    <mc:Fallback xmlns="">
      <p:transition spd="slow" advTm="660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742800"/>
            <a:ext cx="4898882" cy="4624662"/>
          </a:xfrm>
        </p:spPr>
        <p:txBody>
          <a:bodyPr/>
          <a:lstStyle/>
          <a:p>
            <a:r>
              <a:rPr lang="en-US" b="1"/>
              <a:t>Degree centrality </a:t>
            </a:r>
            <a:r>
              <a:rPr lang="en-US"/>
              <a:t>focuses on individual nodes – it simply counts the number of edges that a node has</a:t>
            </a:r>
          </a:p>
          <a:p>
            <a:r>
              <a:rPr lang="en-US" b="1"/>
              <a:t>Hub</a:t>
            </a:r>
            <a:r>
              <a:rPr lang="en-US"/>
              <a:t> nodes with high degree usually play an important role in a network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5640672" y="1533789"/>
            <a:ext cx="4756429" cy="4492887"/>
            <a:chOff x="4116671" y="1533788"/>
            <a:chExt cx="4756429" cy="4492887"/>
          </a:xfrm>
        </p:grpSpPr>
        <p:grpSp>
          <p:nvGrpSpPr>
            <p:cNvPr id="81" name="Group 80"/>
            <p:cNvGrpSpPr/>
            <p:nvPr/>
          </p:nvGrpSpPr>
          <p:grpSpPr>
            <a:xfrm>
              <a:off x="4116671" y="1533788"/>
              <a:ext cx="4756429" cy="4492887"/>
              <a:chOff x="3806911" y="1905548"/>
              <a:chExt cx="4756429" cy="449288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7344241" y="1905548"/>
                <a:ext cx="375692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790826" y="5557674"/>
                <a:ext cx="322016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I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7997083" y="4817252"/>
                <a:ext cx="418697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H</a:t>
                </a: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878920" y="3609065"/>
                <a:ext cx="376960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8147285" y="3160202"/>
                <a:ext cx="41605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G</a:t>
                </a: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806911" y="3407701"/>
                <a:ext cx="409399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12715" y="5003126"/>
                <a:ext cx="421761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16310" y="3874272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deg</a:t>
                </a:r>
                <a:r>
                  <a:rPr lang="en-US"/>
                  <a:t>(A)=4</a:t>
                </a: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019771" y="6073841"/>
                <a:ext cx="3272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J</a:t>
                </a:r>
              </a:p>
            </p:txBody>
          </p:sp>
        </p:grpSp>
        <p:cxnSp>
          <p:nvCxnSpPr>
            <p:cNvPr id="104" name="Straight Connector 103"/>
            <p:cNvCxnSpPr>
              <a:stCxn id="14" idx="7"/>
              <a:endCxn id="11" idx="4"/>
            </p:cNvCxnSpPr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3" idx="6"/>
              <a:endCxn id="11" idx="2"/>
            </p:cNvCxnSpPr>
            <p:nvPr/>
          </p:nvCxnSpPr>
          <p:spPr bwMode="auto">
            <a:xfrm>
              <a:off x="4526070" y="3198238"/>
              <a:ext cx="1125674" cy="2013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8" idx="6"/>
              <a:endCxn id="11" idx="0"/>
            </p:cNvCxnSpPr>
            <p:nvPr/>
          </p:nvCxnSpPr>
          <p:spPr bwMode="auto">
            <a:xfrm>
              <a:off x="5125428" y="2021365"/>
              <a:ext cx="737302" cy="12159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10" idx="0"/>
            </p:cNvCxnSpPr>
            <p:nvPr/>
          </p:nvCxnSpPr>
          <p:spPr bwMode="auto">
            <a:xfrm flipV="1">
              <a:off x="7377160" y="1859069"/>
              <a:ext cx="444513" cy="13782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10" idx="6"/>
              <a:endCxn id="12" idx="3"/>
            </p:cNvCxnSpPr>
            <p:nvPr/>
          </p:nvCxnSpPr>
          <p:spPr bwMode="auto">
            <a:xfrm flipV="1">
              <a:off x="7565640" y="3065500"/>
              <a:ext cx="952335" cy="3341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9" idx="0"/>
              <a:endCxn id="10" idx="5"/>
            </p:cNvCxnSpPr>
            <p:nvPr/>
          </p:nvCxnSpPr>
          <p:spPr bwMode="auto">
            <a:xfrm flipH="1" flipV="1">
              <a:off x="7510435" y="3514363"/>
              <a:ext cx="100575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>
              <a:stCxn id="7" idx="0"/>
              <a:endCxn id="10" idx="4"/>
            </p:cNvCxnSpPr>
            <p:nvPr/>
          </p:nvCxnSpPr>
          <p:spPr bwMode="auto">
            <a:xfrm flipV="1">
              <a:off x="7261594" y="3561899"/>
              <a:ext cx="115566" cy="1624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52" idx="7"/>
              <a:endCxn id="7" idx="3"/>
            </p:cNvCxnSpPr>
            <p:nvPr/>
          </p:nvCxnSpPr>
          <p:spPr bwMode="auto">
            <a:xfrm flipV="1">
              <a:off x="6608898" y="5462972"/>
              <a:ext cx="538846" cy="2866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10" idx="2"/>
              <a:endCxn id="11" idx="6"/>
            </p:cNvCxnSpPr>
            <p:nvPr/>
          </p:nvCxnSpPr>
          <p:spPr bwMode="auto">
            <a:xfrm flipH="1">
              <a:off x="6073716" y="3399602"/>
              <a:ext cx="11149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2"/>
    </mc:Choice>
    <mc:Fallback xmlns="">
      <p:transition spd="slow" advTm="182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Centrality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5640672" y="1533789"/>
            <a:ext cx="4756429" cy="4492887"/>
            <a:chOff x="4116671" y="1533788"/>
            <a:chExt cx="4756429" cy="4492887"/>
          </a:xfrm>
        </p:grpSpPr>
        <p:grpSp>
          <p:nvGrpSpPr>
            <p:cNvPr id="81" name="Group 80"/>
            <p:cNvGrpSpPr/>
            <p:nvPr/>
          </p:nvGrpSpPr>
          <p:grpSpPr>
            <a:xfrm>
              <a:off x="4116671" y="1533788"/>
              <a:ext cx="4756429" cy="4492887"/>
              <a:chOff x="3806911" y="1905548"/>
              <a:chExt cx="4756429" cy="449288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7344241" y="1905548"/>
                <a:ext cx="37569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F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790826" y="5557674"/>
                <a:ext cx="322016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I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4431523" y="2230828"/>
                <a:ext cx="384145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B</a:t>
                </a: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7997083" y="4817252"/>
                <a:ext cx="418697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H</a:t>
                </a: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878920" y="3609065"/>
                <a:ext cx="376960" cy="324594"/>
              </a:xfrm>
              <a:prstGeom prst="ellipse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E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341984" y="3609065"/>
                <a:ext cx="421972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A</a:t>
                </a: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8147285" y="3160202"/>
                <a:ext cx="416055" cy="32459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G</a:t>
                </a: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806911" y="3407701"/>
                <a:ext cx="4093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C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412715" y="5003126"/>
                <a:ext cx="421761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16310" y="3874272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deg</a:t>
                </a:r>
                <a:r>
                  <a:rPr lang="en-US"/>
                  <a:t>(A)=4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62819" y="3137833"/>
                <a:ext cx="1237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deg</a:t>
                </a:r>
                <a:r>
                  <a:rPr lang="en-US"/>
                  <a:t>(E)=5</a:t>
                </a: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019771" y="6073841"/>
                <a:ext cx="327299" cy="324594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latin typeface="Lucida Sans" pitchFamily="-106" charset="0"/>
                    <a:ea typeface="ＭＳ Ｐゴシック" pitchFamily="-106" charset="-128"/>
                    <a:cs typeface="ＭＳ Ｐゴシック" pitchFamily="-106" charset="-128"/>
                  </a:rPr>
                  <a:t>J</a:t>
                </a:r>
              </a:p>
            </p:txBody>
          </p:sp>
        </p:grpSp>
        <p:cxnSp>
          <p:nvCxnSpPr>
            <p:cNvPr id="104" name="Straight Connector 103"/>
            <p:cNvCxnSpPr>
              <a:stCxn id="14" idx="7"/>
              <a:endCxn id="11" idx="4"/>
            </p:cNvCxnSpPr>
            <p:nvPr/>
          </p:nvCxnSpPr>
          <p:spPr bwMode="auto">
            <a:xfrm flipV="1">
              <a:off x="5082471" y="3561899"/>
              <a:ext cx="780259" cy="11170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3" idx="6"/>
              <a:endCxn id="11" idx="2"/>
            </p:cNvCxnSpPr>
            <p:nvPr/>
          </p:nvCxnSpPr>
          <p:spPr bwMode="auto">
            <a:xfrm>
              <a:off x="4526070" y="3198238"/>
              <a:ext cx="1125674" cy="2013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8" idx="6"/>
              <a:endCxn id="11" idx="0"/>
            </p:cNvCxnSpPr>
            <p:nvPr/>
          </p:nvCxnSpPr>
          <p:spPr bwMode="auto">
            <a:xfrm>
              <a:off x="5125428" y="2021365"/>
              <a:ext cx="737302" cy="12159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stCxn id="10" idx="0"/>
            </p:cNvCxnSpPr>
            <p:nvPr/>
          </p:nvCxnSpPr>
          <p:spPr bwMode="auto">
            <a:xfrm flipV="1">
              <a:off x="7377160" y="1859069"/>
              <a:ext cx="444513" cy="137823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10" idx="6"/>
              <a:endCxn id="12" idx="3"/>
            </p:cNvCxnSpPr>
            <p:nvPr/>
          </p:nvCxnSpPr>
          <p:spPr bwMode="auto">
            <a:xfrm flipV="1">
              <a:off x="7565640" y="3065500"/>
              <a:ext cx="952335" cy="3341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stCxn id="9" idx="0"/>
              <a:endCxn id="10" idx="5"/>
            </p:cNvCxnSpPr>
            <p:nvPr/>
          </p:nvCxnSpPr>
          <p:spPr bwMode="auto">
            <a:xfrm flipH="1" flipV="1">
              <a:off x="7510435" y="3514363"/>
              <a:ext cx="1005757" cy="931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>
              <a:stCxn id="7" idx="0"/>
              <a:endCxn id="10" idx="4"/>
            </p:cNvCxnSpPr>
            <p:nvPr/>
          </p:nvCxnSpPr>
          <p:spPr bwMode="auto">
            <a:xfrm flipV="1">
              <a:off x="7261594" y="3561899"/>
              <a:ext cx="115566" cy="1624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52" idx="7"/>
              <a:endCxn id="7" idx="3"/>
            </p:cNvCxnSpPr>
            <p:nvPr/>
          </p:nvCxnSpPr>
          <p:spPr bwMode="auto">
            <a:xfrm flipV="1">
              <a:off x="6608898" y="5462972"/>
              <a:ext cx="538846" cy="2866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>
              <a:stCxn id="10" idx="2"/>
              <a:endCxn id="11" idx="6"/>
            </p:cNvCxnSpPr>
            <p:nvPr/>
          </p:nvCxnSpPr>
          <p:spPr bwMode="auto">
            <a:xfrm flipH="1">
              <a:off x="6073716" y="3399602"/>
              <a:ext cx="11149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D0F5DEB9-C621-4949-AF09-FE89B8CD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42800"/>
            <a:ext cx="4898882" cy="4624662"/>
          </a:xfrm>
        </p:spPr>
        <p:txBody>
          <a:bodyPr/>
          <a:lstStyle/>
          <a:p>
            <a:r>
              <a:rPr lang="en-US" b="1"/>
              <a:t>Degree centrality </a:t>
            </a:r>
            <a:r>
              <a:rPr lang="en-US"/>
              <a:t>focuses on individual nodes – it simply counts the number of edges that a node has</a:t>
            </a:r>
          </a:p>
          <a:p>
            <a:r>
              <a:rPr lang="en-US" b="1"/>
              <a:t>Hub</a:t>
            </a:r>
            <a:r>
              <a:rPr lang="en-US"/>
              <a:t> nodes with high degree usually play an important role in a network</a:t>
            </a:r>
          </a:p>
        </p:txBody>
      </p:sp>
    </p:spTree>
    <p:extLst>
      <p:ext uri="{BB962C8B-B14F-4D97-AF65-F5344CB8AC3E}">
        <p14:creationId xmlns:p14="http://schemas.microsoft.com/office/powerpoint/2010/main" val="25315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3"/>
    </mc:Choice>
    <mc:Fallback xmlns="">
      <p:transition spd="slow" advTm="11983"/>
    </mc:Fallback>
  </mc:AlternateContent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 - CSS" id="{A9F95300-17D0-C845-92AA-829B010B7BE7}" vid="{A5DC916A-1AF4-684A-82FE-8F29E5F01F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9</TotalTime>
  <Words>2192</Words>
  <Application>Microsoft Office PowerPoint</Application>
  <PresentationFormat>Widescreen</PresentationFormat>
  <Paragraphs>557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Calibri</vt:lpstr>
      <vt:lpstr>Lucida Sans</vt:lpstr>
      <vt:lpstr>Lucida Grande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ECS</vt:lpstr>
      <vt:lpstr>The Web and Graph Theory</vt:lpstr>
      <vt:lpstr>How is the Web Structured?</vt:lpstr>
      <vt:lpstr>Graphs can Model</vt:lpstr>
      <vt:lpstr>PowerPoint Presentation</vt:lpstr>
      <vt:lpstr>PowerPoint Presentation</vt:lpstr>
      <vt:lpstr>Graph Theory – Useful Measures</vt:lpstr>
      <vt:lpstr>Graph Theory – Is this Node Important?</vt:lpstr>
      <vt:lpstr>Degree Centrality</vt:lpstr>
      <vt:lpstr>Degree Centrality</vt:lpstr>
      <vt:lpstr>Degree Centrality – In Degree</vt:lpstr>
      <vt:lpstr>Degree Centrality – Out Degree</vt:lpstr>
      <vt:lpstr>Degree Distributions</vt:lpstr>
      <vt:lpstr>Degree Distribution Examples</vt:lpstr>
      <vt:lpstr>Degree Distribution Examples</vt:lpstr>
      <vt:lpstr>Power Law Networks</vt:lpstr>
      <vt:lpstr>Betweenness Centrality</vt:lpstr>
      <vt:lpstr>Betweenness Centrality</vt:lpstr>
      <vt:lpstr>Closeness Centrality</vt:lpstr>
      <vt:lpstr>Closeness Centrality</vt:lpstr>
      <vt:lpstr>Eigenvector Centrality</vt:lpstr>
      <vt:lpstr>Surfer Model</vt:lpstr>
      <vt:lpstr>Websites and Links</vt:lpstr>
      <vt:lpstr>Probability of Page Traversal</vt:lpstr>
      <vt:lpstr>Probability of Page Traversal</vt:lpstr>
      <vt:lpstr>Probability of Page Traversal</vt:lpstr>
      <vt:lpstr>Probability of Page Traversal</vt:lpstr>
      <vt:lpstr>Building a Matrix</vt:lpstr>
      <vt:lpstr>Surfer Model</vt:lpstr>
      <vt:lpstr>Random Surfer</vt:lpstr>
      <vt:lpstr>Random Surfer</vt:lpstr>
      <vt:lpstr>Random Surfer</vt:lpstr>
      <vt:lpstr>Random Surfer</vt:lpstr>
      <vt:lpstr>Random Surfer</vt:lpstr>
      <vt:lpstr>Random Surfer</vt:lpstr>
      <vt:lpstr>Random Surfer</vt:lpstr>
      <vt:lpstr>Random Surfer</vt:lpstr>
      <vt:lpstr>Eigenvector Centrality</vt:lpstr>
      <vt:lpstr>Eigenvector Centrality</vt:lpstr>
      <vt:lpstr>What do the Measures Tell 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Packer</dc:creator>
  <cp:lastModifiedBy>Heather Packer</cp:lastModifiedBy>
  <cp:revision>4</cp:revision>
  <dcterms:created xsi:type="dcterms:W3CDTF">2018-10-03T20:20:50Z</dcterms:created>
  <dcterms:modified xsi:type="dcterms:W3CDTF">2020-11-16T17:31:02Z</dcterms:modified>
</cp:coreProperties>
</file>