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36"/>
  </p:notesMasterIdLst>
  <p:sldIdLst>
    <p:sldId id="259" r:id="rId9"/>
    <p:sldId id="256" r:id="rId10"/>
    <p:sldId id="270" r:id="rId11"/>
    <p:sldId id="271" r:id="rId12"/>
    <p:sldId id="258" r:id="rId13"/>
    <p:sldId id="272" r:id="rId14"/>
    <p:sldId id="273" r:id="rId15"/>
    <p:sldId id="260" r:id="rId16"/>
    <p:sldId id="261" r:id="rId17"/>
    <p:sldId id="262" r:id="rId18"/>
    <p:sldId id="274" r:id="rId19"/>
    <p:sldId id="263" r:id="rId20"/>
    <p:sldId id="264" r:id="rId21"/>
    <p:sldId id="265" r:id="rId22"/>
    <p:sldId id="266" r:id="rId23"/>
    <p:sldId id="277" r:id="rId24"/>
    <p:sldId id="278" r:id="rId25"/>
    <p:sldId id="279" r:id="rId26"/>
    <p:sldId id="281" r:id="rId27"/>
    <p:sldId id="285" r:id="rId28"/>
    <p:sldId id="282" r:id="rId29"/>
    <p:sldId id="283" r:id="rId30"/>
    <p:sldId id="284" r:id="rId31"/>
    <p:sldId id="267" r:id="rId32"/>
    <p:sldId id="275" r:id="rId33"/>
    <p:sldId id="287" r:id="rId34"/>
    <p:sldId id="276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ucida Console" panose="020B0609040504020204" pitchFamily="49" charset="0"/>
      <p:regular r:id="rId41"/>
    </p:embeddedFont>
    <p:embeddedFont>
      <p:font typeface="Lucida Sans" panose="020B0602030504020204" pitchFamily="34" charset="77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1BFE8-E610-1547-A820-96BA84D65F4B}" v="1" dt="2020-10-27T13:25:22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3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BCA3DD65-D24B-45DC-AC4E-4DA4A243A7A8}"/>
    <pc:docChg chg="modSld">
      <pc:chgData name="Gibbins N.M." userId="6a0e944c-4d97-467d-bb7a-7c3315791fe4" providerId="ADAL" clId="{BCA3DD65-D24B-45DC-AC4E-4DA4A243A7A8}" dt="2019-11-01T13:41:30.453" v="10" actId="14"/>
      <pc:docMkLst>
        <pc:docMk/>
      </pc:docMkLst>
      <pc:sldChg chg="modSp">
        <pc:chgData name="Gibbins N.M." userId="6a0e944c-4d97-467d-bb7a-7c3315791fe4" providerId="ADAL" clId="{BCA3DD65-D24B-45DC-AC4E-4DA4A243A7A8}" dt="2019-11-01T13:41:30.453" v="10" actId="14"/>
        <pc:sldMkLst>
          <pc:docMk/>
          <pc:sldMk cId="4171858128" sldId="275"/>
        </pc:sldMkLst>
        <pc:spChg chg="mod">
          <ac:chgData name="Gibbins N.M." userId="6a0e944c-4d97-467d-bb7a-7c3315791fe4" providerId="ADAL" clId="{BCA3DD65-D24B-45DC-AC4E-4DA4A243A7A8}" dt="2019-11-01T13:41:30.453" v="10" actId="14"/>
          <ac:spMkLst>
            <pc:docMk/>
            <pc:sldMk cId="4171858128" sldId="275"/>
            <ac:spMk id="4" creationId="{00000000-0000-0000-0000-000000000000}"/>
          </ac:spMkLst>
        </pc:spChg>
      </pc:sldChg>
      <pc:sldChg chg="modSp">
        <pc:chgData name="Gibbins N.M." userId="6a0e944c-4d97-467d-bb7a-7c3315791fe4" providerId="ADAL" clId="{BCA3DD65-D24B-45DC-AC4E-4DA4A243A7A8}" dt="2019-11-01T13:40:53.053" v="7" actId="20577"/>
        <pc:sldMkLst>
          <pc:docMk/>
          <pc:sldMk cId="3392017008" sldId="283"/>
        </pc:sldMkLst>
        <pc:spChg chg="mod">
          <ac:chgData name="Gibbins N.M." userId="6a0e944c-4d97-467d-bb7a-7c3315791fe4" providerId="ADAL" clId="{BCA3DD65-D24B-45DC-AC4E-4DA4A243A7A8}" dt="2019-11-01T13:40:53.053" v="7" actId="20577"/>
          <ac:spMkLst>
            <pc:docMk/>
            <pc:sldMk cId="3392017008" sldId="283"/>
            <ac:spMk id="7" creationId="{C31A00A9-62D2-1F48-B6BC-52B89312B295}"/>
          </ac:spMkLst>
        </pc:spChg>
      </pc:sldChg>
    </pc:docChg>
  </pc:docChgLst>
  <pc:docChgLst>
    <pc:chgData name="Nicholas Gibbins" userId="6a0e944c-4d97-467d-bb7a-7c3315791fe4" providerId="ADAL" clId="{4BD1BFE8-E610-1547-A820-96BA84D65F4B}"/>
    <pc:docChg chg="undo custSel modSld">
      <pc:chgData name="Nicholas Gibbins" userId="6a0e944c-4d97-467d-bb7a-7c3315791fe4" providerId="ADAL" clId="{4BD1BFE8-E610-1547-A820-96BA84D65F4B}" dt="2020-10-27T14:39:23.081" v="129" actId="5793"/>
      <pc:docMkLst>
        <pc:docMk/>
      </pc:docMkLst>
      <pc:sldChg chg="modSp mod">
        <pc:chgData name="Nicholas Gibbins" userId="6a0e944c-4d97-467d-bb7a-7c3315791fe4" providerId="ADAL" clId="{4BD1BFE8-E610-1547-A820-96BA84D65F4B}" dt="2020-10-05T13:34:29.946" v="1" actId="20577"/>
        <pc:sldMkLst>
          <pc:docMk/>
          <pc:sldMk cId="974756121" sldId="256"/>
        </pc:sldMkLst>
        <pc:spChg chg="mod">
          <ac:chgData name="Nicholas Gibbins" userId="6a0e944c-4d97-467d-bb7a-7c3315791fe4" providerId="ADAL" clId="{4BD1BFE8-E610-1547-A820-96BA84D65F4B}" dt="2020-10-05T13:34:29.946" v="1" actId="20577"/>
          <ac:spMkLst>
            <pc:docMk/>
            <pc:sldMk cId="974756121" sldId="256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4BD1BFE8-E610-1547-A820-96BA84D65F4B}" dt="2020-10-27T13:22:50.689" v="101" actId="2711"/>
        <pc:sldMkLst>
          <pc:docMk/>
          <pc:sldMk cId="1814215581" sldId="262"/>
        </pc:sldMkLst>
        <pc:spChg chg="mod">
          <ac:chgData name="Nicholas Gibbins" userId="6a0e944c-4d97-467d-bb7a-7c3315791fe4" providerId="ADAL" clId="{4BD1BFE8-E610-1547-A820-96BA84D65F4B}" dt="2020-10-27T13:22:50.689" v="101" actId="2711"/>
          <ac:spMkLst>
            <pc:docMk/>
            <pc:sldMk cId="1814215581" sldId="262"/>
            <ac:spMk id="9" creationId="{00000000-0000-0000-0000-000000000000}"/>
          </ac:spMkLst>
        </pc:spChg>
      </pc:sldChg>
      <pc:sldChg chg="modSp mod">
        <pc:chgData name="Nicholas Gibbins" userId="6a0e944c-4d97-467d-bb7a-7c3315791fe4" providerId="ADAL" clId="{4BD1BFE8-E610-1547-A820-96BA84D65F4B}" dt="2020-10-05T13:35:31.185" v="87" actId="20577"/>
        <pc:sldMkLst>
          <pc:docMk/>
          <pc:sldMk cId="1809441322" sldId="270"/>
        </pc:sldMkLst>
        <pc:spChg chg="mod">
          <ac:chgData name="Nicholas Gibbins" userId="6a0e944c-4d97-467d-bb7a-7c3315791fe4" providerId="ADAL" clId="{4BD1BFE8-E610-1547-A820-96BA84D65F4B}" dt="2020-10-05T13:35:31.185" v="87" actId="20577"/>
          <ac:spMkLst>
            <pc:docMk/>
            <pc:sldMk cId="1809441322" sldId="270"/>
            <ac:spMk id="2" creationId="{00000000-0000-0000-0000-000000000000}"/>
          </ac:spMkLst>
        </pc:spChg>
        <pc:spChg chg="mod">
          <ac:chgData name="Nicholas Gibbins" userId="6a0e944c-4d97-467d-bb7a-7c3315791fe4" providerId="ADAL" clId="{4BD1BFE8-E610-1547-A820-96BA84D65F4B}" dt="2020-10-05T13:35:26.249" v="74" actId="20577"/>
          <ac:spMkLst>
            <pc:docMk/>
            <pc:sldMk cId="1809441322" sldId="270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4BD1BFE8-E610-1547-A820-96BA84D65F4B}" dt="2020-10-27T14:39:23.081" v="129" actId="5793"/>
        <pc:sldMkLst>
          <pc:docMk/>
          <pc:sldMk cId="4171858128" sldId="275"/>
        </pc:sldMkLst>
        <pc:spChg chg="mod">
          <ac:chgData name="Nicholas Gibbins" userId="6a0e944c-4d97-467d-bb7a-7c3315791fe4" providerId="ADAL" clId="{4BD1BFE8-E610-1547-A820-96BA84D65F4B}" dt="2020-10-27T14:39:23.081" v="129" actId="5793"/>
          <ac:spMkLst>
            <pc:docMk/>
            <pc:sldMk cId="4171858128" sldId="275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4BD1BFE8-E610-1547-A820-96BA84D65F4B}" dt="2020-10-05T13:36:36.131" v="99" actId="20577"/>
        <pc:sldMkLst>
          <pc:docMk/>
          <pc:sldMk cId="1282392800" sldId="276"/>
        </pc:sldMkLst>
        <pc:spChg chg="mod">
          <ac:chgData name="Nicholas Gibbins" userId="6a0e944c-4d97-467d-bb7a-7c3315791fe4" providerId="ADAL" clId="{4BD1BFE8-E610-1547-A820-96BA84D65F4B}" dt="2020-10-05T13:36:36.131" v="99" actId="20577"/>
          <ac:spMkLst>
            <pc:docMk/>
            <pc:sldMk cId="1282392800" sldId="276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4BD1BFE8-E610-1547-A820-96BA84D65F4B}" dt="2020-10-27T13:24:33.378" v="102" actId="2711"/>
        <pc:sldMkLst>
          <pc:docMk/>
          <pc:sldMk cId="3392017008" sldId="283"/>
        </pc:sldMkLst>
        <pc:spChg chg="mod">
          <ac:chgData name="Nicholas Gibbins" userId="6a0e944c-4d97-467d-bb7a-7c3315791fe4" providerId="ADAL" clId="{4BD1BFE8-E610-1547-A820-96BA84D65F4B}" dt="2020-10-27T13:24:33.378" v="102" actId="2711"/>
          <ac:spMkLst>
            <pc:docMk/>
            <pc:sldMk cId="3392017008" sldId="283"/>
            <ac:spMk id="7" creationId="{C31A00A9-62D2-1F48-B6BC-52B89312B295}"/>
          </ac:spMkLst>
        </pc:spChg>
      </pc:sldChg>
      <pc:sldChg chg="modSp mod">
        <pc:chgData name="Nicholas Gibbins" userId="6a0e944c-4d97-467d-bb7a-7c3315791fe4" providerId="ADAL" clId="{4BD1BFE8-E610-1547-A820-96BA84D65F4B}" dt="2020-10-27T13:24:57.486" v="104" actId="255"/>
        <pc:sldMkLst>
          <pc:docMk/>
          <pc:sldMk cId="869813116" sldId="284"/>
        </pc:sldMkLst>
        <pc:spChg chg="mod">
          <ac:chgData name="Nicholas Gibbins" userId="6a0e944c-4d97-467d-bb7a-7c3315791fe4" providerId="ADAL" clId="{4BD1BFE8-E610-1547-A820-96BA84D65F4B}" dt="2020-10-27T13:24:57.486" v="104" actId="255"/>
          <ac:spMkLst>
            <pc:docMk/>
            <pc:sldMk cId="869813116" sldId="284"/>
            <ac:spMk id="7" creationId="{C31A00A9-62D2-1F48-B6BC-52B89312B295}"/>
          </ac:spMkLst>
        </pc:spChg>
      </pc:sldChg>
      <pc:sldChg chg="modSp mod">
        <pc:chgData name="Nicholas Gibbins" userId="6a0e944c-4d97-467d-bb7a-7c3315791fe4" providerId="ADAL" clId="{4BD1BFE8-E610-1547-A820-96BA84D65F4B}" dt="2020-10-27T13:25:50.489" v="121" actId="5793"/>
        <pc:sldMkLst>
          <pc:docMk/>
          <pc:sldMk cId="2169207190" sldId="287"/>
        </pc:sldMkLst>
        <pc:spChg chg="mod">
          <ac:chgData name="Nicholas Gibbins" userId="6a0e944c-4d97-467d-bb7a-7c3315791fe4" providerId="ADAL" clId="{4BD1BFE8-E610-1547-A820-96BA84D65F4B}" dt="2020-10-27T13:25:50.489" v="121" actId="5793"/>
          <ac:spMkLst>
            <pc:docMk/>
            <pc:sldMk cId="2169207190" sldId="287"/>
            <ac:spMk id="3" creationId="{23129BE1-BC7E-C444-B323-FEB3B4CBDF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3888" y="2288454"/>
            <a:ext cx="5400675" cy="3433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Mostly for </a:t>
            </a:r>
            <a:r>
              <a:rPr lang="en-US" dirty="0" err="1"/>
              <a:t>Authorisation</a:t>
            </a:r>
            <a:endParaRPr lang="en-US" dirty="0"/>
          </a:p>
          <a:p>
            <a:pPr lvl="2"/>
            <a:r>
              <a:rPr lang="en-US" dirty="0"/>
              <a:t>OAuth 2.0,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Consider how the various </a:t>
            </a:r>
            <a:r>
              <a:rPr lang="en-US" dirty="0">
                <a:latin typeface="Lucida Console" panose="020B0609040504020204" pitchFamily="49" charset="0"/>
              </a:rPr>
              <a:t>Accept-*: </a:t>
            </a:r>
            <a:r>
              <a:rPr lang="en-US" dirty="0"/>
              <a:t>headers might be used.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70896-32A6-4B44-AABA-61AE41847B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1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3957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FFFED-E983-4140-BDE2-C14EDCDA2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0601" r="40863" b="9365"/>
          <a:stretch/>
        </p:blipFill>
        <p:spPr>
          <a:xfrm>
            <a:off x="3519481" y="1833563"/>
            <a:ext cx="4683125" cy="4403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75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11F66E-9D23-2E47-8E85-3EED7ED85A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705654"/>
            <a:ext cx="5789467" cy="36806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89" y="1500907"/>
            <a:ext cx="5596470" cy="35581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75679" y="2988858"/>
            <a:ext cx="2841556" cy="206021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624848" y="2065283"/>
            <a:ext cx="1883980" cy="274320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63" y="2836395"/>
            <a:ext cx="5425001" cy="3449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346684" y="3668164"/>
            <a:ext cx="3333489" cy="230856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1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HATEOAS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D0107-B4AC-A548-8E64-0F198663BC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6" t="17259" r="6862" b="9163"/>
          <a:stretch/>
        </p:blipFill>
        <p:spPr>
          <a:xfrm>
            <a:off x="4295775" y="1074738"/>
            <a:ext cx="3354388" cy="5162550"/>
          </a:xfrm>
        </p:spPr>
      </p:pic>
      <p:sp>
        <p:nvSpPr>
          <p:cNvPr id="6" name="Rectangle 5"/>
          <p:cNvSpPr/>
          <p:nvPr/>
        </p:nvSpPr>
        <p:spPr bwMode="auto">
          <a:xfrm>
            <a:off x="4151314" y="4658710"/>
            <a:ext cx="3628970" cy="1300656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5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6F8F3-689A-1F4A-BF28-2F1F8CDAB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56" y="1715293"/>
            <a:ext cx="2924175" cy="4579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69" y="2113844"/>
            <a:ext cx="3675647" cy="363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9" y="2343236"/>
            <a:ext cx="3504677" cy="3555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195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198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1DB1-E987-5749-8772-5C099E30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OpenAPI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5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6498-544C-7847-B2F2-115182A2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OpenAPI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3690-7039-D84A-A7D4-4378DD291A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Originated with Swagger tool for designing RESTful APIs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Represents API descriptions in JSON or YAML (Yet Another Markup Language)</a:t>
            </a:r>
          </a:p>
          <a:p>
            <a:pPr lvl="1"/>
            <a:r>
              <a:rPr lang="en-US"/>
              <a:t>We’ll concentrate on the YAML serialization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8E857-1074-A94E-8F61-5267E2EE70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0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958A6-AB56-A14F-84B1-C0CA4BFE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OpenAPI</a:t>
            </a:r>
            <a:r>
              <a:rPr lang="en-US"/>
              <a:t> metadata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BE5347-1786-E248-A0F3-DE2A829CDB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OpenAPI</a:t>
            </a:r>
            <a:r>
              <a:rPr lang="en-US"/>
              <a:t> description starts with:</a:t>
            </a:r>
          </a:p>
          <a:p>
            <a:pPr lvl="1"/>
            <a:r>
              <a:rPr lang="en-US"/>
              <a:t>Version number of </a:t>
            </a:r>
            <a:r>
              <a:rPr lang="en-US" err="1"/>
              <a:t>OpenAPI</a:t>
            </a:r>
            <a:r>
              <a:rPr lang="en-US"/>
              <a:t> in use</a:t>
            </a:r>
          </a:p>
          <a:p>
            <a:pPr lvl="1"/>
            <a:r>
              <a:rPr lang="en-US"/>
              <a:t>Simple metadata about the service in the </a:t>
            </a:r>
            <a:r>
              <a:rPr lang="en-US">
                <a:latin typeface="Lucida Console" panose="020B0609040504020204" pitchFamily="49" charset="0"/>
              </a:rPr>
              <a:t>info: </a:t>
            </a:r>
            <a:r>
              <a:rPr lang="en-US"/>
              <a:t>block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F4A863-C583-B240-BA45-FBF8C590434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err="1">
                <a:latin typeface="Lucida Console" panose="020B0609040504020204" pitchFamily="49" charset="0"/>
              </a:rPr>
              <a:t>openapi</a:t>
            </a:r>
            <a:r>
              <a:rPr lang="en-US" sz="1600">
                <a:latin typeface="Lucida Console" panose="020B0609040504020204" pitchFamily="49" charset="0"/>
              </a:rPr>
              <a:t>: 3.0.0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info: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version: 1.0.0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title: Orinoco API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description: The API for the Orinoco online bookseller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256C93-01D2-E645-8261-C096EC40F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1F7A-B1E1-5549-A348-72DEA4F5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72944-F983-EF4D-A3E2-34578B1212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API endpoints are defined relative to a base URI</a:t>
            </a:r>
          </a:p>
          <a:p>
            <a:pPr lvl="1"/>
            <a:r>
              <a:rPr lang="en-US"/>
              <a:t>Defined in </a:t>
            </a:r>
            <a:r>
              <a:rPr lang="en-US" err="1"/>
              <a:t>OpenAPI</a:t>
            </a:r>
            <a:r>
              <a:rPr lang="en-US"/>
              <a:t> using the servers: block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BA02CF-FCE2-504B-AFE7-92F66E4499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latin typeface="Lucida Console" panose="020B0609040504020204" pitchFamily="49" charset="0"/>
              </a:rPr>
              <a:t>servers: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- </a:t>
            </a:r>
            <a:r>
              <a:rPr lang="en-US" sz="1600" err="1">
                <a:latin typeface="Lucida Console" panose="020B0609040504020204" pitchFamily="49" charset="0"/>
              </a:rPr>
              <a:t>url</a:t>
            </a:r>
            <a:r>
              <a:rPr lang="en-US" sz="1600">
                <a:latin typeface="Lucida Console" panose="020B0609040504020204" pitchFamily="49" charset="0"/>
              </a:rPr>
              <a:t>: https://</a:t>
            </a:r>
            <a:r>
              <a:rPr lang="en-US" sz="1600" err="1">
                <a:latin typeface="Lucida Console" panose="020B0609040504020204" pitchFamily="49" charset="0"/>
              </a:rPr>
              <a:t>orinoco.com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  description: Live server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_ </a:t>
            </a:r>
            <a:r>
              <a:rPr lang="en-US" sz="1600" err="1">
                <a:latin typeface="Lucida Console" panose="020B0609040504020204" pitchFamily="49" charset="0"/>
              </a:rPr>
              <a:t>url</a:t>
            </a:r>
            <a:r>
              <a:rPr lang="en-US" sz="1600">
                <a:latin typeface="Lucida Console" panose="020B0609040504020204" pitchFamily="49" charset="0"/>
              </a:rPr>
              <a:t>: https://</a:t>
            </a:r>
            <a:r>
              <a:rPr lang="en-US" sz="1600" err="1">
                <a:latin typeface="Lucida Console" panose="020B0609040504020204" pitchFamily="49" charset="0"/>
              </a:rPr>
              <a:t>test.orinoco.com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  description: Test server (uses dummy data)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01811C-F3C2-7B4A-81F0-F469D9229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Documenting REST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Dr Nicholas Gibbins </a:t>
            </a:r>
            <a:r>
              <a:rPr lang="mr-IN"/>
              <a:t>–</a:t>
            </a:r>
            <a:r>
              <a:rPr lang="en-GB"/>
              <a:t> </a:t>
            </a:r>
            <a:r>
              <a:rPr lang="en-GB" err="1"/>
              <a:t>nmg@ecs.soton.ac.uk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56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E289-CF70-9849-8340-37822D6B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50A85-5E87-634B-895C-BC6A8A0775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Lucida Sans" panose="020B0602030504020204" pitchFamily="34" charset="77"/>
              </a:rPr>
              <a:t>components:</a:t>
            </a:r>
            <a:r>
              <a:rPr lang="en-US"/>
              <a:t> block used to define repeatedly-used information</a:t>
            </a:r>
          </a:p>
          <a:p>
            <a:pPr lvl="1"/>
            <a:r>
              <a:rPr lang="en-US"/>
              <a:t>Most often used to define format of message bodies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D1DE1-06DB-3948-B879-EF7CB2F4AA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components: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schemas: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order: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type: object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properties: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items: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type: array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item: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type: string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status: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type: string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C625F-4032-3046-8287-BF502AA3B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DBF1-9380-664E-BBF4-79FE20AD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7B26D-B8DF-2646-8E85-49B647629D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Lists available paths on the server</a:t>
            </a:r>
          </a:p>
          <a:p>
            <a:pPr lvl="1"/>
            <a:r>
              <a:rPr lang="en-US"/>
              <a:t>e.g. 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orinoco.com</a:t>
            </a:r>
            <a:r>
              <a:rPr lang="en-US"/>
              <a:t>/order/1234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For each path, lists:</a:t>
            </a:r>
          </a:p>
          <a:p>
            <a:pPr lvl="1"/>
            <a:r>
              <a:rPr lang="en-US"/>
              <a:t>The methods which can be used on that path</a:t>
            </a:r>
          </a:p>
          <a:p>
            <a:pPr lvl="1"/>
            <a:r>
              <a:rPr lang="en-US"/>
              <a:t>The content of any request body which should accompany the method (for PUT, POST)</a:t>
            </a:r>
          </a:p>
          <a:p>
            <a:pPr lvl="1"/>
            <a:r>
              <a:rPr lang="en-US"/>
              <a:t>The responses which may be received from the method (including response bodies)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327A5F-726F-6649-A552-D18EA2CA3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1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A2F4BE-8466-204D-BC22-C43CF16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A00A9-62D2-1F48-B6BC-52B89312B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paths: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/order{</a:t>
            </a:r>
            <a:r>
              <a:rPr lang="en-US" sz="1600" dirty="0" err="1">
                <a:latin typeface="Lucida Console" panose="020B0609040504020204" pitchFamily="49" charset="0"/>
              </a:rPr>
              <a:t>order_id</a:t>
            </a:r>
            <a:r>
              <a:rPr lang="en-US" sz="1600" dirty="0">
                <a:latin typeface="Lucida Console" panose="020B0609040504020204" pitchFamily="49" charset="0"/>
              </a:rPr>
              <a:t>}: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get: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description: Obtain information about an order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parameters: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- name: </a:t>
            </a:r>
            <a:r>
              <a:rPr lang="en-US" sz="1600" dirty="0" err="1">
                <a:latin typeface="Lucida Console" panose="020B0609040504020204" pitchFamily="49" charset="0"/>
              </a:rPr>
              <a:t>order_id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in: path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required: true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schema: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type: string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8D08F-7157-DB48-AC1D-E7EA84718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A2F4BE-8466-204D-BC22-C43CF16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A00A9-62D2-1F48-B6BC-52B89312B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paths: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/order{</a:t>
            </a:r>
            <a:r>
              <a:rPr lang="en-US" sz="1600" dirty="0" err="1">
                <a:latin typeface="Lucida Console" panose="020B0609040504020204" pitchFamily="49" charset="0"/>
              </a:rPr>
              <a:t>order_id</a:t>
            </a:r>
            <a:r>
              <a:rPr lang="en-US" sz="1600" dirty="0">
                <a:latin typeface="Lucida Console" panose="020B0609040504020204" pitchFamily="49" charset="0"/>
              </a:rPr>
              <a:t>}: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get: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...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responses: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‘200’: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description: Successfully returned an order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content: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application/xml: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schema: 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  $ref: ‘#/components/schemas/order’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8D08F-7157-DB48-AC1D-E7EA84718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3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Documentation should cover all the bases of the web architecture</a:t>
            </a:r>
          </a:p>
          <a:p>
            <a:pPr lvl="1"/>
            <a:r>
              <a:rPr lang="en-GB"/>
              <a:t>Identification – parameterised URIs</a:t>
            </a:r>
          </a:p>
          <a:p>
            <a:pPr lvl="1"/>
            <a:r>
              <a:rPr lang="en-GB"/>
              <a:t>Interaction – HTTP methods, status codes and headers</a:t>
            </a:r>
          </a:p>
          <a:p>
            <a:pPr lvl="1"/>
            <a:r>
              <a:rPr lang="en-GB"/>
              <a:t>Representation – formats for request and response, with examples</a:t>
            </a:r>
          </a:p>
          <a:p>
            <a:pPr marL="0" indent="0">
              <a:buNone/>
            </a:pPr>
            <a:r>
              <a:rPr lang="en-GB"/>
              <a:t>Listings of all of the above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39E36-F348-3F48-B346-EE40B7AD75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60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RESTful API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Twitter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developer.twitter.com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-reference-index</a:t>
            </a:r>
          </a:p>
          <a:p>
            <a:pPr marL="0" indent="0">
              <a:buNone/>
            </a:pPr>
            <a:r>
              <a:rPr lang="en-GB" dirty="0" err="1"/>
              <a:t>Paypal</a:t>
            </a:r>
            <a:endParaRPr lang="en-GB" dirty="0"/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developer.paypal.com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/payments/</a:t>
            </a:r>
          </a:p>
          <a:p>
            <a:pPr marL="0" indent="0">
              <a:buNone/>
            </a:pPr>
            <a:r>
              <a:rPr lang="en-GB" dirty="0" err="1"/>
              <a:t>Imgur</a:t>
            </a:r>
            <a:endParaRPr lang="en-GB" dirty="0"/>
          </a:p>
          <a:p>
            <a:pPr marL="360000" lvl="1" indent="0">
              <a:buNone/>
            </a:pPr>
            <a:r>
              <a:rPr lang="en-GB" dirty="0"/>
              <a:t>https://apidocs.imgur.com</a:t>
            </a:r>
          </a:p>
          <a:p>
            <a:pPr marL="0" indent="0">
              <a:buNone/>
            </a:pPr>
            <a:r>
              <a:rPr lang="en-GB" dirty="0" err="1"/>
              <a:t>Wordpress</a:t>
            </a:r>
            <a:endParaRPr lang="en-GB" dirty="0"/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developer.wordpress.org</a:t>
            </a:r>
            <a:r>
              <a:rPr lang="en-GB" dirty="0"/>
              <a:t>/rest-</a:t>
            </a:r>
            <a:r>
              <a:rPr lang="en-GB" dirty="0" err="1"/>
              <a:t>api</a:t>
            </a:r>
            <a:r>
              <a:rPr lang="en-GB" dirty="0"/>
              <a:t>/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5C7195-B569-6B4E-90FD-E1792C906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5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C09B-2A72-8D48-8462-FD7F65E5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and 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9BE1-BC7E-C444-B323-FEB3B4CBDF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Swagger API development tool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swagger.io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Overview of </a:t>
            </a:r>
            <a:r>
              <a:rPr lang="en-US" dirty="0" err="1"/>
              <a:t>OpenAPI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swagger.io</a:t>
            </a:r>
            <a:r>
              <a:rPr lang="en-US" dirty="0"/>
              <a:t>/docs/specification/about/</a:t>
            </a:r>
          </a:p>
          <a:p>
            <a:pPr marL="0" indent="0">
              <a:buNone/>
            </a:pPr>
            <a:r>
              <a:rPr lang="en-US" dirty="0" err="1"/>
              <a:t>OpenAPI</a:t>
            </a:r>
            <a:r>
              <a:rPr lang="en-US" dirty="0"/>
              <a:t> Specification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/OAI/</a:t>
            </a:r>
            <a:r>
              <a:rPr lang="en-US" dirty="0" err="1"/>
              <a:t>OpenAPI</a:t>
            </a:r>
            <a:r>
              <a:rPr lang="en-US" dirty="0"/>
              <a:t>-Specification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2FC9C-578E-DC4D-A934-7D11D0E436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7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</a:t>
            </a:r>
            <a:r>
              <a:rPr lang="en-GB"/>
              <a:t>: Trailblazers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9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key aspects of a RESTful interface?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should we document each of these?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What does a developer need to know to use our service?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E75F98-C1C0-034D-9FC5-496305248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4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87597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33304" b="32075"/>
          <a:stretch/>
        </p:blipFill>
        <p:spPr>
          <a:xfrm>
            <a:off x="5669962" y="788797"/>
            <a:ext cx="6131374" cy="4081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FCE901-FD20-9F41-9B39-681F4635AE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5" y="1628775"/>
            <a:ext cx="7071610" cy="4495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459652" y="2895777"/>
            <a:ext cx="1374548" cy="15222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92861" y="1760163"/>
            <a:ext cx="2328756" cy="18790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26" y="3292311"/>
            <a:ext cx="5699125" cy="3622675"/>
          </a:xfrm>
        </p:spPr>
      </p:pic>
      <p:sp>
        <p:nvSpPr>
          <p:cNvPr id="9" name="Rectangle 8"/>
          <p:cNvSpPr/>
          <p:nvPr/>
        </p:nvSpPr>
        <p:spPr bwMode="auto">
          <a:xfrm>
            <a:off x="5601555" y="4204154"/>
            <a:ext cx="1912428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3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7" y="1631582"/>
            <a:ext cx="7071610" cy="4495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 Parameters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92013-DF9D-5A40-919B-1579047F2F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66" y="3307005"/>
            <a:ext cx="5699125" cy="3622675"/>
          </a:xfrm>
        </p:spPr>
      </p:pic>
      <p:sp>
        <p:nvSpPr>
          <p:cNvPr id="8" name="Rectangle 7"/>
          <p:cNvSpPr/>
          <p:nvPr/>
        </p:nvSpPr>
        <p:spPr bwMode="auto">
          <a:xfrm>
            <a:off x="3404163" y="2881751"/>
            <a:ext cx="474521" cy="181044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93391" y="4675051"/>
            <a:ext cx="1511199" cy="44329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24563" y="4208245"/>
            <a:ext cx="380009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1090" y="4208245"/>
            <a:ext cx="662864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69405" y="6050433"/>
            <a:ext cx="2629499" cy="42325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1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150382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CD9C06-7FE8-194E-84AC-E3CC25F2D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3" y="1622285"/>
            <a:ext cx="7071610" cy="449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9" y="764470"/>
            <a:ext cx="5698492" cy="36229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071584" y="2830513"/>
            <a:ext cx="426451" cy="26387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52099" y="1455931"/>
            <a:ext cx="499352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84" y="3307313"/>
            <a:ext cx="5699125" cy="3622675"/>
          </a:xfrm>
        </p:spPr>
      </p:pic>
      <p:sp>
        <p:nvSpPr>
          <p:cNvPr id="9" name="Rectangle 8"/>
          <p:cNvSpPr/>
          <p:nvPr/>
        </p:nvSpPr>
        <p:spPr bwMode="auto">
          <a:xfrm>
            <a:off x="5148660" y="4181696"/>
            <a:ext cx="496766" cy="29131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8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4"/>
          <a:stretch/>
        </p:blipFill>
        <p:spPr>
          <a:xfrm>
            <a:off x="1350376" y="1707555"/>
            <a:ext cx="8090115" cy="3869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95F1E-489E-4E48-A8D2-599E15711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5"/>
          <a:stretch/>
        </p:blipFill>
        <p:spPr>
          <a:xfrm>
            <a:off x="7796213" y="857250"/>
            <a:ext cx="4395787" cy="564832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b="52401"/>
          <a:stretch/>
        </p:blipFill>
        <p:spPr>
          <a:xfrm>
            <a:off x="1524000" y="3552487"/>
            <a:ext cx="5933136" cy="2448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314449" y="2858217"/>
            <a:ext cx="2370734" cy="44729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514521" y="3644347"/>
            <a:ext cx="3571461" cy="217335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41778" y="5083505"/>
            <a:ext cx="4871057" cy="34325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3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3</TotalTime>
  <Words>609</Words>
  <Application>Microsoft Macintosh PowerPoint</Application>
  <PresentationFormat>Widescreen</PresentationFormat>
  <Paragraphs>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Lucida Console</vt:lpstr>
      <vt:lpstr>Lucida Sans</vt:lpstr>
      <vt:lpstr>Calibri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Documenting REST</vt:lpstr>
      <vt:lpstr>Documentation</vt:lpstr>
      <vt:lpstr>Identification</vt:lpstr>
      <vt:lpstr>URIs</vt:lpstr>
      <vt:lpstr>URI Parameters</vt:lpstr>
      <vt:lpstr>Interaction</vt:lpstr>
      <vt:lpstr>Methods</vt:lpstr>
      <vt:lpstr>Status Codes</vt:lpstr>
      <vt:lpstr>Headers</vt:lpstr>
      <vt:lpstr>Representation</vt:lpstr>
      <vt:lpstr>Representation</vt:lpstr>
      <vt:lpstr>Examples</vt:lpstr>
      <vt:lpstr>HATEOAS</vt:lpstr>
      <vt:lpstr>Listings</vt:lpstr>
      <vt:lpstr>OpenAPI</vt:lpstr>
      <vt:lpstr>OpenAPI</vt:lpstr>
      <vt:lpstr>OpenAPI metadata</vt:lpstr>
      <vt:lpstr>Servers</vt:lpstr>
      <vt:lpstr>Components</vt:lpstr>
      <vt:lpstr>Paths</vt:lpstr>
      <vt:lpstr>Path Example</vt:lpstr>
      <vt:lpstr>Path Example</vt:lpstr>
      <vt:lpstr>Summary</vt:lpstr>
      <vt:lpstr>RESTful API Examples</vt:lpstr>
      <vt:lpstr>Tools and Further Reading</vt:lpstr>
      <vt:lpstr>Next Lecture: Trailblazers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</cp:revision>
  <dcterms:created xsi:type="dcterms:W3CDTF">2018-10-10T09:14:21Z</dcterms:created>
  <dcterms:modified xsi:type="dcterms:W3CDTF">2020-10-27T14:39:27Z</dcterms:modified>
</cp:coreProperties>
</file>