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1"/>
  </p:notesMasterIdLst>
  <p:sldIdLst>
    <p:sldId id="259" r:id="rId9"/>
    <p:sldId id="256" r:id="rId10"/>
    <p:sldId id="257" r:id="rId11"/>
    <p:sldId id="286" r:id="rId12"/>
    <p:sldId id="287" r:id="rId13"/>
    <p:sldId id="288" r:id="rId14"/>
    <p:sldId id="262" r:id="rId15"/>
    <p:sldId id="263" r:id="rId16"/>
    <p:sldId id="265" r:id="rId17"/>
    <p:sldId id="266" r:id="rId18"/>
    <p:sldId id="295" r:id="rId19"/>
    <p:sldId id="268" r:id="rId20"/>
    <p:sldId id="297" r:id="rId21"/>
    <p:sldId id="296" r:id="rId22"/>
    <p:sldId id="269" r:id="rId23"/>
    <p:sldId id="270" r:id="rId24"/>
    <p:sldId id="271" r:id="rId25"/>
    <p:sldId id="272" r:id="rId26"/>
    <p:sldId id="274" r:id="rId27"/>
    <p:sldId id="289" r:id="rId28"/>
    <p:sldId id="276" r:id="rId29"/>
    <p:sldId id="277" r:id="rId30"/>
    <p:sldId id="278" r:id="rId31"/>
    <p:sldId id="290" r:id="rId32"/>
    <p:sldId id="291" r:id="rId33"/>
    <p:sldId id="294" r:id="rId34"/>
    <p:sldId id="281" r:id="rId35"/>
    <p:sldId id="292" r:id="rId36"/>
    <p:sldId id="298" r:id="rId37"/>
    <p:sldId id="293" r:id="rId38"/>
    <p:sldId id="284" r:id="rId39"/>
    <p:sldId id="285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Lucida Sans" panose="020B0602030504020204" pitchFamily="34" charset="77"/>
      <p:regular r:id="rId46"/>
      <p:bold r:id="rId47"/>
      <p:italic r:id="rId48"/>
      <p:boldItalic r:id="rId49"/>
    </p:embeddedFont>
    <p:embeddedFont>
      <p:font typeface="Lucida Sans Typewriter" panose="020B0509030504030204" pitchFamily="49" charset="77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48CDB-D82F-F549-8B8B-E224E91111DD}" v="25" dt="2020-10-19T10:15:56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2"/>
    <p:restoredTop sz="82381"/>
  </p:normalViewPr>
  <p:slideViewPr>
    <p:cSldViewPr snapToGrid="0" snapToObjects="1" showGuides="1">
      <p:cViewPr varScale="1">
        <p:scale>
          <a:sx n="85" d="100"/>
          <a:sy n="85" d="100"/>
        </p:scale>
        <p:origin x="200" y="488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59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16948CDB-D82F-F549-8B8B-E224E91111DD}"/>
    <pc:docChg chg="undo custSel mod addSld delSld modSld">
      <pc:chgData name="Nicholas Gibbins" userId="6a0e944c-4d97-467d-bb7a-7c3315791fe4" providerId="ADAL" clId="{16948CDB-D82F-F549-8B8B-E224E91111DD}" dt="2020-10-19T10:15:56.746" v="770" actId="1076"/>
      <pc:docMkLst>
        <pc:docMk/>
      </pc:docMkLst>
      <pc:sldChg chg="modSp mod">
        <pc:chgData name="Nicholas Gibbins" userId="6a0e944c-4d97-467d-bb7a-7c3315791fe4" providerId="ADAL" clId="{16948CDB-D82F-F549-8B8B-E224E91111DD}" dt="2020-09-23T21:29:08.080" v="21" actId="20577"/>
        <pc:sldMkLst>
          <pc:docMk/>
          <pc:sldMk cId="966385116" sldId="256"/>
        </pc:sldMkLst>
        <pc:spChg chg="mod">
          <ac:chgData name="Nicholas Gibbins" userId="6a0e944c-4d97-467d-bb7a-7c3315791fe4" providerId="ADAL" clId="{16948CDB-D82F-F549-8B8B-E224E91111DD}" dt="2020-09-23T21:29:08.080" v="21" actId="20577"/>
          <ac:spMkLst>
            <pc:docMk/>
            <pc:sldMk cId="966385116" sldId="256"/>
            <ac:spMk id="3" creationId="{00000000-0000-0000-0000-000000000000}"/>
          </ac:spMkLst>
        </pc:spChg>
      </pc:sldChg>
      <pc:sldChg chg="modSp mod modNotesTx">
        <pc:chgData name="Nicholas Gibbins" userId="6a0e944c-4d97-467d-bb7a-7c3315791fe4" providerId="ADAL" clId="{16948CDB-D82F-F549-8B8B-E224E91111DD}" dt="2020-10-19T09:56:37.492" v="328" actId="20577"/>
        <pc:sldMkLst>
          <pc:docMk/>
          <pc:sldMk cId="3917451220" sldId="266"/>
        </pc:sldMkLst>
        <pc:spChg chg="mod">
          <ac:chgData name="Nicholas Gibbins" userId="6a0e944c-4d97-467d-bb7a-7c3315791fe4" providerId="ADAL" clId="{16948CDB-D82F-F549-8B8B-E224E91111DD}" dt="2020-10-19T09:56:37.492" v="328" actId="20577"/>
          <ac:spMkLst>
            <pc:docMk/>
            <pc:sldMk cId="3917451220" sldId="266"/>
            <ac:spMk id="6" creationId="{F2CD5DBE-FEE1-9E43-A920-12D968ED9313}"/>
          </ac:spMkLst>
        </pc:spChg>
      </pc:sldChg>
      <pc:sldChg chg="addSp delSp modSp mod modClrScheme chgLayout">
        <pc:chgData name="Nicholas Gibbins" userId="6a0e944c-4d97-467d-bb7a-7c3315791fe4" providerId="ADAL" clId="{16948CDB-D82F-F549-8B8B-E224E91111DD}" dt="2020-10-03T10:21:14.323" v="62" actId="1076"/>
        <pc:sldMkLst>
          <pc:docMk/>
          <pc:sldMk cId="551095346" sldId="272"/>
        </pc:sldMkLst>
        <pc:spChg chg="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16948CDB-D82F-F549-8B8B-E224E91111DD}" dt="2020-10-03T10:21:02.340" v="60" actId="20577"/>
          <ac:spMkLst>
            <pc:docMk/>
            <pc:sldMk cId="551095346" sldId="272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6" creationId="{105AF3ED-146F-EA4F-B6DD-5FBAA378431D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7" creationId="{6CAA7212-367D-AB48-BA33-A2AA28AED89F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8" creationId="{DD4E740E-65DC-7547-905A-F24A4CF270F1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9" creationId="{D7801CEF-3BA2-BB40-B226-63E44F86F8D0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10" creationId="{8DEEA6F3-71FC-074D-A86A-BEEF7F5AC338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11" creationId="{D1687253-7D5D-B04D-AB6F-17D6B439B987}"/>
          </ac:spMkLst>
        </pc:spChg>
        <pc:spChg chg="add mod">
          <ac:chgData name="Nicholas Gibbins" userId="6a0e944c-4d97-467d-bb7a-7c3315791fe4" providerId="ADAL" clId="{16948CDB-D82F-F549-8B8B-E224E91111DD}" dt="2020-10-03T10:20:10.898" v="44" actId="255"/>
          <ac:spMkLst>
            <pc:docMk/>
            <pc:sldMk cId="551095346" sldId="272"/>
            <ac:spMk id="12" creationId="{03CBAF4A-5DC7-D14E-B128-DE5EA0444FC6}"/>
          </ac:spMkLst>
        </pc:spChg>
        <pc:spChg chg="add del mod ord">
          <ac:chgData name="Nicholas Gibbins" userId="6a0e944c-4d97-467d-bb7a-7c3315791fe4" providerId="ADAL" clId="{16948CDB-D82F-F549-8B8B-E224E91111DD}" dt="2020-10-03T10:20:42.016" v="48" actId="478"/>
          <ac:spMkLst>
            <pc:docMk/>
            <pc:sldMk cId="551095346" sldId="272"/>
            <ac:spMk id="25" creationId="{A8AF0ED4-E687-3442-91DA-FD0B13E13B7C}"/>
          </ac:spMkLst>
        </pc:spChg>
        <pc:spChg chg="add mod ord">
          <ac:chgData name="Nicholas Gibbins" userId="6a0e944c-4d97-467d-bb7a-7c3315791fe4" providerId="ADAL" clId="{16948CDB-D82F-F549-8B8B-E224E91111DD}" dt="2020-10-03T10:20:37.480" v="46" actId="700"/>
          <ac:spMkLst>
            <pc:docMk/>
            <pc:sldMk cId="551095346" sldId="272"/>
            <ac:spMk id="26" creationId="{A1781CD6-C922-BE49-96A5-19C8D178C350}"/>
          </ac:spMkLst>
        </pc:spChg>
        <pc:grpChg chg="add mod">
          <ac:chgData name="Nicholas Gibbins" userId="6a0e944c-4d97-467d-bb7a-7c3315791fe4" providerId="ADAL" clId="{16948CDB-D82F-F549-8B8B-E224E91111DD}" dt="2020-10-03T10:21:14.323" v="62" actId="1076"/>
          <ac:grpSpMkLst>
            <pc:docMk/>
            <pc:sldMk cId="551095346" sldId="272"/>
            <ac:grpSpMk id="5" creationId="{5ABDB400-DE1E-8B40-B91F-016AFA9CBE18}"/>
          </ac:grpSpMkLst>
        </pc:grp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3" creationId="{841F28D4-22F8-F74D-A9F8-4595FB351601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4" creationId="{0CE9C38B-3FA0-8A4B-B58C-8FAA8B2CBF45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5" creationId="{217CBA69-450A-DF40-95EC-271231A7AB70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6" creationId="{0E0A09AD-E27C-8847-AA15-8860113DD058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7" creationId="{E878C63A-ACC4-EC49-AF45-6D4092AC76E0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8" creationId="{278344A1-D008-F047-948E-10ACC5067C03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19" creationId="{B3022D19-1A9C-964B-A9F0-3C27EA7B0E93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20" creationId="{476D4B88-76E2-BD42-B380-F456E5E64949}"/>
          </ac:cxnSpMkLst>
        </pc:cxnChg>
        <pc:cxnChg chg="add mod">
          <ac:chgData name="Nicholas Gibbins" userId="6a0e944c-4d97-467d-bb7a-7c3315791fe4" providerId="ADAL" clId="{16948CDB-D82F-F549-8B8B-E224E91111DD}" dt="2020-10-03T10:18:35.908" v="28" actId="1582"/>
          <ac:cxnSpMkLst>
            <pc:docMk/>
            <pc:sldMk cId="551095346" sldId="272"/>
            <ac:cxnSpMk id="21" creationId="{1725CD39-EFD8-C641-842E-4ED55887DC09}"/>
          </ac:cxnSpMkLst>
        </pc:cxnChg>
      </pc:sldChg>
      <pc:sldChg chg="del">
        <pc:chgData name="Nicholas Gibbins" userId="6a0e944c-4d97-467d-bb7a-7c3315791fe4" providerId="ADAL" clId="{16948CDB-D82F-F549-8B8B-E224E91111DD}" dt="2020-10-03T10:21:31.992" v="63" actId="2696"/>
        <pc:sldMkLst>
          <pc:docMk/>
          <pc:sldMk cId="1410368197" sldId="273"/>
        </pc:sldMkLst>
      </pc:sldChg>
      <pc:sldChg chg="addSp delSp modSp mod">
        <pc:chgData name="Nicholas Gibbins" userId="6a0e944c-4d97-467d-bb7a-7c3315791fe4" providerId="ADAL" clId="{16948CDB-D82F-F549-8B8B-E224E91111DD}" dt="2020-10-12T08:12:45.738" v="278" actId="1076"/>
        <pc:sldMkLst>
          <pc:docMk/>
          <pc:sldMk cId="1390328238" sldId="274"/>
        </pc:sldMkLst>
        <pc:spChg chg="add del mod">
          <ac:chgData name="Nicholas Gibbins" userId="6a0e944c-4d97-467d-bb7a-7c3315791fe4" providerId="ADAL" clId="{16948CDB-D82F-F549-8B8B-E224E91111DD}" dt="2020-10-12T08:12:43.163" v="277" actId="478"/>
          <ac:spMkLst>
            <pc:docMk/>
            <pc:sldMk cId="1390328238" sldId="274"/>
            <ac:spMk id="2" creationId="{EE0B5AF6-761F-F245-9B86-8238C013D9D8}"/>
          </ac:spMkLst>
        </pc:spChg>
        <pc:picChg chg="add del mod">
          <ac:chgData name="Nicholas Gibbins" userId="6a0e944c-4d97-467d-bb7a-7c3315791fe4" providerId="ADAL" clId="{16948CDB-D82F-F549-8B8B-E224E91111DD}" dt="2020-10-12T07:55:54.095" v="134"/>
          <ac:picMkLst>
            <pc:docMk/>
            <pc:sldMk cId="1390328238" sldId="274"/>
            <ac:picMk id="3" creationId="{D1C0D9B0-6D62-BA4C-A52C-12E3C68D6FE3}"/>
          </ac:picMkLst>
        </pc:picChg>
        <pc:picChg chg="add mod">
          <ac:chgData name="Nicholas Gibbins" userId="6a0e944c-4d97-467d-bb7a-7c3315791fe4" providerId="ADAL" clId="{16948CDB-D82F-F549-8B8B-E224E91111DD}" dt="2020-10-12T08:12:45.738" v="278" actId="1076"/>
          <ac:picMkLst>
            <pc:docMk/>
            <pc:sldMk cId="1390328238" sldId="274"/>
            <ac:picMk id="4" creationId="{D6417ED7-4662-774B-A9E3-C125857CF2D4}"/>
          </ac:picMkLst>
        </pc:picChg>
      </pc:sldChg>
      <pc:sldChg chg="delSp modSp mod">
        <pc:chgData name="Nicholas Gibbins" userId="6a0e944c-4d97-467d-bb7a-7c3315791fe4" providerId="ADAL" clId="{16948CDB-D82F-F549-8B8B-E224E91111DD}" dt="2020-10-19T10:05:48.366" v="759" actId="478"/>
        <pc:sldMkLst>
          <pc:docMk/>
          <pc:sldMk cId="2240713427" sldId="284"/>
        </pc:sldMkLst>
        <pc:spChg chg="mod">
          <ac:chgData name="Nicholas Gibbins" userId="6a0e944c-4d97-467d-bb7a-7c3315791fe4" providerId="ADAL" clId="{16948CDB-D82F-F549-8B8B-E224E91111DD}" dt="2020-10-19T10:05:45.907" v="758" actId="139"/>
          <ac:spMkLst>
            <pc:docMk/>
            <pc:sldMk cId="2240713427" sldId="284"/>
            <ac:spMk id="4" creationId="{00000000-0000-0000-0000-000000000000}"/>
          </ac:spMkLst>
        </pc:spChg>
        <pc:spChg chg="del">
          <ac:chgData name="Nicholas Gibbins" userId="6a0e944c-4d97-467d-bb7a-7c3315791fe4" providerId="ADAL" clId="{16948CDB-D82F-F549-8B8B-E224E91111DD}" dt="2020-10-19T10:05:48.366" v="759" actId="478"/>
          <ac:spMkLst>
            <pc:docMk/>
            <pc:sldMk cId="2240713427" sldId="284"/>
            <ac:spMk id="6" creationId="{26AFFA20-CB63-574C-805D-9CA9ACD82DFF}"/>
          </ac:spMkLst>
        </pc:spChg>
      </pc:sldChg>
      <pc:sldChg chg="modNotesTx">
        <pc:chgData name="Nicholas Gibbins" userId="6a0e944c-4d97-467d-bb7a-7c3315791fe4" providerId="ADAL" clId="{16948CDB-D82F-F549-8B8B-E224E91111DD}" dt="2020-10-12T07:58:19.767" v="137" actId="20577"/>
        <pc:sldMkLst>
          <pc:docMk/>
          <pc:sldMk cId="272223031" sldId="289"/>
        </pc:sldMkLst>
      </pc:sldChg>
      <pc:sldChg chg="modNotesTx">
        <pc:chgData name="Nicholas Gibbins" userId="6a0e944c-4d97-467d-bb7a-7c3315791fe4" providerId="ADAL" clId="{16948CDB-D82F-F549-8B8B-E224E91111DD}" dt="2020-10-12T07:59:06.592" v="138" actId="20577"/>
        <pc:sldMkLst>
          <pc:docMk/>
          <pc:sldMk cId="3957237263" sldId="290"/>
        </pc:sldMkLst>
      </pc:sldChg>
      <pc:sldChg chg="modNotesTx">
        <pc:chgData name="Nicholas Gibbins" userId="6a0e944c-4d97-467d-bb7a-7c3315791fe4" providerId="ADAL" clId="{16948CDB-D82F-F549-8B8B-E224E91111DD}" dt="2020-10-12T07:59:43.894" v="139" actId="20577"/>
        <pc:sldMkLst>
          <pc:docMk/>
          <pc:sldMk cId="2753857024" sldId="291"/>
        </pc:sldMkLst>
      </pc:sldChg>
      <pc:sldChg chg="modAnim modNotesTx">
        <pc:chgData name="Nicholas Gibbins" userId="6a0e944c-4d97-467d-bb7a-7c3315791fe4" providerId="ADAL" clId="{16948CDB-D82F-F549-8B8B-E224E91111DD}" dt="2020-10-19T10:12:59.553" v="760"/>
        <pc:sldMkLst>
          <pc:docMk/>
          <pc:sldMk cId="3963293942" sldId="292"/>
        </pc:sldMkLst>
      </pc:sldChg>
      <pc:sldChg chg="modSp mod modNotesTx">
        <pc:chgData name="Nicholas Gibbins" userId="6a0e944c-4d97-467d-bb7a-7c3315791fe4" providerId="ADAL" clId="{16948CDB-D82F-F549-8B8B-E224E91111DD}" dt="2020-10-19T10:13:39.021" v="761" actId="208"/>
        <pc:sldMkLst>
          <pc:docMk/>
          <pc:sldMk cId="2202321732" sldId="293"/>
        </pc:sldMkLst>
        <pc:spChg chg="mod">
          <ac:chgData name="Nicholas Gibbins" userId="6a0e944c-4d97-467d-bb7a-7c3315791fe4" providerId="ADAL" clId="{16948CDB-D82F-F549-8B8B-E224E91111DD}" dt="2020-09-21T21:02:12.111" v="0" actId="14100"/>
          <ac:spMkLst>
            <pc:docMk/>
            <pc:sldMk cId="2202321732" sldId="293"/>
            <ac:spMk id="47" creationId="{E1B979CE-E736-D54A-98D5-12F8160EEE0F}"/>
          </ac:spMkLst>
        </pc:spChg>
        <pc:cxnChg chg="mod">
          <ac:chgData name="Nicholas Gibbins" userId="6a0e944c-4d97-467d-bb7a-7c3315791fe4" providerId="ADAL" clId="{16948CDB-D82F-F549-8B8B-E224E91111DD}" dt="2020-10-19T10:13:39.021" v="761" actId="208"/>
          <ac:cxnSpMkLst>
            <pc:docMk/>
            <pc:sldMk cId="2202321732" sldId="293"/>
            <ac:cxnSpMk id="6" creationId="{00000000-0000-0000-0000-000000000000}"/>
          </ac:cxnSpMkLst>
        </pc:cxnChg>
      </pc:sldChg>
      <pc:sldChg chg="modNotesTx">
        <pc:chgData name="Nicholas Gibbins" userId="6a0e944c-4d97-467d-bb7a-7c3315791fe4" providerId="ADAL" clId="{16948CDB-D82F-F549-8B8B-E224E91111DD}" dt="2020-10-19T09:54:03.677" v="281" actId="20577"/>
        <pc:sldMkLst>
          <pc:docMk/>
          <pc:sldMk cId="4212305436" sldId="295"/>
        </pc:sldMkLst>
      </pc:sldChg>
      <pc:sldChg chg="addSp delSp modSp add mod modClrScheme chgLayout">
        <pc:chgData name="Nicholas Gibbins" userId="6a0e944c-4d97-467d-bb7a-7c3315791fe4" providerId="ADAL" clId="{16948CDB-D82F-F549-8B8B-E224E91111DD}" dt="2020-10-19T10:15:56.746" v="770" actId="1076"/>
        <pc:sldMkLst>
          <pc:docMk/>
          <pc:sldMk cId="1721710898" sldId="298"/>
        </pc:sldMkLst>
        <pc:spChg chg="del">
          <ac:chgData name="Nicholas Gibbins" userId="6a0e944c-4d97-467d-bb7a-7c3315791fe4" providerId="ADAL" clId="{16948CDB-D82F-F549-8B8B-E224E91111DD}" dt="2020-10-19T10:15:31.622" v="765" actId="26606"/>
          <ac:spMkLst>
            <pc:docMk/>
            <pc:sldMk cId="1721710898" sldId="298"/>
            <ac:spMk id="2" creationId="{FD3382A7-08BA-6F41-BD7C-7C9E4830968E}"/>
          </ac:spMkLst>
        </pc:spChg>
        <pc:spChg chg="mod ord">
          <ac:chgData name="Nicholas Gibbins" userId="6a0e944c-4d97-467d-bb7a-7c3315791fe4" providerId="ADAL" clId="{16948CDB-D82F-F549-8B8B-E224E91111DD}" dt="2020-10-19T10:15:31.622" v="765" actId="26606"/>
          <ac:spMkLst>
            <pc:docMk/>
            <pc:sldMk cId="1721710898" sldId="298"/>
            <ac:spMk id="3" creationId="{BC7F9602-4420-A147-B601-ADFE550ED776}"/>
          </ac:spMkLst>
        </pc:spChg>
        <pc:spChg chg="add del mod">
          <ac:chgData name="Nicholas Gibbins" userId="6a0e944c-4d97-467d-bb7a-7c3315791fe4" providerId="ADAL" clId="{16948CDB-D82F-F549-8B8B-E224E91111DD}" dt="2020-10-19T10:15:38.260" v="766" actId="478"/>
          <ac:spMkLst>
            <pc:docMk/>
            <pc:sldMk cId="1721710898" sldId="298"/>
            <ac:spMk id="71" creationId="{7D7AB192-5108-495F-A99E-A309A8F4947F}"/>
          </ac:spMkLst>
        </pc:spChg>
        <pc:picChg chg="add mod">
          <ac:chgData name="Nicholas Gibbins" userId="6a0e944c-4d97-467d-bb7a-7c3315791fe4" providerId="ADAL" clId="{16948CDB-D82F-F549-8B8B-E224E91111DD}" dt="2020-10-19T10:15:56.746" v="770" actId="1076"/>
          <ac:picMkLst>
            <pc:docMk/>
            <pc:sldMk cId="1721710898" sldId="298"/>
            <ac:picMk id="1026" creationId="{26F91826-08CA-EC40-AC00-36B7C07D8E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1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8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acrimony between W3C and WHATWG over ownership of the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Ownership of the text of the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Implementation for CR vs commitment to implement</a:t>
            </a:r>
          </a:p>
          <a:p>
            <a:r>
              <a:rPr lang="en-US" dirty="0"/>
              <a:t>MOU signed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WHATWG is responsible for principal development of HTML/DOM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W3C gives input to WHATWG via HTML 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W3C endorses WHATWG review drafts as W3C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W3C (1994)</a:t>
            </a:r>
          </a:p>
          <a:p>
            <a:r>
              <a:rPr lang="en-GB" b="0" dirty="0"/>
              <a:t>Organization for the Advancement of Structured Information Standards (originally SGML Open in 1993)</a:t>
            </a:r>
          </a:p>
          <a:p>
            <a:r>
              <a:rPr lang="en-GB" b="0" dirty="0"/>
              <a:t>IETF (1986)</a:t>
            </a:r>
          </a:p>
          <a:p>
            <a:r>
              <a:rPr lang="en-GB" b="0" dirty="0"/>
              <a:t>International Digital Publishing Federation (1999-2017)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ISO (1947)</a:t>
            </a:r>
          </a:p>
          <a:p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4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Formed in 1986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 a membership </a:t>
            </a:r>
            <a:r>
              <a:rPr lang="en-US" dirty="0" err="1"/>
              <a:t>organisation</a:t>
            </a:r>
            <a:r>
              <a:rPr lang="en-US" dirty="0"/>
              <a:t> – anyone can become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Consensus</a:t>
            </a:r>
            <a:r>
              <a:rPr lang="en-US" baseline="0" dirty="0"/>
              <a:t> 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Meetings 3x per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</a:t>
            </a:r>
            <a:r>
              <a:rPr lang="en-US" baseline="0" dirty="0" err="1"/>
              <a:t>attendence</a:t>
            </a:r>
            <a:r>
              <a:rPr lang="en-US" baseline="0" dirty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IESG – Internet Engineering Steering Group (ADs)</a:t>
            </a:r>
          </a:p>
          <a:p>
            <a:endParaRPr lang="en-GB" dirty="0"/>
          </a:p>
          <a:p>
            <a:r>
              <a:rPr lang="en-GB" dirty="0"/>
              <a:t>IAB – Internet Architecture Board</a:t>
            </a:r>
          </a:p>
          <a:p>
            <a:endParaRPr lang="en-GB" dirty="0"/>
          </a:p>
          <a:p>
            <a:r>
              <a:rPr lang="en-GB" dirty="0"/>
              <a:t>Areas (2x ADs each, except 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GEN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APS –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 –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O&amp;M – Operations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RAI – Real-Time Applications and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RTG – Routing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 –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TSV – Transport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Working Groups and BOFs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1999 Netscape bought by AOL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Engineering Task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reject: kings, presidents and voting. </a:t>
            </a:r>
            <a:br>
              <a:rPr lang="en-US" dirty="0"/>
            </a:br>
            <a:r>
              <a:rPr lang="en-US" dirty="0"/>
              <a:t>We believe in: rough consensus and running code.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David Clark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conservative in what you send and liberal in what you accept.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Jon </a:t>
            </a:r>
            <a:r>
              <a:rPr lang="en-US" i="1" dirty="0" err="1"/>
              <a:t>Postel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D5DBE-FEE1-9E43-A920-12D968ED9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1745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434-B8C9-3244-94EC-53FB2C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D49E-0DA7-1F42-BB35-BA5C3ED29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06433A-7F39-BC44-839A-5412204D45A9}"/>
              </a:ext>
            </a:extLst>
          </p:cNvPr>
          <p:cNvGrpSpPr/>
          <p:nvPr/>
        </p:nvGrpSpPr>
        <p:grpSpPr>
          <a:xfrm>
            <a:off x="672416" y="5099351"/>
            <a:ext cx="10895697" cy="1137937"/>
            <a:chOff x="672416" y="5099351"/>
            <a:chExt cx="10895697" cy="113793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80501F4-AA8D-C64B-80B9-1DEC80E4148F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11C063E-71C1-2C40-A061-71F18B072EF8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B89DF8-450D-C04C-9796-B153AED9D40A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04D1DD-CD75-6142-90D6-1DB264C0C055}"/>
                </a:ext>
              </a:extLst>
            </p:cNvPr>
            <p:cNvSpPr/>
            <p:nvPr/>
          </p:nvSpPr>
          <p:spPr>
            <a:xfrm>
              <a:off x="3145686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6EBC71-468D-3540-8761-AB1126531A18}"/>
                </a:ext>
              </a:extLst>
            </p:cNvPr>
            <p:cNvSpPr/>
            <p:nvPr/>
          </p:nvSpPr>
          <p:spPr>
            <a:xfrm>
              <a:off x="3325686" y="5650442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329CCD-CF4D-124B-B361-21A321E3EBDA}"/>
                </a:ext>
              </a:extLst>
            </p:cNvPr>
            <p:cNvSpPr/>
            <p:nvPr/>
          </p:nvSpPr>
          <p:spPr>
            <a:xfrm>
              <a:off x="3505686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BB5F8D-DEE2-1149-B91C-C7C8EB16CF18}"/>
                </a:ext>
              </a:extLst>
            </p:cNvPr>
            <p:cNvSpPr/>
            <p:nvPr/>
          </p:nvSpPr>
          <p:spPr>
            <a:xfrm>
              <a:off x="4369798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B66C86A-272B-9044-9480-496CB74E0064}"/>
                </a:ext>
              </a:extLst>
            </p:cNvPr>
            <p:cNvSpPr/>
            <p:nvPr/>
          </p:nvSpPr>
          <p:spPr>
            <a:xfrm>
              <a:off x="4549798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3F1BCD8-71B9-484C-A9FF-4BB277ABBB2E}"/>
                </a:ext>
              </a:extLst>
            </p:cNvPr>
            <p:cNvSpPr/>
            <p:nvPr/>
          </p:nvSpPr>
          <p:spPr>
            <a:xfrm>
              <a:off x="4729798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C4F55BB-9FDC-8048-A275-A282C23498E0}"/>
                </a:ext>
              </a:extLst>
            </p:cNvPr>
            <p:cNvSpPr/>
            <p:nvPr/>
          </p:nvSpPr>
          <p:spPr>
            <a:xfrm>
              <a:off x="5593461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09CB8B-498D-3D40-89BB-0A343D715631}"/>
                </a:ext>
              </a:extLst>
            </p:cNvPr>
            <p:cNvSpPr/>
            <p:nvPr/>
          </p:nvSpPr>
          <p:spPr>
            <a:xfrm>
              <a:off x="5773461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D0CA01A-AA6C-CD4B-B3E0-B419EC6397E0}"/>
                </a:ext>
              </a:extLst>
            </p:cNvPr>
            <p:cNvSpPr/>
            <p:nvPr/>
          </p:nvSpPr>
          <p:spPr>
            <a:xfrm>
              <a:off x="5953461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A73B53B-C65C-CA4B-862C-FF911CAA714F}"/>
                </a:ext>
              </a:extLst>
            </p:cNvPr>
            <p:cNvSpPr/>
            <p:nvPr/>
          </p:nvSpPr>
          <p:spPr>
            <a:xfrm>
              <a:off x="6817124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01345D-854C-154C-88A0-80DD68CA178D}"/>
                </a:ext>
              </a:extLst>
            </p:cNvPr>
            <p:cNvSpPr/>
            <p:nvPr/>
          </p:nvSpPr>
          <p:spPr>
            <a:xfrm>
              <a:off x="6997124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39E42F0-A6EE-A74C-B957-B9C6363EEEEB}"/>
                </a:ext>
              </a:extLst>
            </p:cNvPr>
            <p:cNvSpPr/>
            <p:nvPr/>
          </p:nvSpPr>
          <p:spPr>
            <a:xfrm>
              <a:off x="7177124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B1C91CC-0A7A-9247-8DB3-2FF8643B4FA6}"/>
                </a:ext>
              </a:extLst>
            </p:cNvPr>
            <p:cNvSpPr/>
            <p:nvPr/>
          </p:nvSpPr>
          <p:spPr>
            <a:xfrm>
              <a:off x="8040787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CBCE523-1218-CE41-8DE9-97EA86DCA6C4}"/>
                </a:ext>
              </a:extLst>
            </p:cNvPr>
            <p:cNvSpPr/>
            <p:nvPr/>
          </p:nvSpPr>
          <p:spPr>
            <a:xfrm>
              <a:off x="8220787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6894264-8B09-9A4E-A0AF-9B94BF5C9582}"/>
                </a:ext>
              </a:extLst>
            </p:cNvPr>
            <p:cNvSpPr/>
            <p:nvPr/>
          </p:nvSpPr>
          <p:spPr>
            <a:xfrm>
              <a:off x="8400787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4D1B2E0-4371-2744-BC12-9424760DD8DB}"/>
                </a:ext>
              </a:extLst>
            </p:cNvPr>
            <p:cNvSpPr/>
            <p:nvPr/>
          </p:nvSpPr>
          <p:spPr>
            <a:xfrm>
              <a:off x="9269999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D978A3-6538-3C43-8D3B-421EEA1DFF24}"/>
                </a:ext>
              </a:extLst>
            </p:cNvPr>
            <p:cNvSpPr/>
            <p:nvPr/>
          </p:nvSpPr>
          <p:spPr>
            <a:xfrm>
              <a:off x="9449999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B8A3779-078F-FB45-9248-D385729C70B7}"/>
                </a:ext>
              </a:extLst>
            </p:cNvPr>
            <p:cNvSpPr/>
            <p:nvPr/>
          </p:nvSpPr>
          <p:spPr>
            <a:xfrm>
              <a:off x="9629999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5CE1A65-BD5E-2D45-B3BC-B7112892B782}"/>
                </a:ext>
              </a:extLst>
            </p:cNvPr>
            <p:cNvSpPr/>
            <p:nvPr/>
          </p:nvSpPr>
          <p:spPr>
            <a:xfrm>
              <a:off x="10488113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E1C98FF-827E-3948-8314-EF488F9AF95A}"/>
                </a:ext>
              </a:extLst>
            </p:cNvPr>
            <p:cNvSpPr/>
            <p:nvPr/>
          </p:nvSpPr>
          <p:spPr>
            <a:xfrm>
              <a:off x="10668113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0FC8B-E613-B64D-9A1D-A80BAE044391}"/>
                </a:ext>
              </a:extLst>
            </p:cNvPr>
            <p:cNvSpPr/>
            <p:nvPr/>
          </p:nvSpPr>
          <p:spPr>
            <a:xfrm>
              <a:off x="10848113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B3DFF-7CF8-2741-BC4F-300A325A3815}"/>
                </a:ext>
              </a:extLst>
            </p:cNvPr>
            <p:cNvSpPr txBox="1"/>
            <p:nvPr/>
          </p:nvSpPr>
          <p:spPr>
            <a:xfrm>
              <a:off x="672416" y="5489341"/>
              <a:ext cx="1106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Working</a:t>
              </a:r>
            </a:p>
            <a:p>
              <a:pPr algn="ctr"/>
              <a:r>
                <a:rPr lang="en-GB" dirty="0"/>
                <a:t>Groups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4CAF66-5F17-444D-95D4-2D81E8DAA067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2461574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1E009C-2F27-5646-BE8C-9B1A4181230C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>
              <a:off x="3685686" y="5099351"/>
              <a:ext cx="0" cy="551091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2561D4-A612-1F49-A053-440B3C1E4E78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909798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4B53D5-E081-E048-B4B3-F983DAE8920C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133461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A5F6C3-D826-BF41-BC65-EECA735225A6}"/>
                </a:ext>
              </a:extLst>
            </p:cNvPr>
            <p:cNvCxnSpPr>
              <a:cxnSpLocks/>
              <a:stCxn id="9" idx="2"/>
              <a:endCxn id="29" idx="0"/>
            </p:cNvCxnSpPr>
            <p:nvPr/>
          </p:nvCxnSpPr>
          <p:spPr>
            <a:xfrm>
              <a:off x="7357124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A59E5-8EE4-1F4D-9F86-643F98F4CC34}"/>
                </a:ext>
              </a:extLst>
            </p:cNvPr>
            <p:cNvCxnSpPr>
              <a:cxnSpLocks/>
              <a:stCxn id="10" idx="2"/>
              <a:endCxn id="32" idx="0"/>
            </p:cNvCxnSpPr>
            <p:nvPr/>
          </p:nvCxnSpPr>
          <p:spPr>
            <a:xfrm>
              <a:off x="8580787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5F4DCE-F277-1743-ADC7-9712DB3E7543}"/>
                </a:ext>
              </a:extLst>
            </p:cNvPr>
            <p:cNvCxnSpPr>
              <a:cxnSpLocks/>
              <a:stCxn id="13" idx="2"/>
              <a:endCxn id="35" idx="0"/>
            </p:cNvCxnSpPr>
            <p:nvPr/>
          </p:nvCxnSpPr>
          <p:spPr>
            <a:xfrm>
              <a:off x="9804450" y="5099351"/>
              <a:ext cx="5549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7EE2D6-CAF5-154B-A643-4C994F022E34}"/>
                </a:ext>
              </a:extLst>
            </p:cNvPr>
            <p:cNvCxnSpPr>
              <a:cxnSpLocks/>
              <a:stCxn id="14" idx="2"/>
              <a:endCxn id="38" idx="0"/>
            </p:cNvCxnSpPr>
            <p:nvPr/>
          </p:nvCxnSpPr>
          <p:spPr>
            <a:xfrm>
              <a:off x="11028113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3B808C0-4417-2E4B-96E5-7E52AB52BD91}"/>
              </a:ext>
            </a:extLst>
          </p:cNvPr>
          <p:cNvGrpSpPr/>
          <p:nvPr/>
        </p:nvGrpSpPr>
        <p:grpSpPr>
          <a:xfrm>
            <a:off x="2399019" y="2016054"/>
            <a:ext cx="2561920" cy="1257901"/>
            <a:chOff x="2399019" y="2016054"/>
            <a:chExt cx="2561920" cy="12579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BE12779-B8A9-1B47-B049-581A81DE14F0}"/>
                </a:ext>
              </a:extLst>
            </p:cNvPr>
            <p:cNvSpPr/>
            <p:nvPr/>
          </p:nvSpPr>
          <p:spPr>
            <a:xfrm>
              <a:off x="3139980" y="2697955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IESG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834B67B-0422-8C45-B79B-6D241E0A2B8F}"/>
                </a:ext>
              </a:extLst>
            </p:cNvPr>
            <p:cNvSpPr txBox="1"/>
            <p:nvPr/>
          </p:nvSpPr>
          <p:spPr>
            <a:xfrm>
              <a:off x="2399019" y="2016054"/>
              <a:ext cx="256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Process management</a:t>
              </a:r>
            </a:p>
            <a:p>
              <a:pPr algn="ctr"/>
              <a:r>
                <a:rPr lang="en-GB" dirty="0"/>
                <a:t>RFC approval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AB0B0A-355E-1842-9BDC-2CFF38C75938}"/>
              </a:ext>
            </a:extLst>
          </p:cNvPr>
          <p:cNvGrpSpPr/>
          <p:nvPr/>
        </p:nvGrpSpPr>
        <p:grpSpPr>
          <a:xfrm>
            <a:off x="4219980" y="2021093"/>
            <a:ext cx="4349077" cy="1252365"/>
            <a:chOff x="4219980" y="2021093"/>
            <a:chExt cx="4349077" cy="12523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D7BD2E1-0F52-004F-B1E1-10F95328A4DA}"/>
                </a:ext>
              </a:extLst>
            </p:cNvPr>
            <p:cNvSpPr/>
            <p:nvPr/>
          </p:nvSpPr>
          <p:spPr>
            <a:xfrm>
              <a:off x="6814046" y="2697458"/>
              <a:ext cx="1080000" cy="57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IAB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E87532-2914-F74E-A3BD-2BC77EEAB902}"/>
                </a:ext>
              </a:extLst>
            </p:cNvPr>
            <p:cNvSpPr txBox="1"/>
            <p:nvPr/>
          </p:nvSpPr>
          <p:spPr>
            <a:xfrm>
              <a:off x="6167438" y="2021093"/>
              <a:ext cx="2401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Architectural advice</a:t>
              </a:r>
            </a:p>
            <a:p>
              <a:pPr algn="ctr"/>
              <a:r>
                <a:rPr lang="en-GB" dirty="0"/>
                <a:t>and oversight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AAD45BC-27F7-3A4D-9C0B-90E0D47E9826}"/>
                </a:ext>
              </a:extLst>
            </p:cNvPr>
            <p:cNvCxnSpPr>
              <a:cxnSpLocks/>
              <a:stCxn id="6" idx="1"/>
              <a:endCxn id="4" idx="3"/>
            </p:cNvCxnSpPr>
            <p:nvPr/>
          </p:nvCxnSpPr>
          <p:spPr>
            <a:xfrm flipH="1">
              <a:off x="4219980" y="2985458"/>
              <a:ext cx="2594066" cy="49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BDDBC81-A648-7243-AEDF-2EB140725EC5}"/>
              </a:ext>
            </a:extLst>
          </p:cNvPr>
          <p:cNvGrpSpPr/>
          <p:nvPr/>
        </p:nvGrpSpPr>
        <p:grpSpPr>
          <a:xfrm>
            <a:off x="819891" y="3273955"/>
            <a:ext cx="10748222" cy="1825396"/>
            <a:chOff x="819891" y="3273955"/>
            <a:chExt cx="10748222" cy="18253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526686-8495-DD4E-A691-F0D1ABE064B8}"/>
                </a:ext>
              </a:extLst>
            </p:cNvPr>
            <p:cNvSpPr/>
            <p:nvPr/>
          </p:nvSpPr>
          <p:spPr>
            <a:xfrm>
              <a:off x="192157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GEN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0CEAF8-04A3-E84B-8B32-2A469BDE3A34}"/>
                </a:ext>
              </a:extLst>
            </p:cNvPr>
            <p:cNvSpPr/>
            <p:nvPr/>
          </p:nvSpPr>
          <p:spPr>
            <a:xfrm>
              <a:off x="3145686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3DBA38-9A96-8740-BB51-9386D5BAD0F5}"/>
                </a:ext>
              </a:extLst>
            </p:cNvPr>
            <p:cNvSpPr/>
            <p:nvPr/>
          </p:nvSpPr>
          <p:spPr>
            <a:xfrm>
              <a:off x="681712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RAI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84F398-CD26-C140-8AE0-AAF433ECC26D}"/>
                </a:ext>
              </a:extLst>
            </p:cNvPr>
            <p:cNvSpPr/>
            <p:nvPr/>
          </p:nvSpPr>
          <p:spPr>
            <a:xfrm>
              <a:off x="8040787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RTG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198651-C820-8F4E-83DB-EFC12F6AC473}"/>
                </a:ext>
              </a:extLst>
            </p:cNvPr>
            <p:cNvSpPr/>
            <p:nvPr/>
          </p:nvSpPr>
          <p:spPr>
            <a:xfrm>
              <a:off x="4369798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3CDFDBC-4F24-094E-A5BA-306CB7606E59}"/>
                </a:ext>
              </a:extLst>
            </p:cNvPr>
            <p:cNvSpPr/>
            <p:nvPr/>
          </p:nvSpPr>
          <p:spPr>
            <a:xfrm>
              <a:off x="5593461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O&amp;M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0E21E7A-DB9D-5341-BD65-B5027EF4A82B}"/>
                </a:ext>
              </a:extLst>
            </p:cNvPr>
            <p:cNvSpPr/>
            <p:nvPr/>
          </p:nvSpPr>
          <p:spPr>
            <a:xfrm>
              <a:off x="9264450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SEC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4A62EE3-1F61-7641-80C8-AC19459A0704}"/>
                </a:ext>
              </a:extLst>
            </p:cNvPr>
            <p:cNvSpPr/>
            <p:nvPr/>
          </p:nvSpPr>
          <p:spPr>
            <a:xfrm>
              <a:off x="10488113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TSV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A0A60-6E8C-2440-9464-D5AEEA772710}"/>
                </a:ext>
              </a:extLst>
            </p:cNvPr>
            <p:cNvSpPr txBox="1"/>
            <p:nvPr/>
          </p:nvSpPr>
          <p:spPr>
            <a:xfrm>
              <a:off x="819891" y="4632319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Areas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4698663A-9007-AD43-B610-8704B117A701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 rot="5400000">
              <a:off x="2446079" y="3289450"/>
              <a:ext cx="1249396" cy="121840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A220C6AD-1BCB-D14D-B12A-3CF8484BEC61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rot="16200000" flipH="1">
              <a:off x="3058135" y="3895800"/>
              <a:ext cx="1249396" cy="57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847BD9F0-514D-E342-9794-54D4FC100A2D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16200000" flipH="1">
              <a:off x="3670191" y="3283744"/>
              <a:ext cx="1249396" cy="122981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BC78B747-545A-4E40-B0D0-244B402D4E66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rot="16200000" flipH="1">
              <a:off x="4893854" y="2060081"/>
              <a:ext cx="1249396" cy="367714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1D555166-8FBA-7348-8785-B36C2305F154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rot="16200000" flipH="1">
              <a:off x="5505685" y="1448249"/>
              <a:ext cx="1249396" cy="490080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>
              <a:extLst>
                <a:ext uri="{FF2B5EF4-FFF2-40B4-BE49-F238E27FC236}">
                  <a16:creationId xmlns:a16="http://schemas.microsoft.com/office/drawing/2014/main" id="{4720E6B3-7654-E34A-BF23-F6C5A1057CAB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 rot="16200000" flipH="1">
              <a:off x="6117517" y="836418"/>
              <a:ext cx="1249396" cy="61244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D822382D-895E-4749-8176-7BADFC97C058}"/>
                </a:ext>
              </a:extLst>
            </p:cNvPr>
            <p:cNvCxnSpPr>
              <a:cxnSpLocks/>
              <a:stCxn id="4" idx="2"/>
              <a:endCxn id="14" idx="0"/>
            </p:cNvCxnSpPr>
            <p:nvPr/>
          </p:nvCxnSpPr>
          <p:spPr>
            <a:xfrm rot="16200000" flipH="1">
              <a:off x="6729348" y="224586"/>
              <a:ext cx="1249396" cy="73481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BA6DFAAD-0D5E-B749-9950-FA20FFE840EE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4282022" y="2671912"/>
              <a:ext cx="1249396" cy="245348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EF1CF3D-5659-B04C-9ECA-8321F43C60C8}"/>
              </a:ext>
            </a:extLst>
          </p:cNvPr>
          <p:cNvGrpSpPr/>
          <p:nvPr/>
        </p:nvGrpSpPr>
        <p:grpSpPr>
          <a:xfrm>
            <a:off x="7894046" y="2700807"/>
            <a:ext cx="3670989" cy="576000"/>
            <a:chOff x="7894046" y="2700807"/>
            <a:chExt cx="3670989" cy="576000"/>
          </a:xfrm>
        </p:grpSpPr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7B08788B-3712-A540-AF4F-65679BE1CBA1}"/>
                </a:ext>
              </a:extLst>
            </p:cNvPr>
            <p:cNvSpPr/>
            <p:nvPr/>
          </p:nvSpPr>
          <p:spPr>
            <a:xfrm>
              <a:off x="10485035" y="2700807"/>
              <a:ext cx="1080000" cy="576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IRTF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0D060DB-C06D-3B40-941E-0653A3A879C5}"/>
                </a:ext>
              </a:extLst>
            </p:cNvPr>
            <p:cNvCxnSpPr>
              <a:cxnSpLocks/>
              <a:stCxn id="6" idx="3"/>
              <a:endCxn id="182" idx="1"/>
            </p:cNvCxnSpPr>
            <p:nvPr/>
          </p:nvCxnSpPr>
          <p:spPr>
            <a:xfrm>
              <a:off x="7894046" y="2985458"/>
              <a:ext cx="2590989" cy="3349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3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7E1B-E19D-7C46-8511-1C9D050F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E6DAE-361B-CA43-B948-EAEDC07F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67"/>
          <a:stretch/>
        </p:blipFill>
        <p:spPr>
          <a:xfrm>
            <a:off x="1325859" y="949125"/>
            <a:ext cx="9540281" cy="5908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54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Internet Drafts</a:t>
            </a:r>
          </a:p>
          <a:p>
            <a:pPr lvl="1"/>
            <a:r>
              <a:rPr lang="en-US" dirty="0"/>
              <a:t>Preliminary technical specifications</a:t>
            </a:r>
          </a:p>
          <a:p>
            <a:pPr lvl="1"/>
            <a:r>
              <a:rPr lang="en-US" dirty="0"/>
              <a:t>Only valid for six months, unless updated</a:t>
            </a:r>
          </a:p>
          <a:p>
            <a:pPr lvl="1"/>
            <a:r>
              <a:rPr lang="en-US" dirty="0"/>
              <a:t>Removed from official repository on expiry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3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Consortium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membership </a:t>
            </a:r>
            <a:r>
              <a:rPr lang="en-US" dirty="0" err="1"/>
              <a:t>organisation</a:t>
            </a:r>
            <a:r>
              <a:rPr lang="en-US" dirty="0"/>
              <a:t> - must join in order to participate*</a:t>
            </a:r>
          </a:p>
          <a:p>
            <a:pPr marL="0" indent="0">
              <a:buNone/>
            </a:pPr>
            <a:r>
              <a:rPr lang="en-US" dirty="0"/>
              <a:t>Key players:</a:t>
            </a:r>
          </a:p>
          <a:p>
            <a:pPr lvl="1"/>
            <a:r>
              <a:rPr lang="en-US" dirty="0"/>
              <a:t>Director (</a:t>
            </a:r>
            <a:r>
              <a:rPr lang="en-US" dirty="0" err="1"/>
              <a:t>TimBL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Team: Permanent staff, support workings of W3C</a:t>
            </a:r>
          </a:p>
          <a:p>
            <a:pPr lvl="1"/>
            <a:r>
              <a:rPr lang="en-US" dirty="0"/>
              <a:t>Advisory Committee (AC): Contains a representative from each member </a:t>
            </a:r>
            <a:r>
              <a:rPr lang="en-US" dirty="0" err="1"/>
              <a:t>organisation</a:t>
            </a:r>
            <a:r>
              <a:rPr lang="en-US" dirty="0"/>
              <a:t>. Reviews proposals from Director</a:t>
            </a:r>
          </a:p>
          <a:p>
            <a:pPr lvl="1"/>
            <a:r>
              <a:rPr lang="en-US" dirty="0"/>
              <a:t>Advisory Board (AB): Guides W3C in non-technical matters</a:t>
            </a:r>
          </a:p>
          <a:p>
            <a:pPr lvl="1"/>
            <a:r>
              <a:rPr lang="en-US" dirty="0"/>
              <a:t>Technical Architecture Group (TAG): Coordinates cross-technology architecture developments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* with some exceptions</a:t>
            </a:r>
          </a:p>
        </p:txBody>
      </p:sp>
    </p:spTree>
    <p:extLst>
      <p:ext uri="{BB962C8B-B14F-4D97-AF65-F5344CB8AC3E}">
        <p14:creationId xmlns:p14="http://schemas.microsoft.com/office/powerpoint/2010/main" val="344279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Working Group</a:t>
            </a:r>
          </a:p>
          <a:p>
            <a:pPr lvl="1"/>
            <a:r>
              <a:rPr lang="en-US" dirty="0"/>
              <a:t>Chartered for a specific duration to deliver a particular standard</a:t>
            </a:r>
          </a:p>
          <a:p>
            <a:pPr marL="0" indent="0">
              <a:buNone/>
            </a:pPr>
            <a:r>
              <a:rPr lang="en-US" dirty="0"/>
              <a:t>Interest Group</a:t>
            </a:r>
          </a:p>
          <a:p>
            <a:pPr lvl="1"/>
            <a:r>
              <a:rPr lang="en-US" dirty="0"/>
              <a:t>Chartered discussion forum</a:t>
            </a:r>
          </a:p>
          <a:p>
            <a:pPr marL="0" indent="0">
              <a:buNone/>
            </a:pPr>
            <a:r>
              <a:rPr lang="en-US" dirty="0"/>
              <a:t>Community Group</a:t>
            </a:r>
          </a:p>
          <a:p>
            <a:pPr lvl="1"/>
            <a:r>
              <a:rPr lang="en-US" dirty="0"/>
              <a:t>Discussion forum open to non-members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0A600-7FB3-8C44-A353-A469D5CDA2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Proposed Recommendation</a:t>
            </a:r>
          </a:p>
          <a:p>
            <a:r>
              <a:rPr lang="en-US" dirty="0"/>
              <a:t>Candidate Recommendation</a:t>
            </a:r>
          </a:p>
          <a:p>
            <a:r>
              <a:rPr lang="en-US" dirty="0"/>
              <a:t>Working Drafts</a:t>
            </a:r>
          </a:p>
          <a:p>
            <a:pPr lvl="1"/>
            <a:r>
              <a:rPr lang="en-US" dirty="0"/>
              <a:t>First Public Working Draft, Last Call Working Draft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Member Note, Working Group Note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1781CD6-C922-BE49-96A5-19C8D178C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BDB400-DE1E-8B40-B91F-016AFA9CBE18}"/>
              </a:ext>
            </a:extLst>
          </p:cNvPr>
          <p:cNvGrpSpPr/>
          <p:nvPr/>
        </p:nvGrpSpPr>
        <p:grpSpPr>
          <a:xfrm>
            <a:off x="2535349" y="4937770"/>
            <a:ext cx="7121301" cy="1159447"/>
            <a:chOff x="773501" y="3135313"/>
            <a:chExt cx="10652337" cy="173435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:a16="http://schemas.microsoft.com/office/drawing/2014/main" id="{6CAA7212-367D-AB48-BA33-A2AA28AED8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0013" y="3141663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WD</a:t>
              </a:r>
            </a:p>
          </p:txBody>
        </p:sp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DD4E740E-65DC-7547-905A-F24A4CF27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3338" y="3141663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CR</a:t>
              </a:r>
            </a:p>
          </p:txBody>
        </p:sp>
        <p:sp>
          <p:nvSpPr>
            <p:cNvPr id="9" name="Snip Single Corner Rectangle 8">
              <a:extLst>
                <a:ext uri="{FF2B5EF4-FFF2-40B4-BE49-F238E27FC236}">
                  <a16:creationId xmlns:a16="http://schemas.microsoft.com/office/drawing/2014/main" id="{D7801CEF-3BA2-BB40-B226-63E44F86F8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55988" y="3141664"/>
              <a:ext cx="1296000" cy="1727999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PR</a:t>
              </a:r>
            </a:p>
          </p:txBody>
        </p:sp>
        <p:sp>
          <p:nvSpPr>
            <p:cNvPr id="10" name="Snip Single Corner Rectangle 9">
              <a:extLst>
                <a:ext uri="{FF2B5EF4-FFF2-40B4-BE49-F238E27FC236}">
                  <a16:creationId xmlns:a16="http://schemas.microsoft.com/office/drawing/2014/main" id="{8DEEA6F3-71FC-074D-A86A-BEEF7F5AC3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29838" y="3141262"/>
              <a:ext cx="1296000" cy="1728000"/>
            </a:xfrm>
            <a:prstGeom prst="snip1Rect">
              <a:avLst/>
            </a:prstGeom>
            <a:solidFill>
              <a:srgbClr val="0070C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REC</a:t>
              </a:r>
            </a:p>
          </p:txBody>
        </p:sp>
        <p:sp>
          <p:nvSpPr>
            <p:cNvPr id="11" name="Snip Single Corner Rectangle 10">
              <a:extLst>
                <a:ext uri="{FF2B5EF4-FFF2-40B4-BE49-F238E27FC236}">
                  <a16:creationId xmlns:a16="http://schemas.microsoft.com/office/drawing/2014/main" id="{D1687253-7D5D-B04D-AB6F-17D6B439B9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3501" y="3140861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FPWD</a:t>
              </a:r>
            </a:p>
          </p:txBody>
        </p:sp>
        <p:sp>
          <p:nvSpPr>
            <p:cNvPr id="12" name="Snip Single Corner Rectangle 11">
              <a:extLst>
                <a:ext uri="{FF2B5EF4-FFF2-40B4-BE49-F238E27FC236}">
                  <a16:creationId xmlns:a16="http://schemas.microsoft.com/office/drawing/2014/main" id="{03CBAF4A-5DC7-D14E-B128-DE5EA0444F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18413" y="3141663"/>
              <a:ext cx="1296000" cy="1728000"/>
            </a:xfrm>
            <a:prstGeom prst="snip1Rect">
              <a:avLst/>
            </a:prstGeom>
            <a:solidFill>
              <a:srgbClr val="00B0F0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LCWD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1F28D4-22F8-F74D-A9F8-4595FB351601}"/>
                </a:ext>
              </a:extLst>
            </p:cNvPr>
            <p:cNvCxnSpPr>
              <a:cxnSpLocks/>
              <a:stCxn id="11" idx="0"/>
              <a:endCxn id="7" idx="2"/>
            </p:cNvCxnSpPr>
            <p:nvPr/>
          </p:nvCxnSpPr>
          <p:spPr>
            <a:xfrm>
              <a:off x="2069501" y="4004861"/>
              <a:ext cx="570512" cy="80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CE9C38B-3FA0-8A4B-B58C-8FAA8B2CBF45}"/>
                </a:ext>
              </a:extLst>
            </p:cNvPr>
            <p:cNvCxnSpPr>
              <a:cxnSpLocks/>
              <a:stCxn id="7" idx="0"/>
              <a:endCxn id="12" idx="2"/>
            </p:cNvCxnSpPr>
            <p:nvPr/>
          </p:nvCxnSpPr>
          <p:spPr>
            <a:xfrm>
              <a:off x="3936013" y="4005663"/>
              <a:ext cx="582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7CBA69-450A-DF40-95EC-271231A7AB70}"/>
                </a:ext>
              </a:extLst>
            </p:cNvPr>
            <p:cNvCxnSpPr>
              <a:cxnSpLocks/>
              <a:stCxn id="12" idx="0"/>
              <a:endCxn id="8" idx="2"/>
            </p:cNvCxnSpPr>
            <p:nvPr/>
          </p:nvCxnSpPr>
          <p:spPr>
            <a:xfrm>
              <a:off x="5814413" y="4005663"/>
              <a:ext cx="5689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0A09AD-E27C-8847-AA15-8860113DD058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>
              <a:off x="7679338" y="4005663"/>
              <a:ext cx="576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78C63A-ACC4-EC49-AF45-6D4092AC76E0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V="1">
              <a:off x="9551988" y="4005262"/>
              <a:ext cx="577850" cy="4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278344A1-D008-F047-948E-10ACC5067C03}"/>
                </a:ext>
              </a:extLst>
            </p:cNvPr>
            <p:cNvCxnSpPr>
              <a:cxnSpLocks/>
              <a:stCxn id="7" idx="0"/>
              <a:endCxn id="7" idx="1"/>
            </p:cNvCxnSpPr>
            <p:nvPr/>
          </p:nvCxnSpPr>
          <p:spPr>
            <a:xfrm flipH="1">
              <a:off x="3288013" y="4005663"/>
              <a:ext cx="648000" cy="864000"/>
            </a:xfrm>
            <a:prstGeom prst="bentConnector4">
              <a:avLst>
                <a:gd name="adj1" fmla="val -35278"/>
                <a:gd name="adj2" fmla="val 14923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B3022D19-1A9C-964B-A9F0-3C27EA7B0E93}"/>
                </a:ext>
              </a:extLst>
            </p:cNvPr>
            <p:cNvCxnSpPr>
              <a:cxnSpLocks/>
              <a:stCxn id="8" idx="0"/>
              <a:endCxn id="8" idx="1"/>
            </p:cNvCxnSpPr>
            <p:nvPr/>
          </p:nvCxnSpPr>
          <p:spPr>
            <a:xfrm flipH="1">
              <a:off x="7031338" y="4005663"/>
              <a:ext cx="648000" cy="864000"/>
            </a:xfrm>
            <a:prstGeom prst="bentConnector4">
              <a:avLst>
                <a:gd name="adj1" fmla="val -35278"/>
                <a:gd name="adj2" fmla="val 147893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6D4B88-76E2-BD42-B380-F456E5E64949}"/>
                </a:ext>
              </a:extLst>
            </p:cNvPr>
            <p:cNvCxnSpPr>
              <a:cxnSpLocks/>
              <a:stCxn id="9" idx="3"/>
              <a:endCxn id="8" idx="3"/>
            </p:cNvCxnSpPr>
            <p:nvPr/>
          </p:nvCxnSpPr>
          <p:spPr>
            <a:xfrm rot="16200000" flipV="1">
              <a:off x="7967663" y="2205338"/>
              <a:ext cx="12700" cy="1872650"/>
            </a:xfrm>
            <a:prstGeom prst="bentConnector3">
              <a:avLst>
                <a:gd name="adj1" fmla="val 2856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725CD39-EFD8-C641-842E-4ED55887DC09}"/>
                </a:ext>
              </a:extLst>
            </p:cNvPr>
            <p:cNvCxnSpPr>
              <a:cxnSpLocks/>
              <a:stCxn id="8" idx="3"/>
              <a:endCxn id="7" idx="3"/>
            </p:cNvCxnSpPr>
            <p:nvPr/>
          </p:nvCxnSpPr>
          <p:spPr>
            <a:xfrm rot="16200000" flipV="1">
              <a:off x="5159676" y="1270000"/>
              <a:ext cx="12700" cy="3743325"/>
            </a:xfrm>
            <a:prstGeom prst="bentConnector3">
              <a:avLst>
                <a:gd name="adj1" fmla="val 28559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09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HTML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417ED7-4662-774B-A9E3-C125857C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92" y="4967560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2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Web Standards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</a:t>
            </a:r>
            <a:r>
              <a:rPr lang="en-US"/>
              <a:t>Web Infrastructure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1991-1995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20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4000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4000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87470" y="3206881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9D9917-128F-3142-9376-410A257FAE92}"/>
              </a:ext>
            </a:extLst>
          </p:cNvPr>
          <p:cNvGrpSpPr/>
          <p:nvPr/>
        </p:nvGrpSpPr>
        <p:grpSpPr>
          <a:xfrm>
            <a:off x="9511862" y="2853100"/>
            <a:ext cx="2056251" cy="360000"/>
            <a:chOff x="9511862" y="2853100"/>
            <a:chExt cx="2056251" cy="360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F2E2B-AB7C-7A45-9CB0-7161B8C307AC}"/>
                </a:ext>
              </a:extLst>
            </p:cNvPr>
            <p:cNvSpPr/>
            <p:nvPr/>
          </p:nvSpPr>
          <p:spPr bwMode="auto">
            <a:xfrm>
              <a:off x="9511862" y="2853100"/>
              <a:ext cx="170810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NCSA Mosaic released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511ECFE-B3C4-0D42-8B4F-E7017673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867" y="2889713"/>
              <a:ext cx="261246" cy="2880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CB1E45-F98D-6046-A77D-432938C9CC58}"/>
              </a:ext>
            </a:extLst>
          </p:cNvPr>
          <p:cNvGrpSpPr/>
          <p:nvPr/>
        </p:nvGrpSpPr>
        <p:grpSpPr>
          <a:xfrm>
            <a:off x="9795641" y="3214374"/>
            <a:ext cx="1773884" cy="356591"/>
            <a:chOff x="9795641" y="3214374"/>
            <a:chExt cx="1773884" cy="35659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B669DF-F326-394F-A7FA-3D19FD87EDFE}"/>
                </a:ext>
              </a:extLst>
            </p:cNvPr>
            <p:cNvSpPr/>
            <p:nvPr/>
          </p:nvSpPr>
          <p:spPr bwMode="auto">
            <a:xfrm>
              <a:off x="9795641" y="3214374"/>
              <a:ext cx="1421460" cy="35659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Netscape released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75C0D16-B08D-0C4F-B123-65C2F06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1525" y="3247327"/>
              <a:ext cx="288000" cy="288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79DC150-5739-E641-B34A-7FE56715F159}"/>
              </a:ext>
            </a:extLst>
          </p:cNvPr>
          <p:cNvGrpSpPr/>
          <p:nvPr/>
        </p:nvGrpSpPr>
        <p:grpSpPr>
          <a:xfrm>
            <a:off x="9196552" y="3573463"/>
            <a:ext cx="2371561" cy="360000"/>
            <a:chOff x="9196552" y="3573463"/>
            <a:chExt cx="2371561" cy="360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9E2A9A-5884-AC4C-896D-A33C61795FE9}"/>
                </a:ext>
              </a:extLst>
            </p:cNvPr>
            <p:cNvSpPr/>
            <p:nvPr/>
          </p:nvSpPr>
          <p:spPr bwMode="auto">
            <a:xfrm>
              <a:off x="9196552" y="3573463"/>
              <a:ext cx="2020549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Internet Explorer released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DE02A4-D194-2540-9033-25C674E38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5313" y="3608850"/>
              <a:ext cx="292800" cy="2880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2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47" grpId="0" animBg="1"/>
      <p:bldP spid="48" grpId="0" animBg="1"/>
      <p:bldP spid="26" grpId="0" animBg="1"/>
      <p:bldP spid="25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in the Working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IETF HTML WG formed in September 1994</a:t>
            </a:r>
          </a:p>
          <a:p>
            <a:pPr marL="0" indent="0">
              <a:buNone/>
            </a:pPr>
            <a:r>
              <a:rPr lang="en-US" dirty="0"/>
              <a:t>By 1995, the IETF HTML WG had grown unwieldy</a:t>
            </a:r>
          </a:p>
          <a:p>
            <a:pPr lvl="1"/>
            <a:r>
              <a:rPr lang="en-US" dirty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waiting”</a:t>
            </a:r>
          </a:p>
          <a:p>
            <a:pPr marL="0" indent="0">
              <a:buNone/>
            </a:pPr>
            <a:r>
              <a:rPr lang="en-US" dirty="0"/>
              <a:t>Disbanded in December 1995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HTML Editorial Review Board formed in February 1996</a:t>
            </a:r>
          </a:p>
          <a:p>
            <a:pPr lvl="1"/>
            <a:r>
              <a:rPr lang="en-US" dirty="0"/>
              <a:t>Became W3C HTML WG in December 1996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1C5A3-8E6A-2C4A-BE87-155BC635A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4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and Extend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“To a certain extent, Microsoft built its business on the Web by extending HTML features.”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Dave </a:t>
            </a:r>
            <a:r>
              <a:rPr lang="en-US" i="1" dirty="0" err="1"/>
              <a:t>Raggett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the mid-90s, Netscape and Microsoft were creating their own proprietary extensions to HTML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&lt;font&gt;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&lt;blink&gt;</a:t>
            </a:r>
          </a:p>
          <a:p>
            <a:pPr marL="0" indent="0" algn="ctr">
              <a:buNone/>
            </a:pPr>
            <a:r>
              <a:rPr lang="en-US" sz="2400" dirty="0"/>
              <a:t>“This page is best viewed in browser X”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DFBB9-83A6-6647-ADF2-3ED591305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F65D-9C44-5840-8133-7D2BF303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18288" y="5517288"/>
            <a:ext cx="20448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9408C-1E11-174E-8D3A-C1D67A87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6" t="38851" r="6781" b="11996"/>
          <a:stretch/>
        </p:blipFill>
        <p:spPr>
          <a:xfrm>
            <a:off x="3130530" y="5517289"/>
            <a:ext cx="2041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Jure versus De Facto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Jure: “according to law”</a:t>
            </a:r>
          </a:p>
          <a:p>
            <a:pPr lvl="1"/>
            <a:r>
              <a:rPr lang="en-US" dirty="0"/>
              <a:t>De jure standards created to </a:t>
            </a:r>
            <a:r>
              <a:rPr lang="en-US" i="1" dirty="0"/>
              <a:t>extend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3.0, HTML 4.0, XHTML 1.0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 Facto: “as a matter of fact”</a:t>
            </a:r>
          </a:p>
          <a:p>
            <a:pPr lvl="1"/>
            <a:r>
              <a:rPr lang="en-US" dirty="0"/>
              <a:t>De facto standards created to </a:t>
            </a:r>
            <a:r>
              <a:rPr lang="en-US" i="1" dirty="0"/>
              <a:t>codify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2.0, HTML 3.2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37A26-2CC1-0A4C-A830-9D36948D7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9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1995-2000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24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3025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3025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2525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795641" y="3214374"/>
            <a:ext cx="1421460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released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85434" y="2853100"/>
            <a:ext cx="163453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NCSA Mosaic released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207062" y="3573463"/>
            <a:ext cx="20100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Explorer  released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78906" y="32124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F8B7C1A-84A3-C84C-89F5-6E07A234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867" y="2889713"/>
            <a:ext cx="261246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B17EF4-54C4-B94F-ABB6-74D1C50B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25" y="3247327"/>
            <a:ext cx="288000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B02A03-F81C-7B47-A068-5F37A0E8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313" y="3608850"/>
            <a:ext cx="292800" cy="28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F59461-60A2-4842-AE53-25B6A348FF43}"/>
              </a:ext>
            </a:extLst>
          </p:cNvPr>
          <p:cNvGrpSpPr/>
          <p:nvPr/>
        </p:nvGrpSpPr>
        <p:grpSpPr>
          <a:xfrm>
            <a:off x="10068910" y="3933825"/>
            <a:ext cx="1494403" cy="360000"/>
            <a:chOff x="10068910" y="3933825"/>
            <a:chExt cx="1494403" cy="36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6120BA-48F3-BC43-B556-D03B9DAC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5313" y="3974096"/>
              <a:ext cx="288000" cy="28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522735-0117-6A4F-BB63-6F4A0D599468}"/>
                </a:ext>
              </a:extLst>
            </p:cNvPr>
            <p:cNvSpPr/>
            <p:nvPr/>
          </p:nvSpPr>
          <p:spPr bwMode="auto">
            <a:xfrm>
              <a:off x="10068910" y="3933825"/>
              <a:ext cx="1148191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 released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869EE-B2A3-594D-8160-B93C038E37C8}"/>
              </a:ext>
            </a:extLst>
          </p:cNvPr>
          <p:cNvSpPr/>
          <p:nvPr/>
        </p:nvSpPr>
        <p:spPr bwMode="auto">
          <a:xfrm>
            <a:off x="2424000" y="392473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+ tables, forms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F8C658-D974-4C45-AE1D-104AB9A9A5C3}"/>
              </a:ext>
            </a:extLst>
          </p:cNvPr>
          <p:cNvSpPr/>
          <p:nvPr/>
        </p:nvSpPr>
        <p:spPr bwMode="auto">
          <a:xfrm>
            <a:off x="5664000" y="4642907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8A7812-D8AB-0047-A8D1-46AD44732457}"/>
              </a:ext>
            </a:extLst>
          </p:cNvPr>
          <p:cNvSpPr/>
          <p:nvPr/>
        </p:nvSpPr>
        <p:spPr bwMode="auto">
          <a:xfrm>
            <a:off x="5664000" y="5002244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0C438-6BFF-E949-9D60-B34D790A4CB7}"/>
              </a:ext>
            </a:extLst>
          </p:cNvPr>
          <p:cNvSpPr/>
          <p:nvPr/>
        </p:nvSpPr>
        <p:spPr bwMode="auto">
          <a:xfrm>
            <a:off x="5664000" y="5363218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HTML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EDA75A-FFDD-7543-9668-11DFC610CC48}"/>
              </a:ext>
            </a:extLst>
          </p:cNvPr>
          <p:cNvSpPr/>
          <p:nvPr/>
        </p:nvSpPr>
        <p:spPr bwMode="auto">
          <a:xfrm>
            <a:off x="7824000" y="53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83B42F-D0DE-124A-B706-E1028D6B9462}"/>
              </a:ext>
            </a:extLst>
          </p:cNvPr>
          <p:cNvSpPr/>
          <p:nvPr/>
        </p:nvSpPr>
        <p:spPr bwMode="auto">
          <a:xfrm>
            <a:off x="78240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in XML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55804C-564A-894A-B307-DE72AEF24FA9}"/>
              </a:ext>
            </a:extLst>
          </p:cNvPr>
          <p:cNvSpPr/>
          <p:nvPr/>
        </p:nvSpPr>
        <p:spPr bwMode="auto">
          <a:xfrm>
            <a:off x="6744000" y="4643106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 1.0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048164-0BC7-7C4F-AEAC-4F45E2267938}"/>
              </a:ext>
            </a:extLst>
          </p:cNvPr>
          <p:cNvSpPr/>
          <p:nvPr/>
        </p:nvSpPr>
        <p:spPr bwMode="auto">
          <a:xfrm>
            <a:off x="5552907" y="392800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2EA320-130F-EB42-A82C-5CA5D2CFDADA}"/>
              </a:ext>
            </a:extLst>
          </p:cNvPr>
          <p:cNvSpPr/>
          <p:nvPr/>
        </p:nvSpPr>
        <p:spPr bwMode="auto">
          <a:xfrm>
            <a:off x="6744000" y="392396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D74F32-E0AC-AC4C-A032-B7ABCA9230CA}"/>
              </a:ext>
            </a:extLst>
          </p:cNvPr>
          <p:cNvSpPr/>
          <p:nvPr/>
        </p:nvSpPr>
        <p:spPr bwMode="auto">
          <a:xfrm>
            <a:off x="9795641" y="4652963"/>
            <a:ext cx="1767672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open-sourced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F424C-F66B-4D4C-A694-EFBD7629A6EF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2FEB86-7785-EF4F-BFF3-C51054ACE54F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D77123-3861-4642-8EFF-51087141EEA9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D144CE-CE0E-3F4C-B089-BE85145E2A27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34BA83-12BA-E944-8F56-D51280B11C2A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95CF2B4-4DA2-484A-8EC6-96B62A0D2708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54C858-4A7F-F943-81CB-9FBAE94BF583}"/>
              </a:ext>
            </a:extLst>
          </p:cNvPr>
          <p:cNvSpPr/>
          <p:nvPr/>
        </p:nvSpPr>
        <p:spPr bwMode="auto">
          <a:xfrm>
            <a:off x="5664000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3.2</a:t>
            </a:r>
          </a:p>
        </p:txBody>
      </p:sp>
    </p:spTree>
    <p:extLst>
      <p:ext uri="{BB962C8B-B14F-4D97-AF65-F5344CB8AC3E}">
        <p14:creationId xmlns:p14="http://schemas.microsoft.com/office/powerpoint/2010/main" val="3957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2000-2005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</p:spPr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25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92375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3680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CF25E0-1537-2A41-9992-DA837AAAA0F8}"/>
              </a:ext>
            </a:extLst>
          </p:cNvPr>
          <p:cNvGrpSpPr/>
          <p:nvPr/>
        </p:nvGrpSpPr>
        <p:grpSpPr>
          <a:xfrm>
            <a:off x="9743090" y="2488494"/>
            <a:ext cx="1825023" cy="373452"/>
            <a:chOff x="9743090" y="2488494"/>
            <a:chExt cx="1825023" cy="37345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7EAA61-3BF7-A64A-ACFD-3EA4081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5057" y="2501946"/>
              <a:ext cx="503056" cy="36000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3E0192-F145-7047-A887-BB4FD9699143}"/>
                </a:ext>
              </a:extLst>
            </p:cNvPr>
            <p:cNvSpPr/>
            <p:nvPr/>
          </p:nvSpPr>
          <p:spPr bwMode="auto">
            <a:xfrm>
              <a:off x="9743090" y="2488494"/>
              <a:ext cx="126128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Mozilla released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50B9D2-5920-D84B-A388-CAA2AC797C2A}"/>
              </a:ext>
            </a:extLst>
          </p:cNvPr>
          <p:cNvGrpSpPr/>
          <p:nvPr/>
        </p:nvGrpSpPr>
        <p:grpSpPr>
          <a:xfrm>
            <a:off x="10070758" y="2858164"/>
            <a:ext cx="1467014" cy="360000"/>
            <a:chOff x="10070758" y="2858164"/>
            <a:chExt cx="1467014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64C7BCE-C6C1-0247-AB7C-BB47FE66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49772" y="2885636"/>
              <a:ext cx="288000" cy="2880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45D4B6-8EC7-D54D-B835-53793E57E096}"/>
                </a:ext>
              </a:extLst>
            </p:cNvPr>
            <p:cNvSpPr/>
            <p:nvPr/>
          </p:nvSpPr>
          <p:spPr bwMode="auto">
            <a:xfrm>
              <a:off x="10070758" y="2858164"/>
              <a:ext cx="114867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Safari released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79B6DA-322A-6547-92C3-A912A76944AE}"/>
              </a:ext>
            </a:extLst>
          </p:cNvPr>
          <p:cNvGrpSpPr/>
          <p:nvPr/>
        </p:nvGrpSpPr>
        <p:grpSpPr>
          <a:xfrm>
            <a:off x="9953297" y="3212488"/>
            <a:ext cx="1584475" cy="360000"/>
            <a:chOff x="9953297" y="3212488"/>
            <a:chExt cx="1584475" cy="36000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2A55AF-470C-104B-B4A2-C9036139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3260084"/>
              <a:ext cx="288000" cy="28800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55BF6BB-A9C8-B744-AA80-7886CE305215}"/>
                </a:ext>
              </a:extLst>
            </p:cNvPr>
            <p:cNvSpPr/>
            <p:nvPr/>
          </p:nvSpPr>
          <p:spPr bwMode="auto">
            <a:xfrm>
              <a:off x="9953297" y="3212488"/>
              <a:ext cx="126228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Firefox released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36-4A8C-574F-8495-5B3CEF1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Opera/Mozilla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783D-358A-B646-B240-8A86D683CA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Position Paper for the W3C Workshop on Web Applications and Compound Documents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Critical of official W3C direction for HTML (i.e. XHTML)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Seven principles:</a:t>
            </a:r>
          </a:p>
          <a:p>
            <a:pPr lvl="1"/>
            <a:r>
              <a:rPr lang="en-GB" dirty="0"/>
              <a:t>Backwards compatibility and clear migration path</a:t>
            </a:r>
          </a:p>
          <a:p>
            <a:pPr lvl="1"/>
            <a:r>
              <a:rPr lang="en-GB" dirty="0"/>
              <a:t>Well-defined error handling</a:t>
            </a:r>
          </a:p>
          <a:p>
            <a:pPr lvl="1"/>
            <a:r>
              <a:rPr lang="en-GB" dirty="0"/>
              <a:t>Users should not be subject to authoring errors</a:t>
            </a:r>
          </a:p>
          <a:p>
            <a:pPr lvl="1"/>
            <a:r>
              <a:rPr lang="en-GB" dirty="0"/>
              <a:t>Practical use</a:t>
            </a:r>
          </a:p>
          <a:p>
            <a:pPr lvl="1"/>
            <a:r>
              <a:rPr lang="en-GB" dirty="0"/>
              <a:t>Scripting is here to stay</a:t>
            </a:r>
          </a:p>
          <a:p>
            <a:pPr lvl="1"/>
            <a:r>
              <a:rPr lang="en-GB" dirty="0"/>
              <a:t>Device-specific profiling should be avoided</a:t>
            </a:r>
          </a:p>
          <a:p>
            <a:pPr lvl="1"/>
            <a:r>
              <a:rPr lang="en-GB" dirty="0"/>
              <a:t>Open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980F7-A8DD-6D4B-B732-CA1CA7BE1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0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Hypertext Application Technology 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Formed in 2004 in response to perceived slow HTML standards development in W3C</a:t>
            </a:r>
          </a:p>
          <a:p>
            <a:pPr marL="0" indent="0">
              <a:buNone/>
            </a:pPr>
            <a:r>
              <a:rPr lang="en-US" dirty="0"/>
              <a:t>Founder members: Apple, Mozilla and Opera</a:t>
            </a:r>
          </a:p>
          <a:p>
            <a:pPr lvl="1"/>
            <a:r>
              <a:rPr lang="en-US" dirty="0"/>
              <a:t>Now includes Google (with move of HTML5 editor Ian </a:t>
            </a:r>
            <a:r>
              <a:rPr lang="en-US" dirty="0" err="1"/>
              <a:t>Hickson</a:t>
            </a:r>
            <a:r>
              <a:rPr lang="en-US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/>
              <a:t>Membership types:</a:t>
            </a:r>
          </a:p>
          <a:p>
            <a:pPr lvl="1"/>
            <a:r>
              <a:rPr lang="en-US" dirty="0"/>
              <a:t>Invitation-only Members</a:t>
            </a:r>
          </a:p>
          <a:p>
            <a:pPr lvl="1"/>
            <a:r>
              <a:rPr lang="en-US" dirty="0"/>
              <a:t>Open Contributors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4CA26-E4B9-1149-840C-E6B5E62575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4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2005-2010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28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157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6B0DA-5A91-F84F-B05B-8767B050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57" y="2501946"/>
            <a:ext cx="503056" cy="360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8AA9EDB-8493-974C-A081-B8E25210FF77}"/>
              </a:ext>
            </a:extLst>
          </p:cNvPr>
          <p:cNvSpPr/>
          <p:nvPr/>
        </p:nvSpPr>
        <p:spPr bwMode="auto">
          <a:xfrm>
            <a:off x="9774622" y="2488494"/>
            <a:ext cx="1229754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Mozilla released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C355B-7FA2-6B4D-A9B2-E50A3016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772" y="2885636"/>
            <a:ext cx="288000" cy="28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3A982D8-0A10-5F46-9231-80B04D9A2659}"/>
              </a:ext>
            </a:extLst>
          </p:cNvPr>
          <p:cNvSpPr/>
          <p:nvPr/>
        </p:nvSpPr>
        <p:spPr bwMode="auto">
          <a:xfrm>
            <a:off x="10014170" y="2858164"/>
            <a:ext cx="120526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Safari released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1D479-F9FA-3443-8171-AFB84CA7F3FF}"/>
              </a:ext>
            </a:extLst>
          </p:cNvPr>
          <p:cNvSpPr/>
          <p:nvPr/>
        </p:nvSpPr>
        <p:spPr bwMode="auto">
          <a:xfrm>
            <a:off x="3354820" y="3216542"/>
            <a:ext cx="137541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 formed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E38234-157B-9E4B-A81D-A0FA1ACF03D4}"/>
              </a:ext>
            </a:extLst>
          </p:cNvPr>
          <p:cNvSpPr/>
          <p:nvPr/>
        </p:nvSpPr>
        <p:spPr bwMode="auto">
          <a:xfrm>
            <a:off x="1343025" y="4288762"/>
            <a:ext cx="1705286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 formed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DB0DB6-9CA7-384B-9E8C-52DCD7894568}"/>
              </a:ext>
            </a:extLst>
          </p:cNvPr>
          <p:cNvSpPr/>
          <p:nvPr/>
        </p:nvSpPr>
        <p:spPr bwMode="auto">
          <a:xfrm>
            <a:off x="3502525" y="3564000"/>
            <a:ext cx="1080000" cy="2160587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79E3E-01E4-8242-B277-6AF0E01CC212}"/>
              </a:ext>
            </a:extLst>
          </p:cNvPr>
          <p:cNvSpPr/>
          <p:nvPr/>
        </p:nvSpPr>
        <p:spPr bwMode="auto">
          <a:xfrm>
            <a:off x="1343024" y="5013688"/>
            <a:ext cx="1936203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 WG disbanded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A8C78-84BC-4940-9CBA-7C7BABB84641}"/>
              </a:ext>
            </a:extLst>
          </p:cNvPr>
          <p:cNvSpPr/>
          <p:nvPr/>
        </p:nvSpPr>
        <p:spPr bwMode="auto">
          <a:xfrm>
            <a:off x="45847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A76F34-8C84-6E4F-8AFB-C5F9DEA30FAE}"/>
              </a:ext>
            </a:extLst>
          </p:cNvPr>
          <p:cNvSpPr/>
          <p:nvPr/>
        </p:nvSpPr>
        <p:spPr bwMode="auto">
          <a:xfrm>
            <a:off x="2423025" y="39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4000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534A16-3588-6246-9211-A467A1B03C5C}"/>
              </a:ext>
            </a:extLst>
          </p:cNvPr>
          <p:cNvGrpSpPr/>
          <p:nvPr/>
        </p:nvGrpSpPr>
        <p:grpSpPr>
          <a:xfrm>
            <a:off x="9511861" y="4653325"/>
            <a:ext cx="2025911" cy="360000"/>
            <a:chOff x="9511861" y="4653325"/>
            <a:chExt cx="2025911" cy="36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0AA5B3-1687-0E47-9B91-3A2BF81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4687802"/>
              <a:ext cx="288000" cy="288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D99436-07A2-F34D-A429-D7D9E307B090}"/>
                </a:ext>
              </a:extLst>
            </p:cNvPr>
            <p:cNvSpPr/>
            <p:nvPr/>
          </p:nvSpPr>
          <p:spPr bwMode="auto">
            <a:xfrm>
              <a:off x="9511861" y="4653325"/>
              <a:ext cx="170181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Final Netscape release Chrome released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A0D96-A3EE-1B49-9214-06537234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772" y="3260084"/>
            <a:ext cx="288000" cy="28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F8B7B-8A2A-C546-B76E-66597B286915}"/>
              </a:ext>
            </a:extLst>
          </p:cNvPr>
          <p:cNvSpPr/>
          <p:nvPr/>
        </p:nvSpPr>
        <p:spPr bwMode="auto">
          <a:xfrm>
            <a:off x="10014169" y="3212488"/>
            <a:ext cx="120141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Firefox released</a:t>
            </a:r>
          </a:p>
        </p:txBody>
      </p:sp>
    </p:spTree>
    <p:extLst>
      <p:ext uri="{BB962C8B-B14F-4D97-AF65-F5344CB8AC3E}">
        <p14:creationId xmlns:p14="http://schemas.microsoft.com/office/powerpoint/2010/main" val="39632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F91826-08CA-EC40-AC00-36B7C07D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469" y="692150"/>
            <a:ext cx="9797062" cy="55451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F9602-4420-A147-B601-ADFE550ED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 err="1"/>
              <a:t>xkcd.com</a:t>
            </a:r>
            <a:r>
              <a:rPr lang="en-US" dirty="0"/>
              <a:t>/927/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web standards made?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2010-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30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2020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5875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5875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5875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6E7DBA-8B83-5D4F-A755-F29BC8062794}"/>
              </a:ext>
            </a:extLst>
          </p:cNvPr>
          <p:cNvSpPr/>
          <p:nvPr/>
        </p:nvSpPr>
        <p:spPr bwMode="auto">
          <a:xfrm>
            <a:off x="4584644" y="21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LCWD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DEA8DC-F467-2A4A-837A-C4643ECCC237}"/>
              </a:ext>
            </a:extLst>
          </p:cNvPr>
          <p:cNvSpPr/>
          <p:nvPr/>
        </p:nvSpPr>
        <p:spPr bwMode="auto">
          <a:xfrm>
            <a:off x="4584644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CR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94E305-3EEE-C249-8255-CDE01EC5D5CF}"/>
              </a:ext>
            </a:extLst>
          </p:cNvPr>
          <p:cNvSpPr/>
          <p:nvPr/>
        </p:nvSpPr>
        <p:spPr bwMode="auto">
          <a:xfrm>
            <a:off x="4584644" y="320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13699E-1302-E84E-9342-1726E51DEFBC}"/>
              </a:ext>
            </a:extLst>
          </p:cNvPr>
          <p:cNvSpPr/>
          <p:nvPr/>
        </p:nvSpPr>
        <p:spPr bwMode="auto">
          <a:xfrm>
            <a:off x="4584644" y="392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979CE-E736-D54A-98D5-12F8160EEE0F}"/>
              </a:ext>
            </a:extLst>
          </p:cNvPr>
          <p:cNvSpPr/>
          <p:nvPr/>
        </p:nvSpPr>
        <p:spPr bwMode="auto">
          <a:xfrm>
            <a:off x="3502525" y="1764000"/>
            <a:ext cx="1080000" cy="3970041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57FA5C-67B4-E244-9FEC-B77989C6EA26}"/>
              </a:ext>
            </a:extLst>
          </p:cNvPr>
          <p:cNvSpPr/>
          <p:nvPr/>
        </p:nvSpPr>
        <p:spPr bwMode="auto">
          <a:xfrm>
            <a:off x="1335795" y="2492375"/>
            <a:ext cx="1953943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WHATWG CG formed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9B5091-6A5A-6C4F-BAF1-9F87841B5D6F}"/>
              </a:ext>
            </a:extLst>
          </p:cNvPr>
          <p:cNvSpPr/>
          <p:nvPr/>
        </p:nvSpPr>
        <p:spPr bwMode="auto">
          <a:xfrm>
            <a:off x="458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 v2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4CFA2A-1D7E-FF49-BCA5-1886E8ABC2C0}"/>
              </a:ext>
            </a:extLst>
          </p:cNvPr>
          <p:cNvSpPr/>
          <p:nvPr/>
        </p:nvSpPr>
        <p:spPr bwMode="auto">
          <a:xfrm>
            <a:off x="566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F9DF60-85C7-5749-9619-BCD34B256634}"/>
              </a:ext>
            </a:extLst>
          </p:cNvPr>
          <p:cNvSpPr/>
          <p:nvPr/>
        </p:nvSpPr>
        <p:spPr bwMode="auto">
          <a:xfrm>
            <a:off x="6744644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724250-637F-8A44-B87D-FF51E85F3620}"/>
              </a:ext>
            </a:extLst>
          </p:cNvPr>
          <p:cNvSpPr/>
          <p:nvPr/>
        </p:nvSpPr>
        <p:spPr bwMode="auto">
          <a:xfrm>
            <a:off x="1343026" y="5004000"/>
            <a:ext cx="1547886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W3C/WHATWG MOU</a:t>
            </a:r>
          </a:p>
        </p:txBody>
      </p:sp>
    </p:spTree>
    <p:extLst>
      <p:ext uri="{BB962C8B-B14F-4D97-AF65-F5344CB8AC3E}">
        <p14:creationId xmlns:p14="http://schemas.microsoft.com/office/powerpoint/2010/main" val="2202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Internet Engineering Task Force (IETF)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The Tao of IETF</a:t>
            </a:r>
          </a:p>
          <a:p>
            <a:pPr marL="3600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World Wide Web Consortium (W3C)</a:t>
            </a:r>
          </a:p>
          <a:p>
            <a:pPr marL="360000" lvl="1" indent="0">
              <a:buNone/>
            </a:pPr>
            <a:r>
              <a:rPr lang="en-US" dirty="0"/>
              <a:t>http://www.w3.org/</a:t>
            </a:r>
          </a:p>
          <a:p>
            <a:pPr marL="0" indent="0">
              <a:buNone/>
            </a:pPr>
            <a:r>
              <a:rPr lang="en-US" dirty="0"/>
              <a:t>W3C Consortium Process Document</a:t>
            </a:r>
          </a:p>
          <a:p>
            <a:pPr marL="360000" lvl="1" indent="0">
              <a:buNone/>
            </a:pPr>
            <a:r>
              <a:rPr lang="en-US" dirty="0"/>
              <a:t>https://www.w3.org/Consortium/Process/</a:t>
            </a:r>
          </a:p>
          <a:p>
            <a:pPr marL="0" indent="0">
              <a:buNone/>
            </a:pPr>
            <a:r>
              <a:rPr lang="en-US" dirty="0"/>
              <a:t>Memorandum of Understanding Between W3C and WHATWG</a:t>
            </a:r>
          </a:p>
          <a:p>
            <a:pPr marL="360000" lvl="1" indent="0">
              <a:buNone/>
            </a:pPr>
            <a:r>
              <a:rPr lang="en-US" dirty="0"/>
              <a:t>https://www.w3.org/2019/04/WHATWG-W3C-MOU.html</a:t>
            </a:r>
          </a:p>
          <a:p>
            <a:pPr marL="0" indent="0">
              <a:buNone/>
            </a:pPr>
            <a:r>
              <a:rPr lang="en-US" dirty="0"/>
              <a:t>A History of HTML (1998). From </a:t>
            </a:r>
            <a:r>
              <a:rPr lang="en-US" i="1" dirty="0"/>
              <a:t>Raggett on HTML 4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http://www.w3.org/People/Raggett/book4/ch02.html</a:t>
            </a:r>
          </a:p>
        </p:txBody>
      </p:sp>
    </p:spTree>
    <p:extLst>
      <p:ext uri="{BB962C8B-B14F-4D97-AF65-F5344CB8AC3E}">
        <p14:creationId xmlns:p14="http://schemas.microsoft.com/office/powerpoint/2010/main" val="224071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Cascading Stylesheets</a:t>
            </a:r>
          </a:p>
        </p:txBody>
      </p:sp>
    </p:spTree>
    <p:extLst>
      <p:ext uri="{BB962C8B-B14F-4D97-AF65-F5344CB8AC3E}">
        <p14:creationId xmlns:p14="http://schemas.microsoft.com/office/powerpoint/2010/main" val="3603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FFC64F-6A72-4D49-9A9F-DF301F122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616" r="12162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33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9EB683-709E-834A-9F48-1055B889C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6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F520DE-D7BC-134D-BBFF-393182BBF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517" b="21483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28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web standards?</a:t>
            </a:r>
          </a:p>
        </p:txBody>
      </p:sp>
    </p:spTree>
    <p:extLst>
      <p:ext uri="{BB962C8B-B14F-4D97-AF65-F5344CB8AC3E}">
        <p14:creationId xmlns:p14="http://schemas.microsoft.com/office/powerpoint/2010/main" val="10667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counts as a Web standards </a:t>
            </a:r>
            <a:r>
              <a:rPr lang="en-US" sz="3200" dirty="0" err="1"/>
              <a:t>organisation</a:t>
            </a:r>
            <a:r>
              <a:rPr lang="en-US" sz="3200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41980-5273-A041-A258-47FE486D1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790-21DF-BC49-9283-9C5D81CD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48" y="1170796"/>
            <a:ext cx="2682688" cy="143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B3521-79BE-6A4E-9A63-EF1F0941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808" y="1170795"/>
            <a:ext cx="2493875" cy="1700370"/>
          </a:xfrm>
          <a:prstGeom prst="rect">
            <a:avLst/>
          </a:prstGeom>
        </p:spPr>
      </p:pic>
      <p:pic>
        <p:nvPicPr>
          <p:cNvPr id="8" name="Picture 7" descr="logo.png">
            <a:extLst>
              <a:ext uri="{FF2B5EF4-FFF2-40B4-BE49-F238E27FC236}">
                <a16:creationId xmlns:a16="http://schemas.microsoft.com/office/drawing/2014/main" id="{9C64AB67-6C63-6542-B7FD-0C40D746E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02" y="4749838"/>
            <a:ext cx="2730500" cy="546100"/>
          </a:xfrm>
          <a:prstGeom prst="rect">
            <a:avLst/>
          </a:prstGeom>
        </p:spPr>
      </p:pic>
      <p:pic>
        <p:nvPicPr>
          <p:cNvPr id="9" name="Picture 8" descr="500px-ISO_english_logo.svg.png">
            <a:extLst>
              <a:ext uri="{FF2B5EF4-FFF2-40B4-BE49-F238E27FC236}">
                <a16:creationId xmlns:a16="http://schemas.microsoft.com/office/drawing/2014/main" id="{E9284CDB-7833-8649-A97E-AE5A7D2E0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4190532"/>
            <a:ext cx="1790533" cy="1664712"/>
          </a:xfrm>
          <a:prstGeom prst="rect">
            <a:avLst/>
          </a:prstGeom>
        </p:spPr>
      </p:pic>
      <p:pic>
        <p:nvPicPr>
          <p:cNvPr id="10" name="Picture 9" descr="-1.jpg">
            <a:extLst>
              <a:ext uri="{FF2B5EF4-FFF2-40B4-BE49-F238E27FC236}">
                <a16:creationId xmlns:a16="http://schemas.microsoft.com/office/drawing/2014/main" id="{58659166-736F-B34E-9EFE-67F05D470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74" y="4460651"/>
            <a:ext cx="2480459" cy="11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096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Macintosh PowerPoint</Application>
  <PresentationFormat>Widescreen</PresentationFormat>
  <Paragraphs>348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Lucida Sans</vt:lpstr>
      <vt:lpstr>Calibri</vt:lpstr>
      <vt:lpstr>Arial</vt:lpstr>
      <vt:lpstr>Lucida Sans Typewriter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IETF Structure and Process</vt:lpstr>
      <vt:lpstr>The Internet Engineering Task Force</vt:lpstr>
      <vt:lpstr>IETF Structure</vt:lpstr>
      <vt:lpstr>IETF Document Types</vt:lpstr>
      <vt:lpstr>PowerPoint Presentation</vt:lpstr>
      <vt:lpstr>IETF Document Types</vt:lpstr>
      <vt:lpstr>W3C Structure and Process</vt:lpstr>
      <vt:lpstr>The World Wide Web Consortium</vt:lpstr>
      <vt:lpstr>W3C Structure</vt:lpstr>
      <vt:lpstr>W3C Technical Report types</vt:lpstr>
      <vt:lpstr>Case Study: HTML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2000-2005</vt:lpstr>
      <vt:lpstr>Opera/Mozilla Paper</vt:lpstr>
      <vt:lpstr>Web Hypertext Application Technology WG</vt:lpstr>
      <vt:lpstr>The Evolution of HTML: 2005-2010</vt:lpstr>
      <vt:lpstr>PowerPoint Presentation</vt:lpstr>
      <vt:lpstr>The Evolution of HTML: 2010-</vt:lpstr>
      <vt:lpstr>Further Reading</vt:lpstr>
      <vt:lpstr>Next Lecture: Cascading Stylesheets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1</cp:revision>
  <dcterms:created xsi:type="dcterms:W3CDTF">2020-10-19T10:15:31Z</dcterms:created>
  <dcterms:modified xsi:type="dcterms:W3CDTF">2020-10-19T10:16:14Z</dcterms:modified>
</cp:coreProperties>
</file>