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  <p:sldMasterId id="2147483686" r:id="rId4"/>
    <p:sldMasterId id="2147483710" r:id="rId5"/>
    <p:sldMasterId id="2147483724" r:id="rId6"/>
  </p:sldMasterIdLst>
  <p:notesMasterIdLst>
    <p:notesMasterId r:id="rId52"/>
  </p:notesMasterIdLst>
  <p:sldIdLst>
    <p:sldId id="276" r:id="rId7"/>
    <p:sldId id="401" r:id="rId8"/>
    <p:sldId id="390" r:id="rId9"/>
    <p:sldId id="316" r:id="rId10"/>
    <p:sldId id="327" r:id="rId11"/>
    <p:sldId id="300" r:id="rId12"/>
    <p:sldId id="328" r:id="rId13"/>
    <p:sldId id="334" r:id="rId14"/>
    <p:sldId id="335" r:id="rId15"/>
    <p:sldId id="303" r:id="rId16"/>
    <p:sldId id="389" r:id="rId17"/>
    <p:sldId id="283" r:id="rId18"/>
    <p:sldId id="321" r:id="rId19"/>
    <p:sldId id="298" r:id="rId20"/>
    <p:sldId id="299" r:id="rId21"/>
    <p:sldId id="319" r:id="rId22"/>
    <p:sldId id="286" r:id="rId23"/>
    <p:sldId id="279" r:id="rId24"/>
    <p:sldId id="330" r:id="rId25"/>
    <p:sldId id="336" r:id="rId26"/>
    <p:sldId id="337" r:id="rId27"/>
    <p:sldId id="346" r:id="rId28"/>
    <p:sldId id="348" r:id="rId29"/>
    <p:sldId id="349" r:id="rId30"/>
    <p:sldId id="305" r:id="rId31"/>
    <p:sldId id="291" r:id="rId32"/>
    <p:sldId id="307" r:id="rId33"/>
    <p:sldId id="310" r:id="rId34"/>
    <p:sldId id="311" r:id="rId35"/>
    <p:sldId id="317" r:id="rId36"/>
    <p:sldId id="312" r:id="rId37"/>
    <p:sldId id="398" r:id="rId38"/>
    <p:sldId id="399" r:id="rId39"/>
    <p:sldId id="313" r:id="rId40"/>
    <p:sldId id="314" r:id="rId41"/>
    <p:sldId id="309" r:id="rId42"/>
    <p:sldId id="325" r:id="rId43"/>
    <p:sldId id="324" r:id="rId44"/>
    <p:sldId id="332" r:id="rId45"/>
    <p:sldId id="302" r:id="rId46"/>
    <p:sldId id="331" r:id="rId47"/>
    <p:sldId id="395" r:id="rId48"/>
    <p:sldId id="396" r:id="rId49"/>
    <p:sldId id="400" r:id="rId50"/>
    <p:sldId id="333" r:id="rId51"/>
  </p:sldIdLst>
  <p:sldSz cx="9144000" cy="6858000" type="screen4x3"/>
  <p:notesSz cx="6797675" cy="9926638"/>
  <p:custDataLst>
    <p:tags r:id="rId53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02"/>
    <a:srgbClr val="000000"/>
    <a:srgbClr val="E5F7FF"/>
    <a:srgbClr val="C9EEFF"/>
    <a:srgbClr val="EAEBEC"/>
    <a:srgbClr val="D8D5CA"/>
    <a:srgbClr val="FCEECC"/>
    <a:srgbClr val="BFC4C5"/>
    <a:srgbClr val="F2F1ED"/>
    <a:srgbClr val="E5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4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504" y="168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hite" userId="c62c063b-3710-49aa-af5f-0e2760f8fb33" providerId="ADAL" clId="{4A36665B-8A99-8749-9BD5-B778AA608438}"/>
    <pc:docChg chg="custSel addSld delSld modSld">
      <pc:chgData name="Su White" userId="c62c063b-3710-49aa-af5f-0e2760f8fb33" providerId="ADAL" clId="{4A36665B-8A99-8749-9BD5-B778AA608438}" dt="2020-10-08T11:50:00.997" v="296" actId="20577"/>
      <pc:docMkLst>
        <pc:docMk/>
      </pc:docMkLst>
      <pc:sldChg chg="del">
        <pc:chgData name="Su White" userId="c62c063b-3710-49aa-af5f-0e2760f8fb33" providerId="ADAL" clId="{4A36665B-8A99-8749-9BD5-B778AA608438}" dt="2020-10-08T11:48:22.428" v="0" actId="2696"/>
        <pc:sldMkLst>
          <pc:docMk/>
          <pc:sldMk cId="1556213786" sldId="338"/>
        </pc:sldMkLst>
      </pc:sldChg>
      <pc:sldChg chg="del">
        <pc:chgData name="Su White" userId="c62c063b-3710-49aa-af5f-0e2760f8fb33" providerId="ADAL" clId="{4A36665B-8A99-8749-9BD5-B778AA608438}" dt="2020-10-08T11:48:23.950" v="3" actId="2696"/>
        <pc:sldMkLst>
          <pc:docMk/>
          <pc:sldMk cId="160733391" sldId="339"/>
        </pc:sldMkLst>
      </pc:sldChg>
      <pc:sldChg chg="del">
        <pc:chgData name="Su White" userId="c62c063b-3710-49aa-af5f-0e2760f8fb33" providerId="ADAL" clId="{4A36665B-8A99-8749-9BD5-B778AA608438}" dt="2020-10-08T11:48:24.557" v="4" actId="2696"/>
        <pc:sldMkLst>
          <pc:docMk/>
          <pc:sldMk cId="3143735518" sldId="340"/>
        </pc:sldMkLst>
      </pc:sldChg>
      <pc:sldChg chg="del">
        <pc:chgData name="Su White" userId="c62c063b-3710-49aa-af5f-0e2760f8fb33" providerId="ADAL" clId="{4A36665B-8A99-8749-9BD5-B778AA608438}" dt="2020-10-08T11:48:25.166" v="5" actId="2696"/>
        <pc:sldMkLst>
          <pc:docMk/>
          <pc:sldMk cId="276305629" sldId="341"/>
        </pc:sldMkLst>
      </pc:sldChg>
      <pc:sldChg chg="del">
        <pc:chgData name="Su White" userId="c62c063b-3710-49aa-af5f-0e2760f8fb33" providerId="ADAL" clId="{4A36665B-8A99-8749-9BD5-B778AA608438}" dt="2020-10-08T11:48:25.733" v="6" actId="2696"/>
        <pc:sldMkLst>
          <pc:docMk/>
          <pc:sldMk cId="2255364656" sldId="342"/>
        </pc:sldMkLst>
      </pc:sldChg>
      <pc:sldChg chg="del">
        <pc:chgData name="Su White" userId="c62c063b-3710-49aa-af5f-0e2760f8fb33" providerId="ADAL" clId="{4A36665B-8A99-8749-9BD5-B778AA608438}" dt="2020-10-08T11:48:26.782" v="7" actId="2696"/>
        <pc:sldMkLst>
          <pc:docMk/>
          <pc:sldMk cId="2664288448" sldId="343"/>
        </pc:sldMkLst>
      </pc:sldChg>
      <pc:sldChg chg="del">
        <pc:chgData name="Su White" userId="c62c063b-3710-49aa-af5f-0e2760f8fb33" providerId="ADAL" clId="{4A36665B-8A99-8749-9BD5-B778AA608438}" dt="2020-10-08T11:48:27.365" v="8" actId="2696"/>
        <pc:sldMkLst>
          <pc:docMk/>
          <pc:sldMk cId="896004204" sldId="344"/>
        </pc:sldMkLst>
      </pc:sldChg>
      <pc:sldChg chg="del">
        <pc:chgData name="Su White" userId="c62c063b-3710-49aa-af5f-0e2760f8fb33" providerId="ADAL" clId="{4A36665B-8A99-8749-9BD5-B778AA608438}" dt="2020-10-08T11:48:29.632" v="10" actId="2696"/>
        <pc:sldMkLst>
          <pc:docMk/>
          <pc:sldMk cId="2580578953" sldId="345"/>
        </pc:sldMkLst>
      </pc:sldChg>
      <pc:sldChg chg="del">
        <pc:chgData name="Su White" userId="c62c063b-3710-49aa-af5f-0e2760f8fb33" providerId="ADAL" clId="{4A36665B-8A99-8749-9BD5-B778AA608438}" dt="2020-10-08T11:48:22.939" v="1" actId="2696"/>
        <pc:sldMkLst>
          <pc:docMk/>
          <pc:sldMk cId="158595325" sldId="384"/>
        </pc:sldMkLst>
      </pc:sldChg>
      <pc:sldChg chg="del">
        <pc:chgData name="Su White" userId="c62c063b-3710-49aa-af5f-0e2760f8fb33" providerId="ADAL" clId="{4A36665B-8A99-8749-9BD5-B778AA608438}" dt="2020-10-08T11:48:23.424" v="2" actId="2696"/>
        <pc:sldMkLst>
          <pc:docMk/>
          <pc:sldMk cId="1695181283" sldId="385"/>
        </pc:sldMkLst>
      </pc:sldChg>
      <pc:sldChg chg="del">
        <pc:chgData name="Su White" userId="c62c063b-3710-49aa-af5f-0e2760f8fb33" providerId="ADAL" clId="{4A36665B-8A99-8749-9BD5-B778AA608438}" dt="2020-10-08T11:48:30.608" v="11" actId="2696"/>
        <pc:sldMkLst>
          <pc:docMk/>
          <pc:sldMk cId="4280312374" sldId="391"/>
        </pc:sldMkLst>
      </pc:sldChg>
      <pc:sldChg chg="del">
        <pc:chgData name="Su White" userId="c62c063b-3710-49aa-af5f-0e2760f8fb33" providerId="ADAL" clId="{4A36665B-8A99-8749-9BD5-B778AA608438}" dt="2020-10-08T11:48:31.212" v="12" actId="2696"/>
        <pc:sldMkLst>
          <pc:docMk/>
          <pc:sldMk cId="1208748142" sldId="392"/>
        </pc:sldMkLst>
      </pc:sldChg>
      <pc:sldChg chg="del">
        <pc:chgData name="Su White" userId="c62c063b-3710-49aa-af5f-0e2760f8fb33" providerId="ADAL" clId="{4A36665B-8A99-8749-9BD5-B778AA608438}" dt="2020-10-08T11:48:32.559" v="13" actId="2696"/>
        <pc:sldMkLst>
          <pc:docMk/>
          <pc:sldMk cId="842707376" sldId="393"/>
        </pc:sldMkLst>
      </pc:sldChg>
      <pc:sldChg chg="del">
        <pc:chgData name="Su White" userId="c62c063b-3710-49aa-af5f-0e2760f8fb33" providerId="ADAL" clId="{4A36665B-8A99-8749-9BD5-B778AA608438}" dt="2020-10-08T11:48:28.074" v="9" actId="2696"/>
        <pc:sldMkLst>
          <pc:docMk/>
          <pc:sldMk cId="990886651" sldId="397"/>
        </pc:sldMkLst>
      </pc:sldChg>
      <pc:sldChg chg="modSp new mod">
        <pc:chgData name="Su White" userId="c62c063b-3710-49aa-af5f-0e2760f8fb33" providerId="ADAL" clId="{4A36665B-8A99-8749-9BD5-B778AA608438}" dt="2020-10-08T11:50:00.997" v="296" actId="20577"/>
        <pc:sldMkLst>
          <pc:docMk/>
          <pc:sldMk cId="499140434" sldId="401"/>
        </pc:sldMkLst>
        <pc:spChg chg="mod">
          <ac:chgData name="Su White" userId="c62c063b-3710-49aa-af5f-0e2760f8fb33" providerId="ADAL" clId="{4A36665B-8A99-8749-9BD5-B778AA608438}" dt="2020-10-08T11:48:44.527" v="47" actId="20577"/>
          <ac:spMkLst>
            <pc:docMk/>
            <pc:sldMk cId="499140434" sldId="401"/>
            <ac:spMk id="2" creationId="{F8105745-24E6-1543-B333-F4A924E98A59}"/>
          </ac:spMkLst>
        </pc:spChg>
        <pc:spChg chg="mod">
          <ac:chgData name="Su White" userId="c62c063b-3710-49aa-af5f-0e2760f8fb33" providerId="ADAL" clId="{4A36665B-8A99-8749-9BD5-B778AA608438}" dt="2020-10-08T11:50:00.997" v="296" actId="20577"/>
          <ac:spMkLst>
            <pc:docMk/>
            <pc:sldMk cId="499140434" sldId="401"/>
            <ac:spMk id="3" creationId="{FCAC9709-B0C5-B049-BB2F-82C52F5CA0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D1E7E81-CC60-4AB5-B69E-781BF7F43A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24AD7F6-01CA-4BEA-B5E1-E437F736B211}" type="slidenum">
              <a:rPr lang="en-GB" b="0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GB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>
                <a:latin typeface="Arial" pitchFamily="34" charset="0"/>
                <a:ea typeface="ＭＳ Ｐゴシック" pitchFamily="34" charset="-128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91288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31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40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8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D2D00ED-20D0-428B-8F00-66E5B748F383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3889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4" y="4216400"/>
            <a:ext cx="6048375" cy="5427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Volume of applications can be really high, don’t let it put you off, just make sure you put in the effort.</a:t>
            </a: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Relevant</a:t>
            </a:r>
            <a:r>
              <a:rPr lang="en-US" altLang="en-US" baseline="0">
                <a:latin typeface="Arial" pitchFamily="34" charset="0"/>
              </a:rPr>
              <a:t> information:  tasks – can you make a cappuccino, is it relevant?  </a:t>
            </a:r>
            <a:endParaRPr lang="en-US" altLang="en-US">
              <a:latin typeface="Arial" pitchFamily="34" charset="0"/>
            </a:endParaRP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This summer every Excel placement had something like 10 applicants per place,  SKY TV stats:    </a:t>
            </a: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So even though there is a shortage of IT skills, there is always competition 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D355F64-D607-4D3B-A274-61D6E863E70E}" type="slidenum">
              <a:rPr lang="en-GB" altLang="en-US">
                <a:latin typeface="Arial" pitchFamily="34" charset="0"/>
              </a:rPr>
              <a:pPr/>
              <a:t>41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7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6529" y="4747295"/>
            <a:ext cx="5438140" cy="446698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9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26A78E9-13A6-424C-9E17-0ADE737FA06A}" type="slidenum">
              <a:rPr lang="en-GB" altLang="en-US">
                <a:latin typeface="Arial" pitchFamily="34" charset="0"/>
              </a:rPr>
              <a:pPr/>
              <a:t>48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98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55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09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1233B6A-32BE-4310-9422-591A3D29FE8F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85800"/>
            <a:ext cx="5989637" cy="44942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17" y="5431371"/>
            <a:ext cx="5904656" cy="3303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9149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9B8747F-670C-4896-806F-38E2128203FD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6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200">
              <a:effectLst/>
              <a:latin typeface="Times New Roman"/>
              <a:ea typeface="SimSu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8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7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1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14DAA-C12D-4D7B-8437-0C4C3478CF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F32C-090F-47B4-97D8-66989C4FB0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4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B280-6989-4276-9254-F79D529802C6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1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12F7-1A9D-477C-9934-32579A6EDEC0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6E5F-C986-431E-8D9B-10FEF5D8BD43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5235-752C-4C01-86CD-4ACDC0E066F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8EC3-DBBB-4A10-9CEB-42E41D76249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181A-5AE4-4F93-80BB-9482B11A251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1975-91E7-46F9-9B0F-AC81451E268F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A50E-70D9-40D7-ABCF-AA06D7F87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482D-77E9-414C-8E80-D182AE44FBA4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9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B60B8-62F0-4E53-BD71-BDD2A0EE955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9D04-7D2C-4B62-847C-0B39B26EC54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379F4A-F681-474E-BC5B-6DF0FAFDAC3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6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6483-E838-400E-931F-82519BB60D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6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19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7170FF-7E8F-47EA-8E0F-414ABA36E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67816F-BB4B-4283-AC1A-7A03A45E5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7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04A33A-A2D5-423E-A6F4-A5014EC74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EB4F21-DD13-4B18-A9F7-ACFE4992F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1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824D-CE2C-46B1-B481-84B77DB37B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7EB6EC8-38FC-4BD1-93C4-935AEE159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3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0708573-175D-4A89-9899-BA6883402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5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F54FFE-BB5A-423C-875A-BB3D7B16F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606013-A2D2-4520-B125-89E1841F8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1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E7C165-7831-44E3-9008-26CA3D3BD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3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0926CB3-FADB-4AE6-8458-0B5B36892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28E98B-A781-4C9C-B23F-742FDD3BF2F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D6DC-09E5-4E35-8076-F0AC666DDFE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7881-4D90-4918-B5BD-426F956EB3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B9B9-7D2E-4246-A1BF-3425EF41CD51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673D-7410-4F2A-962A-5AEC9562D3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ADA9-8A8A-4160-A72B-463D1D39F65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A65B-CDAF-4F77-8E71-8E71D45D3E6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4A98-F74F-4D1D-B7C1-5C7892A34167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F464-3113-4A6B-BEAB-A7AC334505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7A9-4C8F-4BA9-B5DB-6159380FEC9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6E4C-A5EF-41D7-8C8B-CECBB00BEB8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6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28AE-C299-4C06-A351-44690D9EB57B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5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760F-A83F-4F36-830F-75D4F1CC356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4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06B5-31CF-4BF7-9483-CDDA1FF35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C5CA3-0B45-4A8F-986E-DBAA9AF24C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6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2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AC13A-04FF-4939-A36D-21B8D327B1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74E4-B13B-4CF6-AA7F-DB14FA42A1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7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39C6-E4F9-4658-9A6F-37896A03D5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7DBA21C-584E-4183-AA52-3DF5CD58D7BD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6C9D6-EE14-418A-82B5-27321D84219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fld id="{2E846962-E2DB-49D4-BDCE-BB06F11F7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87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/>
            </a:lvl1pPr>
          </a:lstStyle>
          <a:p>
            <a:pPr>
              <a:defRPr/>
            </a:pPr>
            <a:fld id="{288B4A3E-0181-4A39-A2CB-831FF38AC720}" type="slidenum">
              <a:rPr lang="en-GB">
                <a:solidFill>
                  <a:srgbClr val="323D43"/>
                </a:solidFill>
                <a:latin typeface="Georgia" pitchFamily="18" charset="0"/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3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career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lug4X96bESg" TargetMode="External"/><Relationship Id="rId4" Type="http://schemas.openxmlformats.org/officeDocument/2006/relationships/hyperlink" Target="http://www.southampton.ac.uk/careers/contact-us.p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.soton.ac.uk/student/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5" Type="http://schemas.openxmlformats.org/officeDocument/2006/relationships/hyperlink" Target="https://secure.ecs.soton.ac.uk/careers/" TargetMode="External"/><Relationship Id="rId4" Type="http://schemas.openxmlformats.org/officeDocument/2006/relationships/hyperlink" Target="https://webauth.soton.ac.uk/shibboleth-idp/profile/SAML2/POST/SSOhttp:/www.southampton.ac.uk/careers/students/work-experience/index.p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cracker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rospects.ac.uk/" TargetMode="External"/><Relationship Id="rId4" Type="http://schemas.openxmlformats.org/officeDocument/2006/relationships/hyperlink" Target="http://www.targetjobs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events-workshops-fairs/index.page?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southampton.ac.uk/careers/students/events-workshops-fairs/index.page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www.southampton.ac.uk/career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4" Type="http://schemas.openxmlformats.org/officeDocument/2006/relationships/hyperlink" Target="https://goo.gl/5gLzP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://www.itjobswatch.co.uk/jobs/uk/developer.d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goo.gl/ieBqB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www.southampton.ac.uk/career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oo.gl/grvpYA" TargetMode="Externa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ropbox.com/s/7zjishrmenimja8/Screenshot%202020-10-05%20at%2013.29.48.png?dl=0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094856"/>
            <a:ext cx="8907692" cy="1198240"/>
          </a:xfrm>
        </p:spPr>
        <p:txBody>
          <a:bodyPr/>
          <a:lstStyle/>
          <a:p>
            <a:pPr eaLnBrk="1" hangingPunct="1"/>
            <a:r>
              <a:rPr lang="en-GB" sz="5400"/>
              <a:t>Careers and Employability</a:t>
            </a:r>
            <a:endParaRPr lang="en-GB" sz="400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312876"/>
            <a:ext cx="8568952" cy="792088"/>
          </a:xfrm>
        </p:spPr>
        <p:txBody>
          <a:bodyPr/>
          <a:lstStyle/>
          <a:p>
            <a:pPr eaLnBrk="1" hangingPunct="1">
              <a:lnSpc>
                <a:spcPts val="4100"/>
              </a:lnSpc>
            </a:pPr>
            <a:r>
              <a:rPr lang="en-GB">
                <a:solidFill>
                  <a:srgbClr val="B2D5D5"/>
                </a:solidFill>
              </a:rPr>
              <a:t>COMP1205 Professional Development</a:t>
            </a:r>
            <a:endParaRPr lang="en-GB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2196" y="5625244"/>
            <a:ext cx="4875888" cy="9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000">
                <a:solidFill>
                  <a:srgbClr val="B2D5D5"/>
                </a:solidFill>
              </a:rPr>
              <a:t>Careers and Employability Service </a:t>
            </a:r>
            <a:r>
              <a:rPr lang="en-GB" sz="1600">
                <a:solidFill>
                  <a:srgbClr val="B2D5D5"/>
                </a:solidFill>
                <a:hlinkClick r:id="rId3"/>
              </a:rPr>
              <a:t>www.southampton.ac.uk/careers</a:t>
            </a:r>
            <a:endParaRPr lang="en-GB" sz="1600">
              <a:solidFill>
                <a:srgbClr val="B2D5D5"/>
              </a:solidFill>
            </a:endParaRPr>
          </a:p>
          <a:p>
            <a:pPr algn="l"/>
            <a:r>
              <a:rPr lang="en-GB" sz="1600">
                <a:solidFill>
                  <a:srgbClr val="B2D5D5"/>
                </a:solidFill>
              </a:rPr>
              <a:t>careers@southampton.ac.uk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35996" y="5933251"/>
            <a:ext cx="3158360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kern="0" err="1">
                <a:solidFill>
                  <a:srgbClr val="E5E3DB"/>
                </a:solidFill>
                <a:cs typeface="+mn-cs"/>
              </a:rPr>
              <a:t>UoSCareersandEmployability</a:t>
            </a:r>
            <a:endParaRPr lang="en-GB" sz="1600" kern="0">
              <a:solidFill>
                <a:srgbClr val="E5E3DB"/>
              </a:solidFill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00724" y="6318734"/>
            <a:ext cx="2443276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sz="1600" kern="0" err="1">
                <a:solidFill>
                  <a:srgbClr val="E5E3DB"/>
                </a:solidFill>
              </a:rPr>
              <a:t>UoS_Careers</a:t>
            </a:r>
            <a:endParaRPr lang="en-GB" sz="1600" kern="0">
              <a:solidFill>
                <a:srgbClr val="E5E3DB"/>
              </a:solidFill>
            </a:endParaRPr>
          </a:p>
        </p:txBody>
      </p:sp>
      <p:pic>
        <p:nvPicPr>
          <p:cNvPr id="7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6265193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71" y="6265193"/>
            <a:ext cx="439590" cy="3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4841A-8A71-C748-B5A9-F1955D773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1" y="48586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40668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Lucinda sans"/>
              </a:rPr>
              <a:t>What are Employers looking for?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304764"/>
            <a:ext cx="4171950" cy="52103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Knowledge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Work experience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Passion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Professionalism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Skills, attributes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Achievement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Lucinda sans"/>
              </a:rPr>
              <a:t>Capability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92700" y="4330700"/>
            <a:ext cx="838200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30900" y="3581400"/>
            <a:ext cx="698500" cy="774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2832100"/>
            <a:ext cx="1143000" cy="7493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51425" y="602138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Now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86300" y="5829300"/>
            <a:ext cx="41275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0975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30900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5592763"/>
            <a:ext cx="0" cy="47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2400" y="5554663"/>
            <a:ext cx="0" cy="54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89638" y="602138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Graduation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686300" y="1752600"/>
            <a:ext cx="0" cy="407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6" name="Straight Arrow Connector 2"/>
          <p:cNvCxnSpPr>
            <a:cxnSpLocks noChangeShapeType="1"/>
          </p:cNvCxnSpPr>
          <p:nvPr/>
        </p:nvCxnSpPr>
        <p:spPr bwMode="auto">
          <a:xfrm flipV="1">
            <a:off x="7772400" y="2060575"/>
            <a:ext cx="403225" cy="771525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20038" y="6043613"/>
            <a:ext cx="976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Work</a:t>
            </a:r>
          </a:p>
        </p:txBody>
      </p:sp>
      <p:sp>
        <p:nvSpPr>
          <p:cNvPr id="2" name="7-Point Star 1"/>
          <p:cNvSpPr/>
          <p:nvPr/>
        </p:nvSpPr>
        <p:spPr bwMode="auto">
          <a:xfrm>
            <a:off x="7748289" y="1146175"/>
            <a:ext cx="1403206" cy="965746"/>
          </a:xfrm>
          <a:prstGeom prst="star7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10783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26" grpId="0"/>
      <p:bldP spid="1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F5CD4-18FB-5C44-A260-23487EC5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Looking at work experience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781C4-B4EF-4D4A-9960-FC6CA5497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/>
              <a:t>Wide range of different experience</a:t>
            </a:r>
          </a:p>
          <a:p>
            <a:r>
              <a:rPr lang="en-GB" sz="2400"/>
              <a:t>Large number of people don’t have formal work experience</a:t>
            </a:r>
          </a:p>
          <a:p>
            <a:r>
              <a:rPr lang="en-GB" sz="2400"/>
              <a:t>You possibly have experience doing some work voluntarily</a:t>
            </a:r>
          </a:p>
          <a:p>
            <a:pPr lvl="1"/>
            <a:r>
              <a:rPr lang="en-GB" sz="2000"/>
              <a:t>School/college</a:t>
            </a:r>
          </a:p>
          <a:p>
            <a:pPr lvl="1"/>
            <a:r>
              <a:rPr lang="en-GB" sz="2000"/>
              <a:t>Via religious practice/community</a:t>
            </a:r>
          </a:p>
          <a:p>
            <a:pPr lvl="1"/>
            <a:r>
              <a:rPr lang="en-GB" sz="2000"/>
              <a:t>Local community</a:t>
            </a:r>
          </a:p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6F7AB-2502-7E41-8AC0-F528CFC156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/>
              <a:t>Responses may prompt you to think of possible jobs</a:t>
            </a:r>
          </a:p>
          <a:p>
            <a:r>
              <a:rPr lang="en-GB" sz="2400"/>
              <a:t>Lots of opportunity via university</a:t>
            </a:r>
          </a:p>
          <a:p>
            <a:pPr lvl="1"/>
            <a:r>
              <a:rPr lang="en-GB" sz="2000"/>
              <a:t>Volunteering schemes</a:t>
            </a:r>
          </a:p>
          <a:p>
            <a:pPr lvl="1"/>
            <a:r>
              <a:rPr lang="en-GB" sz="2000"/>
              <a:t>Class reps</a:t>
            </a:r>
          </a:p>
          <a:p>
            <a:pPr lvl="1"/>
            <a:r>
              <a:rPr lang="en-GB" sz="2000"/>
              <a:t>Roles in clubs and societies</a:t>
            </a:r>
          </a:p>
          <a:p>
            <a:r>
              <a:rPr lang="en-GB" sz="2400"/>
              <a:t>You could do things which will appear on your career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146195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and Employability Service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A34931-635C-844D-9BF0-5A5A67CA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0" y="1700213"/>
            <a:ext cx="4565659" cy="450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12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41" y="2189302"/>
            <a:ext cx="131799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Location: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Student 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Services</a:t>
            </a:r>
          </a:p>
          <a:p>
            <a:endParaRPr lang="en-GB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Building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37</a:t>
            </a:r>
          </a:p>
          <a:p>
            <a:endParaRPr lang="en-GB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Room 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2001</a:t>
            </a:r>
          </a:p>
          <a:p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2936"/>
            <a:ext cx="9144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http://www.southampton.ac.uk/careers/contact-us.page</a:t>
            </a:r>
            <a:r>
              <a:rPr lang="en-GB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2619" y="1858840"/>
            <a:ext cx="15170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Open</a:t>
            </a:r>
          </a:p>
          <a:p>
            <a:r>
              <a:rPr lang="en-GB" sz="2000">
                <a:solidFill>
                  <a:schemeClr val="tx2"/>
                </a:solidFill>
                <a:hlinkClick r:id="rId4"/>
              </a:rPr>
              <a:t>Term time</a:t>
            </a:r>
          </a:p>
          <a:p>
            <a:r>
              <a:rPr lang="en-GB" sz="2000">
                <a:solidFill>
                  <a:schemeClr val="tx2"/>
                </a:solidFill>
              </a:rPr>
              <a:t>Mon – Friday</a:t>
            </a:r>
          </a:p>
          <a:p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Go online to check out the latest times</a:t>
            </a:r>
          </a:p>
          <a:p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Online</a:t>
            </a:r>
            <a:br>
              <a:rPr lang="en-GB" sz="2000">
                <a:solidFill>
                  <a:schemeClr val="tx2"/>
                </a:solidFill>
              </a:rPr>
            </a:br>
            <a:r>
              <a:rPr lang="en-GB" sz="2000">
                <a:solidFill>
                  <a:schemeClr val="tx2"/>
                </a:solidFill>
              </a:rPr>
              <a:t>surgeries available</a:t>
            </a:r>
          </a:p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5BA72040-9C8B-A240-8B56-442A5EED545F}"/>
              </a:ext>
            </a:extLst>
          </p:cNvPr>
          <p:cNvSpPr/>
          <p:nvPr/>
        </p:nvSpPr>
        <p:spPr>
          <a:xfrm>
            <a:off x="0" y="15637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u="sng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https://youtu.be/lug4X96bESg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MyCareer for events and jobs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D003FE-8ED5-FF4E-B321-FD979A24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3" y="2109033"/>
            <a:ext cx="415357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13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006" y="1217583"/>
            <a:ext cx="5471988" cy="400110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/>
              <a:t>mycareer.soton.ac.uk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402" y="2109033"/>
            <a:ext cx="1872208" cy="424731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/>
              <a:t>Set your </a:t>
            </a:r>
            <a:br>
              <a:rPr lang="en-GB" sz="1800"/>
            </a:br>
            <a:r>
              <a:rPr lang="en-GB" sz="1800"/>
              <a:t>preferences</a:t>
            </a:r>
          </a:p>
          <a:p>
            <a:endParaRPr lang="en-GB" sz="1800"/>
          </a:p>
          <a:p>
            <a:r>
              <a:rPr lang="en-GB" sz="1800"/>
              <a:t>Sign up for </a:t>
            </a:r>
            <a:br>
              <a:rPr lang="en-GB" sz="1800"/>
            </a:br>
            <a:r>
              <a:rPr lang="en-GB" sz="1800"/>
              <a:t>job alerts</a:t>
            </a:r>
          </a:p>
          <a:p>
            <a:endParaRPr lang="en-GB" sz="1800"/>
          </a:p>
          <a:p>
            <a:r>
              <a:rPr lang="en-GB" sz="1800"/>
              <a:t>See which employers are on campus</a:t>
            </a:r>
          </a:p>
          <a:p>
            <a:endParaRPr lang="en-GB" sz="1800"/>
          </a:p>
          <a:p>
            <a:r>
              <a:rPr lang="en-GB" sz="1800"/>
              <a:t>Sign up to workshops</a:t>
            </a:r>
          </a:p>
          <a:p>
            <a:endParaRPr lang="en-GB" sz="1800"/>
          </a:p>
          <a:p>
            <a:r>
              <a:rPr lang="en-GB" sz="1800"/>
              <a:t>Check your appointments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21A45-703F-534A-B33D-734FE0272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63" y="2299946"/>
            <a:ext cx="2138362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76" y="1592796"/>
            <a:ext cx="8496300" cy="5265204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MyCareer portal </a:t>
            </a:r>
            <a:r>
              <a:rPr lang="en-GB" sz="1800">
                <a:solidFill>
                  <a:schemeClr val="tx2"/>
                </a:solidFill>
                <a:latin typeface="Lucida Sans" panose="020B0602030504020204" pitchFamily="34" charset="0"/>
                <a:hlinkClick r:id="rId3"/>
              </a:rPr>
              <a:t>https://mycareer.soton.ac.uk/student/home.html</a:t>
            </a:r>
            <a:r>
              <a:rPr lang="en-GB" sz="1800">
                <a:solidFill>
                  <a:schemeClr val="tx2"/>
                </a:solidFill>
                <a:latin typeface="Lucida Sans" panose="020B0602030504020204" pitchFamily="34" charset="0"/>
              </a:rPr>
              <a:t>  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  <a:hlinkClick r:id="rId4"/>
              </a:rPr>
              <a:t>Excel Southampton Internships </a:t>
            </a:r>
            <a:b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</a:b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and Business Innovation Programme</a:t>
            </a:r>
            <a:endParaRPr lang="en-GB" sz="140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Agencies/web/Temp Bank (</a:t>
            </a:r>
            <a:r>
              <a:rPr lang="en-GB" err="1">
                <a:solidFill>
                  <a:schemeClr val="tx2"/>
                </a:solidFill>
                <a:latin typeface="Lucida Sans" panose="020B0602030504020204" pitchFamily="34" charset="0"/>
              </a:rPr>
              <a:t>Bldg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 37)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ECS and ‘Networking’ – emails!  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Joyce Lewis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Tutors, Labs, Research Groups, Societies, On-line 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Speculative applications   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FPSE Careers Hub and affiliated companies   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  <a:hlinkClick r:id="rId5"/>
              </a:rPr>
              <a:t>https://secure.ecs.soton.ac.uk/careers/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</a:p>
          <a:p>
            <a:pPr lvl="1"/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lvl="1"/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96236"/>
            <a:ext cx="8496300" cy="714217"/>
          </a:xfrm>
        </p:spPr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Jobs and work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CE91F-B48B-AF44-B91A-1F2C55B37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2523970"/>
            <a:ext cx="1810060" cy="1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4A98-F74F-4D1D-B7C1-5C7892A34167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63" y="173393"/>
            <a:ext cx="6156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 use as a reference!! https://</a:t>
            </a:r>
            <a:r>
              <a:rPr lang="en-GB" err="1"/>
              <a:t>goo.gl</a:t>
            </a:r>
            <a:r>
              <a:rPr lang="en-GB"/>
              <a:t>/vLH1SC</a:t>
            </a:r>
          </a:p>
        </p:txBody>
      </p:sp>
      <p:pic>
        <p:nvPicPr>
          <p:cNvPr id="6" name="Picture 5" descr="Web site useful as a reference, unfortunatey out of date becsuse of COVOID and staff changes!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986" y="1234835"/>
            <a:ext cx="6090470" cy="4388330"/>
          </a:xfrm>
          <a:prstGeom prst="rect">
            <a:avLst/>
          </a:prstGeom>
        </p:spPr>
      </p:pic>
      <p:pic>
        <p:nvPicPr>
          <p:cNvPr id="7" name="Picture 6" descr="careershubcanv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902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Specialist job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16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17" y="3126970"/>
            <a:ext cx="5915862" cy="1938992"/>
          </a:xfrm>
          <a:prstGeom prst="rect">
            <a:avLst/>
          </a:prstGeom>
          <a:solidFill>
            <a:srgbClr val="E7F8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www.gradcracker.com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www.targetjobs.co.uk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www.prospects.ac.uk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8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17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426450" cy="1009650"/>
          </a:xfrm>
        </p:spPr>
        <p:txBody>
          <a:bodyPr/>
          <a:lstStyle/>
          <a:p>
            <a:r>
              <a:rPr lang="en-GB"/>
              <a:t>Careers Fairs</a:t>
            </a:r>
          </a:p>
        </p:txBody>
      </p:sp>
      <p:pic>
        <p:nvPicPr>
          <p:cNvPr id="9220" name="Picture 4" descr="J:\StudentServices\Careers\Marketing &amp; Publicity\Image Library\Photographs\Current On Brand Photos\ITSE &amp; BFM fairs 2013\2013-10-23 - ITSE Fair\medium res\131023-9, img073 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9" y="1324943"/>
            <a:ext cx="7993941" cy="532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794" y="447311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014" y="5805264"/>
            <a:ext cx="771040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https://www.southampton.ac.uk/careers/students/events-workshops-fairs/index.page</a:t>
            </a:r>
            <a:r>
              <a:rPr lang="en-GB"/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/>
              <a:t>October Fairs:</a:t>
            </a:r>
          </a:p>
          <a:p>
            <a:pPr algn="l"/>
            <a:r>
              <a:rPr lang="en-GB"/>
              <a:t>	currently virtual – check out the careers site </a:t>
            </a:r>
          </a:p>
        </p:txBody>
      </p:sp>
    </p:spTree>
    <p:extLst>
      <p:ext uri="{BB962C8B-B14F-4D97-AF65-F5344CB8AC3E}">
        <p14:creationId xmlns:p14="http://schemas.microsoft.com/office/powerpoint/2010/main" val="237420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err="1">
                <a:solidFill>
                  <a:srgbClr val="E5E3DB"/>
                </a:solidFill>
              </a:rPr>
              <a:t>UoS_CareersandEmployability</a:t>
            </a:r>
            <a:endParaRPr lang="en-GB" sz="1800" kern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401784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let’s think about a concrete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19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5745-24E6-1543-B333-F4A924E9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this lecture you will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C9709-B0C5-B049-BB2F-82C52F5C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Participated in and reviewed lecture 1</a:t>
            </a:r>
          </a:p>
          <a:p>
            <a:r>
              <a:rPr lang="en-GB" dirty="0"/>
              <a:t>Completed the online survey</a:t>
            </a:r>
          </a:p>
          <a:p>
            <a:r>
              <a:rPr lang="en-GB" dirty="0"/>
              <a:t>Completed the career readiness test</a:t>
            </a:r>
          </a:p>
          <a:p>
            <a:r>
              <a:rPr lang="en-GB" dirty="0"/>
              <a:t>Reviewed the slides following the first lecture which recapped on the content and presented the summary of the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A772A-F72F-0742-8E9A-107023F7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24C4-8285-1441-9521-877CC5E2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the module web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83C4-C5F9-C145-A9B7-755CE1F1E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have a little coursework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0EC3-6A26-FD44-9444-D05DD2D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20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E4570DA-9877-1649-96E1-E72A9FC7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ECS Module Page</a:t>
            </a:r>
          </a:p>
        </p:txBody>
      </p:sp>
      <p:pic>
        <p:nvPicPr>
          <p:cNvPr id="11" name="Content Placeholder 10" descr="Screenshot of top of COMP1205 module page">
            <a:extLst>
              <a:ext uri="{FF2B5EF4-FFF2-40B4-BE49-F238E27FC236}">
                <a16:creationId xmlns:a16="http://schemas.microsoft.com/office/drawing/2014/main" id="{76B0A2BE-5941-854E-8373-2E90E5B9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9" y="1604804"/>
            <a:ext cx="8496300" cy="2581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9178E-7727-F243-98A7-25AE44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21</a:t>
            </a:fld>
            <a:endParaRPr lang="en-GB">
              <a:solidFill>
                <a:srgbClr val="005C84"/>
              </a:solidFill>
            </a:endParaRPr>
          </a:p>
        </p:txBody>
      </p:sp>
      <p:pic>
        <p:nvPicPr>
          <p:cNvPr id="9" name="Content Placeholder 8" descr="screenshot from module page&#10;&#10;COMP1205 coursework is live follow link on module page">
            <a:extLst>
              <a:ext uri="{FF2B5EF4-FFF2-40B4-BE49-F238E27FC236}">
                <a16:creationId xmlns:a16="http://schemas.microsoft.com/office/drawing/2014/main" id="{7A4975A9-C51D-4C4A-AD7C-43AF06DEB6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5238352"/>
            <a:ext cx="4025900" cy="927100"/>
          </a:xfrm>
        </p:spPr>
      </p:pic>
    </p:spTree>
    <p:extLst>
      <p:ext uri="{BB962C8B-B14F-4D97-AF65-F5344CB8AC3E}">
        <p14:creationId xmlns:p14="http://schemas.microsoft.com/office/powerpoint/2010/main" val="25053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95F08-800C-F74E-8928-7B9F73A5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 I expect you to have: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E957-FB14-2D44-A7CA-1FC887074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Downloaded and read the assignment spec</a:t>
            </a:r>
          </a:p>
          <a:p>
            <a:r>
              <a:rPr lang="en-GB"/>
              <a:t>Completed the career readiness test</a:t>
            </a:r>
          </a:p>
          <a:p>
            <a:r>
              <a:rPr lang="en-GB"/>
              <a:t>Be planning your next steps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88F47-68AA-3742-949C-08BA8796D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This will help you</a:t>
            </a:r>
          </a:p>
          <a:p>
            <a:pPr lvl="1"/>
            <a:r>
              <a:rPr lang="en-GB"/>
              <a:t>understand the purpose of the content we are presenting</a:t>
            </a:r>
          </a:p>
          <a:p>
            <a:pPr lvl="1"/>
            <a:r>
              <a:rPr lang="en-GB"/>
              <a:t>Give you out of class activities to help in the preparation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7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Use the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’30-day challenge’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as a guide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We don’t expect you to cover the whole 30 days</a:t>
            </a:r>
          </a:p>
          <a:p>
            <a:r>
              <a:rPr lang="en-GB"/>
              <a:t>Certainly not before the </a:t>
            </a:r>
            <a:r>
              <a:rPr lang="en-GB" err="1"/>
              <a:t>handin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6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EB5749-DF4F-BB4D-A978-55648054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and prepare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AC262-2762-4546-B31D-0FC83778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don’t expect to cover these slides in the first class</a:t>
            </a:r>
          </a:p>
          <a:p>
            <a:r>
              <a:rPr lang="en-GB"/>
              <a:t>It would be helpful if you read them before we meet again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8514-64D0-684C-AF03-DBCD8FE3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74E4-B13B-4CF6-AA7F-DB14FA42A16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8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Professional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136582" cy="4114800"/>
          </a:xfrm>
        </p:spPr>
        <p:txBody>
          <a:bodyPr/>
          <a:lstStyle/>
          <a:p>
            <a:pPr marL="0" indent="0">
              <a:buNone/>
            </a:pPr>
            <a:endParaRPr lang="en-GB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 never get a second chance</a:t>
            </a:r>
            <a:b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</a:b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to make a </a:t>
            </a:r>
            <a:r>
              <a:rPr lang="en-GB" i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first impression</a:t>
            </a:r>
            <a:endParaRPr lang="en-GB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In person, on-line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CV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email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Research, preparation, practice, learn, time</a:t>
            </a:r>
          </a:p>
          <a:p>
            <a:endParaRPr lang="en-GB">
              <a:latin typeface="Lucida Sans" panose="020B0602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2059" name="Picture 11" descr="C:\Users\Nick\AppData\Local\Microsoft\Windows\INetCache\IE\AY2IQH37\Bad%20Hair%20Day.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3047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850" y="5861814"/>
            <a:ext cx="84144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>
                <a:hlinkClick r:id="rId4"/>
              </a:rPr>
              <a:t>On email etiquette https://goo.gl/5gLzPt</a:t>
            </a:r>
            <a:r>
              <a:rPr lang="en-GB" sz="2000"/>
              <a:t> (warning requires flash!)</a:t>
            </a:r>
          </a:p>
        </p:txBody>
      </p:sp>
      <p:pic>
        <p:nvPicPr>
          <p:cNvPr id="6" name="Picture 5" descr="email story canv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70" y="2812642"/>
            <a:ext cx="1990080" cy="1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9F0E166-AEA1-4240-9626-F4E581C3563B}" type="slidenum">
              <a:rPr lang="en-GB">
                <a:solidFill>
                  <a:srgbClr val="323D43"/>
                </a:solidFill>
              </a:rPr>
              <a:pPr/>
              <a:t>26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508" y="180292"/>
            <a:ext cx="9144000" cy="6669088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8650" y="6237288"/>
            <a:ext cx="7881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7000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CV, Cover Letter, Application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09713" y="5277398"/>
            <a:ext cx="6105525" cy="707886"/>
          </a:xfrm>
          <a:prstGeom prst="rect">
            <a:avLst/>
          </a:prstGeom>
          <a:solidFill>
            <a:srgbClr val="BEE3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Online Tests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>
                <a:solidFill>
                  <a:srgbClr val="1A6C90"/>
                </a:solidFill>
                <a:cs typeface="Lucida Sans" pitchFamily="34" charset="0"/>
              </a:rPr>
              <a:t>(e.g. numerical, verbal, situational judgement)</a:t>
            </a:r>
            <a:endParaRPr lang="en-GB" sz="2400" b="1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219325" y="4218183"/>
            <a:ext cx="4741863" cy="830997"/>
          </a:xfrm>
          <a:prstGeom prst="rect">
            <a:avLst/>
          </a:prstGeom>
          <a:solidFill>
            <a:srgbClr val="C5F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First/Telephone/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Video Interviews</a:t>
            </a:r>
            <a:endParaRPr lang="en-GB" sz="1600" b="1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77292" y="3076508"/>
            <a:ext cx="3989387" cy="892552"/>
          </a:xfrm>
          <a:prstGeom prst="rect">
            <a:avLst/>
          </a:prstGeom>
          <a:solidFill>
            <a:srgbClr val="FFEA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000" b="1">
                <a:solidFill>
                  <a:srgbClr val="1A6C90"/>
                </a:solidFill>
                <a:cs typeface="Lucida Sans" pitchFamily="34" charset="0"/>
              </a:rPr>
              <a:t>Assessment Centre Tasks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>
                <a:solidFill>
                  <a:srgbClr val="1A6C90"/>
                </a:solidFill>
                <a:cs typeface="Lucida Sans" pitchFamily="34" charset="0"/>
              </a:rPr>
              <a:t>(role play, case study, presentation, in-tray exercise, social event etc.)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727450" y="1805062"/>
            <a:ext cx="1722438" cy="831850"/>
          </a:xfrm>
          <a:prstGeom prst="rect">
            <a:avLst/>
          </a:prstGeom>
          <a:solidFill>
            <a:srgbClr val="FF7D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Final Interview</a:t>
            </a:r>
          </a:p>
        </p:txBody>
      </p:sp>
      <p:sp>
        <p:nvSpPr>
          <p:cNvPr id="7177" name="Rectangle 3"/>
          <p:cNvSpPr txBox="1">
            <a:spLocks noChangeArrowheads="1"/>
          </p:cNvSpPr>
          <p:nvPr/>
        </p:nvSpPr>
        <p:spPr bwMode="auto">
          <a:xfrm rot="-3332783">
            <a:off x="-1130300" y="2403475"/>
            <a:ext cx="70215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>
                <a:solidFill>
                  <a:srgbClr val="1A6C90"/>
                </a:solidFill>
                <a:cs typeface="Lucida Sans" pitchFamily="34" charset="0"/>
              </a:rPr>
              <a:t>The Recruitment Process</a:t>
            </a:r>
          </a:p>
        </p:txBody>
      </p:sp>
      <p:sp>
        <p:nvSpPr>
          <p:cNvPr id="5" name="7-Point Star 4"/>
          <p:cNvSpPr/>
          <p:nvPr/>
        </p:nvSpPr>
        <p:spPr bwMode="auto">
          <a:xfrm>
            <a:off x="3527425" y="0"/>
            <a:ext cx="2124075" cy="1384300"/>
          </a:xfrm>
          <a:prstGeom prst="star7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>
            <a:spAutoFit/>
          </a:bodyPr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GB" sz="900">
              <a:solidFill>
                <a:srgbClr val="323D43"/>
              </a:solidFill>
              <a:latin typeface="Lucida Sans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3908" y="181282"/>
            <a:ext cx="16882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spcAft>
                <a:spcPct val="70000"/>
              </a:spcAft>
              <a:defRPr/>
            </a:pPr>
            <a:r>
              <a:rPr lang="en-US" sz="5400" b="1">
                <a:ln w="11430"/>
                <a:solidFill>
                  <a:srgbClr val="323D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ＭＳ Ｐゴシック" pitchFamily="34" charset="-128"/>
              </a:rPr>
              <a:t>JOB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300192" y="4890"/>
            <a:ext cx="2844316" cy="118008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solidFill>
                <a:srgbClr val="323D43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rot="3302408">
            <a:off x="4517126" y="3182976"/>
            <a:ext cx="588801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>
                <a:solidFill>
                  <a:srgbClr val="1A6C90"/>
                </a:solidFill>
                <a:cs typeface="Lucida Sans" pitchFamily="34" charset="0"/>
              </a:rPr>
              <a:t>Reasonable adjustments?</a:t>
            </a:r>
          </a:p>
        </p:txBody>
      </p:sp>
    </p:spTree>
    <p:extLst>
      <p:ext uri="{BB962C8B-B14F-4D97-AF65-F5344CB8AC3E}">
        <p14:creationId xmlns:p14="http://schemas.microsoft.com/office/powerpoint/2010/main" val="25040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Fit for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04" y="2355411"/>
            <a:ext cx="1859441" cy="2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4" y="2367604"/>
            <a:ext cx="1859441" cy="27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431" y="5409220"/>
            <a:ext cx="793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Targeted to the job, the employer, to your objective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332" y="6129300"/>
            <a:ext cx="432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Demonstrating your skillset</a:t>
            </a:r>
          </a:p>
        </p:txBody>
      </p:sp>
    </p:spTree>
    <p:extLst>
      <p:ext uri="{BB962C8B-B14F-4D97-AF65-F5344CB8AC3E}">
        <p14:creationId xmlns:p14="http://schemas.microsoft.com/office/powerpoint/2010/main" val="15916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 - reality check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1657478"/>
            <a:ext cx="6192689" cy="4903870"/>
          </a:xfrm>
        </p:spPr>
        <p:txBody>
          <a:bodyPr/>
          <a:lstStyle/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Volume of applicants per vacancy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Time you have to impress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Rejection is easier than short listing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Visual impact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 of </a:t>
            </a:r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relevant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information</a:t>
            </a:r>
          </a:p>
          <a:p>
            <a:pPr lvl="1"/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Pertinent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skills do not stand out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Too much information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Typing </a:t>
            </a:r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errors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and grammar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Lacks interest and achievement</a:t>
            </a:r>
          </a:p>
          <a:p>
            <a:pPr lvl="1"/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9220" name="Picture 5" descr="MCj028162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3697160"/>
            <a:ext cx="1608137" cy="1814512"/>
          </a:xfrm>
        </p:spPr>
      </p:pic>
      <p:pic>
        <p:nvPicPr>
          <p:cNvPr id="9221" name="Picture 6" descr="Reverse chronological 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774">
            <a:off x="7197434" y="1884364"/>
            <a:ext cx="1282700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0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Technical Skills (and achievement)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608512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Key modules 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Projects (and project life-cycle)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Core technical skills (eg programming, platforms, object orientated, relational design, clean room,) and proficiency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Specific (JavaScript, Agile SD, C#, </a:t>
            </a:r>
            <a:r>
              <a:rPr lang="en-GB" altLang="en-US" sz="1800" err="1">
                <a:latin typeface="Lucida Sans" panose="020B0602030504020204" pitchFamily="34" charset="0"/>
              </a:rPr>
              <a:t>etc</a:t>
            </a:r>
            <a:r>
              <a:rPr lang="en-GB" altLang="en-US" sz="1800">
                <a:latin typeface="Lucida Sans" panose="020B0602030504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Report writing, presentations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General IT, Excel, data handling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2538" y="1628775"/>
            <a:ext cx="4171950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Grades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Predicted degree classification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Position in class/group, </a:t>
            </a:r>
            <a:r>
              <a:rPr lang="en-GB" altLang="en-US" sz="1800" err="1">
                <a:latin typeface="Lucida Sans" panose="020B0602030504020204" pitchFamily="34" charset="0"/>
              </a:rPr>
              <a:t>eg</a:t>
            </a:r>
            <a:r>
              <a:rPr lang="en-GB" altLang="en-US" sz="1800">
                <a:latin typeface="Lucida Sans" panose="020B0602030504020204" pitchFamily="34" charset="0"/>
              </a:rPr>
              <a:t> Best Group Project.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Prizes, awards, strengths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Self taught skills/projects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14523" y="5949950"/>
            <a:ext cx="81387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www.prospects.ac.uk</a:t>
            </a:r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 &gt; Options with your subject</a:t>
            </a:r>
          </a:p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  <a:hlinkClick r:id="rId4"/>
              </a:rPr>
              <a:t>http://www.itjobswatch.co.uk/jobs/uk/developer.do</a:t>
            </a:r>
            <a:endParaRPr lang="en-GB" altLang="en-US" sz="24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791437" y="4868863"/>
            <a:ext cx="750397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Be specific, quantify where possible, be truthful. </a:t>
            </a:r>
          </a:p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If you don’t tell them, who will?</a:t>
            </a:r>
          </a:p>
        </p:txBody>
      </p:sp>
    </p:spTree>
    <p:extLst>
      <p:ext uri="{BB962C8B-B14F-4D97-AF65-F5344CB8AC3E}">
        <p14:creationId xmlns:p14="http://schemas.microsoft.com/office/powerpoint/2010/main" val="30302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99357B-F07B-D34C-A4FD-844A18F1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part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CFC92F-194B-7B46-83F8-33A1FB5F7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the first week of teaching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98EC-EA30-E54D-AD23-A008FAF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24D-CE2C-46B1-B481-84B77DB37B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6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BE997E-8CE4-A14C-BB6E-9F0E9D5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Finding Clues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87624" y="1484784"/>
            <a:ext cx="6444716" cy="5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30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966" y="6409723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http://www.ecs.soton.ac.uk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1418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832140" y="1196751"/>
            <a:ext cx="2914985" cy="360067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/>
              <a:t>Equality Act</a:t>
            </a:r>
            <a:br>
              <a:rPr lang="en-US" altLang="en-US" sz="3600"/>
            </a:br>
            <a:r>
              <a:rPr lang="en-US" altLang="en-US" sz="3600"/>
              <a:t> 2010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736813"/>
            <a:ext cx="8496300" cy="48497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One/Two sides of A4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Reverse chronological order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No Gaps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Relevant headings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Balance your information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Web links/profiles (Linked-in?)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Use action words: negotiated, organised 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Match your skills to the employer/role needs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CV Challenge</a:t>
            </a:r>
          </a:p>
        </p:txBody>
      </p:sp>
    </p:spTree>
    <p:extLst>
      <p:ext uri="{BB962C8B-B14F-4D97-AF65-F5344CB8AC3E}">
        <p14:creationId xmlns:p14="http://schemas.microsoft.com/office/powerpoint/2010/main" val="3221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ECA8-D884-DB44-92A7-15CF4FD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32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AE007AA-1E85-964D-94D3-B6CFF546CF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" y="651426"/>
            <a:ext cx="7848364" cy="5903029"/>
          </a:xfrm>
        </p:spPr>
      </p:pic>
    </p:spTree>
    <p:extLst>
      <p:ext uri="{BB962C8B-B14F-4D97-AF65-F5344CB8AC3E}">
        <p14:creationId xmlns:p14="http://schemas.microsoft.com/office/powerpoint/2010/main" val="8981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20833-43F8-8845-90F0-979C187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33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AEAA8E1-B6DE-DC47-A999-2A22311CD0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" y="1015349"/>
            <a:ext cx="7848364" cy="5521976"/>
          </a:xfrm>
        </p:spPr>
      </p:pic>
    </p:spTree>
    <p:extLst>
      <p:ext uri="{BB962C8B-B14F-4D97-AF65-F5344CB8AC3E}">
        <p14:creationId xmlns:p14="http://schemas.microsoft.com/office/powerpoint/2010/main" val="41656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96300" cy="649287"/>
          </a:xfrm>
        </p:spPr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CV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393825"/>
            <a:ext cx="8496300" cy="5111750"/>
          </a:xfrm>
        </p:spPr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Uncluttered</a:t>
            </a:r>
          </a:p>
          <a:p>
            <a:r>
              <a:rPr lang="en-GB" altLang="en-US" sz="1200"/>
              <a:t>too small,   </a:t>
            </a:r>
            <a:r>
              <a:rPr lang="en-GB" altLang="en-US">
                <a:latin typeface="Bernard MT Condensed" pitchFamily="18" charset="0"/>
              </a:rPr>
              <a:t>fancy fonts, </a:t>
            </a:r>
            <a:r>
              <a:rPr lang="en-GB" altLang="en-US" sz="3200" b="1" i="1" u="sng">
                <a:solidFill>
                  <a:srgbClr val="F00F2C"/>
                </a:solidFill>
                <a:latin typeface="Bernard MT Condensed" pitchFamily="18" charset="0"/>
              </a:rPr>
              <a:t>BOLD</a:t>
            </a:r>
            <a:endParaRPr lang="en-GB" altLang="en-US"/>
          </a:p>
          <a:p>
            <a:r>
              <a:rPr lang="en-GB" altLang="en-US">
                <a:latin typeface="Lucida Sans" panose="020B0602030504020204" pitchFamily="34" charset="0"/>
              </a:rPr>
              <a:t>Short sentences, bullet points</a:t>
            </a:r>
          </a:p>
          <a:p>
            <a:r>
              <a:rPr lang="en-GB" altLang="en-US">
                <a:latin typeface="Lucida Sans" panose="020B0602030504020204" pitchFamily="34" charset="0"/>
              </a:rPr>
              <a:t>Check spelling/grammar</a:t>
            </a:r>
          </a:p>
          <a:p>
            <a:r>
              <a:rPr lang="en-GB" altLang="en-US">
                <a:latin typeface="Lucida Sans" panose="020B0602030504020204" pitchFamily="34" charset="0"/>
              </a:rPr>
              <a:t>Tables and open source software?</a:t>
            </a:r>
          </a:p>
          <a:p>
            <a:r>
              <a:rPr lang="en-GB" altLang="en-US">
                <a:latin typeface="Lucida Sans" panose="020B0602030504020204" pitchFamily="34" charset="0"/>
              </a:rPr>
              <a:t>Focus on skills, knowledge and </a:t>
            </a:r>
          </a:p>
          <a:p>
            <a:pPr>
              <a:buFontTx/>
              <a:buNone/>
            </a:pPr>
            <a:r>
              <a:rPr lang="en-GB" altLang="en-US">
                <a:latin typeface="Lucida Sans" panose="020B0602030504020204" pitchFamily="34" charset="0"/>
              </a:rPr>
              <a:t>		 achievements. </a:t>
            </a:r>
          </a:p>
          <a:p>
            <a:pPr>
              <a:buFontTx/>
              <a:buNone/>
            </a:pPr>
            <a:r>
              <a:rPr lang="en-GB" altLang="en-US" sz="3200" i="1">
                <a:solidFill>
                  <a:srgbClr val="C00000"/>
                </a:solidFill>
                <a:latin typeface="Lucida Sans" panose="020B0602030504020204" pitchFamily="34" charset="0"/>
              </a:rPr>
              <a:t>		STAR = Situation, Task, Action, Result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8D7447-EC74-FF4C-A135-9CF86273ABF8}"/>
              </a:ext>
            </a:extLst>
          </p:cNvPr>
          <p:cNvGrpSpPr/>
          <p:nvPr/>
        </p:nvGrpSpPr>
        <p:grpSpPr>
          <a:xfrm>
            <a:off x="6213177" y="1520788"/>
            <a:ext cx="2375793" cy="2833613"/>
            <a:chOff x="6372919" y="1654175"/>
            <a:chExt cx="3095625" cy="3816350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6372919" y="1654175"/>
              <a:ext cx="3095625" cy="38163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4341" name="Picture 5" descr="Reverse chronological C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62" y="1870075"/>
              <a:ext cx="2735262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7" descr="MPj04411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827087" cy="10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Extra curricular activities -&gt;evidence</a:t>
            </a:r>
            <a:endParaRPr lang="en-US" altLang="en-US" b="1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17411" name="Picture 6" descr="Performing A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5732463"/>
            <a:ext cx="4171950" cy="942975"/>
          </a:xfrm>
          <a:noFill/>
        </p:spPr>
      </p:pic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68313" y="1700213"/>
            <a:ext cx="4171950" cy="4525962"/>
          </a:xfrm>
        </p:spPr>
        <p:txBody>
          <a:bodyPr/>
          <a:lstStyle/>
          <a:p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What?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Why?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Where?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Use to build and demonstrate relevant skills</a:t>
            </a:r>
          </a:p>
          <a:p>
            <a:endParaRPr lang="en-US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7D7BD0C-FE6B-4CA7-91E5-3CB41A773DC8}" type="slidenum">
              <a:rPr lang="en-GB" altLang="en-US" sz="1400">
                <a:latin typeface="Georgia" pitchFamily="18" charset="0"/>
              </a:rPr>
              <a:pPr/>
              <a:t>48</a:t>
            </a:fld>
            <a:endParaRPr lang="en-GB" altLang="en-US" sz="1400">
              <a:latin typeface="Georgia" pitchFamily="18" charset="0"/>
            </a:endParaRPr>
          </a:p>
        </p:txBody>
      </p:sp>
      <p:pic>
        <p:nvPicPr>
          <p:cNvPr id="17414" name="Picture 2" descr="C:\Documents and Settings\Owner\Local Settings\Temporary Internet Files\Content.IE5\TQ8LZ2MY\MP9001749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68713"/>
            <a:ext cx="28654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able, indoor, cake, plate&#10;&#10;Description automatically generated">
            <a:extLst>
              <a:ext uri="{FF2B5EF4-FFF2-40B4-BE49-F238E27FC236}">
                <a16:creationId xmlns:a16="http://schemas.microsoft.com/office/drawing/2014/main" id="{7401E609-7C82-0F4A-B280-9E33350DD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2" y="202222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advice</a:t>
            </a:r>
          </a:p>
          <a:p>
            <a:pPr lvl="1"/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Examples</a:t>
            </a:r>
          </a:p>
          <a:p>
            <a:pPr lvl="1"/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Sample structure</a:t>
            </a:r>
          </a:p>
          <a:p>
            <a:pPr lvl="1"/>
            <a:endParaRPr lang="en-GB">
              <a:latin typeface="Lucida Sans" panose="020B0602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36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 descr="CV support 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8" y="1726927"/>
            <a:ext cx="2206104" cy="220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1434" y="4386912"/>
            <a:ext cx="3438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hlinkClick r:id="rId4"/>
              </a:rPr>
              <a:t>https://goo.gl/ieBqBe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4934-6909-A94F-ADE1-3DE0BC37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 Planning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C44A5B-0DD1-CF44-B21F-489711A8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62719"/>
            <a:ext cx="5111750" cy="56737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7BF1F-B8CE-F546-BABD-7234785E6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Explore the pages</a:t>
            </a:r>
          </a:p>
          <a:p>
            <a:r>
              <a:rPr lang="en-GB"/>
              <a:t>Follow the links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D4908-0DC7-A347-A435-B64D4AE4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37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70B13B5-893F-8E4D-99BB-FFBC45706452}"/>
              </a:ext>
            </a:extLst>
          </p:cNvPr>
          <p:cNvSpPr/>
          <p:nvPr/>
        </p:nvSpPr>
        <p:spPr>
          <a:xfrm>
            <a:off x="13506" y="6151146"/>
            <a:ext cx="9144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>
                <a:hlinkClick r:id="rId3"/>
              </a:rPr>
              <a:t>https://</a:t>
            </a:r>
            <a:r>
              <a:rPr lang="en-GB" sz="1600" err="1">
                <a:hlinkClick r:id="rId3"/>
              </a:rPr>
              <a:t>www.southampton.ac.uk</a:t>
            </a:r>
            <a:r>
              <a:rPr lang="en-GB" sz="1600">
                <a:hlinkClick r:id="rId3"/>
              </a:rPr>
              <a:t>/careers/students/career-planning/</a:t>
            </a:r>
            <a:r>
              <a:rPr lang="en-GB" sz="1600" err="1">
                <a:hlinkClick r:id="rId3"/>
              </a:rPr>
              <a:t>index.page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20114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DE3F-5000-A940-9387-6AA09B0A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readiness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CA1128-4CBB-024B-BC30-D7C788340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7" y="273050"/>
            <a:ext cx="3774176" cy="5853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355F7-C2A7-7746-80A0-96B6E006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 following the career readiness link …</a:t>
            </a:r>
          </a:p>
          <a:p>
            <a:endParaRPr lang="en-GB"/>
          </a:p>
          <a:p>
            <a:r>
              <a:rPr lang="en-GB"/>
              <a:t>…will take you to some pages in </a:t>
            </a:r>
            <a:r>
              <a:rPr lang="en-GB" err="1"/>
              <a:t>eFolio</a:t>
            </a:r>
            <a:endParaRPr lang="en-GB"/>
          </a:p>
          <a:p>
            <a:endParaRPr lang="en-GB"/>
          </a:p>
          <a:p>
            <a:r>
              <a:rPr lang="en-GB"/>
              <a:t> just bear with the demands …</a:t>
            </a:r>
          </a:p>
          <a:p>
            <a:endParaRPr lang="en-GB"/>
          </a:p>
          <a:p>
            <a:r>
              <a:rPr lang="en-GB"/>
              <a:t>(if necessary)   to login yet again and you will ultimately reach the career readiness evaluation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FE5DD-BEFA-1A46-BCC5-B7AD5D19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38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3CC1159-5302-194F-A534-4A9A93116EE0}"/>
              </a:ext>
            </a:extLst>
          </p:cNvPr>
          <p:cNvSpPr/>
          <p:nvPr/>
        </p:nvSpPr>
        <p:spPr>
          <a:xfrm>
            <a:off x="0" y="612036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>
                <a:hlinkClick r:id="rId3"/>
              </a:rPr>
              <a:t>https://</a:t>
            </a:r>
            <a:r>
              <a:rPr lang="en-GB" sz="1800" err="1">
                <a:hlinkClick r:id="rId3"/>
              </a:rPr>
              <a:t>www.southampton.ac.uk</a:t>
            </a:r>
            <a:r>
              <a:rPr lang="en-GB" sz="1800">
                <a:hlinkClick r:id="rId3"/>
              </a:rPr>
              <a:t>/careers/students/career-planning/</a:t>
            </a:r>
            <a:r>
              <a:rPr lang="en-GB" sz="1800" err="1">
                <a:hlinkClick r:id="rId3"/>
              </a:rPr>
              <a:t>index.page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238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C31B79-2A17-CD47-8854-E3E3A4F9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why is IS this relevant?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3F610-FFAB-4B46-9C46-85EB56F1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9618-8A4D-9F43-AFCD-58913C1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39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employability?</a:t>
            </a:r>
          </a:p>
          <a:p>
            <a:r>
              <a:rPr lang="en-GB"/>
              <a:t>The Careers and Employability Service</a:t>
            </a:r>
          </a:p>
          <a:p>
            <a:r>
              <a:rPr lang="en-GB"/>
              <a:t>Work and development opportunities</a:t>
            </a:r>
          </a:p>
          <a:p>
            <a:r>
              <a:rPr lang="en-GB"/>
              <a:t>Introduction to writing your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4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COMP1205 Learning objectives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B3.  Audit, evaluate and critically reflect upon strengths and weaknesses in knowledge, skills and abilities</a:t>
            </a:r>
          </a:p>
          <a:p>
            <a:r>
              <a:rPr lang="en-GB" sz="2400"/>
              <a:t>B4.  Evaluate and critically reflect upon self-presentation, particularly those aspects that relate to career development</a:t>
            </a:r>
          </a:p>
          <a:p>
            <a:r>
              <a:rPr lang="en-GB" sz="2400"/>
              <a:t>D1. Communicate ideas in written and oral forms in appropriate styles for different audiences</a:t>
            </a:r>
          </a:p>
          <a:p>
            <a:r>
              <a:rPr lang="en-GB" sz="2400"/>
              <a:t>D2. In written communications, make appropriate and effective use of layout and referencing conventions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81A-5AE4-4F93-80BB-9482B11A2518}" type="slidenum">
              <a:rPr lang="en-GB" smtClean="0">
                <a:solidFill>
                  <a:srgbClr val="005C84"/>
                </a:solidFill>
              </a:rPr>
              <a:pPr/>
              <a:t>40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err="1">
                <a:solidFill>
                  <a:srgbClr val="E5E3DB"/>
                </a:solidFill>
              </a:rPr>
              <a:t>UoS_CareersandEmployability</a:t>
            </a:r>
            <a:endParaRPr lang="en-GB" sz="1800" kern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23615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REMINDER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>
                <a:latin typeface="Lucida Sans" panose="020B0602030504020204" pitchFamily="34" charset="77"/>
              </a:rPr>
              <a:t>Use the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’30-day challenge’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as a guide</a:t>
            </a:r>
            <a:endParaRPr lang="en-GB"/>
          </a:p>
          <a:p>
            <a:r>
              <a:rPr lang="en-GB"/>
              <a:t>We don’t expect you to cover the whole 30 days</a:t>
            </a:r>
          </a:p>
          <a:p>
            <a:r>
              <a:rPr lang="en-GB"/>
              <a:t>Certainly not before the </a:t>
            </a:r>
            <a:r>
              <a:rPr lang="en-GB" err="1"/>
              <a:t>handin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6E74-876E-CF45-807D-6074399F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GB"/>
              <a:t>Before the next lecture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09549-107A-F843-89C7-3338107A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the videos – read your emails!!</a:t>
            </a:r>
          </a:p>
          <a:p>
            <a:r>
              <a:rPr lang="en-GB"/>
              <a:t>Complete the next survey </a:t>
            </a:r>
          </a:p>
          <a:p>
            <a:pPr lvl="1"/>
            <a:r>
              <a:rPr lang="en-GB"/>
              <a:t>you will be invited</a:t>
            </a:r>
          </a:p>
          <a:p>
            <a:pPr lvl="1"/>
            <a:r>
              <a:rPr lang="en-GB"/>
              <a:t>You will be reminded to make sure you complete it!!</a:t>
            </a:r>
          </a:p>
          <a:p>
            <a:r>
              <a:rPr lang="en-GB"/>
              <a:t>Help each other</a:t>
            </a:r>
          </a:p>
          <a:p>
            <a:r>
              <a:rPr lang="en-GB"/>
              <a:t>Tell us if you face specific difficulties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BA83-10A3-4B4D-B92E-A59B063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fld id="{C7F54FFE-BB5A-423C-875A-BB3D7B16F2F4}" type="slidenum">
              <a:rPr lang="en-GB" sz="1300" smtClean="0"/>
              <a:pPr>
                <a:lnSpc>
                  <a:spcPct val="90000"/>
                </a:lnSpc>
                <a:defRPr/>
              </a:pPr>
              <a:t>43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3851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ways to one link!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168860"/>
            <a:ext cx="3008313" cy="3957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check out the University career pages for ECS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Make notes on points which you think will be relevant to the draft of your CV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44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https://</a:t>
            </a:r>
            <a:r>
              <a:rPr lang="en-US" sz="1800" err="1"/>
              <a:t>www.southampton.ac.uk</a:t>
            </a:r>
            <a:r>
              <a:rPr lang="en-US" sz="1800"/>
              <a:t>/careers/students/subject-info/</a:t>
            </a:r>
            <a:r>
              <a:rPr lang="en-US" sz="1800" err="1"/>
              <a:t>ecs.page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>
                <a:hlinkClick r:id="rId2"/>
              </a:rPr>
              <a:t>https://goo.gl/grvpYA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7" descr="maybe careers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92AB5-6591-6A4B-9A1E-90B0E9BF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 references in this slide set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116FE4-574E-A74F-AF2E-0B59D188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283748"/>
            <a:ext cx="8426450" cy="33350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4C4C-ED8F-9443-AC70-D4183295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45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let’s begin with some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5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>
                <a:latin typeface="Lucinda sans"/>
              </a:rPr>
              <a:t>Employability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358775" y="1412776"/>
            <a:ext cx="8426450" cy="5256584"/>
          </a:xfrm>
        </p:spPr>
        <p:txBody>
          <a:bodyPr/>
          <a:lstStyle/>
          <a:p>
            <a:r>
              <a:rPr lang="en-GB" altLang="en-US" sz="2800">
                <a:latin typeface="Lucinda sans"/>
              </a:rPr>
              <a:t>What does it mean?    </a:t>
            </a:r>
          </a:p>
          <a:p>
            <a:r>
              <a:rPr lang="en-GB" altLang="en-US" sz="2800">
                <a:latin typeface="Lucinda sans"/>
              </a:rPr>
              <a:t>Graduate Destinations and earnings (FT, UK, UG)?</a:t>
            </a:r>
          </a:p>
          <a:p>
            <a:pPr lvl="1">
              <a:lnSpc>
                <a:spcPct val="100000"/>
              </a:lnSpc>
            </a:pPr>
            <a:endParaRPr lang="en-GB" altLang="en-US" sz="200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>
                <a:latin typeface="Lucida Sans" pitchFamily="34" charset="0"/>
              </a:rPr>
              <a:t>2009 ECS – CS/SE/ITO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FT Employed 67%		FT study = 7%	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Unemployed 7%</a:t>
            </a:r>
          </a:p>
          <a:p>
            <a:pPr lvl="1">
              <a:lnSpc>
                <a:spcPct val="100000"/>
              </a:lnSpc>
            </a:pPr>
            <a:endParaRPr lang="en-GB" altLang="en-US" sz="200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>
                <a:latin typeface="Lucida Sans" pitchFamily="34" charset="0"/>
              </a:rPr>
              <a:t>2016 ECS – All ECS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 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FT Employment </a:t>
            </a:r>
            <a:r>
              <a:rPr lang="en-GB" altLang="en-US" sz="2000" b="1">
                <a:latin typeface="Lucida Sans" pitchFamily="34" charset="0"/>
              </a:rPr>
              <a:t>70.7%</a:t>
            </a:r>
            <a:r>
              <a:rPr lang="en-GB" altLang="en-US" sz="2000">
                <a:latin typeface="Lucida Sans" pitchFamily="34" charset="0"/>
              </a:rPr>
              <a:t>  	   FT Study </a:t>
            </a:r>
            <a:r>
              <a:rPr lang="en-GB" altLang="en-US" sz="2000" b="1">
                <a:latin typeface="Lucida Sans" pitchFamily="34" charset="0"/>
              </a:rPr>
              <a:t>= 11.9%   </a:t>
            </a:r>
            <a:r>
              <a:rPr lang="en-GB" altLang="en-US" sz="2000">
                <a:latin typeface="Lucida Sans" pitchFamily="34" charset="0"/>
              </a:rPr>
              <a:t>	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      Unemployed 5.8</a:t>
            </a:r>
            <a:r>
              <a:rPr lang="en-GB" altLang="en-US" sz="2000" b="1">
                <a:latin typeface="Lucida Sans" pitchFamily="34" charset="0"/>
              </a:rPr>
              <a:t>%</a:t>
            </a:r>
            <a:r>
              <a:rPr lang="en-GB" altLang="en-US" sz="2000">
                <a:latin typeface="Lucida Sans" pitchFamily="34" charset="0"/>
              </a:rPr>
              <a:t>   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Pay £30,637 average - more earn over £30k than below) . 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364/601 responded, 99.3% in positive employment</a:t>
            </a:r>
            <a:endParaRPr lang="en-GB" altLang="en-US" sz="2000"/>
          </a:p>
          <a:p>
            <a:endParaRPr lang="en-GB" altLang="en-US" sz="2000"/>
          </a:p>
          <a:p>
            <a:endParaRPr lang="en-US" altLang="en-US" sz="2000"/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  <a:buFontTx/>
              <a:buNone/>
            </a:pPr>
            <a:fld id="{C474EC10-3850-44CE-940E-DD100185999D}" type="slidenum">
              <a:rPr lang="en-GB" altLang="en-US" sz="1400">
                <a:solidFill>
                  <a:srgbClr val="323D43"/>
                </a:solidFill>
              </a:rPr>
              <a:pPr algn="r"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400">
              <a:solidFill>
                <a:srgbClr val="323D43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63800" y="2817813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recently available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/>
              <a:t>Via annual DLHE survey</a:t>
            </a:r>
          </a:p>
          <a:p>
            <a:r>
              <a:rPr lang="en-US" sz="1600"/>
              <a:t>16/17 is the most recently available from the careers and employability service in October 2020</a:t>
            </a:r>
          </a:p>
          <a:p>
            <a:r>
              <a:rPr lang="en-US" sz="1600"/>
              <a:t>The reason for this is that the method of collecting and </a:t>
            </a:r>
            <a:r>
              <a:rPr lang="en-GB" sz="1600"/>
              <a:t>analysing</a:t>
            </a:r>
            <a:r>
              <a:rPr lang="en-US" sz="1600"/>
              <a:t> data changed</a:t>
            </a:r>
          </a:p>
          <a:p>
            <a:r>
              <a:rPr lang="en-US" sz="1600"/>
              <a:t>There is a PDF you can download (</a:t>
            </a:r>
            <a:r>
              <a:rPr lang="en-US" sz="1600" err="1"/>
              <a:t>edshare</a:t>
            </a:r>
            <a:r>
              <a:rPr lang="en-US" sz="1600"/>
              <a:t>)</a:t>
            </a:r>
          </a:p>
          <a:p>
            <a:r>
              <a:rPr lang="en-US" sz="1600"/>
              <a:t>I have put it into the resources collection for this lecture – link from module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7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 all links are accessible from the module page</a:t>
            </a:r>
          </a:p>
        </p:txBody>
      </p:sp>
      <p:pic>
        <p:nvPicPr>
          <p:cNvPr id="16" name="Content Placeholder 15" descr="the most recently available government data Destination of Leavers in Higher Education (DLHE)  survey. ">
            <a:extLst>
              <a:ext uri="{FF2B5EF4-FFF2-40B4-BE49-F238E27FC236}">
                <a16:creationId xmlns:a16="http://schemas.microsoft.com/office/drawing/2014/main" id="{7DF68715-54DB-A440-AB86-1D188E2D7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273050"/>
            <a:ext cx="4081776" cy="5853113"/>
          </a:xfrm>
        </p:spPr>
      </p:pic>
    </p:spTree>
    <p:extLst>
      <p:ext uri="{BB962C8B-B14F-4D97-AF65-F5344CB8AC3E}">
        <p14:creationId xmlns:p14="http://schemas.microsoft.com/office/powerpoint/2010/main" val="287602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2625AB7-9568-4A33-B8C5-E1188F50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1341438"/>
          </a:xfrm>
        </p:spPr>
        <p:txBody>
          <a:bodyPr/>
          <a:lstStyle/>
          <a:p>
            <a:r>
              <a:rPr lang="en-US" sz="3200"/>
              <a:t>This is the official data replacement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46CCC031-E988-F74E-94E2-C1B6F0E0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-1" b="-1"/>
          <a:stretch/>
        </p:blipFill>
        <p:spPr>
          <a:xfrm>
            <a:off x="358775" y="1700213"/>
            <a:ext cx="8426450" cy="45021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82F7-16BF-1348-885B-08856A6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8175" cy="18097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0A21975-91E7-46F9-9B0F-AC81451E268F}" type="slidenum">
              <a:rPr lang="en-GB" sz="1300" smtClean="0">
                <a:solidFill>
                  <a:srgbClr val="005C84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sz="1300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/>
              <a:t>Your best alternative source of information is to look at some of the job search websites</a:t>
            </a:r>
          </a:p>
          <a:p>
            <a:endParaRPr lang="en-US" sz="1600"/>
          </a:p>
          <a:p>
            <a:r>
              <a:rPr lang="en-US" sz="1600"/>
              <a:t>This slide shows and image from the Prospect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9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 all links are accessible from the module page</a:t>
            </a:r>
          </a:p>
        </p:txBody>
      </p:sp>
      <p:pic>
        <p:nvPicPr>
          <p:cNvPr id="10" name="Content Placeholder 9" descr="Prospects job search site showing types of jobs typically followed by CS graduates&#10;&#10;">
            <a:hlinkClick r:id="rId2"/>
            <a:extLst>
              <a:ext uri="{FF2B5EF4-FFF2-40B4-BE49-F238E27FC236}">
                <a16:creationId xmlns:a16="http://schemas.microsoft.com/office/drawing/2014/main" id="{AE0F636B-D8E0-FE49-8C1E-409514A00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70891"/>
            <a:ext cx="5111750" cy="4257431"/>
          </a:xfrm>
        </p:spPr>
      </p:pic>
    </p:spTree>
    <p:extLst>
      <p:ext uri="{BB962C8B-B14F-4D97-AF65-F5344CB8AC3E}">
        <p14:creationId xmlns:p14="http://schemas.microsoft.com/office/powerpoint/2010/main" val="29109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heme/theme1.xml><?xml version="1.0" encoding="utf-8"?>
<a:theme xmlns:a="http://schemas.openxmlformats.org/drawingml/2006/main" name="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1696</Words>
  <Application>Microsoft Macintosh PowerPoint</Application>
  <PresentationFormat>On-screen Show (4:3)</PresentationFormat>
  <Paragraphs>340</Paragraphs>
  <Slides>45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</vt:lpstr>
      <vt:lpstr>Bernard MT Condensed</vt:lpstr>
      <vt:lpstr>Calibri</vt:lpstr>
      <vt:lpstr>Georgia</vt:lpstr>
      <vt:lpstr>Lucida Sans</vt:lpstr>
      <vt:lpstr>Lucinda sans</vt:lpstr>
      <vt:lpstr>Symbol</vt:lpstr>
      <vt:lpstr>Times New Roman</vt:lpstr>
      <vt:lpstr>Verdana</vt:lpstr>
      <vt:lpstr>Wingdings</vt:lpstr>
      <vt:lpstr>UoSnew3</vt:lpstr>
      <vt:lpstr>1_UoSnew3</vt:lpstr>
      <vt:lpstr>uos_ppt__template_v7</vt:lpstr>
      <vt:lpstr>3_UoSnew3</vt:lpstr>
      <vt:lpstr>2_uos_ppt__template_v7</vt:lpstr>
      <vt:lpstr>Office Theme</vt:lpstr>
      <vt:lpstr>Careers and Employability</vt:lpstr>
      <vt:lpstr>Before this lecture you will have</vt:lpstr>
      <vt:lpstr>Lecture part 2</vt:lpstr>
      <vt:lpstr>Next</vt:lpstr>
      <vt:lpstr> let’s begin with some data</vt:lpstr>
      <vt:lpstr>Employability</vt:lpstr>
      <vt:lpstr>The most recently available figures</vt:lpstr>
      <vt:lpstr>This is the official data replacement</vt:lpstr>
      <vt:lpstr>Alternative sources</vt:lpstr>
      <vt:lpstr>What are Employers looking for?</vt:lpstr>
      <vt:lpstr>Looking at work experience survey</vt:lpstr>
      <vt:lpstr>Careers and Employability Service</vt:lpstr>
      <vt:lpstr>MyCareer for events and jobs</vt:lpstr>
      <vt:lpstr>Jobs and work experience</vt:lpstr>
      <vt:lpstr>PowerPoint Presentation</vt:lpstr>
      <vt:lpstr>Specialist job agencies</vt:lpstr>
      <vt:lpstr>Careers Fairs</vt:lpstr>
      <vt:lpstr>PowerPoint Presentation</vt:lpstr>
      <vt:lpstr>  let’s think about a concrete example</vt:lpstr>
      <vt:lpstr>Use the module web page</vt:lpstr>
      <vt:lpstr>ECS Module Page</vt:lpstr>
      <vt:lpstr>No I expect you to have:</vt:lpstr>
      <vt:lpstr>Use the  ’30-day challenge’  as a guide</vt:lpstr>
      <vt:lpstr>Read and prepare</vt:lpstr>
      <vt:lpstr>Professional impact</vt:lpstr>
      <vt:lpstr>PowerPoint Presentation</vt:lpstr>
      <vt:lpstr>Fit for purpose</vt:lpstr>
      <vt:lpstr>CV  - reality check</vt:lpstr>
      <vt:lpstr>Technical Skills (and achievement)</vt:lpstr>
      <vt:lpstr> Finding Clues</vt:lpstr>
      <vt:lpstr>CV Challenge</vt:lpstr>
      <vt:lpstr>PowerPoint Presentation</vt:lpstr>
      <vt:lpstr>PowerPoint Presentation</vt:lpstr>
      <vt:lpstr>CV Style</vt:lpstr>
      <vt:lpstr>Extra curricular activities -&gt;evidence</vt:lpstr>
      <vt:lpstr>Further Help</vt:lpstr>
      <vt:lpstr>Career Planning</vt:lpstr>
      <vt:lpstr>Careers readiness</vt:lpstr>
      <vt:lpstr> why is IS this relevant?</vt:lpstr>
      <vt:lpstr>COMP1205 Learning objectives </vt:lpstr>
      <vt:lpstr>PowerPoint Presentation</vt:lpstr>
      <vt:lpstr>REMINDER</vt:lpstr>
      <vt:lpstr>Before the next lecture</vt:lpstr>
      <vt:lpstr>Three ways to one link!</vt:lpstr>
      <vt:lpstr>Web references in this slide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and Employability</dc:title>
  <dc:creator>Su White</dc:creator>
  <cp:lastModifiedBy>Su White</cp:lastModifiedBy>
  <cp:revision>1</cp:revision>
  <dcterms:created xsi:type="dcterms:W3CDTF">2020-10-07T11:26:36Z</dcterms:created>
  <dcterms:modified xsi:type="dcterms:W3CDTF">2020-10-08T11:50:17Z</dcterms:modified>
</cp:coreProperties>
</file>