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7"/>
  </p:notesMasterIdLst>
  <p:sldIdLst>
    <p:sldId id="259" r:id="rId9"/>
    <p:sldId id="257" r:id="rId10"/>
    <p:sldId id="260" r:id="rId11"/>
    <p:sldId id="261" r:id="rId12"/>
    <p:sldId id="262" r:id="rId13"/>
    <p:sldId id="263" r:id="rId14"/>
    <p:sldId id="264" r:id="rId15"/>
    <p:sldId id="268" r:id="rId16"/>
    <p:sldId id="281" r:id="rId17"/>
    <p:sldId id="258" r:id="rId18"/>
    <p:sldId id="278" r:id="rId19"/>
    <p:sldId id="276" r:id="rId20"/>
    <p:sldId id="277" r:id="rId21"/>
    <p:sldId id="274" r:id="rId22"/>
    <p:sldId id="275" r:id="rId23"/>
    <p:sldId id="279" r:id="rId24"/>
    <p:sldId id="280" r:id="rId25"/>
    <p:sldId id="282" r:id="rId26"/>
    <p:sldId id="270" r:id="rId27"/>
    <p:sldId id="273" r:id="rId28"/>
    <p:sldId id="269" r:id="rId29"/>
    <p:sldId id="272" r:id="rId30"/>
    <p:sldId id="285" r:id="rId31"/>
    <p:sldId id="284" r:id="rId32"/>
    <p:sldId id="271" r:id="rId33"/>
    <p:sldId id="265" r:id="rId34"/>
    <p:sldId id="266" r:id="rId35"/>
    <p:sldId id="26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 userDrawn="1">
          <p15:clr>
            <a:srgbClr val="A4A3A4"/>
          </p15:clr>
        </p15:guide>
        <p15:guide id="2" pos="44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8C344-5FBE-4B47-97BF-915152A423D1}" v="1" dt="2020-10-03T13:12:45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4"/>
    <p:restoredTop sz="96327"/>
  </p:normalViewPr>
  <p:slideViewPr>
    <p:cSldViewPr snapToGrid="0" snapToObjects="1" showGuides="1">
      <p:cViewPr varScale="1">
        <p:scale>
          <a:sx n="118" d="100"/>
          <a:sy n="118" d="100"/>
        </p:scale>
        <p:origin x="224" y="216"/>
      </p:cViewPr>
      <p:guideLst>
        <p:guide orient="horz" pos="3521"/>
        <p:guide pos="44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viewProps" Target="viewProps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microsoft.com/office/2015/10/relationships/revisionInfo" Target="revisionInfo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5A70DB1F-0BE6-3C46-BEDA-AA60911F1AC3}"/>
    <pc:docChg chg="custSel modSld">
      <pc:chgData name="Gibbins N.M." userId="6a0e944c-4d97-467d-bb7a-7c3315791fe4" providerId="ADAL" clId="{5A70DB1F-0BE6-3C46-BEDA-AA60911F1AC3}" dt="2019-10-20T16:00:29.470" v="149" actId="20577"/>
      <pc:docMkLst>
        <pc:docMk/>
      </pc:docMkLst>
      <pc:sldChg chg="modSp">
        <pc:chgData name="Gibbins N.M." userId="6a0e944c-4d97-467d-bb7a-7c3315791fe4" providerId="ADAL" clId="{5A70DB1F-0BE6-3C46-BEDA-AA60911F1AC3}" dt="2019-10-20T16:00:29.470" v="149" actId="20577"/>
        <pc:sldMkLst>
          <pc:docMk/>
          <pc:sldMk cId="2171164197" sldId="288"/>
        </pc:sldMkLst>
        <pc:spChg chg="mod">
          <ac:chgData name="Gibbins N.M." userId="6a0e944c-4d97-467d-bb7a-7c3315791fe4" providerId="ADAL" clId="{5A70DB1F-0BE6-3C46-BEDA-AA60911F1AC3}" dt="2019-10-20T16:00:29.470" v="149" actId="20577"/>
          <ac:spMkLst>
            <pc:docMk/>
            <pc:sldMk cId="2171164197" sldId="288"/>
            <ac:spMk id="4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1928C344-5FBE-4B47-97BF-915152A423D1}"/>
    <pc:docChg chg="custSel delSld modSld">
      <pc:chgData name="Nicholas Gibbins" userId="6a0e944c-4d97-467d-bb7a-7c3315791fe4" providerId="ADAL" clId="{1928C344-5FBE-4B47-97BF-915152A423D1}" dt="2020-10-03T13:17:17.978" v="29" actId="20577"/>
      <pc:docMkLst>
        <pc:docMk/>
      </pc:docMkLst>
      <pc:sldChg chg="modSp mod">
        <pc:chgData name="Nicholas Gibbins" userId="6a0e944c-4d97-467d-bb7a-7c3315791fe4" providerId="ADAL" clId="{1928C344-5FBE-4B47-97BF-915152A423D1}" dt="2020-10-03T13:12:45.269" v="13"/>
        <pc:sldMkLst>
          <pc:docMk/>
          <pc:sldMk cId="3274144756" sldId="257"/>
        </pc:sldMkLst>
        <pc:spChg chg="mod">
          <ac:chgData name="Nicholas Gibbins" userId="6a0e944c-4d97-467d-bb7a-7c3315791fe4" providerId="ADAL" clId="{1928C344-5FBE-4B47-97BF-915152A423D1}" dt="2020-10-03T13:12:45.269" v="13"/>
          <ac:spMkLst>
            <pc:docMk/>
            <pc:sldMk cId="3274144756" sldId="257"/>
            <ac:spMk id="2" creationId="{00000000-0000-0000-0000-000000000000}"/>
          </ac:spMkLst>
        </pc:spChg>
        <pc:spChg chg="mod">
          <ac:chgData name="Nicholas Gibbins" userId="6a0e944c-4d97-467d-bb7a-7c3315791fe4" providerId="ADAL" clId="{1928C344-5FBE-4B47-97BF-915152A423D1}" dt="2020-10-03T13:12:25.856" v="10" actId="20577"/>
          <ac:spMkLst>
            <pc:docMk/>
            <pc:sldMk cId="3274144756" sldId="257"/>
            <ac:spMk id="3" creationId="{00000000-0000-0000-0000-000000000000}"/>
          </ac:spMkLst>
        </pc:spChg>
      </pc:sldChg>
      <pc:sldChg chg="modSp mod">
        <pc:chgData name="Nicholas Gibbins" userId="6a0e944c-4d97-467d-bb7a-7c3315791fe4" providerId="ADAL" clId="{1928C344-5FBE-4B47-97BF-915152A423D1}" dt="2020-10-03T13:17:17.978" v="29" actId="20577"/>
        <pc:sldMkLst>
          <pc:docMk/>
          <pc:sldMk cId="2760801465" sldId="267"/>
        </pc:sldMkLst>
        <pc:spChg chg="mod">
          <ac:chgData name="Nicholas Gibbins" userId="6a0e944c-4d97-467d-bb7a-7c3315791fe4" providerId="ADAL" clId="{1928C344-5FBE-4B47-97BF-915152A423D1}" dt="2020-10-03T13:17:17.978" v="29" actId="20577"/>
          <ac:spMkLst>
            <pc:docMk/>
            <pc:sldMk cId="2760801465" sldId="267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1928C344-5FBE-4B47-97BF-915152A423D1}" dt="2020-10-03T13:13:54.636" v="14" actId="2711"/>
        <pc:sldMkLst>
          <pc:docMk/>
          <pc:sldMk cId="3535522825" sldId="277"/>
        </pc:sldMkLst>
        <pc:spChg chg="mod">
          <ac:chgData name="Nicholas Gibbins" userId="6a0e944c-4d97-467d-bb7a-7c3315791fe4" providerId="ADAL" clId="{1928C344-5FBE-4B47-97BF-915152A423D1}" dt="2020-10-03T13:13:54.636" v="14" actId="2711"/>
          <ac:spMkLst>
            <pc:docMk/>
            <pc:sldMk cId="3535522825" sldId="277"/>
            <ac:spMk id="4" creationId="{00000000-0000-0000-0000-000000000000}"/>
          </ac:spMkLst>
        </pc:spChg>
      </pc:sldChg>
      <pc:sldChg chg="modSp del mod">
        <pc:chgData name="Nicholas Gibbins" userId="6a0e944c-4d97-467d-bb7a-7c3315791fe4" providerId="ADAL" clId="{1928C344-5FBE-4B47-97BF-915152A423D1}" dt="2020-10-03T13:12:42.169" v="12" actId="2696"/>
        <pc:sldMkLst>
          <pc:docMk/>
          <pc:sldMk cId="1480654806" sldId="286"/>
        </pc:sldMkLst>
        <pc:spChg chg="mod">
          <ac:chgData name="Nicholas Gibbins" userId="6a0e944c-4d97-467d-bb7a-7c3315791fe4" providerId="ADAL" clId="{1928C344-5FBE-4B47-97BF-915152A423D1}" dt="2020-10-03T13:12:39.929" v="11" actId="21"/>
          <ac:spMkLst>
            <pc:docMk/>
            <pc:sldMk cId="1480654806" sldId="286"/>
            <ac:spMk id="2" creationId="{16F8D098-C062-4D40-9198-159049C22B8A}"/>
          </ac:spMkLst>
        </pc:spChg>
      </pc:sldChg>
      <pc:sldChg chg="del">
        <pc:chgData name="Nicholas Gibbins" userId="6a0e944c-4d97-467d-bb7a-7c3315791fe4" providerId="ADAL" clId="{1928C344-5FBE-4B47-97BF-915152A423D1}" dt="2020-09-21T20:47:20.019" v="0" actId="2696"/>
        <pc:sldMkLst>
          <pc:docMk/>
          <pc:sldMk cId="2359980393" sldId="287"/>
        </pc:sldMkLst>
      </pc:sldChg>
      <pc:sldChg chg="del">
        <pc:chgData name="Nicholas Gibbins" userId="6a0e944c-4d97-467d-bb7a-7c3315791fe4" providerId="ADAL" clId="{1928C344-5FBE-4B47-97BF-915152A423D1}" dt="2020-09-21T20:47:20.083" v="7" actId="2696"/>
        <pc:sldMkLst>
          <pc:docMk/>
          <pc:sldMk cId="2171164197" sldId="288"/>
        </pc:sldMkLst>
      </pc:sldChg>
      <pc:sldChg chg="del">
        <pc:chgData name="Nicholas Gibbins" userId="6a0e944c-4d97-467d-bb7a-7c3315791fe4" providerId="ADAL" clId="{1928C344-5FBE-4B47-97BF-915152A423D1}" dt="2020-09-21T20:47:20.045" v="4" actId="2696"/>
        <pc:sldMkLst>
          <pc:docMk/>
          <pc:sldMk cId="3507533334" sldId="289"/>
        </pc:sldMkLst>
      </pc:sldChg>
      <pc:sldChg chg="del">
        <pc:chgData name="Nicholas Gibbins" userId="6a0e944c-4d97-467d-bb7a-7c3315791fe4" providerId="ADAL" clId="{1928C344-5FBE-4B47-97BF-915152A423D1}" dt="2020-09-21T20:47:20.038" v="3" actId="2696"/>
        <pc:sldMkLst>
          <pc:docMk/>
          <pc:sldMk cId="2763318266" sldId="290"/>
        </pc:sldMkLst>
      </pc:sldChg>
      <pc:sldChg chg="del">
        <pc:chgData name="Nicholas Gibbins" userId="6a0e944c-4d97-467d-bb7a-7c3315791fe4" providerId="ADAL" clId="{1928C344-5FBE-4B47-97BF-915152A423D1}" dt="2020-09-21T20:47:20.031" v="2" actId="2696"/>
        <pc:sldMkLst>
          <pc:docMk/>
          <pc:sldMk cId="1221157214" sldId="299"/>
        </pc:sldMkLst>
      </pc:sldChg>
      <pc:sldChg chg="del">
        <pc:chgData name="Nicholas Gibbins" userId="6a0e944c-4d97-467d-bb7a-7c3315791fe4" providerId="ADAL" clId="{1928C344-5FBE-4B47-97BF-915152A423D1}" dt="2020-09-21T20:47:20.058" v="6" actId="2696"/>
        <pc:sldMkLst>
          <pc:docMk/>
          <pc:sldMk cId="3389832212" sldId="300"/>
        </pc:sldMkLst>
      </pc:sldChg>
      <pc:sldChg chg="del">
        <pc:chgData name="Nicholas Gibbins" userId="6a0e944c-4d97-467d-bb7a-7c3315791fe4" providerId="ADAL" clId="{1928C344-5FBE-4B47-97BF-915152A423D1}" dt="2020-09-21T20:47:20.102" v="8" actId="2696"/>
        <pc:sldMkLst>
          <pc:docMk/>
          <pc:sldMk cId="1883378229" sldId="301"/>
        </pc:sldMkLst>
      </pc:sldChg>
      <pc:sldChg chg="del">
        <pc:chgData name="Nicholas Gibbins" userId="6a0e944c-4d97-467d-bb7a-7c3315791fe4" providerId="ADAL" clId="{1928C344-5FBE-4B47-97BF-915152A423D1}" dt="2020-09-21T20:47:20.025" v="1" actId="2696"/>
        <pc:sldMkLst>
          <pc:docMk/>
          <pc:sldMk cId="4005730895" sldId="302"/>
        </pc:sldMkLst>
      </pc:sldChg>
      <pc:sldChg chg="del">
        <pc:chgData name="Nicholas Gibbins" userId="6a0e944c-4d97-467d-bb7a-7c3315791fe4" providerId="ADAL" clId="{1928C344-5FBE-4B47-97BF-915152A423D1}" dt="2020-09-21T20:47:20.052" v="5" actId="2696"/>
        <pc:sldMkLst>
          <pc:docMk/>
          <pc:sldMk cId="607322530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/>
              <a:t>Click to add author </a:t>
            </a:r>
            <a:br>
              <a:rPr lang="en-US"/>
            </a:br>
            <a:r>
              <a:rPr lang="en-US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2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31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50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1800" y="4076701"/>
            <a:ext cx="11328400" cy="2112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195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9055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824553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5338840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7730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4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7" r:id="rId4"/>
    <p:sldLayoutId id="2147483728" r:id="rId5"/>
    <p:sldLayoutId id="214748372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 stylesheets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XSL stylesheet consists of a number of templates</a:t>
            </a:r>
          </a:p>
          <a:p>
            <a:pPr marL="0" indent="0">
              <a:buNone/>
            </a:pPr>
            <a:r>
              <a:rPr lang="en-GB" dirty="0"/>
              <a:t>Each template:</a:t>
            </a:r>
          </a:p>
          <a:p>
            <a:pPr lvl="1"/>
            <a:r>
              <a:rPr lang="en-GB" dirty="0"/>
              <a:t>Matches an element in the original document using XPath</a:t>
            </a:r>
          </a:p>
          <a:p>
            <a:pPr lvl="1"/>
            <a:r>
              <a:rPr lang="en-GB" dirty="0"/>
              <a:t>Specifies the new content with which the element is to be replaced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F3372-DA01-2C47-A17F-0AFFD5048D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7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Expression language for specifying nodes (elements, attributes) within an XML document</a:t>
            </a:r>
          </a:p>
          <a:p>
            <a:pPr marL="0" indent="0">
              <a:buNone/>
            </a:pPr>
            <a:r>
              <a:rPr lang="en-GB" dirty="0"/>
              <a:t>Specifies nodes using a path through the hierarchy of the document</a:t>
            </a:r>
          </a:p>
          <a:p>
            <a:pPr lvl="1"/>
            <a:r>
              <a:rPr lang="en-GB" dirty="0"/>
              <a:t>Can be absolute (from the root) or relative (from current position)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72196-4606-CC4F-BE28-A7AC5D6D21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600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expressions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E</a:t>
            </a:r>
            <a:r>
              <a:rPr lang="en-GB" dirty="0"/>
              <a:t>		Selects all nodes with the name E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dirty="0"/>
              <a:t>		Selects from the root node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//</a:t>
            </a:r>
            <a:r>
              <a:rPr lang="en-GB" dirty="0"/>
              <a:t>		Selects nodes anywhere under the current node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.</a:t>
            </a:r>
            <a:r>
              <a:rPr lang="en-GB" dirty="0"/>
              <a:t>		Selects the current node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..</a:t>
            </a:r>
            <a:r>
              <a:rPr lang="en-GB" dirty="0"/>
              <a:t>		Selects the parent of the current node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@</a:t>
            </a:r>
            <a:r>
              <a:rPr lang="en-GB" dirty="0"/>
              <a:t>		Selects attributes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6D262-3A98-0A43-9B8A-52EE5219BA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40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expression examples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/>
              <a:t>		Selects all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/>
              <a:t> elements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/contacts</a:t>
            </a:r>
            <a:r>
              <a:rPr lang="en-GB" dirty="0"/>
              <a:t>		Selects the root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/>
              <a:t> element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contacts/card</a:t>
            </a:r>
            <a:r>
              <a:rPr lang="en-GB" dirty="0"/>
              <a:t>	Selects all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dirty="0"/>
              <a:t> elements that are children </a:t>
            </a:r>
            <a:br>
              <a:rPr lang="en-GB" dirty="0"/>
            </a:br>
            <a:r>
              <a:rPr lang="en-GB" dirty="0"/>
              <a:t>			of </a:t>
            </a:r>
            <a:r>
              <a:rPr lang="en-GB" dirty="0">
                <a:latin typeface="Lucida Console" panose="020B0609040504020204" pitchFamily="49" charset="0"/>
              </a:rPr>
              <a:t>contacts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//card	</a:t>
            </a:r>
            <a:r>
              <a:rPr lang="en-GB" dirty="0"/>
              <a:t>	Selects all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dirty="0"/>
              <a:t> elements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contacts//name</a:t>
            </a:r>
            <a:r>
              <a:rPr lang="en-GB" dirty="0"/>
              <a:t>	Selects all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name</a:t>
            </a:r>
            <a:r>
              <a:rPr lang="en-GB" dirty="0"/>
              <a:t> elements that are </a:t>
            </a:r>
            <a:br>
              <a:rPr lang="en-GB" dirty="0"/>
            </a:br>
            <a:r>
              <a:rPr lang="en-GB" dirty="0"/>
              <a:t>			descendants of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</a:p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/@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dirty="0"/>
              <a:t>		Selects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type</a:t>
            </a:r>
            <a:r>
              <a:rPr lang="en-GB" dirty="0"/>
              <a:t> attribute on all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dirty="0"/>
              <a:t> elements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58670-2BB9-2049-BF6C-6C424C665C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22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match</a:t>
            </a:r>
            <a:r>
              <a:rPr lang="en-GB" dirty="0"/>
              <a:t> attribute contains XPath expression that identifies an element or elements</a:t>
            </a:r>
          </a:p>
          <a:p>
            <a:r>
              <a:rPr lang="en-GB" dirty="0"/>
              <a:t>Content of element is either output </a:t>
            </a:r>
            <a:r>
              <a:rPr lang="en-GB" dirty="0" err="1"/>
              <a:t>markup</a:t>
            </a:r>
            <a:r>
              <a:rPr lang="en-GB" dirty="0"/>
              <a:t>, or other XSL directives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match="/"&gt;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8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3B7D8-328F-1145-87B0-180F0FFC09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65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Used within body of a template</a:t>
            </a:r>
          </a:p>
          <a:p>
            <a:pPr lvl="1"/>
            <a:r>
              <a:rPr lang="en-GB" dirty="0"/>
              <a:t>Recursively applies templates to children of the element</a:t>
            </a:r>
          </a:p>
          <a:p>
            <a:pPr lvl="1"/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GB" dirty="0"/>
              <a:t> attribute identifies target child node using XPath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select=”..."/&gt;</a:t>
            </a:r>
            <a:endParaRPr lang="en-GB" sz="1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D93E5-D4EB-614D-90A9-ECF935AB72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07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Loops over every matching element</a:t>
            </a:r>
          </a:p>
          <a:p>
            <a:pPr lvl="1"/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GB" dirty="0"/>
              <a:t> attribute identifies target node set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select=”..."&gt;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...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4CD15E-B27C-0A4D-A68A-5D9CBFE54F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2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Extracts the value of an XML element and uses it in the output document</a:t>
            </a:r>
          </a:p>
          <a:p>
            <a:pPr lvl="1"/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GB" dirty="0"/>
              <a:t> attribute used to identify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select=”..."/&gt;</a:t>
            </a:r>
            <a:endParaRPr lang="en-GB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D72F7A-C018-5C4D-98C2-EED5F18608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53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input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encoding="UTF-8"?&gt;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&lt;contacts&gt;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&lt;name&gt;My address list&lt;/name&gt;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&lt;name&gt;Fred Foo&lt;/name&gt;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type="work"&gt;01234567890&lt;/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&lt;name&gt;Jill Bar&lt;/name&gt;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type="home"&gt;02345678901&lt;/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&lt;/contacts&gt;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318E5-0775-AD44-81B9-1AD77C176A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0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output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="http://www.w3.org/TR/xhtml1/strict"&gt;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address list&lt;/title&gt;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&lt;h1&gt;My address list&lt;/h1&gt;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&lt;h2&gt;Fred Foo&lt;/h2&gt;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&lt;p&gt;Email: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="mailto:fred@example.org"&gt;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&lt;p&gt;Telephone: 01234567890&lt;/p&gt;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&lt;h2&gt;Jill Bar&lt;/h2&gt;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&lt;p&gt;Email: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="mailto:jill@example.org"&gt;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&lt;p&gt;Telephone: 02345678901&lt;/p&gt;&lt;/div&gt;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639539-9530-8148-AFB0-861AB383E5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02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eXtensible</a:t>
            </a:r>
            <a:r>
              <a:rPr lang="en-GB" dirty="0"/>
              <a:t> Stylesheet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14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using stylesheet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encoding="UTF-8"?&gt;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&lt;?xml-stylesheet type="text/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xsl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"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contacts.xsl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" version="1.0"?&gt;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&lt;contacts&gt;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&lt;name&gt;My address list&lt;/name&gt;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&lt;name&gt;Fred Foo&lt;/name&gt;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&gt;01234567890&lt;/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&lt;name&gt;Jill Bar&lt;/name&gt;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&lt;/contacts&gt;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0FF2F8-4DD7-1745-8E15-DFF08CA8CB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52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stylesheet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encoding="UTF-8"?&gt;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xsl:stylesheet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version="1.0"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xmlns:xsl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="http://www.w3.org/1999/XSL/Transform"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...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xsl:stylesheet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07D21-4359-B540-BEFA-0FFF05CB37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12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templates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&lt;p&gt;Telephone: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select="."/&gt;&lt;/p&gt;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08076-A668-714E-AE75-EBE8109599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426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templates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match="email"&gt;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&lt;p&gt;Email: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="mailto:{.}"&gt;&lt;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select="."/&gt;&lt;/a&gt;&lt;/p&gt;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7E8F7-842B-D147-BBB3-DA7CDDB66F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87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templates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match="name"&gt;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&lt;h2&gt;&lt;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select="."/&gt;&lt;/h2&gt;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4688D-5FB9-8F4B-A9C7-B5C17C5294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95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XSLT example </a:t>
            </a:r>
            <a:r>
              <a:rPr lang="mr-IN" dirty="0"/>
              <a:t>–</a:t>
            </a:r>
            <a:r>
              <a:rPr lang="en-GB" dirty="0"/>
              <a:t> templates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match="/"&gt;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&lt;html&gt;		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&lt;head&gt;			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&lt;title&gt;&lt;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select="/contacts/name"/&gt;&lt;/title&gt;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&lt;/head&gt;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&lt;body&gt;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&lt;h1&gt;&lt;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select="/contacts/name"/&gt;&lt;/h1&gt;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select="/contacts/card"&gt;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&lt;div&gt;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select="name"/&gt;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select="email"/&gt;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&lt;/div&gt;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&lt;/body&gt;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&lt;/html&gt;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15E879-E4C6-6442-ACA0-781A6830CF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156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XSL versus CSS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Considering CSS...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Pros</a:t>
            </a:r>
          </a:p>
          <a:p>
            <a:pPr lvl="1"/>
            <a:r>
              <a:rPr lang="en-GB" dirty="0"/>
              <a:t>Simple (relatively)</a:t>
            </a:r>
          </a:p>
          <a:p>
            <a:pPr lvl="1"/>
            <a:r>
              <a:rPr lang="en-GB" dirty="0"/>
              <a:t>Cascading recognises different needs of users and authors</a:t>
            </a:r>
          </a:p>
          <a:p>
            <a:pPr marL="0" indent="0">
              <a:buNone/>
            </a:pPr>
            <a:r>
              <a:rPr lang="en-GB" dirty="0"/>
              <a:t>Cons</a:t>
            </a:r>
          </a:p>
          <a:p>
            <a:pPr lvl="1"/>
            <a:r>
              <a:rPr lang="en-GB" dirty="0"/>
              <a:t>Unable to modify document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5D6BD-53DC-5A4A-82CC-B0C0440648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25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 versus CSS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Considering XSL: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Pros</a:t>
            </a:r>
          </a:p>
          <a:p>
            <a:pPr lvl="1"/>
            <a:r>
              <a:rPr lang="en-GB" dirty="0"/>
              <a:t>Able to modify and transform document structure</a:t>
            </a:r>
          </a:p>
          <a:p>
            <a:pPr lvl="1"/>
            <a:r>
              <a:rPr lang="en-GB" dirty="0"/>
              <a:t>Better for data</a:t>
            </a:r>
          </a:p>
          <a:p>
            <a:pPr marL="0" indent="0">
              <a:buNone/>
            </a:pPr>
            <a:r>
              <a:rPr lang="en-GB" dirty="0"/>
              <a:t>Cons</a:t>
            </a:r>
          </a:p>
          <a:p>
            <a:pPr lvl="1"/>
            <a:r>
              <a:rPr lang="en-GB" dirty="0"/>
              <a:t>Complex (relatively)</a:t>
            </a:r>
          </a:p>
          <a:p>
            <a:pPr lvl="1"/>
            <a:r>
              <a:rPr lang="en-GB" dirty="0"/>
              <a:t>Cumbersome for ordinary documents</a:t>
            </a:r>
          </a:p>
          <a:p>
            <a:pPr lvl="1"/>
            <a:r>
              <a:rPr lang="en-GB" dirty="0"/>
              <a:t>No consideration of differing needs of users versus authors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D039F4-1E17-564F-B06E-DF854CF205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48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</a:t>
            </a:r>
            <a:r>
              <a:rPr lang="en-GB"/>
              <a:t>: Optimising HTTP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80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do you maintain different versions of a document for presentation on different systems that:</a:t>
            </a:r>
          </a:p>
          <a:p>
            <a:pPr lvl="1"/>
            <a:r>
              <a:rPr lang="en-GB" dirty="0"/>
              <a:t>Have different presentation characteristics (screen size, </a:t>
            </a:r>
            <a:r>
              <a:rPr lang="en-GB" dirty="0" err="1"/>
              <a:t>etc</a:t>
            </a:r>
            <a:r>
              <a:rPr lang="en-GB" dirty="0"/>
              <a:t>)?</a:t>
            </a:r>
          </a:p>
          <a:p>
            <a:pPr lvl="1"/>
            <a:r>
              <a:rPr lang="en-GB" dirty="0"/>
              <a:t>Require different document formats?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XSL is a family of XML-based technologies designed to address this problem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AFA7F-2902-B547-9F54-6E4B3EF9F4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8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eXtensible</a:t>
            </a:r>
            <a:r>
              <a:rPr lang="en-GB" dirty="0"/>
              <a:t> Stylesheet Language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XSL Transformations (XSLT)</a:t>
            </a:r>
          </a:p>
          <a:p>
            <a:pPr lvl="1"/>
            <a:r>
              <a:rPr lang="en-GB" dirty="0"/>
              <a:t>XML-based language for describing transformations from one XML-based language to another</a:t>
            </a:r>
          </a:p>
          <a:p>
            <a:pPr marL="0" indent="0">
              <a:buNone/>
            </a:pPr>
            <a:r>
              <a:rPr lang="en-GB" dirty="0"/>
              <a:t>XML Path Language (XPath)</a:t>
            </a:r>
          </a:p>
          <a:p>
            <a:pPr lvl="1"/>
            <a:r>
              <a:rPr lang="en-GB" dirty="0"/>
              <a:t>Language for referring to parts of an XML document</a:t>
            </a:r>
          </a:p>
          <a:p>
            <a:pPr marL="0" indent="0">
              <a:buNone/>
            </a:pPr>
            <a:r>
              <a:rPr lang="en-GB" dirty="0"/>
              <a:t>XSL Formatting Objects (XSL-FO)</a:t>
            </a:r>
          </a:p>
          <a:p>
            <a:pPr lvl="1"/>
            <a:r>
              <a:rPr lang="en-GB" dirty="0"/>
              <a:t>XML vocabulary for specifying formatting semantics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B4417-07DB-B648-9146-70056FC05D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58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C7FE2-B807-F349-9FA0-F9E17BE148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ocument 3"/>
          <p:cNvSpPr/>
          <p:nvPr/>
        </p:nvSpPr>
        <p:spPr bwMode="auto">
          <a:xfrm>
            <a:off x="3193312" y="342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source document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Document 6"/>
          <p:cNvSpPr/>
          <p:nvPr/>
        </p:nvSpPr>
        <p:spPr bwMode="auto">
          <a:xfrm>
            <a:off x="7605824" y="459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7605824" y="342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web </a:t>
            </a:r>
            <a:b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</a:p>
        </p:txBody>
      </p:sp>
      <p:sp>
        <p:nvSpPr>
          <p:cNvPr id="9" name="Document 8"/>
          <p:cNvSpPr/>
          <p:nvPr/>
        </p:nvSpPr>
        <p:spPr bwMode="auto">
          <a:xfrm>
            <a:off x="7605824" y="225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467559" y="3429002"/>
            <a:ext cx="1095880" cy="1079997"/>
            <a:chOff x="3525422" y="4436063"/>
            <a:chExt cx="1278527" cy="1259996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3525422" y="4436063"/>
              <a:ext cx="1278527" cy="1259996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8142" y="4520673"/>
              <a:ext cx="1115498" cy="1115499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15" name="Straight Arrow Connector 14"/>
          <p:cNvCxnSpPr>
            <a:cxnSpLocks/>
            <a:stCxn id="4" idx="3"/>
            <a:endCxn id="11" idx="1"/>
          </p:cNvCxnSpPr>
          <p:nvPr/>
        </p:nvCxnSpPr>
        <p:spPr bwMode="auto">
          <a:xfrm>
            <a:off x="3913312" y="3969000"/>
            <a:ext cx="1554247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cxnSpLocks/>
            <a:stCxn id="11" idx="3"/>
            <a:endCxn id="9" idx="1"/>
          </p:cNvCxnSpPr>
          <p:nvPr/>
        </p:nvCxnSpPr>
        <p:spPr bwMode="auto">
          <a:xfrm flipV="1">
            <a:off x="6563439" y="2799000"/>
            <a:ext cx="1042385" cy="11700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cxnSpLocks/>
            <a:stCxn id="11" idx="3"/>
            <a:endCxn id="8" idx="1"/>
          </p:cNvCxnSpPr>
          <p:nvPr/>
        </p:nvCxnSpPr>
        <p:spPr bwMode="auto">
          <a:xfrm flipV="1">
            <a:off x="6563439" y="3969000"/>
            <a:ext cx="1042385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cxnSpLocks/>
            <a:stCxn id="11" idx="3"/>
            <a:endCxn id="7" idx="1"/>
          </p:cNvCxnSpPr>
          <p:nvPr/>
        </p:nvCxnSpPr>
        <p:spPr bwMode="auto">
          <a:xfrm>
            <a:off x="6563439" y="3969001"/>
            <a:ext cx="1042385" cy="11699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1065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 processing in theory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77E57-C11B-A443-9010-5AF0C0F854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ocument 6"/>
          <p:cNvSpPr/>
          <p:nvPr/>
        </p:nvSpPr>
        <p:spPr bwMode="auto">
          <a:xfrm>
            <a:off x="2108595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data.xml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3919520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data.dtd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3922297" y="5101566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data.xsl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1" name="Document 10"/>
          <p:cNvSpPr/>
          <p:nvPr/>
        </p:nvSpPr>
        <p:spPr bwMode="auto">
          <a:xfrm>
            <a:off x="5736000" y="344404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FO.xml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2" name="Document 11"/>
          <p:cNvSpPr/>
          <p:nvPr/>
        </p:nvSpPr>
        <p:spPr bwMode="auto">
          <a:xfrm>
            <a:off x="7549701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FO.dtd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42297" y="3444046"/>
            <a:ext cx="1080002" cy="1079996"/>
            <a:chOff x="2697988" y="4447047"/>
            <a:chExt cx="1080002" cy="1079996"/>
          </a:xfrm>
        </p:grpSpPr>
        <p:grpSp>
          <p:nvGrpSpPr>
            <p:cNvPr id="10" name="Group 9"/>
            <p:cNvGrpSpPr/>
            <p:nvPr/>
          </p:nvGrpSpPr>
          <p:grpSpPr>
            <a:xfrm>
              <a:off x="2697988" y="4447047"/>
              <a:ext cx="1080000" cy="1079996"/>
              <a:chOff x="2697987" y="4447046"/>
              <a:chExt cx="1260000" cy="1259995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697987" y="4447046"/>
                <a:ext cx="1260000" cy="1259995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/>
                <a:t>XSL</a:t>
              </a:r>
              <a:endParaRPr lang="en-GB" sz="1600" dirty="0"/>
            </a:p>
            <a:p>
              <a:pPr algn="ctr"/>
              <a:r>
                <a:rPr lang="en-GB" sz="1600" dirty="0"/>
                <a:t>Transform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69700" y="3450038"/>
            <a:ext cx="1080003" cy="1074003"/>
            <a:chOff x="2697987" y="4447047"/>
            <a:chExt cx="1080003" cy="1074003"/>
          </a:xfrm>
        </p:grpSpPr>
        <p:grpSp>
          <p:nvGrpSpPr>
            <p:cNvPr id="16" name="Group 15"/>
            <p:cNvGrpSpPr/>
            <p:nvPr/>
          </p:nvGrpSpPr>
          <p:grpSpPr>
            <a:xfrm>
              <a:off x="2697987" y="4447047"/>
              <a:ext cx="1079979" cy="1074003"/>
              <a:chOff x="2697987" y="4447045"/>
              <a:chExt cx="1259976" cy="1253003"/>
            </a:xfrm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2697987" y="4447045"/>
                <a:ext cx="1259976" cy="1253003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/>
                <a:t>XSL</a:t>
              </a:r>
            </a:p>
            <a:p>
              <a:pPr algn="ctr"/>
              <a:r>
                <a:rPr lang="en-GB" sz="1600" dirty="0"/>
                <a:t>Formatting</a:t>
              </a:r>
            </a:p>
          </p:txBody>
        </p:sp>
      </p:grpSp>
      <p:sp>
        <p:nvSpPr>
          <p:cNvPr id="20" name="Document 19"/>
          <p:cNvSpPr/>
          <p:nvPr/>
        </p:nvSpPr>
        <p:spPr bwMode="auto">
          <a:xfrm>
            <a:off x="9363404" y="468155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1" name="Document 20"/>
          <p:cNvSpPr/>
          <p:nvPr/>
        </p:nvSpPr>
        <p:spPr bwMode="auto">
          <a:xfrm>
            <a:off x="9363404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web </a:t>
            </a:r>
            <a:b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</a:p>
        </p:txBody>
      </p:sp>
      <p:sp>
        <p:nvSpPr>
          <p:cNvPr id="22" name="Document 21"/>
          <p:cNvSpPr/>
          <p:nvPr/>
        </p:nvSpPr>
        <p:spPr bwMode="auto">
          <a:xfrm>
            <a:off x="9363404" y="2206532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 bwMode="auto">
          <a:xfrm>
            <a:off x="2828595" y="3984043"/>
            <a:ext cx="913702" cy="51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cxnSpLocks/>
            <a:stCxn id="5" idx="3"/>
            <a:endCxn id="11" idx="1"/>
          </p:cNvCxnSpPr>
          <p:nvPr/>
        </p:nvCxnSpPr>
        <p:spPr bwMode="auto">
          <a:xfrm>
            <a:off x="4822297" y="3984044"/>
            <a:ext cx="91370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11" idx="3"/>
            <a:endCxn id="17" idx="1"/>
          </p:cNvCxnSpPr>
          <p:nvPr/>
        </p:nvCxnSpPr>
        <p:spPr bwMode="auto">
          <a:xfrm>
            <a:off x="6456001" y="3984045"/>
            <a:ext cx="913701" cy="111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stCxn id="17" idx="3"/>
            <a:endCxn id="21" idx="1"/>
          </p:cNvCxnSpPr>
          <p:nvPr/>
        </p:nvCxnSpPr>
        <p:spPr bwMode="auto">
          <a:xfrm flipV="1">
            <a:off x="8449702" y="3984043"/>
            <a:ext cx="913702" cy="111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cxnSpLocks/>
            <a:stCxn id="18" idx="3"/>
            <a:endCxn id="22" idx="1"/>
          </p:cNvCxnSpPr>
          <p:nvPr/>
        </p:nvCxnSpPr>
        <p:spPr bwMode="auto">
          <a:xfrm flipV="1">
            <a:off x="8449679" y="2746532"/>
            <a:ext cx="913725" cy="12405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7" idx="3"/>
            <a:endCxn id="20" idx="1"/>
          </p:cNvCxnSpPr>
          <p:nvPr/>
        </p:nvCxnSpPr>
        <p:spPr bwMode="auto">
          <a:xfrm>
            <a:off x="8449702" y="3995176"/>
            <a:ext cx="913702" cy="1226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>
            <a:cxnSpLocks/>
            <a:stCxn id="12" idx="2"/>
            <a:endCxn id="18" idx="0"/>
          </p:cNvCxnSpPr>
          <p:nvPr/>
        </p:nvCxnSpPr>
        <p:spPr bwMode="auto">
          <a:xfrm flipH="1">
            <a:off x="7909690" y="2797691"/>
            <a:ext cx="11" cy="6523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cxnSpLocks/>
            <a:stCxn id="8" idx="2"/>
            <a:endCxn id="5" idx="0"/>
          </p:cNvCxnSpPr>
          <p:nvPr/>
        </p:nvCxnSpPr>
        <p:spPr bwMode="auto">
          <a:xfrm>
            <a:off x="4279520" y="2797691"/>
            <a:ext cx="2777" cy="6463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cxnSpLocks/>
            <a:stCxn id="9" idx="0"/>
            <a:endCxn id="5" idx="2"/>
          </p:cNvCxnSpPr>
          <p:nvPr/>
        </p:nvCxnSpPr>
        <p:spPr bwMode="auto">
          <a:xfrm flipV="1">
            <a:off x="4282297" y="4524042"/>
            <a:ext cx="0" cy="5775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450607" y="6181566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XSLT + XPath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18145" y="4529183"/>
            <a:ext cx="955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XSL-FO</a:t>
            </a:r>
          </a:p>
        </p:txBody>
      </p:sp>
    </p:spTree>
    <p:extLst>
      <p:ext uri="{BB962C8B-B14F-4D97-AF65-F5344CB8AC3E}">
        <p14:creationId xmlns:p14="http://schemas.microsoft.com/office/powerpoint/2010/main" val="402035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cument 35"/>
          <p:cNvSpPr/>
          <p:nvPr/>
        </p:nvSpPr>
        <p:spPr bwMode="auto">
          <a:xfrm>
            <a:off x="7359860" y="1974684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XSL processing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5EB25-338F-3E4F-89CF-56B83BAAB6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ocument 6"/>
          <p:cNvSpPr/>
          <p:nvPr/>
        </p:nvSpPr>
        <p:spPr bwMode="auto">
          <a:xfrm>
            <a:off x="2108595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data.xml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3919520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data.dtd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3922297" y="5101566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data.xsl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1" name="Document 10"/>
          <p:cNvSpPr/>
          <p:nvPr/>
        </p:nvSpPr>
        <p:spPr bwMode="auto">
          <a:xfrm>
            <a:off x="5736000" y="344404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doc.html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42297" y="3444046"/>
            <a:ext cx="1080002" cy="1079996"/>
            <a:chOff x="2697988" y="4447047"/>
            <a:chExt cx="1080002" cy="1079996"/>
          </a:xfrm>
        </p:grpSpPr>
        <p:grpSp>
          <p:nvGrpSpPr>
            <p:cNvPr id="10" name="Group 9"/>
            <p:cNvGrpSpPr/>
            <p:nvPr/>
          </p:nvGrpSpPr>
          <p:grpSpPr>
            <a:xfrm>
              <a:off x="2697988" y="4447047"/>
              <a:ext cx="1080001" cy="1079996"/>
              <a:chOff x="2697987" y="4447046"/>
              <a:chExt cx="1260001" cy="1259995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697987" y="4447046"/>
                <a:ext cx="1260001" cy="1259995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/>
                <a:t>XSL</a:t>
              </a:r>
              <a:endParaRPr lang="en-GB" sz="1600" dirty="0"/>
            </a:p>
            <a:p>
              <a:pPr algn="ctr"/>
              <a:r>
                <a:rPr lang="en-GB" sz="1600" dirty="0"/>
                <a:t>Transform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69700" y="3450038"/>
            <a:ext cx="1080003" cy="1074003"/>
            <a:chOff x="2697987" y="4447047"/>
            <a:chExt cx="1080003" cy="1074003"/>
          </a:xfrm>
        </p:grpSpPr>
        <p:grpSp>
          <p:nvGrpSpPr>
            <p:cNvPr id="16" name="Group 15"/>
            <p:cNvGrpSpPr/>
            <p:nvPr/>
          </p:nvGrpSpPr>
          <p:grpSpPr>
            <a:xfrm>
              <a:off x="2697987" y="4447047"/>
              <a:ext cx="1079993" cy="1074003"/>
              <a:chOff x="2697987" y="4447045"/>
              <a:chExt cx="1259992" cy="1253003"/>
            </a:xfrm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2697987" y="4447045"/>
                <a:ext cx="1259992" cy="1253003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/>
                <a:t>Browser</a:t>
              </a:r>
            </a:p>
          </p:txBody>
        </p:sp>
      </p:grpSp>
      <p:sp>
        <p:nvSpPr>
          <p:cNvPr id="20" name="Document 19"/>
          <p:cNvSpPr/>
          <p:nvPr/>
        </p:nvSpPr>
        <p:spPr bwMode="auto">
          <a:xfrm>
            <a:off x="9363404" y="468155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1" name="Document 20"/>
          <p:cNvSpPr/>
          <p:nvPr/>
        </p:nvSpPr>
        <p:spPr bwMode="auto">
          <a:xfrm>
            <a:off x="9363404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web </a:t>
            </a:r>
            <a:b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</a:p>
        </p:txBody>
      </p:sp>
      <p:sp>
        <p:nvSpPr>
          <p:cNvPr id="22" name="Document 21"/>
          <p:cNvSpPr/>
          <p:nvPr/>
        </p:nvSpPr>
        <p:spPr bwMode="auto">
          <a:xfrm>
            <a:off x="9363404" y="2206532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 bwMode="auto">
          <a:xfrm>
            <a:off x="2828595" y="3984043"/>
            <a:ext cx="913702" cy="51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cxnSpLocks/>
            <a:stCxn id="5" idx="3"/>
            <a:endCxn id="11" idx="1"/>
          </p:cNvCxnSpPr>
          <p:nvPr/>
        </p:nvCxnSpPr>
        <p:spPr bwMode="auto">
          <a:xfrm>
            <a:off x="4822298" y="3984044"/>
            <a:ext cx="91370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11" idx="3"/>
            <a:endCxn id="17" idx="1"/>
          </p:cNvCxnSpPr>
          <p:nvPr/>
        </p:nvCxnSpPr>
        <p:spPr bwMode="auto">
          <a:xfrm>
            <a:off x="6456001" y="3984045"/>
            <a:ext cx="913701" cy="111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stCxn id="17" idx="3"/>
            <a:endCxn id="21" idx="1"/>
          </p:cNvCxnSpPr>
          <p:nvPr/>
        </p:nvCxnSpPr>
        <p:spPr bwMode="auto">
          <a:xfrm flipV="1">
            <a:off x="8449702" y="3984043"/>
            <a:ext cx="913702" cy="111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cxnSpLocks/>
            <a:stCxn id="18" idx="3"/>
            <a:endCxn id="22" idx="1"/>
          </p:cNvCxnSpPr>
          <p:nvPr/>
        </p:nvCxnSpPr>
        <p:spPr bwMode="auto">
          <a:xfrm flipV="1">
            <a:off x="8449693" y="2746532"/>
            <a:ext cx="913711" cy="12405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7" idx="3"/>
            <a:endCxn id="20" idx="1"/>
          </p:cNvCxnSpPr>
          <p:nvPr/>
        </p:nvCxnSpPr>
        <p:spPr bwMode="auto">
          <a:xfrm>
            <a:off x="8449702" y="3995176"/>
            <a:ext cx="913702" cy="1226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cxnSpLocks/>
            <a:stCxn id="8" idx="2"/>
            <a:endCxn id="5" idx="0"/>
          </p:cNvCxnSpPr>
          <p:nvPr/>
        </p:nvCxnSpPr>
        <p:spPr bwMode="auto">
          <a:xfrm>
            <a:off x="4279520" y="2797691"/>
            <a:ext cx="2778" cy="6463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cxnSpLocks/>
            <a:stCxn id="9" idx="0"/>
            <a:endCxn id="5" idx="2"/>
          </p:cNvCxnSpPr>
          <p:nvPr/>
        </p:nvCxnSpPr>
        <p:spPr bwMode="auto">
          <a:xfrm flipV="1">
            <a:off x="4282297" y="4524042"/>
            <a:ext cx="1" cy="5775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450607" y="6181566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XSLT + XPath</a:t>
            </a:r>
          </a:p>
        </p:txBody>
      </p:sp>
      <p:sp>
        <p:nvSpPr>
          <p:cNvPr id="33" name="Document 32"/>
          <p:cNvSpPr/>
          <p:nvPr/>
        </p:nvSpPr>
        <p:spPr bwMode="auto">
          <a:xfrm>
            <a:off x="7546924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4" name="Document 33"/>
          <p:cNvSpPr/>
          <p:nvPr/>
        </p:nvSpPr>
        <p:spPr bwMode="auto">
          <a:xfrm>
            <a:off x="7729702" y="1614635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doc.css</a:t>
            </a:r>
            <a:endParaRPr lang="en-GB" sz="1200" dirty="0">
              <a:solidFill>
                <a:schemeClr val="tx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37" name="Straight Arrow Connector 36"/>
          <p:cNvCxnSpPr>
            <a:cxnSpLocks/>
            <a:stCxn id="33" idx="2"/>
            <a:endCxn id="18" idx="0"/>
          </p:cNvCxnSpPr>
          <p:nvPr/>
        </p:nvCxnSpPr>
        <p:spPr bwMode="auto">
          <a:xfrm>
            <a:off x="7906924" y="2797691"/>
            <a:ext cx="2773" cy="6523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684672" y="452918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HTML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37729" y="2069043"/>
            <a:ext cx="59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9053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" grpId="0" animBg="1"/>
      <p:bldP spid="9" grpId="0" animBg="1"/>
      <p:bldP spid="11" grpId="0" animBg="1"/>
      <p:bldP spid="20" grpId="0" animBg="1"/>
      <p:bldP spid="21" grpId="0" animBg="1"/>
      <p:bldP spid="22" grpId="0" animBg="1"/>
      <p:bldP spid="31" grpId="0"/>
      <p:bldP spid="33" grpId="0" animBg="1"/>
      <p:bldP spid="34" grpId="0" animBg="1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input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encoding="UTF-8"?&gt;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&lt;contacts&gt;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&lt;name&gt;My address list&lt;/name&gt;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&lt;name&gt;Fred Foo&lt;/name&gt;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type="work"&gt;01234567890&lt;/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&lt;name&gt;Jill Bar&lt;/name&gt;	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type="home"&gt;02345678901&lt;/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&lt;/card&gt;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&lt;/contacts&gt;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69DC2-8C07-8B45-ACB7-A40D25D1F6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3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output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="http://www.w3.org/TR/xhtml1/strict"&gt;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address list&lt;/title&gt;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&lt;h1&gt;My address list&lt;/h1&gt;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&lt;h2&gt;Fred Foo&lt;/h2&gt;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&lt;p&gt;Email: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="mailto:fred@example.org"&gt;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&lt;p&gt;Telephone: 01234567890&lt;/p&gt;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&lt;h2&gt;Jill Bar&lt;/h2&gt;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&lt;p&gt;Email: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="mailto:jill@example.org"&gt;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&lt;p&gt;Telephone: 02345678901&lt;/p&gt;&lt;/div&gt;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AB478-72EF-2943-9C8E-D824017292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59191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1283</TotalTime>
  <Words>1694</Words>
  <Application>Microsoft Macintosh PowerPoint</Application>
  <PresentationFormat>Widescreen</PresentationFormat>
  <Paragraphs>155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28</vt:i4>
      </vt:variant>
    </vt:vector>
  </HeadingPairs>
  <TitlesOfParts>
    <vt:vector size="42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eXtensible Stylesheet Language</vt:lpstr>
      <vt:lpstr>The Problem</vt:lpstr>
      <vt:lpstr>eXtensible Stylesheet Language</vt:lpstr>
      <vt:lpstr>XML processing</vt:lpstr>
      <vt:lpstr>XSL processing in theory</vt:lpstr>
      <vt:lpstr>XSL processing in practice</vt:lpstr>
      <vt:lpstr>Example input</vt:lpstr>
      <vt:lpstr>Example output</vt:lpstr>
      <vt:lpstr>XSL stylesheets</vt:lpstr>
      <vt:lpstr>XPath</vt:lpstr>
      <vt:lpstr>XPath expressions</vt:lpstr>
      <vt:lpstr>XPath expression examples</vt:lpstr>
      <vt:lpstr>xsl:template</vt:lpstr>
      <vt:lpstr>xsl:apply-templates</vt:lpstr>
      <vt:lpstr>xsl:for-each</vt:lpstr>
      <vt:lpstr>xsl:value-of</vt:lpstr>
      <vt:lpstr>XSLT example – input</vt:lpstr>
      <vt:lpstr>XSLT example – output</vt:lpstr>
      <vt:lpstr>XSLT example – using stylesheet</vt:lpstr>
      <vt:lpstr>XSLT example – stylesheet</vt:lpstr>
      <vt:lpstr>XSLT example – templates</vt:lpstr>
      <vt:lpstr>XSLT example – templates</vt:lpstr>
      <vt:lpstr>XSLT example – templates</vt:lpstr>
      <vt:lpstr>XSLT example – templates </vt:lpstr>
      <vt:lpstr>XSL versus CSS</vt:lpstr>
      <vt:lpstr>XSL versus CSS</vt:lpstr>
      <vt:lpstr>Next Lecture: Optimising HTTP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13</cp:revision>
  <dcterms:created xsi:type="dcterms:W3CDTF">2018-10-05T13:29:38Z</dcterms:created>
  <dcterms:modified xsi:type="dcterms:W3CDTF">2020-10-03T13:17:18Z</dcterms:modified>
</cp:coreProperties>
</file>