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61" r:id="rId2"/>
    <p:sldMasterId id="2147483673" r:id="rId3"/>
    <p:sldMasterId id="2147483686" r:id="rId4"/>
    <p:sldMasterId id="2147483710" r:id="rId5"/>
    <p:sldMasterId id="2147483724" r:id="rId6"/>
  </p:sldMasterIdLst>
  <p:notesMasterIdLst>
    <p:notesMasterId r:id="rId53"/>
  </p:notesMasterIdLst>
  <p:sldIdLst>
    <p:sldId id="276" r:id="rId7"/>
    <p:sldId id="338" r:id="rId8"/>
    <p:sldId id="339" r:id="rId9"/>
    <p:sldId id="340" r:id="rId10"/>
    <p:sldId id="341" r:id="rId11"/>
    <p:sldId id="342" r:id="rId12"/>
    <p:sldId id="343" r:id="rId13"/>
    <p:sldId id="344" r:id="rId14"/>
    <p:sldId id="345" r:id="rId15"/>
    <p:sldId id="316" r:id="rId16"/>
    <p:sldId id="327" r:id="rId17"/>
    <p:sldId id="300" r:id="rId18"/>
    <p:sldId id="328" r:id="rId19"/>
    <p:sldId id="334" r:id="rId20"/>
    <p:sldId id="335" r:id="rId21"/>
    <p:sldId id="303" r:id="rId22"/>
    <p:sldId id="283" r:id="rId23"/>
    <p:sldId id="321" r:id="rId24"/>
    <p:sldId id="298" r:id="rId25"/>
    <p:sldId id="299" r:id="rId26"/>
    <p:sldId id="319" r:id="rId27"/>
    <p:sldId id="286" r:id="rId28"/>
    <p:sldId id="279" r:id="rId29"/>
    <p:sldId id="330" r:id="rId30"/>
    <p:sldId id="336" r:id="rId31"/>
    <p:sldId id="337" r:id="rId32"/>
    <p:sldId id="346" r:id="rId33"/>
    <p:sldId id="348" r:id="rId34"/>
    <p:sldId id="349" r:id="rId35"/>
    <p:sldId id="305" r:id="rId36"/>
    <p:sldId id="291" r:id="rId37"/>
    <p:sldId id="307" r:id="rId38"/>
    <p:sldId id="310" r:id="rId39"/>
    <p:sldId id="311" r:id="rId40"/>
    <p:sldId id="317" r:id="rId41"/>
    <p:sldId id="312" r:id="rId42"/>
    <p:sldId id="313" r:id="rId43"/>
    <p:sldId id="314" r:id="rId44"/>
    <p:sldId id="309" r:id="rId45"/>
    <p:sldId id="325" r:id="rId46"/>
    <p:sldId id="324" r:id="rId47"/>
    <p:sldId id="332" r:id="rId48"/>
    <p:sldId id="302" r:id="rId49"/>
    <p:sldId id="323" r:id="rId50"/>
    <p:sldId id="331" r:id="rId51"/>
    <p:sldId id="333" r:id="rId52"/>
  </p:sldIdLst>
  <p:sldSz cx="9144000" cy="6858000" type="screen4x3"/>
  <p:notesSz cx="6797675" cy="9926638"/>
  <p:custDataLst>
    <p:tags r:id="rId54"/>
  </p:custDataLst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Lucida Sans" pitchFamily="34" charset="0"/>
        <a:ea typeface="ＭＳ Ｐゴシック" pitchFamily="16" charset="-128"/>
        <a:cs typeface="Arial" charset="0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Lucida Sans" pitchFamily="34" charset="0"/>
        <a:ea typeface="ＭＳ Ｐゴシック" pitchFamily="16" charset="-128"/>
        <a:cs typeface="Arial" charset="0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Lucida Sans" pitchFamily="34" charset="0"/>
        <a:ea typeface="ＭＳ Ｐゴシック" pitchFamily="16" charset="-128"/>
        <a:cs typeface="Arial" charset="0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Lucida Sans" pitchFamily="34" charset="0"/>
        <a:ea typeface="ＭＳ Ｐゴシック" pitchFamily="16" charset="-128"/>
        <a:cs typeface="Arial" charset="0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Lucida Sans" pitchFamily="34" charset="0"/>
        <a:ea typeface="ＭＳ Ｐゴシック" pitchFamily="16" charset="-128"/>
        <a:cs typeface="Arial" charset="0"/>
      </a:defRPr>
    </a:lvl5pPr>
    <a:lvl6pPr marL="2286000" algn="l" defTabSz="914400" rtl="0" eaLnBrk="1" latinLnBrk="0" hangingPunct="1">
      <a:defRPr sz="2400" kern="1200">
        <a:solidFill>
          <a:srgbClr val="000000"/>
        </a:solidFill>
        <a:latin typeface="Lucida Sans" pitchFamily="34" charset="0"/>
        <a:ea typeface="ＭＳ Ｐゴシック" pitchFamily="16" charset="-128"/>
        <a:cs typeface="Arial" charset="0"/>
      </a:defRPr>
    </a:lvl6pPr>
    <a:lvl7pPr marL="2743200" algn="l" defTabSz="914400" rtl="0" eaLnBrk="1" latinLnBrk="0" hangingPunct="1">
      <a:defRPr sz="2400" kern="1200">
        <a:solidFill>
          <a:srgbClr val="000000"/>
        </a:solidFill>
        <a:latin typeface="Lucida Sans" pitchFamily="34" charset="0"/>
        <a:ea typeface="ＭＳ Ｐゴシック" pitchFamily="16" charset="-128"/>
        <a:cs typeface="Arial" charset="0"/>
      </a:defRPr>
    </a:lvl7pPr>
    <a:lvl8pPr marL="3200400" algn="l" defTabSz="914400" rtl="0" eaLnBrk="1" latinLnBrk="0" hangingPunct="1">
      <a:defRPr sz="2400" kern="1200">
        <a:solidFill>
          <a:srgbClr val="000000"/>
        </a:solidFill>
        <a:latin typeface="Lucida Sans" pitchFamily="34" charset="0"/>
        <a:ea typeface="ＭＳ Ｐゴシック" pitchFamily="16" charset="-128"/>
        <a:cs typeface="Arial" charset="0"/>
      </a:defRPr>
    </a:lvl8pPr>
    <a:lvl9pPr marL="3657600" algn="l" defTabSz="914400" rtl="0" eaLnBrk="1" latinLnBrk="0" hangingPunct="1">
      <a:defRPr sz="2400" kern="1200">
        <a:solidFill>
          <a:srgbClr val="000000"/>
        </a:solidFill>
        <a:latin typeface="Lucida Sans" pitchFamily="34" charset="0"/>
        <a:ea typeface="ＭＳ Ｐゴシック" pitchFamily="16" charset="-128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799">
          <p15:clr>
            <a:srgbClr val="A4A3A4"/>
          </p15:clr>
        </p15:guide>
        <p15:guide id="2" orient="horz" pos="4088">
          <p15:clr>
            <a:srgbClr val="A4A3A4"/>
          </p15:clr>
        </p15:guide>
        <p15:guide id="3" orient="horz" pos="1071">
          <p15:clr>
            <a:srgbClr val="A4A3A4"/>
          </p15:clr>
        </p15:guide>
        <p15:guide id="4" orient="horz" pos="2840">
          <p15:clr>
            <a:srgbClr val="A4A3A4"/>
          </p15:clr>
        </p15:guide>
        <p15:guide id="5" pos="2880">
          <p15:clr>
            <a:srgbClr val="A4A3A4"/>
          </p15:clr>
        </p15:guide>
        <p15:guide id="6" pos="226">
          <p15:clr>
            <a:srgbClr val="A4A3A4"/>
          </p15:clr>
        </p15:guide>
        <p15:guide id="7" pos="553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8002"/>
    <a:srgbClr val="000000"/>
    <a:srgbClr val="E5F7FF"/>
    <a:srgbClr val="C9EEFF"/>
    <a:srgbClr val="EAEBEC"/>
    <a:srgbClr val="D8D5CA"/>
    <a:srgbClr val="FCEECC"/>
    <a:srgbClr val="BFC4C5"/>
    <a:srgbClr val="F2F1ED"/>
    <a:srgbClr val="E5E3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057" autoAdjust="0"/>
    <p:restoredTop sz="85442" autoAdjust="0"/>
  </p:normalViewPr>
  <p:slideViewPr>
    <p:cSldViewPr>
      <p:cViewPr>
        <p:scale>
          <a:sx n="95" d="100"/>
          <a:sy n="95" d="100"/>
        </p:scale>
        <p:origin x="1464" y="472"/>
      </p:cViewPr>
      <p:guideLst>
        <p:guide orient="horz" pos="799"/>
        <p:guide orient="horz" pos="4088"/>
        <p:guide orient="horz" pos="1071"/>
        <p:guide orient="horz" pos="2840"/>
        <p:guide pos="2880"/>
        <p:guide pos="226"/>
        <p:guide pos="553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7" d="100"/>
        <a:sy n="117" d="100"/>
      </p:scale>
      <p:origin x="0" y="0"/>
    </p:cViewPr>
  </p:sorterViewPr>
  <p:notesViewPr>
    <p:cSldViewPr>
      <p:cViewPr>
        <p:scale>
          <a:sx n="61" d="100"/>
          <a:sy n="61" d="100"/>
        </p:scale>
        <p:origin x="-1723" y="110"/>
      </p:cViewPr>
      <p:guideLst>
        <p:guide orient="horz" pos="3127"/>
        <p:guide pos="214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presProps" Target="presProp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viewProps" Target="view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theme" Target="theme/theme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DD1E7E81-CC60-4AB5-B69E-781BF7F43A3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142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D24AD7F6-01CA-4BEA-B5E1-E437F736B211}" type="slidenum">
              <a:rPr lang="en-GB" b="0" smtClean="0">
                <a:solidFill>
                  <a:prstClr val="black"/>
                </a:solidFill>
                <a:latin typeface="Arial" pitchFamily="34" charset="0"/>
              </a:rPr>
              <a:pPr/>
              <a:t>1</a:t>
            </a:fld>
            <a:endParaRPr lang="en-GB" b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000" i="1" dirty="0"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128884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E7E81-CC60-4AB5-B69E-781BF7F43A3A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43722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9pPr>
          </a:lstStyle>
          <a:p>
            <a:fld id="{C397DB62-5C69-4F6A-8E83-C4D097D9CCA9}" type="slidenum">
              <a:rPr lang="en-GB" altLang="en-US" sz="1200">
                <a:solidFill>
                  <a:srgbClr val="000000"/>
                </a:solidFill>
                <a:latin typeface="Arial" pitchFamily="34" charset="0"/>
              </a:rPr>
              <a:pPr/>
              <a:t>23</a:t>
            </a:fld>
            <a:endParaRPr lang="en-GB" altLang="en-US" sz="1200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sz="1000" dirty="0"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084026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E7E81-CC60-4AB5-B69E-781BF7F43A3A}" type="slidenum">
              <a:rPr lang="en-GB" smtClean="0"/>
              <a:pPr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06882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1D2D00ED-20D0-428B-8F00-66E5B748F383}" type="slidenum">
              <a:rPr lang="en-GB" smtClean="0">
                <a:solidFill>
                  <a:prstClr val="black"/>
                </a:solidFill>
                <a:latin typeface="Arial" charset="0"/>
              </a:rPr>
              <a:pPr/>
              <a:t>31</a:t>
            </a:fld>
            <a:endParaRPr lang="en-GB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20763" y="388938"/>
            <a:ext cx="4965700" cy="3724275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3214" y="4216400"/>
            <a:ext cx="6048375" cy="5427663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GB" sz="1000" dirty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endParaRPr lang="en-US" sz="10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04348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E7E81-CC60-4AB5-B69E-781BF7F43A3A}" type="slidenum">
              <a:rPr lang="en-GB" smtClean="0"/>
              <a:pPr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36712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Arial" pitchFamily="34" charset="0"/>
              </a:rPr>
              <a:t>Volume of applications can be really high, don’t let it put you off, just make sure you put in the effort.</a:t>
            </a:r>
          </a:p>
          <a:p>
            <a:endParaRPr lang="en-US" altLang="en-US" dirty="0">
              <a:latin typeface="Arial" pitchFamily="34" charset="0"/>
            </a:endParaRPr>
          </a:p>
          <a:p>
            <a:r>
              <a:rPr lang="en-US" altLang="en-US" dirty="0">
                <a:latin typeface="Arial" pitchFamily="34" charset="0"/>
              </a:rPr>
              <a:t>Relevant</a:t>
            </a:r>
            <a:r>
              <a:rPr lang="en-US" altLang="en-US" baseline="0" dirty="0">
                <a:latin typeface="Arial" pitchFamily="34" charset="0"/>
              </a:rPr>
              <a:t> information:  tasks – can you make a cappuccino, is it relevant?  </a:t>
            </a:r>
            <a:endParaRPr lang="en-US" altLang="en-US" dirty="0">
              <a:latin typeface="Arial" pitchFamily="34" charset="0"/>
            </a:endParaRPr>
          </a:p>
          <a:p>
            <a:endParaRPr lang="en-US" altLang="en-US" dirty="0">
              <a:latin typeface="Arial" pitchFamily="34" charset="0"/>
            </a:endParaRPr>
          </a:p>
          <a:p>
            <a:r>
              <a:rPr lang="en-US" altLang="en-US" dirty="0">
                <a:latin typeface="Arial" pitchFamily="34" charset="0"/>
              </a:rPr>
              <a:t>This summer every Excel placement had something like 10 applicants per place,  SKY TV stats:    </a:t>
            </a:r>
          </a:p>
          <a:p>
            <a:endParaRPr lang="en-US" altLang="en-US" dirty="0">
              <a:latin typeface="Arial" pitchFamily="34" charset="0"/>
            </a:endParaRPr>
          </a:p>
          <a:p>
            <a:r>
              <a:rPr lang="en-US" altLang="en-US" dirty="0">
                <a:latin typeface="Arial" pitchFamily="34" charset="0"/>
              </a:rPr>
              <a:t>So even though there is a shortage of IT skills, there is always competition .</a:t>
            </a: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9D355F64-D607-4D3B-A274-61D6E863E70E}" type="slidenum">
              <a:rPr lang="en-GB" altLang="en-US">
                <a:latin typeface="Arial" pitchFamily="34" charset="0"/>
              </a:rPr>
              <a:pPr/>
              <a:t>33</a:t>
            </a:fld>
            <a:endParaRPr lang="en-GB" alt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endParaRPr lang="en-US" alt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E7E81-CC60-4AB5-B69E-781BF7F43A3A}" type="slidenum">
              <a:rPr lang="en-GB" smtClean="0"/>
              <a:pPr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9746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/>
            <a:endParaRPr lang="en-US" alt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26529" y="4747295"/>
            <a:ext cx="5438140" cy="4466987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E7E81-CC60-4AB5-B69E-781BF7F43A3A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64988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itchFamily="34" charset="0"/>
            </a:endParaRPr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926A78E9-13A6-424C-9E17-0ADE737FA06A}" type="slidenum">
              <a:rPr lang="en-GB" altLang="en-US">
                <a:latin typeface="Arial" pitchFamily="34" charset="0"/>
              </a:rPr>
              <a:pPr/>
              <a:t>38</a:t>
            </a:fld>
            <a:endParaRPr lang="en-GB" alt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E7E81-CC60-4AB5-B69E-781BF7F43A3A}" type="slidenum">
              <a:rPr lang="en-GB" smtClean="0"/>
              <a:pPr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34985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E7E81-CC60-4AB5-B69E-781BF7F43A3A}" type="slidenum">
              <a:rPr lang="en-GB" smtClean="0"/>
              <a:pPr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19555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9pPr>
          </a:lstStyle>
          <a:p>
            <a:fld id="{C397DB62-5C69-4F6A-8E83-C4D097D9CCA9}" type="slidenum">
              <a:rPr lang="en-GB" altLang="en-US" sz="1200">
                <a:solidFill>
                  <a:srgbClr val="000000"/>
                </a:solidFill>
                <a:latin typeface="Arial" pitchFamily="34" charset="0"/>
              </a:rPr>
              <a:pPr/>
              <a:t>45</a:t>
            </a:fld>
            <a:endParaRPr lang="en-GB" altLang="en-US" sz="1200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sz="1000" dirty="0"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520912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31233B6A-32BE-4310-9422-591A3D29FE8F}" type="slidenum">
              <a:rPr lang="en-GB" altLang="en-US">
                <a:solidFill>
                  <a:srgbClr val="000000"/>
                </a:solidFill>
                <a:latin typeface="Arial" pitchFamily="34" charset="0"/>
              </a:rPr>
              <a:pPr/>
              <a:t>12</a:t>
            </a:fld>
            <a:endParaRPr lang="en-GB" altLang="en-US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7988" y="685800"/>
            <a:ext cx="5989637" cy="4494213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8517" y="5431371"/>
            <a:ext cx="5904656" cy="3303883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b="1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8579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xfrm>
            <a:off x="906463" y="4714875"/>
            <a:ext cx="4984750" cy="49149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>
              <a:latin typeface="Arial" pitchFamily="34" charset="0"/>
            </a:endParaRPr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algn="l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algn="l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algn="l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algn="l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>
              <a:spcBef>
                <a:spcPct val="0"/>
              </a:spcBef>
            </a:pPr>
            <a:fld id="{C9B8747F-670C-4896-806F-38E2128203FD}" type="slidenum">
              <a:rPr lang="en-GB" altLang="en-US">
                <a:latin typeface="Times New Roman" pitchFamily="18" charset="0"/>
                <a:cs typeface="Times New Roman" pitchFamily="18" charset="0"/>
              </a:rPr>
              <a:pPr algn="r">
                <a:spcBef>
                  <a:spcPct val="0"/>
                </a:spcBef>
              </a:pPr>
              <a:t>16</a:t>
            </a:fld>
            <a:endParaRPr lang="en-GB" altLang="en-US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E7E81-CC60-4AB5-B69E-781BF7F43A3A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8860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endParaRPr lang="en-GB" sz="1200" dirty="0">
              <a:effectLst/>
              <a:latin typeface="Times New Roman"/>
              <a:ea typeface="SimSu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E7E81-CC60-4AB5-B69E-781BF7F43A3A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65802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E7E81-CC60-4AB5-B69E-781BF7F43A3A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77757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E7E81-CC60-4AB5-B69E-781BF7F43A3A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77173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1E7E81-CC60-4AB5-B69E-781BF7F43A3A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2681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58775" y="1700213"/>
            <a:ext cx="8426450" cy="1873250"/>
          </a:xfrm>
        </p:spPr>
        <p:txBody>
          <a:bodyPr anchor="t"/>
          <a:lstStyle>
            <a:lvl1pPr>
              <a:lnSpc>
                <a:spcPct val="9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Click to edit Master title style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58775" y="4508500"/>
            <a:ext cx="8426450" cy="19812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ct val="0"/>
              </a:spcBef>
              <a:spcAft>
                <a:spcPct val="45000"/>
              </a:spcAft>
              <a:buFont typeface="Wingdings" pitchFamily="2" charset="2"/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noProof="0"/>
              <a:t>Click to edit Master subtitle style</a:t>
            </a:r>
          </a:p>
        </p:txBody>
      </p:sp>
      <p:grpSp>
        <p:nvGrpSpPr>
          <p:cNvPr id="29351" name="Group 1703"/>
          <p:cNvGrpSpPr>
            <a:grpSpLocks/>
          </p:cNvGrpSpPr>
          <p:nvPr userDrawn="1"/>
        </p:nvGrpSpPr>
        <p:grpSpPr bwMode="auto">
          <a:xfrm>
            <a:off x="6051550" y="368300"/>
            <a:ext cx="2697163" cy="585788"/>
            <a:chOff x="1610" y="2863"/>
            <a:chExt cx="3221" cy="699"/>
          </a:xfrm>
        </p:grpSpPr>
        <p:sp>
          <p:nvSpPr>
            <p:cNvPr id="29352" name="Freeform 1704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lnTo>
                    <a:pt x="142" y="17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53" name="Freeform 1705"/>
            <p:cNvSpPr>
              <a:spLocks noEditPoints="1"/>
            </p:cNvSpPr>
            <p:nvPr/>
          </p:nvSpPr>
          <p:spPr bwMode="auto">
            <a:xfrm>
              <a:off x="1900" y="3110"/>
              <a:ext cx="281" cy="310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56 h 310"/>
                <a:gd name="T16" fmla="*/ 281 w 281"/>
                <a:gd name="T17" fmla="*/ 174 h 310"/>
                <a:gd name="T18" fmla="*/ 272 w 281"/>
                <a:gd name="T19" fmla="*/ 210 h 310"/>
                <a:gd name="T20" fmla="*/ 264 w 281"/>
                <a:gd name="T21" fmla="*/ 230 h 310"/>
                <a:gd name="T22" fmla="*/ 241 w 281"/>
                <a:gd name="T23" fmla="*/ 262 h 310"/>
                <a:gd name="T24" fmla="*/ 213 w 281"/>
                <a:gd name="T25" fmla="*/ 290 h 310"/>
                <a:gd name="T26" fmla="*/ 196 w 281"/>
                <a:gd name="T27" fmla="*/ 299 h 310"/>
                <a:gd name="T28" fmla="*/ 159 w 281"/>
                <a:gd name="T29" fmla="*/ 310 h 310"/>
                <a:gd name="T30" fmla="*/ 139 w 281"/>
                <a:gd name="T31" fmla="*/ 310 h 310"/>
                <a:gd name="T32" fmla="*/ 93 w 281"/>
                <a:gd name="T33" fmla="*/ 304 h 310"/>
                <a:gd name="T34" fmla="*/ 65 w 281"/>
                <a:gd name="T35" fmla="*/ 293 h 310"/>
                <a:gd name="T36" fmla="*/ 45 w 281"/>
                <a:gd name="T37" fmla="*/ 273 h 310"/>
                <a:gd name="T38" fmla="*/ 34 w 281"/>
                <a:gd name="T39" fmla="*/ 264 h 310"/>
                <a:gd name="T40" fmla="*/ 8 w 281"/>
                <a:gd name="T41" fmla="*/ 213 h 310"/>
                <a:gd name="T42" fmla="*/ 0 w 281"/>
                <a:gd name="T43" fmla="*/ 156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59 h 310"/>
                <a:gd name="T72" fmla="*/ 65 w 281"/>
                <a:gd name="T73" fmla="*/ 210 h 310"/>
                <a:gd name="T74" fmla="*/ 82 w 281"/>
                <a:gd name="T75" fmla="*/ 250 h 310"/>
                <a:gd name="T76" fmla="*/ 96 w 281"/>
                <a:gd name="T77" fmla="*/ 267 h 310"/>
                <a:gd name="T78" fmla="*/ 128 w 281"/>
                <a:gd name="T79" fmla="*/ 284 h 310"/>
                <a:gd name="T80" fmla="*/ 145 w 281"/>
                <a:gd name="T81" fmla="*/ 284 h 310"/>
                <a:gd name="T82" fmla="*/ 179 w 281"/>
                <a:gd name="T83" fmla="*/ 273 h 310"/>
                <a:gd name="T84" fmla="*/ 204 w 281"/>
                <a:gd name="T85" fmla="*/ 245 h 310"/>
                <a:gd name="T86" fmla="*/ 213 w 281"/>
                <a:gd name="T87" fmla="*/ 225 h 310"/>
                <a:gd name="T88" fmla="*/ 224 w 281"/>
                <a:gd name="T89" fmla="*/ 179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lnTo>
                    <a:pt x="136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54" name="Freeform 1706"/>
            <p:cNvSpPr>
              <a:spLocks/>
            </p:cNvSpPr>
            <p:nvPr/>
          </p:nvSpPr>
          <p:spPr bwMode="auto">
            <a:xfrm>
              <a:off x="2493" y="3059"/>
              <a:ext cx="182" cy="361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67 h 361"/>
                <a:gd name="T12" fmla="*/ 83 w 182"/>
                <a:gd name="T13" fmla="*/ 267 h 361"/>
                <a:gd name="T14" fmla="*/ 83 w 182"/>
                <a:gd name="T15" fmla="*/ 284 h 361"/>
                <a:gd name="T16" fmla="*/ 86 w 182"/>
                <a:gd name="T17" fmla="*/ 296 h 361"/>
                <a:gd name="T18" fmla="*/ 91 w 182"/>
                <a:gd name="T19" fmla="*/ 307 h 361"/>
                <a:gd name="T20" fmla="*/ 97 w 182"/>
                <a:gd name="T21" fmla="*/ 318 h 361"/>
                <a:gd name="T22" fmla="*/ 105 w 182"/>
                <a:gd name="T23" fmla="*/ 324 h 361"/>
                <a:gd name="T24" fmla="*/ 117 w 182"/>
                <a:gd name="T25" fmla="*/ 330 h 361"/>
                <a:gd name="T26" fmla="*/ 128 w 182"/>
                <a:gd name="T27" fmla="*/ 333 h 361"/>
                <a:gd name="T28" fmla="*/ 142 w 182"/>
                <a:gd name="T29" fmla="*/ 335 h 361"/>
                <a:gd name="T30" fmla="*/ 142 w 182"/>
                <a:gd name="T31" fmla="*/ 335 h 361"/>
                <a:gd name="T32" fmla="*/ 157 w 182"/>
                <a:gd name="T33" fmla="*/ 333 h 361"/>
                <a:gd name="T34" fmla="*/ 165 w 182"/>
                <a:gd name="T35" fmla="*/ 330 h 361"/>
                <a:gd name="T36" fmla="*/ 165 w 182"/>
                <a:gd name="T37" fmla="*/ 330 h 361"/>
                <a:gd name="T38" fmla="*/ 182 w 182"/>
                <a:gd name="T39" fmla="*/ 318 h 361"/>
                <a:gd name="T40" fmla="*/ 182 w 182"/>
                <a:gd name="T41" fmla="*/ 318 h 361"/>
                <a:gd name="T42" fmla="*/ 182 w 182"/>
                <a:gd name="T43" fmla="*/ 324 h 361"/>
                <a:gd name="T44" fmla="*/ 179 w 182"/>
                <a:gd name="T45" fmla="*/ 333 h 361"/>
                <a:gd name="T46" fmla="*/ 162 w 182"/>
                <a:gd name="T47" fmla="*/ 347 h 361"/>
                <a:gd name="T48" fmla="*/ 162 w 182"/>
                <a:gd name="T49" fmla="*/ 347 h 361"/>
                <a:gd name="T50" fmla="*/ 154 w 182"/>
                <a:gd name="T51" fmla="*/ 352 h 361"/>
                <a:gd name="T52" fmla="*/ 142 w 182"/>
                <a:gd name="T53" fmla="*/ 358 h 361"/>
                <a:gd name="T54" fmla="*/ 131 w 182"/>
                <a:gd name="T55" fmla="*/ 361 h 361"/>
                <a:gd name="T56" fmla="*/ 117 w 182"/>
                <a:gd name="T57" fmla="*/ 361 h 361"/>
                <a:gd name="T58" fmla="*/ 117 w 182"/>
                <a:gd name="T59" fmla="*/ 361 h 361"/>
                <a:gd name="T60" fmla="*/ 100 w 182"/>
                <a:gd name="T61" fmla="*/ 361 h 361"/>
                <a:gd name="T62" fmla="*/ 83 w 182"/>
                <a:gd name="T63" fmla="*/ 355 h 361"/>
                <a:gd name="T64" fmla="*/ 66 w 182"/>
                <a:gd name="T65" fmla="*/ 347 h 361"/>
                <a:gd name="T66" fmla="*/ 54 w 182"/>
                <a:gd name="T67" fmla="*/ 335 h 361"/>
                <a:gd name="T68" fmla="*/ 54 w 182"/>
                <a:gd name="T69" fmla="*/ 335 h 361"/>
                <a:gd name="T70" fmla="*/ 43 w 182"/>
                <a:gd name="T71" fmla="*/ 324 h 361"/>
                <a:gd name="T72" fmla="*/ 34 w 182"/>
                <a:gd name="T73" fmla="*/ 307 h 361"/>
                <a:gd name="T74" fmla="*/ 29 w 182"/>
                <a:gd name="T75" fmla="*/ 290 h 361"/>
                <a:gd name="T76" fmla="*/ 29 w 182"/>
                <a:gd name="T77" fmla="*/ 267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55" name="Freeform 1707"/>
            <p:cNvSpPr>
              <a:spLocks/>
            </p:cNvSpPr>
            <p:nvPr/>
          </p:nvSpPr>
          <p:spPr bwMode="auto">
            <a:xfrm>
              <a:off x="2695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lnTo>
                    <a:pt x="176" y="13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56" name="Freeform 1708"/>
            <p:cNvSpPr>
              <a:spLocks/>
            </p:cNvSpPr>
            <p:nvPr/>
          </p:nvSpPr>
          <p:spPr bwMode="auto">
            <a:xfrm>
              <a:off x="3274" y="3110"/>
              <a:ext cx="475" cy="304"/>
            </a:xfrm>
            <a:custGeom>
              <a:avLst/>
              <a:gdLst>
                <a:gd name="T0" fmla="*/ 364 w 475"/>
                <a:gd name="T1" fmla="*/ 0 h 304"/>
                <a:gd name="T2" fmla="*/ 398 w 475"/>
                <a:gd name="T3" fmla="*/ 6 h 304"/>
                <a:gd name="T4" fmla="*/ 429 w 475"/>
                <a:gd name="T5" fmla="*/ 23 h 304"/>
                <a:gd name="T6" fmla="*/ 444 w 475"/>
                <a:gd name="T7" fmla="*/ 37 h 304"/>
                <a:gd name="T8" fmla="*/ 458 w 475"/>
                <a:gd name="T9" fmla="*/ 68 h 304"/>
                <a:gd name="T10" fmla="*/ 458 w 475"/>
                <a:gd name="T11" fmla="*/ 282 h 304"/>
                <a:gd name="T12" fmla="*/ 461 w 475"/>
                <a:gd name="T13" fmla="*/ 287 h 304"/>
                <a:gd name="T14" fmla="*/ 463 w 475"/>
                <a:gd name="T15" fmla="*/ 293 h 304"/>
                <a:gd name="T16" fmla="*/ 387 w 475"/>
                <a:gd name="T17" fmla="*/ 304 h 304"/>
                <a:gd name="T18" fmla="*/ 392 w 475"/>
                <a:gd name="T19" fmla="*/ 299 h 304"/>
                <a:gd name="T20" fmla="*/ 404 w 475"/>
                <a:gd name="T21" fmla="*/ 287 h 304"/>
                <a:gd name="T22" fmla="*/ 404 w 475"/>
                <a:gd name="T23" fmla="*/ 108 h 304"/>
                <a:gd name="T24" fmla="*/ 404 w 475"/>
                <a:gd name="T25" fmla="*/ 91 h 304"/>
                <a:gd name="T26" fmla="*/ 395 w 475"/>
                <a:gd name="T27" fmla="*/ 66 h 304"/>
                <a:gd name="T28" fmla="*/ 387 w 475"/>
                <a:gd name="T29" fmla="*/ 57 h 304"/>
                <a:gd name="T30" fmla="*/ 367 w 475"/>
                <a:gd name="T31" fmla="*/ 43 h 304"/>
                <a:gd name="T32" fmla="*/ 336 w 475"/>
                <a:gd name="T33" fmla="*/ 37 h 304"/>
                <a:gd name="T34" fmla="*/ 316 w 475"/>
                <a:gd name="T35" fmla="*/ 40 h 304"/>
                <a:gd name="T36" fmla="*/ 282 w 475"/>
                <a:gd name="T37" fmla="*/ 60 h 304"/>
                <a:gd name="T38" fmla="*/ 267 w 475"/>
                <a:gd name="T39" fmla="*/ 77 h 304"/>
                <a:gd name="T40" fmla="*/ 267 w 475"/>
                <a:gd name="T41" fmla="*/ 282 h 304"/>
                <a:gd name="T42" fmla="*/ 270 w 475"/>
                <a:gd name="T43" fmla="*/ 287 h 304"/>
                <a:gd name="T44" fmla="*/ 273 w 475"/>
                <a:gd name="T45" fmla="*/ 293 h 304"/>
                <a:gd name="T46" fmla="*/ 194 w 475"/>
                <a:gd name="T47" fmla="*/ 304 h 304"/>
                <a:gd name="T48" fmla="*/ 202 w 475"/>
                <a:gd name="T49" fmla="*/ 299 h 304"/>
                <a:gd name="T50" fmla="*/ 211 w 475"/>
                <a:gd name="T51" fmla="*/ 287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2 h 304"/>
                <a:gd name="T70" fmla="*/ 83 w 475"/>
                <a:gd name="T71" fmla="*/ 293 h 304"/>
                <a:gd name="T72" fmla="*/ 97 w 475"/>
                <a:gd name="T73" fmla="*/ 304 h 304"/>
                <a:gd name="T74" fmla="*/ 6 w 475"/>
                <a:gd name="T75" fmla="*/ 304 h 304"/>
                <a:gd name="T76" fmla="*/ 20 w 475"/>
                <a:gd name="T77" fmla="*/ 293 h 304"/>
                <a:gd name="T78" fmla="*/ 23 w 475"/>
                <a:gd name="T79" fmla="*/ 282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9 w 475"/>
                <a:gd name="T103" fmla="*/ 23 h 304"/>
                <a:gd name="T104" fmla="*/ 256 w 475"/>
                <a:gd name="T105" fmla="*/ 43 h 304"/>
                <a:gd name="T106" fmla="*/ 262 w 475"/>
                <a:gd name="T107" fmla="*/ 57 h 304"/>
                <a:gd name="T108" fmla="*/ 307 w 475"/>
                <a:gd name="T109" fmla="*/ 17 h 304"/>
                <a:gd name="T110" fmla="*/ 321 w 475"/>
                <a:gd name="T111" fmla="*/ 9 h 304"/>
                <a:gd name="T112" fmla="*/ 350 w 475"/>
                <a:gd name="T113" fmla="*/ 0 h 304"/>
                <a:gd name="T114" fmla="*/ 364 w 475"/>
                <a:gd name="T115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lnTo>
                    <a:pt x="36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57" name="Freeform 1709"/>
            <p:cNvSpPr>
              <a:spLocks/>
            </p:cNvSpPr>
            <p:nvPr/>
          </p:nvSpPr>
          <p:spPr bwMode="auto">
            <a:xfrm>
              <a:off x="4070" y="3059"/>
              <a:ext cx="184" cy="361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67 h 361"/>
                <a:gd name="T12" fmla="*/ 82 w 184"/>
                <a:gd name="T13" fmla="*/ 267 h 361"/>
                <a:gd name="T14" fmla="*/ 85 w 184"/>
                <a:gd name="T15" fmla="*/ 284 h 361"/>
                <a:gd name="T16" fmla="*/ 88 w 184"/>
                <a:gd name="T17" fmla="*/ 296 h 361"/>
                <a:gd name="T18" fmla="*/ 91 w 184"/>
                <a:gd name="T19" fmla="*/ 307 h 361"/>
                <a:gd name="T20" fmla="*/ 99 w 184"/>
                <a:gd name="T21" fmla="*/ 318 h 361"/>
                <a:gd name="T22" fmla="*/ 105 w 184"/>
                <a:gd name="T23" fmla="*/ 324 h 361"/>
                <a:gd name="T24" fmla="*/ 116 w 184"/>
                <a:gd name="T25" fmla="*/ 330 h 361"/>
                <a:gd name="T26" fmla="*/ 128 w 184"/>
                <a:gd name="T27" fmla="*/ 333 h 361"/>
                <a:gd name="T28" fmla="*/ 142 w 184"/>
                <a:gd name="T29" fmla="*/ 335 h 361"/>
                <a:gd name="T30" fmla="*/ 142 w 184"/>
                <a:gd name="T31" fmla="*/ 335 h 361"/>
                <a:gd name="T32" fmla="*/ 156 w 184"/>
                <a:gd name="T33" fmla="*/ 333 h 361"/>
                <a:gd name="T34" fmla="*/ 165 w 184"/>
                <a:gd name="T35" fmla="*/ 330 h 361"/>
                <a:gd name="T36" fmla="*/ 165 w 184"/>
                <a:gd name="T37" fmla="*/ 330 h 361"/>
                <a:gd name="T38" fmla="*/ 184 w 184"/>
                <a:gd name="T39" fmla="*/ 318 h 361"/>
                <a:gd name="T40" fmla="*/ 184 w 184"/>
                <a:gd name="T41" fmla="*/ 318 h 361"/>
                <a:gd name="T42" fmla="*/ 182 w 184"/>
                <a:gd name="T43" fmla="*/ 324 h 361"/>
                <a:gd name="T44" fmla="*/ 179 w 184"/>
                <a:gd name="T45" fmla="*/ 333 h 361"/>
                <a:gd name="T46" fmla="*/ 162 w 184"/>
                <a:gd name="T47" fmla="*/ 347 h 361"/>
                <a:gd name="T48" fmla="*/ 162 w 184"/>
                <a:gd name="T49" fmla="*/ 347 h 361"/>
                <a:gd name="T50" fmla="*/ 153 w 184"/>
                <a:gd name="T51" fmla="*/ 352 h 361"/>
                <a:gd name="T52" fmla="*/ 142 w 184"/>
                <a:gd name="T53" fmla="*/ 358 h 361"/>
                <a:gd name="T54" fmla="*/ 130 w 184"/>
                <a:gd name="T55" fmla="*/ 361 h 361"/>
                <a:gd name="T56" fmla="*/ 119 w 184"/>
                <a:gd name="T57" fmla="*/ 361 h 361"/>
                <a:gd name="T58" fmla="*/ 119 w 184"/>
                <a:gd name="T59" fmla="*/ 361 h 361"/>
                <a:gd name="T60" fmla="*/ 99 w 184"/>
                <a:gd name="T61" fmla="*/ 361 h 361"/>
                <a:gd name="T62" fmla="*/ 82 w 184"/>
                <a:gd name="T63" fmla="*/ 355 h 361"/>
                <a:gd name="T64" fmla="*/ 65 w 184"/>
                <a:gd name="T65" fmla="*/ 347 h 361"/>
                <a:gd name="T66" fmla="*/ 54 w 184"/>
                <a:gd name="T67" fmla="*/ 335 h 361"/>
                <a:gd name="T68" fmla="*/ 54 w 184"/>
                <a:gd name="T69" fmla="*/ 335 h 361"/>
                <a:gd name="T70" fmla="*/ 42 w 184"/>
                <a:gd name="T71" fmla="*/ 324 h 361"/>
                <a:gd name="T72" fmla="*/ 34 w 184"/>
                <a:gd name="T73" fmla="*/ 307 h 361"/>
                <a:gd name="T74" fmla="*/ 31 w 184"/>
                <a:gd name="T75" fmla="*/ 290 h 361"/>
                <a:gd name="T76" fmla="*/ 28 w 184"/>
                <a:gd name="T77" fmla="*/ 267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58" name="Freeform 1710"/>
            <p:cNvSpPr>
              <a:spLocks noEditPoints="1"/>
            </p:cNvSpPr>
            <p:nvPr/>
          </p:nvSpPr>
          <p:spPr bwMode="auto">
            <a:xfrm>
              <a:off x="4252" y="3110"/>
              <a:ext cx="284" cy="310"/>
            </a:xfrm>
            <a:custGeom>
              <a:avLst/>
              <a:gdLst>
                <a:gd name="T0" fmla="*/ 144 w 284"/>
                <a:gd name="T1" fmla="*/ 0 h 310"/>
                <a:gd name="T2" fmla="*/ 184 w 284"/>
                <a:gd name="T3" fmla="*/ 6 h 310"/>
                <a:gd name="T4" fmla="*/ 221 w 284"/>
                <a:gd name="T5" fmla="*/ 23 h 310"/>
                <a:gd name="T6" fmla="*/ 235 w 284"/>
                <a:gd name="T7" fmla="*/ 34 h 310"/>
                <a:gd name="T8" fmla="*/ 261 w 284"/>
                <a:gd name="T9" fmla="*/ 63 h 310"/>
                <a:gd name="T10" fmla="*/ 269 w 284"/>
                <a:gd name="T11" fmla="*/ 80 h 310"/>
                <a:gd name="T12" fmla="*/ 281 w 284"/>
                <a:gd name="T13" fmla="*/ 117 h 310"/>
                <a:gd name="T14" fmla="*/ 284 w 284"/>
                <a:gd name="T15" fmla="*/ 156 h 310"/>
                <a:gd name="T16" fmla="*/ 284 w 284"/>
                <a:gd name="T17" fmla="*/ 174 h 310"/>
                <a:gd name="T18" fmla="*/ 272 w 284"/>
                <a:gd name="T19" fmla="*/ 210 h 310"/>
                <a:gd name="T20" fmla="*/ 267 w 284"/>
                <a:gd name="T21" fmla="*/ 230 h 310"/>
                <a:gd name="T22" fmla="*/ 244 w 284"/>
                <a:gd name="T23" fmla="*/ 262 h 310"/>
                <a:gd name="T24" fmla="*/ 215 w 284"/>
                <a:gd name="T25" fmla="*/ 290 h 310"/>
                <a:gd name="T26" fmla="*/ 198 w 284"/>
                <a:gd name="T27" fmla="*/ 299 h 310"/>
                <a:gd name="T28" fmla="*/ 161 w 284"/>
                <a:gd name="T29" fmla="*/ 310 h 310"/>
                <a:gd name="T30" fmla="*/ 142 w 284"/>
                <a:gd name="T31" fmla="*/ 310 h 310"/>
                <a:gd name="T32" fmla="*/ 93 w 284"/>
                <a:gd name="T33" fmla="*/ 304 h 310"/>
                <a:gd name="T34" fmla="*/ 68 w 284"/>
                <a:gd name="T35" fmla="*/ 293 h 310"/>
                <a:gd name="T36" fmla="*/ 45 w 284"/>
                <a:gd name="T37" fmla="*/ 273 h 310"/>
                <a:gd name="T38" fmla="*/ 36 w 284"/>
                <a:gd name="T39" fmla="*/ 264 h 310"/>
                <a:gd name="T40" fmla="*/ 11 w 284"/>
                <a:gd name="T41" fmla="*/ 213 h 310"/>
                <a:gd name="T42" fmla="*/ 0 w 284"/>
                <a:gd name="T43" fmla="*/ 156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85 w 284"/>
                <a:gd name="T55" fmla="*/ 12 h 310"/>
                <a:gd name="T56" fmla="*/ 122 w 284"/>
                <a:gd name="T57" fmla="*/ 0 h 310"/>
                <a:gd name="T58" fmla="*/ 144 w 284"/>
                <a:gd name="T59" fmla="*/ 0 h 310"/>
                <a:gd name="T60" fmla="*/ 139 w 284"/>
                <a:gd name="T61" fmla="*/ 23 h 310"/>
                <a:gd name="T62" fmla="*/ 102 w 284"/>
                <a:gd name="T63" fmla="*/ 34 h 310"/>
                <a:gd name="T64" fmla="*/ 76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59 h 310"/>
                <a:gd name="T72" fmla="*/ 68 w 284"/>
                <a:gd name="T73" fmla="*/ 210 h 310"/>
                <a:gd name="T74" fmla="*/ 85 w 284"/>
                <a:gd name="T75" fmla="*/ 250 h 310"/>
                <a:gd name="T76" fmla="*/ 96 w 284"/>
                <a:gd name="T77" fmla="*/ 267 h 310"/>
                <a:gd name="T78" fmla="*/ 127 w 284"/>
                <a:gd name="T79" fmla="*/ 284 h 310"/>
                <a:gd name="T80" fmla="*/ 147 w 284"/>
                <a:gd name="T81" fmla="*/ 284 h 310"/>
                <a:gd name="T82" fmla="*/ 181 w 284"/>
                <a:gd name="T83" fmla="*/ 273 h 310"/>
                <a:gd name="T84" fmla="*/ 207 w 284"/>
                <a:gd name="T85" fmla="*/ 245 h 310"/>
                <a:gd name="T86" fmla="*/ 215 w 284"/>
                <a:gd name="T87" fmla="*/ 225 h 310"/>
                <a:gd name="T88" fmla="*/ 224 w 284"/>
                <a:gd name="T89" fmla="*/ 179 h 310"/>
                <a:gd name="T90" fmla="*/ 224 w 284"/>
                <a:gd name="T91" fmla="*/ 151 h 310"/>
                <a:gd name="T92" fmla="*/ 213 w 284"/>
                <a:gd name="T93" fmla="*/ 85 h 310"/>
                <a:gd name="T94" fmla="*/ 201 w 284"/>
                <a:gd name="T95" fmla="*/ 60 h 310"/>
                <a:gd name="T96" fmla="*/ 184 w 284"/>
                <a:gd name="T97" fmla="*/ 40 h 310"/>
                <a:gd name="T98" fmla="*/ 164 w 284"/>
                <a:gd name="T99" fmla="*/ 29 h 310"/>
                <a:gd name="T100" fmla="*/ 139 w 284"/>
                <a:gd name="T101" fmla="*/ 23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lnTo>
                    <a:pt x="139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59" name="Freeform 1711"/>
            <p:cNvSpPr>
              <a:spLocks/>
            </p:cNvSpPr>
            <p:nvPr/>
          </p:nvSpPr>
          <p:spPr bwMode="auto">
            <a:xfrm>
              <a:off x="4547" y="3110"/>
              <a:ext cx="284" cy="304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2 h 304"/>
                <a:gd name="T14" fmla="*/ 270 w 284"/>
                <a:gd name="T15" fmla="*/ 293 h 304"/>
                <a:gd name="T16" fmla="*/ 284 w 284"/>
                <a:gd name="T17" fmla="*/ 304 h 304"/>
                <a:gd name="T18" fmla="*/ 196 w 284"/>
                <a:gd name="T19" fmla="*/ 304 h 304"/>
                <a:gd name="T20" fmla="*/ 207 w 284"/>
                <a:gd name="T21" fmla="*/ 293 h 304"/>
                <a:gd name="T22" fmla="*/ 213 w 284"/>
                <a:gd name="T23" fmla="*/ 282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2 h 304"/>
                <a:gd name="T42" fmla="*/ 82 w 284"/>
                <a:gd name="T43" fmla="*/ 293 h 304"/>
                <a:gd name="T44" fmla="*/ 97 w 284"/>
                <a:gd name="T45" fmla="*/ 304 h 304"/>
                <a:gd name="T46" fmla="*/ 6 w 284"/>
                <a:gd name="T47" fmla="*/ 304 h 304"/>
                <a:gd name="T48" fmla="*/ 17 w 284"/>
                <a:gd name="T49" fmla="*/ 293 h 304"/>
                <a:gd name="T50" fmla="*/ 23 w 284"/>
                <a:gd name="T51" fmla="*/ 282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lnTo>
                    <a:pt x="17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60" name="Freeform 1712"/>
            <p:cNvSpPr>
              <a:spLocks/>
            </p:cNvSpPr>
            <p:nvPr/>
          </p:nvSpPr>
          <p:spPr bwMode="auto">
            <a:xfrm>
              <a:off x="3763" y="3110"/>
              <a:ext cx="293" cy="452"/>
            </a:xfrm>
            <a:custGeom>
              <a:avLst/>
              <a:gdLst>
                <a:gd name="T0" fmla="*/ 281 w 293"/>
                <a:gd name="T1" fmla="*/ 85 h 452"/>
                <a:gd name="T2" fmla="*/ 250 w 293"/>
                <a:gd name="T3" fmla="*/ 37 h 452"/>
                <a:gd name="T4" fmla="*/ 230 w 293"/>
                <a:gd name="T5" fmla="*/ 20 h 452"/>
                <a:gd name="T6" fmla="*/ 210 w 293"/>
                <a:gd name="T7" fmla="*/ 9 h 452"/>
                <a:gd name="T8" fmla="*/ 165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26 h 452"/>
                <a:gd name="T24" fmla="*/ 20 w 293"/>
                <a:gd name="T25" fmla="*/ 435 h 452"/>
                <a:gd name="T26" fmla="*/ 11 w 293"/>
                <a:gd name="T27" fmla="*/ 449 h 452"/>
                <a:gd name="T28" fmla="*/ 94 w 293"/>
                <a:gd name="T29" fmla="*/ 452 h 452"/>
                <a:gd name="T30" fmla="*/ 88 w 293"/>
                <a:gd name="T31" fmla="*/ 449 h 452"/>
                <a:gd name="T32" fmla="*/ 80 w 293"/>
                <a:gd name="T33" fmla="*/ 435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9 w 293"/>
                <a:gd name="T43" fmla="*/ 37 h 452"/>
                <a:gd name="T44" fmla="*/ 190 w 293"/>
                <a:gd name="T45" fmla="*/ 51 h 452"/>
                <a:gd name="T46" fmla="*/ 205 w 293"/>
                <a:gd name="T47" fmla="*/ 63 h 452"/>
                <a:gd name="T48" fmla="*/ 224 w 293"/>
                <a:gd name="T49" fmla="*/ 100 h 452"/>
                <a:gd name="T50" fmla="*/ 230 w 293"/>
                <a:gd name="T51" fmla="*/ 156 h 452"/>
                <a:gd name="T52" fmla="*/ 230 w 293"/>
                <a:gd name="T53" fmla="*/ 185 h 452"/>
                <a:gd name="T54" fmla="*/ 216 w 293"/>
                <a:gd name="T55" fmla="*/ 233 h 452"/>
                <a:gd name="T56" fmla="*/ 205 w 293"/>
                <a:gd name="T57" fmla="*/ 250 h 452"/>
                <a:gd name="T58" fmla="*/ 176 w 293"/>
                <a:gd name="T59" fmla="*/ 276 h 452"/>
                <a:gd name="T60" fmla="*/ 136 w 293"/>
                <a:gd name="T61" fmla="*/ 284 h 452"/>
                <a:gd name="T62" fmla="*/ 122 w 293"/>
                <a:gd name="T63" fmla="*/ 284 h 452"/>
                <a:gd name="T64" fmla="*/ 99 w 293"/>
                <a:gd name="T65" fmla="*/ 276 h 452"/>
                <a:gd name="T66" fmla="*/ 102 w 293"/>
                <a:gd name="T67" fmla="*/ 304 h 452"/>
                <a:gd name="T68" fmla="*/ 122 w 293"/>
                <a:gd name="T69" fmla="*/ 310 h 452"/>
                <a:gd name="T70" fmla="*/ 145 w 293"/>
                <a:gd name="T71" fmla="*/ 310 h 452"/>
                <a:gd name="T72" fmla="*/ 190 w 293"/>
                <a:gd name="T73" fmla="*/ 304 h 452"/>
                <a:gd name="T74" fmla="*/ 219 w 293"/>
                <a:gd name="T75" fmla="*/ 290 h 452"/>
                <a:gd name="T76" fmla="*/ 241 w 293"/>
                <a:gd name="T77" fmla="*/ 273 h 452"/>
                <a:gd name="T78" fmla="*/ 253 w 293"/>
                <a:gd name="T79" fmla="*/ 262 h 452"/>
                <a:gd name="T80" fmla="*/ 281 w 293"/>
                <a:gd name="T81" fmla="*/ 210 h 452"/>
                <a:gd name="T82" fmla="*/ 293 w 293"/>
                <a:gd name="T83" fmla="*/ 154 h 452"/>
                <a:gd name="T84" fmla="*/ 290 w 293"/>
                <a:gd name="T85" fmla="*/ 117 h 452"/>
                <a:gd name="T86" fmla="*/ 281 w 293"/>
                <a:gd name="T87" fmla="*/ 85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lnTo>
                    <a:pt x="281" y="8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61" name="Freeform 1713"/>
            <p:cNvSpPr>
              <a:spLocks/>
            </p:cNvSpPr>
            <p:nvPr/>
          </p:nvSpPr>
          <p:spPr bwMode="auto">
            <a:xfrm>
              <a:off x="2192" y="3110"/>
              <a:ext cx="208" cy="310"/>
            </a:xfrm>
            <a:custGeom>
              <a:avLst/>
              <a:gdLst>
                <a:gd name="T0" fmla="*/ 182 w 208"/>
                <a:gd name="T1" fmla="*/ 264 h 310"/>
                <a:gd name="T2" fmla="*/ 182 w 208"/>
                <a:gd name="T3" fmla="*/ 264 h 310"/>
                <a:gd name="T4" fmla="*/ 165 w 208"/>
                <a:gd name="T5" fmla="*/ 270 h 310"/>
                <a:gd name="T6" fmla="*/ 145 w 208"/>
                <a:gd name="T7" fmla="*/ 273 h 310"/>
                <a:gd name="T8" fmla="*/ 145 w 208"/>
                <a:gd name="T9" fmla="*/ 273 h 310"/>
                <a:gd name="T10" fmla="*/ 131 w 208"/>
                <a:gd name="T11" fmla="*/ 273 h 310"/>
                <a:gd name="T12" fmla="*/ 120 w 208"/>
                <a:gd name="T13" fmla="*/ 267 h 310"/>
                <a:gd name="T14" fmla="*/ 108 w 208"/>
                <a:gd name="T15" fmla="*/ 262 h 310"/>
                <a:gd name="T16" fmla="*/ 100 w 208"/>
                <a:gd name="T17" fmla="*/ 250 h 310"/>
                <a:gd name="T18" fmla="*/ 100 w 208"/>
                <a:gd name="T19" fmla="*/ 250 h 310"/>
                <a:gd name="T20" fmla="*/ 91 w 208"/>
                <a:gd name="T21" fmla="*/ 239 h 310"/>
                <a:gd name="T22" fmla="*/ 83 w 208"/>
                <a:gd name="T23" fmla="*/ 225 h 310"/>
                <a:gd name="T24" fmla="*/ 80 w 208"/>
                <a:gd name="T25" fmla="*/ 208 h 310"/>
                <a:gd name="T26" fmla="*/ 80 w 208"/>
                <a:gd name="T27" fmla="*/ 191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1 h 310"/>
                <a:gd name="T44" fmla="*/ 23 w 208"/>
                <a:gd name="T45" fmla="*/ 191 h 310"/>
                <a:gd name="T46" fmla="*/ 26 w 208"/>
                <a:gd name="T47" fmla="*/ 219 h 310"/>
                <a:gd name="T48" fmla="*/ 32 w 208"/>
                <a:gd name="T49" fmla="*/ 245 h 310"/>
                <a:gd name="T50" fmla="*/ 40 w 208"/>
                <a:gd name="T51" fmla="*/ 264 h 310"/>
                <a:gd name="T52" fmla="*/ 54 w 208"/>
                <a:gd name="T53" fmla="*/ 282 h 310"/>
                <a:gd name="T54" fmla="*/ 54 w 208"/>
                <a:gd name="T55" fmla="*/ 282 h 310"/>
                <a:gd name="T56" fmla="*/ 71 w 208"/>
                <a:gd name="T57" fmla="*/ 296 h 310"/>
                <a:gd name="T58" fmla="*/ 85 w 208"/>
                <a:gd name="T59" fmla="*/ 304 h 310"/>
                <a:gd name="T60" fmla="*/ 103 w 208"/>
                <a:gd name="T61" fmla="*/ 310 h 310"/>
                <a:gd name="T62" fmla="*/ 122 w 208"/>
                <a:gd name="T63" fmla="*/ 310 h 310"/>
                <a:gd name="T64" fmla="*/ 122 w 208"/>
                <a:gd name="T65" fmla="*/ 310 h 310"/>
                <a:gd name="T66" fmla="*/ 142 w 208"/>
                <a:gd name="T67" fmla="*/ 310 h 310"/>
                <a:gd name="T68" fmla="*/ 162 w 208"/>
                <a:gd name="T69" fmla="*/ 304 h 310"/>
                <a:gd name="T70" fmla="*/ 179 w 208"/>
                <a:gd name="T71" fmla="*/ 296 h 310"/>
                <a:gd name="T72" fmla="*/ 196 w 208"/>
                <a:gd name="T73" fmla="*/ 282 h 310"/>
                <a:gd name="T74" fmla="*/ 208 w 208"/>
                <a:gd name="T75" fmla="*/ 245 h 310"/>
                <a:gd name="T76" fmla="*/ 208 w 208"/>
                <a:gd name="T77" fmla="*/ 245 h 310"/>
                <a:gd name="T78" fmla="*/ 196 w 208"/>
                <a:gd name="T79" fmla="*/ 256 h 310"/>
                <a:gd name="T80" fmla="*/ 182 w 208"/>
                <a:gd name="T81" fmla="*/ 264 h 310"/>
                <a:gd name="T82" fmla="*/ 182 w 208"/>
                <a:gd name="T83" fmla="*/ 264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lnTo>
                    <a:pt x="182" y="26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62" name="Freeform 1714"/>
            <p:cNvSpPr>
              <a:spLocks/>
            </p:cNvSpPr>
            <p:nvPr/>
          </p:nvSpPr>
          <p:spPr bwMode="auto">
            <a:xfrm>
              <a:off x="2383" y="3110"/>
              <a:ext cx="105" cy="310"/>
            </a:xfrm>
            <a:custGeom>
              <a:avLst/>
              <a:gdLst>
                <a:gd name="T0" fmla="*/ 79 w 105"/>
                <a:gd name="T1" fmla="*/ 253 h 310"/>
                <a:gd name="T2" fmla="*/ 79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39 h 310"/>
                <a:gd name="T20" fmla="*/ 25 w 105"/>
                <a:gd name="T21" fmla="*/ 264 h 310"/>
                <a:gd name="T22" fmla="*/ 25 w 105"/>
                <a:gd name="T23" fmla="*/ 264 h 310"/>
                <a:gd name="T24" fmla="*/ 25 w 105"/>
                <a:gd name="T25" fmla="*/ 264 h 310"/>
                <a:gd name="T26" fmla="*/ 25 w 105"/>
                <a:gd name="T27" fmla="*/ 264 h 310"/>
                <a:gd name="T28" fmla="*/ 25 w 105"/>
                <a:gd name="T29" fmla="*/ 282 h 310"/>
                <a:gd name="T30" fmla="*/ 31 w 105"/>
                <a:gd name="T31" fmla="*/ 293 h 310"/>
                <a:gd name="T32" fmla="*/ 31 w 105"/>
                <a:gd name="T33" fmla="*/ 293 h 310"/>
                <a:gd name="T34" fmla="*/ 37 w 105"/>
                <a:gd name="T35" fmla="*/ 301 h 310"/>
                <a:gd name="T36" fmla="*/ 48 w 105"/>
                <a:gd name="T37" fmla="*/ 310 h 310"/>
                <a:gd name="T38" fmla="*/ 105 w 105"/>
                <a:gd name="T39" fmla="*/ 290 h 310"/>
                <a:gd name="T40" fmla="*/ 105 w 105"/>
                <a:gd name="T41" fmla="*/ 290 h 310"/>
                <a:gd name="T42" fmla="*/ 93 w 105"/>
                <a:gd name="T43" fmla="*/ 287 h 310"/>
                <a:gd name="T44" fmla="*/ 85 w 105"/>
                <a:gd name="T45" fmla="*/ 279 h 310"/>
                <a:gd name="T46" fmla="*/ 79 w 105"/>
                <a:gd name="T47" fmla="*/ 267 h 310"/>
                <a:gd name="T48" fmla="*/ 79 w 105"/>
                <a:gd name="T49" fmla="*/ 253 h 310"/>
                <a:gd name="T50" fmla="*/ 79 w 105"/>
                <a:gd name="T51" fmla="*/ 253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64"/>
                  </a:lnTo>
                  <a:lnTo>
                    <a:pt x="25" y="264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lnTo>
                    <a:pt x="79" y="25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63" name="Freeform 1715"/>
            <p:cNvSpPr>
              <a:spLocks/>
            </p:cNvSpPr>
            <p:nvPr/>
          </p:nvSpPr>
          <p:spPr bwMode="auto">
            <a:xfrm>
              <a:off x="3010" y="3110"/>
              <a:ext cx="250" cy="310"/>
            </a:xfrm>
            <a:custGeom>
              <a:avLst/>
              <a:gdLst>
                <a:gd name="T0" fmla="*/ 233 w 250"/>
                <a:gd name="T1" fmla="*/ 279 h 310"/>
                <a:gd name="T2" fmla="*/ 230 w 250"/>
                <a:gd name="T3" fmla="*/ 259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59 h 310"/>
                <a:gd name="T52" fmla="*/ 23 w 250"/>
                <a:gd name="T53" fmla="*/ 174 h 310"/>
                <a:gd name="T54" fmla="*/ 3 w 250"/>
                <a:gd name="T55" fmla="*/ 210 h 310"/>
                <a:gd name="T56" fmla="*/ 0 w 250"/>
                <a:gd name="T57" fmla="*/ 233 h 310"/>
                <a:gd name="T58" fmla="*/ 6 w 250"/>
                <a:gd name="T59" fmla="*/ 259 h 310"/>
                <a:gd name="T60" fmla="*/ 20 w 250"/>
                <a:gd name="T61" fmla="*/ 284 h 310"/>
                <a:gd name="T62" fmla="*/ 32 w 250"/>
                <a:gd name="T63" fmla="*/ 296 h 310"/>
                <a:gd name="T64" fmla="*/ 60 w 250"/>
                <a:gd name="T65" fmla="*/ 310 h 310"/>
                <a:gd name="T66" fmla="*/ 77 w 250"/>
                <a:gd name="T67" fmla="*/ 310 h 310"/>
                <a:gd name="T68" fmla="*/ 120 w 250"/>
                <a:gd name="T69" fmla="*/ 304 h 310"/>
                <a:gd name="T70" fmla="*/ 159 w 250"/>
                <a:gd name="T71" fmla="*/ 279 h 310"/>
                <a:gd name="T72" fmla="*/ 171 w 250"/>
                <a:gd name="T73" fmla="*/ 247 h 310"/>
                <a:gd name="T74" fmla="*/ 139 w 250"/>
                <a:gd name="T75" fmla="*/ 267 h 310"/>
                <a:gd name="T76" fmla="*/ 103 w 250"/>
                <a:gd name="T77" fmla="*/ 273 h 310"/>
                <a:gd name="T78" fmla="*/ 94 w 250"/>
                <a:gd name="T79" fmla="*/ 273 h 310"/>
                <a:gd name="T80" fmla="*/ 74 w 250"/>
                <a:gd name="T81" fmla="*/ 267 h 310"/>
                <a:gd name="T82" fmla="*/ 68 w 250"/>
                <a:gd name="T83" fmla="*/ 259 h 310"/>
                <a:gd name="T84" fmla="*/ 57 w 250"/>
                <a:gd name="T85" fmla="*/ 242 h 310"/>
                <a:gd name="T86" fmla="*/ 54 w 250"/>
                <a:gd name="T87" fmla="*/ 222 h 310"/>
                <a:gd name="T88" fmla="*/ 54 w 250"/>
                <a:gd name="T89" fmla="*/ 210 h 310"/>
                <a:gd name="T90" fmla="*/ 63 w 250"/>
                <a:gd name="T91" fmla="*/ 193 h 310"/>
                <a:gd name="T92" fmla="*/ 68 w 250"/>
                <a:gd name="T93" fmla="*/ 185 h 310"/>
                <a:gd name="T94" fmla="*/ 108 w 250"/>
                <a:gd name="T95" fmla="*/ 162 h 310"/>
                <a:gd name="T96" fmla="*/ 154 w 250"/>
                <a:gd name="T97" fmla="*/ 148 h 310"/>
                <a:gd name="T98" fmla="*/ 176 w 250"/>
                <a:gd name="T99" fmla="*/ 242 h 310"/>
                <a:gd name="T100" fmla="*/ 176 w 250"/>
                <a:gd name="T101" fmla="*/ 262 h 310"/>
                <a:gd name="T102" fmla="*/ 179 w 250"/>
                <a:gd name="T103" fmla="*/ 282 h 310"/>
                <a:gd name="T104" fmla="*/ 182 w 250"/>
                <a:gd name="T105" fmla="*/ 293 h 310"/>
                <a:gd name="T106" fmla="*/ 199 w 250"/>
                <a:gd name="T107" fmla="*/ 310 h 310"/>
                <a:gd name="T108" fmla="*/ 250 w 250"/>
                <a:gd name="T109" fmla="*/ 290 h 310"/>
                <a:gd name="T110" fmla="*/ 233 w 250"/>
                <a:gd name="T111" fmla="*/ 279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lnTo>
                    <a:pt x="233" y="27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64" name="Freeform 1716"/>
            <p:cNvSpPr>
              <a:spLocks/>
            </p:cNvSpPr>
            <p:nvPr/>
          </p:nvSpPr>
          <p:spPr bwMode="auto">
            <a:xfrm>
              <a:off x="2871" y="2866"/>
              <a:ext cx="136" cy="170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6 h 170"/>
                <a:gd name="T4" fmla="*/ 31 w 136"/>
                <a:gd name="T5" fmla="*/ 116 h 170"/>
                <a:gd name="T6" fmla="*/ 34 w 136"/>
                <a:gd name="T7" fmla="*/ 131 h 170"/>
                <a:gd name="T8" fmla="*/ 40 w 136"/>
                <a:gd name="T9" fmla="*/ 142 h 170"/>
                <a:gd name="T10" fmla="*/ 46 w 136"/>
                <a:gd name="T11" fmla="*/ 150 h 170"/>
                <a:gd name="T12" fmla="*/ 51 w 136"/>
                <a:gd name="T13" fmla="*/ 153 h 170"/>
                <a:gd name="T14" fmla="*/ 63 w 136"/>
                <a:gd name="T15" fmla="*/ 156 h 170"/>
                <a:gd name="T16" fmla="*/ 74 w 136"/>
                <a:gd name="T17" fmla="*/ 159 h 170"/>
                <a:gd name="T18" fmla="*/ 74 w 136"/>
                <a:gd name="T19" fmla="*/ 159 h 170"/>
                <a:gd name="T20" fmla="*/ 85 w 136"/>
                <a:gd name="T21" fmla="*/ 159 h 170"/>
                <a:gd name="T22" fmla="*/ 94 w 136"/>
                <a:gd name="T23" fmla="*/ 156 h 170"/>
                <a:gd name="T24" fmla="*/ 102 w 136"/>
                <a:gd name="T25" fmla="*/ 150 h 170"/>
                <a:gd name="T26" fmla="*/ 108 w 136"/>
                <a:gd name="T27" fmla="*/ 145 h 170"/>
                <a:gd name="T28" fmla="*/ 111 w 136"/>
                <a:gd name="T29" fmla="*/ 139 h 170"/>
                <a:gd name="T30" fmla="*/ 114 w 136"/>
                <a:gd name="T31" fmla="*/ 131 h 170"/>
                <a:gd name="T32" fmla="*/ 117 w 136"/>
                <a:gd name="T33" fmla="*/ 116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14 h 170"/>
                <a:gd name="T52" fmla="*/ 128 w 136"/>
                <a:gd name="T53" fmla="*/ 114 h 170"/>
                <a:gd name="T54" fmla="*/ 128 w 136"/>
                <a:gd name="T55" fmla="*/ 128 h 170"/>
                <a:gd name="T56" fmla="*/ 125 w 136"/>
                <a:gd name="T57" fmla="*/ 139 h 170"/>
                <a:gd name="T58" fmla="*/ 119 w 136"/>
                <a:gd name="T59" fmla="*/ 150 h 170"/>
                <a:gd name="T60" fmla="*/ 111 w 136"/>
                <a:gd name="T61" fmla="*/ 156 h 170"/>
                <a:gd name="T62" fmla="*/ 102 w 136"/>
                <a:gd name="T63" fmla="*/ 162 h 170"/>
                <a:gd name="T64" fmla="*/ 94 w 136"/>
                <a:gd name="T65" fmla="*/ 167 h 170"/>
                <a:gd name="T66" fmla="*/ 71 w 136"/>
                <a:gd name="T67" fmla="*/ 170 h 170"/>
                <a:gd name="T68" fmla="*/ 71 w 136"/>
                <a:gd name="T69" fmla="*/ 170 h 170"/>
                <a:gd name="T70" fmla="*/ 51 w 136"/>
                <a:gd name="T71" fmla="*/ 167 h 170"/>
                <a:gd name="T72" fmla="*/ 40 w 136"/>
                <a:gd name="T73" fmla="*/ 165 h 170"/>
                <a:gd name="T74" fmla="*/ 31 w 136"/>
                <a:gd name="T75" fmla="*/ 159 h 170"/>
                <a:gd name="T76" fmla="*/ 20 w 136"/>
                <a:gd name="T77" fmla="*/ 150 h 170"/>
                <a:gd name="T78" fmla="*/ 14 w 136"/>
                <a:gd name="T79" fmla="*/ 142 h 170"/>
                <a:gd name="T80" fmla="*/ 9 w 136"/>
                <a:gd name="T81" fmla="*/ 128 h 170"/>
                <a:gd name="T82" fmla="*/ 9 w 136"/>
                <a:gd name="T83" fmla="*/ 114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lnTo>
                    <a:pt x="31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65" name="Freeform 1717"/>
            <p:cNvSpPr>
              <a:spLocks/>
            </p:cNvSpPr>
            <p:nvPr/>
          </p:nvSpPr>
          <p:spPr bwMode="auto">
            <a:xfrm>
              <a:off x="3022" y="2866"/>
              <a:ext cx="153" cy="173"/>
            </a:xfrm>
            <a:custGeom>
              <a:avLst/>
              <a:gdLst>
                <a:gd name="T0" fmla="*/ 133 w 153"/>
                <a:gd name="T1" fmla="*/ 11 h 173"/>
                <a:gd name="T2" fmla="*/ 133 w 153"/>
                <a:gd name="T3" fmla="*/ 11 h 173"/>
                <a:gd name="T4" fmla="*/ 133 w 153"/>
                <a:gd name="T5" fmla="*/ 3 h 173"/>
                <a:gd name="T6" fmla="*/ 127 w 153"/>
                <a:gd name="T7" fmla="*/ 0 h 173"/>
                <a:gd name="T8" fmla="*/ 153 w 153"/>
                <a:gd name="T9" fmla="*/ 0 h 173"/>
                <a:gd name="T10" fmla="*/ 153 w 153"/>
                <a:gd name="T11" fmla="*/ 0 h 173"/>
                <a:gd name="T12" fmla="*/ 147 w 153"/>
                <a:gd name="T13" fmla="*/ 3 h 173"/>
                <a:gd name="T14" fmla="*/ 147 w 153"/>
                <a:gd name="T15" fmla="*/ 11 h 173"/>
                <a:gd name="T16" fmla="*/ 147 w 153"/>
                <a:gd name="T17" fmla="*/ 173 h 173"/>
                <a:gd name="T18" fmla="*/ 147 w 153"/>
                <a:gd name="T19" fmla="*/ 173 h 173"/>
                <a:gd name="T20" fmla="*/ 88 w 153"/>
                <a:gd name="T21" fmla="*/ 99 h 173"/>
                <a:gd name="T22" fmla="*/ 28 w 153"/>
                <a:gd name="T23" fmla="*/ 25 h 173"/>
                <a:gd name="T24" fmla="*/ 28 w 153"/>
                <a:gd name="T25" fmla="*/ 156 h 173"/>
                <a:gd name="T26" fmla="*/ 28 w 153"/>
                <a:gd name="T27" fmla="*/ 156 h 173"/>
                <a:gd name="T28" fmla="*/ 31 w 153"/>
                <a:gd name="T29" fmla="*/ 165 h 173"/>
                <a:gd name="T30" fmla="*/ 34 w 153"/>
                <a:gd name="T31" fmla="*/ 167 h 173"/>
                <a:gd name="T32" fmla="*/ 8 w 153"/>
                <a:gd name="T33" fmla="*/ 167 h 173"/>
                <a:gd name="T34" fmla="*/ 8 w 153"/>
                <a:gd name="T35" fmla="*/ 167 h 173"/>
                <a:gd name="T36" fmla="*/ 14 w 153"/>
                <a:gd name="T37" fmla="*/ 165 h 173"/>
                <a:gd name="T38" fmla="*/ 14 w 153"/>
                <a:gd name="T39" fmla="*/ 156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33 w 153"/>
                <a:gd name="T57" fmla="*/ 119 h 173"/>
                <a:gd name="T58" fmla="*/ 133 w 153"/>
                <a:gd name="T59" fmla="*/ 11 h 173"/>
                <a:gd name="T60" fmla="*/ 133 w 153"/>
                <a:gd name="T61" fmla="*/ 11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66" name="Freeform 1718"/>
            <p:cNvSpPr>
              <a:spLocks/>
            </p:cNvSpPr>
            <p:nvPr/>
          </p:nvSpPr>
          <p:spPr bwMode="auto">
            <a:xfrm>
              <a:off x="3201" y="2866"/>
              <a:ext cx="37" cy="167"/>
            </a:xfrm>
            <a:custGeom>
              <a:avLst/>
              <a:gdLst>
                <a:gd name="T0" fmla="*/ 37 w 37"/>
                <a:gd name="T1" fmla="*/ 0 h 167"/>
                <a:gd name="T2" fmla="*/ 37 w 37"/>
                <a:gd name="T3" fmla="*/ 0 h 167"/>
                <a:gd name="T4" fmla="*/ 31 w 37"/>
                <a:gd name="T5" fmla="*/ 3 h 167"/>
                <a:gd name="T6" fmla="*/ 28 w 37"/>
                <a:gd name="T7" fmla="*/ 11 h 167"/>
                <a:gd name="T8" fmla="*/ 28 w 37"/>
                <a:gd name="T9" fmla="*/ 156 h 167"/>
                <a:gd name="T10" fmla="*/ 28 w 37"/>
                <a:gd name="T11" fmla="*/ 156 h 167"/>
                <a:gd name="T12" fmla="*/ 31 w 37"/>
                <a:gd name="T13" fmla="*/ 165 h 167"/>
                <a:gd name="T14" fmla="*/ 37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37 w 37"/>
                <a:gd name="T33" fmla="*/ 0 h 167"/>
                <a:gd name="T34" fmla="*/ 37 w 37"/>
                <a:gd name="T35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67" name="Freeform 1719"/>
            <p:cNvSpPr>
              <a:spLocks/>
            </p:cNvSpPr>
            <p:nvPr/>
          </p:nvSpPr>
          <p:spPr bwMode="auto">
            <a:xfrm>
              <a:off x="3249" y="2866"/>
              <a:ext cx="153" cy="173"/>
            </a:xfrm>
            <a:custGeom>
              <a:avLst/>
              <a:gdLst>
                <a:gd name="T0" fmla="*/ 131 w 153"/>
                <a:gd name="T1" fmla="*/ 11 h 173"/>
                <a:gd name="T2" fmla="*/ 131 w 153"/>
                <a:gd name="T3" fmla="*/ 11 h 173"/>
                <a:gd name="T4" fmla="*/ 131 w 153"/>
                <a:gd name="T5" fmla="*/ 3 h 173"/>
                <a:gd name="T6" fmla="*/ 125 w 153"/>
                <a:gd name="T7" fmla="*/ 0 h 173"/>
                <a:gd name="T8" fmla="*/ 153 w 153"/>
                <a:gd name="T9" fmla="*/ 0 h 173"/>
                <a:gd name="T10" fmla="*/ 153 w 153"/>
                <a:gd name="T11" fmla="*/ 0 h 173"/>
                <a:gd name="T12" fmla="*/ 148 w 153"/>
                <a:gd name="T13" fmla="*/ 6 h 173"/>
                <a:gd name="T14" fmla="*/ 142 w 153"/>
                <a:gd name="T15" fmla="*/ 11 h 173"/>
                <a:gd name="T16" fmla="*/ 142 w 153"/>
                <a:gd name="T17" fmla="*/ 11 h 173"/>
                <a:gd name="T18" fmla="*/ 82 w 153"/>
                <a:gd name="T19" fmla="*/ 173 h 173"/>
                <a:gd name="T20" fmla="*/ 82 w 153"/>
                <a:gd name="T21" fmla="*/ 173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85 w 153"/>
                <a:gd name="T43" fmla="*/ 128 h 173"/>
                <a:gd name="T44" fmla="*/ 85 w 153"/>
                <a:gd name="T45" fmla="*/ 128 h 173"/>
                <a:gd name="T46" fmla="*/ 131 w 153"/>
                <a:gd name="T47" fmla="*/ 11 h 173"/>
                <a:gd name="T48" fmla="*/ 131 w 153"/>
                <a:gd name="T49" fmla="*/ 11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85" y="128"/>
                  </a:lnTo>
                  <a:lnTo>
                    <a:pt x="131" y="11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68" name="Freeform 1720"/>
            <p:cNvSpPr>
              <a:spLocks/>
            </p:cNvSpPr>
            <p:nvPr/>
          </p:nvSpPr>
          <p:spPr bwMode="auto">
            <a:xfrm>
              <a:off x="3411" y="2866"/>
              <a:ext cx="105" cy="167"/>
            </a:xfrm>
            <a:custGeom>
              <a:avLst/>
              <a:gdLst>
                <a:gd name="T0" fmla="*/ 94 w 105"/>
                <a:gd name="T1" fmla="*/ 23 h 167"/>
                <a:gd name="T2" fmla="*/ 94 w 105"/>
                <a:gd name="T3" fmla="*/ 23 h 167"/>
                <a:gd name="T4" fmla="*/ 85 w 105"/>
                <a:gd name="T5" fmla="*/ 14 h 167"/>
                <a:gd name="T6" fmla="*/ 74 w 105"/>
                <a:gd name="T7" fmla="*/ 11 h 167"/>
                <a:gd name="T8" fmla="*/ 74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71 w 105"/>
                <a:gd name="T15" fmla="*/ 68 h 167"/>
                <a:gd name="T16" fmla="*/ 71 w 105"/>
                <a:gd name="T17" fmla="*/ 68 h 167"/>
                <a:gd name="T18" fmla="*/ 76 w 105"/>
                <a:gd name="T19" fmla="*/ 65 h 167"/>
                <a:gd name="T20" fmla="*/ 79 w 105"/>
                <a:gd name="T21" fmla="*/ 62 h 167"/>
                <a:gd name="T22" fmla="*/ 79 w 105"/>
                <a:gd name="T23" fmla="*/ 88 h 167"/>
                <a:gd name="T24" fmla="*/ 79 w 105"/>
                <a:gd name="T25" fmla="*/ 88 h 167"/>
                <a:gd name="T26" fmla="*/ 76 w 105"/>
                <a:gd name="T27" fmla="*/ 82 h 167"/>
                <a:gd name="T28" fmla="*/ 71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9 w 105"/>
                <a:gd name="T37" fmla="*/ 156 h 167"/>
                <a:gd name="T38" fmla="*/ 59 w 105"/>
                <a:gd name="T39" fmla="*/ 156 h 167"/>
                <a:gd name="T40" fmla="*/ 76 w 105"/>
                <a:gd name="T41" fmla="*/ 156 h 167"/>
                <a:gd name="T42" fmla="*/ 88 w 105"/>
                <a:gd name="T43" fmla="*/ 153 h 167"/>
                <a:gd name="T44" fmla="*/ 96 w 105"/>
                <a:gd name="T45" fmla="*/ 148 h 167"/>
                <a:gd name="T46" fmla="*/ 105 w 105"/>
                <a:gd name="T47" fmla="*/ 139 h 167"/>
                <a:gd name="T48" fmla="*/ 99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94 w 105"/>
                <a:gd name="T67" fmla="*/ 0 h 167"/>
                <a:gd name="T68" fmla="*/ 94 w 105"/>
                <a:gd name="T69" fmla="*/ 23 h 167"/>
                <a:gd name="T70" fmla="*/ 94 w 105"/>
                <a:gd name="T71" fmla="*/ 23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lnTo>
                    <a:pt x="94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69" name="Freeform 1721"/>
            <p:cNvSpPr>
              <a:spLocks noEditPoints="1"/>
            </p:cNvSpPr>
            <p:nvPr/>
          </p:nvSpPr>
          <p:spPr bwMode="auto">
            <a:xfrm>
              <a:off x="3527" y="2866"/>
              <a:ext cx="145" cy="167"/>
            </a:xfrm>
            <a:custGeom>
              <a:avLst/>
              <a:gdLst>
                <a:gd name="T0" fmla="*/ 68 w 145"/>
                <a:gd name="T1" fmla="*/ 82 h 167"/>
                <a:gd name="T2" fmla="*/ 85 w 145"/>
                <a:gd name="T3" fmla="*/ 91 h 167"/>
                <a:gd name="T4" fmla="*/ 94 w 145"/>
                <a:gd name="T5" fmla="*/ 102 h 167"/>
                <a:gd name="T6" fmla="*/ 120 w 145"/>
                <a:gd name="T7" fmla="*/ 145 h 167"/>
                <a:gd name="T8" fmla="*/ 131 w 145"/>
                <a:gd name="T9" fmla="*/ 159 h 167"/>
                <a:gd name="T10" fmla="*/ 145 w 145"/>
                <a:gd name="T11" fmla="*/ 167 h 167"/>
                <a:gd name="T12" fmla="*/ 120 w 145"/>
                <a:gd name="T13" fmla="*/ 167 h 167"/>
                <a:gd name="T14" fmla="*/ 108 w 145"/>
                <a:gd name="T15" fmla="*/ 165 h 167"/>
                <a:gd name="T16" fmla="*/ 100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88 w 145"/>
                <a:gd name="T41" fmla="*/ 8 h 167"/>
                <a:gd name="T42" fmla="*/ 103 w 145"/>
                <a:gd name="T43" fmla="*/ 20 h 167"/>
                <a:gd name="T44" fmla="*/ 108 w 145"/>
                <a:gd name="T45" fmla="*/ 40 h 167"/>
                <a:gd name="T46" fmla="*/ 108 w 145"/>
                <a:gd name="T47" fmla="*/ 51 h 167"/>
                <a:gd name="T48" fmla="*/ 100 w 145"/>
                <a:gd name="T49" fmla="*/ 65 h 167"/>
                <a:gd name="T50" fmla="*/ 83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77 w 145"/>
                <a:gd name="T61" fmla="*/ 65 h 167"/>
                <a:gd name="T62" fmla="*/ 83 w 145"/>
                <a:gd name="T63" fmla="*/ 51 h 167"/>
                <a:gd name="T64" fmla="*/ 83 w 145"/>
                <a:gd name="T65" fmla="*/ 42 h 167"/>
                <a:gd name="T66" fmla="*/ 77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32" y="77"/>
                  </a:lnTo>
                  <a:lnTo>
                    <a:pt x="46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49" y="8"/>
                  </a:lnTo>
                  <a:lnTo>
                    <a:pt x="32" y="11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70" name="Freeform 1722"/>
            <p:cNvSpPr>
              <a:spLocks/>
            </p:cNvSpPr>
            <p:nvPr/>
          </p:nvSpPr>
          <p:spPr bwMode="auto">
            <a:xfrm>
              <a:off x="3672" y="2863"/>
              <a:ext cx="102" cy="173"/>
            </a:xfrm>
            <a:custGeom>
              <a:avLst/>
              <a:gdLst>
                <a:gd name="T0" fmla="*/ 102 w 102"/>
                <a:gd name="T1" fmla="*/ 122 h 173"/>
                <a:gd name="T2" fmla="*/ 97 w 102"/>
                <a:gd name="T3" fmla="*/ 142 h 173"/>
                <a:gd name="T4" fmla="*/ 85 w 102"/>
                <a:gd name="T5" fmla="*/ 159 h 173"/>
                <a:gd name="T6" fmla="*/ 68 w 102"/>
                <a:gd name="T7" fmla="*/ 170 h 173"/>
                <a:gd name="T8" fmla="*/ 48 w 102"/>
                <a:gd name="T9" fmla="*/ 173 h 173"/>
                <a:gd name="T10" fmla="*/ 34 w 102"/>
                <a:gd name="T11" fmla="*/ 170 h 173"/>
                <a:gd name="T12" fmla="*/ 3 w 102"/>
                <a:gd name="T13" fmla="*/ 159 h 173"/>
                <a:gd name="T14" fmla="*/ 0 w 102"/>
                <a:gd name="T15" fmla="*/ 122 h 173"/>
                <a:gd name="T16" fmla="*/ 14 w 102"/>
                <a:gd name="T17" fmla="*/ 148 h 173"/>
                <a:gd name="T18" fmla="*/ 37 w 102"/>
                <a:gd name="T19" fmla="*/ 162 h 173"/>
                <a:gd name="T20" fmla="*/ 46 w 102"/>
                <a:gd name="T21" fmla="*/ 162 h 173"/>
                <a:gd name="T22" fmla="*/ 63 w 102"/>
                <a:gd name="T23" fmla="*/ 159 h 173"/>
                <a:gd name="T24" fmla="*/ 74 w 102"/>
                <a:gd name="T25" fmla="*/ 151 h 173"/>
                <a:gd name="T26" fmla="*/ 80 w 102"/>
                <a:gd name="T27" fmla="*/ 131 h 173"/>
                <a:gd name="T28" fmla="*/ 80 w 102"/>
                <a:gd name="T29" fmla="*/ 122 h 173"/>
                <a:gd name="T30" fmla="*/ 68 w 102"/>
                <a:gd name="T31" fmla="*/ 105 h 173"/>
                <a:gd name="T32" fmla="*/ 37 w 102"/>
                <a:gd name="T33" fmla="*/ 88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54 w 102"/>
                <a:gd name="T45" fmla="*/ 0 h 173"/>
                <a:gd name="T46" fmla="*/ 71 w 102"/>
                <a:gd name="T47" fmla="*/ 3 h 173"/>
                <a:gd name="T48" fmla="*/ 88 w 102"/>
                <a:gd name="T49" fmla="*/ 9 h 173"/>
                <a:gd name="T50" fmla="*/ 91 w 102"/>
                <a:gd name="T51" fmla="*/ 43 h 173"/>
                <a:gd name="T52" fmla="*/ 77 w 102"/>
                <a:gd name="T53" fmla="*/ 23 h 173"/>
                <a:gd name="T54" fmla="*/ 57 w 102"/>
                <a:gd name="T55" fmla="*/ 11 h 173"/>
                <a:gd name="T56" fmla="*/ 48 w 102"/>
                <a:gd name="T57" fmla="*/ 11 h 173"/>
                <a:gd name="T58" fmla="*/ 29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40 w 102"/>
                <a:gd name="T65" fmla="*/ 63 h 173"/>
                <a:gd name="T66" fmla="*/ 57 w 102"/>
                <a:gd name="T67" fmla="*/ 68 h 173"/>
                <a:gd name="T68" fmla="*/ 88 w 102"/>
                <a:gd name="T69" fmla="*/ 88 h 173"/>
                <a:gd name="T70" fmla="*/ 100 w 102"/>
                <a:gd name="T71" fmla="*/ 102 h 173"/>
                <a:gd name="T72" fmla="*/ 102 w 102"/>
                <a:gd name="T73" fmla="*/ 122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lnTo>
                    <a:pt x="102" y="12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71" name="Freeform 1723"/>
            <p:cNvSpPr>
              <a:spLocks/>
            </p:cNvSpPr>
            <p:nvPr/>
          </p:nvSpPr>
          <p:spPr bwMode="auto">
            <a:xfrm>
              <a:off x="3791" y="2866"/>
              <a:ext cx="37" cy="167"/>
            </a:xfrm>
            <a:custGeom>
              <a:avLst/>
              <a:gdLst>
                <a:gd name="T0" fmla="*/ 37 w 37"/>
                <a:gd name="T1" fmla="*/ 0 h 167"/>
                <a:gd name="T2" fmla="*/ 37 w 37"/>
                <a:gd name="T3" fmla="*/ 0 h 167"/>
                <a:gd name="T4" fmla="*/ 32 w 37"/>
                <a:gd name="T5" fmla="*/ 3 h 167"/>
                <a:gd name="T6" fmla="*/ 29 w 37"/>
                <a:gd name="T7" fmla="*/ 11 h 167"/>
                <a:gd name="T8" fmla="*/ 29 w 37"/>
                <a:gd name="T9" fmla="*/ 156 h 167"/>
                <a:gd name="T10" fmla="*/ 29 w 37"/>
                <a:gd name="T11" fmla="*/ 156 h 167"/>
                <a:gd name="T12" fmla="*/ 32 w 37"/>
                <a:gd name="T13" fmla="*/ 165 h 167"/>
                <a:gd name="T14" fmla="*/ 37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37 w 37"/>
                <a:gd name="T33" fmla="*/ 0 h 167"/>
                <a:gd name="T34" fmla="*/ 37 w 37"/>
                <a:gd name="T35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72" name="Freeform 1724"/>
            <p:cNvSpPr>
              <a:spLocks/>
            </p:cNvSpPr>
            <p:nvPr/>
          </p:nvSpPr>
          <p:spPr bwMode="auto">
            <a:xfrm>
              <a:off x="3840" y="2866"/>
              <a:ext cx="130" cy="167"/>
            </a:xfrm>
            <a:custGeom>
              <a:avLst/>
              <a:gdLst>
                <a:gd name="T0" fmla="*/ 79 w 130"/>
                <a:gd name="T1" fmla="*/ 11 h 167"/>
                <a:gd name="T2" fmla="*/ 79 w 130"/>
                <a:gd name="T3" fmla="*/ 156 h 167"/>
                <a:gd name="T4" fmla="*/ 79 w 130"/>
                <a:gd name="T5" fmla="*/ 156 h 167"/>
                <a:gd name="T6" fmla="*/ 79 w 130"/>
                <a:gd name="T7" fmla="*/ 165 h 167"/>
                <a:gd name="T8" fmla="*/ 85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0 w 130"/>
                <a:gd name="T35" fmla="*/ 0 h 167"/>
                <a:gd name="T36" fmla="*/ 130 w 130"/>
                <a:gd name="T37" fmla="*/ 23 h 167"/>
                <a:gd name="T38" fmla="*/ 130 w 130"/>
                <a:gd name="T39" fmla="*/ 23 h 167"/>
                <a:gd name="T40" fmla="*/ 128 w 130"/>
                <a:gd name="T41" fmla="*/ 17 h 167"/>
                <a:gd name="T42" fmla="*/ 119 w 130"/>
                <a:gd name="T43" fmla="*/ 14 h 167"/>
                <a:gd name="T44" fmla="*/ 119 w 130"/>
                <a:gd name="T45" fmla="*/ 14 h 167"/>
                <a:gd name="T46" fmla="*/ 79 w 130"/>
                <a:gd name="T47" fmla="*/ 11 h 167"/>
                <a:gd name="T48" fmla="*/ 79 w 130"/>
                <a:gd name="T49" fmla="*/ 11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119" y="14"/>
                  </a:lnTo>
                  <a:lnTo>
                    <a:pt x="79" y="11"/>
                  </a:lnTo>
                  <a:lnTo>
                    <a:pt x="79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73" name="Freeform 1725"/>
            <p:cNvSpPr>
              <a:spLocks/>
            </p:cNvSpPr>
            <p:nvPr/>
          </p:nvSpPr>
          <p:spPr bwMode="auto">
            <a:xfrm>
              <a:off x="3976" y="2866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74" name="Freeform 1726"/>
            <p:cNvSpPr>
              <a:spLocks noEditPoints="1"/>
            </p:cNvSpPr>
            <p:nvPr/>
          </p:nvSpPr>
          <p:spPr bwMode="auto">
            <a:xfrm>
              <a:off x="4192" y="2863"/>
              <a:ext cx="156" cy="173"/>
            </a:xfrm>
            <a:custGeom>
              <a:avLst/>
              <a:gdLst>
                <a:gd name="T0" fmla="*/ 77 w 156"/>
                <a:gd name="T1" fmla="*/ 173 h 173"/>
                <a:gd name="T2" fmla="*/ 48 w 156"/>
                <a:gd name="T3" fmla="*/ 165 h 173"/>
                <a:gd name="T4" fmla="*/ 23 w 156"/>
                <a:gd name="T5" fmla="*/ 148 h 173"/>
                <a:gd name="T6" fmla="*/ 6 w 156"/>
                <a:gd name="T7" fmla="*/ 119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82 w 156"/>
                <a:gd name="T19" fmla="*/ 0 h 173"/>
                <a:gd name="T20" fmla="*/ 108 w 156"/>
                <a:gd name="T21" fmla="*/ 6 h 173"/>
                <a:gd name="T22" fmla="*/ 133 w 156"/>
                <a:gd name="T23" fmla="*/ 23 h 173"/>
                <a:gd name="T24" fmla="*/ 150 w 156"/>
                <a:gd name="T25" fmla="*/ 51 h 173"/>
                <a:gd name="T26" fmla="*/ 156 w 156"/>
                <a:gd name="T27" fmla="*/ 88 h 173"/>
                <a:gd name="T28" fmla="*/ 156 w 156"/>
                <a:gd name="T29" fmla="*/ 108 h 173"/>
                <a:gd name="T30" fmla="*/ 142 w 156"/>
                <a:gd name="T31" fmla="*/ 139 h 173"/>
                <a:gd name="T32" fmla="*/ 119 w 156"/>
                <a:gd name="T33" fmla="*/ 162 h 173"/>
                <a:gd name="T34" fmla="*/ 91 w 156"/>
                <a:gd name="T35" fmla="*/ 173 h 173"/>
                <a:gd name="T36" fmla="*/ 77 w 156"/>
                <a:gd name="T37" fmla="*/ 173 h 173"/>
                <a:gd name="T38" fmla="*/ 25 w 156"/>
                <a:gd name="T39" fmla="*/ 82 h 173"/>
                <a:gd name="T40" fmla="*/ 31 w 156"/>
                <a:gd name="T41" fmla="*/ 119 h 173"/>
                <a:gd name="T42" fmla="*/ 43 w 156"/>
                <a:gd name="T43" fmla="*/ 142 h 173"/>
                <a:gd name="T44" fmla="*/ 60 w 156"/>
                <a:gd name="T45" fmla="*/ 156 h 173"/>
                <a:gd name="T46" fmla="*/ 79 w 156"/>
                <a:gd name="T47" fmla="*/ 162 h 173"/>
                <a:gd name="T48" fmla="*/ 91 w 156"/>
                <a:gd name="T49" fmla="*/ 159 h 173"/>
                <a:gd name="T50" fmla="*/ 111 w 156"/>
                <a:gd name="T51" fmla="*/ 151 h 173"/>
                <a:gd name="T52" fmla="*/ 122 w 156"/>
                <a:gd name="T53" fmla="*/ 131 h 173"/>
                <a:gd name="T54" fmla="*/ 131 w 156"/>
                <a:gd name="T55" fmla="*/ 105 h 173"/>
                <a:gd name="T56" fmla="*/ 131 w 156"/>
                <a:gd name="T57" fmla="*/ 88 h 173"/>
                <a:gd name="T58" fmla="*/ 128 w 156"/>
                <a:gd name="T59" fmla="*/ 57 h 173"/>
                <a:gd name="T60" fmla="*/ 116 w 156"/>
                <a:gd name="T61" fmla="*/ 31 h 173"/>
                <a:gd name="T62" fmla="*/ 102 w 156"/>
                <a:gd name="T63" fmla="*/ 17 h 173"/>
                <a:gd name="T64" fmla="*/ 79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lnTo>
                    <a:pt x="25" y="8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375" name="Freeform 1727"/>
            <p:cNvSpPr>
              <a:spLocks/>
            </p:cNvSpPr>
            <p:nvPr/>
          </p:nvSpPr>
          <p:spPr bwMode="auto">
            <a:xfrm>
              <a:off x="4365" y="2866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37" y="16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314DAA-C12D-4D7B-8437-0C4C3478CF9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24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78613" y="0"/>
            <a:ext cx="2106612" cy="6202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8775" y="0"/>
            <a:ext cx="6167438" cy="62023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0BF32C-090F-47B4-97D8-66989C4FB0A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4587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58775" y="1700213"/>
            <a:ext cx="8426450" cy="1873250"/>
          </a:xfrm>
        </p:spPr>
        <p:txBody>
          <a:bodyPr anchor="t"/>
          <a:lstStyle>
            <a:lvl1pPr>
              <a:lnSpc>
                <a:spcPct val="9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Click to edit Master title style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58775" y="4508500"/>
            <a:ext cx="8426450" cy="19812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ct val="0"/>
              </a:spcBef>
              <a:spcAft>
                <a:spcPct val="45000"/>
              </a:spcAft>
              <a:buFont typeface="Wingdings" pitchFamily="2" charset="2"/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noProof="0"/>
              <a:t>Click to edit Master subtitle style</a:t>
            </a:r>
          </a:p>
        </p:txBody>
      </p:sp>
      <p:grpSp>
        <p:nvGrpSpPr>
          <p:cNvPr id="29351" name="Group 1703"/>
          <p:cNvGrpSpPr>
            <a:grpSpLocks/>
          </p:cNvGrpSpPr>
          <p:nvPr userDrawn="1"/>
        </p:nvGrpSpPr>
        <p:grpSpPr bwMode="auto">
          <a:xfrm>
            <a:off x="6051550" y="368300"/>
            <a:ext cx="2697163" cy="585788"/>
            <a:chOff x="1610" y="2863"/>
            <a:chExt cx="3221" cy="699"/>
          </a:xfrm>
        </p:grpSpPr>
        <p:sp>
          <p:nvSpPr>
            <p:cNvPr id="29352" name="Freeform 1704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lnTo>
                    <a:pt x="142" y="17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53" name="Freeform 1705"/>
            <p:cNvSpPr>
              <a:spLocks noEditPoints="1"/>
            </p:cNvSpPr>
            <p:nvPr/>
          </p:nvSpPr>
          <p:spPr bwMode="auto">
            <a:xfrm>
              <a:off x="1900" y="3110"/>
              <a:ext cx="281" cy="310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56 h 310"/>
                <a:gd name="T16" fmla="*/ 281 w 281"/>
                <a:gd name="T17" fmla="*/ 174 h 310"/>
                <a:gd name="T18" fmla="*/ 272 w 281"/>
                <a:gd name="T19" fmla="*/ 210 h 310"/>
                <a:gd name="T20" fmla="*/ 264 w 281"/>
                <a:gd name="T21" fmla="*/ 230 h 310"/>
                <a:gd name="T22" fmla="*/ 241 w 281"/>
                <a:gd name="T23" fmla="*/ 262 h 310"/>
                <a:gd name="T24" fmla="*/ 213 w 281"/>
                <a:gd name="T25" fmla="*/ 290 h 310"/>
                <a:gd name="T26" fmla="*/ 196 w 281"/>
                <a:gd name="T27" fmla="*/ 299 h 310"/>
                <a:gd name="T28" fmla="*/ 159 w 281"/>
                <a:gd name="T29" fmla="*/ 310 h 310"/>
                <a:gd name="T30" fmla="*/ 139 w 281"/>
                <a:gd name="T31" fmla="*/ 310 h 310"/>
                <a:gd name="T32" fmla="*/ 93 w 281"/>
                <a:gd name="T33" fmla="*/ 304 h 310"/>
                <a:gd name="T34" fmla="*/ 65 w 281"/>
                <a:gd name="T35" fmla="*/ 293 h 310"/>
                <a:gd name="T36" fmla="*/ 45 w 281"/>
                <a:gd name="T37" fmla="*/ 273 h 310"/>
                <a:gd name="T38" fmla="*/ 34 w 281"/>
                <a:gd name="T39" fmla="*/ 264 h 310"/>
                <a:gd name="T40" fmla="*/ 8 w 281"/>
                <a:gd name="T41" fmla="*/ 213 h 310"/>
                <a:gd name="T42" fmla="*/ 0 w 281"/>
                <a:gd name="T43" fmla="*/ 156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59 h 310"/>
                <a:gd name="T72" fmla="*/ 65 w 281"/>
                <a:gd name="T73" fmla="*/ 210 h 310"/>
                <a:gd name="T74" fmla="*/ 82 w 281"/>
                <a:gd name="T75" fmla="*/ 250 h 310"/>
                <a:gd name="T76" fmla="*/ 96 w 281"/>
                <a:gd name="T77" fmla="*/ 267 h 310"/>
                <a:gd name="T78" fmla="*/ 128 w 281"/>
                <a:gd name="T79" fmla="*/ 284 h 310"/>
                <a:gd name="T80" fmla="*/ 145 w 281"/>
                <a:gd name="T81" fmla="*/ 284 h 310"/>
                <a:gd name="T82" fmla="*/ 179 w 281"/>
                <a:gd name="T83" fmla="*/ 273 h 310"/>
                <a:gd name="T84" fmla="*/ 204 w 281"/>
                <a:gd name="T85" fmla="*/ 245 h 310"/>
                <a:gd name="T86" fmla="*/ 213 w 281"/>
                <a:gd name="T87" fmla="*/ 225 h 310"/>
                <a:gd name="T88" fmla="*/ 224 w 281"/>
                <a:gd name="T89" fmla="*/ 179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lnTo>
                    <a:pt x="136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54" name="Freeform 1706"/>
            <p:cNvSpPr>
              <a:spLocks/>
            </p:cNvSpPr>
            <p:nvPr/>
          </p:nvSpPr>
          <p:spPr bwMode="auto">
            <a:xfrm>
              <a:off x="2493" y="3059"/>
              <a:ext cx="182" cy="361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67 h 361"/>
                <a:gd name="T12" fmla="*/ 83 w 182"/>
                <a:gd name="T13" fmla="*/ 267 h 361"/>
                <a:gd name="T14" fmla="*/ 83 w 182"/>
                <a:gd name="T15" fmla="*/ 284 h 361"/>
                <a:gd name="T16" fmla="*/ 86 w 182"/>
                <a:gd name="T17" fmla="*/ 296 h 361"/>
                <a:gd name="T18" fmla="*/ 91 w 182"/>
                <a:gd name="T19" fmla="*/ 307 h 361"/>
                <a:gd name="T20" fmla="*/ 97 w 182"/>
                <a:gd name="T21" fmla="*/ 318 h 361"/>
                <a:gd name="T22" fmla="*/ 105 w 182"/>
                <a:gd name="T23" fmla="*/ 324 h 361"/>
                <a:gd name="T24" fmla="*/ 117 w 182"/>
                <a:gd name="T25" fmla="*/ 330 h 361"/>
                <a:gd name="T26" fmla="*/ 128 w 182"/>
                <a:gd name="T27" fmla="*/ 333 h 361"/>
                <a:gd name="T28" fmla="*/ 142 w 182"/>
                <a:gd name="T29" fmla="*/ 335 h 361"/>
                <a:gd name="T30" fmla="*/ 142 w 182"/>
                <a:gd name="T31" fmla="*/ 335 h 361"/>
                <a:gd name="T32" fmla="*/ 157 w 182"/>
                <a:gd name="T33" fmla="*/ 333 h 361"/>
                <a:gd name="T34" fmla="*/ 165 w 182"/>
                <a:gd name="T35" fmla="*/ 330 h 361"/>
                <a:gd name="T36" fmla="*/ 165 w 182"/>
                <a:gd name="T37" fmla="*/ 330 h 361"/>
                <a:gd name="T38" fmla="*/ 182 w 182"/>
                <a:gd name="T39" fmla="*/ 318 h 361"/>
                <a:gd name="T40" fmla="*/ 182 w 182"/>
                <a:gd name="T41" fmla="*/ 318 h 361"/>
                <a:gd name="T42" fmla="*/ 182 w 182"/>
                <a:gd name="T43" fmla="*/ 324 h 361"/>
                <a:gd name="T44" fmla="*/ 179 w 182"/>
                <a:gd name="T45" fmla="*/ 333 h 361"/>
                <a:gd name="T46" fmla="*/ 162 w 182"/>
                <a:gd name="T47" fmla="*/ 347 h 361"/>
                <a:gd name="T48" fmla="*/ 162 w 182"/>
                <a:gd name="T49" fmla="*/ 347 h 361"/>
                <a:gd name="T50" fmla="*/ 154 w 182"/>
                <a:gd name="T51" fmla="*/ 352 h 361"/>
                <a:gd name="T52" fmla="*/ 142 w 182"/>
                <a:gd name="T53" fmla="*/ 358 h 361"/>
                <a:gd name="T54" fmla="*/ 131 w 182"/>
                <a:gd name="T55" fmla="*/ 361 h 361"/>
                <a:gd name="T56" fmla="*/ 117 w 182"/>
                <a:gd name="T57" fmla="*/ 361 h 361"/>
                <a:gd name="T58" fmla="*/ 117 w 182"/>
                <a:gd name="T59" fmla="*/ 361 h 361"/>
                <a:gd name="T60" fmla="*/ 100 w 182"/>
                <a:gd name="T61" fmla="*/ 361 h 361"/>
                <a:gd name="T62" fmla="*/ 83 w 182"/>
                <a:gd name="T63" fmla="*/ 355 h 361"/>
                <a:gd name="T64" fmla="*/ 66 w 182"/>
                <a:gd name="T65" fmla="*/ 347 h 361"/>
                <a:gd name="T66" fmla="*/ 54 w 182"/>
                <a:gd name="T67" fmla="*/ 335 h 361"/>
                <a:gd name="T68" fmla="*/ 54 w 182"/>
                <a:gd name="T69" fmla="*/ 335 h 361"/>
                <a:gd name="T70" fmla="*/ 43 w 182"/>
                <a:gd name="T71" fmla="*/ 324 h 361"/>
                <a:gd name="T72" fmla="*/ 34 w 182"/>
                <a:gd name="T73" fmla="*/ 307 h 361"/>
                <a:gd name="T74" fmla="*/ 29 w 182"/>
                <a:gd name="T75" fmla="*/ 290 h 361"/>
                <a:gd name="T76" fmla="*/ 29 w 182"/>
                <a:gd name="T77" fmla="*/ 267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55" name="Freeform 1707"/>
            <p:cNvSpPr>
              <a:spLocks/>
            </p:cNvSpPr>
            <p:nvPr/>
          </p:nvSpPr>
          <p:spPr bwMode="auto">
            <a:xfrm>
              <a:off x="2695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lnTo>
                    <a:pt x="176" y="13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56" name="Freeform 1708"/>
            <p:cNvSpPr>
              <a:spLocks/>
            </p:cNvSpPr>
            <p:nvPr/>
          </p:nvSpPr>
          <p:spPr bwMode="auto">
            <a:xfrm>
              <a:off x="3274" y="3110"/>
              <a:ext cx="475" cy="304"/>
            </a:xfrm>
            <a:custGeom>
              <a:avLst/>
              <a:gdLst>
                <a:gd name="T0" fmla="*/ 364 w 475"/>
                <a:gd name="T1" fmla="*/ 0 h 304"/>
                <a:gd name="T2" fmla="*/ 398 w 475"/>
                <a:gd name="T3" fmla="*/ 6 h 304"/>
                <a:gd name="T4" fmla="*/ 429 w 475"/>
                <a:gd name="T5" fmla="*/ 23 h 304"/>
                <a:gd name="T6" fmla="*/ 444 w 475"/>
                <a:gd name="T7" fmla="*/ 37 h 304"/>
                <a:gd name="T8" fmla="*/ 458 w 475"/>
                <a:gd name="T9" fmla="*/ 68 h 304"/>
                <a:gd name="T10" fmla="*/ 458 w 475"/>
                <a:gd name="T11" fmla="*/ 282 h 304"/>
                <a:gd name="T12" fmla="*/ 461 w 475"/>
                <a:gd name="T13" fmla="*/ 287 h 304"/>
                <a:gd name="T14" fmla="*/ 463 w 475"/>
                <a:gd name="T15" fmla="*/ 293 h 304"/>
                <a:gd name="T16" fmla="*/ 387 w 475"/>
                <a:gd name="T17" fmla="*/ 304 h 304"/>
                <a:gd name="T18" fmla="*/ 392 w 475"/>
                <a:gd name="T19" fmla="*/ 299 h 304"/>
                <a:gd name="T20" fmla="*/ 404 w 475"/>
                <a:gd name="T21" fmla="*/ 287 h 304"/>
                <a:gd name="T22" fmla="*/ 404 w 475"/>
                <a:gd name="T23" fmla="*/ 108 h 304"/>
                <a:gd name="T24" fmla="*/ 404 w 475"/>
                <a:gd name="T25" fmla="*/ 91 h 304"/>
                <a:gd name="T26" fmla="*/ 395 w 475"/>
                <a:gd name="T27" fmla="*/ 66 h 304"/>
                <a:gd name="T28" fmla="*/ 387 w 475"/>
                <a:gd name="T29" fmla="*/ 57 h 304"/>
                <a:gd name="T30" fmla="*/ 367 w 475"/>
                <a:gd name="T31" fmla="*/ 43 h 304"/>
                <a:gd name="T32" fmla="*/ 336 w 475"/>
                <a:gd name="T33" fmla="*/ 37 h 304"/>
                <a:gd name="T34" fmla="*/ 316 w 475"/>
                <a:gd name="T35" fmla="*/ 40 h 304"/>
                <a:gd name="T36" fmla="*/ 282 w 475"/>
                <a:gd name="T37" fmla="*/ 60 h 304"/>
                <a:gd name="T38" fmla="*/ 267 w 475"/>
                <a:gd name="T39" fmla="*/ 77 h 304"/>
                <a:gd name="T40" fmla="*/ 267 w 475"/>
                <a:gd name="T41" fmla="*/ 282 h 304"/>
                <a:gd name="T42" fmla="*/ 270 w 475"/>
                <a:gd name="T43" fmla="*/ 287 h 304"/>
                <a:gd name="T44" fmla="*/ 273 w 475"/>
                <a:gd name="T45" fmla="*/ 293 h 304"/>
                <a:gd name="T46" fmla="*/ 194 w 475"/>
                <a:gd name="T47" fmla="*/ 304 h 304"/>
                <a:gd name="T48" fmla="*/ 202 w 475"/>
                <a:gd name="T49" fmla="*/ 299 h 304"/>
                <a:gd name="T50" fmla="*/ 211 w 475"/>
                <a:gd name="T51" fmla="*/ 287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2 h 304"/>
                <a:gd name="T70" fmla="*/ 83 w 475"/>
                <a:gd name="T71" fmla="*/ 293 h 304"/>
                <a:gd name="T72" fmla="*/ 97 w 475"/>
                <a:gd name="T73" fmla="*/ 304 h 304"/>
                <a:gd name="T74" fmla="*/ 6 w 475"/>
                <a:gd name="T75" fmla="*/ 304 h 304"/>
                <a:gd name="T76" fmla="*/ 20 w 475"/>
                <a:gd name="T77" fmla="*/ 293 h 304"/>
                <a:gd name="T78" fmla="*/ 23 w 475"/>
                <a:gd name="T79" fmla="*/ 282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9 w 475"/>
                <a:gd name="T103" fmla="*/ 23 h 304"/>
                <a:gd name="T104" fmla="*/ 256 w 475"/>
                <a:gd name="T105" fmla="*/ 43 h 304"/>
                <a:gd name="T106" fmla="*/ 262 w 475"/>
                <a:gd name="T107" fmla="*/ 57 h 304"/>
                <a:gd name="T108" fmla="*/ 307 w 475"/>
                <a:gd name="T109" fmla="*/ 17 h 304"/>
                <a:gd name="T110" fmla="*/ 321 w 475"/>
                <a:gd name="T111" fmla="*/ 9 h 304"/>
                <a:gd name="T112" fmla="*/ 350 w 475"/>
                <a:gd name="T113" fmla="*/ 0 h 304"/>
                <a:gd name="T114" fmla="*/ 364 w 475"/>
                <a:gd name="T115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lnTo>
                    <a:pt x="36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57" name="Freeform 1709"/>
            <p:cNvSpPr>
              <a:spLocks/>
            </p:cNvSpPr>
            <p:nvPr/>
          </p:nvSpPr>
          <p:spPr bwMode="auto">
            <a:xfrm>
              <a:off x="4070" y="3059"/>
              <a:ext cx="184" cy="361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67 h 361"/>
                <a:gd name="T12" fmla="*/ 82 w 184"/>
                <a:gd name="T13" fmla="*/ 267 h 361"/>
                <a:gd name="T14" fmla="*/ 85 w 184"/>
                <a:gd name="T15" fmla="*/ 284 h 361"/>
                <a:gd name="T16" fmla="*/ 88 w 184"/>
                <a:gd name="T17" fmla="*/ 296 h 361"/>
                <a:gd name="T18" fmla="*/ 91 w 184"/>
                <a:gd name="T19" fmla="*/ 307 h 361"/>
                <a:gd name="T20" fmla="*/ 99 w 184"/>
                <a:gd name="T21" fmla="*/ 318 h 361"/>
                <a:gd name="T22" fmla="*/ 105 w 184"/>
                <a:gd name="T23" fmla="*/ 324 h 361"/>
                <a:gd name="T24" fmla="*/ 116 w 184"/>
                <a:gd name="T25" fmla="*/ 330 h 361"/>
                <a:gd name="T26" fmla="*/ 128 w 184"/>
                <a:gd name="T27" fmla="*/ 333 h 361"/>
                <a:gd name="T28" fmla="*/ 142 w 184"/>
                <a:gd name="T29" fmla="*/ 335 h 361"/>
                <a:gd name="T30" fmla="*/ 142 w 184"/>
                <a:gd name="T31" fmla="*/ 335 h 361"/>
                <a:gd name="T32" fmla="*/ 156 w 184"/>
                <a:gd name="T33" fmla="*/ 333 h 361"/>
                <a:gd name="T34" fmla="*/ 165 w 184"/>
                <a:gd name="T35" fmla="*/ 330 h 361"/>
                <a:gd name="T36" fmla="*/ 165 w 184"/>
                <a:gd name="T37" fmla="*/ 330 h 361"/>
                <a:gd name="T38" fmla="*/ 184 w 184"/>
                <a:gd name="T39" fmla="*/ 318 h 361"/>
                <a:gd name="T40" fmla="*/ 184 w 184"/>
                <a:gd name="T41" fmla="*/ 318 h 361"/>
                <a:gd name="T42" fmla="*/ 182 w 184"/>
                <a:gd name="T43" fmla="*/ 324 h 361"/>
                <a:gd name="T44" fmla="*/ 179 w 184"/>
                <a:gd name="T45" fmla="*/ 333 h 361"/>
                <a:gd name="T46" fmla="*/ 162 w 184"/>
                <a:gd name="T47" fmla="*/ 347 h 361"/>
                <a:gd name="T48" fmla="*/ 162 w 184"/>
                <a:gd name="T49" fmla="*/ 347 h 361"/>
                <a:gd name="T50" fmla="*/ 153 w 184"/>
                <a:gd name="T51" fmla="*/ 352 h 361"/>
                <a:gd name="T52" fmla="*/ 142 w 184"/>
                <a:gd name="T53" fmla="*/ 358 h 361"/>
                <a:gd name="T54" fmla="*/ 130 w 184"/>
                <a:gd name="T55" fmla="*/ 361 h 361"/>
                <a:gd name="T56" fmla="*/ 119 w 184"/>
                <a:gd name="T57" fmla="*/ 361 h 361"/>
                <a:gd name="T58" fmla="*/ 119 w 184"/>
                <a:gd name="T59" fmla="*/ 361 h 361"/>
                <a:gd name="T60" fmla="*/ 99 w 184"/>
                <a:gd name="T61" fmla="*/ 361 h 361"/>
                <a:gd name="T62" fmla="*/ 82 w 184"/>
                <a:gd name="T63" fmla="*/ 355 h 361"/>
                <a:gd name="T64" fmla="*/ 65 w 184"/>
                <a:gd name="T65" fmla="*/ 347 h 361"/>
                <a:gd name="T66" fmla="*/ 54 w 184"/>
                <a:gd name="T67" fmla="*/ 335 h 361"/>
                <a:gd name="T68" fmla="*/ 54 w 184"/>
                <a:gd name="T69" fmla="*/ 335 h 361"/>
                <a:gd name="T70" fmla="*/ 42 w 184"/>
                <a:gd name="T71" fmla="*/ 324 h 361"/>
                <a:gd name="T72" fmla="*/ 34 w 184"/>
                <a:gd name="T73" fmla="*/ 307 h 361"/>
                <a:gd name="T74" fmla="*/ 31 w 184"/>
                <a:gd name="T75" fmla="*/ 290 h 361"/>
                <a:gd name="T76" fmla="*/ 28 w 184"/>
                <a:gd name="T77" fmla="*/ 267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58" name="Freeform 1710"/>
            <p:cNvSpPr>
              <a:spLocks noEditPoints="1"/>
            </p:cNvSpPr>
            <p:nvPr/>
          </p:nvSpPr>
          <p:spPr bwMode="auto">
            <a:xfrm>
              <a:off x="4252" y="3110"/>
              <a:ext cx="284" cy="310"/>
            </a:xfrm>
            <a:custGeom>
              <a:avLst/>
              <a:gdLst>
                <a:gd name="T0" fmla="*/ 144 w 284"/>
                <a:gd name="T1" fmla="*/ 0 h 310"/>
                <a:gd name="T2" fmla="*/ 184 w 284"/>
                <a:gd name="T3" fmla="*/ 6 h 310"/>
                <a:gd name="T4" fmla="*/ 221 w 284"/>
                <a:gd name="T5" fmla="*/ 23 h 310"/>
                <a:gd name="T6" fmla="*/ 235 w 284"/>
                <a:gd name="T7" fmla="*/ 34 h 310"/>
                <a:gd name="T8" fmla="*/ 261 w 284"/>
                <a:gd name="T9" fmla="*/ 63 h 310"/>
                <a:gd name="T10" fmla="*/ 269 w 284"/>
                <a:gd name="T11" fmla="*/ 80 h 310"/>
                <a:gd name="T12" fmla="*/ 281 w 284"/>
                <a:gd name="T13" fmla="*/ 117 h 310"/>
                <a:gd name="T14" fmla="*/ 284 w 284"/>
                <a:gd name="T15" fmla="*/ 156 h 310"/>
                <a:gd name="T16" fmla="*/ 284 w 284"/>
                <a:gd name="T17" fmla="*/ 174 h 310"/>
                <a:gd name="T18" fmla="*/ 272 w 284"/>
                <a:gd name="T19" fmla="*/ 210 h 310"/>
                <a:gd name="T20" fmla="*/ 267 w 284"/>
                <a:gd name="T21" fmla="*/ 230 h 310"/>
                <a:gd name="T22" fmla="*/ 244 w 284"/>
                <a:gd name="T23" fmla="*/ 262 h 310"/>
                <a:gd name="T24" fmla="*/ 215 w 284"/>
                <a:gd name="T25" fmla="*/ 290 h 310"/>
                <a:gd name="T26" fmla="*/ 198 w 284"/>
                <a:gd name="T27" fmla="*/ 299 h 310"/>
                <a:gd name="T28" fmla="*/ 161 w 284"/>
                <a:gd name="T29" fmla="*/ 310 h 310"/>
                <a:gd name="T30" fmla="*/ 142 w 284"/>
                <a:gd name="T31" fmla="*/ 310 h 310"/>
                <a:gd name="T32" fmla="*/ 93 w 284"/>
                <a:gd name="T33" fmla="*/ 304 h 310"/>
                <a:gd name="T34" fmla="*/ 68 w 284"/>
                <a:gd name="T35" fmla="*/ 293 h 310"/>
                <a:gd name="T36" fmla="*/ 45 w 284"/>
                <a:gd name="T37" fmla="*/ 273 h 310"/>
                <a:gd name="T38" fmla="*/ 36 w 284"/>
                <a:gd name="T39" fmla="*/ 264 h 310"/>
                <a:gd name="T40" fmla="*/ 11 w 284"/>
                <a:gd name="T41" fmla="*/ 213 h 310"/>
                <a:gd name="T42" fmla="*/ 0 w 284"/>
                <a:gd name="T43" fmla="*/ 156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85 w 284"/>
                <a:gd name="T55" fmla="*/ 12 h 310"/>
                <a:gd name="T56" fmla="*/ 122 w 284"/>
                <a:gd name="T57" fmla="*/ 0 h 310"/>
                <a:gd name="T58" fmla="*/ 144 w 284"/>
                <a:gd name="T59" fmla="*/ 0 h 310"/>
                <a:gd name="T60" fmla="*/ 139 w 284"/>
                <a:gd name="T61" fmla="*/ 23 h 310"/>
                <a:gd name="T62" fmla="*/ 102 w 284"/>
                <a:gd name="T63" fmla="*/ 34 h 310"/>
                <a:gd name="T64" fmla="*/ 76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59 h 310"/>
                <a:gd name="T72" fmla="*/ 68 w 284"/>
                <a:gd name="T73" fmla="*/ 210 h 310"/>
                <a:gd name="T74" fmla="*/ 85 w 284"/>
                <a:gd name="T75" fmla="*/ 250 h 310"/>
                <a:gd name="T76" fmla="*/ 96 w 284"/>
                <a:gd name="T77" fmla="*/ 267 h 310"/>
                <a:gd name="T78" fmla="*/ 127 w 284"/>
                <a:gd name="T79" fmla="*/ 284 h 310"/>
                <a:gd name="T80" fmla="*/ 147 w 284"/>
                <a:gd name="T81" fmla="*/ 284 h 310"/>
                <a:gd name="T82" fmla="*/ 181 w 284"/>
                <a:gd name="T83" fmla="*/ 273 h 310"/>
                <a:gd name="T84" fmla="*/ 207 w 284"/>
                <a:gd name="T85" fmla="*/ 245 h 310"/>
                <a:gd name="T86" fmla="*/ 215 w 284"/>
                <a:gd name="T87" fmla="*/ 225 h 310"/>
                <a:gd name="T88" fmla="*/ 224 w 284"/>
                <a:gd name="T89" fmla="*/ 179 h 310"/>
                <a:gd name="T90" fmla="*/ 224 w 284"/>
                <a:gd name="T91" fmla="*/ 151 h 310"/>
                <a:gd name="T92" fmla="*/ 213 w 284"/>
                <a:gd name="T93" fmla="*/ 85 h 310"/>
                <a:gd name="T94" fmla="*/ 201 w 284"/>
                <a:gd name="T95" fmla="*/ 60 h 310"/>
                <a:gd name="T96" fmla="*/ 184 w 284"/>
                <a:gd name="T97" fmla="*/ 40 h 310"/>
                <a:gd name="T98" fmla="*/ 164 w 284"/>
                <a:gd name="T99" fmla="*/ 29 h 310"/>
                <a:gd name="T100" fmla="*/ 139 w 284"/>
                <a:gd name="T101" fmla="*/ 23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lnTo>
                    <a:pt x="139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59" name="Freeform 1711"/>
            <p:cNvSpPr>
              <a:spLocks/>
            </p:cNvSpPr>
            <p:nvPr/>
          </p:nvSpPr>
          <p:spPr bwMode="auto">
            <a:xfrm>
              <a:off x="4547" y="3110"/>
              <a:ext cx="284" cy="304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2 h 304"/>
                <a:gd name="T14" fmla="*/ 270 w 284"/>
                <a:gd name="T15" fmla="*/ 293 h 304"/>
                <a:gd name="T16" fmla="*/ 284 w 284"/>
                <a:gd name="T17" fmla="*/ 304 h 304"/>
                <a:gd name="T18" fmla="*/ 196 w 284"/>
                <a:gd name="T19" fmla="*/ 304 h 304"/>
                <a:gd name="T20" fmla="*/ 207 w 284"/>
                <a:gd name="T21" fmla="*/ 293 h 304"/>
                <a:gd name="T22" fmla="*/ 213 w 284"/>
                <a:gd name="T23" fmla="*/ 282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2 h 304"/>
                <a:gd name="T42" fmla="*/ 82 w 284"/>
                <a:gd name="T43" fmla="*/ 293 h 304"/>
                <a:gd name="T44" fmla="*/ 97 w 284"/>
                <a:gd name="T45" fmla="*/ 304 h 304"/>
                <a:gd name="T46" fmla="*/ 6 w 284"/>
                <a:gd name="T47" fmla="*/ 304 h 304"/>
                <a:gd name="T48" fmla="*/ 17 w 284"/>
                <a:gd name="T49" fmla="*/ 293 h 304"/>
                <a:gd name="T50" fmla="*/ 23 w 284"/>
                <a:gd name="T51" fmla="*/ 282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lnTo>
                    <a:pt x="17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60" name="Freeform 1712"/>
            <p:cNvSpPr>
              <a:spLocks/>
            </p:cNvSpPr>
            <p:nvPr/>
          </p:nvSpPr>
          <p:spPr bwMode="auto">
            <a:xfrm>
              <a:off x="3763" y="3110"/>
              <a:ext cx="293" cy="452"/>
            </a:xfrm>
            <a:custGeom>
              <a:avLst/>
              <a:gdLst>
                <a:gd name="T0" fmla="*/ 281 w 293"/>
                <a:gd name="T1" fmla="*/ 85 h 452"/>
                <a:gd name="T2" fmla="*/ 250 w 293"/>
                <a:gd name="T3" fmla="*/ 37 h 452"/>
                <a:gd name="T4" fmla="*/ 230 w 293"/>
                <a:gd name="T5" fmla="*/ 20 h 452"/>
                <a:gd name="T6" fmla="*/ 210 w 293"/>
                <a:gd name="T7" fmla="*/ 9 h 452"/>
                <a:gd name="T8" fmla="*/ 165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26 h 452"/>
                <a:gd name="T24" fmla="*/ 20 w 293"/>
                <a:gd name="T25" fmla="*/ 435 h 452"/>
                <a:gd name="T26" fmla="*/ 11 w 293"/>
                <a:gd name="T27" fmla="*/ 449 h 452"/>
                <a:gd name="T28" fmla="*/ 94 w 293"/>
                <a:gd name="T29" fmla="*/ 452 h 452"/>
                <a:gd name="T30" fmla="*/ 88 w 293"/>
                <a:gd name="T31" fmla="*/ 449 h 452"/>
                <a:gd name="T32" fmla="*/ 80 w 293"/>
                <a:gd name="T33" fmla="*/ 435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9 w 293"/>
                <a:gd name="T43" fmla="*/ 37 h 452"/>
                <a:gd name="T44" fmla="*/ 190 w 293"/>
                <a:gd name="T45" fmla="*/ 51 h 452"/>
                <a:gd name="T46" fmla="*/ 205 w 293"/>
                <a:gd name="T47" fmla="*/ 63 h 452"/>
                <a:gd name="T48" fmla="*/ 224 w 293"/>
                <a:gd name="T49" fmla="*/ 100 h 452"/>
                <a:gd name="T50" fmla="*/ 230 w 293"/>
                <a:gd name="T51" fmla="*/ 156 h 452"/>
                <a:gd name="T52" fmla="*/ 230 w 293"/>
                <a:gd name="T53" fmla="*/ 185 h 452"/>
                <a:gd name="T54" fmla="*/ 216 w 293"/>
                <a:gd name="T55" fmla="*/ 233 h 452"/>
                <a:gd name="T56" fmla="*/ 205 w 293"/>
                <a:gd name="T57" fmla="*/ 250 h 452"/>
                <a:gd name="T58" fmla="*/ 176 w 293"/>
                <a:gd name="T59" fmla="*/ 276 h 452"/>
                <a:gd name="T60" fmla="*/ 136 w 293"/>
                <a:gd name="T61" fmla="*/ 284 h 452"/>
                <a:gd name="T62" fmla="*/ 122 w 293"/>
                <a:gd name="T63" fmla="*/ 284 h 452"/>
                <a:gd name="T64" fmla="*/ 99 w 293"/>
                <a:gd name="T65" fmla="*/ 276 h 452"/>
                <a:gd name="T66" fmla="*/ 102 w 293"/>
                <a:gd name="T67" fmla="*/ 304 h 452"/>
                <a:gd name="T68" fmla="*/ 122 w 293"/>
                <a:gd name="T69" fmla="*/ 310 h 452"/>
                <a:gd name="T70" fmla="*/ 145 w 293"/>
                <a:gd name="T71" fmla="*/ 310 h 452"/>
                <a:gd name="T72" fmla="*/ 190 w 293"/>
                <a:gd name="T73" fmla="*/ 304 h 452"/>
                <a:gd name="T74" fmla="*/ 219 w 293"/>
                <a:gd name="T75" fmla="*/ 290 h 452"/>
                <a:gd name="T76" fmla="*/ 241 w 293"/>
                <a:gd name="T77" fmla="*/ 273 h 452"/>
                <a:gd name="T78" fmla="*/ 253 w 293"/>
                <a:gd name="T79" fmla="*/ 262 h 452"/>
                <a:gd name="T80" fmla="*/ 281 w 293"/>
                <a:gd name="T81" fmla="*/ 210 h 452"/>
                <a:gd name="T82" fmla="*/ 293 w 293"/>
                <a:gd name="T83" fmla="*/ 154 h 452"/>
                <a:gd name="T84" fmla="*/ 290 w 293"/>
                <a:gd name="T85" fmla="*/ 117 h 452"/>
                <a:gd name="T86" fmla="*/ 281 w 293"/>
                <a:gd name="T87" fmla="*/ 85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lnTo>
                    <a:pt x="281" y="8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61" name="Freeform 1713"/>
            <p:cNvSpPr>
              <a:spLocks/>
            </p:cNvSpPr>
            <p:nvPr/>
          </p:nvSpPr>
          <p:spPr bwMode="auto">
            <a:xfrm>
              <a:off x="2192" y="3110"/>
              <a:ext cx="208" cy="310"/>
            </a:xfrm>
            <a:custGeom>
              <a:avLst/>
              <a:gdLst>
                <a:gd name="T0" fmla="*/ 182 w 208"/>
                <a:gd name="T1" fmla="*/ 264 h 310"/>
                <a:gd name="T2" fmla="*/ 182 w 208"/>
                <a:gd name="T3" fmla="*/ 264 h 310"/>
                <a:gd name="T4" fmla="*/ 165 w 208"/>
                <a:gd name="T5" fmla="*/ 270 h 310"/>
                <a:gd name="T6" fmla="*/ 145 w 208"/>
                <a:gd name="T7" fmla="*/ 273 h 310"/>
                <a:gd name="T8" fmla="*/ 145 w 208"/>
                <a:gd name="T9" fmla="*/ 273 h 310"/>
                <a:gd name="T10" fmla="*/ 131 w 208"/>
                <a:gd name="T11" fmla="*/ 273 h 310"/>
                <a:gd name="T12" fmla="*/ 120 w 208"/>
                <a:gd name="T13" fmla="*/ 267 h 310"/>
                <a:gd name="T14" fmla="*/ 108 w 208"/>
                <a:gd name="T15" fmla="*/ 262 h 310"/>
                <a:gd name="T16" fmla="*/ 100 w 208"/>
                <a:gd name="T17" fmla="*/ 250 h 310"/>
                <a:gd name="T18" fmla="*/ 100 w 208"/>
                <a:gd name="T19" fmla="*/ 250 h 310"/>
                <a:gd name="T20" fmla="*/ 91 w 208"/>
                <a:gd name="T21" fmla="*/ 239 h 310"/>
                <a:gd name="T22" fmla="*/ 83 w 208"/>
                <a:gd name="T23" fmla="*/ 225 h 310"/>
                <a:gd name="T24" fmla="*/ 80 w 208"/>
                <a:gd name="T25" fmla="*/ 208 h 310"/>
                <a:gd name="T26" fmla="*/ 80 w 208"/>
                <a:gd name="T27" fmla="*/ 191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1 h 310"/>
                <a:gd name="T44" fmla="*/ 23 w 208"/>
                <a:gd name="T45" fmla="*/ 191 h 310"/>
                <a:gd name="T46" fmla="*/ 26 w 208"/>
                <a:gd name="T47" fmla="*/ 219 h 310"/>
                <a:gd name="T48" fmla="*/ 32 w 208"/>
                <a:gd name="T49" fmla="*/ 245 h 310"/>
                <a:gd name="T50" fmla="*/ 40 w 208"/>
                <a:gd name="T51" fmla="*/ 264 h 310"/>
                <a:gd name="T52" fmla="*/ 54 w 208"/>
                <a:gd name="T53" fmla="*/ 282 h 310"/>
                <a:gd name="T54" fmla="*/ 54 w 208"/>
                <a:gd name="T55" fmla="*/ 282 h 310"/>
                <a:gd name="T56" fmla="*/ 71 w 208"/>
                <a:gd name="T57" fmla="*/ 296 h 310"/>
                <a:gd name="T58" fmla="*/ 85 w 208"/>
                <a:gd name="T59" fmla="*/ 304 h 310"/>
                <a:gd name="T60" fmla="*/ 103 w 208"/>
                <a:gd name="T61" fmla="*/ 310 h 310"/>
                <a:gd name="T62" fmla="*/ 122 w 208"/>
                <a:gd name="T63" fmla="*/ 310 h 310"/>
                <a:gd name="T64" fmla="*/ 122 w 208"/>
                <a:gd name="T65" fmla="*/ 310 h 310"/>
                <a:gd name="T66" fmla="*/ 142 w 208"/>
                <a:gd name="T67" fmla="*/ 310 h 310"/>
                <a:gd name="T68" fmla="*/ 162 w 208"/>
                <a:gd name="T69" fmla="*/ 304 h 310"/>
                <a:gd name="T70" fmla="*/ 179 w 208"/>
                <a:gd name="T71" fmla="*/ 296 h 310"/>
                <a:gd name="T72" fmla="*/ 196 w 208"/>
                <a:gd name="T73" fmla="*/ 282 h 310"/>
                <a:gd name="T74" fmla="*/ 208 w 208"/>
                <a:gd name="T75" fmla="*/ 245 h 310"/>
                <a:gd name="T76" fmla="*/ 208 w 208"/>
                <a:gd name="T77" fmla="*/ 245 h 310"/>
                <a:gd name="T78" fmla="*/ 196 w 208"/>
                <a:gd name="T79" fmla="*/ 256 h 310"/>
                <a:gd name="T80" fmla="*/ 182 w 208"/>
                <a:gd name="T81" fmla="*/ 264 h 310"/>
                <a:gd name="T82" fmla="*/ 182 w 208"/>
                <a:gd name="T83" fmla="*/ 264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lnTo>
                    <a:pt x="182" y="26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62" name="Freeform 1714"/>
            <p:cNvSpPr>
              <a:spLocks/>
            </p:cNvSpPr>
            <p:nvPr/>
          </p:nvSpPr>
          <p:spPr bwMode="auto">
            <a:xfrm>
              <a:off x="2383" y="3110"/>
              <a:ext cx="105" cy="310"/>
            </a:xfrm>
            <a:custGeom>
              <a:avLst/>
              <a:gdLst>
                <a:gd name="T0" fmla="*/ 79 w 105"/>
                <a:gd name="T1" fmla="*/ 253 h 310"/>
                <a:gd name="T2" fmla="*/ 79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39 h 310"/>
                <a:gd name="T20" fmla="*/ 25 w 105"/>
                <a:gd name="T21" fmla="*/ 264 h 310"/>
                <a:gd name="T22" fmla="*/ 25 w 105"/>
                <a:gd name="T23" fmla="*/ 264 h 310"/>
                <a:gd name="T24" fmla="*/ 25 w 105"/>
                <a:gd name="T25" fmla="*/ 264 h 310"/>
                <a:gd name="T26" fmla="*/ 25 w 105"/>
                <a:gd name="T27" fmla="*/ 264 h 310"/>
                <a:gd name="T28" fmla="*/ 25 w 105"/>
                <a:gd name="T29" fmla="*/ 282 h 310"/>
                <a:gd name="T30" fmla="*/ 31 w 105"/>
                <a:gd name="T31" fmla="*/ 293 h 310"/>
                <a:gd name="T32" fmla="*/ 31 w 105"/>
                <a:gd name="T33" fmla="*/ 293 h 310"/>
                <a:gd name="T34" fmla="*/ 37 w 105"/>
                <a:gd name="T35" fmla="*/ 301 h 310"/>
                <a:gd name="T36" fmla="*/ 48 w 105"/>
                <a:gd name="T37" fmla="*/ 310 h 310"/>
                <a:gd name="T38" fmla="*/ 105 w 105"/>
                <a:gd name="T39" fmla="*/ 290 h 310"/>
                <a:gd name="T40" fmla="*/ 105 w 105"/>
                <a:gd name="T41" fmla="*/ 290 h 310"/>
                <a:gd name="T42" fmla="*/ 93 w 105"/>
                <a:gd name="T43" fmla="*/ 287 h 310"/>
                <a:gd name="T44" fmla="*/ 85 w 105"/>
                <a:gd name="T45" fmla="*/ 279 h 310"/>
                <a:gd name="T46" fmla="*/ 79 w 105"/>
                <a:gd name="T47" fmla="*/ 267 h 310"/>
                <a:gd name="T48" fmla="*/ 79 w 105"/>
                <a:gd name="T49" fmla="*/ 253 h 310"/>
                <a:gd name="T50" fmla="*/ 79 w 105"/>
                <a:gd name="T51" fmla="*/ 253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64"/>
                  </a:lnTo>
                  <a:lnTo>
                    <a:pt x="25" y="264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lnTo>
                    <a:pt x="79" y="25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63" name="Freeform 1715"/>
            <p:cNvSpPr>
              <a:spLocks/>
            </p:cNvSpPr>
            <p:nvPr/>
          </p:nvSpPr>
          <p:spPr bwMode="auto">
            <a:xfrm>
              <a:off x="3010" y="3110"/>
              <a:ext cx="250" cy="310"/>
            </a:xfrm>
            <a:custGeom>
              <a:avLst/>
              <a:gdLst>
                <a:gd name="T0" fmla="*/ 233 w 250"/>
                <a:gd name="T1" fmla="*/ 279 h 310"/>
                <a:gd name="T2" fmla="*/ 230 w 250"/>
                <a:gd name="T3" fmla="*/ 259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59 h 310"/>
                <a:gd name="T52" fmla="*/ 23 w 250"/>
                <a:gd name="T53" fmla="*/ 174 h 310"/>
                <a:gd name="T54" fmla="*/ 3 w 250"/>
                <a:gd name="T55" fmla="*/ 210 h 310"/>
                <a:gd name="T56" fmla="*/ 0 w 250"/>
                <a:gd name="T57" fmla="*/ 233 h 310"/>
                <a:gd name="T58" fmla="*/ 6 w 250"/>
                <a:gd name="T59" fmla="*/ 259 h 310"/>
                <a:gd name="T60" fmla="*/ 20 w 250"/>
                <a:gd name="T61" fmla="*/ 284 h 310"/>
                <a:gd name="T62" fmla="*/ 32 w 250"/>
                <a:gd name="T63" fmla="*/ 296 h 310"/>
                <a:gd name="T64" fmla="*/ 60 w 250"/>
                <a:gd name="T65" fmla="*/ 310 h 310"/>
                <a:gd name="T66" fmla="*/ 77 w 250"/>
                <a:gd name="T67" fmla="*/ 310 h 310"/>
                <a:gd name="T68" fmla="*/ 120 w 250"/>
                <a:gd name="T69" fmla="*/ 304 h 310"/>
                <a:gd name="T70" fmla="*/ 159 w 250"/>
                <a:gd name="T71" fmla="*/ 279 h 310"/>
                <a:gd name="T72" fmla="*/ 171 w 250"/>
                <a:gd name="T73" fmla="*/ 247 h 310"/>
                <a:gd name="T74" fmla="*/ 139 w 250"/>
                <a:gd name="T75" fmla="*/ 267 h 310"/>
                <a:gd name="T76" fmla="*/ 103 w 250"/>
                <a:gd name="T77" fmla="*/ 273 h 310"/>
                <a:gd name="T78" fmla="*/ 94 w 250"/>
                <a:gd name="T79" fmla="*/ 273 h 310"/>
                <a:gd name="T80" fmla="*/ 74 w 250"/>
                <a:gd name="T81" fmla="*/ 267 h 310"/>
                <a:gd name="T82" fmla="*/ 68 w 250"/>
                <a:gd name="T83" fmla="*/ 259 h 310"/>
                <a:gd name="T84" fmla="*/ 57 w 250"/>
                <a:gd name="T85" fmla="*/ 242 h 310"/>
                <a:gd name="T86" fmla="*/ 54 w 250"/>
                <a:gd name="T87" fmla="*/ 222 h 310"/>
                <a:gd name="T88" fmla="*/ 54 w 250"/>
                <a:gd name="T89" fmla="*/ 210 h 310"/>
                <a:gd name="T90" fmla="*/ 63 w 250"/>
                <a:gd name="T91" fmla="*/ 193 h 310"/>
                <a:gd name="T92" fmla="*/ 68 w 250"/>
                <a:gd name="T93" fmla="*/ 185 h 310"/>
                <a:gd name="T94" fmla="*/ 108 w 250"/>
                <a:gd name="T95" fmla="*/ 162 h 310"/>
                <a:gd name="T96" fmla="*/ 154 w 250"/>
                <a:gd name="T97" fmla="*/ 148 h 310"/>
                <a:gd name="T98" fmla="*/ 176 w 250"/>
                <a:gd name="T99" fmla="*/ 242 h 310"/>
                <a:gd name="T100" fmla="*/ 176 w 250"/>
                <a:gd name="T101" fmla="*/ 262 h 310"/>
                <a:gd name="T102" fmla="*/ 179 w 250"/>
                <a:gd name="T103" fmla="*/ 282 h 310"/>
                <a:gd name="T104" fmla="*/ 182 w 250"/>
                <a:gd name="T105" fmla="*/ 293 h 310"/>
                <a:gd name="T106" fmla="*/ 199 w 250"/>
                <a:gd name="T107" fmla="*/ 310 h 310"/>
                <a:gd name="T108" fmla="*/ 250 w 250"/>
                <a:gd name="T109" fmla="*/ 290 h 310"/>
                <a:gd name="T110" fmla="*/ 233 w 250"/>
                <a:gd name="T111" fmla="*/ 279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lnTo>
                    <a:pt x="233" y="27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64" name="Freeform 1716"/>
            <p:cNvSpPr>
              <a:spLocks/>
            </p:cNvSpPr>
            <p:nvPr/>
          </p:nvSpPr>
          <p:spPr bwMode="auto">
            <a:xfrm>
              <a:off x="2871" y="2866"/>
              <a:ext cx="136" cy="170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6 h 170"/>
                <a:gd name="T4" fmla="*/ 31 w 136"/>
                <a:gd name="T5" fmla="*/ 116 h 170"/>
                <a:gd name="T6" fmla="*/ 34 w 136"/>
                <a:gd name="T7" fmla="*/ 131 h 170"/>
                <a:gd name="T8" fmla="*/ 40 w 136"/>
                <a:gd name="T9" fmla="*/ 142 h 170"/>
                <a:gd name="T10" fmla="*/ 46 w 136"/>
                <a:gd name="T11" fmla="*/ 150 h 170"/>
                <a:gd name="T12" fmla="*/ 51 w 136"/>
                <a:gd name="T13" fmla="*/ 153 h 170"/>
                <a:gd name="T14" fmla="*/ 63 w 136"/>
                <a:gd name="T15" fmla="*/ 156 h 170"/>
                <a:gd name="T16" fmla="*/ 74 w 136"/>
                <a:gd name="T17" fmla="*/ 159 h 170"/>
                <a:gd name="T18" fmla="*/ 74 w 136"/>
                <a:gd name="T19" fmla="*/ 159 h 170"/>
                <a:gd name="T20" fmla="*/ 85 w 136"/>
                <a:gd name="T21" fmla="*/ 159 h 170"/>
                <a:gd name="T22" fmla="*/ 94 w 136"/>
                <a:gd name="T23" fmla="*/ 156 h 170"/>
                <a:gd name="T24" fmla="*/ 102 w 136"/>
                <a:gd name="T25" fmla="*/ 150 h 170"/>
                <a:gd name="T26" fmla="*/ 108 w 136"/>
                <a:gd name="T27" fmla="*/ 145 h 170"/>
                <a:gd name="T28" fmla="*/ 111 w 136"/>
                <a:gd name="T29" fmla="*/ 139 h 170"/>
                <a:gd name="T30" fmla="*/ 114 w 136"/>
                <a:gd name="T31" fmla="*/ 131 h 170"/>
                <a:gd name="T32" fmla="*/ 117 w 136"/>
                <a:gd name="T33" fmla="*/ 116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14 h 170"/>
                <a:gd name="T52" fmla="*/ 128 w 136"/>
                <a:gd name="T53" fmla="*/ 114 h 170"/>
                <a:gd name="T54" fmla="*/ 128 w 136"/>
                <a:gd name="T55" fmla="*/ 128 h 170"/>
                <a:gd name="T56" fmla="*/ 125 w 136"/>
                <a:gd name="T57" fmla="*/ 139 h 170"/>
                <a:gd name="T58" fmla="*/ 119 w 136"/>
                <a:gd name="T59" fmla="*/ 150 h 170"/>
                <a:gd name="T60" fmla="*/ 111 w 136"/>
                <a:gd name="T61" fmla="*/ 156 h 170"/>
                <a:gd name="T62" fmla="*/ 102 w 136"/>
                <a:gd name="T63" fmla="*/ 162 h 170"/>
                <a:gd name="T64" fmla="*/ 94 w 136"/>
                <a:gd name="T65" fmla="*/ 167 h 170"/>
                <a:gd name="T66" fmla="*/ 71 w 136"/>
                <a:gd name="T67" fmla="*/ 170 h 170"/>
                <a:gd name="T68" fmla="*/ 71 w 136"/>
                <a:gd name="T69" fmla="*/ 170 h 170"/>
                <a:gd name="T70" fmla="*/ 51 w 136"/>
                <a:gd name="T71" fmla="*/ 167 h 170"/>
                <a:gd name="T72" fmla="*/ 40 w 136"/>
                <a:gd name="T73" fmla="*/ 165 h 170"/>
                <a:gd name="T74" fmla="*/ 31 w 136"/>
                <a:gd name="T75" fmla="*/ 159 h 170"/>
                <a:gd name="T76" fmla="*/ 20 w 136"/>
                <a:gd name="T77" fmla="*/ 150 h 170"/>
                <a:gd name="T78" fmla="*/ 14 w 136"/>
                <a:gd name="T79" fmla="*/ 142 h 170"/>
                <a:gd name="T80" fmla="*/ 9 w 136"/>
                <a:gd name="T81" fmla="*/ 128 h 170"/>
                <a:gd name="T82" fmla="*/ 9 w 136"/>
                <a:gd name="T83" fmla="*/ 114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lnTo>
                    <a:pt x="31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65" name="Freeform 1717"/>
            <p:cNvSpPr>
              <a:spLocks/>
            </p:cNvSpPr>
            <p:nvPr/>
          </p:nvSpPr>
          <p:spPr bwMode="auto">
            <a:xfrm>
              <a:off x="3022" y="2866"/>
              <a:ext cx="153" cy="173"/>
            </a:xfrm>
            <a:custGeom>
              <a:avLst/>
              <a:gdLst>
                <a:gd name="T0" fmla="*/ 133 w 153"/>
                <a:gd name="T1" fmla="*/ 11 h 173"/>
                <a:gd name="T2" fmla="*/ 133 w 153"/>
                <a:gd name="T3" fmla="*/ 11 h 173"/>
                <a:gd name="T4" fmla="*/ 133 w 153"/>
                <a:gd name="T5" fmla="*/ 3 h 173"/>
                <a:gd name="T6" fmla="*/ 127 w 153"/>
                <a:gd name="T7" fmla="*/ 0 h 173"/>
                <a:gd name="T8" fmla="*/ 153 w 153"/>
                <a:gd name="T9" fmla="*/ 0 h 173"/>
                <a:gd name="T10" fmla="*/ 153 w 153"/>
                <a:gd name="T11" fmla="*/ 0 h 173"/>
                <a:gd name="T12" fmla="*/ 147 w 153"/>
                <a:gd name="T13" fmla="*/ 3 h 173"/>
                <a:gd name="T14" fmla="*/ 147 w 153"/>
                <a:gd name="T15" fmla="*/ 11 h 173"/>
                <a:gd name="T16" fmla="*/ 147 w 153"/>
                <a:gd name="T17" fmla="*/ 173 h 173"/>
                <a:gd name="T18" fmla="*/ 147 w 153"/>
                <a:gd name="T19" fmla="*/ 173 h 173"/>
                <a:gd name="T20" fmla="*/ 88 w 153"/>
                <a:gd name="T21" fmla="*/ 99 h 173"/>
                <a:gd name="T22" fmla="*/ 28 w 153"/>
                <a:gd name="T23" fmla="*/ 25 h 173"/>
                <a:gd name="T24" fmla="*/ 28 w 153"/>
                <a:gd name="T25" fmla="*/ 156 h 173"/>
                <a:gd name="T26" fmla="*/ 28 w 153"/>
                <a:gd name="T27" fmla="*/ 156 h 173"/>
                <a:gd name="T28" fmla="*/ 31 w 153"/>
                <a:gd name="T29" fmla="*/ 165 h 173"/>
                <a:gd name="T30" fmla="*/ 34 w 153"/>
                <a:gd name="T31" fmla="*/ 167 h 173"/>
                <a:gd name="T32" fmla="*/ 8 w 153"/>
                <a:gd name="T33" fmla="*/ 167 h 173"/>
                <a:gd name="T34" fmla="*/ 8 w 153"/>
                <a:gd name="T35" fmla="*/ 167 h 173"/>
                <a:gd name="T36" fmla="*/ 14 w 153"/>
                <a:gd name="T37" fmla="*/ 165 h 173"/>
                <a:gd name="T38" fmla="*/ 14 w 153"/>
                <a:gd name="T39" fmla="*/ 156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33 w 153"/>
                <a:gd name="T57" fmla="*/ 119 h 173"/>
                <a:gd name="T58" fmla="*/ 133 w 153"/>
                <a:gd name="T59" fmla="*/ 11 h 173"/>
                <a:gd name="T60" fmla="*/ 133 w 153"/>
                <a:gd name="T61" fmla="*/ 11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66" name="Freeform 1718"/>
            <p:cNvSpPr>
              <a:spLocks/>
            </p:cNvSpPr>
            <p:nvPr/>
          </p:nvSpPr>
          <p:spPr bwMode="auto">
            <a:xfrm>
              <a:off x="3201" y="2866"/>
              <a:ext cx="37" cy="167"/>
            </a:xfrm>
            <a:custGeom>
              <a:avLst/>
              <a:gdLst>
                <a:gd name="T0" fmla="*/ 37 w 37"/>
                <a:gd name="T1" fmla="*/ 0 h 167"/>
                <a:gd name="T2" fmla="*/ 37 w 37"/>
                <a:gd name="T3" fmla="*/ 0 h 167"/>
                <a:gd name="T4" fmla="*/ 31 w 37"/>
                <a:gd name="T5" fmla="*/ 3 h 167"/>
                <a:gd name="T6" fmla="*/ 28 w 37"/>
                <a:gd name="T7" fmla="*/ 11 h 167"/>
                <a:gd name="T8" fmla="*/ 28 w 37"/>
                <a:gd name="T9" fmla="*/ 156 h 167"/>
                <a:gd name="T10" fmla="*/ 28 w 37"/>
                <a:gd name="T11" fmla="*/ 156 h 167"/>
                <a:gd name="T12" fmla="*/ 31 w 37"/>
                <a:gd name="T13" fmla="*/ 165 h 167"/>
                <a:gd name="T14" fmla="*/ 37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37 w 37"/>
                <a:gd name="T33" fmla="*/ 0 h 167"/>
                <a:gd name="T34" fmla="*/ 37 w 37"/>
                <a:gd name="T35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67" name="Freeform 1719"/>
            <p:cNvSpPr>
              <a:spLocks/>
            </p:cNvSpPr>
            <p:nvPr/>
          </p:nvSpPr>
          <p:spPr bwMode="auto">
            <a:xfrm>
              <a:off x="3249" y="2866"/>
              <a:ext cx="153" cy="173"/>
            </a:xfrm>
            <a:custGeom>
              <a:avLst/>
              <a:gdLst>
                <a:gd name="T0" fmla="*/ 131 w 153"/>
                <a:gd name="T1" fmla="*/ 11 h 173"/>
                <a:gd name="T2" fmla="*/ 131 w 153"/>
                <a:gd name="T3" fmla="*/ 11 h 173"/>
                <a:gd name="T4" fmla="*/ 131 w 153"/>
                <a:gd name="T5" fmla="*/ 3 h 173"/>
                <a:gd name="T6" fmla="*/ 125 w 153"/>
                <a:gd name="T7" fmla="*/ 0 h 173"/>
                <a:gd name="T8" fmla="*/ 153 w 153"/>
                <a:gd name="T9" fmla="*/ 0 h 173"/>
                <a:gd name="T10" fmla="*/ 153 w 153"/>
                <a:gd name="T11" fmla="*/ 0 h 173"/>
                <a:gd name="T12" fmla="*/ 148 w 153"/>
                <a:gd name="T13" fmla="*/ 6 h 173"/>
                <a:gd name="T14" fmla="*/ 142 w 153"/>
                <a:gd name="T15" fmla="*/ 11 h 173"/>
                <a:gd name="T16" fmla="*/ 142 w 153"/>
                <a:gd name="T17" fmla="*/ 11 h 173"/>
                <a:gd name="T18" fmla="*/ 82 w 153"/>
                <a:gd name="T19" fmla="*/ 173 h 173"/>
                <a:gd name="T20" fmla="*/ 82 w 153"/>
                <a:gd name="T21" fmla="*/ 173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85 w 153"/>
                <a:gd name="T43" fmla="*/ 128 h 173"/>
                <a:gd name="T44" fmla="*/ 85 w 153"/>
                <a:gd name="T45" fmla="*/ 128 h 173"/>
                <a:gd name="T46" fmla="*/ 131 w 153"/>
                <a:gd name="T47" fmla="*/ 11 h 173"/>
                <a:gd name="T48" fmla="*/ 131 w 153"/>
                <a:gd name="T49" fmla="*/ 11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85" y="128"/>
                  </a:lnTo>
                  <a:lnTo>
                    <a:pt x="131" y="11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68" name="Freeform 1720"/>
            <p:cNvSpPr>
              <a:spLocks/>
            </p:cNvSpPr>
            <p:nvPr/>
          </p:nvSpPr>
          <p:spPr bwMode="auto">
            <a:xfrm>
              <a:off x="3411" y="2866"/>
              <a:ext cx="105" cy="167"/>
            </a:xfrm>
            <a:custGeom>
              <a:avLst/>
              <a:gdLst>
                <a:gd name="T0" fmla="*/ 94 w 105"/>
                <a:gd name="T1" fmla="*/ 23 h 167"/>
                <a:gd name="T2" fmla="*/ 94 w 105"/>
                <a:gd name="T3" fmla="*/ 23 h 167"/>
                <a:gd name="T4" fmla="*/ 85 w 105"/>
                <a:gd name="T5" fmla="*/ 14 h 167"/>
                <a:gd name="T6" fmla="*/ 74 w 105"/>
                <a:gd name="T7" fmla="*/ 11 h 167"/>
                <a:gd name="T8" fmla="*/ 74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71 w 105"/>
                <a:gd name="T15" fmla="*/ 68 h 167"/>
                <a:gd name="T16" fmla="*/ 71 w 105"/>
                <a:gd name="T17" fmla="*/ 68 h 167"/>
                <a:gd name="T18" fmla="*/ 76 w 105"/>
                <a:gd name="T19" fmla="*/ 65 h 167"/>
                <a:gd name="T20" fmla="*/ 79 w 105"/>
                <a:gd name="T21" fmla="*/ 62 h 167"/>
                <a:gd name="T22" fmla="*/ 79 w 105"/>
                <a:gd name="T23" fmla="*/ 88 h 167"/>
                <a:gd name="T24" fmla="*/ 79 w 105"/>
                <a:gd name="T25" fmla="*/ 88 h 167"/>
                <a:gd name="T26" fmla="*/ 76 w 105"/>
                <a:gd name="T27" fmla="*/ 82 h 167"/>
                <a:gd name="T28" fmla="*/ 71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9 w 105"/>
                <a:gd name="T37" fmla="*/ 156 h 167"/>
                <a:gd name="T38" fmla="*/ 59 w 105"/>
                <a:gd name="T39" fmla="*/ 156 h 167"/>
                <a:gd name="T40" fmla="*/ 76 w 105"/>
                <a:gd name="T41" fmla="*/ 156 h 167"/>
                <a:gd name="T42" fmla="*/ 88 w 105"/>
                <a:gd name="T43" fmla="*/ 153 h 167"/>
                <a:gd name="T44" fmla="*/ 96 w 105"/>
                <a:gd name="T45" fmla="*/ 148 h 167"/>
                <a:gd name="T46" fmla="*/ 105 w 105"/>
                <a:gd name="T47" fmla="*/ 139 h 167"/>
                <a:gd name="T48" fmla="*/ 99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94 w 105"/>
                <a:gd name="T67" fmla="*/ 0 h 167"/>
                <a:gd name="T68" fmla="*/ 94 w 105"/>
                <a:gd name="T69" fmla="*/ 23 h 167"/>
                <a:gd name="T70" fmla="*/ 94 w 105"/>
                <a:gd name="T71" fmla="*/ 23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lnTo>
                    <a:pt x="94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69" name="Freeform 1721"/>
            <p:cNvSpPr>
              <a:spLocks noEditPoints="1"/>
            </p:cNvSpPr>
            <p:nvPr/>
          </p:nvSpPr>
          <p:spPr bwMode="auto">
            <a:xfrm>
              <a:off x="3527" y="2866"/>
              <a:ext cx="145" cy="167"/>
            </a:xfrm>
            <a:custGeom>
              <a:avLst/>
              <a:gdLst>
                <a:gd name="T0" fmla="*/ 68 w 145"/>
                <a:gd name="T1" fmla="*/ 82 h 167"/>
                <a:gd name="T2" fmla="*/ 85 w 145"/>
                <a:gd name="T3" fmla="*/ 91 h 167"/>
                <a:gd name="T4" fmla="*/ 94 w 145"/>
                <a:gd name="T5" fmla="*/ 102 h 167"/>
                <a:gd name="T6" fmla="*/ 120 w 145"/>
                <a:gd name="T7" fmla="*/ 145 h 167"/>
                <a:gd name="T8" fmla="*/ 131 w 145"/>
                <a:gd name="T9" fmla="*/ 159 h 167"/>
                <a:gd name="T10" fmla="*/ 145 w 145"/>
                <a:gd name="T11" fmla="*/ 167 h 167"/>
                <a:gd name="T12" fmla="*/ 120 w 145"/>
                <a:gd name="T13" fmla="*/ 167 h 167"/>
                <a:gd name="T14" fmla="*/ 108 w 145"/>
                <a:gd name="T15" fmla="*/ 165 h 167"/>
                <a:gd name="T16" fmla="*/ 100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88 w 145"/>
                <a:gd name="T41" fmla="*/ 8 h 167"/>
                <a:gd name="T42" fmla="*/ 103 w 145"/>
                <a:gd name="T43" fmla="*/ 20 h 167"/>
                <a:gd name="T44" fmla="*/ 108 w 145"/>
                <a:gd name="T45" fmla="*/ 40 h 167"/>
                <a:gd name="T46" fmla="*/ 108 w 145"/>
                <a:gd name="T47" fmla="*/ 51 h 167"/>
                <a:gd name="T48" fmla="*/ 100 w 145"/>
                <a:gd name="T49" fmla="*/ 65 h 167"/>
                <a:gd name="T50" fmla="*/ 83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77 w 145"/>
                <a:gd name="T61" fmla="*/ 65 h 167"/>
                <a:gd name="T62" fmla="*/ 83 w 145"/>
                <a:gd name="T63" fmla="*/ 51 h 167"/>
                <a:gd name="T64" fmla="*/ 83 w 145"/>
                <a:gd name="T65" fmla="*/ 42 h 167"/>
                <a:gd name="T66" fmla="*/ 77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32" y="77"/>
                  </a:lnTo>
                  <a:lnTo>
                    <a:pt x="46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49" y="8"/>
                  </a:lnTo>
                  <a:lnTo>
                    <a:pt x="32" y="11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70" name="Freeform 1722"/>
            <p:cNvSpPr>
              <a:spLocks/>
            </p:cNvSpPr>
            <p:nvPr/>
          </p:nvSpPr>
          <p:spPr bwMode="auto">
            <a:xfrm>
              <a:off x="3672" y="2863"/>
              <a:ext cx="102" cy="173"/>
            </a:xfrm>
            <a:custGeom>
              <a:avLst/>
              <a:gdLst>
                <a:gd name="T0" fmla="*/ 102 w 102"/>
                <a:gd name="T1" fmla="*/ 122 h 173"/>
                <a:gd name="T2" fmla="*/ 97 w 102"/>
                <a:gd name="T3" fmla="*/ 142 h 173"/>
                <a:gd name="T4" fmla="*/ 85 w 102"/>
                <a:gd name="T5" fmla="*/ 159 h 173"/>
                <a:gd name="T6" fmla="*/ 68 w 102"/>
                <a:gd name="T7" fmla="*/ 170 h 173"/>
                <a:gd name="T8" fmla="*/ 48 w 102"/>
                <a:gd name="T9" fmla="*/ 173 h 173"/>
                <a:gd name="T10" fmla="*/ 34 w 102"/>
                <a:gd name="T11" fmla="*/ 170 h 173"/>
                <a:gd name="T12" fmla="*/ 3 w 102"/>
                <a:gd name="T13" fmla="*/ 159 h 173"/>
                <a:gd name="T14" fmla="*/ 0 w 102"/>
                <a:gd name="T15" fmla="*/ 122 h 173"/>
                <a:gd name="T16" fmla="*/ 14 w 102"/>
                <a:gd name="T17" fmla="*/ 148 h 173"/>
                <a:gd name="T18" fmla="*/ 37 w 102"/>
                <a:gd name="T19" fmla="*/ 162 h 173"/>
                <a:gd name="T20" fmla="*/ 46 w 102"/>
                <a:gd name="T21" fmla="*/ 162 h 173"/>
                <a:gd name="T22" fmla="*/ 63 w 102"/>
                <a:gd name="T23" fmla="*/ 159 h 173"/>
                <a:gd name="T24" fmla="*/ 74 w 102"/>
                <a:gd name="T25" fmla="*/ 151 h 173"/>
                <a:gd name="T26" fmla="*/ 80 w 102"/>
                <a:gd name="T27" fmla="*/ 131 h 173"/>
                <a:gd name="T28" fmla="*/ 80 w 102"/>
                <a:gd name="T29" fmla="*/ 122 h 173"/>
                <a:gd name="T30" fmla="*/ 68 w 102"/>
                <a:gd name="T31" fmla="*/ 105 h 173"/>
                <a:gd name="T32" fmla="*/ 37 w 102"/>
                <a:gd name="T33" fmla="*/ 88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54 w 102"/>
                <a:gd name="T45" fmla="*/ 0 h 173"/>
                <a:gd name="T46" fmla="*/ 71 w 102"/>
                <a:gd name="T47" fmla="*/ 3 h 173"/>
                <a:gd name="T48" fmla="*/ 88 w 102"/>
                <a:gd name="T49" fmla="*/ 9 h 173"/>
                <a:gd name="T50" fmla="*/ 91 w 102"/>
                <a:gd name="T51" fmla="*/ 43 h 173"/>
                <a:gd name="T52" fmla="*/ 77 w 102"/>
                <a:gd name="T53" fmla="*/ 23 h 173"/>
                <a:gd name="T54" fmla="*/ 57 w 102"/>
                <a:gd name="T55" fmla="*/ 11 h 173"/>
                <a:gd name="T56" fmla="*/ 48 w 102"/>
                <a:gd name="T57" fmla="*/ 11 h 173"/>
                <a:gd name="T58" fmla="*/ 29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40 w 102"/>
                <a:gd name="T65" fmla="*/ 63 h 173"/>
                <a:gd name="T66" fmla="*/ 57 w 102"/>
                <a:gd name="T67" fmla="*/ 68 h 173"/>
                <a:gd name="T68" fmla="*/ 88 w 102"/>
                <a:gd name="T69" fmla="*/ 88 h 173"/>
                <a:gd name="T70" fmla="*/ 100 w 102"/>
                <a:gd name="T71" fmla="*/ 102 h 173"/>
                <a:gd name="T72" fmla="*/ 102 w 102"/>
                <a:gd name="T73" fmla="*/ 122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lnTo>
                    <a:pt x="102" y="12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71" name="Freeform 1723"/>
            <p:cNvSpPr>
              <a:spLocks/>
            </p:cNvSpPr>
            <p:nvPr/>
          </p:nvSpPr>
          <p:spPr bwMode="auto">
            <a:xfrm>
              <a:off x="3791" y="2866"/>
              <a:ext cx="37" cy="167"/>
            </a:xfrm>
            <a:custGeom>
              <a:avLst/>
              <a:gdLst>
                <a:gd name="T0" fmla="*/ 37 w 37"/>
                <a:gd name="T1" fmla="*/ 0 h 167"/>
                <a:gd name="T2" fmla="*/ 37 w 37"/>
                <a:gd name="T3" fmla="*/ 0 h 167"/>
                <a:gd name="T4" fmla="*/ 32 w 37"/>
                <a:gd name="T5" fmla="*/ 3 h 167"/>
                <a:gd name="T6" fmla="*/ 29 w 37"/>
                <a:gd name="T7" fmla="*/ 11 h 167"/>
                <a:gd name="T8" fmla="*/ 29 w 37"/>
                <a:gd name="T9" fmla="*/ 156 h 167"/>
                <a:gd name="T10" fmla="*/ 29 w 37"/>
                <a:gd name="T11" fmla="*/ 156 h 167"/>
                <a:gd name="T12" fmla="*/ 32 w 37"/>
                <a:gd name="T13" fmla="*/ 165 h 167"/>
                <a:gd name="T14" fmla="*/ 37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37 w 37"/>
                <a:gd name="T33" fmla="*/ 0 h 167"/>
                <a:gd name="T34" fmla="*/ 37 w 37"/>
                <a:gd name="T35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72" name="Freeform 1724"/>
            <p:cNvSpPr>
              <a:spLocks/>
            </p:cNvSpPr>
            <p:nvPr/>
          </p:nvSpPr>
          <p:spPr bwMode="auto">
            <a:xfrm>
              <a:off x="3840" y="2866"/>
              <a:ext cx="130" cy="167"/>
            </a:xfrm>
            <a:custGeom>
              <a:avLst/>
              <a:gdLst>
                <a:gd name="T0" fmla="*/ 79 w 130"/>
                <a:gd name="T1" fmla="*/ 11 h 167"/>
                <a:gd name="T2" fmla="*/ 79 w 130"/>
                <a:gd name="T3" fmla="*/ 156 h 167"/>
                <a:gd name="T4" fmla="*/ 79 w 130"/>
                <a:gd name="T5" fmla="*/ 156 h 167"/>
                <a:gd name="T6" fmla="*/ 79 w 130"/>
                <a:gd name="T7" fmla="*/ 165 h 167"/>
                <a:gd name="T8" fmla="*/ 85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0 w 130"/>
                <a:gd name="T35" fmla="*/ 0 h 167"/>
                <a:gd name="T36" fmla="*/ 130 w 130"/>
                <a:gd name="T37" fmla="*/ 23 h 167"/>
                <a:gd name="T38" fmla="*/ 130 w 130"/>
                <a:gd name="T39" fmla="*/ 23 h 167"/>
                <a:gd name="T40" fmla="*/ 128 w 130"/>
                <a:gd name="T41" fmla="*/ 17 h 167"/>
                <a:gd name="T42" fmla="*/ 119 w 130"/>
                <a:gd name="T43" fmla="*/ 14 h 167"/>
                <a:gd name="T44" fmla="*/ 119 w 130"/>
                <a:gd name="T45" fmla="*/ 14 h 167"/>
                <a:gd name="T46" fmla="*/ 79 w 130"/>
                <a:gd name="T47" fmla="*/ 11 h 167"/>
                <a:gd name="T48" fmla="*/ 79 w 130"/>
                <a:gd name="T49" fmla="*/ 11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119" y="14"/>
                  </a:lnTo>
                  <a:lnTo>
                    <a:pt x="79" y="11"/>
                  </a:lnTo>
                  <a:lnTo>
                    <a:pt x="79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73" name="Freeform 1725"/>
            <p:cNvSpPr>
              <a:spLocks/>
            </p:cNvSpPr>
            <p:nvPr/>
          </p:nvSpPr>
          <p:spPr bwMode="auto">
            <a:xfrm>
              <a:off x="3976" y="2866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74" name="Freeform 1726"/>
            <p:cNvSpPr>
              <a:spLocks noEditPoints="1"/>
            </p:cNvSpPr>
            <p:nvPr/>
          </p:nvSpPr>
          <p:spPr bwMode="auto">
            <a:xfrm>
              <a:off x="4192" y="2863"/>
              <a:ext cx="156" cy="173"/>
            </a:xfrm>
            <a:custGeom>
              <a:avLst/>
              <a:gdLst>
                <a:gd name="T0" fmla="*/ 77 w 156"/>
                <a:gd name="T1" fmla="*/ 173 h 173"/>
                <a:gd name="T2" fmla="*/ 48 w 156"/>
                <a:gd name="T3" fmla="*/ 165 h 173"/>
                <a:gd name="T4" fmla="*/ 23 w 156"/>
                <a:gd name="T5" fmla="*/ 148 h 173"/>
                <a:gd name="T6" fmla="*/ 6 w 156"/>
                <a:gd name="T7" fmla="*/ 119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82 w 156"/>
                <a:gd name="T19" fmla="*/ 0 h 173"/>
                <a:gd name="T20" fmla="*/ 108 w 156"/>
                <a:gd name="T21" fmla="*/ 6 h 173"/>
                <a:gd name="T22" fmla="*/ 133 w 156"/>
                <a:gd name="T23" fmla="*/ 23 h 173"/>
                <a:gd name="T24" fmla="*/ 150 w 156"/>
                <a:gd name="T25" fmla="*/ 51 h 173"/>
                <a:gd name="T26" fmla="*/ 156 w 156"/>
                <a:gd name="T27" fmla="*/ 88 h 173"/>
                <a:gd name="T28" fmla="*/ 156 w 156"/>
                <a:gd name="T29" fmla="*/ 108 h 173"/>
                <a:gd name="T30" fmla="*/ 142 w 156"/>
                <a:gd name="T31" fmla="*/ 139 h 173"/>
                <a:gd name="T32" fmla="*/ 119 w 156"/>
                <a:gd name="T33" fmla="*/ 162 h 173"/>
                <a:gd name="T34" fmla="*/ 91 w 156"/>
                <a:gd name="T35" fmla="*/ 173 h 173"/>
                <a:gd name="T36" fmla="*/ 77 w 156"/>
                <a:gd name="T37" fmla="*/ 173 h 173"/>
                <a:gd name="T38" fmla="*/ 25 w 156"/>
                <a:gd name="T39" fmla="*/ 82 h 173"/>
                <a:gd name="T40" fmla="*/ 31 w 156"/>
                <a:gd name="T41" fmla="*/ 119 h 173"/>
                <a:gd name="T42" fmla="*/ 43 w 156"/>
                <a:gd name="T43" fmla="*/ 142 h 173"/>
                <a:gd name="T44" fmla="*/ 60 w 156"/>
                <a:gd name="T45" fmla="*/ 156 h 173"/>
                <a:gd name="T46" fmla="*/ 79 w 156"/>
                <a:gd name="T47" fmla="*/ 162 h 173"/>
                <a:gd name="T48" fmla="*/ 91 w 156"/>
                <a:gd name="T49" fmla="*/ 159 h 173"/>
                <a:gd name="T50" fmla="*/ 111 w 156"/>
                <a:gd name="T51" fmla="*/ 151 h 173"/>
                <a:gd name="T52" fmla="*/ 122 w 156"/>
                <a:gd name="T53" fmla="*/ 131 h 173"/>
                <a:gd name="T54" fmla="*/ 131 w 156"/>
                <a:gd name="T55" fmla="*/ 105 h 173"/>
                <a:gd name="T56" fmla="*/ 131 w 156"/>
                <a:gd name="T57" fmla="*/ 88 h 173"/>
                <a:gd name="T58" fmla="*/ 128 w 156"/>
                <a:gd name="T59" fmla="*/ 57 h 173"/>
                <a:gd name="T60" fmla="*/ 116 w 156"/>
                <a:gd name="T61" fmla="*/ 31 h 173"/>
                <a:gd name="T62" fmla="*/ 102 w 156"/>
                <a:gd name="T63" fmla="*/ 17 h 173"/>
                <a:gd name="T64" fmla="*/ 79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lnTo>
                    <a:pt x="25" y="8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  <p:sp>
          <p:nvSpPr>
            <p:cNvPr id="29375" name="Freeform 1727"/>
            <p:cNvSpPr>
              <a:spLocks/>
            </p:cNvSpPr>
            <p:nvPr/>
          </p:nvSpPr>
          <p:spPr bwMode="auto">
            <a:xfrm>
              <a:off x="4365" y="2866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37" y="16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200">
                <a:solidFill>
                  <a:srgbClr val="005C8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8644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30B280-6989-4276-9254-F79D529802C6}" type="slidenum">
              <a:rPr lang="en-GB">
                <a:solidFill>
                  <a:srgbClr val="005C84"/>
                </a:solidFill>
              </a:rPr>
              <a:pPr/>
              <a:t>‹#›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112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1712F7-1A9D-477C-9934-32579A6EDEC0}" type="slidenum">
              <a:rPr lang="en-GB">
                <a:solidFill>
                  <a:srgbClr val="005C84"/>
                </a:solidFill>
              </a:rPr>
              <a:pPr/>
              <a:t>‹#›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831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8775" y="1700213"/>
            <a:ext cx="4137025" cy="4502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37025" cy="4502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7A6E5F-C986-431E-8D9B-10FEF5D8BD43}" type="slidenum">
              <a:rPr lang="en-GB">
                <a:solidFill>
                  <a:srgbClr val="005C84"/>
                </a:solidFill>
              </a:rPr>
              <a:pPr/>
              <a:t>‹#›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26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BD5235-752C-4C01-86CD-4ACDC0E066F2}" type="slidenum">
              <a:rPr lang="en-GB">
                <a:solidFill>
                  <a:srgbClr val="005C84"/>
                </a:solidFill>
              </a:rPr>
              <a:pPr/>
              <a:t>‹#›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276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348EC3-DBBB-4A10-9CEB-42E41D762498}" type="slidenum">
              <a:rPr lang="en-GB">
                <a:solidFill>
                  <a:srgbClr val="005C84"/>
                </a:solidFill>
              </a:rPr>
              <a:pPr/>
              <a:t>‹#›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81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5A181A-5AE4-4F93-80BB-9482B11A2518}" type="slidenum">
              <a:rPr lang="en-GB">
                <a:solidFill>
                  <a:srgbClr val="005C84"/>
                </a:solidFill>
              </a:rPr>
              <a:pPr/>
              <a:t>‹#›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230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A21975-91E7-46F9-9B0F-AC81451E268F}" type="slidenum">
              <a:rPr lang="en-GB">
                <a:solidFill>
                  <a:srgbClr val="005C84"/>
                </a:solidFill>
              </a:rPr>
              <a:pPr/>
              <a:t>‹#›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519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13A50E-70D9-40D7-ABCF-AA06D7F87B6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458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DA482D-77E9-414C-8E80-D182AE44FBA4}" type="slidenum">
              <a:rPr lang="en-GB">
                <a:solidFill>
                  <a:srgbClr val="005C84"/>
                </a:solidFill>
              </a:rPr>
              <a:pPr/>
              <a:t>‹#›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194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3B60B8-62F0-4E53-BD71-BDD2A0EE955D}" type="slidenum">
              <a:rPr lang="en-GB">
                <a:solidFill>
                  <a:srgbClr val="005C84"/>
                </a:solidFill>
              </a:rPr>
              <a:pPr/>
              <a:t>‹#›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170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78613" y="0"/>
            <a:ext cx="2106612" cy="6202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8775" y="0"/>
            <a:ext cx="6167438" cy="62023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139D04-7D2C-4B62-847C-0B39B26EC542}" type="slidenum">
              <a:rPr lang="en-GB">
                <a:solidFill>
                  <a:srgbClr val="005C84"/>
                </a:solidFill>
              </a:rPr>
              <a:pPr/>
              <a:t>‹#›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721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1200">
              <a:solidFill>
                <a:srgbClr val="323D43"/>
              </a:solidFill>
              <a:ea typeface="ＭＳ Ｐゴシック" pitchFamily="34" charset="-128"/>
              <a:cs typeface="+mn-cs"/>
            </a:endParaRPr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srgbClr val="323D43"/>
              </a:solidFill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/>
              <a:t>Click to edit Master subtitle style</a:t>
            </a:r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9D379F4A-F681-474E-BC5B-6DF0FAFDAC3E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135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251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366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569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883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419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2010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C96483-E838-400E-931F-82519BB60DE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07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660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36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906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476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323850" y="908050"/>
            <a:ext cx="8496300" cy="4906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708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703"/>
          <p:cNvGrpSpPr>
            <a:grpSpLocks/>
          </p:cNvGrpSpPr>
          <p:nvPr userDrawn="1"/>
        </p:nvGrpSpPr>
        <p:grpSpPr bwMode="auto">
          <a:xfrm>
            <a:off x="6051550" y="368300"/>
            <a:ext cx="2697163" cy="585788"/>
            <a:chOff x="1610" y="2863"/>
            <a:chExt cx="3221" cy="699"/>
          </a:xfrm>
        </p:grpSpPr>
        <p:sp>
          <p:nvSpPr>
            <p:cNvPr id="5" name="Freeform 1704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 dirty="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6" name="Freeform 1705"/>
            <p:cNvSpPr>
              <a:spLocks noEditPoints="1"/>
            </p:cNvSpPr>
            <p:nvPr/>
          </p:nvSpPr>
          <p:spPr bwMode="auto">
            <a:xfrm>
              <a:off x="1900" y="3110"/>
              <a:ext cx="281" cy="310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56 h 310"/>
                <a:gd name="T16" fmla="*/ 281 w 281"/>
                <a:gd name="T17" fmla="*/ 174 h 310"/>
                <a:gd name="T18" fmla="*/ 272 w 281"/>
                <a:gd name="T19" fmla="*/ 210 h 310"/>
                <a:gd name="T20" fmla="*/ 264 w 281"/>
                <a:gd name="T21" fmla="*/ 230 h 310"/>
                <a:gd name="T22" fmla="*/ 241 w 281"/>
                <a:gd name="T23" fmla="*/ 262 h 310"/>
                <a:gd name="T24" fmla="*/ 213 w 281"/>
                <a:gd name="T25" fmla="*/ 290 h 310"/>
                <a:gd name="T26" fmla="*/ 196 w 281"/>
                <a:gd name="T27" fmla="*/ 299 h 310"/>
                <a:gd name="T28" fmla="*/ 159 w 281"/>
                <a:gd name="T29" fmla="*/ 310 h 310"/>
                <a:gd name="T30" fmla="*/ 139 w 281"/>
                <a:gd name="T31" fmla="*/ 310 h 310"/>
                <a:gd name="T32" fmla="*/ 93 w 281"/>
                <a:gd name="T33" fmla="*/ 304 h 310"/>
                <a:gd name="T34" fmla="*/ 65 w 281"/>
                <a:gd name="T35" fmla="*/ 293 h 310"/>
                <a:gd name="T36" fmla="*/ 45 w 281"/>
                <a:gd name="T37" fmla="*/ 273 h 310"/>
                <a:gd name="T38" fmla="*/ 34 w 281"/>
                <a:gd name="T39" fmla="*/ 264 h 310"/>
                <a:gd name="T40" fmla="*/ 8 w 281"/>
                <a:gd name="T41" fmla="*/ 213 h 310"/>
                <a:gd name="T42" fmla="*/ 0 w 281"/>
                <a:gd name="T43" fmla="*/ 156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59 h 310"/>
                <a:gd name="T72" fmla="*/ 65 w 281"/>
                <a:gd name="T73" fmla="*/ 210 h 310"/>
                <a:gd name="T74" fmla="*/ 82 w 281"/>
                <a:gd name="T75" fmla="*/ 250 h 310"/>
                <a:gd name="T76" fmla="*/ 96 w 281"/>
                <a:gd name="T77" fmla="*/ 267 h 310"/>
                <a:gd name="T78" fmla="*/ 128 w 281"/>
                <a:gd name="T79" fmla="*/ 284 h 310"/>
                <a:gd name="T80" fmla="*/ 145 w 281"/>
                <a:gd name="T81" fmla="*/ 284 h 310"/>
                <a:gd name="T82" fmla="*/ 179 w 281"/>
                <a:gd name="T83" fmla="*/ 273 h 310"/>
                <a:gd name="T84" fmla="*/ 204 w 281"/>
                <a:gd name="T85" fmla="*/ 245 h 310"/>
                <a:gd name="T86" fmla="*/ 213 w 281"/>
                <a:gd name="T87" fmla="*/ 225 h 310"/>
                <a:gd name="T88" fmla="*/ 224 w 281"/>
                <a:gd name="T89" fmla="*/ 179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 dirty="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7" name="Freeform 1706"/>
            <p:cNvSpPr>
              <a:spLocks/>
            </p:cNvSpPr>
            <p:nvPr/>
          </p:nvSpPr>
          <p:spPr bwMode="auto">
            <a:xfrm>
              <a:off x="2493" y="3059"/>
              <a:ext cx="182" cy="361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67 h 361"/>
                <a:gd name="T12" fmla="*/ 83 w 182"/>
                <a:gd name="T13" fmla="*/ 267 h 361"/>
                <a:gd name="T14" fmla="*/ 83 w 182"/>
                <a:gd name="T15" fmla="*/ 284 h 361"/>
                <a:gd name="T16" fmla="*/ 86 w 182"/>
                <a:gd name="T17" fmla="*/ 296 h 361"/>
                <a:gd name="T18" fmla="*/ 91 w 182"/>
                <a:gd name="T19" fmla="*/ 307 h 361"/>
                <a:gd name="T20" fmla="*/ 97 w 182"/>
                <a:gd name="T21" fmla="*/ 318 h 361"/>
                <a:gd name="T22" fmla="*/ 105 w 182"/>
                <a:gd name="T23" fmla="*/ 324 h 361"/>
                <a:gd name="T24" fmla="*/ 117 w 182"/>
                <a:gd name="T25" fmla="*/ 330 h 361"/>
                <a:gd name="T26" fmla="*/ 128 w 182"/>
                <a:gd name="T27" fmla="*/ 333 h 361"/>
                <a:gd name="T28" fmla="*/ 142 w 182"/>
                <a:gd name="T29" fmla="*/ 335 h 361"/>
                <a:gd name="T30" fmla="*/ 142 w 182"/>
                <a:gd name="T31" fmla="*/ 335 h 361"/>
                <a:gd name="T32" fmla="*/ 157 w 182"/>
                <a:gd name="T33" fmla="*/ 333 h 361"/>
                <a:gd name="T34" fmla="*/ 165 w 182"/>
                <a:gd name="T35" fmla="*/ 330 h 361"/>
                <a:gd name="T36" fmla="*/ 165 w 182"/>
                <a:gd name="T37" fmla="*/ 330 h 361"/>
                <a:gd name="T38" fmla="*/ 182 w 182"/>
                <a:gd name="T39" fmla="*/ 318 h 361"/>
                <a:gd name="T40" fmla="*/ 182 w 182"/>
                <a:gd name="T41" fmla="*/ 318 h 361"/>
                <a:gd name="T42" fmla="*/ 182 w 182"/>
                <a:gd name="T43" fmla="*/ 324 h 361"/>
                <a:gd name="T44" fmla="*/ 179 w 182"/>
                <a:gd name="T45" fmla="*/ 333 h 361"/>
                <a:gd name="T46" fmla="*/ 162 w 182"/>
                <a:gd name="T47" fmla="*/ 347 h 361"/>
                <a:gd name="T48" fmla="*/ 162 w 182"/>
                <a:gd name="T49" fmla="*/ 347 h 361"/>
                <a:gd name="T50" fmla="*/ 154 w 182"/>
                <a:gd name="T51" fmla="*/ 352 h 361"/>
                <a:gd name="T52" fmla="*/ 142 w 182"/>
                <a:gd name="T53" fmla="*/ 358 h 361"/>
                <a:gd name="T54" fmla="*/ 131 w 182"/>
                <a:gd name="T55" fmla="*/ 361 h 361"/>
                <a:gd name="T56" fmla="*/ 117 w 182"/>
                <a:gd name="T57" fmla="*/ 361 h 361"/>
                <a:gd name="T58" fmla="*/ 117 w 182"/>
                <a:gd name="T59" fmla="*/ 361 h 361"/>
                <a:gd name="T60" fmla="*/ 100 w 182"/>
                <a:gd name="T61" fmla="*/ 361 h 361"/>
                <a:gd name="T62" fmla="*/ 83 w 182"/>
                <a:gd name="T63" fmla="*/ 355 h 361"/>
                <a:gd name="T64" fmla="*/ 66 w 182"/>
                <a:gd name="T65" fmla="*/ 347 h 361"/>
                <a:gd name="T66" fmla="*/ 54 w 182"/>
                <a:gd name="T67" fmla="*/ 335 h 361"/>
                <a:gd name="T68" fmla="*/ 54 w 182"/>
                <a:gd name="T69" fmla="*/ 335 h 361"/>
                <a:gd name="T70" fmla="*/ 43 w 182"/>
                <a:gd name="T71" fmla="*/ 324 h 361"/>
                <a:gd name="T72" fmla="*/ 34 w 182"/>
                <a:gd name="T73" fmla="*/ 307 h 361"/>
                <a:gd name="T74" fmla="*/ 29 w 182"/>
                <a:gd name="T75" fmla="*/ 290 h 361"/>
                <a:gd name="T76" fmla="*/ 29 w 182"/>
                <a:gd name="T77" fmla="*/ 267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 dirty="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8" name="Freeform 1707"/>
            <p:cNvSpPr>
              <a:spLocks/>
            </p:cNvSpPr>
            <p:nvPr/>
          </p:nvSpPr>
          <p:spPr bwMode="auto">
            <a:xfrm>
              <a:off x="2695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 dirty="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9" name="Freeform 1708"/>
            <p:cNvSpPr>
              <a:spLocks/>
            </p:cNvSpPr>
            <p:nvPr/>
          </p:nvSpPr>
          <p:spPr bwMode="auto">
            <a:xfrm>
              <a:off x="3274" y="3110"/>
              <a:ext cx="475" cy="304"/>
            </a:xfrm>
            <a:custGeom>
              <a:avLst/>
              <a:gdLst>
                <a:gd name="T0" fmla="*/ 364 w 475"/>
                <a:gd name="T1" fmla="*/ 0 h 304"/>
                <a:gd name="T2" fmla="*/ 398 w 475"/>
                <a:gd name="T3" fmla="*/ 6 h 304"/>
                <a:gd name="T4" fmla="*/ 429 w 475"/>
                <a:gd name="T5" fmla="*/ 23 h 304"/>
                <a:gd name="T6" fmla="*/ 444 w 475"/>
                <a:gd name="T7" fmla="*/ 37 h 304"/>
                <a:gd name="T8" fmla="*/ 458 w 475"/>
                <a:gd name="T9" fmla="*/ 68 h 304"/>
                <a:gd name="T10" fmla="*/ 458 w 475"/>
                <a:gd name="T11" fmla="*/ 282 h 304"/>
                <a:gd name="T12" fmla="*/ 461 w 475"/>
                <a:gd name="T13" fmla="*/ 287 h 304"/>
                <a:gd name="T14" fmla="*/ 463 w 475"/>
                <a:gd name="T15" fmla="*/ 293 h 304"/>
                <a:gd name="T16" fmla="*/ 387 w 475"/>
                <a:gd name="T17" fmla="*/ 304 h 304"/>
                <a:gd name="T18" fmla="*/ 392 w 475"/>
                <a:gd name="T19" fmla="*/ 299 h 304"/>
                <a:gd name="T20" fmla="*/ 404 w 475"/>
                <a:gd name="T21" fmla="*/ 287 h 304"/>
                <a:gd name="T22" fmla="*/ 404 w 475"/>
                <a:gd name="T23" fmla="*/ 108 h 304"/>
                <a:gd name="T24" fmla="*/ 404 w 475"/>
                <a:gd name="T25" fmla="*/ 91 h 304"/>
                <a:gd name="T26" fmla="*/ 395 w 475"/>
                <a:gd name="T27" fmla="*/ 66 h 304"/>
                <a:gd name="T28" fmla="*/ 387 w 475"/>
                <a:gd name="T29" fmla="*/ 57 h 304"/>
                <a:gd name="T30" fmla="*/ 367 w 475"/>
                <a:gd name="T31" fmla="*/ 43 h 304"/>
                <a:gd name="T32" fmla="*/ 336 w 475"/>
                <a:gd name="T33" fmla="*/ 37 h 304"/>
                <a:gd name="T34" fmla="*/ 316 w 475"/>
                <a:gd name="T35" fmla="*/ 40 h 304"/>
                <a:gd name="T36" fmla="*/ 282 w 475"/>
                <a:gd name="T37" fmla="*/ 60 h 304"/>
                <a:gd name="T38" fmla="*/ 267 w 475"/>
                <a:gd name="T39" fmla="*/ 77 h 304"/>
                <a:gd name="T40" fmla="*/ 267 w 475"/>
                <a:gd name="T41" fmla="*/ 282 h 304"/>
                <a:gd name="T42" fmla="*/ 270 w 475"/>
                <a:gd name="T43" fmla="*/ 287 h 304"/>
                <a:gd name="T44" fmla="*/ 273 w 475"/>
                <a:gd name="T45" fmla="*/ 293 h 304"/>
                <a:gd name="T46" fmla="*/ 194 w 475"/>
                <a:gd name="T47" fmla="*/ 304 h 304"/>
                <a:gd name="T48" fmla="*/ 202 w 475"/>
                <a:gd name="T49" fmla="*/ 299 h 304"/>
                <a:gd name="T50" fmla="*/ 211 w 475"/>
                <a:gd name="T51" fmla="*/ 287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2 h 304"/>
                <a:gd name="T70" fmla="*/ 83 w 475"/>
                <a:gd name="T71" fmla="*/ 293 h 304"/>
                <a:gd name="T72" fmla="*/ 97 w 475"/>
                <a:gd name="T73" fmla="*/ 304 h 304"/>
                <a:gd name="T74" fmla="*/ 6 w 475"/>
                <a:gd name="T75" fmla="*/ 304 h 304"/>
                <a:gd name="T76" fmla="*/ 20 w 475"/>
                <a:gd name="T77" fmla="*/ 293 h 304"/>
                <a:gd name="T78" fmla="*/ 23 w 475"/>
                <a:gd name="T79" fmla="*/ 282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9 w 475"/>
                <a:gd name="T103" fmla="*/ 23 h 304"/>
                <a:gd name="T104" fmla="*/ 256 w 475"/>
                <a:gd name="T105" fmla="*/ 43 h 304"/>
                <a:gd name="T106" fmla="*/ 262 w 475"/>
                <a:gd name="T107" fmla="*/ 57 h 304"/>
                <a:gd name="T108" fmla="*/ 307 w 475"/>
                <a:gd name="T109" fmla="*/ 17 h 304"/>
                <a:gd name="T110" fmla="*/ 321 w 475"/>
                <a:gd name="T111" fmla="*/ 9 h 304"/>
                <a:gd name="T112" fmla="*/ 350 w 475"/>
                <a:gd name="T113" fmla="*/ 0 h 304"/>
                <a:gd name="T114" fmla="*/ 364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 dirty="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10" name="Freeform 1709"/>
            <p:cNvSpPr>
              <a:spLocks/>
            </p:cNvSpPr>
            <p:nvPr/>
          </p:nvSpPr>
          <p:spPr bwMode="auto">
            <a:xfrm>
              <a:off x="4070" y="3059"/>
              <a:ext cx="184" cy="361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67 h 361"/>
                <a:gd name="T12" fmla="*/ 82 w 184"/>
                <a:gd name="T13" fmla="*/ 267 h 361"/>
                <a:gd name="T14" fmla="*/ 85 w 184"/>
                <a:gd name="T15" fmla="*/ 284 h 361"/>
                <a:gd name="T16" fmla="*/ 88 w 184"/>
                <a:gd name="T17" fmla="*/ 296 h 361"/>
                <a:gd name="T18" fmla="*/ 91 w 184"/>
                <a:gd name="T19" fmla="*/ 307 h 361"/>
                <a:gd name="T20" fmla="*/ 99 w 184"/>
                <a:gd name="T21" fmla="*/ 318 h 361"/>
                <a:gd name="T22" fmla="*/ 105 w 184"/>
                <a:gd name="T23" fmla="*/ 324 h 361"/>
                <a:gd name="T24" fmla="*/ 116 w 184"/>
                <a:gd name="T25" fmla="*/ 330 h 361"/>
                <a:gd name="T26" fmla="*/ 128 w 184"/>
                <a:gd name="T27" fmla="*/ 333 h 361"/>
                <a:gd name="T28" fmla="*/ 142 w 184"/>
                <a:gd name="T29" fmla="*/ 335 h 361"/>
                <a:gd name="T30" fmla="*/ 142 w 184"/>
                <a:gd name="T31" fmla="*/ 335 h 361"/>
                <a:gd name="T32" fmla="*/ 156 w 184"/>
                <a:gd name="T33" fmla="*/ 333 h 361"/>
                <a:gd name="T34" fmla="*/ 165 w 184"/>
                <a:gd name="T35" fmla="*/ 330 h 361"/>
                <a:gd name="T36" fmla="*/ 165 w 184"/>
                <a:gd name="T37" fmla="*/ 330 h 361"/>
                <a:gd name="T38" fmla="*/ 184 w 184"/>
                <a:gd name="T39" fmla="*/ 318 h 361"/>
                <a:gd name="T40" fmla="*/ 184 w 184"/>
                <a:gd name="T41" fmla="*/ 318 h 361"/>
                <a:gd name="T42" fmla="*/ 182 w 184"/>
                <a:gd name="T43" fmla="*/ 324 h 361"/>
                <a:gd name="T44" fmla="*/ 179 w 184"/>
                <a:gd name="T45" fmla="*/ 333 h 361"/>
                <a:gd name="T46" fmla="*/ 162 w 184"/>
                <a:gd name="T47" fmla="*/ 347 h 361"/>
                <a:gd name="T48" fmla="*/ 162 w 184"/>
                <a:gd name="T49" fmla="*/ 347 h 361"/>
                <a:gd name="T50" fmla="*/ 153 w 184"/>
                <a:gd name="T51" fmla="*/ 352 h 361"/>
                <a:gd name="T52" fmla="*/ 142 w 184"/>
                <a:gd name="T53" fmla="*/ 358 h 361"/>
                <a:gd name="T54" fmla="*/ 130 w 184"/>
                <a:gd name="T55" fmla="*/ 361 h 361"/>
                <a:gd name="T56" fmla="*/ 119 w 184"/>
                <a:gd name="T57" fmla="*/ 361 h 361"/>
                <a:gd name="T58" fmla="*/ 119 w 184"/>
                <a:gd name="T59" fmla="*/ 361 h 361"/>
                <a:gd name="T60" fmla="*/ 99 w 184"/>
                <a:gd name="T61" fmla="*/ 361 h 361"/>
                <a:gd name="T62" fmla="*/ 82 w 184"/>
                <a:gd name="T63" fmla="*/ 355 h 361"/>
                <a:gd name="T64" fmla="*/ 65 w 184"/>
                <a:gd name="T65" fmla="*/ 347 h 361"/>
                <a:gd name="T66" fmla="*/ 54 w 184"/>
                <a:gd name="T67" fmla="*/ 335 h 361"/>
                <a:gd name="T68" fmla="*/ 54 w 184"/>
                <a:gd name="T69" fmla="*/ 335 h 361"/>
                <a:gd name="T70" fmla="*/ 42 w 184"/>
                <a:gd name="T71" fmla="*/ 324 h 361"/>
                <a:gd name="T72" fmla="*/ 34 w 184"/>
                <a:gd name="T73" fmla="*/ 307 h 361"/>
                <a:gd name="T74" fmla="*/ 31 w 184"/>
                <a:gd name="T75" fmla="*/ 290 h 361"/>
                <a:gd name="T76" fmla="*/ 28 w 184"/>
                <a:gd name="T77" fmla="*/ 267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 dirty="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11" name="Freeform 1710"/>
            <p:cNvSpPr>
              <a:spLocks noEditPoints="1"/>
            </p:cNvSpPr>
            <p:nvPr/>
          </p:nvSpPr>
          <p:spPr bwMode="auto">
            <a:xfrm>
              <a:off x="4252" y="3110"/>
              <a:ext cx="284" cy="310"/>
            </a:xfrm>
            <a:custGeom>
              <a:avLst/>
              <a:gdLst>
                <a:gd name="T0" fmla="*/ 144 w 284"/>
                <a:gd name="T1" fmla="*/ 0 h 310"/>
                <a:gd name="T2" fmla="*/ 184 w 284"/>
                <a:gd name="T3" fmla="*/ 6 h 310"/>
                <a:gd name="T4" fmla="*/ 221 w 284"/>
                <a:gd name="T5" fmla="*/ 23 h 310"/>
                <a:gd name="T6" fmla="*/ 235 w 284"/>
                <a:gd name="T7" fmla="*/ 34 h 310"/>
                <a:gd name="T8" fmla="*/ 261 w 284"/>
                <a:gd name="T9" fmla="*/ 63 h 310"/>
                <a:gd name="T10" fmla="*/ 269 w 284"/>
                <a:gd name="T11" fmla="*/ 80 h 310"/>
                <a:gd name="T12" fmla="*/ 281 w 284"/>
                <a:gd name="T13" fmla="*/ 117 h 310"/>
                <a:gd name="T14" fmla="*/ 284 w 284"/>
                <a:gd name="T15" fmla="*/ 156 h 310"/>
                <a:gd name="T16" fmla="*/ 284 w 284"/>
                <a:gd name="T17" fmla="*/ 174 h 310"/>
                <a:gd name="T18" fmla="*/ 272 w 284"/>
                <a:gd name="T19" fmla="*/ 210 h 310"/>
                <a:gd name="T20" fmla="*/ 267 w 284"/>
                <a:gd name="T21" fmla="*/ 230 h 310"/>
                <a:gd name="T22" fmla="*/ 244 w 284"/>
                <a:gd name="T23" fmla="*/ 262 h 310"/>
                <a:gd name="T24" fmla="*/ 215 w 284"/>
                <a:gd name="T25" fmla="*/ 290 h 310"/>
                <a:gd name="T26" fmla="*/ 198 w 284"/>
                <a:gd name="T27" fmla="*/ 299 h 310"/>
                <a:gd name="T28" fmla="*/ 161 w 284"/>
                <a:gd name="T29" fmla="*/ 310 h 310"/>
                <a:gd name="T30" fmla="*/ 142 w 284"/>
                <a:gd name="T31" fmla="*/ 310 h 310"/>
                <a:gd name="T32" fmla="*/ 93 w 284"/>
                <a:gd name="T33" fmla="*/ 304 h 310"/>
                <a:gd name="T34" fmla="*/ 68 w 284"/>
                <a:gd name="T35" fmla="*/ 293 h 310"/>
                <a:gd name="T36" fmla="*/ 45 w 284"/>
                <a:gd name="T37" fmla="*/ 273 h 310"/>
                <a:gd name="T38" fmla="*/ 36 w 284"/>
                <a:gd name="T39" fmla="*/ 264 h 310"/>
                <a:gd name="T40" fmla="*/ 11 w 284"/>
                <a:gd name="T41" fmla="*/ 213 h 310"/>
                <a:gd name="T42" fmla="*/ 0 w 284"/>
                <a:gd name="T43" fmla="*/ 156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85 w 284"/>
                <a:gd name="T55" fmla="*/ 12 h 310"/>
                <a:gd name="T56" fmla="*/ 122 w 284"/>
                <a:gd name="T57" fmla="*/ 0 h 310"/>
                <a:gd name="T58" fmla="*/ 144 w 284"/>
                <a:gd name="T59" fmla="*/ 0 h 310"/>
                <a:gd name="T60" fmla="*/ 139 w 284"/>
                <a:gd name="T61" fmla="*/ 23 h 310"/>
                <a:gd name="T62" fmla="*/ 102 w 284"/>
                <a:gd name="T63" fmla="*/ 34 h 310"/>
                <a:gd name="T64" fmla="*/ 76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59 h 310"/>
                <a:gd name="T72" fmla="*/ 68 w 284"/>
                <a:gd name="T73" fmla="*/ 210 h 310"/>
                <a:gd name="T74" fmla="*/ 85 w 284"/>
                <a:gd name="T75" fmla="*/ 250 h 310"/>
                <a:gd name="T76" fmla="*/ 96 w 284"/>
                <a:gd name="T77" fmla="*/ 267 h 310"/>
                <a:gd name="T78" fmla="*/ 127 w 284"/>
                <a:gd name="T79" fmla="*/ 284 h 310"/>
                <a:gd name="T80" fmla="*/ 147 w 284"/>
                <a:gd name="T81" fmla="*/ 284 h 310"/>
                <a:gd name="T82" fmla="*/ 181 w 284"/>
                <a:gd name="T83" fmla="*/ 273 h 310"/>
                <a:gd name="T84" fmla="*/ 207 w 284"/>
                <a:gd name="T85" fmla="*/ 245 h 310"/>
                <a:gd name="T86" fmla="*/ 215 w 284"/>
                <a:gd name="T87" fmla="*/ 225 h 310"/>
                <a:gd name="T88" fmla="*/ 224 w 284"/>
                <a:gd name="T89" fmla="*/ 179 h 310"/>
                <a:gd name="T90" fmla="*/ 224 w 284"/>
                <a:gd name="T91" fmla="*/ 151 h 310"/>
                <a:gd name="T92" fmla="*/ 213 w 284"/>
                <a:gd name="T93" fmla="*/ 85 h 310"/>
                <a:gd name="T94" fmla="*/ 201 w 284"/>
                <a:gd name="T95" fmla="*/ 60 h 310"/>
                <a:gd name="T96" fmla="*/ 184 w 284"/>
                <a:gd name="T97" fmla="*/ 40 h 310"/>
                <a:gd name="T98" fmla="*/ 164 w 284"/>
                <a:gd name="T99" fmla="*/ 29 h 310"/>
                <a:gd name="T100" fmla="*/ 139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 dirty="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12" name="Freeform 1711"/>
            <p:cNvSpPr>
              <a:spLocks/>
            </p:cNvSpPr>
            <p:nvPr/>
          </p:nvSpPr>
          <p:spPr bwMode="auto">
            <a:xfrm>
              <a:off x="4547" y="3110"/>
              <a:ext cx="284" cy="304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2 h 304"/>
                <a:gd name="T14" fmla="*/ 270 w 284"/>
                <a:gd name="T15" fmla="*/ 293 h 304"/>
                <a:gd name="T16" fmla="*/ 284 w 284"/>
                <a:gd name="T17" fmla="*/ 304 h 304"/>
                <a:gd name="T18" fmla="*/ 196 w 284"/>
                <a:gd name="T19" fmla="*/ 304 h 304"/>
                <a:gd name="T20" fmla="*/ 207 w 284"/>
                <a:gd name="T21" fmla="*/ 293 h 304"/>
                <a:gd name="T22" fmla="*/ 213 w 284"/>
                <a:gd name="T23" fmla="*/ 282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2 h 304"/>
                <a:gd name="T42" fmla="*/ 82 w 284"/>
                <a:gd name="T43" fmla="*/ 293 h 304"/>
                <a:gd name="T44" fmla="*/ 97 w 284"/>
                <a:gd name="T45" fmla="*/ 304 h 304"/>
                <a:gd name="T46" fmla="*/ 6 w 284"/>
                <a:gd name="T47" fmla="*/ 304 h 304"/>
                <a:gd name="T48" fmla="*/ 17 w 284"/>
                <a:gd name="T49" fmla="*/ 293 h 304"/>
                <a:gd name="T50" fmla="*/ 23 w 284"/>
                <a:gd name="T51" fmla="*/ 282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 dirty="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13" name="Freeform 1712"/>
            <p:cNvSpPr>
              <a:spLocks/>
            </p:cNvSpPr>
            <p:nvPr/>
          </p:nvSpPr>
          <p:spPr bwMode="auto">
            <a:xfrm>
              <a:off x="3763" y="3110"/>
              <a:ext cx="293" cy="452"/>
            </a:xfrm>
            <a:custGeom>
              <a:avLst/>
              <a:gdLst>
                <a:gd name="T0" fmla="*/ 281 w 293"/>
                <a:gd name="T1" fmla="*/ 85 h 452"/>
                <a:gd name="T2" fmla="*/ 250 w 293"/>
                <a:gd name="T3" fmla="*/ 37 h 452"/>
                <a:gd name="T4" fmla="*/ 230 w 293"/>
                <a:gd name="T5" fmla="*/ 20 h 452"/>
                <a:gd name="T6" fmla="*/ 210 w 293"/>
                <a:gd name="T7" fmla="*/ 9 h 452"/>
                <a:gd name="T8" fmla="*/ 165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26 h 452"/>
                <a:gd name="T24" fmla="*/ 20 w 293"/>
                <a:gd name="T25" fmla="*/ 435 h 452"/>
                <a:gd name="T26" fmla="*/ 11 w 293"/>
                <a:gd name="T27" fmla="*/ 449 h 452"/>
                <a:gd name="T28" fmla="*/ 94 w 293"/>
                <a:gd name="T29" fmla="*/ 452 h 452"/>
                <a:gd name="T30" fmla="*/ 88 w 293"/>
                <a:gd name="T31" fmla="*/ 449 h 452"/>
                <a:gd name="T32" fmla="*/ 80 w 293"/>
                <a:gd name="T33" fmla="*/ 435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9 w 293"/>
                <a:gd name="T43" fmla="*/ 37 h 452"/>
                <a:gd name="T44" fmla="*/ 190 w 293"/>
                <a:gd name="T45" fmla="*/ 51 h 452"/>
                <a:gd name="T46" fmla="*/ 205 w 293"/>
                <a:gd name="T47" fmla="*/ 63 h 452"/>
                <a:gd name="T48" fmla="*/ 224 w 293"/>
                <a:gd name="T49" fmla="*/ 100 h 452"/>
                <a:gd name="T50" fmla="*/ 230 w 293"/>
                <a:gd name="T51" fmla="*/ 156 h 452"/>
                <a:gd name="T52" fmla="*/ 230 w 293"/>
                <a:gd name="T53" fmla="*/ 185 h 452"/>
                <a:gd name="T54" fmla="*/ 216 w 293"/>
                <a:gd name="T55" fmla="*/ 233 h 452"/>
                <a:gd name="T56" fmla="*/ 205 w 293"/>
                <a:gd name="T57" fmla="*/ 250 h 452"/>
                <a:gd name="T58" fmla="*/ 176 w 293"/>
                <a:gd name="T59" fmla="*/ 276 h 452"/>
                <a:gd name="T60" fmla="*/ 136 w 293"/>
                <a:gd name="T61" fmla="*/ 284 h 452"/>
                <a:gd name="T62" fmla="*/ 122 w 293"/>
                <a:gd name="T63" fmla="*/ 284 h 452"/>
                <a:gd name="T64" fmla="*/ 99 w 293"/>
                <a:gd name="T65" fmla="*/ 276 h 452"/>
                <a:gd name="T66" fmla="*/ 102 w 293"/>
                <a:gd name="T67" fmla="*/ 304 h 452"/>
                <a:gd name="T68" fmla="*/ 122 w 293"/>
                <a:gd name="T69" fmla="*/ 310 h 452"/>
                <a:gd name="T70" fmla="*/ 145 w 293"/>
                <a:gd name="T71" fmla="*/ 310 h 452"/>
                <a:gd name="T72" fmla="*/ 190 w 293"/>
                <a:gd name="T73" fmla="*/ 304 h 452"/>
                <a:gd name="T74" fmla="*/ 219 w 293"/>
                <a:gd name="T75" fmla="*/ 290 h 452"/>
                <a:gd name="T76" fmla="*/ 241 w 293"/>
                <a:gd name="T77" fmla="*/ 273 h 452"/>
                <a:gd name="T78" fmla="*/ 253 w 293"/>
                <a:gd name="T79" fmla="*/ 262 h 452"/>
                <a:gd name="T80" fmla="*/ 281 w 293"/>
                <a:gd name="T81" fmla="*/ 210 h 452"/>
                <a:gd name="T82" fmla="*/ 293 w 293"/>
                <a:gd name="T83" fmla="*/ 154 h 452"/>
                <a:gd name="T84" fmla="*/ 290 w 293"/>
                <a:gd name="T85" fmla="*/ 117 h 452"/>
                <a:gd name="T86" fmla="*/ 281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 dirty="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14" name="Freeform 1713"/>
            <p:cNvSpPr>
              <a:spLocks/>
            </p:cNvSpPr>
            <p:nvPr/>
          </p:nvSpPr>
          <p:spPr bwMode="auto">
            <a:xfrm>
              <a:off x="2192" y="3110"/>
              <a:ext cx="208" cy="310"/>
            </a:xfrm>
            <a:custGeom>
              <a:avLst/>
              <a:gdLst>
                <a:gd name="T0" fmla="*/ 182 w 208"/>
                <a:gd name="T1" fmla="*/ 264 h 310"/>
                <a:gd name="T2" fmla="*/ 182 w 208"/>
                <a:gd name="T3" fmla="*/ 264 h 310"/>
                <a:gd name="T4" fmla="*/ 165 w 208"/>
                <a:gd name="T5" fmla="*/ 270 h 310"/>
                <a:gd name="T6" fmla="*/ 145 w 208"/>
                <a:gd name="T7" fmla="*/ 273 h 310"/>
                <a:gd name="T8" fmla="*/ 145 w 208"/>
                <a:gd name="T9" fmla="*/ 273 h 310"/>
                <a:gd name="T10" fmla="*/ 131 w 208"/>
                <a:gd name="T11" fmla="*/ 273 h 310"/>
                <a:gd name="T12" fmla="*/ 120 w 208"/>
                <a:gd name="T13" fmla="*/ 267 h 310"/>
                <a:gd name="T14" fmla="*/ 108 w 208"/>
                <a:gd name="T15" fmla="*/ 262 h 310"/>
                <a:gd name="T16" fmla="*/ 100 w 208"/>
                <a:gd name="T17" fmla="*/ 250 h 310"/>
                <a:gd name="T18" fmla="*/ 100 w 208"/>
                <a:gd name="T19" fmla="*/ 250 h 310"/>
                <a:gd name="T20" fmla="*/ 91 w 208"/>
                <a:gd name="T21" fmla="*/ 239 h 310"/>
                <a:gd name="T22" fmla="*/ 83 w 208"/>
                <a:gd name="T23" fmla="*/ 225 h 310"/>
                <a:gd name="T24" fmla="*/ 80 w 208"/>
                <a:gd name="T25" fmla="*/ 208 h 310"/>
                <a:gd name="T26" fmla="*/ 80 w 208"/>
                <a:gd name="T27" fmla="*/ 191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1 h 310"/>
                <a:gd name="T44" fmla="*/ 23 w 208"/>
                <a:gd name="T45" fmla="*/ 191 h 310"/>
                <a:gd name="T46" fmla="*/ 26 w 208"/>
                <a:gd name="T47" fmla="*/ 219 h 310"/>
                <a:gd name="T48" fmla="*/ 32 w 208"/>
                <a:gd name="T49" fmla="*/ 245 h 310"/>
                <a:gd name="T50" fmla="*/ 40 w 208"/>
                <a:gd name="T51" fmla="*/ 264 h 310"/>
                <a:gd name="T52" fmla="*/ 54 w 208"/>
                <a:gd name="T53" fmla="*/ 282 h 310"/>
                <a:gd name="T54" fmla="*/ 54 w 208"/>
                <a:gd name="T55" fmla="*/ 282 h 310"/>
                <a:gd name="T56" fmla="*/ 71 w 208"/>
                <a:gd name="T57" fmla="*/ 296 h 310"/>
                <a:gd name="T58" fmla="*/ 85 w 208"/>
                <a:gd name="T59" fmla="*/ 304 h 310"/>
                <a:gd name="T60" fmla="*/ 103 w 208"/>
                <a:gd name="T61" fmla="*/ 310 h 310"/>
                <a:gd name="T62" fmla="*/ 122 w 208"/>
                <a:gd name="T63" fmla="*/ 310 h 310"/>
                <a:gd name="T64" fmla="*/ 122 w 208"/>
                <a:gd name="T65" fmla="*/ 310 h 310"/>
                <a:gd name="T66" fmla="*/ 142 w 208"/>
                <a:gd name="T67" fmla="*/ 310 h 310"/>
                <a:gd name="T68" fmla="*/ 162 w 208"/>
                <a:gd name="T69" fmla="*/ 304 h 310"/>
                <a:gd name="T70" fmla="*/ 179 w 208"/>
                <a:gd name="T71" fmla="*/ 296 h 310"/>
                <a:gd name="T72" fmla="*/ 196 w 208"/>
                <a:gd name="T73" fmla="*/ 282 h 310"/>
                <a:gd name="T74" fmla="*/ 208 w 208"/>
                <a:gd name="T75" fmla="*/ 245 h 310"/>
                <a:gd name="T76" fmla="*/ 208 w 208"/>
                <a:gd name="T77" fmla="*/ 245 h 310"/>
                <a:gd name="T78" fmla="*/ 196 w 208"/>
                <a:gd name="T79" fmla="*/ 256 h 310"/>
                <a:gd name="T80" fmla="*/ 182 w 208"/>
                <a:gd name="T81" fmla="*/ 264 h 310"/>
                <a:gd name="T82" fmla="*/ 182 w 208"/>
                <a:gd name="T83" fmla="*/ 264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 dirty="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15" name="Freeform 1714"/>
            <p:cNvSpPr>
              <a:spLocks/>
            </p:cNvSpPr>
            <p:nvPr/>
          </p:nvSpPr>
          <p:spPr bwMode="auto">
            <a:xfrm>
              <a:off x="2383" y="3110"/>
              <a:ext cx="105" cy="310"/>
            </a:xfrm>
            <a:custGeom>
              <a:avLst/>
              <a:gdLst>
                <a:gd name="T0" fmla="*/ 79 w 105"/>
                <a:gd name="T1" fmla="*/ 253 h 310"/>
                <a:gd name="T2" fmla="*/ 79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39 h 310"/>
                <a:gd name="T20" fmla="*/ 25 w 105"/>
                <a:gd name="T21" fmla="*/ 264 h 310"/>
                <a:gd name="T22" fmla="*/ 25 w 105"/>
                <a:gd name="T23" fmla="*/ 264 h 310"/>
                <a:gd name="T24" fmla="*/ 25 w 105"/>
                <a:gd name="T25" fmla="*/ 264 h 310"/>
                <a:gd name="T26" fmla="*/ 25 w 105"/>
                <a:gd name="T27" fmla="*/ 264 h 310"/>
                <a:gd name="T28" fmla="*/ 25 w 105"/>
                <a:gd name="T29" fmla="*/ 282 h 310"/>
                <a:gd name="T30" fmla="*/ 31 w 105"/>
                <a:gd name="T31" fmla="*/ 293 h 310"/>
                <a:gd name="T32" fmla="*/ 31 w 105"/>
                <a:gd name="T33" fmla="*/ 293 h 310"/>
                <a:gd name="T34" fmla="*/ 37 w 105"/>
                <a:gd name="T35" fmla="*/ 301 h 310"/>
                <a:gd name="T36" fmla="*/ 48 w 105"/>
                <a:gd name="T37" fmla="*/ 310 h 310"/>
                <a:gd name="T38" fmla="*/ 105 w 105"/>
                <a:gd name="T39" fmla="*/ 290 h 310"/>
                <a:gd name="T40" fmla="*/ 105 w 105"/>
                <a:gd name="T41" fmla="*/ 290 h 310"/>
                <a:gd name="T42" fmla="*/ 93 w 105"/>
                <a:gd name="T43" fmla="*/ 287 h 310"/>
                <a:gd name="T44" fmla="*/ 85 w 105"/>
                <a:gd name="T45" fmla="*/ 279 h 310"/>
                <a:gd name="T46" fmla="*/ 79 w 105"/>
                <a:gd name="T47" fmla="*/ 267 h 310"/>
                <a:gd name="T48" fmla="*/ 79 w 105"/>
                <a:gd name="T49" fmla="*/ 253 h 310"/>
                <a:gd name="T50" fmla="*/ 79 w 105"/>
                <a:gd name="T51" fmla="*/ 253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 dirty="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16" name="Freeform 1715"/>
            <p:cNvSpPr>
              <a:spLocks/>
            </p:cNvSpPr>
            <p:nvPr/>
          </p:nvSpPr>
          <p:spPr bwMode="auto">
            <a:xfrm>
              <a:off x="3010" y="3110"/>
              <a:ext cx="250" cy="310"/>
            </a:xfrm>
            <a:custGeom>
              <a:avLst/>
              <a:gdLst>
                <a:gd name="T0" fmla="*/ 233 w 250"/>
                <a:gd name="T1" fmla="*/ 279 h 310"/>
                <a:gd name="T2" fmla="*/ 230 w 250"/>
                <a:gd name="T3" fmla="*/ 259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59 h 310"/>
                <a:gd name="T52" fmla="*/ 23 w 250"/>
                <a:gd name="T53" fmla="*/ 174 h 310"/>
                <a:gd name="T54" fmla="*/ 3 w 250"/>
                <a:gd name="T55" fmla="*/ 210 h 310"/>
                <a:gd name="T56" fmla="*/ 0 w 250"/>
                <a:gd name="T57" fmla="*/ 233 h 310"/>
                <a:gd name="T58" fmla="*/ 6 w 250"/>
                <a:gd name="T59" fmla="*/ 259 h 310"/>
                <a:gd name="T60" fmla="*/ 20 w 250"/>
                <a:gd name="T61" fmla="*/ 284 h 310"/>
                <a:gd name="T62" fmla="*/ 32 w 250"/>
                <a:gd name="T63" fmla="*/ 296 h 310"/>
                <a:gd name="T64" fmla="*/ 60 w 250"/>
                <a:gd name="T65" fmla="*/ 310 h 310"/>
                <a:gd name="T66" fmla="*/ 77 w 250"/>
                <a:gd name="T67" fmla="*/ 310 h 310"/>
                <a:gd name="T68" fmla="*/ 120 w 250"/>
                <a:gd name="T69" fmla="*/ 304 h 310"/>
                <a:gd name="T70" fmla="*/ 159 w 250"/>
                <a:gd name="T71" fmla="*/ 279 h 310"/>
                <a:gd name="T72" fmla="*/ 171 w 250"/>
                <a:gd name="T73" fmla="*/ 247 h 310"/>
                <a:gd name="T74" fmla="*/ 139 w 250"/>
                <a:gd name="T75" fmla="*/ 267 h 310"/>
                <a:gd name="T76" fmla="*/ 103 w 250"/>
                <a:gd name="T77" fmla="*/ 273 h 310"/>
                <a:gd name="T78" fmla="*/ 94 w 250"/>
                <a:gd name="T79" fmla="*/ 273 h 310"/>
                <a:gd name="T80" fmla="*/ 74 w 250"/>
                <a:gd name="T81" fmla="*/ 267 h 310"/>
                <a:gd name="T82" fmla="*/ 68 w 250"/>
                <a:gd name="T83" fmla="*/ 259 h 310"/>
                <a:gd name="T84" fmla="*/ 57 w 250"/>
                <a:gd name="T85" fmla="*/ 242 h 310"/>
                <a:gd name="T86" fmla="*/ 54 w 250"/>
                <a:gd name="T87" fmla="*/ 222 h 310"/>
                <a:gd name="T88" fmla="*/ 54 w 250"/>
                <a:gd name="T89" fmla="*/ 210 h 310"/>
                <a:gd name="T90" fmla="*/ 63 w 250"/>
                <a:gd name="T91" fmla="*/ 193 h 310"/>
                <a:gd name="T92" fmla="*/ 68 w 250"/>
                <a:gd name="T93" fmla="*/ 185 h 310"/>
                <a:gd name="T94" fmla="*/ 108 w 250"/>
                <a:gd name="T95" fmla="*/ 162 h 310"/>
                <a:gd name="T96" fmla="*/ 154 w 250"/>
                <a:gd name="T97" fmla="*/ 148 h 310"/>
                <a:gd name="T98" fmla="*/ 176 w 250"/>
                <a:gd name="T99" fmla="*/ 242 h 310"/>
                <a:gd name="T100" fmla="*/ 176 w 250"/>
                <a:gd name="T101" fmla="*/ 262 h 310"/>
                <a:gd name="T102" fmla="*/ 179 w 250"/>
                <a:gd name="T103" fmla="*/ 282 h 310"/>
                <a:gd name="T104" fmla="*/ 182 w 250"/>
                <a:gd name="T105" fmla="*/ 293 h 310"/>
                <a:gd name="T106" fmla="*/ 199 w 250"/>
                <a:gd name="T107" fmla="*/ 310 h 310"/>
                <a:gd name="T108" fmla="*/ 250 w 250"/>
                <a:gd name="T109" fmla="*/ 290 h 310"/>
                <a:gd name="T110" fmla="*/ 233 w 250"/>
                <a:gd name="T111" fmla="*/ 279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 dirty="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17" name="Freeform 1716"/>
            <p:cNvSpPr>
              <a:spLocks/>
            </p:cNvSpPr>
            <p:nvPr/>
          </p:nvSpPr>
          <p:spPr bwMode="auto">
            <a:xfrm>
              <a:off x="2871" y="2866"/>
              <a:ext cx="136" cy="170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6 h 170"/>
                <a:gd name="T4" fmla="*/ 31 w 136"/>
                <a:gd name="T5" fmla="*/ 116 h 170"/>
                <a:gd name="T6" fmla="*/ 34 w 136"/>
                <a:gd name="T7" fmla="*/ 131 h 170"/>
                <a:gd name="T8" fmla="*/ 40 w 136"/>
                <a:gd name="T9" fmla="*/ 142 h 170"/>
                <a:gd name="T10" fmla="*/ 46 w 136"/>
                <a:gd name="T11" fmla="*/ 150 h 170"/>
                <a:gd name="T12" fmla="*/ 51 w 136"/>
                <a:gd name="T13" fmla="*/ 153 h 170"/>
                <a:gd name="T14" fmla="*/ 63 w 136"/>
                <a:gd name="T15" fmla="*/ 156 h 170"/>
                <a:gd name="T16" fmla="*/ 74 w 136"/>
                <a:gd name="T17" fmla="*/ 159 h 170"/>
                <a:gd name="T18" fmla="*/ 74 w 136"/>
                <a:gd name="T19" fmla="*/ 159 h 170"/>
                <a:gd name="T20" fmla="*/ 85 w 136"/>
                <a:gd name="T21" fmla="*/ 159 h 170"/>
                <a:gd name="T22" fmla="*/ 94 w 136"/>
                <a:gd name="T23" fmla="*/ 156 h 170"/>
                <a:gd name="T24" fmla="*/ 102 w 136"/>
                <a:gd name="T25" fmla="*/ 150 h 170"/>
                <a:gd name="T26" fmla="*/ 108 w 136"/>
                <a:gd name="T27" fmla="*/ 145 h 170"/>
                <a:gd name="T28" fmla="*/ 111 w 136"/>
                <a:gd name="T29" fmla="*/ 139 h 170"/>
                <a:gd name="T30" fmla="*/ 114 w 136"/>
                <a:gd name="T31" fmla="*/ 131 h 170"/>
                <a:gd name="T32" fmla="*/ 117 w 136"/>
                <a:gd name="T33" fmla="*/ 116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14 h 170"/>
                <a:gd name="T52" fmla="*/ 128 w 136"/>
                <a:gd name="T53" fmla="*/ 114 h 170"/>
                <a:gd name="T54" fmla="*/ 128 w 136"/>
                <a:gd name="T55" fmla="*/ 128 h 170"/>
                <a:gd name="T56" fmla="*/ 125 w 136"/>
                <a:gd name="T57" fmla="*/ 139 h 170"/>
                <a:gd name="T58" fmla="*/ 119 w 136"/>
                <a:gd name="T59" fmla="*/ 150 h 170"/>
                <a:gd name="T60" fmla="*/ 111 w 136"/>
                <a:gd name="T61" fmla="*/ 156 h 170"/>
                <a:gd name="T62" fmla="*/ 102 w 136"/>
                <a:gd name="T63" fmla="*/ 162 h 170"/>
                <a:gd name="T64" fmla="*/ 94 w 136"/>
                <a:gd name="T65" fmla="*/ 167 h 170"/>
                <a:gd name="T66" fmla="*/ 71 w 136"/>
                <a:gd name="T67" fmla="*/ 170 h 170"/>
                <a:gd name="T68" fmla="*/ 71 w 136"/>
                <a:gd name="T69" fmla="*/ 170 h 170"/>
                <a:gd name="T70" fmla="*/ 51 w 136"/>
                <a:gd name="T71" fmla="*/ 167 h 170"/>
                <a:gd name="T72" fmla="*/ 40 w 136"/>
                <a:gd name="T73" fmla="*/ 165 h 170"/>
                <a:gd name="T74" fmla="*/ 31 w 136"/>
                <a:gd name="T75" fmla="*/ 159 h 170"/>
                <a:gd name="T76" fmla="*/ 20 w 136"/>
                <a:gd name="T77" fmla="*/ 150 h 170"/>
                <a:gd name="T78" fmla="*/ 14 w 136"/>
                <a:gd name="T79" fmla="*/ 142 h 170"/>
                <a:gd name="T80" fmla="*/ 9 w 136"/>
                <a:gd name="T81" fmla="*/ 128 h 170"/>
                <a:gd name="T82" fmla="*/ 9 w 136"/>
                <a:gd name="T83" fmla="*/ 114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 dirty="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18" name="Freeform 1717"/>
            <p:cNvSpPr>
              <a:spLocks/>
            </p:cNvSpPr>
            <p:nvPr/>
          </p:nvSpPr>
          <p:spPr bwMode="auto">
            <a:xfrm>
              <a:off x="3022" y="2866"/>
              <a:ext cx="153" cy="173"/>
            </a:xfrm>
            <a:custGeom>
              <a:avLst/>
              <a:gdLst>
                <a:gd name="T0" fmla="*/ 133 w 153"/>
                <a:gd name="T1" fmla="*/ 11 h 173"/>
                <a:gd name="T2" fmla="*/ 133 w 153"/>
                <a:gd name="T3" fmla="*/ 11 h 173"/>
                <a:gd name="T4" fmla="*/ 133 w 153"/>
                <a:gd name="T5" fmla="*/ 3 h 173"/>
                <a:gd name="T6" fmla="*/ 127 w 153"/>
                <a:gd name="T7" fmla="*/ 0 h 173"/>
                <a:gd name="T8" fmla="*/ 153 w 153"/>
                <a:gd name="T9" fmla="*/ 0 h 173"/>
                <a:gd name="T10" fmla="*/ 153 w 153"/>
                <a:gd name="T11" fmla="*/ 0 h 173"/>
                <a:gd name="T12" fmla="*/ 147 w 153"/>
                <a:gd name="T13" fmla="*/ 3 h 173"/>
                <a:gd name="T14" fmla="*/ 147 w 153"/>
                <a:gd name="T15" fmla="*/ 11 h 173"/>
                <a:gd name="T16" fmla="*/ 147 w 153"/>
                <a:gd name="T17" fmla="*/ 173 h 173"/>
                <a:gd name="T18" fmla="*/ 147 w 153"/>
                <a:gd name="T19" fmla="*/ 173 h 173"/>
                <a:gd name="T20" fmla="*/ 88 w 153"/>
                <a:gd name="T21" fmla="*/ 99 h 173"/>
                <a:gd name="T22" fmla="*/ 28 w 153"/>
                <a:gd name="T23" fmla="*/ 25 h 173"/>
                <a:gd name="T24" fmla="*/ 28 w 153"/>
                <a:gd name="T25" fmla="*/ 156 h 173"/>
                <a:gd name="T26" fmla="*/ 28 w 153"/>
                <a:gd name="T27" fmla="*/ 156 h 173"/>
                <a:gd name="T28" fmla="*/ 31 w 153"/>
                <a:gd name="T29" fmla="*/ 165 h 173"/>
                <a:gd name="T30" fmla="*/ 34 w 153"/>
                <a:gd name="T31" fmla="*/ 167 h 173"/>
                <a:gd name="T32" fmla="*/ 8 w 153"/>
                <a:gd name="T33" fmla="*/ 167 h 173"/>
                <a:gd name="T34" fmla="*/ 8 w 153"/>
                <a:gd name="T35" fmla="*/ 167 h 173"/>
                <a:gd name="T36" fmla="*/ 14 w 153"/>
                <a:gd name="T37" fmla="*/ 165 h 173"/>
                <a:gd name="T38" fmla="*/ 14 w 153"/>
                <a:gd name="T39" fmla="*/ 156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33 w 153"/>
                <a:gd name="T57" fmla="*/ 119 h 173"/>
                <a:gd name="T58" fmla="*/ 133 w 153"/>
                <a:gd name="T59" fmla="*/ 11 h 173"/>
                <a:gd name="T60" fmla="*/ 133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 dirty="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19" name="Freeform 1718"/>
            <p:cNvSpPr>
              <a:spLocks/>
            </p:cNvSpPr>
            <p:nvPr/>
          </p:nvSpPr>
          <p:spPr bwMode="auto">
            <a:xfrm>
              <a:off x="3201" y="2866"/>
              <a:ext cx="37" cy="167"/>
            </a:xfrm>
            <a:custGeom>
              <a:avLst/>
              <a:gdLst>
                <a:gd name="T0" fmla="*/ 37 w 37"/>
                <a:gd name="T1" fmla="*/ 0 h 167"/>
                <a:gd name="T2" fmla="*/ 37 w 37"/>
                <a:gd name="T3" fmla="*/ 0 h 167"/>
                <a:gd name="T4" fmla="*/ 31 w 37"/>
                <a:gd name="T5" fmla="*/ 3 h 167"/>
                <a:gd name="T6" fmla="*/ 28 w 37"/>
                <a:gd name="T7" fmla="*/ 11 h 167"/>
                <a:gd name="T8" fmla="*/ 28 w 37"/>
                <a:gd name="T9" fmla="*/ 156 h 167"/>
                <a:gd name="T10" fmla="*/ 28 w 37"/>
                <a:gd name="T11" fmla="*/ 156 h 167"/>
                <a:gd name="T12" fmla="*/ 31 w 37"/>
                <a:gd name="T13" fmla="*/ 165 h 167"/>
                <a:gd name="T14" fmla="*/ 37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37 w 37"/>
                <a:gd name="T33" fmla="*/ 0 h 167"/>
                <a:gd name="T34" fmla="*/ 37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 dirty="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20" name="Freeform 1719"/>
            <p:cNvSpPr>
              <a:spLocks/>
            </p:cNvSpPr>
            <p:nvPr/>
          </p:nvSpPr>
          <p:spPr bwMode="auto">
            <a:xfrm>
              <a:off x="3249" y="2866"/>
              <a:ext cx="153" cy="173"/>
            </a:xfrm>
            <a:custGeom>
              <a:avLst/>
              <a:gdLst>
                <a:gd name="T0" fmla="*/ 131 w 153"/>
                <a:gd name="T1" fmla="*/ 11 h 173"/>
                <a:gd name="T2" fmla="*/ 131 w 153"/>
                <a:gd name="T3" fmla="*/ 11 h 173"/>
                <a:gd name="T4" fmla="*/ 131 w 153"/>
                <a:gd name="T5" fmla="*/ 3 h 173"/>
                <a:gd name="T6" fmla="*/ 125 w 153"/>
                <a:gd name="T7" fmla="*/ 0 h 173"/>
                <a:gd name="T8" fmla="*/ 153 w 153"/>
                <a:gd name="T9" fmla="*/ 0 h 173"/>
                <a:gd name="T10" fmla="*/ 153 w 153"/>
                <a:gd name="T11" fmla="*/ 0 h 173"/>
                <a:gd name="T12" fmla="*/ 148 w 153"/>
                <a:gd name="T13" fmla="*/ 6 h 173"/>
                <a:gd name="T14" fmla="*/ 142 w 153"/>
                <a:gd name="T15" fmla="*/ 11 h 173"/>
                <a:gd name="T16" fmla="*/ 142 w 153"/>
                <a:gd name="T17" fmla="*/ 11 h 173"/>
                <a:gd name="T18" fmla="*/ 82 w 153"/>
                <a:gd name="T19" fmla="*/ 173 h 173"/>
                <a:gd name="T20" fmla="*/ 82 w 153"/>
                <a:gd name="T21" fmla="*/ 173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85 w 153"/>
                <a:gd name="T43" fmla="*/ 128 h 173"/>
                <a:gd name="T44" fmla="*/ 85 w 153"/>
                <a:gd name="T45" fmla="*/ 128 h 173"/>
                <a:gd name="T46" fmla="*/ 131 w 153"/>
                <a:gd name="T47" fmla="*/ 11 h 173"/>
                <a:gd name="T48" fmla="*/ 131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 dirty="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21" name="Freeform 1720"/>
            <p:cNvSpPr>
              <a:spLocks/>
            </p:cNvSpPr>
            <p:nvPr/>
          </p:nvSpPr>
          <p:spPr bwMode="auto">
            <a:xfrm>
              <a:off x="3411" y="2866"/>
              <a:ext cx="105" cy="167"/>
            </a:xfrm>
            <a:custGeom>
              <a:avLst/>
              <a:gdLst>
                <a:gd name="T0" fmla="*/ 94 w 105"/>
                <a:gd name="T1" fmla="*/ 23 h 167"/>
                <a:gd name="T2" fmla="*/ 94 w 105"/>
                <a:gd name="T3" fmla="*/ 23 h 167"/>
                <a:gd name="T4" fmla="*/ 85 w 105"/>
                <a:gd name="T5" fmla="*/ 14 h 167"/>
                <a:gd name="T6" fmla="*/ 74 w 105"/>
                <a:gd name="T7" fmla="*/ 11 h 167"/>
                <a:gd name="T8" fmla="*/ 74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71 w 105"/>
                <a:gd name="T15" fmla="*/ 68 h 167"/>
                <a:gd name="T16" fmla="*/ 71 w 105"/>
                <a:gd name="T17" fmla="*/ 68 h 167"/>
                <a:gd name="T18" fmla="*/ 76 w 105"/>
                <a:gd name="T19" fmla="*/ 65 h 167"/>
                <a:gd name="T20" fmla="*/ 79 w 105"/>
                <a:gd name="T21" fmla="*/ 62 h 167"/>
                <a:gd name="T22" fmla="*/ 79 w 105"/>
                <a:gd name="T23" fmla="*/ 88 h 167"/>
                <a:gd name="T24" fmla="*/ 79 w 105"/>
                <a:gd name="T25" fmla="*/ 88 h 167"/>
                <a:gd name="T26" fmla="*/ 76 w 105"/>
                <a:gd name="T27" fmla="*/ 82 h 167"/>
                <a:gd name="T28" fmla="*/ 71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9 w 105"/>
                <a:gd name="T37" fmla="*/ 156 h 167"/>
                <a:gd name="T38" fmla="*/ 59 w 105"/>
                <a:gd name="T39" fmla="*/ 156 h 167"/>
                <a:gd name="T40" fmla="*/ 76 w 105"/>
                <a:gd name="T41" fmla="*/ 156 h 167"/>
                <a:gd name="T42" fmla="*/ 88 w 105"/>
                <a:gd name="T43" fmla="*/ 153 h 167"/>
                <a:gd name="T44" fmla="*/ 96 w 105"/>
                <a:gd name="T45" fmla="*/ 148 h 167"/>
                <a:gd name="T46" fmla="*/ 105 w 105"/>
                <a:gd name="T47" fmla="*/ 139 h 167"/>
                <a:gd name="T48" fmla="*/ 99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94 w 105"/>
                <a:gd name="T67" fmla="*/ 0 h 167"/>
                <a:gd name="T68" fmla="*/ 94 w 105"/>
                <a:gd name="T69" fmla="*/ 23 h 167"/>
                <a:gd name="T70" fmla="*/ 94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 dirty="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22" name="Freeform 1721"/>
            <p:cNvSpPr>
              <a:spLocks noEditPoints="1"/>
            </p:cNvSpPr>
            <p:nvPr/>
          </p:nvSpPr>
          <p:spPr bwMode="auto">
            <a:xfrm>
              <a:off x="3527" y="2866"/>
              <a:ext cx="145" cy="167"/>
            </a:xfrm>
            <a:custGeom>
              <a:avLst/>
              <a:gdLst>
                <a:gd name="T0" fmla="*/ 68 w 145"/>
                <a:gd name="T1" fmla="*/ 82 h 167"/>
                <a:gd name="T2" fmla="*/ 85 w 145"/>
                <a:gd name="T3" fmla="*/ 91 h 167"/>
                <a:gd name="T4" fmla="*/ 94 w 145"/>
                <a:gd name="T5" fmla="*/ 102 h 167"/>
                <a:gd name="T6" fmla="*/ 120 w 145"/>
                <a:gd name="T7" fmla="*/ 145 h 167"/>
                <a:gd name="T8" fmla="*/ 131 w 145"/>
                <a:gd name="T9" fmla="*/ 159 h 167"/>
                <a:gd name="T10" fmla="*/ 145 w 145"/>
                <a:gd name="T11" fmla="*/ 167 h 167"/>
                <a:gd name="T12" fmla="*/ 120 w 145"/>
                <a:gd name="T13" fmla="*/ 167 h 167"/>
                <a:gd name="T14" fmla="*/ 108 w 145"/>
                <a:gd name="T15" fmla="*/ 165 h 167"/>
                <a:gd name="T16" fmla="*/ 100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88 w 145"/>
                <a:gd name="T41" fmla="*/ 8 h 167"/>
                <a:gd name="T42" fmla="*/ 103 w 145"/>
                <a:gd name="T43" fmla="*/ 20 h 167"/>
                <a:gd name="T44" fmla="*/ 108 w 145"/>
                <a:gd name="T45" fmla="*/ 40 h 167"/>
                <a:gd name="T46" fmla="*/ 108 w 145"/>
                <a:gd name="T47" fmla="*/ 51 h 167"/>
                <a:gd name="T48" fmla="*/ 100 w 145"/>
                <a:gd name="T49" fmla="*/ 65 h 167"/>
                <a:gd name="T50" fmla="*/ 83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77 w 145"/>
                <a:gd name="T61" fmla="*/ 65 h 167"/>
                <a:gd name="T62" fmla="*/ 83 w 145"/>
                <a:gd name="T63" fmla="*/ 51 h 167"/>
                <a:gd name="T64" fmla="*/ 83 w 145"/>
                <a:gd name="T65" fmla="*/ 42 h 167"/>
                <a:gd name="T66" fmla="*/ 77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 dirty="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23" name="Freeform 1722"/>
            <p:cNvSpPr>
              <a:spLocks/>
            </p:cNvSpPr>
            <p:nvPr/>
          </p:nvSpPr>
          <p:spPr bwMode="auto">
            <a:xfrm>
              <a:off x="3672" y="2863"/>
              <a:ext cx="102" cy="173"/>
            </a:xfrm>
            <a:custGeom>
              <a:avLst/>
              <a:gdLst>
                <a:gd name="T0" fmla="*/ 102 w 102"/>
                <a:gd name="T1" fmla="*/ 122 h 173"/>
                <a:gd name="T2" fmla="*/ 97 w 102"/>
                <a:gd name="T3" fmla="*/ 142 h 173"/>
                <a:gd name="T4" fmla="*/ 85 w 102"/>
                <a:gd name="T5" fmla="*/ 159 h 173"/>
                <a:gd name="T6" fmla="*/ 68 w 102"/>
                <a:gd name="T7" fmla="*/ 170 h 173"/>
                <a:gd name="T8" fmla="*/ 48 w 102"/>
                <a:gd name="T9" fmla="*/ 173 h 173"/>
                <a:gd name="T10" fmla="*/ 34 w 102"/>
                <a:gd name="T11" fmla="*/ 170 h 173"/>
                <a:gd name="T12" fmla="*/ 3 w 102"/>
                <a:gd name="T13" fmla="*/ 159 h 173"/>
                <a:gd name="T14" fmla="*/ 0 w 102"/>
                <a:gd name="T15" fmla="*/ 122 h 173"/>
                <a:gd name="T16" fmla="*/ 14 w 102"/>
                <a:gd name="T17" fmla="*/ 148 h 173"/>
                <a:gd name="T18" fmla="*/ 37 w 102"/>
                <a:gd name="T19" fmla="*/ 162 h 173"/>
                <a:gd name="T20" fmla="*/ 46 w 102"/>
                <a:gd name="T21" fmla="*/ 162 h 173"/>
                <a:gd name="T22" fmla="*/ 63 w 102"/>
                <a:gd name="T23" fmla="*/ 159 h 173"/>
                <a:gd name="T24" fmla="*/ 74 w 102"/>
                <a:gd name="T25" fmla="*/ 151 h 173"/>
                <a:gd name="T26" fmla="*/ 80 w 102"/>
                <a:gd name="T27" fmla="*/ 131 h 173"/>
                <a:gd name="T28" fmla="*/ 80 w 102"/>
                <a:gd name="T29" fmla="*/ 122 h 173"/>
                <a:gd name="T30" fmla="*/ 68 w 102"/>
                <a:gd name="T31" fmla="*/ 105 h 173"/>
                <a:gd name="T32" fmla="*/ 37 w 102"/>
                <a:gd name="T33" fmla="*/ 88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54 w 102"/>
                <a:gd name="T45" fmla="*/ 0 h 173"/>
                <a:gd name="T46" fmla="*/ 71 w 102"/>
                <a:gd name="T47" fmla="*/ 3 h 173"/>
                <a:gd name="T48" fmla="*/ 88 w 102"/>
                <a:gd name="T49" fmla="*/ 9 h 173"/>
                <a:gd name="T50" fmla="*/ 91 w 102"/>
                <a:gd name="T51" fmla="*/ 43 h 173"/>
                <a:gd name="T52" fmla="*/ 77 w 102"/>
                <a:gd name="T53" fmla="*/ 23 h 173"/>
                <a:gd name="T54" fmla="*/ 57 w 102"/>
                <a:gd name="T55" fmla="*/ 11 h 173"/>
                <a:gd name="T56" fmla="*/ 48 w 102"/>
                <a:gd name="T57" fmla="*/ 11 h 173"/>
                <a:gd name="T58" fmla="*/ 29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40 w 102"/>
                <a:gd name="T65" fmla="*/ 63 h 173"/>
                <a:gd name="T66" fmla="*/ 57 w 102"/>
                <a:gd name="T67" fmla="*/ 68 h 173"/>
                <a:gd name="T68" fmla="*/ 88 w 102"/>
                <a:gd name="T69" fmla="*/ 88 h 173"/>
                <a:gd name="T70" fmla="*/ 100 w 102"/>
                <a:gd name="T71" fmla="*/ 102 h 173"/>
                <a:gd name="T72" fmla="*/ 102 w 102"/>
                <a:gd name="T73" fmla="*/ 122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 dirty="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24" name="Freeform 1723"/>
            <p:cNvSpPr>
              <a:spLocks/>
            </p:cNvSpPr>
            <p:nvPr/>
          </p:nvSpPr>
          <p:spPr bwMode="auto">
            <a:xfrm>
              <a:off x="3791" y="2866"/>
              <a:ext cx="37" cy="167"/>
            </a:xfrm>
            <a:custGeom>
              <a:avLst/>
              <a:gdLst>
                <a:gd name="T0" fmla="*/ 37 w 37"/>
                <a:gd name="T1" fmla="*/ 0 h 167"/>
                <a:gd name="T2" fmla="*/ 37 w 37"/>
                <a:gd name="T3" fmla="*/ 0 h 167"/>
                <a:gd name="T4" fmla="*/ 32 w 37"/>
                <a:gd name="T5" fmla="*/ 3 h 167"/>
                <a:gd name="T6" fmla="*/ 29 w 37"/>
                <a:gd name="T7" fmla="*/ 11 h 167"/>
                <a:gd name="T8" fmla="*/ 29 w 37"/>
                <a:gd name="T9" fmla="*/ 156 h 167"/>
                <a:gd name="T10" fmla="*/ 29 w 37"/>
                <a:gd name="T11" fmla="*/ 156 h 167"/>
                <a:gd name="T12" fmla="*/ 32 w 37"/>
                <a:gd name="T13" fmla="*/ 165 h 167"/>
                <a:gd name="T14" fmla="*/ 37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37 w 37"/>
                <a:gd name="T33" fmla="*/ 0 h 167"/>
                <a:gd name="T34" fmla="*/ 37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 dirty="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25" name="Freeform 1724"/>
            <p:cNvSpPr>
              <a:spLocks/>
            </p:cNvSpPr>
            <p:nvPr/>
          </p:nvSpPr>
          <p:spPr bwMode="auto">
            <a:xfrm>
              <a:off x="3840" y="2866"/>
              <a:ext cx="130" cy="167"/>
            </a:xfrm>
            <a:custGeom>
              <a:avLst/>
              <a:gdLst>
                <a:gd name="T0" fmla="*/ 79 w 130"/>
                <a:gd name="T1" fmla="*/ 11 h 167"/>
                <a:gd name="T2" fmla="*/ 79 w 130"/>
                <a:gd name="T3" fmla="*/ 156 h 167"/>
                <a:gd name="T4" fmla="*/ 79 w 130"/>
                <a:gd name="T5" fmla="*/ 156 h 167"/>
                <a:gd name="T6" fmla="*/ 79 w 130"/>
                <a:gd name="T7" fmla="*/ 165 h 167"/>
                <a:gd name="T8" fmla="*/ 85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0 w 130"/>
                <a:gd name="T35" fmla="*/ 0 h 167"/>
                <a:gd name="T36" fmla="*/ 130 w 130"/>
                <a:gd name="T37" fmla="*/ 23 h 167"/>
                <a:gd name="T38" fmla="*/ 130 w 130"/>
                <a:gd name="T39" fmla="*/ 23 h 167"/>
                <a:gd name="T40" fmla="*/ 128 w 130"/>
                <a:gd name="T41" fmla="*/ 17 h 167"/>
                <a:gd name="T42" fmla="*/ 119 w 130"/>
                <a:gd name="T43" fmla="*/ 14 h 167"/>
                <a:gd name="T44" fmla="*/ 119 w 130"/>
                <a:gd name="T45" fmla="*/ 14 h 167"/>
                <a:gd name="T46" fmla="*/ 79 w 130"/>
                <a:gd name="T47" fmla="*/ 11 h 167"/>
                <a:gd name="T48" fmla="*/ 79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 dirty="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26" name="Freeform 1725"/>
            <p:cNvSpPr>
              <a:spLocks/>
            </p:cNvSpPr>
            <p:nvPr/>
          </p:nvSpPr>
          <p:spPr bwMode="auto">
            <a:xfrm>
              <a:off x="3976" y="2866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 dirty="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27" name="Freeform 1726"/>
            <p:cNvSpPr>
              <a:spLocks noEditPoints="1"/>
            </p:cNvSpPr>
            <p:nvPr/>
          </p:nvSpPr>
          <p:spPr bwMode="auto">
            <a:xfrm>
              <a:off x="4192" y="2863"/>
              <a:ext cx="156" cy="173"/>
            </a:xfrm>
            <a:custGeom>
              <a:avLst/>
              <a:gdLst>
                <a:gd name="T0" fmla="*/ 77 w 156"/>
                <a:gd name="T1" fmla="*/ 173 h 173"/>
                <a:gd name="T2" fmla="*/ 48 w 156"/>
                <a:gd name="T3" fmla="*/ 165 h 173"/>
                <a:gd name="T4" fmla="*/ 23 w 156"/>
                <a:gd name="T5" fmla="*/ 148 h 173"/>
                <a:gd name="T6" fmla="*/ 6 w 156"/>
                <a:gd name="T7" fmla="*/ 119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82 w 156"/>
                <a:gd name="T19" fmla="*/ 0 h 173"/>
                <a:gd name="T20" fmla="*/ 108 w 156"/>
                <a:gd name="T21" fmla="*/ 6 h 173"/>
                <a:gd name="T22" fmla="*/ 133 w 156"/>
                <a:gd name="T23" fmla="*/ 23 h 173"/>
                <a:gd name="T24" fmla="*/ 150 w 156"/>
                <a:gd name="T25" fmla="*/ 51 h 173"/>
                <a:gd name="T26" fmla="*/ 156 w 156"/>
                <a:gd name="T27" fmla="*/ 88 h 173"/>
                <a:gd name="T28" fmla="*/ 156 w 156"/>
                <a:gd name="T29" fmla="*/ 108 h 173"/>
                <a:gd name="T30" fmla="*/ 142 w 156"/>
                <a:gd name="T31" fmla="*/ 139 h 173"/>
                <a:gd name="T32" fmla="*/ 119 w 156"/>
                <a:gd name="T33" fmla="*/ 162 h 173"/>
                <a:gd name="T34" fmla="*/ 91 w 156"/>
                <a:gd name="T35" fmla="*/ 173 h 173"/>
                <a:gd name="T36" fmla="*/ 77 w 156"/>
                <a:gd name="T37" fmla="*/ 173 h 173"/>
                <a:gd name="T38" fmla="*/ 25 w 156"/>
                <a:gd name="T39" fmla="*/ 82 h 173"/>
                <a:gd name="T40" fmla="*/ 31 w 156"/>
                <a:gd name="T41" fmla="*/ 119 h 173"/>
                <a:gd name="T42" fmla="*/ 43 w 156"/>
                <a:gd name="T43" fmla="*/ 142 h 173"/>
                <a:gd name="T44" fmla="*/ 60 w 156"/>
                <a:gd name="T45" fmla="*/ 156 h 173"/>
                <a:gd name="T46" fmla="*/ 79 w 156"/>
                <a:gd name="T47" fmla="*/ 162 h 173"/>
                <a:gd name="T48" fmla="*/ 91 w 156"/>
                <a:gd name="T49" fmla="*/ 159 h 173"/>
                <a:gd name="T50" fmla="*/ 111 w 156"/>
                <a:gd name="T51" fmla="*/ 151 h 173"/>
                <a:gd name="T52" fmla="*/ 122 w 156"/>
                <a:gd name="T53" fmla="*/ 131 h 173"/>
                <a:gd name="T54" fmla="*/ 131 w 156"/>
                <a:gd name="T55" fmla="*/ 105 h 173"/>
                <a:gd name="T56" fmla="*/ 131 w 156"/>
                <a:gd name="T57" fmla="*/ 88 h 173"/>
                <a:gd name="T58" fmla="*/ 128 w 156"/>
                <a:gd name="T59" fmla="*/ 57 h 173"/>
                <a:gd name="T60" fmla="*/ 116 w 156"/>
                <a:gd name="T61" fmla="*/ 31 h 173"/>
                <a:gd name="T62" fmla="*/ 102 w 156"/>
                <a:gd name="T63" fmla="*/ 17 h 173"/>
                <a:gd name="T64" fmla="*/ 79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 dirty="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  <p:sp>
          <p:nvSpPr>
            <p:cNvPr id="28" name="Freeform 1727"/>
            <p:cNvSpPr>
              <a:spLocks/>
            </p:cNvSpPr>
            <p:nvPr/>
          </p:nvSpPr>
          <p:spPr bwMode="auto">
            <a:xfrm>
              <a:off x="4365" y="2866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l" eaLnBrk="1" hangingPunct="1">
                <a:spcAft>
                  <a:spcPct val="70000"/>
                </a:spcAft>
                <a:buFontTx/>
                <a:buChar char="•"/>
              </a:pPr>
              <a:endParaRPr lang="en-GB" sz="900" dirty="0">
                <a:solidFill>
                  <a:srgbClr val="FFFFFF"/>
                </a:solidFill>
                <a:latin typeface="Georgia" pitchFamily="18" charset="0"/>
                <a:ea typeface="ＭＳ Ｐゴシック"/>
                <a:cs typeface="+mn-cs"/>
              </a:endParaRPr>
            </a:p>
          </p:txBody>
        </p:sp>
      </p:grpSp>
      <p:sp>
        <p:nvSpPr>
          <p:cNvPr id="512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58775" y="1700213"/>
            <a:ext cx="8426450" cy="1873250"/>
          </a:xfrm>
        </p:spPr>
        <p:txBody>
          <a:bodyPr anchor="t"/>
          <a:lstStyle>
            <a:lvl1pPr>
              <a:lnSpc>
                <a:spcPct val="9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/>
              <a:t>Click to edit Master title style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58775" y="4508500"/>
            <a:ext cx="8426450" cy="19812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ct val="0"/>
              </a:spcBef>
              <a:spcAft>
                <a:spcPct val="45000"/>
              </a:spcAft>
              <a:buFont typeface="Wingdings" pitchFamily="2" charset="2"/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64198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AE7170FF-7E8F-47EA-8E0F-414ABA36E81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0010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4D67816F-BB4B-4283-AC1A-7A03A45E5E6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577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8775" y="1700213"/>
            <a:ext cx="4137025" cy="4502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37025" cy="4502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B904A33A-A2D5-423E-A6F4-A5014EC74B8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6547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8FEB4F21-DD13-4B18-A9F7-ACFE4992F7C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1919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8775" y="1700213"/>
            <a:ext cx="4137025" cy="4502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37025" cy="4502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96824D-CE2C-46B1-B481-84B77DB37B8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5566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57EB6EC8-38FC-4BD1-93C4-935AEE15964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2332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70708573-175D-4A89-9899-BA68834026F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5051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C7F54FFE-BB5A-423C-875A-BB3D7B16F2F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7883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2F606013-A2D2-4520-B125-89E1841F835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8814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F6E7C165-7831-44E3-9008-26CA3D3BD96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7539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78613" y="0"/>
            <a:ext cx="2106612" cy="6202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8775" y="0"/>
            <a:ext cx="6167438" cy="62023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spcAft>
                <a:spcPct val="70000"/>
              </a:spcAft>
              <a:buFontTx/>
              <a:buChar char="•"/>
              <a:defRPr>
                <a:latin typeface="Georgia" pitchFamily="18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10926CB3-FADB-4AE6-8458-0B5B3689276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126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1200">
              <a:solidFill>
                <a:srgbClr val="323D43"/>
              </a:solidFill>
              <a:ea typeface="ＭＳ Ｐゴシック" pitchFamily="34" charset="-128"/>
            </a:endParaRPr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srgbClr val="323D43"/>
              </a:solidFill>
              <a:latin typeface="Arial" charset="0"/>
              <a:ea typeface="ＭＳ Ｐゴシック" pitchFamily="34" charset="-128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C128E98B-A781-4C9C-B23F-742FDD3BF2F0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96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B1D6DC-09E5-4E35-8076-F0AC666DDFED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48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4A7881-4D90-4918-B5BD-426F956EB38C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095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D1B9B9-7D2E-4246-A1BF-3425EF41CD51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857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DA673D-7410-4F2A-962A-5AEC9562D37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219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FADA9-8A8A-4160-A72B-463D1D39F65D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949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07A65B-CDAF-4F77-8E71-8E71D45D3E69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354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F14A98-F74F-4D1D-B7C1-5C7892A34167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4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A5F464-3113-4A6B-BEAB-A7AC3345058C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717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76C7A9-4C8F-4BA9-B5DB-6159380FEC90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09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596E4C-A5EF-41D7-8C8B-CECBB00BEB88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46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628AE-C299-4C06-A351-44690D9EB57B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253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323850" y="908050"/>
            <a:ext cx="8496300" cy="4906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9E760F-A83F-4F36-830F-75D4F1CC356D}" type="slidenum">
              <a:rPr lang="en-GB">
                <a:solidFill>
                  <a:srgbClr val="323D43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141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9406B5-31CF-4BF7-9483-CDDA1FF35A6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5649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B87D7-B9E1-1A4F-8572-26BBB2EDE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1B14E-3934-2A46-B980-849CBBECDD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34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BC5CA3-0B45-4A8F-986E-DBAA9AF24C2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994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B87D7-B9E1-1A4F-8572-26BBB2EDE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1B14E-3934-2A46-B980-849CBBECDD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772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B87D7-B9E1-1A4F-8572-26BBB2EDE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1B14E-3934-2A46-B980-849CBBECDD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877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B87D7-B9E1-1A4F-8572-26BBB2EDE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1B14E-3934-2A46-B980-849CBBECDD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108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B87D7-B9E1-1A4F-8572-26BBB2EDE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1B14E-3934-2A46-B980-849CBBECDD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86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B87D7-B9E1-1A4F-8572-26BBB2EDE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1B14E-3934-2A46-B980-849CBBECDD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34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B87D7-B9E1-1A4F-8572-26BBB2EDE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1B14E-3934-2A46-B980-849CBBECDD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80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B87D7-B9E1-1A4F-8572-26BBB2EDE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1B14E-3934-2A46-B980-849CBBECDD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22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B87D7-B9E1-1A4F-8572-26BBB2EDE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1B14E-3934-2A46-B980-849CBBECDD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394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B87D7-B9E1-1A4F-8572-26BBB2EDE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1B14E-3934-2A46-B980-849CBBECDD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903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B87D7-B9E1-1A4F-8572-26BBB2EDE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1B14E-3934-2A46-B980-849CBBECDD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04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3AC13A-04FF-4939-A36D-21B8D327B14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7036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B74E4-B13B-4CF6-AA7F-DB14FA42A16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7276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C639C6-E4F9-4658-9A6F-37896A03D51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776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58775" y="0"/>
            <a:ext cx="84264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8775" y="1700213"/>
            <a:ext cx="8426450" cy="450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58775" y="6308725"/>
            <a:ext cx="19050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68538" y="6308725"/>
            <a:ext cx="4608512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8175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B7DBA21C-584E-4183-AA52-3DF5CD58D7BD}" type="slidenum">
              <a:rPr lang="en-GB"/>
              <a:pPr/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9pPr>
    </p:titleStyle>
    <p:bodyStyle>
      <a:lvl1pPr marL="271463" indent="-271463" algn="l" rtl="0" fontAlgn="base">
        <a:spcBef>
          <a:spcPct val="7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809625" indent="-358775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25730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Symbol" pitchFamily="18" charset="2"/>
        <a:buChar char="·"/>
        <a:defRPr sz="2400">
          <a:solidFill>
            <a:schemeClr val="tx1"/>
          </a:solidFill>
          <a:latin typeface="+mn-lt"/>
          <a:ea typeface="+mn-ea"/>
        </a:defRPr>
      </a:lvl3pPr>
      <a:lvl4pPr marL="1704975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1526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6098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30670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5242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9814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58775" y="0"/>
            <a:ext cx="84264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8775" y="1700213"/>
            <a:ext cx="8426450" cy="450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58775" y="6308725"/>
            <a:ext cx="19050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68538" y="6308725"/>
            <a:ext cx="4608512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>
              <a:solidFill>
                <a:srgbClr val="005C84"/>
              </a:solidFill>
            </a:endParaRP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8175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946C9D6-EE14-418A-82B5-27321D84219D}" type="slidenum">
              <a:rPr lang="en-GB">
                <a:solidFill>
                  <a:srgbClr val="005C84"/>
                </a:solidFill>
              </a:rPr>
              <a:pPr/>
              <a:t>‹#›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676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2pPr>
      <a:lvl3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3pPr>
      <a:lvl4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4pPr>
      <a:lvl5pPr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9pPr>
    </p:titleStyle>
    <p:bodyStyle>
      <a:lvl1pPr marL="271463" indent="-271463" algn="l" rtl="0" fontAlgn="base">
        <a:spcBef>
          <a:spcPct val="7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809625" indent="-358775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25730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Symbol" pitchFamily="18" charset="2"/>
        <a:buChar char="·"/>
        <a:defRPr sz="2400">
          <a:solidFill>
            <a:schemeClr val="tx1"/>
          </a:solidFill>
          <a:latin typeface="+mn-lt"/>
          <a:ea typeface="+mn-ea"/>
        </a:defRPr>
      </a:lvl3pPr>
      <a:lvl4pPr marL="1704975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1526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6098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30670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5242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9814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srgbClr val="323D43"/>
              </a:solidFill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1200">
              <a:solidFill>
                <a:srgbClr val="323D43"/>
              </a:solidFill>
              <a:ea typeface="ＭＳ Ｐゴシック" pitchFamily="34" charset="-128"/>
              <a:cs typeface="+mn-cs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  <a:ea typeface="ＭＳ Ｐゴシック" pitchFamily="34" charset="-128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n-GB">
              <a:solidFill>
                <a:srgbClr val="323D43"/>
              </a:solidFill>
              <a:ea typeface="ＭＳ Ｐゴシック" pitchFamily="34" charset="-128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1033" name="Picture 7" descr="marine_blue _log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6220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8" charset="0"/>
          <a:ea typeface="ＭＳ Ｐゴシック" pitchFamily="34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811213" indent="-288925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2192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27188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58775" y="0"/>
            <a:ext cx="842645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409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8775" y="1700213"/>
            <a:ext cx="8426450" cy="450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58775" y="6308725"/>
            <a:ext cx="19050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eaLnBrk="0" hangingPunct="0">
              <a:spcAft>
                <a:spcPct val="0"/>
              </a:spcAft>
              <a:buFontTx/>
              <a:buNone/>
              <a:defRPr sz="1400">
                <a:solidFill>
                  <a:srgbClr val="FFFFFF"/>
                </a:solidFill>
                <a:latin typeface="Lucida Sans" pitchFamily="34" charset="0"/>
                <a:ea typeface="ＭＳ Ｐゴシック" pitchFamily="16" charset="-128"/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68538" y="6308725"/>
            <a:ext cx="4608512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eaLnBrk="0" hangingPunct="0">
              <a:spcAft>
                <a:spcPct val="0"/>
              </a:spcAft>
              <a:buFontTx/>
              <a:buNone/>
              <a:defRPr sz="1400">
                <a:solidFill>
                  <a:srgbClr val="FFFFFF"/>
                </a:solidFill>
                <a:latin typeface="Lucida Sans" pitchFamily="34" charset="0"/>
                <a:ea typeface="ＭＳ Ｐゴシック" pitchFamily="16" charset="-128"/>
                <a:cs typeface="Arial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8175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Aft>
                <a:spcPct val="0"/>
              </a:spcAft>
              <a:buFontTx/>
              <a:buNone/>
              <a:defRPr sz="1400">
                <a:solidFill>
                  <a:srgbClr val="FFFFFF"/>
                </a:solidFill>
                <a:latin typeface="Lucida Sans" pitchFamily="34" charset="0"/>
                <a:ea typeface="ＭＳ Ｐゴシック" pitchFamily="16" charset="-128"/>
                <a:cs typeface="Arial" charset="0"/>
              </a:defRPr>
            </a:lvl1pPr>
          </a:lstStyle>
          <a:p>
            <a:pPr>
              <a:defRPr/>
            </a:pPr>
            <a:fld id="{2E846962-E2DB-49D4-BDCE-BB06F11F736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678768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9pPr>
    </p:titleStyle>
    <p:bodyStyle>
      <a:lvl1pPr marL="271463" indent="-271463" algn="l" rtl="0" eaLnBrk="0" fontAlgn="base" hangingPunct="0">
        <a:spcBef>
          <a:spcPct val="7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809625" indent="-35877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pitchFamily="34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257300" indent="-26828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Symbol" pitchFamily="18" charset="2"/>
        <a:buChar char="·"/>
        <a:defRPr sz="2400">
          <a:solidFill>
            <a:schemeClr val="tx1"/>
          </a:solidFill>
          <a:latin typeface="+mn-lt"/>
          <a:ea typeface="+mn-ea"/>
        </a:defRPr>
      </a:lvl3pPr>
      <a:lvl4pPr marL="1704975" indent="-26828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pitchFamily="34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152650" indent="-26828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6098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30670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5242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9814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srgbClr val="323D43"/>
              </a:solidFill>
              <a:latin typeface="Arial" charset="0"/>
              <a:ea typeface="ＭＳ Ｐゴシック" pitchFamily="34" charset="-128"/>
            </a:endParaRPr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1200">
              <a:solidFill>
                <a:srgbClr val="323D43"/>
              </a:solidFill>
              <a:ea typeface="ＭＳ Ｐゴシック" pitchFamily="34" charset="-128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Aft>
                <a:spcPct val="0"/>
              </a:spcAft>
              <a:buFontTx/>
              <a:buNone/>
              <a:defRPr sz="1400">
                <a:latin typeface="Arial" pitchFamily="34" charset="0"/>
              </a:defRPr>
            </a:lvl1pPr>
          </a:lstStyle>
          <a:p>
            <a:pPr algn="l">
              <a:defRPr/>
            </a:pPr>
            <a:endParaRPr lang="en-US">
              <a:solidFill>
                <a:srgbClr val="323D43"/>
              </a:solidFill>
              <a:ea typeface="ＭＳ Ｐゴシック" pitchFamily="34" charset="-128"/>
            </a:endParaRPr>
          </a:p>
        </p:txBody>
      </p:sp>
      <p:sp>
        <p:nvSpPr>
          <p:cNvPr id="2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Aft>
                <a:spcPct val="0"/>
              </a:spcAft>
              <a:buFontTx/>
              <a:buNone/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srgbClr val="323D43"/>
              </a:solidFill>
              <a:ea typeface="ＭＳ Ｐゴシック" pitchFamily="34" charset="-128"/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Aft>
                <a:spcPct val="0"/>
              </a:spcAft>
              <a:buFontTx/>
              <a:buNone/>
              <a:defRPr sz="1400"/>
            </a:lvl1pPr>
          </a:lstStyle>
          <a:p>
            <a:pPr>
              <a:defRPr/>
            </a:pPr>
            <a:fld id="{288B4A3E-0181-4A39-A2CB-831FF38AC720}" type="slidenum">
              <a:rPr lang="en-GB">
                <a:solidFill>
                  <a:srgbClr val="323D43"/>
                </a:solidFill>
                <a:latin typeface="Georgia" pitchFamily="18" charset="0"/>
                <a:ea typeface="ＭＳ Ｐゴシック" pitchFamily="34" charset="-128"/>
              </a:rPr>
              <a:pPr>
                <a:defRPr/>
              </a:pPr>
              <a:t>‹#›</a:t>
            </a:fld>
            <a:endParaRPr lang="en-GB">
              <a:solidFill>
                <a:srgbClr val="323D43"/>
              </a:solidFill>
              <a:latin typeface="Georgia" pitchFamily="18" charset="0"/>
              <a:ea typeface="ＭＳ Ｐゴシック" pitchFamily="34" charset="-128"/>
            </a:endParaRPr>
          </a:p>
        </p:txBody>
      </p:sp>
      <p:pic>
        <p:nvPicPr>
          <p:cNvPr id="1033" name="Picture 7" descr="marine_blue _log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8031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31" charset="0"/>
          <a:ea typeface="ＭＳ Ｐゴシック" pitchFamily="31" charset="-128"/>
          <a:cs typeface="ＭＳ Ｐゴシック" pitchFamily="31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31" charset="0"/>
          <a:ea typeface="ＭＳ Ｐゴシック" pitchFamily="31" charset="-128"/>
          <a:cs typeface="ＭＳ Ｐゴシック" pitchFamily="31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31" charset="0"/>
          <a:ea typeface="ＭＳ Ｐゴシック" pitchFamily="31" charset="-128"/>
          <a:cs typeface="ＭＳ Ｐゴシック" pitchFamily="31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31" charset="0"/>
          <a:ea typeface="ＭＳ Ｐゴシック" pitchFamily="31" charset="-128"/>
          <a:cs typeface="ＭＳ Ｐゴシック" pitchFamily="31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31" charset="0"/>
          <a:ea typeface="ＭＳ Ｐゴシック" pitchFamily="31" charset="-128"/>
          <a:cs typeface="ＭＳ Ｐゴシック" pitchFamily="31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31" charset="0"/>
          <a:ea typeface="ＭＳ Ｐゴシック" pitchFamily="31" charset="-128"/>
          <a:cs typeface="ＭＳ Ｐゴシック" pitchFamily="31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31" charset="0"/>
          <a:ea typeface="ＭＳ Ｐゴシック" pitchFamily="31" charset="-128"/>
          <a:cs typeface="ＭＳ Ｐゴシック" pitchFamily="31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31" charset="0"/>
          <a:ea typeface="ＭＳ Ｐゴシック" pitchFamily="31" charset="-128"/>
          <a:cs typeface="ＭＳ Ｐゴシック" pitchFamily="31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811213" indent="-288925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2192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27188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GB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fld id="{AECB87D7-B9E1-1A4F-8572-26BBB2EDEE0B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t>10/5/20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</a:pPr>
            <a:fld id="{ED21B14E-3934-2A46-B980-849CBBECDDA1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9800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uthampton.ac.uk/careers" TargetMode="Externa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ww.dropbox.com/s/7zjishrmenimja8/Screenshot%202020-10-05%20at%2013.29.48.png?dl=0" TargetMode="Externa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youtu.be/lug4X96bESg" TargetMode="External"/><Relationship Id="rId4" Type="http://schemas.openxmlformats.org/officeDocument/2006/relationships/hyperlink" Target="http://www.southampton.ac.uk/careers/contact-us.page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0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mycareer.soton.ac.uk/student/home.htm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17.png"/><Relationship Id="rId5" Type="http://schemas.openxmlformats.org/officeDocument/2006/relationships/hyperlink" Target="https://secure.ecs.soton.ac.uk/careers/" TargetMode="External"/><Relationship Id="rId4" Type="http://schemas.openxmlformats.org/officeDocument/2006/relationships/hyperlink" Target="https://webauth.soton.ac.uk/shibboleth-idp/profile/SAML2/POST/SSOhttp:/www.southampton.ac.uk/careers/students/work-experience/index.page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radcracker.com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www.prospects.ac.uk/" TargetMode="External"/><Relationship Id="rId4" Type="http://schemas.openxmlformats.org/officeDocument/2006/relationships/hyperlink" Target="http://www.targetjobs.co.uk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outhampton.ac.uk/careers/students/events-workshops-fairs/index.page?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5" Type="http://schemas.openxmlformats.org/officeDocument/2006/relationships/hyperlink" Target="https://www.southampton.ac.uk/careers/students/events-workshops-fairs/index.page" TargetMode="External"/><Relationship Id="rId4" Type="http://schemas.openxmlformats.org/officeDocument/2006/relationships/image" Target="../media/image20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hyperlink" Target="mailto:careers@southampton.ac.uk" TargetMode="External"/><Relationship Id="rId7" Type="http://schemas.openxmlformats.org/officeDocument/2006/relationships/hyperlink" Target="http://www.southampton.ac.uk/careers/" TargetMode="External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3.jpeg"/><Relationship Id="rId11" Type="http://schemas.openxmlformats.org/officeDocument/2006/relationships/image" Target="../media/image25.png"/><Relationship Id="rId5" Type="http://schemas.openxmlformats.org/officeDocument/2006/relationships/image" Target="../media/image22.png"/><Relationship Id="rId10" Type="http://schemas.openxmlformats.org/officeDocument/2006/relationships/hyperlink" Target="http://gb.pinterest.com/uoscareers/" TargetMode="External"/><Relationship Id="rId4" Type="http://schemas.openxmlformats.org/officeDocument/2006/relationships/image" Target="../media/image21.png"/><Relationship Id="rId9" Type="http://schemas.openxmlformats.org/officeDocument/2006/relationships/hyperlink" Target="http://www.southampton.ac.uk/careers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30.png"/><Relationship Id="rId4" Type="http://schemas.openxmlformats.org/officeDocument/2006/relationships/hyperlink" Target="https://goo.gl/5gLzPt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3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3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ospects.ac.uk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9.xml"/><Relationship Id="rId4" Type="http://schemas.openxmlformats.org/officeDocument/2006/relationships/hyperlink" Target="http://www.itjobswatch.co.uk/jobs/uk/developer.do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3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9.xml"/><Relationship Id="rId4" Type="http://schemas.openxmlformats.org/officeDocument/2006/relationships/hyperlink" Target="https://goo.gl/ieBqBe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outhampton.ac.uk/careers/students/career-planning/index.page" TargetMode="Externa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outhampton.ac.uk/careers/students/career-planning/index.page" TargetMode="Externa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hyperlink" Target="https://goo.gl/grvpYA" TargetMode="External"/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hyperlink" Target="mailto:careers@southampton.ac.uk" TargetMode="External"/><Relationship Id="rId7" Type="http://schemas.openxmlformats.org/officeDocument/2006/relationships/hyperlink" Target="http://www.southampton.ac.uk/careers/" TargetMode="External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3.jpeg"/><Relationship Id="rId11" Type="http://schemas.openxmlformats.org/officeDocument/2006/relationships/image" Target="../media/image25.png"/><Relationship Id="rId5" Type="http://schemas.openxmlformats.org/officeDocument/2006/relationships/image" Target="../media/image22.png"/><Relationship Id="rId10" Type="http://schemas.openxmlformats.org/officeDocument/2006/relationships/hyperlink" Target="http://gb.pinterest.com/uoscareers/" TargetMode="External"/><Relationship Id="rId4" Type="http://schemas.openxmlformats.org/officeDocument/2006/relationships/image" Target="../media/image21.png"/><Relationship Id="rId9" Type="http://schemas.openxmlformats.org/officeDocument/2006/relationships/hyperlink" Target="http://www.southampton.ac.uk/careers" TargetMode="Externa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survey.soton.ac.uk/38410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1520" y="3094856"/>
            <a:ext cx="8907692" cy="1198240"/>
          </a:xfrm>
        </p:spPr>
        <p:txBody>
          <a:bodyPr/>
          <a:lstStyle/>
          <a:p>
            <a:pPr eaLnBrk="1" hangingPunct="1"/>
            <a:r>
              <a:rPr lang="en-GB" sz="5400" dirty="0"/>
              <a:t>Careers and Employability</a:t>
            </a:r>
            <a:endParaRPr lang="en-GB" sz="4000" dirty="0">
              <a:solidFill>
                <a:schemeClr val="tx2"/>
              </a:solidFill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1520" y="2312876"/>
            <a:ext cx="8568952" cy="792088"/>
          </a:xfrm>
        </p:spPr>
        <p:txBody>
          <a:bodyPr/>
          <a:lstStyle/>
          <a:p>
            <a:pPr eaLnBrk="1" hangingPunct="1">
              <a:lnSpc>
                <a:spcPts val="4100"/>
              </a:lnSpc>
            </a:pPr>
            <a:r>
              <a:rPr lang="en-GB" dirty="0">
                <a:solidFill>
                  <a:srgbClr val="B2D5D5"/>
                </a:solidFill>
              </a:rPr>
              <a:t>COMP1205 Professional Development</a:t>
            </a:r>
            <a:endParaRPr lang="en-GB" dirty="0"/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452196" y="5625244"/>
            <a:ext cx="4875888" cy="927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GB" sz="2000" dirty="0">
                <a:solidFill>
                  <a:srgbClr val="B2D5D5"/>
                </a:solidFill>
              </a:rPr>
              <a:t>Careers and Employability Service </a:t>
            </a:r>
            <a:r>
              <a:rPr lang="en-GB" sz="1600" dirty="0">
                <a:solidFill>
                  <a:srgbClr val="B2D5D5"/>
                </a:solidFill>
                <a:hlinkClick r:id="rId3"/>
              </a:rPr>
              <a:t>www.southampton.ac.uk/careers</a:t>
            </a:r>
            <a:endParaRPr lang="en-GB" sz="1600" dirty="0">
              <a:solidFill>
                <a:srgbClr val="B2D5D5"/>
              </a:solidFill>
            </a:endParaRPr>
          </a:p>
          <a:p>
            <a:pPr algn="l"/>
            <a:r>
              <a:rPr lang="en-GB" sz="1600" dirty="0">
                <a:solidFill>
                  <a:srgbClr val="B2D5D5"/>
                </a:solidFill>
              </a:rPr>
              <a:t>careers@southampton.ac.uk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5904148" y="5562650"/>
            <a:ext cx="3158360" cy="422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0" bIns="0" numCol="1" anchor="t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9pPr>
          </a:lstStyle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1600" kern="0" dirty="0" err="1">
                <a:solidFill>
                  <a:srgbClr val="E5E3DB"/>
                </a:solidFill>
                <a:cs typeface="+mn-cs"/>
              </a:rPr>
              <a:t>UoSCareersandEmployability</a:t>
            </a:r>
            <a:endParaRPr lang="en-GB" sz="1600" kern="0" dirty="0">
              <a:solidFill>
                <a:srgbClr val="E5E3DB"/>
              </a:solidFill>
              <a:cs typeface="+mn-cs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6700724" y="6318734"/>
            <a:ext cx="2443276" cy="422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0" rIns="0" bIns="0" numCol="1" anchor="t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9pPr>
          </a:lstStyle>
          <a:p>
            <a:pPr eaLnBrk="1" hangingPunct="1"/>
            <a:r>
              <a:rPr lang="en-GB" sz="1600" kern="0" dirty="0" err="1">
                <a:solidFill>
                  <a:srgbClr val="E5E3DB"/>
                </a:solidFill>
              </a:rPr>
              <a:t>UoS_Careers</a:t>
            </a:r>
            <a:endParaRPr lang="en-GB" sz="1600" kern="0" dirty="0">
              <a:solidFill>
                <a:srgbClr val="E5E3DB"/>
              </a:solidFill>
            </a:endParaRPr>
          </a:p>
        </p:txBody>
      </p:sp>
      <p:pic>
        <p:nvPicPr>
          <p:cNvPr id="7" name="Picture 6" descr="http://www.tacodeli.com/wp-content/uploads/2013/01/twitter_icon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00" y="6265193"/>
            <a:ext cx="399628" cy="3996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http://images.wikia.com/lanoire/images/f/ff/Facebook-icon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5517232"/>
            <a:ext cx="399628" cy="3996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2871" y="6265193"/>
            <a:ext cx="439590" cy="399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B54841A-8A71-C748-B5A9-F1955D7731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2461" y="4858674"/>
            <a:ext cx="11176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652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What is employability?</a:t>
            </a:r>
          </a:p>
          <a:p>
            <a:r>
              <a:rPr lang="en-GB" dirty="0"/>
              <a:t>The Careers and Employability Service</a:t>
            </a:r>
          </a:p>
          <a:p>
            <a:r>
              <a:rPr lang="en-GB" dirty="0"/>
              <a:t>Work and development opportunities</a:t>
            </a:r>
          </a:p>
          <a:p>
            <a:r>
              <a:rPr lang="en-GB" dirty="0"/>
              <a:t>Introduction to writing your CV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0B280-6989-4276-9254-F79D529802C6}" type="slidenum">
              <a:rPr lang="en-GB" smtClean="0">
                <a:solidFill>
                  <a:srgbClr val="005C84"/>
                </a:solidFill>
              </a:rPr>
              <a:pPr/>
              <a:t>10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80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69472AA-BC31-8D42-844E-A6B3C2967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let’s begin with some data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1E8121-68E8-2245-9FC4-55B0160E35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D52BF8-396E-C64A-9190-3A81FA617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0B280-6989-4276-9254-F79D529802C6}" type="slidenum">
              <a:rPr lang="en-GB" smtClean="0">
                <a:solidFill>
                  <a:srgbClr val="005C84"/>
                </a:solidFill>
              </a:rPr>
              <a:pPr/>
              <a:t>11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480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549275"/>
            <a:ext cx="8496300" cy="649288"/>
          </a:xfrm>
        </p:spPr>
        <p:txBody>
          <a:bodyPr/>
          <a:lstStyle/>
          <a:p>
            <a:pPr eaLnBrk="1" hangingPunct="1"/>
            <a:r>
              <a:rPr lang="en-GB" altLang="en-US" dirty="0">
                <a:latin typeface="Lucinda sans"/>
              </a:rPr>
              <a:t>Employability</a:t>
            </a:r>
          </a:p>
        </p:txBody>
      </p:sp>
      <p:sp>
        <p:nvSpPr>
          <p:cNvPr id="18435" name="Content Placeholder 6"/>
          <p:cNvSpPr>
            <a:spLocks noGrp="1"/>
          </p:cNvSpPr>
          <p:nvPr>
            <p:ph idx="1"/>
          </p:nvPr>
        </p:nvSpPr>
        <p:spPr>
          <a:xfrm>
            <a:off x="358775" y="1412776"/>
            <a:ext cx="8426450" cy="5256584"/>
          </a:xfrm>
        </p:spPr>
        <p:txBody>
          <a:bodyPr/>
          <a:lstStyle/>
          <a:p>
            <a:r>
              <a:rPr lang="en-GB" altLang="en-US" sz="2800" dirty="0">
                <a:latin typeface="Lucinda sans"/>
              </a:rPr>
              <a:t>What does it mean?    </a:t>
            </a:r>
          </a:p>
          <a:p>
            <a:r>
              <a:rPr lang="en-GB" altLang="en-US" sz="2800" dirty="0">
                <a:latin typeface="Lucinda sans"/>
              </a:rPr>
              <a:t>Graduate Destinations and earnings (FT, UK, UG)?</a:t>
            </a:r>
          </a:p>
          <a:p>
            <a:pPr lvl="1">
              <a:lnSpc>
                <a:spcPct val="100000"/>
              </a:lnSpc>
            </a:pPr>
            <a:endParaRPr lang="en-GB" altLang="en-US" sz="2000" dirty="0">
              <a:latin typeface="Lucida Sans" pitchFamily="34" charset="0"/>
            </a:endParaRPr>
          </a:p>
          <a:p>
            <a:pPr lvl="1">
              <a:lnSpc>
                <a:spcPct val="100000"/>
              </a:lnSpc>
            </a:pPr>
            <a:r>
              <a:rPr lang="en-GB" altLang="en-US" sz="2000" dirty="0">
                <a:latin typeface="Lucida Sans" pitchFamily="34" charset="0"/>
              </a:rPr>
              <a:t>2009 ECS – CS/SE/ITO </a:t>
            </a:r>
          </a:p>
          <a:p>
            <a:pPr marL="450850" lvl="1" indent="0">
              <a:lnSpc>
                <a:spcPct val="100000"/>
              </a:lnSpc>
              <a:buNone/>
            </a:pPr>
            <a:r>
              <a:rPr lang="en-GB" altLang="en-US" sz="2000" dirty="0">
                <a:latin typeface="Lucida Sans" pitchFamily="34" charset="0"/>
              </a:rPr>
              <a:t>	FT Employed 67%		FT study = 7%	</a:t>
            </a:r>
            <a:br>
              <a:rPr lang="en-GB" altLang="en-US" sz="2000" dirty="0">
                <a:latin typeface="Lucida Sans" pitchFamily="34" charset="0"/>
              </a:rPr>
            </a:br>
            <a:r>
              <a:rPr lang="en-GB" altLang="en-US" sz="2000" dirty="0">
                <a:latin typeface="Lucida Sans" pitchFamily="34" charset="0"/>
              </a:rPr>
              <a:t>	Unemployed 7%</a:t>
            </a:r>
          </a:p>
          <a:p>
            <a:pPr lvl="1">
              <a:lnSpc>
                <a:spcPct val="100000"/>
              </a:lnSpc>
            </a:pPr>
            <a:endParaRPr lang="en-GB" altLang="en-US" sz="2000" dirty="0">
              <a:latin typeface="Lucida Sans" pitchFamily="34" charset="0"/>
            </a:endParaRPr>
          </a:p>
          <a:p>
            <a:pPr lvl="1">
              <a:lnSpc>
                <a:spcPct val="100000"/>
              </a:lnSpc>
            </a:pPr>
            <a:r>
              <a:rPr lang="en-GB" altLang="en-US" sz="2000" dirty="0">
                <a:latin typeface="Lucida Sans" pitchFamily="34" charset="0"/>
              </a:rPr>
              <a:t>2016 ECS – All ECS</a:t>
            </a:r>
          </a:p>
          <a:p>
            <a:pPr marL="450850" lvl="1" indent="0">
              <a:lnSpc>
                <a:spcPct val="100000"/>
              </a:lnSpc>
              <a:buNone/>
            </a:pPr>
            <a:r>
              <a:rPr lang="en-GB" altLang="en-US" sz="2000" dirty="0">
                <a:latin typeface="Lucida Sans" pitchFamily="34" charset="0"/>
              </a:rPr>
              <a:t>	 </a:t>
            </a:r>
            <a:br>
              <a:rPr lang="en-GB" altLang="en-US" sz="2000" dirty="0">
                <a:latin typeface="Lucida Sans" pitchFamily="34" charset="0"/>
              </a:rPr>
            </a:br>
            <a:r>
              <a:rPr lang="en-GB" altLang="en-US" sz="2000" dirty="0">
                <a:latin typeface="Lucida Sans" pitchFamily="34" charset="0"/>
              </a:rPr>
              <a:t>	FT Employment </a:t>
            </a:r>
            <a:r>
              <a:rPr lang="en-GB" altLang="en-US" sz="2000" b="1" dirty="0">
                <a:latin typeface="Lucida Sans" pitchFamily="34" charset="0"/>
              </a:rPr>
              <a:t>70.7%</a:t>
            </a:r>
            <a:r>
              <a:rPr lang="en-GB" altLang="en-US" sz="2000" dirty="0">
                <a:latin typeface="Lucida Sans" pitchFamily="34" charset="0"/>
              </a:rPr>
              <a:t>  	   FT Study </a:t>
            </a:r>
            <a:r>
              <a:rPr lang="en-GB" altLang="en-US" sz="2000" b="1" dirty="0">
                <a:latin typeface="Lucida Sans" pitchFamily="34" charset="0"/>
              </a:rPr>
              <a:t>= 11.9%   </a:t>
            </a:r>
            <a:r>
              <a:rPr lang="en-GB" altLang="en-US" sz="2000" dirty="0">
                <a:latin typeface="Lucida Sans" pitchFamily="34" charset="0"/>
              </a:rPr>
              <a:t>	</a:t>
            </a:r>
            <a:br>
              <a:rPr lang="en-GB" altLang="en-US" sz="2000" dirty="0">
                <a:latin typeface="Lucida Sans" pitchFamily="34" charset="0"/>
              </a:rPr>
            </a:br>
            <a:r>
              <a:rPr lang="en-GB" altLang="en-US" sz="2000" dirty="0">
                <a:latin typeface="Lucida Sans" pitchFamily="34" charset="0"/>
              </a:rPr>
              <a:t>      Unemployed 5.8</a:t>
            </a:r>
            <a:r>
              <a:rPr lang="en-GB" altLang="en-US" sz="2000" b="1" dirty="0">
                <a:latin typeface="Lucida Sans" pitchFamily="34" charset="0"/>
              </a:rPr>
              <a:t>%</a:t>
            </a:r>
            <a:r>
              <a:rPr lang="en-GB" altLang="en-US" sz="2000" dirty="0">
                <a:latin typeface="Lucida Sans" pitchFamily="34" charset="0"/>
              </a:rPr>
              <a:t>   </a:t>
            </a:r>
            <a:br>
              <a:rPr lang="en-GB" altLang="en-US" sz="2000" dirty="0">
                <a:latin typeface="Lucida Sans" pitchFamily="34" charset="0"/>
              </a:rPr>
            </a:br>
            <a:r>
              <a:rPr lang="en-GB" altLang="en-US" sz="2000" dirty="0">
                <a:latin typeface="Lucida Sans" pitchFamily="34" charset="0"/>
              </a:rPr>
              <a:t>	Pay £30,637 average - more earn over £30k than below) .  </a:t>
            </a:r>
          </a:p>
          <a:p>
            <a:pPr marL="450850" lvl="1" indent="0">
              <a:lnSpc>
                <a:spcPct val="100000"/>
              </a:lnSpc>
              <a:buNone/>
            </a:pPr>
            <a:r>
              <a:rPr lang="en-GB" altLang="en-US" sz="2000" dirty="0">
                <a:latin typeface="Lucida Sans" pitchFamily="34" charset="0"/>
              </a:rPr>
              <a:t>	364/601 responded, 99.3% in positive employment</a:t>
            </a:r>
            <a:endParaRPr lang="en-GB" altLang="en-US" sz="2000" dirty="0"/>
          </a:p>
          <a:p>
            <a:endParaRPr lang="en-GB" altLang="en-US" sz="2000" dirty="0"/>
          </a:p>
          <a:p>
            <a:endParaRPr lang="en-US" altLang="en-US" sz="2000" dirty="0"/>
          </a:p>
        </p:txBody>
      </p:sp>
      <p:sp>
        <p:nvSpPr>
          <p:cNvPr id="819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Aft>
                <a:spcPct val="70000"/>
              </a:spcAft>
              <a:buChar char="•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1pPr>
            <a:lvl2pPr marL="742950" indent="-285750" algn="l">
              <a:lnSpc>
                <a:spcPct val="90000"/>
              </a:lnSpc>
              <a:spcAft>
                <a:spcPct val="50000"/>
              </a:spcAft>
              <a:buChar char="–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2pPr>
            <a:lvl3pPr marL="1143000" indent="-228600" algn="l">
              <a:lnSpc>
                <a:spcPct val="90000"/>
              </a:lnSpc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3pPr>
            <a:lvl4pPr marL="1600200" indent="-228600" algn="l">
              <a:lnSpc>
                <a:spcPct val="90000"/>
              </a:lnSpc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4pPr>
            <a:lvl5pPr marL="2057400" indent="-228600" algn="l">
              <a:lnSpc>
                <a:spcPct val="90000"/>
              </a:lnSpc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9pPr>
          </a:lstStyle>
          <a:p>
            <a:pPr algn="r">
              <a:spcAft>
                <a:spcPct val="0"/>
              </a:spcAft>
              <a:buFontTx/>
              <a:buNone/>
            </a:pPr>
            <a:fld id="{C474EC10-3850-44CE-940E-DD100185999D}" type="slidenum">
              <a:rPr lang="en-GB" altLang="en-US" sz="1400">
                <a:solidFill>
                  <a:srgbClr val="323D43"/>
                </a:solidFill>
              </a:rPr>
              <a:pPr algn="r">
                <a:spcAft>
                  <a:spcPct val="0"/>
                </a:spcAft>
                <a:buFontTx/>
                <a:buNone/>
              </a:pPr>
              <a:t>12</a:t>
            </a:fld>
            <a:endParaRPr lang="en-GB" altLang="en-US" sz="1400">
              <a:solidFill>
                <a:srgbClr val="323D43"/>
              </a:solidFill>
            </a:endParaRP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2463800" y="2817813"/>
            <a:ext cx="18415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bIns="0">
            <a:spAutoFit/>
          </a:bodyPr>
          <a:lstStyle>
            <a:lvl1pPr algn="l">
              <a:spcAft>
                <a:spcPct val="70000"/>
              </a:spcAft>
              <a:buChar char="•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1pPr>
            <a:lvl2pPr marL="742950" indent="-285750" algn="l">
              <a:lnSpc>
                <a:spcPct val="90000"/>
              </a:lnSpc>
              <a:spcAft>
                <a:spcPct val="50000"/>
              </a:spcAft>
              <a:buChar char="–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2pPr>
            <a:lvl3pPr marL="1143000" indent="-228600" algn="l">
              <a:lnSpc>
                <a:spcPct val="90000"/>
              </a:lnSpc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3pPr>
            <a:lvl4pPr marL="1600200" indent="-228600" algn="l">
              <a:lnSpc>
                <a:spcPct val="90000"/>
              </a:lnSpc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4pPr>
            <a:lvl5pPr marL="2057400" indent="-228600" algn="l">
              <a:lnSpc>
                <a:spcPct val="90000"/>
              </a:lnSpc>
              <a:spcBef>
                <a:spcPct val="20000"/>
              </a:spcBef>
              <a:buChar char="»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9pPr>
          </a:lstStyle>
          <a:p>
            <a:pPr algn="ctr">
              <a:spcAft>
                <a:spcPct val="0"/>
              </a:spcAft>
              <a:buFontTx/>
              <a:buNone/>
            </a:pPr>
            <a:endParaRPr lang="en-US" altLang="en-US" sz="1200">
              <a:solidFill>
                <a:srgbClr val="323D43"/>
              </a:solidFill>
              <a:latin typeface="Lucida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59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most recently available figures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1600" dirty="0"/>
              <a:t>Via annual DLHE survey</a:t>
            </a:r>
          </a:p>
          <a:p>
            <a:r>
              <a:rPr lang="en-US" sz="1600" dirty="0"/>
              <a:t>16/17 is the most recently available from the careers and employability service in October 2020</a:t>
            </a:r>
          </a:p>
          <a:p>
            <a:r>
              <a:rPr lang="en-US" sz="1600" dirty="0"/>
              <a:t>The reason for this is that the method of collecting and </a:t>
            </a:r>
            <a:r>
              <a:rPr lang="en-GB" sz="1600" dirty="0"/>
              <a:t>analysing</a:t>
            </a:r>
            <a:r>
              <a:rPr lang="en-US" sz="1600" dirty="0"/>
              <a:t> data changed</a:t>
            </a:r>
          </a:p>
          <a:p>
            <a:r>
              <a:rPr lang="en-US" sz="1600" dirty="0"/>
              <a:t>There is a PDF you can download (</a:t>
            </a:r>
            <a:r>
              <a:rPr lang="en-US" sz="1600" dirty="0" err="1"/>
              <a:t>edshare</a:t>
            </a:r>
            <a:r>
              <a:rPr lang="en-US" sz="1600" dirty="0"/>
              <a:t>)</a:t>
            </a:r>
          </a:p>
          <a:p>
            <a:r>
              <a:rPr lang="en-US" sz="1600" dirty="0"/>
              <a:t>I have put it into the resources collection for this lecture – link from module page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0B280-6989-4276-9254-F79D529802C6}" type="slidenum">
              <a:rPr lang="en-GB" smtClean="0">
                <a:solidFill>
                  <a:srgbClr val="005C84"/>
                </a:solidFill>
              </a:rPr>
              <a:pPr/>
              <a:t>13</a:t>
            </a:fld>
            <a:endParaRPr lang="en-GB">
              <a:solidFill>
                <a:srgbClr val="005C84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375472"/>
            <a:ext cx="91440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800" dirty="0"/>
              <a:t> all links are accessible from the module page</a:t>
            </a:r>
          </a:p>
        </p:txBody>
      </p:sp>
      <p:pic>
        <p:nvPicPr>
          <p:cNvPr id="16" name="Content Placeholder 15" descr="the most recently available government data Destination of Leavers in Higher Education (DLHE)  survey. ">
            <a:extLst>
              <a:ext uri="{FF2B5EF4-FFF2-40B4-BE49-F238E27FC236}">
                <a16:creationId xmlns:a16="http://schemas.microsoft.com/office/drawing/2014/main" id="{7DF68715-54DB-A440-AB86-1D188E2D73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037" y="273050"/>
            <a:ext cx="4081776" cy="5853113"/>
          </a:xfrm>
        </p:spPr>
      </p:pic>
    </p:spTree>
    <p:extLst>
      <p:ext uri="{BB962C8B-B14F-4D97-AF65-F5344CB8AC3E}">
        <p14:creationId xmlns:p14="http://schemas.microsoft.com/office/powerpoint/2010/main" val="2876027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12625AB7-9568-4A33-B8C5-E1188F50E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5" y="0"/>
            <a:ext cx="8426450" cy="1341438"/>
          </a:xfrm>
        </p:spPr>
        <p:txBody>
          <a:bodyPr/>
          <a:lstStyle/>
          <a:p>
            <a:r>
              <a:rPr lang="en-US" sz="3200" dirty="0"/>
              <a:t>This is the official data replacement</a:t>
            </a:r>
          </a:p>
        </p:txBody>
      </p:sp>
      <p:pic>
        <p:nvPicPr>
          <p:cNvPr id="7" name="Picture 6" descr="Timeline&#10;&#10;Description automatically generated">
            <a:extLst>
              <a:ext uri="{FF2B5EF4-FFF2-40B4-BE49-F238E27FC236}">
                <a16:creationId xmlns:a16="http://schemas.microsoft.com/office/drawing/2014/main" id="{46CCC031-E988-F74E-94E2-C1B6F0E0D7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24" r="-1" b="-1"/>
          <a:stretch/>
        </p:blipFill>
        <p:spPr>
          <a:xfrm>
            <a:off x="358775" y="1700213"/>
            <a:ext cx="8426450" cy="4502150"/>
          </a:xfrm>
          <a:prstGeom prst="rect">
            <a:avLst/>
          </a:prstGeom>
          <a:noFill/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B082F7-16BF-1348-885B-08856A6AA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77050" y="6308725"/>
            <a:ext cx="1908175" cy="180975"/>
          </a:xfrm>
        </p:spPr>
        <p:txBody>
          <a:bodyPr wrap="square" anchor="b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D0A21975-91E7-46F9-9B0F-AC81451E268F}" type="slidenum">
              <a:rPr lang="en-GB" sz="1300" smtClean="0">
                <a:solidFill>
                  <a:srgbClr val="005C84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14</a:t>
            </a:fld>
            <a:endParaRPr lang="en-GB" sz="1300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210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Alternative sources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1600" dirty="0"/>
              <a:t>Your best alternative source of information is to look at some of the job search websites</a:t>
            </a:r>
          </a:p>
          <a:p>
            <a:endParaRPr lang="en-US" sz="1600" dirty="0"/>
          </a:p>
          <a:p>
            <a:r>
              <a:rPr lang="en-US" sz="1600" dirty="0"/>
              <a:t>This slide shows and image from the Prospect web site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0B280-6989-4276-9254-F79D529802C6}" type="slidenum">
              <a:rPr lang="en-GB" smtClean="0">
                <a:solidFill>
                  <a:srgbClr val="005C84"/>
                </a:solidFill>
              </a:rPr>
              <a:pPr/>
              <a:t>15</a:t>
            </a:fld>
            <a:endParaRPr lang="en-GB">
              <a:solidFill>
                <a:srgbClr val="005C84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375472"/>
            <a:ext cx="91440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800" dirty="0"/>
              <a:t> all links are accessible from the module page</a:t>
            </a:r>
          </a:p>
        </p:txBody>
      </p:sp>
      <p:pic>
        <p:nvPicPr>
          <p:cNvPr id="10" name="Content Placeholder 9" descr="Prospects job search site showing types of jobs typically followed by CS graduates&#10;&#10;">
            <a:hlinkClick r:id="rId2"/>
            <a:extLst>
              <a:ext uri="{FF2B5EF4-FFF2-40B4-BE49-F238E27FC236}">
                <a16:creationId xmlns:a16="http://schemas.microsoft.com/office/drawing/2014/main" id="{AE0F636B-D8E0-FE49-8C1E-409514A001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1070891"/>
            <a:ext cx="5111750" cy="4257431"/>
          </a:xfrm>
        </p:spPr>
      </p:pic>
    </p:spTree>
    <p:extLst>
      <p:ext uri="{BB962C8B-B14F-4D97-AF65-F5344CB8AC3E}">
        <p14:creationId xmlns:p14="http://schemas.microsoft.com/office/powerpoint/2010/main" val="2910958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440668"/>
            <a:ext cx="8496300" cy="649288"/>
          </a:xfrm>
        </p:spPr>
        <p:txBody>
          <a:bodyPr/>
          <a:lstStyle/>
          <a:p>
            <a:pPr eaLnBrk="1" hangingPunct="1"/>
            <a:r>
              <a:rPr lang="en-GB" altLang="en-US" dirty="0">
                <a:solidFill>
                  <a:schemeClr val="tx1"/>
                </a:solidFill>
                <a:latin typeface="Lucinda sans"/>
              </a:rPr>
              <a:t>What are Employers looking for?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323850" y="1304764"/>
            <a:ext cx="4171950" cy="5210336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en-US" sz="3200" dirty="0">
                <a:latin typeface="Lucida Sans" pitchFamily="34" charset="0"/>
              </a:rPr>
              <a:t>Knowledge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3200" dirty="0">
                <a:latin typeface="Lucida Sans" pitchFamily="34" charset="0"/>
              </a:rPr>
              <a:t>Work experience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3200" dirty="0">
                <a:latin typeface="Lucida Sans" pitchFamily="34" charset="0"/>
              </a:rPr>
              <a:t>Passion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3200" dirty="0">
                <a:latin typeface="Lucida Sans" pitchFamily="34" charset="0"/>
              </a:rPr>
              <a:t>Professionalism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3200" dirty="0">
                <a:latin typeface="Lucida Sans" pitchFamily="34" charset="0"/>
              </a:rPr>
              <a:t>Skills, attributes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3200" dirty="0">
                <a:latin typeface="Lucida Sans" pitchFamily="34" charset="0"/>
              </a:rPr>
              <a:t>Achievement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3200" dirty="0">
                <a:latin typeface="Lucida Sans" pitchFamily="34" charset="0"/>
              </a:rPr>
              <a:t>Evidence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en-GB" altLang="en-US">
                <a:latin typeface="Lucinda sans"/>
              </a:rPr>
              <a:t>Capability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5092700" y="4330700"/>
            <a:ext cx="838200" cy="6096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5930900" y="3581400"/>
            <a:ext cx="698500" cy="7747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6629400" y="2832100"/>
            <a:ext cx="1143000" cy="749300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5051425" y="6021388"/>
            <a:ext cx="8540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>
              <a:spcAft>
                <a:spcPct val="70000"/>
              </a:spcAft>
              <a:buChar char="•"/>
              <a:defRPr sz="24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algn="l">
              <a:lnSpc>
                <a:spcPct val="90000"/>
              </a:lnSpc>
              <a:spcAft>
                <a:spcPct val="50000"/>
              </a:spcAft>
              <a:buChar char="–"/>
              <a:defRPr sz="2400"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algn="l">
              <a:spcBef>
                <a:spcPct val="20000"/>
              </a:spcBef>
              <a:spcAft>
                <a:spcPct val="50000"/>
              </a:spcAft>
              <a:buChar char="•"/>
              <a:defRPr sz="24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algn="l">
              <a:spcBef>
                <a:spcPct val="20000"/>
              </a:spcBef>
              <a:spcAft>
                <a:spcPct val="50000"/>
              </a:spcAft>
              <a:buChar char="–"/>
              <a:defRPr sz="2400"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algn="l">
              <a:spcBef>
                <a:spcPct val="20000"/>
              </a:spcBef>
              <a:spcAft>
                <a:spcPct val="5000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5000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5000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5000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5000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Aft>
                <a:spcPct val="0"/>
              </a:spcAft>
              <a:buFontTx/>
              <a:buNone/>
            </a:pPr>
            <a:r>
              <a:rPr lang="en-GB" altLang="en-US">
                <a:latin typeface="Verdana" pitchFamily="34" charset="0"/>
              </a:rPr>
              <a:t>Now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4686300" y="5829300"/>
            <a:ext cx="412750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260975" y="5592763"/>
            <a:ext cx="0" cy="4143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930900" y="5592763"/>
            <a:ext cx="0" cy="4143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629400" y="5592763"/>
            <a:ext cx="0" cy="4778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7772400" y="5554663"/>
            <a:ext cx="0" cy="5413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5989638" y="6021388"/>
            <a:ext cx="1895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>
              <a:spcAft>
                <a:spcPct val="70000"/>
              </a:spcAft>
              <a:buChar char="•"/>
              <a:defRPr sz="24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algn="l">
              <a:lnSpc>
                <a:spcPct val="90000"/>
              </a:lnSpc>
              <a:spcAft>
                <a:spcPct val="50000"/>
              </a:spcAft>
              <a:buChar char="–"/>
              <a:defRPr sz="2400"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algn="l">
              <a:spcBef>
                <a:spcPct val="20000"/>
              </a:spcBef>
              <a:spcAft>
                <a:spcPct val="50000"/>
              </a:spcAft>
              <a:buChar char="•"/>
              <a:defRPr sz="24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algn="l">
              <a:spcBef>
                <a:spcPct val="20000"/>
              </a:spcBef>
              <a:spcAft>
                <a:spcPct val="50000"/>
              </a:spcAft>
              <a:buChar char="–"/>
              <a:defRPr sz="2400"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algn="l">
              <a:spcBef>
                <a:spcPct val="20000"/>
              </a:spcBef>
              <a:spcAft>
                <a:spcPct val="5000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5000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5000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5000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5000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Aft>
                <a:spcPct val="0"/>
              </a:spcAft>
              <a:buFontTx/>
              <a:buNone/>
            </a:pPr>
            <a:r>
              <a:rPr lang="en-GB" altLang="en-US">
                <a:latin typeface="Verdana" pitchFamily="34" charset="0"/>
              </a:rPr>
              <a:t>Graduation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 flipV="1">
            <a:off x="4686300" y="1752600"/>
            <a:ext cx="0" cy="40767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96" name="Straight Arrow Connector 2"/>
          <p:cNvCxnSpPr>
            <a:cxnSpLocks noChangeShapeType="1"/>
          </p:cNvCxnSpPr>
          <p:nvPr/>
        </p:nvCxnSpPr>
        <p:spPr bwMode="auto">
          <a:xfrm flipV="1">
            <a:off x="7772400" y="2060575"/>
            <a:ext cx="403225" cy="771525"/>
          </a:xfrm>
          <a:prstGeom prst="straightConnector1">
            <a:avLst/>
          </a:prstGeom>
          <a:noFill/>
          <a:ln w="31750" algn="ctr">
            <a:solidFill>
              <a:srgbClr val="C00000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7920038" y="6043613"/>
            <a:ext cx="9763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>
              <a:spcAft>
                <a:spcPct val="70000"/>
              </a:spcAft>
              <a:buChar char="•"/>
              <a:defRPr sz="24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algn="l">
              <a:lnSpc>
                <a:spcPct val="90000"/>
              </a:lnSpc>
              <a:spcAft>
                <a:spcPct val="50000"/>
              </a:spcAft>
              <a:buChar char="–"/>
              <a:defRPr sz="2400">
                <a:solidFill>
                  <a:schemeClr val="tx1"/>
                </a:solidFill>
                <a:latin typeface="Georgia" pitchFamily="18" charset="0"/>
              </a:defRPr>
            </a:lvl2pPr>
            <a:lvl3pPr marL="1143000" indent="-228600" algn="l">
              <a:spcBef>
                <a:spcPct val="20000"/>
              </a:spcBef>
              <a:spcAft>
                <a:spcPct val="50000"/>
              </a:spcAft>
              <a:buChar char="•"/>
              <a:defRPr sz="24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algn="l">
              <a:spcBef>
                <a:spcPct val="20000"/>
              </a:spcBef>
              <a:spcAft>
                <a:spcPct val="50000"/>
              </a:spcAft>
              <a:buChar char="–"/>
              <a:defRPr sz="2400">
                <a:solidFill>
                  <a:schemeClr val="tx1"/>
                </a:solidFill>
                <a:latin typeface="Georgia" pitchFamily="18" charset="0"/>
              </a:defRPr>
            </a:lvl4pPr>
            <a:lvl5pPr marL="2057400" indent="-228600" algn="l">
              <a:spcBef>
                <a:spcPct val="20000"/>
              </a:spcBef>
              <a:spcAft>
                <a:spcPct val="5000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5000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5000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5000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50000"/>
              </a:spcAft>
              <a:buChar char="»"/>
              <a:defRPr sz="2400"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Aft>
                <a:spcPct val="0"/>
              </a:spcAft>
              <a:buFontTx/>
              <a:buNone/>
            </a:pPr>
            <a:r>
              <a:rPr lang="en-GB" altLang="en-US">
                <a:latin typeface="Verdana" pitchFamily="34" charset="0"/>
              </a:rPr>
              <a:t>Work</a:t>
            </a:r>
          </a:p>
        </p:txBody>
      </p:sp>
      <p:sp>
        <p:nvSpPr>
          <p:cNvPr id="2" name="7-Point Star 1"/>
          <p:cNvSpPr/>
          <p:nvPr/>
        </p:nvSpPr>
        <p:spPr bwMode="auto">
          <a:xfrm>
            <a:off x="7748289" y="1146175"/>
            <a:ext cx="1403206" cy="965746"/>
          </a:xfrm>
          <a:prstGeom prst="star7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3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Lucida Sans" pitchFamily="34" charset="0"/>
                <a:ea typeface="ＭＳ Ｐゴシック" pitchFamily="16" charset="-128"/>
                <a:cs typeface="Arial" charset="0"/>
              </a:rPr>
              <a:t>FIT</a:t>
            </a:r>
          </a:p>
        </p:txBody>
      </p:sp>
    </p:spTree>
    <p:extLst>
      <p:ext uri="{BB962C8B-B14F-4D97-AF65-F5344CB8AC3E}">
        <p14:creationId xmlns:p14="http://schemas.microsoft.com/office/powerpoint/2010/main" val="1078378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7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3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79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5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1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13" grpId="0"/>
      <p:bldP spid="26" grpId="0"/>
      <p:bldP spid="18" grpId="0"/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Careers and Employability Service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DAA34931-635C-844D-9BF0-5A5A67CACD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170" y="1700213"/>
            <a:ext cx="4565659" cy="450215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0B280-6989-4276-9254-F79D529802C6}" type="slidenum">
              <a:rPr lang="en-GB" smtClean="0">
                <a:solidFill>
                  <a:srgbClr val="005C84"/>
                </a:solidFill>
              </a:rPr>
              <a:pPr/>
              <a:t>17</a:t>
            </a:fld>
            <a:endParaRPr lang="en-GB">
              <a:solidFill>
                <a:srgbClr val="005C84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6941" y="2189302"/>
            <a:ext cx="1317990" cy="329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tx2">
                    <a:lumMod val="50000"/>
                  </a:schemeClr>
                </a:solidFill>
              </a:rPr>
              <a:t>Location:</a:t>
            </a:r>
          </a:p>
          <a:p>
            <a:r>
              <a:rPr lang="en-GB" sz="2000" dirty="0">
                <a:solidFill>
                  <a:schemeClr val="tx2">
                    <a:lumMod val="50000"/>
                  </a:schemeClr>
                </a:solidFill>
              </a:rPr>
              <a:t>Student </a:t>
            </a:r>
          </a:p>
          <a:p>
            <a:r>
              <a:rPr lang="en-GB" sz="2000" dirty="0">
                <a:solidFill>
                  <a:schemeClr val="tx2">
                    <a:lumMod val="50000"/>
                  </a:schemeClr>
                </a:solidFill>
              </a:rPr>
              <a:t>Services</a:t>
            </a:r>
          </a:p>
          <a:p>
            <a:endParaRPr lang="en-GB" sz="20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GB" sz="2000" dirty="0">
                <a:solidFill>
                  <a:schemeClr val="tx2">
                    <a:lumMod val="50000"/>
                  </a:schemeClr>
                </a:solidFill>
              </a:rPr>
              <a:t>Building</a:t>
            </a:r>
          </a:p>
          <a:p>
            <a:r>
              <a:rPr lang="en-GB" sz="2000" dirty="0">
                <a:solidFill>
                  <a:schemeClr val="tx2">
                    <a:lumMod val="50000"/>
                  </a:schemeClr>
                </a:solidFill>
              </a:rPr>
              <a:t>37</a:t>
            </a:r>
          </a:p>
          <a:p>
            <a:endParaRPr lang="en-GB" sz="20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GB" sz="2000" dirty="0">
                <a:solidFill>
                  <a:schemeClr val="tx2">
                    <a:lumMod val="50000"/>
                  </a:schemeClr>
                </a:solidFill>
              </a:rPr>
              <a:t>Room </a:t>
            </a:r>
          </a:p>
          <a:p>
            <a:r>
              <a:rPr lang="en-GB" sz="2000" dirty="0">
                <a:solidFill>
                  <a:schemeClr val="tx2">
                    <a:lumMod val="50000"/>
                  </a:schemeClr>
                </a:solidFill>
              </a:rPr>
              <a:t>2001</a:t>
            </a:r>
          </a:p>
          <a:p>
            <a:endParaRPr lang="en-GB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322936"/>
            <a:ext cx="9144000" cy="46166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>
                <a:hlinkClick r:id="rId4"/>
              </a:rPr>
              <a:t>http://www.southampton.ac.uk/careers/contact-us.page</a:t>
            </a:r>
            <a:r>
              <a:rPr lang="en-GB" dirty="0"/>
              <a:t>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72619" y="1858840"/>
            <a:ext cx="1517035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tx2"/>
                </a:solidFill>
              </a:rPr>
              <a:t>Open</a:t>
            </a:r>
          </a:p>
          <a:p>
            <a:r>
              <a:rPr lang="en-GB" sz="2000" dirty="0">
                <a:solidFill>
                  <a:schemeClr val="tx2"/>
                </a:solidFill>
                <a:hlinkClick r:id="rId4"/>
              </a:rPr>
              <a:t>Term time</a:t>
            </a:r>
          </a:p>
          <a:p>
            <a:r>
              <a:rPr lang="en-GB" sz="2000" dirty="0">
                <a:solidFill>
                  <a:schemeClr val="tx2"/>
                </a:solidFill>
              </a:rPr>
              <a:t>Mon – Friday</a:t>
            </a:r>
          </a:p>
          <a:p>
            <a:endParaRPr lang="en-GB" sz="2000" dirty="0">
              <a:solidFill>
                <a:schemeClr val="tx2"/>
              </a:solidFill>
            </a:endParaRPr>
          </a:p>
          <a:p>
            <a:r>
              <a:rPr lang="en-GB" sz="2000" dirty="0">
                <a:solidFill>
                  <a:schemeClr val="tx2"/>
                </a:solidFill>
              </a:rPr>
              <a:t>Go online to check out the latest times</a:t>
            </a:r>
          </a:p>
          <a:p>
            <a:endParaRPr lang="en-GB" sz="2000" dirty="0">
              <a:solidFill>
                <a:schemeClr val="tx2"/>
              </a:solidFill>
            </a:endParaRPr>
          </a:p>
          <a:p>
            <a:r>
              <a:rPr lang="en-GB" sz="2000" dirty="0">
                <a:solidFill>
                  <a:schemeClr val="tx2"/>
                </a:solidFill>
              </a:rPr>
              <a:t>Online</a:t>
            </a:r>
            <a:br>
              <a:rPr lang="en-GB" sz="2000" dirty="0">
                <a:solidFill>
                  <a:schemeClr val="tx2"/>
                </a:solidFill>
              </a:rPr>
            </a:br>
            <a:r>
              <a:rPr lang="en-GB" sz="2000" dirty="0">
                <a:solidFill>
                  <a:schemeClr val="tx2"/>
                </a:solidFill>
              </a:rPr>
              <a:t>surgeries available</a:t>
            </a:r>
          </a:p>
          <a:p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9" name="Rectangle 8">
            <a:hlinkClick r:id="rId5"/>
            <a:extLst>
              <a:ext uri="{FF2B5EF4-FFF2-40B4-BE49-F238E27FC236}">
                <a16:creationId xmlns:a16="http://schemas.microsoft.com/office/drawing/2014/main" id="{5BA72040-9C8B-A240-8B56-442A5EED545F}"/>
              </a:ext>
            </a:extLst>
          </p:cNvPr>
          <p:cNvSpPr/>
          <p:nvPr/>
        </p:nvSpPr>
        <p:spPr>
          <a:xfrm>
            <a:off x="0" y="15637"/>
            <a:ext cx="914400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u="sng" dirty="0">
                <a:solidFill>
                  <a:srgbClr val="0070C0"/>
                </a:solidFill>
                <a:latin typeface="Arial" panose="020B0604020202020204" pitchFamily="34" charset="0"/>
                <a:hlinkClick r:id="rId5"/>
              </a:rPr>
              <a:t>https://youtu.be/lug4X96bESg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7414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MyCareer for events and jobs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D3D003FE-8ED5-FF4E-B321-FD979A24E9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213" y="2109033"/>
            <a:ext cx="4153573" cy="452596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0B280-6989-4276-9254-F79D529802C6}" type="slidenum">
              <a:rPr lang="en-GB" smtClean="0">
                <a:solidFill>
                  <a:srgbClr val="005C84"/>
                </a:solidFill>
              </a:rPr>
              <a:pPr/>
              <a:t>18</a:t>
            </a:fld>
            <a:endParaRPr lang="en-GB">
              <a:solidFill>
                <a:srgbClr val="005C84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36006" y="1217583"/>
            <a:ext cx="5471988" cy="400110"/>
          </a:xfrm>
          <a:prstGeom prst="rect">
            <a:avLst/>
          </a:prstGeom>
          <a:solidFill>
            <a:srgbClr val="C9EE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dirty="0"/>
              <a:t>mycareer.soton.ac.uk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3402" y="2109033"/>
            <a:ext cx="1872208" cy="4247317"/>
          </a:xfrm>
          <a:prstGeom prst="rect">
            <a:avLst/>
          </a:prstGeom>
          <a:solidFill>
            <a:srgbClr val="C9EE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800" dirty="0"/>
              <a:t>Set your </a:t>
            </a:r>
            <a:br>
              <a:rPr lang="en-GB" sz="1800" dirty="0"/>
            </a:br>
            <a:r>
              <a:rPr lang="en-GB" sz="1800" dirty="0"/>
              <a:t>preferences</a:t>
            </a:r>
          </a:p>
          <a:p>
            <a:endParaRPr lang="en-GB" sz="1800" dirty="0"/>
          </a:p>
          <a:p>
            <a:r>
              <a:rPr lang="en-GB" sz="1800" dirty="0"/>
              <a:t>Sign up for </a:t>
            </a:r>
            <a:br>
              <a:rPr lang="en-GB" sz="1800" dirty="0"/>
            </a:br>
            <a:r>
              <a:rPr lang="en-GB" sz="1800" dirty="0"/>
              <a:t>job alerts</a:t>
            </a:r>
          </a:p>
          <a:p>
            <a:endParaRPr lang="en-GB" sz="1800" dirty="0"/>
          </a:p>
          <a:p>
            <a:r>
              <a:rPr lang="en-GB" sz="1800" dirty="0"/>
              <a:t>See which employers are on campus</a:t>
            </a:r>
          </a:p>
          <a:p>
            <a:endParaRPr lang="en-GB" sz="1800" dirty="0"/>
          </a:p>
          <a:p>
            <a:r>
              <a:rPr lang="en-GB" sz="1800" dirty="0"/>
              <a:t>Sign up to workshops</a:t>
            </a:r>
          </a:p>
          <a:p>
            <a:endParaRPr lang="en-GB" sz="1800" dirty="0"/>
          </a:p>
          <a:p>
            <a:r>
              <a:rPr lang="en-GB" sz="1800" dirty="0"/>
              <a:t>Check your appointments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D821A45-703F-534A-B33D-734FE02722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0163" y="2299946"/>
            <a:ext cx="2138362" cy="2138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830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176" y="1592796"/>
            <a:ext cx="8496300" cy="5265204"/>
          </a:xfrm>
        </p:spPr>
        <p:txBody>
          <a:bodyPr/>
          <a:lstStyle/>
          <a:p>
            <a:r>
              <a:rPr lang="en-GB" dirty="0">
                <a:solidFill>
                  <a:schemeClr val="tx2"/>
                </a:solidFill>
                <a:latin typeface="Lucida Sans" panose="020B0602030504020204" pitchFamily="34" charset="0"/>
              </a:rPr>
              <a:t>MyCareer portal </a:t>
            </a:r>
            <a:r>
              <a:rPr lang="en-GB" sz="1800" dirty="0">
                <a:solidFill>
                  <a:schemeClr val="tx2"/>
                </a:solidFill>
                <a:latin typeface="Lucida Sans" panose="020B0602030504020204" pitchFamily="34" charset="0"/>
                <a:hlinkClick r:id="rId3"/>
              </a:rPr>
              <a:t>https://mycareer.soton.ac.uk/student/home.html</a:t>
            </a:r>
            <a:r>
              <a:rPr lang="en-GB" sz="1800" dirty="0">
                <a:solidFill>
                  <a:schemeClr val="tx2"/>
                </a:solidFill>
                <a:latin typeface="Lucida Sans" panose="020B0602030504020204" pitchFamily="34" charset="0"/>
              </a:rPr>
              <a:t>  </a:t>
            </a:r>
          </a:p>
          <a:p>
            <a:r>
              <a:rPr lang="en-GB" dirty="0">
                <a:solidFill>
                  <a:schemeClr val="tx2"/>
                </a:solidFill>
                <a:latin typeface="Lucida Sans" panose="020B0602030504020204" pitchFamily="34" charset="0"/>
                <a:hlinkClick r:id="rId4"/>
              </a:rPr>
              <a:t>Excel Southampton Internships </a:t>
            </a:r>
            <a:br>
              <a:rPr lang="en-GB" dirty="0">
                <a:solidFill>
                  <a:schemeClr val="tx2"/>
                </a:solidFill>
                <a:latin typeface="Lucida Sans" panose="020B0602030504020204" pitchFamily="34" charset="0"/>
              </a:rPr>
            </a:br>
            <a:r>
              <a:rPr lang="en-GB" dirty="0">
                <a:solidFill>
                  <a:schemeClr val="tx2"/>
                </a:solidFill>
                <a:latin typeface="Lucida Sans" panose="020B0602030504020204" pitchFamily="34" charset="0"/>
              </a:rPr>
              <a:t>and Business Innovation Programme</a:t>
            </a:r>
            <a:endParaRPr lang="en-GB" sz="1400" dirty="0">
              <a:solidFill>
                <a:schemeClr val="tx2"/>
              </a:solidFill>
              <a:latin typeface="Lucida Sans" panose="020B0602030504020204" pitchFamily="34" charset="0"/>
            </a:endParaRPr>
          </a:p>
          <a:p>
            <a:r>
              <a:rPr lang="en-GB" dirty="0">
                <a:solidFill>
                  <a:schemeClr val="tx2"/>
                </a:solidFill>
                <a:latin typeface="Lucida Sans" panose="020B0602030504020204" pitchFamily="34" charset="0"/>
              </a:rPr>
              <a:t>Agencies/web/Temp Bank (</a:t>
            </a:r>
            <a:r>
              <a:rPr lang="en-GB" dirty="0" err="1">
                <a:solidFill>
                  <a:schemeClr val="tx2"/>
                </a:solidFill>
                <a:latin typeface="Lucida Sans" panose="020B0602030504020204" pitchFamily="34" charset="0"/>
              </a:rPr>
              <a:t>Bldg</a:t>
            </a:r>
            <a:r>
              <a:rPr lang="en-GB" dirty="0">
                <a:solidFill>
                  <a:schemeClr val="tx2"/>
                </a:solidFill>
                <a:latin typeface="Lucida Sans" panose="020B0602030504020204" pitchFamily="34" charset="0"/>
              </a:rPr>
              <a:t> 37)</a:t>
            </a:r>
          </a:p>
          <a:p>
            <a:r>
              <a:rPr lang="en-GB" dirty="0">
                <a:solidFill>
                  <a:schemeClr val="tx2"/>
                </a:solidFill>
                <a:latin typeface="Lucida Sans" panose="020B0602030504020204" pitchFamily="34" charset="0"/>
              </a:rPr>
              <a:t>ECS and ‘Networking’ – emails!  </a:t>
            </a:r>
          </a:p>
          <a:p>
            <a:pPr lvl="1"/>
            <a:r>
              <a:rPr lang="en-GB" dirty="0">
                <a:solidFill>
                  <a:schemeClr val="tx2"/>
                </a:solidFill>
                <a:latin typeface="Lucida Sans" panose="020B0602030504020204" pitchFamily="34" charset="0"/>
              </a:rPr>
              <a:t>Joyce Lewis</a:t>
            </a:r>
          </a:p>
          <a:p>
            <a:pPr lvl="1"/>
            <a:r>
              <a:rPr lang="en-GB" dirty="0">
                <a:solidFill>
                  <a:schemeClr val="tx2"/>
                </a:solidFill>
                <a:latin typeface="Lucida Sans" panose="020B0602030504020204" pitchFamily="34" charset="0"/>
              </a:rPr>
              <a:t>Tutors, Labs, Research Groups, Societies, On-line </a:t>
            </a:r>
          </a:p>
          <a:p>
            <a:pPr lvl="1"/>
            <a:r>
              <a:rPr lang="en-GB" dirty="0">
                <a:solidFill>
                  <a:schemeClr val="tx2"/>
                </a:solidFill>
                <a:latin typeface="Lucida Sans" panose="020B0602030504020204" pitchFamily="34" charset="0"/>
              </a:rPr>
              <a:t>Speculative applications   </a:t>
            </a:r>
          </a:p>
          <a:p>
            <a:r>
              <a:rPr lang="en-GB" dirty="0">
                <a:solidFill>
                  <a:schemeClr val="tx2"/>
                </a:solidFill>
                <a:latin typeface="Lucida Sans" panose="020B0602030504020204" pitchFamily="34" charset="0"/>
              </a:rPr>
              <a:t>FPSE Careers Hub and affiliated companies   </a:t>
            </a:r>
            <a:r>
              <a:rPr lang="en-GB" dirty="0">
                <a:solidFill>
                  <a:schemeClr val="tx2"/>
                </a:solidFill>
                <a:latin typeface="Lucida Sans" panose="020B0602030504020204" pitchFamily="34" charset="0"/>
                <a:hlinkClick r:id="rId5"/>
              </a:rPr>
              <a:t>https://secure.ecs.soton.ac.uk/careers/</a:t>
            </a:r>
            <a:r>
              <a:rPr lang="en-GB" dirty="0">
                <a:solidFill>
                  <a:schemeClr val="tx2"/>
                </a:solidFill>
                <a:latin typeface="Lucida Sans" panose="020B0602030504020204" pitchFamily="34" charset="0"/>
              </a:rPr>
              <a:t> </a:t>
            </a:r>
          </a:p>
          <a:p>
            <a:pPr lvl="1"/>
            <a:endParaRPr lang="en-GB" dirty="0">
              <a:solidFill>
                <a:schemeClr val="tx2"/>
              </a:solidFill>
              <a:latin typeface="Lucida Sans" panose="020B0602030504020204" pitchFamily="34" charset="0"/>
            </a:endParaRPr>
          </a:p>
          <a:p>
            <a:endParaRPr lang="en-GB" dirty="0">
              <a:solidFill>
                <a:schemeClr val="tx2"/>
              </a:solidFill>
              <a:latin typeface="Lucida Sans" panose="020B0602030504020204" pitchFamily="34" charset="0"/>
            </a:endParaRPr>
          </a:p>
          <a:p>
            <a:pPr lvl="1"/>
            <a:endParaRPr lang="en-GB" dirty="0">
              <a:solidFill>
                <a:schemeClr val="tx2"/>
              </a:solidFill>
              <a:latin typeface="Lucida Sans" panose="020B0602030504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696236"/>
            <a:ext cx="8496300" cy="714217"/>
          </a:xfrm>
        </p:spPr>
        <p:txBody>
          <a:bodyPr/>
          <a:lstStyle/>
          <a:p>
            <a:r>
              <a:rPr lang="en-GB" b="1" dirty="0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Jobs and work experience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B1D6DC-09E5-4E35-8076-F0AC666DDFED}" type="slidenum">
              <a:rPr lang="en-GB" smtClean="0">
                <a:solidFill>
                  <a:srgbClr val="323D43"/>
                </a:solidFill>
              </a:rPr>
              <a:pPr>
                <a:defRPr/>
              </a:pPr>
              <a:t>19</a:t>
            </a:fld>
            <a:endParaRPr lang="en-GB" dirty="0">
              <a:solidFill>
                <a:srgbClr val="323D43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1CE91F-B48B-AF44-B91A-1F2C55B372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2220" y="2523970"/>
            <a:ext cx="1810060" cy="1810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926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95E73DC-0622-5846-9C50-381C5598F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/>
              <a:t>Careers, Employability and…your first coursework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4750252-C013-A344-8E11-8D0AEF100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 need some introductions and context setting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A13F7F-D1CD-524B-8CC5-F2F3E2C6E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3A50E-70D9-40D7-ABCF-AA06D7F87B6B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6213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F14A98-F74F-4D1D-B7C1-5C7892A34167}" type="slidenum">
              <a:rPr lang="en-GB" smtClean="0">
                <a:solidFill>
                  <a:srgbClr val="323D43"/>
                </a:solidFill>
              </a:rPr>
              <a:pPr>
                <a:defRPr/>
              </a:pPr>
              <a:t>20</a:t>
            </a:fld>
            <a:endParaRPr lang="en-GB">
              <a:solidFill>
                <a:srgbClr val="323D43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0063" y="173393"/>
            <a:ext cx="61566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 use as a reference!! https://</a:t>
            </a:r>
            <a:r>
              <a:rPr lang="en-GB" dirty="0" err="1"/>
              <a:t>goo.gl</a:t>
            </a:r>
            <a:r>
              <a:rPr lang="en-GB" dirty="0"/>
              <a:t>/vLH1SC</a:t>
            </a:r>
          </a:p>
        </p:txBody>
      </p:sp>
      <p:pic>
        <p:nvPicPr>
          <p:cNvPr id="6" name="Picture 5" descr="Web site useful as a reference, unfortunatey out of date becsuse of COVOID and staff changes!!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85986" y="1234835"/>
            <a:ext cx="6090470" cy="4388330"/>
          </a:xfrm>
          <a:prstGeom prst="rect">
            <a:avLst/>
          </a:prstGeom>
        </p:spPr>
      </p:pic>
      <p:pic>
        <p:nvPicPr>
          <p:cNvPr id="7" name="Picture 6" descr="careershubcanva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609020"/>
            <a:ext cx="25400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545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Directories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0B280-6989-4276-9254-F79D529802C6}" type="slidenum">
              <a:rPr lang="en-GB" smtClean="0">
                <a:solidFill>
                  <a:srgbClr val="005C84"/>
                </a:solidFill>
              </a:rPr>
              <a:pPr/>
              <a:t>21</a:t>
            </a:fld>
            <a:endParaRPr lang="en-GB">
              <a:solidFill>
                <a:srgbClr val="005C84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46117" y="3126970"/>
            <a:ext cx="5915862" cy="1938992"/>
          </a:xfrm>
          <a:prstGeom prst="rect">
            <a:avLst/>
          </a:prstGeom>
          <a:solidFill>
            <a:srgbClr val="E7F8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hlinkClick r:id="rId3"/>
              </a:rPr>
              <a:t>www.gradcracker.com</a:t>
            </a:r>
            <a:endParaRPr lang="en-GB" dirty="0"/>
          </a:p>
          <a:p>
            <a:endParaRPr lang="en-GB" dirty="0"/>
          </a:p>
          <a:p>
            <a:r>
              <a:rPr lang="en-GB" dirty="0">
                <a:hlinkClick r:id="rId4"/>
              </a:rPr>
              <a:t>www.targetjobs.co.uk</a:t>
            </a:r>
            <a:endParaRPr lang="en-GB" dirty="0"/>
          </a:p>
          <a:p>
            <a:endParaRPr lang="en-GB" dirty="0"/>
          </a:p>
          <a:p>
            <a:r>
              <a:rPr lang="en-GB" dirty="0">
                <a:hlinkClick r:id="rId5"/>
              </a:rPr>
              <a:t>www.prospects.ac.uk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62687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0B280-6989-4276-9254-F79D529802C6}" type="slidenum">
              <a:rPr lang="en-GB" smtClean="0">
                <a:solidFill>
                  <a:srgbClr val="005C84"/>
                </a:solidFill>
              </a:rPr>
              <a:pPr/>
              <a:t>22</a:t>
            </a:fld>
            <a:endParaRPr lang="en-GB">
              <a:solidFill>
                <a:srgbClr val="005C84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8426450" cy="1009650"/>
          </a:xfrm>
        </p:spPr>
        <p:txBody>
          <a:bodyPr/>
          <a:lstStyle/>
          <a:p>
            <a:r>
              <a:rPr lang="en-GB" dirty="0"/>
              <a:t>Careers Fairs</a:t>
            </a:r>
          </a:p>
        </p:txBody>
      </p:sp>
      <p:pic>
        <p:nvPicPr>
          <p:cNvPr id="9220" name="Picture 4" descr="J:\StudentServices\Careers\Marketing &amp; Publicity\Image Library\Photographs\Current On Brand Photos\ITSE &amp; BFM fairs 2013\2013-10-23 - ITSE Fair\medium res\131023-9, img073 medium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09" y="1324943"/>
            <a:ext cx="7993941" cy="53279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69794" y="4473116"/>
            <a:ext cx="380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  </a:t>
            </a:r>
          </a:p>
        </p:txBody>
      </p:sp>
      <p:sp>
        <p:nvSpPr>
          <p:cNvPr id="7" name="Rectangle 6"/>
          <p:cNvSpPr/>
          <p:nvPr/>
        </p:nvSpPr>
        <p:spPr>
          <a:xfrm>
            <a:off x="642014" y="5805264"/>
            <a:ext cx="7710406" cy="83099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dirty="0">
                <a:hlinkClick r:id="rId5"/>
              </a:rPr>
              <a:t>https://www.southampton.ac.uk/careers/students/events-workshops-fairs/index.page</a:t>
            </a:r>
            <a:r>
              <a:rPr lang="en-GB" dirty="0"/>
              <a:t>?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124744"/>
            <a:ext cx="9144000" cy="830997"/>
          </a:xfrm>
          <a:prstGeom prst="rect">
            <a:avLst/>
          </a:prstGeom>
          <a:solidFill>
            <a:srgbClr val="C9EE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GB" dirty="0"/>
              <a:t>October Fairs:</a:t>
            </a:r>
          </a:p>
          <a:p>
            <a:pPr algn="l"/>
            <a:r>
              <a:rPr lang="en-GB" dirty="0"/>
              <a:t>	currently virtual – check out the careers site </a:t>
            </a:r>
          </a:p>
        </p:txBody>
      </p:sp>
    </p:spTree>
    <p:extLst>
      <p:ext uri="{BB962C8B-B14F-4D97-AF65-F5344CB8AC3E}">
        <p14:creationId xmlns:p14="http://schemas.microsoft.com/office/powerpoint/2010/main" val="2374205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4"/>
          <p:cNvSpPr txBox="1">
            <a:spLocks noChangeArrowheads="1"/>
          </p:cNvSpPr>
          <p:nvPr/>
        </p:nvSpPr>
        <p:spPr bwMode="auto">
          <a:xfrm>
            <a:off x="4185007" y="1340768"/>
            <a:ext cx="4875212" cy="2294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9pPr>
          </a:lstStyle>
          <a:p>
            <a:r>
              <a:rPr lang="en-GB" altLang="en-US" sz="2800" dirty="0">
                <a:ln w="12700">
                  <a:solidFill>
                    <a:srgbClr val="CCE5E9">
                      <a:satMod val="155000"/>
                    </a:srgbClr>
                  </a:solidFill>
                  <a:prstDash val="solid"/>
                </a:ln>
                <a:solidFill>
                  <a:srgbClr val="0089B0">
                    <a:lumMod val="20000"/>
                    <a:lumOff val="80000"/>
                  </a:srgbClr>
                </a:solidFill>
                <a:latin typeface="Lucida Sans" pitchFamily="34" charset="0"/>
                <a:cs typeface="Arial" pitchFamily="34" charset="0"/>
              </a:rPr>
              <a:t>Careers and Employability Service</a:t>
            </a:r>
          </a:p>
          <a:p>
            <a:endParaRPr lang="en-GB" altLang="en-US" sz="500" b="1" dirty="0">
              <a:ln w="12700">
                <a:solidFill>
                  <a:srgbClr val="CCE5E9">
                    <a:satMod val="155000"/>
                  </a:srgbClr>
                </a:solidFill>
                <a:prstDash val="solid"/>
              </a:ln>
              <a:solidFill>
                <a:srgbClr val="0089B0">
                  <a:lumMod val="20000"/>
                  <a:lumOff val="80000"/>
                </a:srgbClr>
              </a:solidFill>
              <a:latin typeface="Lucida Sans" pitchFamily="34" charset="0"/>
              <a:cs typeface="Arial" pitchFamily="34" charset="0"/>
            </a:endParaRPr>
          </a:p>
          <a:p>
            <a:r>
              <a:rPr lang="en-GB" altLang="en-US" sz="1600" b="1" dirty="0">
                <a:solidFill>
                  <a:srgbClr val="B2D5D5"/>
                </a:solidFill>
                <a:latin typeface="Lucida Sans" pitchFamily="34" charset="0"/>
                <a:cs typeface="Arial" pitchFamily="34" charset="0"/>
              </a:rPr>
              <a:t>Building 37, Highfield Campus</a:t>
            </a:r>
          </a:p>
          <a:p>
            <a:endParaRPr lang="en-GB" altLang="en-US" sz="2400" b="1" dirty="0">
              <a:solidFill>
                <a:srgbClr val="B2D5D5"/>
              </a:solidFill>
              <a:latin typeface="Lucida Sans" pitchFamily="34" charset="0"/>
              <a:cs typeface="Arial" pitchFamily="34" charset="0"/>
            </a:endParaRPr>
          </a:p>
          <a:p>
            <a:r>
              <a:rPr lang="en-GB" altLang="en-US" sz="2000" b="1" dirty="0">
                <a:solidFill>
                  <a:srgbClr val="B2D5D5"/>
                </a:solidFill>
                <a:latin typeface="Lucida Sans" pitchFamily="34" charset="0"/>
                <a:cs typeface="Arial" pitchFamily="34" charset="0"/>
                <a:hlinkClick r:id="rId3"/>
              </a:rPr>
              <a:t>careers@southampton.ac.uk</a:t>
            </a:r>
            <a:endParaRPr lang="en-GB" altLang="en-US" sz="2000" b="1" dirty="0">
              <a:solidFill>
                <a:srgbClr val="B2D5D5"/>
              </a:solidFill>
              <a:latin typeface="Lucida Sans" pitchFamily="34" charset="0"/>
              <a:cs typeface="Arial" pitchFamily="34" charset="0"/>
            </a:endParaRPr>
          </a:p>
          <a:p>
            <a:endParaRPr lang="en-GB" altLang="en-US" sz="2000" b="1" dirty="0">
              <a:solidFill>
                <a:srgbClr val="B2D5D5"/>
              </a:solidFill>
              <a:latin typeface="Lucida Sans" pitchFamily="34" charset="0"/>
              <a:cs typeface="Arial" pitchFamily="34" charset="0"/>
            </a:endParaRPr>
          </a:p>
          <a:p>
            <a:r>
              <a:rPr lang="en-GB" altLang="en-US" sz="2000" b="1" dirty="0">
                <a:solidFill>
                  <a:srgbClr val="B2D5D5"/>
                </a:solidFill>
                <a:latin typeface="Lucida Sans" pitchFamily="34" charset="0"/>
                <a:cs typeface="Arial" pitchFamily="34" charset="0"/>
              </a:rPr>
              <a:t>+44 (0)23 8059 3501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722861" y="4653136"/>
            <a:ext cx="3845583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0" rIns="0" bIns="0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9pPr>
          </a:lstStyle>
          <a:p>
            <a:pPr>
              <a:defRPr/>
            </a:pPr>
            <a:r>
              <a:rPr lang="en-GB" sz="1800" kern="0" dirty="0" err="1">
                <a:solidFill>
                  <a:srgbClr val="E5E3DB"/>
                </a:solidFill>
              </a:rPr>
              <a:t>UoS_CareersandEmployability</a:t>
            </a:r>
            <a:endParaRPr lang="en-GB" sz="1800" kern="0" dirty="0">
              <a:solidFill>
                <a:srgbClr val="E5E3DB"/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4722861" y="5373216"/>
            <a:ext cx="2443162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0" rIns="0" bIns="0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9pPr>
          </a:lstStyle>
          <a:p>
            <a:pPr>
              <a:defRPr/>
            </a:pPr>
            <a:r>
              <a:rPr lang="en-GB" sz="1800" kern="0" dirty="0">
                <a:solidFill>
                  <a:srgbClr val="E5E3DB"/>
                </a:solidFill>
              </a:rPr>
              <a:t>UoS_Careers</a:t>
            </a:r>
          </a:p>
        </p:txBody>
      </p:sp>
      <p:pic>
        <p:nvPicPr>
          <p:cNvPr id="35845" name="Picture 6" descr="http://www.tacodeli.com/wp-content/uploads/2013/01/twitter_icon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812" y="5266613"/>
            <a:ext cx="400050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10" descr="http://images.wikia.com/lanoire/images/f/ff/Facebook-icon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815" y="4547299"/>
            <a:ext cx="422047" cy="422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9" descr="Student Services Centr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-22225"/>
            <a:ext cx="3813175" cy="688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http://www.thethreetuns.com/images/www-icon.png">
            <a:hlinkClick r:id="rId7"/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815" y="3855233"/>
            <a:ext cx="412750" cy="4320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4722861" y="3886591"/>
            <a:ext cx="40863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en-GB" altLang="en-US" sz="1800" b="1" dirty="0">
                <a:solidFill>
                  <a:srgbClr val="B2D5D5"/>
                </a:solidFill>
                <a:latin typeface="Lucida Sans"/>
                <a:ea typeface="ＭＳ Ｐゴシック"/>
                <a:cs typeface="Arial" pitchFamily="34" charset="0"/>
                <a:hlinkClick r:id="rId9"/>
              </a:rPr>
              <a:t>www.southampton.ac.uk/careers</a:t>
            </a:r>
            <a:endParaRPr lang="en-GB" altLang="en-US" sz="1800" b="1" dirty="0">
              <a:solidFill>
                <a:srgbClr val="B2D5D5"/>
              </a:solidFill>
              <a:latin typeface="Lucida Sans"/>
              <a:ea typeface="ＭＳ Ｐゴシック"/>
              <a:cs typeface="Arial" pitchFamily="34" charset="0"/>
            </a:endParaRPr>
          </a:p>
        </p:txBody>
      </p:sp>
      <p:pic>
        <p:nvPicPr>
          <p:cNvPr id="11" name="Picture 10" descr="http://files.softicons.com/download/social-media-icons/simple-icons-by-dan-leech/png/512x512/pinterest.png">
            <a:hlinkClick r:id="rId10"/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812" y="6061240"/>
            <a:ext cx="400050" cy="363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8" name="Picture 6" descr="http://blog.ipressl.com/wp-content/uploads/2011/01/e-mail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710" y="2819400"/>
            <a:ext cx="452855" cy="4528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4722861" y="6094371"/>
            <a:ext cx="2443162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0" rIns="0" bIns="0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9pPr>
          </a:lstStyle>
          <a:p>
            <a:pPr>
              <a:defRPr/>
            </a:pPr>
            <a:r>
              <a:rPr lang="en-GB" sz="1800" kern="0" dirty="0">
                <a:solidFill>
                  <a:srgbClr val="E5E3DB"/>
                </a:solidFill>
              </a:rPr>
              <a:t>UoS_Careers</a:t>
            </a:r>
          </a:p>
        </p:txBody>
      </p:sp>
    </p:spTree>
    <p:extLst>
      <p:ext uri="{BB962C8B-B14F-4D97-AF65-F5344CB8AC3E}">
        <p14:creationId xmlns:p14="http://schemas.microsoft.com/office/powerpoint/2010/main" val="4017848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69472AA-BC31-8D42-844E-A6B3C2967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 let’s think about a concrete example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1E8121-68E8-2245-9FC4-55B0160E35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D52BF8-396E-C64A-9190-3A81FA617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0B280-6989-4276-9254-F79D529802C6}" type="slidenum">
              <a:rPr lang="en-GB" smtClean="0">
                <a:solidFill>
                  <a:srgbClr val="005C84"/>
                </a:solidFill>
              </a:rPr>
              <a:pPr/>
              <a:t>24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679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2424C4-8285-1441-9521-877CC5E29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Time to EXPLORE the Module web page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DD83C4-C5F9-C145-A9B7-755CE1F1E7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 have a little coursework for you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A90EC3-6A26-FD44-9444-D05DD2D2E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712F7-1A9D-477C-9934-32579A6EDEC0}" type="slidenum">
              <a:rPr lang="en-GB" smtClean="0">
                <a:solidFill>
                  <a:srgbClr val="005C84"/>
                </a:solidFill>
              </a:rPr>
              <a:pPr/>
              <a:t>25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933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9E4570DA-9877-1649-96E1-E72A9FC7E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Lucida Sans" panose="020B0602030504020204" pitchFamily="34" charset="77"/>
              </a:rPr>
              <a:t>ECS Module Page</a:t>
            </a:r>
          </a:p>
        </p:txBody>
      </p:sp>
      <p:pic>
        <p:nvPicPr>
          <p:cNvPr id="11" name="Content Placeholder 10" descr="Screenshot of top of COMP1205 module page">
            <a:extLst>
              <a:ext uri="{FF2B5EF4-FFF2-40B4-BE49-F238E27FC236}">
                <a16:creationId xmlns:a16="http://schemas.microsoft.com/office/drawing/2014/main" id="{76B0A2BE-5941-854E-8373-2E90E5B91D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09" y="1604804"/>
            <a:ext cx="8496300" cy="2581874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F9178E-7727-F243-98A7-25AE4450E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712F7-1A9D-477C-9934-32579A6EDEC0}" type="slidenum">
              <a:rPr lang="en-GB" smtClean="0">
                <a:solidFill>
                  <a:srgbClr val="005C84"/>
                </a:solidFill>
              </a:rPr>
              <a:pPr/>
              <a:t>26</a:t>
            </a:fld>
            <a:endParaRPr lang="en-GB">
              <a:solidFill>
                <a:srgbClr val="005C84"/>
              </a:solidFill>
            </a:endParaRPr>
          </a:p>
        </p:txBody>
      </p:sp>
      <p:pic>
        <p:nvPicPr>
          <p:cNvPr id="9" name="Content Placeholder 8" descr="screenshot from module page&#10;&#10;COMP1205 coursework is live follow link on module page">
            <a:extLst>
              <a:ext uri="{FF2B5EF4-FFF2-40B4-BE49-F238E27FC236}">
                <a16:creationId xmlns:a16="http://schemas.microsoft.com/office/drawing/2014/main" id="{7A4975A9-C51D-4C4A-AD7C-43AF06DEB69C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764" y="5238352"/>
            <a:ext cx="4025900" cy="927100"/>
          </a:xfrm>
        </p:spPr>
      </p:pic>
    </p:spTree>
    <p:extLst>
      <p:ext uri="{BB962C8B-B14F-4D97-AF65-F5344CB8AC3E}">
        <p14:creationId xmlns:p14="http://schemas.microsoft.com/office/powerpoint/2010/main" val="2505323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7695F08-800C-F74E-8928-7B9F73A5A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to do next?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F9E957-FB14-2D44-A7CA-1FC887074B8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You need to download and read the assignment spec</a:t>
            </a:r>
          </a:p>
          <a:p>
            <a:r>
              <a:rPr lang="en-GB" dirty="0"/>
              <a:t>This will help you understand the purpose of the content we are presenting</a:t>
            </a:r>
          </a:p>
          <a:p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DD88F47-68AA-3742-949C-08BA8796D11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5678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A8C31-0018-5846-8F86-EC6ABD7AA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Lucida Sans" panose="020B0602030504020204" pitchFamily="34" charset="77"/>
              </a:rPr>
              <a:t>Use the 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’30-day challenge’ </a:t>
            </a:r>
            <a:br>
              <a:rPr lang="en-GB" dirty="0">
                <a:latin typeface="Lucida Sans" panose="020B0602030504020204" pitchFamily="34" charset="77"/>
              </a:rPr>
            </a:br>
            <a:r>
              <a:rPr lang="en-GB" dirty="0">
                <a:latin typeface="Lucida Sans" panose="020B0602030504020204" pitchFamily="34" charset="77"/>
              </a:rPr>
              <a:t>as a guide</a:t>
            </a:r>
          </a:p>
        </p:txBody>
      </p:sp>
      <p:pic>
        <p:nvPicPr>
          <p:cNvPr id="6" name="Content Placeholder 5" descr="A picture containing diagram&#10;&#10;Description automatically generated">
            <a:extLst>
              <a:ext uri="{FF2B5EF4-FFF2-40B4-BE49-F238E27FC236}">
                <a16:creationId xmlns:a16="http://schemas.microsoft.com/office/drawing/2014/main" id="{00F5320F-E3F4-0B4F-AD6E-4F4B474220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1127905"/>
            <a:ext cx="5111750" cy="4143403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3D80A24-9B37-D543-96D2-95C748D65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We don’t expect you to cover the whole 30 days</a:t>
            </a:r>
          </a:p>
          <a:p>
            <a:r>
              <a:rPr lang="en-GB" dirty="0"/>
              <a:t>Certainly not before the </a:t>
            </a:r>
            <a:r>
              <a:rPr lang="en-GB" dirty="0" err="1"/>
              <a:t>handin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5965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5EB5749-DF4F-BB4D-A978-55648054A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Read and prepare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D1AC262-2762-4546-B31D-0FC8377880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 don’t expect to cover these slides in the first class</a:t>
            </a:r>
          </a:p>
          <a:p>
            <a:r>
              <a:rPr lang="en-GB" dirty="0"/>
              <a:t>It would be helpful if you read them before we meet again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268514-64D0-684C-AF03-DBCD8FE36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B74E4-B13B-4CF6-AA7F-DB14FA42A16B}" type="slidenum">
              <a:rPr lang="en-GB" smtClean="0"/>
              <a:pPr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0389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EE405E6E-1AEC-724B-8756-B0A390C3F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preview</a:t>
            </a:r>
          </a:p>
        </p:txBody>
      </p:sp>
      <p:pic>
        <p:nvPicPr>
          <p:cNvPr id="9" name="Picture Placeholder 8" descr="Graphical user interface&#10;&#10;Description automatically generated">
            <a:extLst>
              <a:ext uri="{FF2B5EF4-FFF2-40B4-BE49-F238E27FC236}">
                <a16:creationId xmlns:a16="http://schemas.microsoft.com/office/drawing/2014/main" id="{630F12D5-2856-C54C-AC6D-FB0C6DEFDC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75" y="1859556"/>
            <a:ext cx="8426450" cy="4183464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88F4FC-3EFE-D748-9566-0AAD00846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712F7-1A9D-477C-9934-32579A6EDEC0}" type="slidenum">
              <a:rPr lang="en-GB" smtClean="0">
                <a:solidFill>
                  <a:srgbClr val="005C84"/>
                </a:solidFill>
              </a:rPr>
              <a:pPr/>
              <a:t>3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33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Professional impact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700213"/>
            <a:ext cx="8136582" cy="4114800"/>
          </a:xfrm>
        </p:spPr>
        <p:txBody>
          <a:bodyPr/>
          <a:lstStyle/>
          <a:p>
            <a:pPr marL="0" indent="0">
              <a:buNone/>
            </a:pPr>
            <a:endParaRPr lang="en-GB" dirty="0">
              <a:latin typeface="Lucida Sans" panose="020B0602030504020204" pitchFamily="34" charset="0"/>
            </a:endParaRPr>
          </a:p>
          <a:p>
            <a:pPr marL="0" indent="0">
              <a:buNone/>
            </a:pPr>
            <a:r>
              <a:rPr lang="en-GB" dirty="0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You never get a second chance</a:t>
            </a:r>
            <a:br>
              <a:rPr lang="en-GB" dirty="0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</a:br>
            <a:r>
              <a:rPr lang="en-GB" dirty="0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 to make a </a:t>
            </a:r>
            <a:r>
              <a:rPr lang="en-GB" i="1" dirty="0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first impression</a:t>
            </a:r>
            <a:endParaRPr lang="en-GB" dirty="0">
              <a:solidFill>
                <a:schemeClr val="tx2">
                  <a:lumMod val="90000"/>
                  <a:lumOff val="10000"/>
                </a:schemeClr>
              </a:solidFill>
              <a:latin typeface="Lucida Sans" panose="020B0602030504020204" pitchFamily="34" charset="0"/>
            </a:endParaRPr>
          </a:p>
          <a:p>
            <a:r>
              <a:rPr lang="en-GB" dirty="0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In person, on-line</a:t>
            </a:r>
          </a:p>
          <a:p>
            <a:r>
              <a:rPr lang="en-GB" dirty="0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Your CV</a:t>
            </a:r>
          </a:p>
          <a:p>
            <a:r>
              <a:rPr lang="en-GB" dirty="0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Your email</a:t>
            </a:r>
          </a:p>
          <a:p>
            <a:r>
              <a:rPr lang="en-GB" dirty="0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Research, preparation, practice, learn, time</a:t>
            </a:r>
          </a:p>
          <a:p>
            <a:endParaRPr lang="en-GB" dirty="0">
              <a:latin typeface="Lucida Sans" panose="020B0602030504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B1D6DC-09E5-4E35-8076-F0AC666DDFED}" type="slidenum">
              <a:rPr lang="en-GB" smtClean="0">
                <a:solidFill>
                  <a:srgbClr val="323D43"/>
                </a:solidFill>
              </a:rPr>
              <a:pPr>
                <a:defRPr/>
              </a:pPr>
              <a:t>30</a:t>
            </a:fld>
            <a:endParaRPr lang="en-GB" dirty="0">
              <a:solidFill>
                <a:srgbClr val="323D43"/>
              </a:solidFill>
            </a:endParaRPr>
          </a:p>
        </p:txBody>
      </p:sp>
      <p:pic>
        <p:nvPicPr>
          <p:cNvPr id="2059" name="Picture 11" descr="C:\Users\Nick\AppData\Local\Microsoft\Windows\INetCache\IE\AY2IQH37\Bad%20Hair%20Day.6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6196" y="1304764"/>
            <a:ext cx="2592288" cy="25922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23850" y="5957888"/>
            <a:ext cx="841448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>
                <a:hlinkClick r:id="rId4"/>
              </a:rPr>
              <a:t>On email etiquette https://goo.gl/5gLzPt</a:t>
            </a:r>
            <a:r>
              <a:rPr lang="en-GB" sz="2000" dirty="0"/>
              <a:t> (warning requires flash!)</a:t>
            </a:r>
          </a:p>
        </p:txBody>
      </p:sp>
      <p:pic>
        <p:nvPicPr>
          <p:cNvPr id="6" name="Picture 5" descr="email story canvas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52" y="3392996"/>
            <a:ext cx="1990080" cy="199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959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C9F0E166-AEA1-4240-9626-F4E581C3563B}" type="slidenum">
              <a:rPr lang="en-GB">
                <a:solidFill>
                  <a:srgbClr val="323D43"/>
                </a:solidFill>
              </a:rPr>
              <a:pPr/>
              <a:t>31</a:t>
            </a:fld>
            <a:endParaRPr lang="en-GB">
              <a:solidFill>
                <a:srgbClr val="323D43"/>
              </a:solidFill>
            </a:endParaRPr>
          </a:p>
        </p:txBody>
      </p:sp>
      <p:sp>
        <p:nvSpPr>
          <p:cNvPr id="10" name="Flowchart: Extract 9"/>
          <p:cNvSpPr/>
          <p:nvPr/>
        </p:nvSpPr>
        <p:spPr>
          <a:xfrm>
            <a:off x="508" y="180292"/>
            <a:ext cx="9144000" cy="6669088"/>
          </a:xfrm>
          <a:prstGeom prst="flowChartExtra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hangingPunct="1">
              <a:spcAft>
                <a:spcPct val="70000"/>
              </a:spcAft>
              <a:buFontTx/>
              <a:buChar char="•"/>
              <a:defRPr/>
            </a:pPr>
            <a:endParaRPr lang="en-US" sz="180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628650" y="6237288"/>
            <a:ext cx="7881938" cy="457200"/>
          </a:xfrm>
          <a:prstGeom prst="rect">
            <a:avLst/>
          </a:prstGeom>
          <a:solidFill>
            <a:srgbClr val="FFCCCC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spcAft>
                <a:spcPct val="70000"/>
              </a:spcAft>
            </a:pPr>
            <a:r>
              <a:rPr lang="en-GB" sz="2400" b="1" dirty="0">
                <a:solidFill>
                  <a:srgbClr val="1A6C90"/>
                </a:solidFill>
                <a:cs typeface="Lucida Sans" pitchFamily="34" charset="0"/>
              </a:rPr>
              <a:t>CV, Cover Letter, Application</a:t>
            </a:r>
          </a:p>
        </p:txBody>
      </p:sp>
      <p:sp>
        <p:nvSpPr>
          <p:cNvPr id="4100" name="Text Box 6"/>
          <p:cNvSpPr txBox="1">
            <a:spLocks noChangeArrowheads="1"/>
          </p:cNvSpPr>
          <p:nvPr/>
        </p:nvSpPr>
        <p:spPr bwMode="auto">
          <a:xfrm>
            <a:off x="1509713" y="5277398"/>
            <a:ext cx="6105525" cy="707886"/>
          </a:xfrm>
          <a:prstGeom prst="rect">
            <a:avLst/>
          </a:prstGeom>
          <a:solidFill>
            <a:srgbClr val="BEE395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Aft>
                <a:spcPts val="0"/>
              </a:spcAft>
            </a:pPr>
            <a:r>
              <a:rPr lang="en-GB" sz="2400" b="1" dirty="0">
                <a:solidFill>
                  <a:srgbClr val="1A6C90"/>
                </a:solidFill>
                <a:cs typeface="Lucida Sans" pitchFamily="34" charset="0"/>
              </a:rPr>
              <a:t>Online Tests</a:t>
            </a:r>
          </a:p>
          <a:p>
            <a:pPr eaLnBrk="1" hangingPunct="1">
              <a:spcAft>
                <a:spcPts val="0"/>
              </a:spcAft>
            </a:pPr>
            <a:r>
              <a:rPr lang="en-GB" sz="1600" b="1" dirty="0">
                <a:solidFill>
                  <a:srgbClr val="1A6C90"/>
                </a:solidFill>
                <a:cs typeface="Lucida Sans" pitchFamily="34" charset="0"/>
              </a:rPr>
              <a:t>(e.g. numerical, verbal, situational judgement)</a:t>
            </a:r>
            <a:endParaRPr lang="en-GB" sz="2400" b="1" dirty="0">
              <a:solidFill>
                <a:srgbClr val="1A6C90"/>
              </a:solidFill>
              <a:cs typeface="Lucida Sans" pitchFamily="34" charset="0"/>
            </a:endParaRPr>
          </a:p>
        </p:txBody>
      </p:sp>
      <p:sp>
        <p:nvSpPr>
          <p:cNvPr id="4101" name="Text Box 7"/>
          <p:cNvSpPr txBox="1">
            <a:spLocks noChangeArrowheads="1"/>
          </p:cNvSpPr>
          <p:nvPr/>
        </p:nvSpPr>
        <p:spPr bwMode="auto">
          <a:xfrm>
            <a:off x="2219325" y="4218183"/>
            <a:ext cx="4741863" cy="830997"/>
          </a:xfrm>
          <a:prstGeom prst="rect">
            <a:avLst/>
          </a:prstGeom>
          <a:solidFill>
            <a:srgbClr val="C5F0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en-GB" sz="2400" b="1" dirty="0">
                <a:solidFill>
                  <a:srgbClr val="1A6C90"/>
                </a:solidFill>
                <a:cs typeface="Lucida Sans" pitchFamily="34" charset="0"/>
              </a:rPr>
              <a:t>First/Telephone/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</a:pPr>
            <a:r>
              <a:rPr lang="en-GB" sz="2400" b="1" dirty="0">
                <a:solidFill>
                  <a:srgbClr val="1A6C90"/>
                </a:solidFill>
                <a:cs typeface="Lucida Sans" pitchFamily="34" charset="0"/>
              </a:rPr>
              <a:t>Video Interviews</a:t>
            </a:r>
            <a:endParaRPr lang="en-GB" sz="1600" b="1" dirty="0">
              <a:solidFill>
                <a:srgbClr val="1A6C90"/>
              </a:solidFill>
              <a:cs typeface="Lucida Sans" pitchFamily="34" charset="0"/>
            </a:endParaRPr>
          </a:p>
        </p:txBody>
      </p:sp>
      <p:sp>
        <p:nvSpPr>
          <p:cNvPr id="4102" name="Text Box 8"/>
          <p:cNvSpPr txBox="1">
            <a:spLocks noChangeArrowheads="1"/>
          </p:cNvSpPr>
          <p:nvPr/>
        </p:nvSpPr>
        <p:spPr bwMode="auto">
          <a:xfrm>
            <a:off x="2577292" y="3076508"/>
            <a:ext cx="3989387" cy="892552"/>
          </a:xfrm>
          <a:prstGeom prst="rect">
            <a:avLst/>
          </a:prstGeom>
          <a:solidFill>
            <a:srgbClr val="FFEAA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Aft>
                <a:spcPts val="0"/>
              </a:spcAft>
            </a:pPr>
            <a:r>
              <a:rPr lang="en-GB" sz="2000" b="1" dirty="0">
                <a:solidFill>
                  <a:srgbClr val="1A6C90"/>
                </a:solidFill>
                <a:cs typeface="Lucida Sans" pitchFamily="34" charset="0"/>
              </a:rPr>
              <a:t>Assessment Centre Tasks</a:t>
            </a:r>
          </a:p>
          <a:p>
            <a:pPr eaLnBrk="1" hangingPunct="1">
              <a:spcAft>
                <a:spcPts val="0"/>
              </a:spcAft>
            </a:pPr>
            <a:r>
              <a:rPr lang="en-GB" sz="1600" b="1" dirty="0">
                <a:solidFill>
                  <a:srgbClr val="1A6C90"/>
                </a:solidFill>
                <a:cs typeface="Lucida Sans" pitchFamily="34" charset="0"/>
              </a:rPr>
              <a:t>(role play, case study, presentation, in-tray exercise, social event etc.)</a:t>
            </a:r>
          </a:p>
        </p:txBody>
      </p:sp>
      <p:sp>
        <p:nvSpPr>
          <p:cNvPr id="4104" name="Text Box 10"/>
          <p:cNvSpPr txBox="1">
            <a:spLocks noChangeArrowheads="1"/>
          </p:cNvSpPr>
          <p:nvPr/>
        </p:nvSpPr>
        <p:spPr bwMode="auto">
          <a:xfrm>
            <a:off x="3727450" y="1805062"/>
            <a:ext cx="1722438" cy="831850"/>
          </a:xfrm>
          <a:prstGeom prst="rect">
            <a:avLst/>
          </a:prstGeom>
          <a:solidFill>
            <a:srgbClr val="FF7D7D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Aft>
                <a:spcPct val="70000"/>
              </a:spcAft>
            </a:pPr>
            <a:r>
              <a:rPr lang="en-GB" sz="2400" b="1" dirty="0">
                <a:solidFill>
                  <a:srgbClr val="1A6C90"/>
                </a:solidFill>
                <a:cs typeface="Lucida Sans" pitchFamily="34" charset="0"/>
              </a:rPr>
              <a:t>Final Interview</a:t>
            </a:r>
          </a:p>
        </p:txBody>
      </p:sp>
      <p:sp>
        <p:nvSpPr>
          <p:cNvPr id="7177" name="Rectangle 3"/>
          <p:cNvSpPr txBox="1">
            <a:spLocks noChangeArrowheads="1"/>
          </p:cNvSpPr>
          <p:nvPr/>
        </p:nvSpPr>
        <p:spPr bwMode="auto">
          <a:xfrm rot="-3332783">
            <a:off x="-1130300" y="2403475"/>
            <a:ext cx="7021513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/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algn="l" eaLnBrk="1" hangingPunct="1">
              <a:spcAft>
                <a:spcPct val="70000"/>
              </a:spcAft>
            </a:pPr>
            <a:r>
              <a:rPr lang="en-GB" sz="3200" b="1" dirty="0">
                <a:solidFill>
                  <a:srgbClr val="1A6C90"/>
                </a:solidFill>
                <a:cs typeface="Lucida Sans" pitchFamily="34" charset="0"/>
              </a:rPr>
              <a:t>The Recruitment Process</a:t>
            </a:r>
          </a:p>
        </p:txBody>
      </p:sp>
      <p:sp>
        <p:nvSpPr>
          <p:cNvPr id="5" name="7-Point Star 4"/>
          <p:cNvSpPr/>
          <p:nvPr/>
        </p:nvSpPr>
        <p:spPr bwMode="auto">
          <a:xfrm>
            <a:off x="3527425" y="0"/>
            <a:ext cx="2124075" cy="1384300"/>
          </a:xfrm>
          <a:prstGeom prst="star7">
            <a:avLst/>
          </a:prstGeom>
          <a:solidFill>
            <a:srgbClr val="FFC000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bIns="0">
            <a:spAutoFit/>
          </a:bodyPr>
          <a:lstStyle/>
          <a:p>
            <a:pPr algn="l" eaLnBrk="1" hangingPunct="1">
              <a:spcAft>
                <a:spcPct val="70000"/>
              </a:spcAft>
              <a:buFontTx/>
              <a:buChar char="•"/>
              <a:defRPr/>
            </a:pPr>
            <a:endParaRPr lang="en-GB" sz="900">
              <a:solidFill>
                <a:srgbClr val="323D43"/>
              </a:solidFill>
              <a:latin typeface="Lucida Sans" pitchFamily="31" charset="0"/>
              <a:ea typeface="ＭＳ Ｐゴシック" pitchFamily="31" charset="-128"/>
              <a:cs typeface="ＭＳ Ｐゴシック" pitchFamily="31" charset="-12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743908" y="181282"/>
            <a:ext cx="1688283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 eaLnBrk="1" hangingPunct="1">
              <a:spcAft>
                <a:spcPct val="70000"/>
              </a:spcAft>
              <a:defRPr/>
            </a:pPr>
            <a:r>
              <a:rPr lang="en-US" sz="5400" b="1" dirty="0">
                <a:ln w="11430"/>
                <a:solidFill>
                  <a:srgbClr val="323D4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  <a:ea typeface="ＭＳ Ｐゴシック" pitchFamily="34" charset="-128"/>
              </a:rPr>
              <a:t>JOB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6300192" y="4890"/>
            <a:ext cx="2844316" cy="1180083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GB" sz="1200">
              <a:solidFill>
                <a:srgbClr val="323D43"/>
              </a:solidFill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 rot="3302408">
            <a:off x="4517126" y="3182976"/>
            <a:ext cx="5888017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/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algn="l" eaLnBrk="1" hangingPunct="1">
              <a:spcAft>
                <a:spcPct val="70000"/>
              </a:spcAft>
            </a:pPr>
            <a:r>
              <a:rPr lang="en-GB" sz="3200" b="1" dirty="0">
                <a:solidFill>
                  <a:srgbClr val="1A6C90"/>
                </a:solidFill>
                <a:cs typeface="Lucida Sans" pitchFamily="34" charset="0"/>
              </a:rPr>
              <a:t>Reasonable adjustments?</a:t>
            </a:r>
          </a:p>
        </p:txBody>
      </p:sp>
    </p:spTree>
    <p:extLst>
      <p:ext uri="{BB962C8B-B14F-4D97-AF65-F5344CB8AC3E}">
        <p14:creationId xmlns:p14="http://schemas.microsoft.com/office/powerpoint/2010/main" val="2504041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Fit for purpose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D1B9B9-7D2E-4246-A1BF-3425EF41CD51}" type="slidenum">
              <a:rPr lang="en-GB" smtClean="0">
                <a:solidFill>
                  <a:srgbClr val="323D43"/>
                </a:solidFill>
              </a:rPr>
              <a:pPr>
                <a:defRPr/>
              </a:pPr>
              <a:t>32</a:t>
            </a:fld>
            <a:endParaRPr lang="en-GB" dirty="0">
              <a:solidFill>
                <a:srgbClr val="323D43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104" y="2355411"/>
            <a:ext cx="1859441" cy="2804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4454" y="2367604"/>
            <a:ext cx="1859441" cy="2780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80431" y="5409220"/>
            <a:ext cx="79351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tx2">
                    <a:lumMod val="90000"/>
                    <a:lumOff val="10000"/>
                  </a:schemeClr>
                </a:solidFill>
              </a:rPr>
              <a:t>Targeted to the job, the employer, to your objective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73332" y="6129300"/>
            <a:ext cx="4323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tx2">
                    <a:lumMod val="90000"/>
                    <a:lumOff val="10000"/>
                  </a:schemeClr>
                </a:solidFill>
              </a:rPr>
              <a:t>Demonstrating your skillset</a:t>
            </a:r>
          </a:p>
        </p:txBody>
      </p:sp>
    </p:spTree>
    <p:extLst>
      <p:ext uri="{BB962C8B-B14F-4D97-AF65-F5344CB8AC3E}">
        <p14:creationId xmlns:p14="http://schemas.microsoft.com/office/powerpoint/2010/main" val="1591653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CV  - reality check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527" y="1657478"/>
            <a:ext cx="6192689" cy="4903870"/>
          </a:xfrm>
        </p:spPr>
        <p:txBody>
          <a:bodyPr/>
          <a:lstStyle/>
          <a:p>
            <a:r>
              <a:rPr lang="en-GB" altLang="en-US" dirty="0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Volume of applicants per vacancy</a:t>
            </a:r>
          </a:p>
          <a:p>
            <a:r>
              <a:rPr lang="en-GB" altLang="en-US" dirty="0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Time you have to impress</a:t>
            </a:r>
          </a:p>
          <a:p>
            <a:r>
              <a:rPr lang="en-GB" altLang="en-US" dirty="0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Rejection is easier than short listing</a:t>
            </a:r>
          </a:p>
          <a:p>
            <a:pPr lvl="1"/>
            <a:r>
              <a:rPr lang="en-GB" altLang="en-US" dirty="0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Visual impact</a:t>
            </a:r>
          </a:p>
          <a:p>
            <a:pPr lvl="1"/>
            <a:r>
              <a:rPr lang="en-GB" altLang="en-US" dirty="0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Lack of </a:t>
            </a:r>
            <a:r>
              <a:rPr lang="en-GB" altLang="en-US" b="1" dirty="0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relevant</a:t>
            </a:r>
            <a:r>
              <a:rPr lang="en-GB" altLang="en-US" dirty="0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 information</a:t>
            </a:r>
          </a:p>
          <a:p>
            <a:pPr lvl="1"/>
            <a:r>
              <a:rPr lang="en-GB" altLang="en-US" b="1" dirty="0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Pertinent</a:t>
            </a:r>
            <a:r>
              <a:rPr lang="en-GB" altLang="en-US" dirty="0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 skills do not stand out</a:t>
            </a:r>
          </a:p>
          <a:p>
            <a:pPr lvl="1"/>
            <a:r>
              <a:rPr lang="en-GB" altLang="en-US" dirty="0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Too much information</a:t>
            </a:r>
          </a:p>
          <a:p>
            <a:pPr lvl="1"/>
            <a:r>
              <a:rPr lang="en-GB" altLang="en-US" dirty="0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Typing </a:t>
            </a:r>
            <a:r>
              <a:rPr lang="en-GB" altLang="en-US" b="1" dirty="0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errors</a:t>
            </a:r>
            <a:r>
              <a:rPr lang="en-GB" altLang="en-US" dirty="0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 and grammar</a:t>
            </a:r>
          </a:p>
          <a:p>
            <a:pPr lvl="1"/>
            <a:r>
              <a:rPr lang="en-GB" altLang="en-US" dirty="0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Lacks interest and achievement</a:t>
            </a:r>
          </a:p>
          <a:p>
            <a:pPr lvl="1"/>
            <a:endParaRPr lang="en-GB" altLang="en-US" dirty="0">
              <a:solidFill>
                <a:schemeClr val="tx2">
                  <a:lumMod val="90000"/>
                  <a:lumOff val="10000"/>
                </a:schemeClr>
              </a:solidFill>
              <a:latin typeface="Lucida Sans" panose="020B0602030504020204" pitchFamily="34" charset="0"/>
            </a:endParaRPr>
          </a:p>
          <a:p>
            <a:endParaRPr lang="en-GB" altLang="en-US" dirty="0">
              <a:solidFill>
                <a:schemeClr val="tx2">
                  <a:lumMod val="90000"/>
                  <a:lumOff val="10000"/>
                </a:schemeClr>
              </a:solidFill>
              <a:latin typeface="Lucida Sans" panose="020B0602030504020204" pitchFamily="34" charset="0"/>
            </a:endParaRPr>
          </a:p>
        </p:txBody>
      </p:sp>
      <p:pic>
        <p:nvPicPr>
          <p:cNvPr id="9220" name="Picture 5" descr="MCj02816260000[1]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64288" y="3697160"/>
            <a:ext cx="1608137" cy="1814512"/>
          </a:xfrm>
        </p:spPr>
      </p:pic>
      <p:pic>
        <p:nvPicPr>
          <p:cNvPr id="9221" name="Picture 6" descr="Reverse chronological CV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57774">
            <a:off x="7197434" y="1884364"/>
            <a:ext cx="1282700" cy="15859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4807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Technical Skills (and achievement)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512" y="1628800"/>
            <a:ext cx="4608512" cy="28082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sz="1800" dirty="0">
                <a:latin typeface="Lucida Sans" panose="020B0602030504020204" pitchFamily="34" charset="0"/>
              </a:rPr>
              <a:t>Key modules </a:t>
            </a:r>
          </a:p>
          <a:p>
            <a:pPr>
              <a:lnSpc>
                <a:spcPct val="90000"/>
              </a:lnSpc>
            </a:pPr>
            <a:r>
              <a:rPr lang="en-GB" altLang="en-US" sz="1800" dirty="0">
                <a:latin typeface="Lucida Sans" panose="020B0602030504020204" pitchFamily="34" charset="0"/>
              </a:rPr>
              <a:t>Projects (and project life-cycle)</a:t>
            </a:r>
          </a:p>
          <a:p>
            <a:pPr>
              <a:lnSpc>
                <a:spcPct val="90000"/>
              </a:lnSpc>
            </a:pPr>
            <a:r>
              <a:rPr lang="en-GB" altLang="en-US" sz="1800" dirty="0">
                <a:latin typeface="Lucida Sans" panose="020B0602030504020204" pitchFamily="34" charset="0"/>
              </a:rPr>
              <a:t>Core technical skills (eg programming, platforms, object orientated, relational design, clean room,) and proficiency</a:t>
            </a:r>
          </a:p>
          <a:p>
            <a:pPr>
              <a:lnSpc>
                <a:spcPct val="90000"/>
              </a:lnSpc>
            </a:pPr>
            <a:r>
              <a:rPr lang="en-GB" altLang="en-US" sz="1800" dirty="0">
                <a:latin typeface="Lucida Sans" panose="020B0602030504020204" pitchFamily="34" charset="0"/>
              </a:rPr>
              <a:t>Specific (JavaScript, Agile SD, C#, </a:t>
            </a:r>
            <a:r>
              <a:rPr lang="en-GB" altLang="en-US" sz="1800" dirty="0" err="1">
                <a:latin typeface="Lucida Sans" panose="020B0602030504020204" pitchFamily="34" charset="0"/>
              </a:rPr>
              <a:t>etc</a:t>
            </a:r>
            <a:r>
              <a:rPr lang="en-GB" altLang="en-US" sz="1800" dirty="0">
                <a:latin typeface="Lucida Sans" panose="020B0602030504020204" pitchFamily="34" charset="0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en-GB" altLang="en-US" sz="1800" dirty="0">
                <a:latin typeface="Lucida Sans" panose="020B0602030504020204" pitchFamily="34" charset="0"/>
              </a:rPr>
              <a:t>Report writing, presentations</a:t>
            </a:r>
          </a:p>
          <a:p>
            <a:pPr>
              <a:lnSpc>
                <a:spcPct val="90000"/>
              </a:lnSpc>
            </a:pPr>
            <a:r>
              <a:rPr lang="en-GB" altLang="en-US" sz="1800" dirty="0">
                <a:latin typeface="Lucida Sans" panose="020B0602030504020204" pitchFamily="34" charset="0"/>
              </a:rPr>
              <a:t>General IT, Excel, data handling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92538" y="1628775"/>
            <a:ext cx="4171950" cy="27368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sz="1800" dirty="0">
                <a:latin typeface="Lucida Sans" panose="020B0602030504020204" pitchFamily="34" charset="0"/>
              </a:rPr>
              <a:t>Grades</a:t>
            </a:r>
          </a:p>
          <a:p>
            <a:pPr>
              <a:lnSpc>
                <a:spcPct val="90000"/>
              </a:lnSpc>
            </a:pPr>
            <a:r>
              <a:rPr lang="en-GB" altLang="en-US" sz="1800" dirty="0">
                <a:latin typeface="Lucida Sans" panose="020B0602030504020204" pitchFamily="34" charset="0"/>
              </a:rPr>
              <a:t>Predicted degree classification</a:t>
            </a:r>
          </a:p>
          <a:p>
            <a:pPr>
              <a:lnSpc>
                <a:spcPct val="90000"/>
              </a:lnSpc>
            </a:pPr>
            <a:r>
              <a:rPr lang="en-GB" altLang="en-US" sz="1800" dirty="0">
                <a:latin typeface="Lucida Sans" panose="020B0602030504020204" pitchFamily="34" charset="0"/>
              </a:rPr>
              <a:t>Position in class/group, </a:t>
            </a:r>
            <a:r>
              <a:rPr lang="en-GB" altLang="en-US" sz="1800" dirty="0" err="1">
                <a:latin typeface="Lucida Sans" panose="020B0602030504020204" pitchFamily="34" charset="0"/>
              </a:rPr>
              <a:t>eg</a:t>
            </a:r>
            <a:r>
              <a:rPr lang="en-GB" altLang="en-US" sz="1800" dirty="0">
                <a:latin typeface="Lucida Sans" panose="020B0602030504020204" pitchFamily="34" charset="0"/>
              </a:rPr>
              <a:t> Best Group Project.</a:t>
            </a:r>
          </a:p>
          <a:p>
            <a:pPr>
              <a:lnSpc>
                <a:spcPct val="90000"/>
              </a:lnSpc>
            </a:pPr>
            <a:r>
              <a:rPr lang="en-GB" altLang="en-US" sz="1800" dirty="0">
                <a:latin typeface="Lucida Sans" panose="020B0602030504020204" pitchFamily="34" charset="0"/>
              </a:rPr>
              <a:t>Prizes, awards, strengths</a:t>
            </a:r>
          </a:p>
          <a:p>
            <a:pPr>
              <a:lnSpc>
                <a:spcPct val="90000"/>
              </a:lnSpc>
            </a:pPr>
            <a:r>
              <a:rPr lang="en-GB" altLang="en-US" sz="1800" dirty="0">
                <a:latin typeface="Lucida Sans" panose="020B0602030504020204" pitchFamily="34" charset="0"/>
              </a:rPr>
              <a:t>Self taught skills/projects</a:t>
            </a:r>
          </a:p>
        </p:txBody>
      </p:sp>
      <p:sp>
        <p:nvSpPr>
          <p:cNvPr id="11269" name="Rectangle 7"/>
          <p:cNvSpPr>
            <a:spLocks noChangeArrowheads="1"/>
          </p:cNvSpPr>
          <p:nvPr/>
        </p:nvSpPr>
        <p:spPr bwMode="auto">
          <a:xfrm>
            <a:off x="514523" y="5949950"/>
            <a:ext cx="8138766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bIns="0">
            <a:spAutoFit/>
          </a:bodyPr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r>
              <a:rPr lang="en-GB" altLang="en-US" sz="2400" dirty="0">
                <a:solidFill>
                  <a:schemeClr val="tx2">
                    <a:lumMod val="90000"/>
                    <a:lumOff val="10000"/>
                  </a:schemeClr>
                </a:solidFill>
                <a:hlinkClick r:id="rId3"/>
              </a:rPr>
              <a:t>www.prospects.ac.uk</a:t>
            </a:r>
            <a:r>
              <a:rPr lang="en-GB" altLang="en-US" sz="24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&gt; Options with your subject</a:t>
            </a:r>
          </a:p>
          <a:p>
            <a:r>
              <a:rPr lang="en-GB" altLang="en-US" sz="2400" dirty="0">
                <a:solidFill>
                  <a:schemeClr val="tx2">
                    <a:lumMod val="90000"/>
                    <a:lumOff val="10000"/>
                  </a:schemeClr>
                </a:solidFill>
                <a:hlinkClick r:id="rId4"/>
              </a:rPr>
              <a:t>http://www.itjobswatch.co.uk/jobs/uk/developer.do</a:t>
            </a:r>
            <a:endParaRPr lang="en-GB" altLang="en-US" sz="24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1270" name="Rectangle 8"/>
          <p:cNvSpPr>
            <a:spLocks noChangeArrowheads="1"/>
          </p:cNvSpPr>
          <p:nvPr/>
        </p:nvSpPr>
        <p:spPr bwMode="auto">
          <a:xfrm>
            <a:off x="791437" y="4868863"/>
            <a:ext cx="7503977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bIns="0">
            <a:spAutoFit/>
          </a:bodyPr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r>
              <a:rPr lang="en-GB" altLang="en-US" sz="24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Be specific, quantify where possible, be truthful. </a:t>
            </a:r>
          </a:p>
          <a:p>
            <a:r>
              <a:rPr lang="en-GB" altLang="en-US" sz="24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If you don’t tell them, who will?</a:t>
            </a:r>
          </a:p>
        </p:txBody>
      </p:sp>
    </p:spTree>
    <p:extLst>
      <p:ext uri="{BB962C8B-B14F-4D97-AF65-F5344CB8AC3E}">
        <p14:creationId xmlns:p14="http://schemas.microsoft.com/office/powerpoint/2010/main" val="3030215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8BE997E-8CE4-A14C-BB6E-9F0E9D5F6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Finding Clues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187624" y="1484784"/>
            <a:ext cx="6444716" cy="5155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B1D6DC-09E5-4E35-8076-F0AC666DDFED}" type="slidenum">
              <a:rPr lang="en-GB" smtClean="0">
                <a:solidFill>
                  <a:srgbClr val="323D43"/>
                </a:solidFill>
              </a:rPr>
              <a:pPr>
                <a:defRPr/>
              </a:pPr>
              <a:t>35</a:t>
            </a:fld>
            <a:endParaRPr lang="en-GB">
              <a:solidFill>
                <a:srgbClr val="323D43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44966" y="6409723"/>
            <a:ext cx="43300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http://www.ecs.soton.ac.uk</a:t>
            </a:r>
          </a:p>
        </p:txBody>
      </p:sp>
    </p:spTree>
    <p:extLst>
      <p:ext uri="{BB962C8B-B14F-4D97-AF65-F5344CB8AC3E}">
        <p14:creationId xmlns:p14="http://schemas.microsoft.com/office/powerpoint/2010/main" val="1418443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5832140" y="1196751"/>
            <a:ext cx="2914985" cy="3600673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algn="ctr"/>
            <a:r>
              <a:rPr lang="en-US" altLang="en-US" sz="3600" dirty="0"/>
              <a:t>Equality Act</a:t>
            </a:r>
            <a:br>
              <a:rPr lang="en-US" altLang="en-US" sz="3600" dirty="0"/>
            </a:br>
            <a:r>
              <a:rPr lang="en-US" altLang="en-US" sz="3600" dirty="0"/>
              <a:t> 2010</a:t>
            </a:r>
          </a:p>
        </p:txBody>
      </p:sp>
      <p:sp>
        <p:nvSpPr>
          <p:cNvPr id="1331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50825" y="1736813"/>
            <a:ext cx="8496300" cy="4849726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dirty="0">
                <a:latin typeface="Lucida Sans" panose="020B0602030504020204" pitchFamily="34" charset="0"/>
              </a:rPr>
              <a:t>One/Two sides of A4</a:t>
            </a:r>
          </a:p>
          <a:p>
            <a:pPr>
              <a:lnSpc>
                <a:spcPct val="90000"/>
              </a:lnSpc>
            </a:pPr>
            <a:r>
              <a:rPr lang="en-GB" altLang="en-US" dirty="0">
                <a:latin typeface="Lucida Sans" panose="020B0602030504020204" pitchFamily="34" charset="0"/>
              </a:rPr>
              <a:t>Reverse chronological order</a:t>
            </a:r>
          </a:p>
          <a:p>
            <a:pPr>
              <a:lnSpc>
                <a:spcPct val="90000"/>
              </a:lnSpc>
            </a:pPr>
            <a:r>
              <a:rPr lang="en-GB" altLang="en-US" dirty="0">
                <a:latin typeface="Lucida Sans" panose="020B0602030504020204" pitchFamily="34" charset="0"/>
              </a:rPr>
              <a:t>No Gaps</a:t>
            </a:r>
          </a:p>
          <a:p>
            <a:pPr>
              <a:lnSpc>
                <a:spcPct val="90000"/>
              </a:lnSpc>
            </a:pPr>
            <a:r>
              <a:rPr lang="en-GB" altLang="en-US" dirty="0">
                <a:latin typeface="Lucida Sans" panose="020B0602030504020204" pitchFamily="34" charset="0"/>
              </a:rPr>
              <a:t>Relevant headings</a:t>
            </a:r>
          </a:p>
          <a:p>
            <a:pPr>
              <a:lnSpc>
                <a:spcPct val="90000"/>
              </a:lnSpc>
            </a:pPr>
            <a:r>
              <a:rPr lang="en-GB" altLang="en-US" dirty="0">
                <a:latin typeface="Lucida Sans" panose="020B0602030504020204" pitchFamily="34" charset="0"/>
              </a:rPr>
              <a:t>Balance your information</a:t>
            </a:r>
          </a:p>
          <a:p>
            <a:pPr>
              <a:lnSpc>
                <a:spcPct val="90000"/>
              </a:lnSpc>
            </a:pPr>
            <a:r>
              <a:rPr lang="en-GB" altLang="en-US" dirty="0">
                <a:latin typeface="Lucida Sans" panose="020B0602030504020204" pitchFamily="34" charset="0"/>
              </a:rPr>
              <a:t>Web links/profiles (Linked-in?)</a:t>
            </a:r>
          </a:p>
          <a:p>
            <a:pPr>
              <a:lnSpc>
                <a:spcPct val="90000"/>
              </a:lnSpc>
            </a:pPr>
            <a:r>
              <a:rPr lang="en-GB" altLang="en-US" dirty="0">
                <a:latin typeface="Lucida Sans" panose="020B0602030504020204" pitchFamily="34" charset="0"/>
              </a:rPr>
              <a:t>Use action words: negotiated, organised </a:t>
            </a:r>
          </a:p>
          <a:p>
            <a:pPr>
              <a:lnSpc>
                <a:spcPct val="90000"/>
              </a:lnSpc>
            </a:pPr>
            <a:r>
              <a:rPr lang="en-GB" altLang="en-US" dirty="0">
                <a:latin typeface="Lucida Sans" panose="020B0602030504020204" pitchFamily="34" charset="0"/>
              </a:rPr>
              <a:t>Match your skills to the employer/role needs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latin typeface="Lucida Sans" panose="020B0602030504020204" pitchFamily="34" charset="0"/>
              </a:rPr>
              <a:t>CV Challenge</a:t>
            </a:r>
          </a:p>
        </p:txBody>
      </p:sp>
    </p:spTree>
    <p:extLst>
      <p:ext uri="{BB962C8B-B14F-4D97-AF65-F5344CB8AC3E}">
        <p14:creationId xmlns:p14="http://schemas.microsoft.com/office/powerpoint/2010/main" val="3221774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6372919" y="1654175"/>
            <a:ext cx="3095625" cy="381635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pPr algn="ctr"/>
            <a:endParaRPr lang="en-US" alt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title"/>
          </p:nvPr>
        </p:nvSpPr>
        <p:spPr>
          <a:xfrm>
            <a:off x="323850" y="620713"/>
            <a:ext cx="8496300" cy="649287"/>
          </a:xfrm>
        </p:spPr>
        <p:txBody>
          <a:bodyPr/>
          <a:lstStyle/>
          <a:p>
            <a:r>
              <a:rPr lang="en-GB" altLang="en-US" dirty="0">
                <a:latin typeface="Lucida Sans" panose="020B0602030504020204" pitchFamily="34" charset="0"/>
              </a:rPr>
              <a:t>CV Style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39750" y="1393825"/>
            <a:ext cx="8496300" cy="5111750"/>
          </a:xfrm>
        </p:spPr>
        <p:txBody>
          <a:bodyPr/>
          <a:lstStyle/>
          <a:p>
            <a:r>
              <a:rPr lang="en-GB" altLang="en-US" dirty="0">
                <a:latin typeface="Lucida Sans" panose="020B0602030504020204" pitchFamily="34" charset="0"/>
              </a:rPr>
              <a:t>Uncluttered</a:t>
            </a:r>
          </a:p>
          <a:p>
            <a:r>
              <a:rPr lang="en-GB" altLang="en-US" sz="1200" dirty="0"/>
              <a:t>too small,   </a:t>
            </a:r>
            <a:r>
              <a:rPr lang="en-GB" altLang="en-US" dirty="0">
                <a:latin typeface="Bernard MT Condensed" pitchFamily="18" charset="0"/>
              </a:rPr>
              <a:t>fancy fonts, </a:t>
            </a:r>
            <a:r>
              <a:rPr lang="en-GB" altLang="en-US" sz="3200" b="1" i="1" u="sng" dirty="0">
                <a:solidFill>
                  <a:srgbClr val="F00F2C"/>
                </a:solidFill>
                <a:latin typeface="Bernard MT Condensed" pitchFamily="18" charset="0"/>
              </a:rPr>
              <a:t>BOLD</a:t>
            </a:r>
            <a:endParaRPr lang="en-GB" altLang="en-US" dirty="0"/>
          </a:p>
          <a:p>
            <a:r>
              <a:rPr lang="en-GB" altLang="en-US" dirty="0">
                <a:latin typeface="Lucida Sans" panose="020B0602030504020204" pitchFamily="34" charset="0"/>
              </a:rPr>
              <a:t>Short sentences, bullet points</a:t>
            </a:r>
          </a:p>
          <a:p>
            <a:r>
              <a:rPr lang="en-GB" altLang="en-US" dirty="0">
                <a:latin typeface="Lucida Sans" panose="020B0602030504020204" pitchFamily="34" charset="0"/>
              </a:rPr>
              <a:t>Check spelling/grammar</a:t>
            </a:r>
          </a:p>
          <a:p>
            <a:r>
              <a:rPr lang="en-GB" altLang="en-US" dirty="0">
                <a:latin typeface="Lucida Sans" panose="020B0602030504020204" pitchFamily="34" charset="0"/>
              </a:rPr>
              <a:t>Tables and open source software?</a:t>
            </a:r>
          </a:p>
          <a:p>
            <a:r>
              <a:rPr lang="en-GB" altLang="en-US" dirty="0">
                <a:latin typeface="Lucida Sans" panose="020B0602030504020204" pitchFamily="34" charset="0"/>
              </a:rPr>
              <a:t>Focus on skills, knowledge and </a:t>
            </a:r>
          </a:p>
          <a:p>
            <a:pPr>
              <a:buFontTx/>
              <a:buNone/>
            </a:pPr>
            <a:r>
              <a:rPr lang="en-GB" altLang="en-US" dirty="0">
                <a:latin typeface="Lucida Sans" panose="020B0602030504020204" pitchFamily="34" charset="0"/>
              </a:rPr>
              <a:t>		 achievements. </a:t>
            </a:r>
          </a:p>
          <a:p>
            <a:pPr>
              <a:buFontTx/>
              <a:buNone/>
            </a:pPr>
            <a:r>
              <a:rPr lang="en-GB" altLang="en-US" sz="3200" i="1" dirty="0">
                <a:solidFill>
                  <a:srgbClr val="C00000"/>
                </a:solidFill>
                <a:latin typeface="Lucida Sans" panose="020B0602030504020204" pitchFamily="34" charset="0"/>
              </a:rPr>
              <a:t>		STAR = Situation, Task, Action, Result</a:t>
            </a:r>
          </a:p>
        </p:txBody>
      </p:sp>
      <p:pic>
        <p:nvPicPr>
          <p:cNvPr id="14341" name="Picture 5" descr="Reverse chronological C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62" y="1870075"/>
            <a:ext cx="2735262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7" descr="MPj0441164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5445125"/>
            <a:ext cx="827087" cy="10525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6825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b="1" dirty="0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Extra curricular activities?</a:t>
            </a:r>
            <a:endParaRPr lang="en-US" altLang="en-US" b="1" dirty="0">
              <a:solidFill>
                <a:schemeClr val="tx2">
                  <a:lumMod val="90000"/>
                  <a:lumOff val="10000"/>
                </a:schemeClr>
              </a:solidFill>
              <a:latin typeface="Lucida Sans" panose="020B0602030504020204" pitchFamily="34" charset="0"/>
            </a:endParaRPr>
          </a:p>
        </p:txBody>
      </p:sp>
      <p:pic>
        <p:nvPicPr>
          <p:cNvPr id="17411" name="Picture 6" descr="Performing Arts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7900" y="5732463"/>
            <a:ext cx="4171950" cy="942975"/>
          </a:xfrm>
          <a:noFill/>
        </p:spPr>
      </p:pic>
      <p:sp>
        <p:nvSpPr>
          <p:cNvPr id="17412" name="Content Placeholder 5"/>
          <p:cNvSpPr>
            <a:spLocks noGrp="1"/>
          </p:cNvSpPr>
          <p:nvPr>
            <p:ph sz="half" idx="2"/>
          </p:nvPr>
        </p:nvSpPr>
        <p:spPr>
          <a:xfrm>
            <a:off x="468313" y="1700213"/>
            <a:ext cx="4171950" cy="4525962"/>
          </a:xfrm>
        </p:spPr>
        <p:txBody>
          <a:bodyPr/>
          <a:lstStyle/>
          <a:p>
            <a:endParaRPr lang="en-GB" altLang="en-US" dirty="0">
              <a:solidFill>
                <a:schemeClr val="tx2">
                  <a:lumMod val="90000"/>
                  <a:lumOff val="10000"/>
                </a:schemeClr>
              </a:solidFill>
              <a:latin typeface="Lucida Sans" panose="020B0602030504020204" pitchFamily="34" charset="0"/>
            </a:endParaRPr>
          </a:p>
          <a:p>
            <a:r>
              <a:rPr lang="en-GB" altLang="en-US" dirty="0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What?</a:t>
            </a:r>
          </a:p>
          <a:p>
            <a:r>
              <a:rPr lang="en-GB" altLang="en-US" dirty="0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Why?</a:t>
            </a:r>
          </a:p>
          <a:p>
            <a:r>
              <a:rPr lang="en-GB" altLang="en-US" dirty="0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Space?</a:t>
            </a:r>
          </a:p>
          <a:p>
            <a:r>
              <a:rPr lang="en-GB" altLang="en-US" dirty="0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Where?</a:t>
            </a:r>
          </a:p>
          <a:p>
            <a:endParaRPr lang="en-US" altLang="en-US" dirty="0">
              <a:solidFill>
                <a:schemeClr val="tx2">
                  <a:lumMod val="90000"/>
                  <a:lumOff val="10000"/>
                </a:schemeClr>
              </a:solidFill>
              <a:latin typeface="Lucida Sans" panose="020B0602030504020204" pitchFamily="34" charset="0"/>
            </a:endParaRPr>
          </a:p>
        </p:txBody>
      </p:sp>
      <p:sp>
        <p:nvSpPr>
          <p:cNvPr id="1741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34" charset="0"/>
                <a:ea typeface="ＭＳ Ｐゴシック" pitchFamily="34" charset="-128"/>
              </a:defRPr>
            </a:lvl9pPr>
          </a:lstStyle>
          <a:p>
            <a:fld id="{37D7BD0C-FE6B-4CA7-91E5-3CB41A773DC8}" type="slidenum">
              <a:rPr lang="en-GB" altLang="en-US" sz="1400">
                <a:latin typeface="Georgia" pitchFamily="18" charset="0"/>
              </a:rPr>
              <a:pPr/>
              <a:t>38</a:t>
            </a:fld>
            <a:endParaRPr lang="en-GB" altLang="en-US" sz="1400">
              <a:latin typeface="Georgia" pitchFamily="18" charset="0"/>
            </a:endParaRPr>
          </a:p>
        </p:txBody>
      </p:sp>
      <p:pic>
        <p:nvPicPr>
          <p:cNvPr id="17414" name="Picture 2" descr="C:\Documents and Settings\Owner\Local Settings\Temporary Internet Files\Content.IE5\TQ8LZ2MY\MP900174937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3668713"/>
            <a:ext cx="2865437" cy="191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3" descr="C:\Documents and Settings\Owner\Local Settings\Temporary Internet Files\Content.IE5\8CWYSDBE\MP900439337[1]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1052513"/>
            <a:ext cx="1628775" cy="245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7357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Further Help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CV advice</a:t>
            </a:r>
          </a:p>
          <a:p>
            <a:pPr lvl="1"/>
            <a:r>
              <a:rPr lang="en-GB" dirty="0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Examples</a:t>
            </a:r>
          </a:p>
          <a:p>
            <a:pPr lvl="1"/>
            <a:r>
              <a:rPr lang="en-GB" dirty="0">
                <a:solidFill>
                  <a:schemeClr val="tx2">
                    <a:lumMod val="90000"/>
                    <a:lumOff val="10000"/>
                  </a:schemeClr>
                </a:solidFill>
                <a:latin typeface="Lucida Sans" panose="020B0602030504020204" pitchFamily="34" charset="0"/>
              </a:rPr>
              <a:t>Sample structure</a:t>
            </a:r>
          </a:p>
          <a:p>
            <a:pPr lvl="1"/>
            <a:endParaRPr lang="en-GB" dirty="0">
              <a:latin typeface="Lucida Sans" panose="020B0602030504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D1B9B9-7D2E-4246-A1BF-3425EF41CD51}" type="slidenum">
              <a:rPr lang="en-GB" smtClean="0">
                <a:solidFill>
                  <a:srgbClr val="323D43"/>
                </a:solidFill>
              </a:rPr>
              <a:pPr>
                <a:defRPr/>
              </a:pPr>
              <a:t>39</a:t>
            </a:fld>
            <a:endParaRPr lang="en-GB" dirty="0">
              <a:solidFill>
                <a:srgbClr val="323D43"/>
              </a:solidFill>
            </a:endParaRPr>
          </a:p>
        </p:txBody>
      </p:sp>
      <p:pic>
        <p:nvPicPr>
          <p:cNvPr id="6" name="Picture 5" descr="CV support canva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609020"/>
            <a:ext cx="2206104" cy="220610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75556" y="6021288"/>
            <a:ext cx="34381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GB" dirty="0">
                <a:hlinkClick r:id="rId4"/>
              </a:rPr>
              <a:t>https://goo.gl/ieBqBe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8100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435161BE-F0D7-4DF4-A241-FB058E120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A roadmap from our careers service</a:t>
            </a:r>
          </a:p>
        </p:txBody>
      </p:sp>
      <p:pic>
        <p:nvPicPr>
          <p:cNvPr id="5" name="Content Placeholder 4" descr="A picture containing calendar&#10;&#10;Description automatically generated">
            <a:extLst>
              <a:ext uri="{FF2B5EF4-FFF2-40B4-BE49-F238E27FC236}">
                <a16:creationId xmlns:a16="http://schemas.microsoft.com/office/drawing/2014/main" id="{84F17CC0-5273-4D45-A4B2-7E0DD4C5E3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1181892"/>
            <a:ext cx="5111750" cy="4035428"/>
          </a:xfrm>
          <a:noFill/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467E291-4F4B-C347-9E48-79174FC634F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You will need to work independently</a:t>
            </a:r>
          </a:p>
          <a:p>
            <a:r>
              <a:rPr lang="en-GB" dirty="0"/>
              <a:t>We can use their roadmap to help us prepare</a:t>
            </a:r>
          </a:p>
        </p:txBody>
      </p:sp>
    </p:spTree>
    <p:extLst>
      <p:ext uri="{BB962C8B-B14F-4D97-AF65-F5344CB8AC3E}">
        <p14:creationId xmlns:p14="http://schemas.microsoft.com/office/powerpoint/2010/main" val="3143735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C4934-6909-A94F-ADE1-3DE0BC376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Career Planning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EC44A5B-0DD1-CF44-B21F-489711A89E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362719"/>
            <a:ext cx="5111750" cy="5673774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07BF1F-B8CE-F546-BABD-7234785E64B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/>
              <a:t>Explore the pages</a:t>
            </a:r>
          </a:p>
          <a:p>
            <a:r>
              <a:rPr lang="en-GB" dirty="0"/>
              <a:t>Follow the links</a:t>
            </a:r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0D4908-0DC7-A347-A435-B64D4AE4D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21975-91E7-46F9-9B0F-AC81451E268F}" type="slidenum">
              <a:rPr lang="en-GB" smtClean="0">
                <a:solidFill>
                  <a:srgbClr val="005C84"/>
                </a:solidFill>
              </a:rPr>
              <a:pPr/>
              <a:t>40</a:t>
            </a:fld>
            <a:endParaRPr lang="en-GB">
              <a:solidFill>
                <a:srgbClr val="005C84"/>
              </a:solidFill>
            </a:endParaRPr>
          </a:p>
        </p:txBody>
      </p:sp>
      <p:sp>
        <p:nvSpPr>
          <p:cNvPr id="8" name="Rectangle 7">
            <a:hlinkClick r:id="rId3"/>
            <a:extLst>
              <a:ext uri="{FF2B5EF4-FFF2-40B4-BE49-F238E27FC236}">
                <a16:creationId xmlns:a16="http://schemas.microsoft.com/office/drawing/2014/main" id="{D70B13B5-893F-8E4D-99BB-FFBC45706452}"/>
              </a:ext>
            </a:extLst>
          </p:cNvPr>
          <p:cNvSpPr/>
          <p:nvPr/>
        </p:nvSpPr>
        <p:spPr>
          <a:xfrm>
            <a:off x="13506" y="6151146"/>
            <a:ext cx="9144000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1600" dirty="0">
                <a:hlinkClick r:id="rId3"/>
              </a:rPr>
              <a:t>https://</a:t>
            </a:r>
            <a:r>
              <a:rPr lang="en-GB" sz="1600" dirty="0" err="1">
                <a:hlinkClick r:id="rId3"/>
              </a:rPr>
              <a:t>www.southampton.ac.uk</a:t>
            </a:r>
            <a:r>
              <a:rPr lang="en-GB" sz="1600" dirty="0">
                <a:hlinkClick r:id="rId3"/>
              </a:rPr>
              <a:t>/careers/students/career-planning/</a:t>
            </a:r>
            <a:r>
              <a:rPr lang="en-GB" sz="1600" dirty="0" err="1">
                <a:hlinkClick r:id="rId3"/>
              </a:rPr>
              <a:t>index.page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420114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9DE3F-5000-A940-9387-6AA09B0A3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Careers readiness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ACA1128-4CBB-024B-BC30-D7C788340C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3837" y="273050"/>
            <a:ext cx="3774176" cy="5853113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B355F7-C2A7-7746-80A0-96B6E006D40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/>
              <a:t> following the career readiness link will take you to some pages in </a:t>
            </a:r>
            <a:r>
              <a:rPr lang="en-GB" dirty="0" err="1"/>
              <a:t>eFolio</a:t>
            </a:r>
            <a:endParaRPr lang="en-GB" dirty="0"/>
          </a:p>
          <a:p>
            <a:endParaRPr lang="en-GB" dirty="0"/>
          </a:p>
          <a:p>
            <a:r>
              <a:rPr lang="en-GB" dirty="0"/>
              <a:t> just bear with the demands to login yet again and you will ultimately reach the career readiness evaluation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EFE5DD-BEFA-1A46-BCC5-B7AD5D199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21975-91E7-46F9-9B0F-AC81451E268F}" type="slidenum">
              <a:rPr lang="en-GB" smtClean="0">
                <a:solidFill>
                  <a:srgbClr val="005C84"/>
                </a:solidFill>
              </a:rPr>
              <a:pPr/>
              <a:t>41</a:t>
            </a:fld>
            <a:endParaRPr lang="en-GB">
              <a:solidFill>
                <a:srgbClr val="005C84"/>
              </a:solidFill>
            </a:endParaRPr>
          </a:p>
        </p:txBody>
      </p:sp>
      <p:sp>
        <p:nvSpPr>
          <p:cNvPr id="8" name="Rectangle 7">
            <a:hlinkClick r:id="rId3"/>
            <a:extLst>
              <a:ext uri="{FF2B5EF4-FFF2-40B4-BE49-F238E27FC236}">
                <a16:creationId xmlns:a16="http://schemas.microsoft.com/office/drawing/2014/main" id="{D3CC1159-5302-194F-A534-4A9A93116EE0}"/>
              </a:ext>
            </a:extLst>
          </p:cNvPr>
          <p:cNvSpPr/>
          <p:nvPr/>
        </p:nvSpPr>
        <p:spPr>
          <a:xfrm>
            <a:off x="0" y="6120368"/>
            <a:ext cx="91440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1800" dirty="0">
                <a:hlinkClick r:id="rId3"/>
              </a:rPr>
              <a:t>https://</a:t>
            </a:r>
            <a:r>
              <a:rPr lang="en-GB" sz="1800" dirty="0" err="1">
                <a:hlinkClick r:id="rId3"/>
              </a:rPr>
              <a:t>www.southampton.ac.uk</a:t>
            </a:r>
            <a:r>
              <a:rPr lang="en-GB" sz="1800" dirty="0">
                <a:hlinkClick r:id="rId3"/>
              </a:rPr>
              <a:t>/careers/students/career-planning/</a:t>
            </a:r>
            <a:r>
              <a:rPr lang="en-GB" sz="1800" dirty="0" err="1">
                <a:hlinkClick r:id="rId3"/>
              </a:rPr>
              <a:t>index.page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52384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4C31B79-2A17-CD47-8854-E3E3A4F9A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why all this is relevant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D73F610-FFAB-4B46-9C46-85EB56F13A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7B9618-8A4D-9F43-AFCD-58913C1E0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21975-91E7-46F9-9B0F-AC81451E268F}" type="slidenum">
              <a:rPr lang="en-GB" smtClean="0">
                <a:solidFill>
                  <a:srgbClr val="005C84"/>
                </a:solidFill>
              </a:rPr>
              <a:pPr/>
              <a:t>42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903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COMP1205 Learning objectives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/>
              <a:t>B3.  Audit, evaluate and critically reflect upon strengths and weaknesses in knowledge, skills and abilities</a:t>
            </a:r>
          </a:p>
          <a:p>
            <a:r>
              <a:rPr lang="en-GB" sz="2400" dirty="0"/>
              <a:t>B4.  Evaluate and critically reflect upon self-presentation, particularly those aspects that relate to career development</a:t>
            </a:r>
          </a:p>
          <a:p>
            <a:r>
              <a:rPr lang="en-GB" sz="2400" dirty="0"/>
              <a:t>D1. Communicate ideas in written and oral forms in appropriate styles for different audiences</a:t>
            </a:r>
          </a:p>
          <a:p>
            <a:r>
              <a:rPr lang="en-GB" sz="2400" dirty="0"/>
              <a:t>D2. In written communications, make appropriate and effective use of layout and referencing conventions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A181A-5AE4-4F93-80BB-9482B11A2518}" type="slidenum">
              <a:rPr lang="en-GB" smtClean="0">
                <a:solidFill>
                  <a:srgbClr val="005C84"/>
                </a:solidFill>
              </a:rPr>
              <a:pPr/>
              <a:t>43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48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before next week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1600" dirty="0"/>
              <a:t> check out the University career pages for ECS students</a:t>
            </a:r>
          </a:p>
          <a:p>
            <a:r>
              <a:rPr lang="en-US" sz="1600" dirty="0"/>
              <a:t>Watch the various videos</a:t>
            </a:r>
          </a:p>
          <a:p>
            <a:r>
              <a:rPr lang="en-US" sz="1600" dirty="0"/>
              <a:t>Make notes on points which you think will be relevant to the draft of your CV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0B280-6989-4276-9254-F79D529802C6}" type="slidenum">
              <a:rPr lang="en-GB" smtClean="0">
                <a:solidFill>
                  <a:srgbClr val="005C84"/>
                </a:solidFill>
              </a:rPr>
              <a:pPr/>
              <a:t>44</a:t>
            </a:fld>
            <a:endParaRPr lang="en-GB">
              <a:solidFill>
                <a:srgbClr val="005C84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375472"/>
            <a:ext cx="91440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800" dirty="0"/>
              <a:t>https://</a:t>
            </a:r>
            <a:r>
              <a:rPr lang="en-US" sz="1800" dirty="0" err="1"/>
              <a:t>www.southampton.ac.uk</a:t>
            </a:r>
            <a:r>
              <a:rPr lang="en-US" sz="1800" dirty="0"/>
              <a:t>/careers/students/subject-info/</a:t>
            </a:r>
            <a:r>
              <a:rPr lang="en-US" sz="1800" dirty="0" err="1"/>
              <a:t>ecs.page</a:t>
            </a: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>
                <a:hlinkClick r:id="rId2"/>
              </a:rPr>
              <a:t>https://goo.gl/grvpYA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8" name="Picture 7" descr="maybe careerscanva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348880"/>
            <a:ext cx="25400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460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4"/>
          <p:cNvSpPr txBox="1">
            <a:spLocks noChangeArrowheads="1"/>
          </p:cNvSpPr>
          <p:nvPr/>
        </p:nvSpPr>
        <p:spPr bwMode="auto">
          <a:xfrm>
            <a:off x="4185007" y="1340768"/>
            <a:ext cx="4875212" cy="2294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70000"/>
              </a:spcAft>
              <a:buChar char="•"/>
              <a:defRPr sz="900">
                <a:solidFill>
                  <a:schemeClr val="tx1"/>
                </a:solidFill>
                <a:latin typeface="Georgia" pitchFamily="18" charset="0"/>
                <a:ea typeface="ＭＳ Ｐゴシック" pitchFamily="34" charset="-128"/>
              </a:defRPr>
            </a:lvl9pPr>
          </a:lstStyle>
          <a:p>
            <a:r>
              <a:rPr lang="en-GB" altLang="en-US" sz="2800" dirty="0">
                <a:ln w="12700">
                  <a:solidFill>
                    <a:srgbClr val="CCE5E9">
                      <a:satMod val="155000"/>
                    </a:srgbClr>
                  </a:solidFill>
                  <a:prstDash val="solid"/>
                </a:ln>
                <a:solidFill>
                  <a:srgbClr val="0089B0">
                    <a:lumMod val="20000"/>
                    <a:lumOff val="80000"/>
                  </a:srgbClr>
                </a:solidFill>
                <a:latin typeface="Lucida Sans" pitchFamily="34" charset="0"/>
                <a:cs typeface="Arial" pitchFamily="34" charset="0"/>
              </a:rPr>
              <a:t>Careers and Employability Service</a:t>
            </a:r>
          </a:p>
          <a:p>
            <a:endParaRPr lang="en-GB" altLang="en-US" sz="500" b="1" dirty="0">
              <a:ln w="12700">
                <a:solidFill>
                  <a:srgbClr val="CCE5E9">
                    <a:satMod val="155000"/>
                  </a:srgbClr>
                </a:solidFill>
                <a:prstDash val="solid"/>
              </a:ln>
              <a:solidFill>
                <a:srgbClr val="0089B0">
                  <a:lumMod val="20000"/>
                  <a:lumOff val="80000"/>
                </a:srgbClr>
              </a:solidFill>
              <a:latin typeface="Lucida Sans" pitchFamily="34" charset="0"/>
              <a:cs typeface="Arial" pitchFamily="34" charset="0"/>
            </a:endParaRPr>
          </a:p>
          <a:p>
            <a:r>
              <a:rPr lang="en-GB" altLang="en-US" sz="1600" b="1" dirty="0">
                <a:solidFill>
                  <a:srgbClr val="B2D5D5"/>
                </a:solidFill>
                <a:latin typeface="Lucida Sans" pitchFamily="34" charset="0"/>
                <a:cs typeface="Arial" pitchFamily="34" charset="0"/>
              </a:rPr>
              <a:t>Building 37, Highfield Campus</a:t>
            </a:r>
          </a:p>
          <a:p>
            <a:endParaRPr lang="en-GB" altLang="en-US" sz="2400" b="1" dirty="0">
              <a:solidFill>
                <a:srgbClr val="B2D5D5"/>
              </a:solidFill>
              <a:latin typeface="Lucida Sans" pitchFamily="34" charset="0"/>
              <a:cs typeface="Arial" pitchFamily="34" charset="0"/>
            </a:endParaRPr>
          </a:p>
          <a:p>
            <a:r>
              <a:rPr lang="en-GB" altLang="en-US" sz="2000" b="1" dirty="0">
                <a:solidFill>
                  <a:srgbClr val="B2D5D5"/>
                </a:solidFill>
                <a:latin typeface="Lucida Sans" pitchFamily="34" charset="0"/>
                <a:cs typeface="Arial" pitchFamily="34" charset="0"/>
                <a:hlinkClick r:id="rId3"/>
              </a:rPr>
              <a:t>careers@southampton.ac.uk</a:t>
            </a:r>
            <a:endParaRPr lang="en-GB" altLang="en-US" sz="2000" b="1" dirty="0">
              <a:solidFill>
                <a:srgbClr val="B2D5D5"/>
              </a:solidFill>
              <a:latin typeface="Lucida Sans" pitchFamily="34" charset="0"/>
              <a:cs typeface="Arial" pitchFamily="34" charset="0"/>
            </a:endParaRPr>
          </a:p>
          <a:p>
            <a:endParaRPr lang="en-GB" altLang="en-US" sz="2000" b="1" dirty="0">
              <a:solidFill>
                <a:srgbClr val="B2D5D5"/>
              </a:solidFill>
              <a:latin typeface="Lucida Sans" pitchFamily="34" charset="0"/>
              <a:cs typeface="Arial" pitchFamily="34" charset="0"/>
            </a:endParaRPr>
          </a:p>
          <a:p>
            <a:r>
              <a:rPr lang="en-GB" altLang="en-US" sz="2000" b="1" dirty="0">
                <a:solidFill>
                  <a:srgbClr val="B2D5D5"/>
                </a:solidFill>
                <a:latin typeface="Lucida Sans" pitchFamily="34" charset="0"/>
                <a:cs typeface="Arial" pitchFamily="34" charset="0"/>
              </a:rPr>
              <a:t>+44 (0)23 8059 3501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722861" y="4653136"/>
            <a:ext cx="3845583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0" rIns="0" bIns="0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9pPr>
          </a:lstStyle>
          <a:p>
            <a:pPr>
              <a:defRPr/>
            </a:pPr>
            <a:r>
              <a:rPr lang="en-GB" sz="1800" kern="0" dirty="0" err="1">
                <a:solidFill>
                  <a:srgbClr val="E5E3DB"/>
                </a:solidFill>
              </a:rPr>
              <a:t>UoS_CareersandEmployability</a:t>
            </a:r>
            <a:endParaRPr lang="en-GB" sz="1800" kern="0" dirty="0">
              <a:solidFill>
                <a:srgbClr val="E5E3DB"/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4722861" y="5373216"/>
            <a:ext cx="2443162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0" rIns="0" bIns="0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9pPr>
          </a:lstStyle>
          <a:p>
            <a:pPr>
              <a:defRPr/>
            </a:pPr>
            <a:r>
              <a:rPr lang="en-GB" sz="1800" kern="0" dirty="0">
                <a:solidFill>
                  <a:srgbClr val="E5E3DB"/>
                </a:solidFill>
              </a:rPr>
              <a:t>UoS_Careers</a:t>
            </a:r>
          </a:p>
        </p:txBody>
      </p:sp>
      <p:pic>
        <p:nvPicPr>
          <p:cNvPr id="35845" name="Picture 6" descr="http://www.tacodeli.com/wp-content/uploads/2013/01/twitter_icon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812" y="5266613"/>
            <a:ext cx="400050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10" descr="http://images.wikia.com/lanoire/images/f/ff/Facebook-icon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815" y="4547299"/>
            <a:ext cx="422047" cy="422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9" descr="Student Services Centr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-22225"/>
            <a:ext cx="3813175" cy="688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http://www.thethreetuns.com/images/www-icon.png">
            <a:hlinkClick r:id="rId7"/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815" y="3855233"/>
            <a:ext cx="412750" cy="4320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4722861" y="3886591"/>
            <a:ext cx="40863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en-GB" altLang="en-US" sz="1800" b="1" dirty="0">
                <a:solidFill>
                  <a:srgbClr val="B2D5D5"/>
                </a:solidFill>
                <a:latin typeface="Lucida Sans"/>
                <a:ea typeface="ＭＳ Ｐゴシック"/>
                <a:cs typeface="Arial" pitchFamily="34" charset="0"/>
                <a:hlinkClick r:id="rId9"/>
              </a:rPr>
              <a:t>www.southampton.ac.uk/careers</a:t>
            </a:r>
            <a:endParaRPr lang="en-GB" altLang="en-US" sz="1800" b="1" dirty="0">
              <a:solidFill>
                <a:srgbClr val="B2D5D5"/>
              </a:solidFill>
              <a:latin typeface="Lucida Sans"/>
              <a:ea typeface="ＭＳ Ｐゴシック"/>
              <a:cs typeface="Arial" pitchFamily="34" charset="0"/>
            </a:endParaRPr>
          </a:p>
        </p:txBody>
      </p:sp>
      <p:pic>
        <p:nvPicPr>
          <p:cNvPr id="11" name="Picture 10" descr="http://files.softicons.com/download/social-media-icons/simple-icons-by-dan-leech/png/512x512/pinterest.png">
            <a:hlinkClick r:id="rId10"/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812" y="6061240"/>
            <a:ext cx="400050" cy="363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8" name="Picture 6" descr="http://blog.ipressl.com/wp-content/uploads/2011/01/e-mail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710" y="2819400"/>
            <a:ext cx="452855" cy="4528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4722861" y="6094371"/>
            <a:ext cx="2443162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0" rIns="0" bIns="0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9pPr>
          </a:lstStyle>
          <a:p>
            <a:pPr>
              <a:defRPr/>
            </a:pPr>
            <a:r>
              <a:rPr lang="en-GB" sz="1800" kern="0" dirty="0">
                <a:solidFill>
                  <a:srgbClr val="E5E3DB"/>
                </a:solidFill>
              </a:rPr>
              <a:t>UoS_Careers</a:t>
            </a:r>
          </a:p>
        </p:txBody>
      </p:sp>
    </p:spTree>
    <p:extLst>
      <p:ext uri="{BB962C8B-B14F-4D97-AF65-F5344CB8AC3E}">
        <p14:creationId xmlns:p14="http://schemas.microsoft.com/office/powerpoint/2010/main" val="23615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A692AB5-6591-6A4B-9A1E-90B0E9BFB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references in this slide set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F116FE4-574E-A74F-AF2E-0B59D18833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75" y="2283748"/>
            <a:ext cx="8426450" cy="3335080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FD4C4C-ED8F-9443-AC70-D41832955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21975-91E7-46F9-9B0F-AC81451E268F}" type="slidenum">
              <a:rPr lang="en-GB" smtClean="0">
                <a:solidFill>
                  <a:srgbClr val="005C84"/>
                </a:solidFill>
              </a:rPr>
              <a:pPr/>
              <a:t>46</a:t>
            </a:fld>
            <a:endParaRPr lang="en-GB">
              <a:solidFill>
                <a:srgbClr val="005C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615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A8C31-0018-5846-8F86-EC6ABD7AA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Lucida Sans" panose="020B0602030504020204" pitchFamily="34" charset="77"/>
              </a:rPr>
              <a:t>What progress you might make</a:t>
            </a:r>
          </a:p>
        </p:txBody>
      </p:sp>
      <p:pic>
        <p:nvPicPr>
          <p:cNvPr id="6" name="Content Placeholder 5" descr="A picture containing diagram&#10;&#10;Description automatically generated">
            <a:extLst>
              <a:ext uri="{FF2B5EF4-FFF2-40B4-BE49-F238E27FC236}">
                <a16:creationId xmlns:a16="http://schemas.microsoft.com/office/drawing/2014/main" id="{00F5320F-E3F4-0B4F-AD6E-4F4B474220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1127905"/>
            <a:ext cx="5111750" cy="4143403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3D80A24-9B37-D543-96D2-95C748D65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We don’t expect you to cover the whole 30 days</a:t>
            </a:r>
          </a:p>
          <a:p>
            <a:r>
              <a:rPr lang="en-GB" dirty="0"/>
              <a:t>Certainly not before the </a:t>
            </a:r>
            <a:r>
              <a:rPr lang="en-GB" dirty="0" err="1"/>
              <a:t>handin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305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E35B7BE-BFF2-2743-9994-1A86482DA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But these are different times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004357-638A-8A48-9FF7-028110FB8C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 want to get to know you a little</a:t>
            </a:r>
          </a:p>
          <a:p>
            <a:r>
              <a:rPr lang="en-GB" dirty="0"/>
              <a:t>You probably want to get to know your fellow students</a:t>
            </a:r>
          </a:p>
          <a:p>
            <a:r>
              <a:rPr lang="en-GB" dirty="0"/>
              <a:t>We have to use different ways…</a:t>
            </a:r>
          </a:p>
          <a:p>
            <a:r>
              <a:rPr lang="en-GB" dirty="0"/>
              <a:t>I don’t know how long this is all going to take!</a:t>
            </a:r>
          </a:p>
          <a:p>
            <a:r>
              <a:rPr lang="en-GB" dirty="0"/>
              <a:t>I have a short survey </a:t>
            </a:r>
          </a:p>
          <a:p>
            <a:r>
              <a:rPr lang="en-GB" dirty="0"/>
              <a:t>I will try to share the results dynamically</a:t>
            </a:r>
          </a:p>
          <a:p>
            <a:r>
              <a:rPr lang="en-GB" dirty="0"/>
              <a:t>Please forgive me if there are some hiccups!</a:t>
            </a:r>
          </a:p>
          <a:p>
            <a:r>
              <a:rPr lang="en-GB" dirty="0"/>
              <a:t>Some slides from this set are likely to spill over to the next lecture</a:t>
            </a:r>
          </a:p>
        </p:txBody>
      </p:sp>
    </p:spTree>
    <p:extLst>
      <p:ext uri="{BB962C8B-B14F-4D97-AF65-F5344CB8AC3E}">
        <p14:creationId xmlns:p14="http://schemas.microsoft.com/office/powerpoint/2010/main" val="2255364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EA5D6-0CC4-4045-95C8-8C92BB835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rmAutofit/>
          </a:bodyPr>
          <a:lstStyle/>
          <a:p>
            <a:r>
              <a:rPr lang="en-GB" dirty="0"/>
              <a:t>Password protected survey</a:t>
            </a:r>
          </a:p>
        </p:txBody>
      </p:sp>
      <p:pic>
        <p:nvPicPr>
          <p:cNvPr id="9" name="Content Placeholder 8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A3EEFC3B-2C13-8C4B-A1A8-6745CBF5001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792288" y="880237"/>
            <a:ext cx="5486400" cy="3579876"/>
          </a:xfrm>
          <a:noFill/>
        </p:spPr>
      </p:pic>
      <p:sp>
        <p:nvSpPr>
          <p:cNvPr id="6" name="Rectangle 5">
            <a:hlinkClick r:id="rId3"/>
            <a:extLst>
              <a:ext uri="{FF2B5EF4-FFF2-40B4-BE49-F238E27FC236}">
                <a16:creationId xmlns:a16="http://schemas.microsoft.com/office/drawing/2014/main" id="{621859E2-F439-2048-872D-69ED6B394708}"/>
              </a:ext>
            </a:extLst>
          </p:cNvPr>
          <p:cNvSpPr/>
          <p:nvPr/>
        </p:nvSpPr>
        <p:spPr bwMode="auto">
          <a:xfrm>
            <a:off x="1792288" y="5367338"/>
            <a:ext cx="5486400" cy="112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spcBef>
                <a:spcPct val="70000"/>
              </a:spcBef>
              <a:buClr>
                <a:schemeClr val="tx2"/>
              </a:buClr>
            </a:pPr>
            <a:r>
              <a:rPr lang="en-US" sz="14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https://www.isurvey.soton.ac.uk/38410</a:t>
            </a:r>
            <a:endParaRPr lang="en-US" sz="14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ct val="70000"/>
              </a:spcBef>
              <a:buClr>
                <a:schemeClr val="tx2"/>
              </a:buClr>
            </a:pPr>
            <a:r>
              <a:rPr lang="en-US" sz="1400" dirty="0">
                <a:solidFill>
                  <a:schemeClr val="tx1"/>
                </a:solidFill>
              </a:rPr>
              <a:t>Password COMP1205w</a:t>
            </a:r>
          </a:p>
          <a:p>
            <a:pPr>
              <a:spcBef>
                <a:spcPct val="70000"/>
              </a:spcBef>
              <a:buClr>
                <a:schemeClr val="tx2"/>
              </a:buClr>
            </a:pPr>
            <a:r>
              <a:rPr lang="en-US" sz="1400" dirty="0">
                <a:solidFill>
                  <a:schemeClr val="tx1"/>
                </a:solidFill>
              </a:rPr>
              <a:t>The password is CASE sensitive</a:t>
            </a:r>
          </a:p>
          <a:p>
            <a:pPr>
              <a:spcBef>
                <a:spcPct val="70000"/>
              </a:spcBef>
              <a:buClr>
                <a:schemeClr val="tx2"/>
              </a:buClr>
            </a:pPr>
            <a:endParaRPr lang="en-US" sz="1400" dirty="0">
              <a:solidFill>
                <a:schemeClr val="tx1"/>
              </a:solidFill>
            </a:endParaRPr>
          </a:p>
          <a:p>
            <a:pPr>
              <a:spcBef>
                <a:spcPct val="70000"/>
              </a:spcBef>
              <a:buClr>
                <a:schemeClr val="tx2"/>
              </a:buClr>
            </a:pPr>
            <a:endParaRPr lang="en-US" sz="14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69038BCA-1EDC-47B0-8A54-1B3A66FFC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77050" y="6308725"/>
            <a:ext cx="1908175" cy="180975"/>
          </a:xfrm>
        </p:spPr>
        <p:txBody>
          <a:bodyPr/>
          <a:lstStyle/>
          <a:p>
            <a:pPr>
              <a:spcAft>
                <a:spcPts val="600"/>
              </a:spcAft>
            </a:pPr>
            <a:fld id="{D4C639C6-E4F9-4658-9A6F-37896A03D512}" type="slidenum">
              <a:rPr lang="en-GB"/>
              <a:pPr>
                <a:spcAft>
                  <a:spcPts val="600"/>
                </a:spcAft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4288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B5AF6B5-F335-C344-92AF-81711C22F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Please complete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B36A33D-A617-8149-9819-45D131D03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We will resume the lecture </a:t>
            </a:r>
          </a:p>
          <a:p>
            <a:r>
              <a:rPr lang="en-GB" dirty="0"/>
              <a:t>after approx. 10 minutes</a:t>
            </a:r>
          </a:p>
          <a:p>
            <a:r>
              <a:rPr lang="en-GB" dirty="0"/>
              <a:t>We will then go on to discuss some of the issues raised</a:t>
            </a:r>
          </a:p>
          <a:p>
            <a:r>
              <a:rPr lang="en-GB" dirty="0"/>
              <a:t>I will need you to use the chat channel to help sustain discussion and allow us to shape future online lectures and activities</a:t>
            </a:r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DCA79D-2052-994F-B3CE-3DF1B9527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639C6-E4F9-4658-9A6F-37896A03D512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600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010FA-E4C0-CF4C-AF79-07C4D2BCF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GB" dirty="0"/>
            </a:br>
            <a:r>
              <a:rPr lang="en-GB" dirty="0"/>
              <a:t>Questions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FFF4574-BF03-1649-BDBA-5BD008AA04B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sz="2400" dirty="0"/>
              <a:t>Would you like to have distanced safe meetings with your fellow students from ECS?</a:t>
            </a:r>
          </a:p>
          <a:p>
            <a:r>
              <a:rPr lang="en-GB" sz="2400" dirty="0"/>
              <a:t>Would you prefer small group meetings online?</a:t>
            </a:r>
          </a:p>
          <a:p>
            <a:r>
              <a:rPr lang="en-GB" sz="2400" dirty="0"/>
              <a:t>Can you imagine that your tutor groups will help?</a:t>
            </a:r>
          </a:p>
          <a:p>
            <a:pPr marL="0" indent="0">
              <a:buNone/>
            </a:pPr>
            <a:endParaRPr lang="en-GB" sz="24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C5C74C-6FEB-024A-B5D4-2DE11D3D0E7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sz="2400" dirty="0"/>
              <a:t>What can we do to make remote teaching better?</a:t>
            </a:r>
          </a:p>
          <a:p>
            <a:r>
              <a:rPr lang="en-GB" sz="2400" dirty="0"/>
              <a:t>How many of you might like small group tutorials from me as part of this course?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C3F065-6B8B-5842-8B4B-E93679A14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3A50E-70D9-40D7-ABCF-AA06D7F87B6B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0578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XPANDSHOWBAR" val="True"/>
  <p:tag name="ANSWERNOWTEXT" val="Answer Now"/>
  <p:tag name="RESPTABLESTYLE" val="-1"/>
  <p:tag name="ALLOWDUPLICATES" val="False"/>
  <p:tag name="AUTOADVANCE" val="False"/>
  <p:tag name="STDCHART" val="1"/>
  <p:tag name="BUBBLENAMEVISIBLE" val="True"/>
  <p:tag name="DEFAULTNUMTEAMS" val="5"/>
  <p:tag name="CUSTOMCELLBACKCOLOR2" val="-13395457"/>
  <p:tag name="DISPLAYNAME" val="True"/>
  <p:tag name="GRIDROTATIONINTERVAL" val="2"/>
  <p:tag name="POLLINGCYCLE" val="2"/>
  <p:tag name="INCLUDENONRESPONDERS" val="False"/>
  <p:tag name="ALLOWUSERFEEDBACK" val="True"/>
  <p:tag name="REALTIMEBACKUPPATH" val="(None)"/>
  <p:tag name="FIBDISPLAYKEYWORDS" val="True"/>
  <p:tag name="USESECONDARYMONITOR" val="True"/>
  <p:tag name="RESPCOUNTERSTYLE" val="-1"/>
  <p:tag name="NUMRESPONSES" val="1"/>
  <p:tag name="REVIEWONLY" val="False"/>
  <p:tag name="TEAMSINLEADERBOARD" val="5"/>
  <p:tag name="BUBBLEGROUPING" val="3"/>
  <p:tag name="CUSTOMCELLBACKCOLOR3" val="-268652"/>
  <p:tag name="DISPLAYDEVICEID" val="True"/>
  <p:tag name="GRIDPOSITION" val="1"/>
  <p:tag name="MULTIRESPDIVISOR" val="1"/>
  <p:tag name="INCORRECTPOINTVALUE" val="0"/>
  <p:tag name="CHARTSCALE" val="True"/>
  <p:tag name="TPVERSION" val="2008"/>
  <p:tag name="ANSWERNOWSTYLE" val="-1"/>
  <p:tag name="INPUTSOURCE" val="1"/>
  <p:tag name="ROTATIONINTERVAL" val="2"/>
  <p:tag name="BUBBLESIZEVISIBLE" val="True"/>
  <p:tag name="CUSTOMCELLBACKCOLOR1" val="-657956"/>
  <p:tag name="GRIDOPACITY" val="90"/>
  <p:tag name="CHARTLABELS" val="0"/>
  <p:tag name="CORRECTPOINTVALUE" val="1"/>
  <p:tag name="FIBDISPLAYRESULTS" val="True"/>
  <p:tag name="SHOWBARVISIBLE" val="True"/>
  <p:tag name="COUNTDOWNSECONDS" val="10"/>
  <p:tag name="AUTOUPDATEALIASES" val="True"/>
  <p:tag name="CUSTOMGRIDBACKCOLOR" val="-2830136"/>
  <p:tag name="DISPLAYDEVICENUMBER" val="True"/>
  <p:tag name="RESETCHARTS" val="True"/>
  <p:tag name="ZEROBASED" val="False"/>
  <p:tag name="POWERPOINTVERSION" val="11.0"/>
  <p:tag name="BACKUPSESSIONS" val="True"/>
  <p:tag name="MAXRESPONDERS" val="5"/>
  <p:tag name="USESCHEMECOLORS" val="True"/>
  <p:tag name="PARTLISTDEFAULT" val="0"/>
  <p:tag name="FIBNUMRESULTS" val="5"/>
  <p:tag name="RESPCOUNTERFORMAT" val="0"/>
  <p:tag name="BUBBLEVALUEFORMAT" val="0.0"/>
  <p:tag name="GRIDSIZE" val="{Width=800, Height=600}"/>
  <p:tag name="AUTOADJUSTPARTRANGE" val="True"/>
  <p:tag name="BACKUPMAINTENANCE" val="7"/>
  <p:tag name="CUSTOMCELLBACKCOLOR4" val="-8355712"/>
  <p:tag name="REALTIMEBACKUP" val="False"/>
  <p:tag name="CHARTVALUEFORMAT" val="0%"/>
  <p:tag name="COUNTDOWNSTYLE" val="-1"/>
  <p:tag name="INCLUDEPPT" val="True"/>
  <p:tag name="CUSTOMCELLFORECOLOR" val="-16777216"/>
  <p:tag name="PARTICIPANTSINLEADERBOARD" val="5"/>
  <p:tag name="AUTOSIZEGRID" val="True"/>
  <p:tag name="BULLETTYPE" val="3"/>
  <p:tag name="FIBINCLUDEOTHER" val="True"/>
  <p:tag name="DELIMITERS" val="3.1"/>
  <p:tag name="INCLUDESESSION" val="True"/>
  <p:tag name="ADVANCEDSETTINGSVIEW" val="True"/>
  <p:tag name="CHARTCOLORS" val="1"/>
</p:tagLst>
</file>

<file path=ppt/theme/theme1.xml><?xml version="1.0" encoding="utf-8"?>
<a:theme xmlns:a="http://schemas.openxmlformats.org/drawingml/2006/main" name="UoSnew3">
  <a:themeElements>
    <a:clrScheme name="UoSnew3 2">
      <a:dk1>
        <a:srgbClr val="A4AEB5"/>
      </a:dk1>
      <a:lt1>
        <a:srgbClr val="FFFFFF"/>
      </a:lt1>
      <a:dk2>
        <a:srgbClr val="005C84"/>
      </a:dk2>
      <a:lt2>
        <a:srgbClr val="CCE5E9"/>
      </a:lt2>
      <a:accent1>
        <a:srgbClr val="F0AB00"/>
      </a:accent1>
      <a:accent2>
        <a:srgbClr val="0098C3"/>
      </a:accent2>
      <a:accent3>
        <a:srgbClr val="AAB5C2"/>
      </a:accent3>
      <a:accent4>
        <a:srgbClr val="DADADA"/>
      </a:accent4>
      <a:accent5>
        <a:srgbClr val="F6D2AA"/>
      </a:accent5>
      <a:accent6>
        <a:srgbClr val="0089B0"/>
      </a:accent6>
      <a:hlink>
        <a:srgbClr val="CCE5E9"/>
      </a:hlink>
      <a:folHlink>
        <a:srgbClr val="E1D9DF"/>
      </a:folHlink>
    </a:clrScheme>
    <a:fontScheme name="UoSnew3">
      <a:majorFont>
        <a:latin typeface="Lucida Sans"/>
        <a:ea typeface="ＭＳ Ｐゴシック"/>
        <a:cs typeface=""/>
      </a:majorFont>
      <a:minorFont>
        <a:latin typeface="Lucida San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Lucida Sans" pitchFamily="34" charset="0"/>
            <a:ea typeface="ＭＳ Ｐゴシック" pitchFamily="16" charset="-128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Lucida Sans" pitchFamily="34" charset="0"/>
            <a:ea typeface="ＭＳ Ｐゴシック" pitchFamily="16" charset="-128"/>
            <a:cs typeface="Arial" charset="0"/>
          </a:defRPr>
        </a:defPPr>
      </a:lstStyle>
    </a:lnDef>
  </a:objectDefaults>
  <a:extraClrSchemeLst>
    <a:extraClrScheme>
      <a:clrScheme name="UoSnew3 1">
        <a:dk1>
          <a:srgbClr val="A4AEB5"/>
        </a:dk1>
        <a:lt1>
          <a:srgbClr val="FFFFFF"/>
        </a:lt1>
        <a:dk2>
          <a:srgbClr val="005C84"/>
        </a:dk2>
        <a:lt2>
          <a:srgbClr val="CCE5E9"/>
        </a:lt2>
        <a:accent1>
          <a:srgbClr val="FCEECC"/>
        </a:accent1>
        <a:accent2>
          <a:srgbClr val="F8DAD0"/>
        </a:accent2>
        <a:accent3>
          <a:srgbClr val="AAB5C2"/>
        </a:accent3>
        <a:accent4>
          <a:srgbClr val="DADADA"/>
        </a:accent4>
        <a:accent5>
          <a:srgbClr val="FDF5E2"/>
        </a:accent5>
        <a:accent6>
          <a:srgbClr val="E1C5BC"/>
        </a:accent6>
        <a:hlink>
          <a:srgbClr val="CCE5E9"/>
        </a:hlink>
        <a:folHlink>
          <a:srgbClr val="E1D9D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oSnew3 2">
        <a:dk1>
          <a:srgbClr val="A4AEB5"/>
        </a:dk1>
        <a:lt1>
          <a:srgbClr val="FFFFFF"/>
        </a:lt1>
        <a:dk2>
          <a:srgbClr val="005C84"/>
        </a:dk2>
        <a:lt2>
          <a:srgbClr val="CCE5E9"/>
        </a:lt2>
        <a:accent1>
          <a:srgbClr val="F0AB00"/>
        </a:accent1>
        <a:accent2>
          <a:srgbClr val="0098C3"/>
        </a:accent2>
        <a:accent3>
          <a:srgbClr val="AAB5C2"/>
        </a:accent3>
        <a:accent4>
          <a:srgbClr val="DADADA"/>
        </a:accent4>
        <a:accent5>
          <a:srgbClr val="F6D2AA"/>
        </a:accent5>
        <a:accent6>
          <a:srgbClr val="0089B0"/>
        </a:accent6>
        <a:hlink>
          <a:srgbClr val="CCE5E9"/>
        </a:hlink>
        <a:folHlink>
          <a:srgbClr val="E1D9D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UoSnew3">
  <a:themeElements>
    <a:clrScheme name="UoSnew3 1">
      <a:dk1>
        <a:srgbClr val="005C84"/>
      </a:dk1>
      <a:lt1>
        <a:srgbClr val="DBDFE1"/>
      </a:lt1>
      <a:dk2>
        <a:srgbClr val="005C84"/>
      </a:dk2>
      <a:lt2>
        <a:srgbClr val="A4AEB5"/>
      </a:lt2>
      <a:accent1>
        <a:srgbClr val="005C84"/>
      </a:accent1>
      <a:accent2>
        <a:srgbClr val="007C92"/>
      </a:accent2>
      <a:accent3>
        <a:srgbClr val="EAECEE"/>
      </a:accent3>
      <a:accent4>
        <a:srgbClr val="004D70"/>
      </a:accent4>
      <a:accent5>
        <a:srgbClr val="AAB5C2"/>
      </a:accent5>
      <a:accent6>
        <a:srgbClr val="007084"/>
      </a:accent6>
      <a:hlink>
        <a:srgbClr val="0098C3"/>
      </a:hlink>
      <a:folHlink>
        <a:srgbClr val="6A4061"/>
      </a:folHlink>
    </a:clrScheme>
    <a:fontScheme name="UoSnew3">
      <a:majorFont>
        <a:latin typeface="Lucida Sans"/>
        <a:ea typeface="ＭＳ Ｐゴシック"/>
        <a:cs typeface=""/>
      </a:majorFont>
      <a:minorFont>
        <a:latin typeface="Lucida San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34" charset="0"/>
            <a:ea typeface="ＭＳ Ｐゴシック" pitchFamily="16" charset="-128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34" charset="0"/>
            <a:ea typeface="ＭＳ Ｐゴシック" pitchFamily="16" charset="-128"/>
            <a:cs typeface="Arial" charset="0"/>
          </a:defRPr>
        </a:defPPr>
      </a:lstStyle>
    </a:lnDef>
  </a:objectDefaults>
  <a:extraClrSchemeLst>
    <a:extraClrScheme>
      <a:clrScheme name="UoSnew3 1">
        <a:dk1>
          <a:srgbClr val="005C84"/>
        </a:dk1>
        <a:lt1>
          <a:srgbClr val="DBDFE1"/>
        </a:lt1>
        <a:dk2>
          <a:srgbClr val="005C84"/>
        </a:dk2>
        <a:lt2>
          <a:srgbClr val="A4AEB5"/>
        </a:lt2>
        <a:accent1>
          <a:srgbClr val="005C84"/>
        </a:accent1>
        <a:accent2>
          <a:srgbClr val="007C92"/>
        </a:accent2>
        <a:accent3>
          <a:srgbClr val="EAECEE"/>
        </a:accent3>
        <a:accent4>
          <a:srgbClr val="004D70"/>
        </a:accent4>
        <a:accent5>
          <a:srgbClr val="AAB5C2"/>
        </a:accent5>
        <a:accent6>
          <a:srgbClr val="007084"/>
        </a:accent6>
        <a:hlink>
          <a:srgbClr val="0098C3"/>
        </a:hlink>
        <a:folHlink>
          <a:srgbClr val="6A406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uos_ppt__template_v7">
  <a:themeElements>
    <a:clrScheme name="uos_ppt__template_v7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v7">
      <a:majorFont>
        <a:latin typeface="Georgia"/>
        <a:ea typeface="ＭＳ Ｐゴシック"/>
        <a:cs typeface=""/>
      </a:majorFont>
      <a:minorFont>
        <a:latin typeface="Georgi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34" charset="0"/>
            <a:ea typeface="ＭＳ Ｐゴシック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34" charset="0"/>
            <a:ea typeface="ＭＳ Ｐゴシック" pitchFamily="34" charset="-128"/>
          </a:defRPr>
        </a:defPPr>
      </a:lstStyle>
    </a:lnDef>
  </a:objectDefaults>
  <a:extraClrSchemeLst>
    <a:extraClrScheme>
      <a:clrScheme name="uos_ppt__template_v7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UoSnew3">
  <a:themeElements>
    <a:clrScheme name="UoSnew3 2">
      <a:dk1>
        <a:srgbClr val="A4AEB5"/>
      </a:dk1>
      <a:lt1>
        <a:srgbClr val="FFFFFF"/>
      </a:lt1>
      <a:dk2>
        <a:srgbClr val="005C84"/>
      </a:dk2>
      <a:lt2>
        <a:srgbClr val="CCE5E9"/>
      </a:lt2>
      <a:accent1>
        <a:srgbClr val="F0AB00"/>
      </a:accent1>
      <a:accent2>
        <a:srgbClr val="0098C3"/>
      </a:accent2>
      <a:accent3>
        <a:srgbClr val="AAB5C2"/>
      </a:accent3>
      <a:accent4>
        <a:srgbClr val="DADADA"/>
      </a:accent4>
      <a:accent5>
        <a:srgbClr val="F6D2AA"/>
      </a:accent5>
      <a:accent6>
        <a:srgbClr val="0089B0"/>
      </a:accent6>
      <a:hlink>
        <a:srgbClr val="CCE5E9"/>
      </a:hlink>
      <a:folHlink>
        <a:srgbClr val="E1D9DF"/>
      </a:folHlink>
    </a:clrScheme>
    <a:fontScheme name="UoSnew3">
      <a:majorFont>
        <a:latin typeface="Lucida Sans"/>
        <a:ea typeface="ＭＳ Ｐゴシック"/>
        <a:cs typeface=""/>
      </a:majorFont>
      <a:minorFont>
        <a:latin typeface="Lucida San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Lucida Sans" pitchFamily="34" charset="0"/>
            <a:ea typeface="ＭＳ Ｐゴシック" pitchFamily="16" charset="-128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Lucida Sans" pitchFamily="34" charset="0"/>
            <a:ea typeface="ＭＳ Ｐゴシック" pitchFamily="16" charset="-128"/>
            <a:cs typeface="Arial" charset="0"/>
          </a:defRPr>
        </a:defPPr>
      </a:lstStyle>
    </a:lnDef>
  </a:objectDefaults>
  <a:extraClrSchemeLst>
    <a:extraClrScheme>
      <a:clrScheme name="UoSnew3 1">
        <a:dk1>
          <a:srgbClr val="A4AEB5"/>
        </a:dk1>
        <a:lt1>
          <a:srgbClr val="FFFFFF"/>
        </a:lt1>
        <a:dk2>
          <a:srgbClr val="005C84"/>
        </a:dk2>
        <a:lt2>
          <a:srgbClr val="CCE5E9"/>
        </a:lt2>
        <a:accent1>
          <a:srgbClr val="FCEECC"/>
        </a:accent1>
        <a:accent2>
          <a:srgbClr val="F8DAD0"/>
        </a:accent2>
        <a:accent3>
          <a:srgbClr val="AAB5C2"/>
        </a:accent3>
        <a:accent4>
          <a:srgbClr val="DADADA"/>
        </a:accent4>
        <a:accent5>
          <a:srgbClr val="FDF5E2"/>
        </a:accent5>
        <a:accent6>
          <a:srgbClr val="E1C5BC"/>
        </a:accent6>
        <a:hlink>
          <a:srgbClr val="CCE5E9"/>
        </a:hlink>
        <a:folHlink>
          <a:srgbClr val="E1D9D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oSnew3 2">
        <a:dk1>
          <a:srgbClr val="A4AEB5"/>
        </a:dk1>
        <a:lt1>
          <a:srgbClr val="FFFFFF"/>
        </a:lt1>
        <a:dk2>
          <a:srgbClr val="005C84"/>
        </a:dk2>
        <a:lt2>
          <a:srgbClr val="CCE5E9"/>
        </a:lt2>
        <a:accent1>
          <a:srgbClr val="F0AB00"/>
        </a:accent1>
        <a:accent2>
          <a:srgbClr val="0098C3"/>
        </a:accent2>
        <a:accent3>
          <a:srgbClr val="AAB5C2"/>
        </a:accent3>
        <a:accent4>
          <a:srgbClr val="DADADA"/>
        </a:accent4>
        <a:accent5>
          <a:srgbClr val="F6D2AA"/>
        </a:accent5>
        <a:accent6>
          <a:srgbClr val="0089B0"/>
        </a:accent6>
        <a:hlink>
          <a:srgbClr val="CCE5E9"/>
        </a:hlink>
        <a:folHlink>
          <a:srgbClr val="E1D9D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uos_ppt__template_v7">
  <a:themeElements>
    <a:clrScheme name="uos_ppt__template_v7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v7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31" charset="0"/>
            <a:ea typeface="ＭＳ Ｐゴシック" pitchFamily="31" charset="-128"/>
            <a:cs typeface="ＭＳ Ｐゴシック" pitchFamily="3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31" charset="0"/>
            <a:ea typeface="ＭＳ Ｐゴシック" pitchFamily="31" charset="-128"/>
            <a:cs typeface="ＭＳ Ｐゴシック" pitchFamily="31" charset="-128"/>
          </a:defRPr>
        </a:defPPr>
      </a:lstStyle>
    </a:lnDef>
  </a:objectDefaults>
  <a:extraClrSchemeLst>
    <a:extraClrScheme>
      <a:clrScheme name="uos_ppt__template_v7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1744</Words>
  <Application>Microsoft Macintosh PowerPoint</Application>
  <PresentationFormat>On-screen Show (4:3)</PresentationFormat>
  <Paragraphs>333</Paragraphs>
  <Slides>46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46</vt:i4>
      </vt:variant>
    </vt:vector>
  </HeadingPairs>
  <TitlesOfParts>
    <vt:vector size="62" baseType="lpstr">
      <vt:lpstr>Arial</vt:lpstr>
      <vt:lpstr>Bernard MT Condensed</vt:lpstr>
      <vt:lpstr>Calibri</vt:lpstr>
      <vt:lpstr>Georgia</vt:lpstr>
      <vt:lpstr>Lucida Sans</vt:lpstr>
      <vt:lpstr>Lucinda sans</vt:lpstr>
      <vt:lpstr>Symbol</vt:lpstr>
      <vt:lpstr>Times New Roman</vt:lpstr>
      <vt:lpstr>Verdana</vt:lpstr>
      <vt:lpstr>Wingdings</vt:lpstr>
      <vt:lpstr>UoSnew3</vt:lpstr>
      <vt:lpstr>1_UoSnew3</vt:lpstr>
      <vt:lpstr>uos_ppt__template_v7</vt:lpstr>
      <vt:lpstr>3_UoSnew3</vt:lpstr>
      <vt:lpstr>2_uos_ppt__template_v7</vt:lpstr>
      <vt:lpstr>Office Theme</vt:lpstr>
      <vt:lpstr>Careers and Employability</vt:lpstr>
      <vt:lpstr>Careers, Employability and…your first coursework</vt:lpstr>
      <vt:lpstr>A preview</vt:lpstr>
      <vt:lpstr>A roadmap from our careers service</vt:lpstr>
      <vt:lpstr>What progress you might make</vt:lpstr>
      <vt:lpstr>But these are different times</vt:lpstr>
      <vt:lpstr>Password protected survey</vt:lpstr>
      <vt:lpstr>Please complete</vt:lpstr>
      <vt:lpstr> Questions</vt:lpstr>
      <vt:lpstr>Next</vt:lpstr>
      <vt:lpstr> let’s begin with some data</vt:lpstr>
      <vt:lpstr>Employability</vt:lpstr>
      <vt:lpstr>The most recently available figures</vt:lpstr>
      <vt:lpstr>This is the official data replacement</vt:lpstr>
      <vt:lpstr>Alternative sources</vt:lpstr>
      <vt:lpstr>What are Employers looking for?</vt:lpstr>
      <vt:lpstr>Careers and Employability Service</vt:lpstr>
      <vt:lpstr>MyCareer for events and jobs</vt:lpstr>
      <vt:lpstr>Jobs and work experience</vt:lpstr>
      <vt:lpstr>PowerPoint Presentation</vt:lpstr>
      <vt:lpstr>Directories</vt:lpstr>
      <vt:lpstr>Careers Fairs</vt:lpstr>
      <vt:lpstr>PowerPoint Presentation</vt:lpstr>
      <vt:lpstr>  let’s think about a concrete example</vt:lpstr>
      <vt:lpstr>Time to EXPLORE the Module web page</vt:lpstr>
      <vt:lpstr>ECS Module Page</vt:lpstr>
      <vt:lpstr>What to do next?</vt:lpstr>
      <vt:lpstr>Use the  ’30-day challenge’  as a guide</vt:lpstr>
      <vt:lpstr>Read and prepare</vt:lpstr>
      <vt:lpstr>Professional impact</vt:lpstr>
      <vt:lpstr>PowerPoint Presentation</vt:lpstr>
      <vt:lpstr>Fit for purpose</vt:lpstr>
      <vt:lpstr>CV  - reality check</vt:lpstr>
      <vt:lpstr>Technical Skills (and achievement)</vt:lpstr>
      <vt:lpstr> Finding Clues</vt:lpstr>
      <vt:lpstr>CV Challenge</vt:lpstr>
      <vt:lpstr>CV Style</vt:lpstr>
      <vt:lpstr>Extra curricular activities?</vt:lpstr>
      <vt:lpstr>Further Help</vt:lpstr>
      <vt:lpstr>Career Planning</vt:lpstr>
      <vt:lpstr>Careers readiness</vt:lpstr>
      <vt:lpstr> why all this is relevant</vt:lpstr>
      <vt:lpstr>COMP1205 Learning objectives </vt:lpstr>
      <vt:lpstr> before next week</vt:lpstr>
      <vt:lpstr>PowerPoint Presentation</vt:lpstr>
      <vt:lpstr>Web references in this slide set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Careers and Employability</dc:title>
  <dc:creator>Su White</dc:creator>
  <cp:lastModifiedBy>Su White</cp:lastModifiedBy>
  <cp:revision>3</cp:revision>
  <dcterms:created xsi:type="dcterms:W3CDTF">2020-10-05T13:35:42Z</dcterms:created>
  <dcterms:modified xsi:type="dcterms:W3CDTF">2020-10-05T13:59:43Z</dcterms:modified>
</cp:coreProperties>
</file>