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1" r:id="rId2"/>
    <p:sldMasterId id="2147483673" r:id="rId3"/>
    <p:sldMasterId id="2147483686" r:id="rId4"/>
    <p:sldMasterId id="2147483710" r:id="rId5"/>
    <p:sldMasterId id="2147483724" r:id="rId6"/>
  </p:sldMasterIdLst>
  <p:notesMasterIdLst>
    <p:notesMasterId r:id="rId53"/>
  </p:notesMasterIdLst>
  <p:sldIdLst>
    <p:sldId id="276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16" r:id="rId16"/>
    <p:sldId id="327" r:id="rId17"/>
    <p:sldId id="300" r:id="rId18"/>
    <p:sldId id="328" r:id="rId19"/>
    <p:sldId id="334" r:id="rId20"/>
    <p:sldId id="335" r:id="rId21"/>
    <p:sldId id="303" r:id="rId22"/>
    <p:sldId id="283" r:id="rId23"/>
    <p:sldId id="321" r:id="rId24"/>
    <p:sldId id="298" r:id="rId25"/>
    <p:sldId id="299" r:id="rId26"/>
    <p:sldId id="319" r:id="rId27"/>
    <p:sldId id="286" r:id="rId28"/>
    <p:sldId id="279" r:id="rId29"/>
    <p:sldId id="330" r:id="rId30"/>
    <p:sldId id="336" r:id="rId31"/>
    <p:sldId id="337" r:id="rId32"/>
    <p:sldId id="346" r:id="rId33"/>
    <p:sldId id="348" r:id="rId34"/>
    <p:sldId id="349" r:id="rId35"/>
    <p:sldId id="305" r:id="rId36"/>
    <p:sldId id="291" r:id="rId37"/>
    <p:sldId id="307" r:id="rId38"/>
    <p:sldId id="310" r:id="rId39"/>
    <p:sldId id="311" r:id="rId40"/>
    <p:sldId id="317" r:id="rId41"/>
    <p:sldId id="312" r:id="rId42"/>
    <p:sldId id="313" r:id="rId43"/>
    <p:sldId id="314" r:id="rId44"/>
    <p:sldId id="309" r:id="rId45"/>
    <p:sldId id="325" r:id="rId46"/>
    <p:sldId id="324" r:id="rId47"/>
    <p:sldId id="332" r:id="rId48"/>
    <p:sldId id="302" r:id="rId49"/>
    <p:sldId id="323" r:id="rId50"/>
    <p:sldId id="331" r:id="rId51"/>
    <p:sldId id="333" r:id="rId52"/>
  </p:sldIdLst>
  <p:sldSz cx="9144000" cy="6858000" type="screen4x3"/>
  <p:notesSz cx="6797675" cy="9926638"/>
  <p:custDataLst>
    <p:tags r:id="rId54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4088">
          <p15:clr>
            <a:srgbClr val="A4A3A4"/>
          </p15:clr>
        </p15:guide>
        <p15:guide id="3" orient="horz" pos="1071">
          <p15:clr>
            <a:srgbClr val="A4A3A4"/>
          </p15:clr>
        </p15:guide>
        <p15:guide id="4" orient="horz" pos="2840">
          <p15:clr>
            <a:srgbClr val="A4A3A4"/>
          </p15:clr>
        </p15:guide>
        <p15:guide id="5" pos="2880">
          <p15:clr>
            <a:srgbClr val="A4A3A4"/>
          </p15:clr>
        </p15:guide>
        <p15:guide id="6" pos="226">
          <p15:clr>
            <a:srgbClr val="A4A3A4"/>
          </p15:clr>
        </p15:guide>
        <p15:guide id="7" pos="55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002"/>
    <a:srgbClr val="000000"/>
    <a:srgbClr val="E5F7FF"/>
    <a:srgbClr val="C9EEFF"/>
    <a:srgbClr val="EAEBEC"/>
    <a:srgbClr val="D8D5CA"/>
    <a:srgbClr val="FCEECC"/>
    <a:srgbClr val="BFC4C5"/>
    <a:srgbClr val="F2F1ED"/>
    <a:srgbClr val="E5E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57" autoAdjust="0"/>
    <p:restoredTop sz="85442" autoAdjust="0"/>
  </p:normalViewPr>
  <p:slideViewPr>
    <p:cSldViewPr>
      <p:cViewPr>
        <p:scale>
          <a:sx n="95" d="100"/>
          <a:sy n="95" d="100"/>
        </p:scale>
        <p:origin x="1464" y="472"/>
      </p:cViewPr>
      <p:guideLst>
        <p:guide orient="horz" pos="799"/>
        <p:guide orient="horz" pos="4088"/>
        <p:guide orient="horz" pos="1071"/>
        <p:guide orient="horz" pos="2840"/>
        <p:guide pos="2880"/>
        <p:guide pos="226"/>
        <p:guide pos="55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7" d="100"/>
        <a:sy n="117" d="100"/>
      </p:scale>
      <p:origin x="0" y="0"/>
    </p:cViewPr>
  </p:sorterViewPr>
  <p:notesViewPr>
    <p:cSldViewPr>
      <p:cViewPr>
        <p:scale>
          <a:sx n="61" d="100"/>
          <a:sy n="61" d="100"/>
        </p:scale>
        <p:origin x="-1723" y="11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D1E7E81-CC60-4AB5-B69E-781BF7F43A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1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24AD7F6-01CA-4BEA-B5E1-E437F736B211}" type="slidenum">
              <a:rPr lang="en-GB" b="0" smtClean="0">
                <a:solidFill>
                  <a:prstClr val="black"/>
                </a:solidFill>
                <a:latin typeface="Arial" pitchFamily="34" charset="0"/>
              </a:rPr>
              <a:pPr/>
              <a:t>1</a:t>
            </a:fld>
            <a:endParaRPr lang="en-GB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000" i="1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888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72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fld id="{C397DB62-5C69-4F6A-8E83-C4D097D9CCA9}" type="slidenum">
              <a:rPr lang="en-GB" altLang="en-US" sz="1200">
                <a:solidFill>
                  <a:srgbClr val="000000"/>
                </a:solidFill>
                <a:latin typeface="Arial" pitchFamily="34" charset="0"/>
              </a:rPr>
              <a:pPr/>
              <a:t>23</a:t>
            </a:fld>
            <a:endParaRPr lang="en-GB" altLang="en-US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z="1000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8402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688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1D2D00ED-20D0-428B-8F00-66E5B748F383}" type="slidenum">
              <a:rPr lang="en-GB" smtClean="0">
                <a:solidFill>
                  <a:prstClr val="black"/>
                </a:solidFill>
                <a:latin typeface="Arial" charset="0"/>
              </a:rPr>
              <a:pPr/>
              <a:t>31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388938"/>
            <a:ext cx="4965700" cy="37242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4" y="4216400"/>
            <a:ext cx="6048375" cy="54276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34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71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Volume of applications can be really high, don’t let it put you off, just make sure you put in the effort.</a:t>
            </a:r>
          </a:p>
          <a:p>
            <a:endParaRPr lang="en-US" altLang="en-US" dirty="0">
              <a:latin typeface="Arial" pitchFamily="34" charset="0"/>
            </a:endParaRPr>
          </a:p>
          <a:p>
            <a:r>
              <a:rPr lang="en-US" altLang="en-US" dirty="0">
                <a:latin typeface="Arial" pitchFamily="34" charset="0"/>
              </a:rPr>
              <a:t>Relevant</a:t>
            </a:r>
            <a:r>
              <a:rPr lang="en-US" altLang="en-US" baseline="0" dirty="0">
                <a:latin typeface="Arial" pitchFamily="34" charset="0"/>
              </a:rPr>
              <a:t> information:  tasks – can you make a cappuccino, is it relevant?  </a:t>
            </a:r>
            <a:endParaRPr lang="en-US" altLang="en-US" dirty="0">
              <a:latin typeface="Arial" pitchFamily="34" charset="0"/>
            </a:endParaRPr>
          </a:p>
          <a:p>
            <a:endParaRPr lang="en-US" altLang="en-US" dirty="0">
              <a:latin typeface="Arial" pitchFamily="34" charset="0"/>
            </a:endParaRPr>
          </a:p>
          <a:p>
            <a:r>
              <a:rPr lang="en-US" altLang="en-US" dirty="0">
                <a:latin typeface="Arial" pitchFamily="34" charset="0"/>
              </a:rPr>
              <a:t>This summer every Excel placement had something like 10 applicants per place,  SKY TV stats:    </a:t>
            </a:r>
          </a:p>
          <a:p>
            <a:endParaRPr lang="en-US" altLang="en-US" dirty="0">
              <a:latin typeface="Arial" pitchFamily="34" charset="0"/>
            </a:endParaRPr>
          </a:p>
          <a:p>
            <a:r>
              <a:rPr lang="en-US" altLang="en-US" dirty="0">
                <a:latin typeface="Arial" pitchFamily="34" charset="0"/>
              </a:rPr>
              <a:t>So even though there is a shortage of IT skills, there is always competition 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9D355F64-D607-4D3B-A274-61D6E863E70E}" type="slidenum">
              <a:rPr lang="en-GB" altLang="en-US">
                <a:latin typeface="Arial" pitchFamily="34" charset="0"/>
              </a:rPr>
              <a:pPr/>
              <a:t>33</a:t>
            </a:fld>
            <a:endParaRPr lang="en-GB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974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6529" y="4747295"/>
            <a:ext cx="5438140" cy="44669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498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926A78E9-13A6-424C-9E17-0ADE737FA06A}" type="slidenum">
              <a:rPr lang="en-GB" altLang="en-US">
                <a:latin typeface="Arial" pitchFamily="34" charset="0"/>
              </a:rPr>
              <a:pPr/>
              <a:t>38</a:t>
            </a:fld>
            <a:endParaRPr lang="en-GB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98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55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fld id="{C397DB62-5C69-4F6A-8E83-C4D097D9CCA9}" type="slidenum">
              <a:rPr lang="en-GB" altLang="en-US" sz="1200">
                <a:solidFill>
                  <a:srgbClr val="000000"/>
                </a:solidFill>
                <a:latin typeface="Arial" pitchFamily="34" charset="0"/>
              </a:rPr>
              <a:pPr/>
              <a:t>45</a:t>
            </a:fld>
            <a:endParaRPr lang="en-GB" altLang="en-US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z="1000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09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31233B6A-32BE-4310-9422-591A3D29FE8F}" type="slidenum">
              <a:rPr lang="en-GB" altLang="en-US">
                <a:solidFill>
                  <a:srgbClr val="000000"/>
                </a:solidFill>
                <a:latin typeface="Arial" pitchFamily="34" charset="0"/>
              </a:rPr>
              <a:pPr/>
              <a:t>12</a:t>
            </a:fld>
            <a:endParaRPr lang="en-GB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85800"/>
            <a:ext cx="5989637" cy="44942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517" y="5431371"/>
            <a:ext cx="5904656" cy="330388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5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9149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C9B8747F-670C-4896-806F-38E2128203FD}" type="slidenum">
              <a:rPr lang="en-GB" altLang="en-US">
                <a:latin typeface="Times New Roman" pitchFamily="18" charset="0"/>
                <a:cs typeface="Times New Roman" pitchFamily="18" charset="0"/>
              </a:rPr>
              <a:pPr algn="r">
                <a:spcBef>
                  <a:spcPct val="0"/>
                </a:spcBef>
              </a:pPr>
              <a:t>16</a:t>
            </a:fld>
            <a:endParaRPr lang="en-GB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6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200" dirty="0">
              <a:effectLst/>
              <a:latin typeface="Times New Roman"/>
              <a:ea typeface="SimSu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80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75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71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8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grpSp>
        <p:nvGrpSpPr>
          <p:cNvPr id="29351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29352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3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4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5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6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7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8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9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0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1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2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3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4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5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6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7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131" y="11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8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9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32" y="77"/>
                  </a:lnTo>
                  <a:lnTo>
                    <a:pt x="46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32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0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1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2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79" y="11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3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4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5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14DAA-C12D-4D7B-8437-0C4C3478CF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F32C-090F-47B4-97D8-66989C4FB0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grpSp>
        <p:nvGrpSpPr>
          <p:cNvPr id="29351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29352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3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4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5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6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7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8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9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0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1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2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3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4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5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6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7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131" y="11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8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9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32" y="77"/>
                  </a:lnTo>
                  <a:lnTo>
                    <a:pt x="46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32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0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1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2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79" y="11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3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4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5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6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0B280-6989-4276-9254-F79D529802C6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1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712F7-1A9D-477C-9934-32579A6EDEC0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A6E5F-C986-431E-8D9B-10FEF5D8BD43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D5235-752C-4C01-86CD-4ACDC0E066F2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8EC3-DBBB-4A10-9CEB-42E41D762498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A181A-5AE4-4F93-80BB-9482B11A2518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21975-91E7-46F9-9B0F-AC81451E268F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3A50E-70D9-40D7-ABCF-AA06D7F87B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5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A482D-77E9-414C-8E80-D182AE44FBA4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B60B8-62F0-4E53-BD71-BDD2A0EE955D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39D04-7D2C-4B62-847C-0B39B26EC542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200">
              <a:solidFill>
                <a:srgbClr val="323D43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379F4A-F681-474E-BC5B-6DF0FAFDAC3E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6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96483-E838-400E-931F-82519BB60DE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6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908050"/>
            <a:ext cx="84963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5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6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7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8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9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0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1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2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3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4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5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6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7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8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9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0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1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3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4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5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6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7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8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 dirty="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41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E7170FF-7E8F-47EA-8E0F-414ABA36E8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0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D67816F-BB4B-4283-AC1A-7A03A45E5E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7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904A33A-A2D5-423E-A6F4-A5014EC74B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5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FEB4F21-DD13-4B18-A9F7-ACFE4992F7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9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6824D-CE2C-46B1-B481-84B77DB37B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7EB6EC8-38FC-4BD1-93C4-935AEE1596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3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0708573-175D-4A89-9899-BA68834026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0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7F54FFE-BB5A-423C-875A-BB3D7B16F2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88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F606013-A2D2-4520-B125-89E1841F83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8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6E7C165-7831-44E3-9008-26CA3D3BD9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5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0926CB3-FADB-4AE6-8458-0B5B36892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2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200">
              <a:solidFill>
                <a:srgbClr val="323D43"/>
              </a:solidFill>
              <a:ea typeface="ＭＳ Ｐゴシック" pitchFamily="34" charset="-128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28E98B-A781-4C9C-B23F-742FDD3BF2F0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1D6DC-09E5-4E35-8076-F0AC666DDFED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A7881-4D90-4918-B5BD-426F956EB38C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1B9B9-7D2E-4246-A1BF-3425EF41CD51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A673D-7410-4F2A-962A-5AEC9562D37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ADA9-8A8A-4160-A72B-463D1D39F65D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7A65B-CDAF-4F77-8E71-8E71D45D3E69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14A98-F74F-4D1D-B7C1-5C7892A34167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F464-3113-4A6B-BEAB-A7AC3345058C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C7A9-4C8F-4BA9-B5DB-6159380FEC90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9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96E4C-A5EF-41D7-8C8B-CECBB00BEB88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628AE-C299-4C06-A351-44690D9EB57B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5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908050"/>
            <a:ext cx="84963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760F-A83F-4F36-830F-75D4F1CC356D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406B5-31CF-4BF7-9483-CDDA1FF35A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C5CA3-0B45-4A8F-986E-DBAA9AF24C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9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6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AC13A-04FF-4939-A36D-21B8D327B1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B74E4-B13B-4CF6-AA7F-DB14FA42A1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39C6-E4F9-4658-9A6F-37896A03D51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B7DBA21C-584E-4183-AA52-3DF5CD58D7BD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fontAlgn="base">
        <a:spcBef>
          <a:spcPct val="7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87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5730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</a:defRPr>
      </a:lvl3pPr>
      <a:lvl4pPr marL="1704975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46C9D6-EE14-418A-82B5-27321D84219D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fontAlgn="base">
        <a:spcBef>
          <a:spcPct val="7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87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5730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</a:defRPr>
      </a:lvl3pPr>
      <a:lvl4pPr marL="1704975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200">
              <a:solidFill>
                <a:srgbClr val="323D43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22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buFontTx/>
              <a:buNone/>
              <a:defRPr sz="1400">
                <a:solidFill>
                  <a:srgbClr val="FFFFFF"/>
                </a:solidFill>
                <a:latin typeface="Lucida Sans" pitchFamily="34" charset="0"/>
                <a:ea typeface="ＭＳ Ｐゴシック" pitchFamily="16" charset="-128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Aft>
                <a:spcPct val="0"/>
              </a:spcAft>
              <a:buFontTx/>
              <a:buNone/>
              <a:defRPr sz="1400">
                <a:solidFill>
                  <a:srgbClr val="FFFFFF"/>
                </a:solidFill>
                <a:latin typeface="Lucida Sans" pitchFamily="34" charset="0"/>
                <a:ea typeface="ＭＳ Ｐゴシック" pitchFamily="16" charset="-128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buFontTx/>
              <a:buNone/>
              <a:defRPr sz="1400">
                <a:solidFill>
                  <a:srgbClr val="FFFFFF"/>
                </a:solidFill>
                <a:latin typeface="Lucida Sans" pitchFamily="34" charset="0"/>
                <a:ea typeface="ＭＳ Ｐゴシック" pitchFamily="16" charset="-128"/>
                <a:cs typeface="Arial" charset="0"/>
              </a:defRPr>
            </a:lvl1pPr>
          </a:lstStyle>
          <a:p>
            <a:pPr>
              <a:defRPr/>
            </a:pPr>
            <a:fld id="{2E846962-E2DB-49D4-BDCE-BB06F11F73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7876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87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5730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</a:defRPr>
      </a:lvl3pPr>
      <a:lvl4pPr marL="17049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200">
              <a:solidFill>
                <a:srgbClr val="323D43"/>
              </a:solidFill>
              <a:ea typeface="ＭＳ Ｐゴシック" pitchFamily="34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Aft>
                <a:spcPct val="0"/>
              </a:spcAft>
              <a:buFontTx/>
              <a:buNone/>
              <a:defRPr sz="1400">
                <a:latin typeface="Arial" pitchFamily="34" charset="0"/>
              </a:defRPr>
            </a:lvl1pPr>
          </a:lstStyle>
          <a:p>
            <a:pPr algn="l">
              <a:defRPr/>
            </a:pPr>
            <a:endParaRPr lang="en-US">
              <a:solidFill>
                <a:srgbClr val="323D43"/>
              </a:solidFill>
              <a:ea typeface="ＭＳ Ｐゴシック" pitchFamily="34" charset="-128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Aft>
                <a:spcPct val="0"/>
              </a:spcAft>
              <a:buFontTx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  <a:ea typeface="ＭＳ Ｐゴシック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buFontTx/>
              <a:buNone/>
              <a:defRPr sz="1400"/>
            </a:lvl1pPr>
          </a:lstStyle>
          <a:p>
            <a:pPr>
              <a:defRPr/>
            </a:pPr>
            <a:fld id="{288B4A3E-0181-4A39-A2CB-831FF38AC720}" type="slidenum">
              <a:rPr lang="en-GB">
                <a:solidFill>
                  <a:srgbClr val="323D43"/>
                </a:solidFill>
                <a:latin typeface="Georgia" pitchFamily="18" charset="0"/>
                <a:ea typeface="ＭＳ Ｐゴシック" pitchFamily="34" charset="-128"/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3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10/5/20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80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ampton.ac.uk/careers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dropbox.com/s/7zjishrmenimja8/Screenshot%202020-10-05%20at%2013.29.48.png?dl=0" TargetMode="Externa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youtu.be/lug4X96bESg" TargetMode="External"/><Relationship Id="rId4" Type="http://schemas.openxmlformats.org/officeDocument/2006/relationships/hyperlink" Target="http://www.southampton.ac.uk/careers/contact-us.pag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ycareer.soton.ac.uk/student/hom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png"/><Relationship Id="rId5" Type="http://schemas.openxmlformats.org/officeDocument/2006/relationships/hyperlink" Target="https://secure.ecs.soton.ac.uk/careers/" TargetMode="External"/><Relationship Id="rId4" Type="http://schemas.openxmlformats.org/officeDocument/2006/relationships/hyperlink" Target="https://webauth.soton.ac.uk/shibboleth-idp/profile/SAML2/POST/SSOhttp:/www.southampton.ac.uk/careers/students/work-experience/index.pag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dcracker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prospects.ac.uk/" TargetMode="External"/><Relationship Id="rId4" Type="http://schemas.openxmlformats.org/officeDocument/2006/relationships/hyperlink" Target="http://www.targetjobs.co.uk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ampton.ac.uk/careers/students/events-workshops-fairs/index.page?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southampton.ac.uk/careers/students/events-workshops-fairs/index.page" TargetMode="Externa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mailto:careers@southampton.ac.uk" TargetMode="External"/><Relationship Id="rId7" Type="http://schemas.openxmlformats.org/officeDocument/2006/relationships/hyperlink" Target="http://www.southampton.ac.uk/careers/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jpe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hyperlink" Target="http://gb.pinterest.com/uoscareers/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://www.southampton.ac.uk/career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0.png"/><Relationship Id="rId4" Type="http://schemas.openxmlformats.org/officeDocument/2006/relationships/hyperlink" Target="https://goo.gl/5gLzPt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pects.ac.u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://www.itjobswatch.co.uk/jobs/uk/developer.do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goo.gl/ieBqB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ampton.ac.uk/careers/students/career-planning/index.page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ampton.ac.uk/careers/students/career-planning/index.page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goo.gl/grvpYA" TargetMode="Externa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mailto:careers@southampton.ac.uk" TargetMode="External"/><Relationship Id="rId7" Type="http://schemas.openxmlformats.org/officeDocument/2006/relationships/hyperlink" Target="http://www.southampton.ac.uk/careers/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jpe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hyperlink" Target="http://gb.pinterest.com/uoscareers/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://www.southampton.ac.uk/careers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urvey.soton.ac.uk/3841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3094856"/>
            <a:ext cx="8907692" cy="1198240"/>
          </a:xfrm>
        </p:spPr>
        <p:txBody>
          <a:bodyPr/>
          <a:lstStyle/>
          <a:p>
            <a:pPr eaLnBrk="1" hangingPunct="1"/>
            <a:r>
              <a:rPr lang="en-GB" sz="5400" dirty="0"/>
              <a:t>Careers and Employability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312876"/>
            <a:ext cx="8568952" cy="792088"/>
          </a:xfrm>
        </p:spPr>
        <p:txBody>
          <a:bodyPr/>
          <a:lstStyle/>
          <a:p>
            <a:pPr eaLnBrk="1" hangingPunct="1">
              <a:lnSpc>
                <a:spcPts val="4100"/>
              </a:lnSpc>
            </a:pPr>
            <a:r>
              <a:rPr lang="en-GB" dirty="0">
                <a:solidFill>
                  <a:srgbClr val="B2D5D5"/>
                </a:solidFill>
              </a:rPr>
              <a:t>COMP1205 Professional Development</a:t>
            </a:r>
            <a:endParaRPr lang="en-GB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2196" y="5625244"/>
            <a:ext cx="4875888" cy="9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2000" dirty="0">
                <a:solidFill>
                  <a:srgbClr val="B2D5D5"/>
                </a:solidFill>
              </a:rPr>
              <a:t>Careers and Employability Service </a:t>
            </a:r>
            <a:r>
              <a:rPr lang="en-GB" sz="1600" dirty="0">
                <a:solidFill>
                  <a:srgbClr val="B2D5D5"/>
                </a:solidFill>
                <a:hlinkClick r:id="rId3"/>
              </a:rPr>
              <a:t>www.southampton.ac.uk/careers</a:t>
            </a:r>
            <a:endParaRPr lang="en-GB" sz="1600" dirty="0">
              <a:solidFill>
                <a:srgbClr val="B2D5D5"/>
              </a:solidFill>
            </a:endParaRPr>
          </a:p>
          <a:p>
            <a:pPr algn="l"/>
            <a:r>
              <a:rPr lang="en-GB" sz="1600" dirty="0">
                <a:solidFill>
                  <a:srgbClr val="B2D5D5"/>
                </a:solidFill>
              </a:rPr>
              <a:t>careers@southampton.ac.uk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904148" y="5562650"/>
            <a:ext cx="3158360" cy="42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kern="0" dirty="0" err="1">
                <a:solidFill>
                  <a:srgbClr val="E5E3DB"/>
                </a:solidFill>
                <a:cs typeface="+mn-cs"/>
              </a:rPr>
              <a:t>UoSCareersandEmployability</a:t>
            </a:r>
            <a:endParaRPr lang="en-GB" sz="1600" kern="0" dirty="0">
              <a:solidFill>
                <a:srgbClr val="E5E3DB"/>
              </a:solidFill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700724" y="6318734"/>
            <a:ext cx="2443276" cy="42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 eaLnBrk="1" hangingPunct="1"/>
            <a:r>
              <a:rPr lang="en-GB" sz="1600" kern="0" dirty="0" err="1">
                <a:solidFill>
                  <a:srgbClr val="E5E3DB"/>
                </a:solidFill>
              </a:rPr>
              <a:t>UoS_Careers</a:t>
            </a:r>
            <a:endParaRPr lang="en-GB" sz="1600" kern="0" dirty="0">
              <a:solidFill>
                <a:srgbClr val="E5E3DB"/>
              </a:solidFill>
            </a:endParaRPr>
          </a:p>
        </p:txBody>
      </p:sp>
      <p:pic>
        <p:nvPicPr>
          <p:cNvPr id="7" name="Picture 6" descr="http://www.tacodeli.com/wp-content/uploads/2013/01/twitter_ic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6265193"/>
            <a:ext cx="399628" cy="399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images.wikia.com/lanoire/images/f/ff/Facebook-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17232"/>
            <a:ext cx="399628" cy="399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71" y="6265193"/>
            <a:ext cx="439590" cy="3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54841A-8A71-C748-B5A9-F1955D7731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61" y="4858674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employability?</a:t>
            </a:r>
          </a:p>
          <a:p>
            <a:r>
              <a:rPr lang="en-GB" dirty="0"/>
              <a:t>The Careers and Employability Service</a:t>
            </a:r>
          </a:p>
          <a:p>
            <a:r>
              <a:rPr lang="en-GB" dirty="0"/>
              <a:t>Work and development opportunities</a:t>
            </a:r>
          </a:p>
          <a:p>
            <a:r>
              <a:rPr lang="en-GB" dirty="0"/>
              <a:t>Introduction to writing your CV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10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9472AA-BC31-8D42-844E-A6B3C296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let’s begin with some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1E8121-68E8-2245-9FC4-55B0160E3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52BF8-396E-C64A-9190-3A81FA61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11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96300" cy="649288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Lucinda sans"/>
              </a:rPr>
              <a:t>Employability</a:t>
            </a:r>
          </a:p>
        </p:txBody>
      </p:sp>
      <p:sp>
        <p:nvSpPr>
          <p:cNvPr id="18435" name="Content Placeholder 6"/>
          <p:cNvSpPr>
            <a:spLocks noGrp="1"/>
          </p:cNvSpPr>
          <p:nvPr>
            <p:ph idx="1"/>
          </p:nvPr>
        </p:nvSpPr>
        <p:spPr>
          <a:xfrm>
            <a:off x="358775" y="1412776"/>
            <a:ext cx="8426450" cy="5256584"/>
          </a:xfrm>
        </p:spPr>
        <p:txBody>
          <a:bodyPr/>
          <a:lstStyle/>
          <a:p>
            <a:r>
              <a:rPr lang="en-GB" altLang="en-US" sz="2800" dirty="0">
                <a:latin typeface="Lucinda sans"/>
              </a:rPr>
              <a:t>What does it mean?    </a:t>
            </a:r>
          </a:p>
          <a:p>
            <a:r>
              <a:rPr lang="en-GB" altLang="en-US" sz="2800" dirty="0">
                <a:latin typeface="Lucinda sans"/>
              </a:rPr>
              <a:t>Graduate Destinations and earnings (FT, UK, UG)?</a:t>
            </a:r>
          </a:p>
          <a:p>
            <a:pPr lvl="1">
              <a:lnSpc>
                <a:spcPct val="100000"/>
              </a:lnSpc>
            </a:pPr>
            <a:endParaRPr lang="en-GB" altLang="en-US" sz="2000" dirty="0">
              <a:latin typeface="Lucida Sans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altLang="en-US" sz="2000" dirty="0">
                <a:latin typeface="Lucida Sans" pitchFamily="34" charset="0"/>
              </a:rPr>
              <a:t>2009 ECS – CS/SE/ITO 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en-GB" altLang="en-US" sz="2000" dirty="0">
                <a:latin typeface="Lucida Sans" pitchFamily="34" charset="0"/>
              </a:rPr>
              <a:t>	FT Employed 67%		FT study = 7%	</a:t>
            </a:r>
            <a:br>
              <a:rPr lang="en-GB" altLang="en-US" sz="2000" dirty="0">
                <a:latin typeface="Lucida Sans" pitchFamily="34" charset="0"/>
              </a:rPr>
            </a:br>
            <a:r>
              <a:rPr lang="en-GB" altLang="en-US" sz="2000" dirty="0">
                <a:latin typeface="Lucida Sans" pitchFamily="34" charset="0"/>
              </a:rPr>
              <a:t>	Unemployed 7%</a:t>
            </a:r>
          </a:p>
          <a:p>
            <a:pPr lvl="1">
              <a:lnSpc>
                <a:spcPct val="100000"/>
              </a:lnSpc>
            </a:pPr>
            <a:endParaRPr lang="en-GB" altLang="en-US" sz="2000" dirty="0">
              <a:latin typeface="Lucida Sans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altLang="en-US" sz="2000" dirty="0">
                <a:latin typeface="Lucida Sans" pitchFamily="34" charset="0"/>
              </a:rPr>
              <a:t>2016 ECS – All ECS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en-GB" altLang="en-US" sz="2000" dirty="0">
                <a:latin typeface="Lucida Sans" pitchFamily="34" charset="0"/>
              </a:rPr>
              <a:t>	 </a:t>
            </a:r>
            <a:br>
              <a:rPr lang="en-GB" altLang="en-US" sz="2000" dirty="0">
                <a:latin typeface="Lucida Sans" pitchFamily="34" charset="0"/>
              </a:rPr>
            </a:br>
            <a:r>
              <a:rPr lang="en-GB" altLang="en-US" sz="2000" dirty="0">
                <a:latin typeface="Lucida Sans" pitchFamily="34" charset="0"/>
              </a:rPr>
              <a:t>	FT Employment </a:t>
            </a:r>
            <a:r>
              <a:rPr lang="en-GB" altLang="en-US" sz="2000" b="1" dirty="0">
                <a:latin typeface="Lucida Sans" pitchFamily="34" charset="0"/>
              </a:rPr>
              <a:t>70.7%</a:t>
            </a:r>
            <a:r>
              <a:rPr lang="en-GB" altLang="en-US" sz="2000" dirty="0">
                <a:latin typeface="Lucida Sans" pitchFamily="34" charset="0"/>
              </a:rPr>
              <a:t>  	   FT Study </a:t>
            </a:r>
            <a:r>
              <a:rPr lang="en-GB" altLang="en-US" sz="2000" b="1" dirty="0">
                <a:latin typeface="Lucida Sans" pitchFamily="34" charset="0"/>
              </a:rPr>
              <a:t>= 11.9%   </a:t>
            </a:r>
            <a:r>
              <a:rPr lang="en-GB" altLang="en-US" sz="2000" dirty="0">
                <a:latin typeface="Lucida Sans" pitchFamily="34" charset="0"/>
              </a:rPr>
              <a:t>	</a:t>
            </a:r>
            <a:br>
              <a:rPr lang="en-GB" altLang="en-US" sz="2000" dirty="0">
                <a:latin typeface="Lucida Sans" pitchFamily="34" charset="0"/>
              </a:rPr>
            </a:br>
            <a:r>
              <a:rPr lang="en-GB" altLang="en-US" sz="2000" dirty="0">
                <a:latin typeface="Lucida Sans" pitchFamily="34" charset="0"/>
              </a:rPr>
              <a:t>      Unemployed 5.8</a:t>
            </a:r>
            <a:r>
              <a:rPr lang="en-GB" altLang="en-US" sz="2000" b="1" dirty="0">
                <a:latin typeface="Lucida Sans" pitchFamily="34" charset="0"/>
              </a:rPr>
              <a:t>%</a:t>
            </a:r>
            <a:r>
              <a:rPr lang="en-GB" altLang="en-US" sz="2000" dirty="0">
                <a:latin typeface="Lucida Sans" pitchFamily="34" charset="0"/>
              </a:rPr>
              <a:t>   </a:t>
            </a:r>
            <a:br>
              <a:rPr lang="en-GB" altLang="en-US" sz="2000" dirty="0">
                <a:latin typeface="Lucida Sans" pitchFamily="34" charset="0"/>
              </a:rPr>
            </a:br>
            <a:r>
              <a:rPr lang="en-GB" altLang="en-US" sz="2000" dirty="0">
                <a:latin typeface="Lucida Sans" pitchFamily="34" charset="0"/>
              </a:rPr>
              <a:t>	Pay £30,637 average - more earn over £30k than below) .  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en-GB" altLang="en-US" sz="2000" dirty="0">
                <a:latin typeface="Lucida Sans" pitchFamily="34" charset="0"/>
              </a:rPr>
              <a:t>	364/601 responded, 99.3% in positive employment</a:t>
            </a:r>
            <a:endParaRPr lang="en-GB" altLang="en-US" sz="2000" dirty="0"/>
          </a:p>
          <a:p>
            <a:endParaRPr lang="en-GB" altLang="en-US" sz="2000" dirty="0"/>
          </a:p>
          <a:p>
            <a:endParaRPr lang="en-US" altLang="en-US" sz="2000" dirty="0"/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r">
              <a:spcAft>
                <a:spcPct val="0"/>
              </a:spcAft>
              <a:buFontTx/>
              <a:buNone/>
            </a:pPr>
            <a:fld id="{C474EC10-3850-44CE-940E-DD100185999D}" type="slidenum">
              <a:rPr lang="en-GB" altLang="en-US" sz="1400">
                <a:solidFill>
                  <a:srgbClr val="323D43"/>
                </a:solidFill>
              </a:rPr>
              <a:pPr algn="r">
                <a:spcAft>
                  <a:spcPct val="0"/>
                </a:spcAft>
                <a:buFontTx/>
                <a:buNone/>
              </a:pPr>
              <a:t>12</a:t>
            </a:fld>
            <a:endParaRPr lang="en-GB" altLang="en-US" sz="1400">
              <a:solidFill>
                <a:srgbClr val="323D43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463800" y="2817813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9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recently available figures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/>
              <a:t>Via annual DLHE survey</a:t>
            </a:r>
          </a:p>
          <a:p>
            <a:r>
              <a:rPr lang="en-US" sz="1600" dirty="0"/>
              <a:t>16/17 is the most recently available from the careers and employability service in October 2020</a:t>
            </a:r>
          </a:p>
          <a:p>
            <a:r>
              <a:rPr lang="en-US" sz="1600" dirty="0"/>
              <a:t>The reason for this is that the method of collecting and </a:t>
            </a:r>
            <a:r>
              <a:rPr lang="en-GB" sz="1600" dirty="0"/>
              <a:t>analysing</a:t>
            </a:r>
            <a:r>
              <a:rPr lang="en-US" sz="1600" dirty="0"/>
              <a:t> data changed</a:t>
            </a:r>
          </a:p>
          <a:p>
            <a:r>
              <a:rPr lang="en-US" sz="1600" dirty="0"/>
              <a:t>There is a PDF you can download (</a:t>
            </a:r>
            <a:r>
              <a:rPr lang="en-US" sz="1600" dirty="0" err="1"/>
              <a:t>edshare</a:t>
            </a:r>
            <a:r>
              <a:rPr lang="en-US" sz="1600" dirty="0"/>
              <a:t>)</a:t>
            </a:r>
          </a:p>
          <a:p>
            <a:r>
              <a:rPr lang="en-US" sz="1600" dirty="0"/>
              <a:t>I have put it into the resources collection for this lecture – link from module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13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75472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/>
              <a:t> all links are accessible from the module page</a:t>
            </a:r>
          </a:p>
        </p:txBody>
      </p:sp>
      <p:pic>
        <p:nvPicPr>
          <p:cNvPr id="16" name="Content Placeholder 15" descr="the most recently available government data Destination of Leavers in Higher Education (DLHE)  survey. ">
            <a:extLst>
              <a:ext uri="{FF2B5EF4-FFF2-40B4-BE49-F238E27FC236}">
                <a16:creationId xmlns:a16="http://schemas.microsoft.com/office/drawing/2014/main" id="{7DF68715-54DB-A440-AB86-1D188E2D7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37" y="273050"/>
            <a:ext cx="4081776" cy="5853113"/>
          </a:xfrm>
        </p:spPr>
      </p:pic>
    </p:spTree>
    <p:extLst>
      <p:ext uri="{BB962C8B-B14F-4D97-AF65-F5344CB8AC3E}">
        <p14:creationId xmlns:p14="http://schemas.microsoft.com/office/powerpoint/2010/main" val="28760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2625AB7-9568-4A33-B8C5-E1188F50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0"/>
            <a:ext cx="8426450" cy="1341438"/>
          </a:xfrm>
        </p:spPr>
        <p:txBody>
          <a:bodyPr/>
          <a:lstStyle/>
          <a:p>
            <a:r>
              <a:rPr lang="en-US" sz="3200" dirty="0"/>
              <a:t>This is the official data replacement</a:t>
            </a:r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46CCC031-E988-F74E-94E2-C1B6F0E0D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4" r="-1" b="-1"/>
          <a:stretch/>
        </p:blipFill>
        <p:spPr>
          <a:xfrm>
            <a:off x="358775" y="1700213"/>
            <a:ext cx="8426450" cy="450215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082F7-16BF-1348-885B-08856A6A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8175" cy="18097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0A21975-91E7-46F9-9B0F-AC81451E268F}" type="slidenum">
              <a:rPr lang="en-GB" sz="1300" smtClean="0">
                <a:solidFill>
                  <a:srgbClr val="005C84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GB" sz="1300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sources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/>
              <a:t>Your best alternative source of information is to look at some of the job search websites</a:t>
            </a:r>
          </a:p>
          <a:p>
            <a:endParaRPr lang="en-US" sz="1600" dirty="0"/>
          </a:p>
          <a:p>
            <a:r>
              <a:rPr lang="en-US" sz="1600" dirty="0"/>
              <a:t>This slide shows and image from the Prospect web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15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75472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/>
              <a:t> all links are accessible from the module page</a:t>
            </a:r>
          </a:p>
        </p:txBody>
      </p:sp>
      <p:pic>
        <p:nvPicPr>
          <p:cNvPr id="10" name="Content Placeholder 9" descr="Prospects job search site showing types of jobs typically followed by CS graduates&#10;&#10;">
            <a:hlinkClick r:id="rId2"/>
            <a:extLst>
              <a:ext uri="{FF2B5EF4-FFF2-40B4-BE49-F238E27FC236}">
                <a16:creationId xmlns:a16="http://schemas.microsoft.com/office/drawing/2014/main" id="{AE0F636B-D8E0-FE49-8C1E-409514A00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070891"/>
            <a:ext cx="5111750" cy="4257431"/>
          </a:xfrm>
        </p:spPr>
      </p:pic>
    </p:spTree>
    <p:extLst>
      <p:ext uri="{BB962C8B-B14F-4D97-AF65-F5344CB8AC3E}">
        <p14:creationId xmlns:p14="http://schemas.microsoft.com/office/powerpoint/2010/main" val="291095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440668"/>
            <a:ext cx="8496300" cy="649288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  <a:latin typeface="Lucinda sans"/>
              </a:rPr>
              <a:t>What are Employers looking for?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850" y="1304764"/>
            <a:ext cx="4171950" cy="52103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200" dirty="0">
                <a:latin typeface="Lucida Sans" pitchFamily="34" charset="0"/>
              </a:rPr>
              <a:t>Knowledge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 dirty="0">
                <a:latin typeface="Lucida Sans" pitchFamily="34" charset="0"/>
              </a:rPr>
              <a:t>Work experience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 dirty="0">
                <a:latin typeface="Lucida Sans" pitchFamily="34" charset="0"/>
              </a:rPr>
              <a:t>Passion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 dirty="0">
                <a:latin typeface="Lucida Sans" pitchFamily="34" charset="0"/>
              </a:rPr>
              <a:t>Professionalism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 dirty="0">
                <a:latin typeface="Lucida Sans" pitchFamily="34" charset="0"/>
              </a:rPr>
              <a:t>Skills, attributes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 dirty="0">
                <a:latin typeface="Lucida Sans" pitchFamily="34" charset="0"/>
              </a:rPr>
              <a:t>Achievement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 dirty="0">
                <a:latin typeface="Lucida Sans" pitchFamily="34" charset="0"/>
              </a:rPr>
              <a:t>Evidence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Lucinda sans"/>
              </a:rPr>
              <a:t>Capability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92700" y="4330700"/>
            <a:ext cx="838200" cy="609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930900" y="3581400"/>
            <a:ext cx="698500" cy="774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29400" y="2832100"/>
            <a:ext cx="1143000" cy="7493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51425" y="6021388"/>
            <a:ext cx="85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>
                <a:latin typeface="Verdana" pitchFamily="34" charset="0"/>
              </a:rPr>
              <a:t>Now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86300" y="5829300"/>
            <a:ext cx="41275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60975" y="5592763"/>
            <a:ext cx="0" cy="414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30900" y="5592763"/>
            <a:ext cx="0" cy="414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5592763"/>
            <a:ext cx="0" cy="47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72400" y="5554663"/>
            <a:ext cx="0" cy="541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989638" y="6021388"/>
            <a:ext cx="1895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>
                <a:latin typeface="Verdana" pitchFamily="34" charset="0"/>
              </a:rPr>
              <a:t>Graduation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686300" y="1752600"/>
            <a:ext cx="0" cy="4076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6" name="Straight Arrow Connector 2"/>
          <p:cNvCxnSpPr>
            <a:cxnSpLocks noChangeShapeType="1"/>
          </p:cNvCxnSpPr>
          <p:nvPr/>
        </p:nvCxnSpPr>
        <p:spPr bwMode="auto">
          <a:xfrm flipV="1">
            <a:off x="7772400" y="2060575"/>
            <a:ext cx="403225" cy="771525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920038" y="6043613"/>
            <a:ext cx="976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>
                <a:latin typeface="Verdana" pitchFamily="34" charset="0"/>
              </a:rPr>
              <a:t>Work</a:t>
            </a:r>
          </a:p>
        </p:txBody>
      </p:sp>
      <p:sp>
        <p:nvSpPr>
          <p:cNvPr id="2" name="7-Point Star 1"/>
          <p:cNvSpPr/>
          <p:nvPr/>
        </p:nvSpPr>
        <p:spPr bwMode="auto">
          <a:xfrm>
            <a:off x="7748289" y="1146175"/>
            <a:ext cx="1403206" cy="965746"/>
          </a:xfrm>
          <a:prstGeom prst="star7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FIT</a:t>
            </a:r>
          </a:p>
        </p:txBody>
      </p:sp>
    </p:spTree>
    <p:extLst>
      <p:ext uri="{BB962C8B-B14F-4D97-AF65-F5344CB8AC3E}">
        <p14:creationId xmlns:p14="http://schemas.microsoft.com/office/powerpoint/2010/main" val="10783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3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9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1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/>
      <p:bldP spid="26" grpId="0"/>
      <p:bldP spid="18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Careers and Employability Service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AA34931-635C-844D-9BF0-5A5A67CAC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0" y="1700213"/>
            <a:ext cx="4565659" cy="45021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17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941" y="2189302"/>
            <a:ext cx="131799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Location: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Student 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Services</a:t>
            </a:r>
          </a:p>
          <a:p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Building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37</a:t>
            </a:r>
          </a:p>
          <a:p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Room 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2001</a:t>
            </a:r>
          </a:p>
          <a:p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22936"/>
            <a:ext cx="91440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http://www.southampton.ac.uk/careers/contact-us.page</a:t>
            </a:r>
            <a:r>
              <a:rPr lang="en-GB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2619" y="1858840"/>
            <a:ext cx="151703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Open</a:t>
            </a:r>
          </a:p>
          <a:p>
            <a:r>
              <a:rPr lang="en-GB" sz="2000" dirty="0">
                <a:solidFill>
                  <a:schemeClr val="tx2"/>
                </a:solidFill>
                <a:hlinkClick r:id="rId4"/>
              </a:rPr>
              <a:t>Term time</a:t>
            </a:r>
          </a:p>
          <a:p>
            <a:r>
              <a:rPr lang="en-GB" sz="2000" dirty="0">
                <a:solidFill>
                  <a:schemeClr val="tx2"/>
                </a:solidFill>
              </a:rPr>
              <a:t>Mon – Friday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Go online to check out the latest times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Online</a:t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dirty="0">
                <a:solidFill>
                  <a:schemeClr val="tx2"/>
                </a:solidFill>
              </a:rPr>
              <a:t>surgeries available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5BA72040-9C8B-A240-8B56-442A5EED545F}"/>
              </a:ext>
            </a:extLst>
          </p:cNvPr>
          <p:cNvSpPr/>
          <p:nvPr/>
        </p:nvSpPr>
        <p:spPr>
          <a:xfrm>
            <a:off x="0" y="15637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  <a:latin typeface="Arial" panose="020B0604020202020204" pitchFamily="34" charset="0"/>
                <a:hlinkClick r:id="rId5"/>
              </a:rPr>
              <a:t>https://youtu.be/lug4X96bESg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4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MyCareer for events and jobs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3D003FE-8ED5-FF4E-B321-FD979A24E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13" y="2109033"/>
            <a:ext cx="4153573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18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6006" y="1217583"/>
            <a:ext cx="5471988" cy="400110"/>
          </a:xfrm>
          <a:prstGeom prst="rect">
            <a:avLst/>
          </a:prstGeom>
          <a:solidFill>
            <a:srgbClr val="C9EE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mycareer.soton.ac.uk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402" y="2109033"/>
            <a:ext cx="1872208" cy="4247317"/>
          </a:xfrm>
          <a:prstGeom prst="rect">
            <a:avLst/>
          </a:prstGeom>
          <a:solidFill>
            <a:srgbClr val="C9EE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/>
              <a:t>Set your </a:t>
            </a:r>
            <a:br>
              <a:rPr lang="en-GB" sz="1800" dirty="0"/>
            </a:br>
            <a:r>
              <a:rPr lang="en-GB" sz="1800" dirty="0"/>
              <a:t>preferences</a:t>
            </a:r>
          </a:p>
          <a:p>
            <a:endParaRPr lang="en-GB" sz="1800" dirty="0"/>
          </a:p>
          <a:p>
            <a:r>
              <a:rPr lang="en-GB" sz="1800" dirty="0"/>
              <a:t>Sign up for </a:t>
            </a:r>
            <a:br>
              <a:rPr lang="en-GB" sz="1800" dirty="0"/>
            </a:br>
            <a:r>
              <a:rPr lang="en-GB" sz="1800" dirty="0"/>
              <a:t>job alerts</a:t>
            </a:r>
          </a:p>
          <a:p>
            <a:endParaRPr lang="en-GB" sz="1800" dirty="0"/>
          </a:p>
          <a:p>
            <a:r>
              <a:rPr lang="en-GB" sz="1800" dirty="0"/>
              <a:t>See which employers are on campus</a:t>
            </a:r>
          </a:p>
          <a:p>
            <a:endParaRPr lang="en-GB" sz="1800" dirty="0"/>
          </a:p>
          <a:p>
            <a:r>
              <a:rPr lang="en-GB" sz="1800" dirty="0"/>
              <a:t>Sign up to workshops</a:t>
            </a:r>
          </a:p>
          <a:p>
            <a:endParaRPr lang="en-GB" sz="1800" dirty="0"/>
          </a:p>
          <a:p>
            <a:r>
              <a:rPr lang="en-GB" sz="1800" dirty="0"/>
              <a:t>Check your appointments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821A45-703F-534A-B33D-734FE0272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63" y="2299946"/>
            <a:ext cx="2138362" cy="21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76" y="1592796"/>
            <a:ext cx="8496300" cy="5265204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Lucida Sans" panose="020B0602030504020204" pitchFamily="34" charset="0"/>
              </a:rPr>
              <a:t>MyCareer portal </a:t>
            </a:r>
            <a:r>
              <a:rPr lang="en-GB" sz="1800" dirty="0">
                <a:solidFill>
                  <a:schemeClr val="tx2"/>
                </a:solidFill>
                <a:latin typeface="Lucida Sans" panose="020B0602030504020204" pitchFamily="34" charset="0"/>
                <a:hlinkClick r:id="rId3"/>
              </a:rPr>
              <a:t>https://mycareer.soton.ac.uk/student/home.html</a:t>
            </a:r>
            <a:r>
              <a:rPr lang="en-GB" sz="1800" dirty="0">
                <a:solidFill>
                  <a:schemeClr val="tx2"/>
                </a:solidFill>
                <a:latin typeface="Lucida Sans" panose="020B0602030504020204" pitchFamily="34" charset="0"/>
              </a:rPr>
              <a:t>  </a:t>
            </a:r>
          </a:p>
          <a:p>
            <a:r>
              <a:rPr lang="en-GB" dirty="0">
                <a:solidFill>
                  <a:schemeClr val="tx2"/>
                </a:solidFill>
                <a:latin typeface="Lucida Sans" panose="020B0602030504020204" pitchFamily="34" charset="0"/>
                <a:hlinkClick r:id="rId4"/>
              </a:rPr>
              <a:t>Excel Southampton Internships </a:t>
            </a:r>
            <a:br>
              <a:rPr lang="en-GB" dirty="0">
                <a:solidFill>
                  <a:schemeClr val="tx2"/>
                </a:solidFill>
                <a:latin typeface="Lucida Sans" panose="020B0602030504020204" pitchFamily="34" charset="0"/>
              </a:rPr>
            </a:br>
            <a:r>
              <a:rPr lang="en-GB" dirty="0">
                <a:solidFill>
                  <a:schemeClr val="tx2"/>
                </a:solidFill>
                <a:latin typeface="Lucida Sans" panose="020B0602030504020204" pitchFamily="34" charset="0"/>
              </a:rPr>
              <a:t>and Business Innovation Programme</a:t>
            </a:r>
            <a:endParaRPr lang="en-GB" sz="1400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r>
              <a:rPr lang="en-GB" dirty="0">
                <a:solidFill>
                  <a:schemeClr val="tx2"/>
                </a:solidFill>
                <a:latin typeface="Lucida Sans" panose="020B0602030504020204" pitchFamily="34" charset="0"/>
              </a:rPr>
              <a:t>Agencies/web/Temp Bank (</a:t>
            </a:r>
            <a:r>
              <a:rPr lang="en-GB" dirty="0" err="1">
                <a:solidFill>
                  <a:schemeClr val="tx2"/>
                </a:solidFill>
                <a:latin typeface="Lucida Sans" panose="020B0602030504020204" pitchFamily="34" charset="0"/>
              </a:rPr>
              <a:t>Bldg</a:t>
            </a:r>
            <a:r>
              <a:rPr lang="en-GB" dirty="0">
                <a:solidFill>
                  <a:schemeClr val="tx2"/>
                </a:solidFill>
                <a:latin typeface="Lucida Sans" panose="020B0602030504020204" pitchFamily="34" charset="0"/>
              </a:rPr>
              <a:t> 37)</a:t>
            </a:r>
          </a:p>
          <a:p>
            <a:r>
              <a:rPr lang="en-GB" dirty="0">
                <a:solidFill>
                  <a:schemeClr val="tx2"/>
                </a:solidFill>
                <a:latin typeface="Lucida Sans" panose="020B0602030504020204" pitchFamily="34" charset="0"/>
              </a:rPr>
              <a:t>ECS and ‘Networking’ – emails!  </a:t>
            </a:r>
          </a:p>
          <a:p>
            <a:pPr lvl="1"/>
            <a:r>
              <a:rPr lang="en-GB" dirty="0">
                <a:solidFill>
                  <a:schemeClr val="tx2"/>
                </a:solidFill>
                <a:latin typeface="Lucida Sans" panose="020B0602030504020204" pitchFamily="34" charset="0"/>
              </a:rPr>
              <a:t>Joyce Lewis</a:t>
            </a:r>
          </a:p>
          <a:p>
            <a:pPr lvl="1"/>
            <a:r>
              <a:rPr lang="en-GB" dirty="0">
                <a:solidFill>
                  <a:schemeClr val="tx2"/>
                </a:solidFill>
                <a:latin typeface="Lucida Sans" panose="020B0602030504020204" pitchFamily="34" charset="0"/>
              </a:rPr>
              <a:t>Tutors, Labs, Research Groups, Societies, On-line </a:t>
            </a:r>
          </a:p>
          <a:p>
            <a:pPr lvl="1"/>
            <a:r>
              <a:rPr lang="en-GB" dirty="0">
                <a:solidFill>
                  <a:schemeClr val="tx2"/>
                </a:solidFill>
                <a:latin typeface="Lucida Sans" panose="020B0602030504020204" pitchFamily="34" charset="0"/>
              </a:rPr>
              <a:t>Speculative applications   </a:t>
            </a:r>
          </a:p>
          <a:p>
            <a:r>
              <a:rPr lang="en-GB" dirty="0">
                <a:solidFill>
                  <a:schemeClr val="tx2"/>
                </a:solidFill>
                <a:latin typeface="Lucida Sans" panose="020B0602030504020204" pitchFamily="34" charset="0"/>
              </a:rPr>
              <a:t>FPSE Careers Hub and affiliated companies   </a:t>
            </a:r>
            <a:r>
              <a:rPr lang="en-GB" dirty="0">
                <a:solidFill>
                  <a:schemeClr val="tx2"/>
                </a:solidFill>
                <a:latin typeface="Lucida Sans" panose="020B0602030504020204" pitchFamily="34" charset="0"/>
                <a:hlinkClick r:id="rId5"/>
              </a:rPr>
              <a:t>https://secure.ecs.soton.ac.uk/careers/</a:t>
            </a:r>
            <a:r>
              <a:rPr lang="en-GB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</a:p>
          <a:p>
            <a:pPr lvl="1"/>
            <a:endParaRPr lang="en-GB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endParaRPr lang="en-GB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lvl="1"/>
            <a:endParaRPr lang="en-GB" dirty="0">
              <a:solidFill>
                <a:schemeClr val="tx2"/>
              </a:solidFill>
              <a:latin typeface="Lucida Sans" panose="020B0602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96236"/>
            <a:ext cx="8496300" cy="714217"/>
          </a:xfrm>
        </p:spPr>
        <p:txBody>
          <a:bodyPr/>
          <a:lstStyle/>
          <a:p>
            <a:r>
              <a:rPr lang="en-GB" b="1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Jobs and work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1D6DC-09E5-4E35-8076-F0AC666DDFED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19</a:t>
            </a:fld>
            <a:endParaRPr lang="en-GB" dirty="0">
              <a:solidFill>
                <a:srgbClr val="323D4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CE91F-B48B-AF44-B91A-1F2C55B37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0" y="2523970"/>
            <a:ext cx="1810060" cy="18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5E73DC-0622-5846-9C50-381C5598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Careers, Employability and…your first coursework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50252-C013-A344-8E11-8D0AEF100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need some introductions and context setting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13F7F-D1CD-524B-8CC5-F2F3E2C6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A50E-70D9-40D7-ABCF-AA06D7F87B6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14A98-F74F-4D1D-B7C1-5C7892A34167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20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063" y="173393"/>
            <a:ext cx="6156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use as a reference!! https://</a:t>
            </a:r>
            <a:r>
              <a:rPr lang="en-GB" dirty="0" err="1"/>
              <a:t>goo.gl</a:t>
            </a:r>
            <a:r>
              <a:rPr lang="en-GB" dirty="0"/>
              <a:t>/vLH1SC</a:t>
            </a:r>
          </a:p>
        </p:txBody>
      </p:sp>
      <p:pic>
        <p:nvPicPr>
          <p:cNvPr id="6" name="Picture 5" descr="Web site useful as a reference, unfortunatey out of date becsuse of COVOID and staff changes!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5986" y="1234835"/>
            <a:ext cx="6090470" cy="4388330"/>
          </a:xfrm>
          <a:prstGeom prst="rect">
            <a:avLst/>
          </a:prstGeom>
        </p:spPr>
      </p:pic>
      <p:pic>
        <p:nvPicPr>
          <p:cNvPr id="7" name="Picture 6" descr="careershubcanva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0902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21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117" y="3126970"/>
            <a:ext cx="5915862" cy="1938992"/>
          </a:xfrm>
          <a:prstGeom prst="rect">
            <a:avLst/>
          </a:prstGeom>
          <a:solidFill>
            <a:srgbClr val="E7F8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www.gradcracker.com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www.targetjobs.co.uk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5"/>
              </a:rPr>
              <a:t>www.prospects.ac.uk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68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22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426450" cy="1009650"/>
          </a:xfrm>
        </p:spPr>
        <p:txBody>
          <a:bodyPr/>
          <a:lstStyle/>
          <a:p>
            <a:r>
              <a:rPr lang="en-GB" dirty="0"/>
              <a:t>Careers Fairs</a:t>
            </a:r>
          </a:p>
        </p:txBody>
      </p:sp>
      <p:pic>
        <p:nvPicPr>
          <p:cNvPr id="9220" name="Picture 4" descr="J:\StudentServices\Careers\Marketing &amp; Publicity\Image Library\Photographs\Current On Brand Photos\ITSE &amp; BFM fairs 2013\2013-10-23 - ITSE Fair\medium res\131023-9, img073 medi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9" y="1324943"/>
            <a:ext cx="7993941" cy="5327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9794" y="447311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014" y="5805264"/>
            <a:ext cx="7710406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https://www.southampton.ac.uk/careers/students/events-workshops-fairs/index.page</a:t>
            </a:r>
            <a:r>
              <a:rPr lang="en-GB" dirty="0"/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9144000" cy="830997"/>
          </a:xfrm>
          <a:prstGeom prst="rect">
            <a:avLst/>
          </a:prstGeom>
          <a:solidFill>
            <a:srgbClr val="C9EE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October Fairs:</a:t>
            </a:r>
          </a:p>
          <a:p>
            <a:pPr algn="l"/>
            <a:r>
              <a:rPr lang="en-GB" dirty="0"/>
              <a:t>	currently virtual – check out the careers site </a:t>
            </a:r>
          </a:p>
        </p:txBody>
      </p:sp>
    </p:spTree>
    <p:extLst>
      <p:ext uri="{BB962C8B-B14F-4D97-AF65-F5344CB8AC3E}">
        <p14:creationId xmlns:p14="http://schemas.microsoft.com/office/powerpoint/2010/main" val="23742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185007" y="1340768"/>
            <a:ext cx="4875212" cy="22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r>
              <a:rPr lang="en-GB" altLang="en-US" sz="2800" dirty="0">
                <a:ln w="12700">
                  <a:solidFill>
                    <a:srgbClr val="CCE5E9">
                      <a:satMod val="155000"/>
                    </a:srgbClr>
                  </a:solidFill>
                  <a:prstDash val="solid"/>
                </a:ln>
                <a:solidFill>
                  <a:srgbClr val="0089B0">
                    <a:lumMod val="20000"/>
                    <a:lumOff val="80000"/>
                  </a:srgbClr>
                </a:solidFill>
                <a:latin typeface="Lucida Sans" pitchFamily="34" charset="0"/>
                <a:cs typeface="Arial" pitchFamily="34" charset="0"/>
              </a:rPr>
              <a:t>Careers and Employability Service</a:t>
            </a:r>
          </a:p>
          <a:p>
            <a:endParaRPr lang="en-GB" altLang="en-US" sz="500" b="1" dirty="0">
              <a:ln w="12700">
                <a:solidFill>
                  <a:srgbClr val="CCE5E9">
                    <a:satMod val="155000"/>
                  </a:srgbClr>
                </a:solidFill>
                <a:prstDash val="solid"/>
              </a:ln>
              <a:solidFill>
                <a:srgbClr val="0089B0">
                  <a:lumMod val="20000"/>
                  <a:lumOff val="80000"/>
                </a:srgbClr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1600" b="1" dirty="0">
                <a:solidFill>
                  <a:srgbClr val="B2D5D5"/>
                </a:solidFill>
                <a:latin typeface="Lucida Sans" pitchFamily="34" charset="0"/>
                <a:cs typeface="Arial" pitchFamily="34" charset="0"/>
              </a:rPr>
              <a:t>Building 37, Highfield Campus</a:t>
            </a:r>
          </a:p>
          <a:p>
            <a:endParaRPr lang="en-GB" altLang="en-US" sz="2400" b="1" dirty="0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2000" b="1" dirty="0">
                <a:solidFill>
                  <a:srgbClr val="B2D5D5"/>
                </a:solidFill>
                <a:latin typeface="Lucida Sans" pitchFamily="34" charset="0"/>
                <a:cs typeface="Arial" pitchFamily="34" charset="0"/>
                <a:hlinkClick r:id="rId3"/>
              </a:rPr>
              <a:t>careers@southampton.ac.uk</a:t>
            </a:r>
            <a:endParaRPr lang="en-GB" altLang="en-US" sz="2000" b="1" dirty="0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endParaRPr lang="en-GB" altLang="en-US" sz="2000" b="1" dirty="0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2000" b="1" dirty="0">
                <a:solidFill>
                  <a:srgbClr val="B2D5D5"/>
                </a:solidFill>
                <a:latin typeface="Lucida Sans" pitchFamily="34" charset="0"/>
                <a:cs typeface="Arial" pitchFamily="34" charset="0"/>
              </a:rPr>
              <a:t>+44 (0)23 8059 3501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22861" y="4653136"/>
            <a:ext cx="384558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 dirty="0" err="1">
                <a:solidFill>
                  <a:srgbClr val="E5E3DB"/>
                </a:solidFill>
              </a:rPr>
              <a:t>UoS_CareersandEmployability</a:t>
            </a:r>
            <a:endParaRPr lang="en-GB" sz="1800" kern="0" dirty="0">
              <a:solidFill>
                <a:srgbClr val="E5E3DB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22861" y="5373216"/>
            <a:ext cx="24431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 dirty="0">
                <a:solidFill>
                  <a:srgbClr val="E5E3DB"/>
                </a:solidFill>
              </a:rPr>
              <a:t>UoS_Careers</a:t>
            </a:r>
          </a:p>
        </p:txBody>
      </p:sp>
      <p:pic>
        <p:nvPicPr>
          <p:cNvPr id="35845" name="Picture 6" descr="http://www.tacodeli.com/wp-content/uploads/2013/01/twitter_ic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2" y="5266613"/>
            <a:ext cx="4000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http://images.wikia.com/lanoire/images/f/ff/Facebook-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15" y="4547299"/>
            <a:ext cx="422047" cy="4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Student Services Cent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2225"/>
            <a:ext cx="38131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thethreetuns.com/images/www-icon.pn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15" y="3855233"/>
            <a:ext cx="412750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722861" y="3886591"/>
            <a:ext cx="408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800" b="1" dirty="0">
                <a:solidFill>
                  <a:srgbClr val="B2D5D5"/>
                </a:solidFill>
                <a:latin typeface="Lucida Sans"/>
                <a:ea typeface="ＭＳ Ｐゴシック"/>
                <a:cs typeface="Arial" pitchFamily="34" charset="0"/>
                <a:hlinkClick r:id="rId9"/>
              </a:rPr>
              <a:t>www.southampton.ac.uk/careers</a:t>
            </a:r>
            <a:endParaRPr lang="en-GB" altLang="en-US" sz="1800" b="1" dirty="0">
              <a:solidFill>
                <a:srgbClr val="B2D5D5"/>
              </a:solidFill>
              <a:latin typeface="Lucida Sans"/>
              <a:ea typeface="ＭＳ Ｐゴシック"/>
              <a:cs typeface="Arial" pitchFamily="34" charset="0"/>
            </a:endParaRPr>
          </a:p>
        </p:txBody>
      </p:sp>
      <p:pic>
        <p:nvPicPr>
          <p:cNvPr id="11" name="Picture 10" descr="http://files.softicons.com/download/social-media-icons/simple-icons-by-dan-leech/png/512x512/pinterest.pn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2" y="6061240"/>
            <a:ext cx="400050" cy="36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http://blog.ipressl.com/wp-content/uploads/2011/01/e-mai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10" y="2819400"/>
            <a:ext cx="452855" cy="452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722861" y="6094371"/>
            <a:ext cx="24431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 dirty="0">
                <a:solidFill>
                  <a:srgbClr val="E5E3DB"/>
                </a:solidFill>
              </a:rPr>
              <a:t>UoS_Careers</a:t>
            </a:r>
          </a:p>
        </p:txBody>
      </p:sp>
    </p:spTree>
    <p:extLst>
      <p:ext uri="{BB962C8B-B14F-4D97-AF65-F5344CB8AC3E}">
        <p14:creationId xmlns:p14="http://schemas.microsoft.com/office/powerpoint/2010/main" val="401784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9472AA-BC31-8D42-844E-A6B3C296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let’s think about a concrete 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1E8121-68E8-2245-9FC4-55B0160E3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52BF8-396E-C64A-9190-3A81FA61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24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24C4-8285-1441-9521-877CC5E2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to EXPLORE the Module web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D83C4-C5F9-C145-A9B7-755CE1F1E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have a little coursework for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90EC3-6A26-FD44-9444-D05DD2D2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12F7-1A9D-477C-9934-32579A6EDEC0}" type="slidenum">
              <a:rPr lang="en-GB" smtClean="0">
                <a:solidFill>
                  <a:srgbClr val="005C84"/>
                </a:solidFill>
              </a:rPr>
              <a:pPr/>
              <a:t>25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3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E4570DA-9877-1649-96E1-E72A9FC7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Sans" panose="020B0602030504020204" pitchFamily="34" charset="77"/>
              </a:rPr>
              <a:t>ECS Module Page</a:t>
            </a:r>
          </a:p>
        </p:txBody>
      </p:sp>
      <p:pic>
        <p:nvPicPr>
          <p:cNvPr id="11" name="Content Placeholder 10" descr="Screenshot of top of COMP1205 module page">
            <a:extLst>
              <a:ext uri="{FF2B5EF4-FFF2-40B4-BE49-F238E27FC236}">
                <a16:creationId xmlns:a16="http://schemas.microsoft.com/office/drawing/2014/main" id="{76B0A2BE-5941-854E-8373-2E90E5B91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9" y="1604804"/>
            <a:ext cx="8496300" cy="25818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9178E-7727-F243-98A7-25AE4450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12F7-1A9D-477C-9934-32579A6EDEC0}" type="slidenum">
              <a:rPr lang="en-GB" smtClean="0">
                <a:solidFill>
                  <a:srgbClr val="005C84"/>
                </a:solidFill>
              </a:rPr>
              <a:pPr/>
              <a:t>26</a:t>
            </a:fld>
            <a:endParaRPr lang="en-GB">
              <a:solidFill>
                <a:srgbClr val="005C84"/>
              </a:solidFill>
            </a:endParaRPr>
          </a:p>
        </p:txBody>
      </p:sp>
      <p:pic>
        <p:nvPicPr>
          <p:cNvPr id="9" name="Content Placeholder 8" descr="screenshot from module page&#10;&#10;COMP1205 coursework is live follow link on module page">
            <a:extLst>
              <a:ext uri="{FF2B5EF4-FFF2-40B4-BE49-F238E27FC236}">
                <a16:creationId xmlns:a16="http://schemas.microsoft.com/office/drawing/2014/main" id="{7A4975A9-C51D-4C4A-AD7C-43AF06DEB69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5238352"/>
            <a:ext cx="4025900" cy="927100"/>
          </a:xfrm>
        </p:spPr>
      </p:pic>
    </p:spTree>
    <p:extLst>
      <p:ext uri="{BB962C8B-B14F-4D97-AF65-F5344CB8AC3E}">
        <p14:creationId xmlns:p14="http://schemas.microsoft.com/office/powerpoint/2010/main" val="25053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95F08-800C-F74E-8928-7B9F73A5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E957-FB14-2D44-A7CA-1FC887074B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You need to download and read the assignment spec</a:t>
            </a:r>
          </a:p>
          <a:p>
            <a:r>
              <a:rPr lang="en-GB" dirty="0"/>
              <a:t>This will help you understand the purpose of the content we are presenting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D88F47-68AA-3742-949C-08BA8796D1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67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8C31-0018-5846-8F86-EC6ABD7A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Sans" panose="020B0602030504020204" pitchFamily="34" charset="77"/>
              </a:rPr>
              <a:t>Use the </a:t>
            </a:r>
            <a:br>
              <a:rPr lang="en-GB" dirty="0">
                <a:latin typeface="Lucida Sans" panose="020B0602030504020204" pitchFamily="34" charset="77"/>
              </a:rPr>
            </a:br>
            <a:r>
              <a:rPr lang="en-GB" dirty="0">
                <a:latin typeface="Lucida Sans" panose="020B0602030504020204" pitchFamily="34" charset="77"/>
              </a:rPr>
              <a:t>’30-day challenge’ </a:t>
            </a:r>
            <a:br>
              <a:rPr lang="en-GB" dirty="0">
                <a:latin typeface="Lucida Sans" panose="020B0602030504020204" pitchFamily="34" charset="77"/>
              </a:rPr>
            </a:br>
            <a:r>
              <a:rPr lang="en-GB" dirty="0">
                <a:latin typeface="Lucida Sans" panose="020B0602030504020204" pitchFamily="34" charset="77"/>
              </a:rPr>
              <a:t>as a guide</a:t>
            </a:r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F5320F-E3F4-0B4F-AD6E-4F4B47422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27905"/>
            <a:ext cx="5111750" cy="414340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D80A24-9B37-D543-96D2-95C748D6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We don’t expect you to cover the whole 30 days</a:t>
            </a:r>
          </a:p>
          <a:p>
            <a:r>
              <a:rPr lang="en-GB" dirty="0"/>
              <a:t>Certainly not before the </a:t>
            </a:r>
            <a:r>
              <a:rPr lang="en-GB" dirty="0" err="1"/>
              <a:t>handin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96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EB5749-DF4F-BB4D-A978-55648054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and prepare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1AC262-2762-4546-B31D-0FC83778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don’t expect to cover these slides in the first class</a:t>
            </a:r>
          </a:p>
          <a:p>
            <a:r>
              <a:rPr lang="en-GB" dirty="0"/>
              <a:t>It would be helpful if you read them before we meet again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68514-64D0-684C-AF03-DBCD8FE3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74E4-B13B-4CF6-AA7F-DB14FA42A16B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8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405E6E-1AEC-724B-8756-B0A390C3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preview</a:t>
            </a:r>
          </a:p>
        </p:txBody>
      </p:sp>
      <p:pic>
        <p:nvPicPr>
          <p:cNvPr id="9" name="Picture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630F12D5-2856-C54C-AC6D-FB0C6DEFD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859556"/>
            <a:ext cx="8426450" cy="41834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8F4FC-3EFE-D748-9566-0AAD0084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12F7-1A9D-477C-9934-32579A6EDEC0}" type="slidenum">
              <a:rPr lang="en-GB" smtClean="0">
                <a:solidFill>
                  <a:srgbClr val="005C84"/>
                </a:solidFill>
              </a:rPr>
              <a:pPr/>
              <a:t>3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Professional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136582" cy="411480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You never get a second chance</a:t>
            </a:r>
            <a:b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</a:b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 to make a </a:t>
            </a:r>
            <a:r>
              <a:rPr lang="en-GB" i="1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first impression</a:t>
            </a:r>
            <a:endParaRPr lang="en-GB" dirty="0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In person, on-line</a:t>
            </a:r>
          </a:p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Your CV</a:t>
            </a:r>
          </a:p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Your email</a:t>
            </a:r>
          </a:p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Research, preparation, practice, learn, time</a:t>
            </a:r>
          </a:p>
          <a:p>
            <a:endParaRPr lang="en-GB" dirty="0">
              <a:latin typeface="Lucida Sans" panose="020B0602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1D6DC-09E5-4E35-8076-F0AC666DDFED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30</a:t>
            </a:fld>
            <a:endParaRPr lang="en-GB" dirty="0">
              <a:solidFill>
                <a:srgbClr val="323D43"/>
              </a:solidFill>
            </a:endParaRPr>
          </a:p>
        </p:txBody>
      </p:sp>
      <p:pic>
        <p:nvPicPr>
          <p:cNvPr id="2059" name="Picture 11" descr="C:\Users\Nick\AppData\Local\Microsoft\Windows\INetCache\IE\AY2IQH37\Bad%20Hair%20Day.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130476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850" y="5957888"/>
            <a:ext cx="841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hlinkClick r:id="rId4"/>
              </a:rPr>
              <a:t>On email etiquette https://goo.gl/5gLzPt</a:t>
            </a:r>
            <a:r>
              <a:rPr lang="en-GB" sz="2000" dirty="0"/>
              <a:t> (warning requires flash!)</a:t>
            </a:r>
          </a:p>
        </p:txBody>
      </p:sp>
      <p:pic>
        <p:nvPicPr>
          <p:cNvPr id="6" name="Picture 5" descr="email story canva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3392996"/>
            <a:ext cx="1990080" cy="19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C9F0E166-AEA1-4240-9626-F4E581C3563B}" type="slidenum">
              <a:rPr lang="en-GB">
                <a:solidFill>
                  <a:srgbClr val="323D43"/>
                </a:solidFill>
              </a:rPr>
              <a:pPr/>
              <a:t>31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10" name="Flowchart: Extract 9"/>
          <p:cNvSpPr/>
          <p:nvPr/>
        </p:nvSpPr>
        <p:spPr>
          <a:xfrm>
            <a:off x="508" y="180292"/>
            <a:ext cx="9144000" cy="6669088"/>
          </a:xfrm>
          <a:prstGeom prst="flowChartExtra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spcAft>
                <a:spcPct val="70000"/>
              </a:spcAft>
              <a:buFontTx/>
              <a:buChar char="•"/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28650" y="6237288"/>
            <a:ext cx="7881938" cy="4572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70000"/>
              </a:spcAft>
            </a:pPr>
            <a:r>
              <a:rPr lang="en-GB" sz="2400" b="1" dirty="0">
                <a:solidFill>
                  <a:srgbClr val="1A6C90"/>
                </a:solidFill>
                <a:cs typeface="Lucida Sans" pitchFamily="34" charset="0"/>
              </a:rPr>
              <a:t>CV, Cover Letter, Application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509713" y="5277398"/>
            <a:ext cx="6105525" cy="707886"/>
          </a:xfrm>
          <a:prstGeom prst="rect">
            <a:avLst/>
          </a:prstGeom>
          <a:solidFill>
            <a:srgbClr val="BEE39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en-GB" sz="2400" b="1" dirty="0">
                <a:solidFill>
                  <a:srgbClr val="1A6C90"/>
                </a:solidFill>
                <a:cs typeface="Lucida Sans" pitchFamily="34" charset="0"/>
              </a:rPr>
              <a:t>Online Tests</a:t>
            </a:r>
          </a:p>
          <a:p>
            <a:pPr eaLnBrk="1" hangingPunct="1">
              <a:spcAft>
                <a:spcPts val="0"/>
              </a:spcAft>
            </a:pPr>
            <a:r>
              <a:rPr lang="en-GB" sz="1600" b="1" dirty="0">
                <a:solidFill>
                  <a:srgbClr val="1A6C90"/>
                </a:solidFill>
                <a:cs typeface="Lucida Sans" pitchFamily="34" charset="0"/>
              </a:rPr>
              <a:t>(e.g. numerical, verbal, situational judgement)</a:t>
            </a:r>
            <a:endParaRPr lang="en-GB" sz="2400" b="1" dirty="0">
              <a:solidFill>
                <a:srgbClr val="1A6C90"/>
              </a:solidFill>
              <a:cs typeface="Lucida Sans" pitchFamily="34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219325" y="4218183"/>
            <a:ext cx="4741863" cy="830997"/>
          </a:xfrm>
          <a:prstGeom prst="rect">
            <a:avLst/>
          </a:prstGeom>
          <a:solidFill>
            <a:srgbClr val="C5F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1A6C90"/>
                </a:solidFill>
                <a:cs typeface="Lucida Sans" pitchFamily="34" charset="0"/>
              </a:rPr>
              <a:t>First/Telephone/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1A6C90"/>
                </a:solidFill>
                <a:cs typeface="Lucida Sans" pitchFamily="34" charset="0"/>
              </a:rPr>
              <a:t>Video Interviews</a:t>
            </a:r>
            <a:endParaRPr lang="en-GB" sz="1600" b="1" dirty="0">
              <a:solidFill>
                <a:srgbClr val="1A6C90"/>
              </a:solidFill>
              <a:cs typeface="Lucida Sans" pitchFamily="34" charset="0"/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2577292" y="3076508"/>
            <a:ext cx="3989387" cy="892552"/>
          </a:xfrm>
          <a:prstGeom prst="rect">
            <a:avLst/>
          </a:prstGeom>
          <a:solidFill>
            <a:srgbClr val="FFEAA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en-GB" sz="2000" b="1" dirty="0">
                <a:solidFill>
                  <a:srgbClr val="1A6C90"/>
                </a:solidFill>
                <a:cs typeface="Lucida Sans" pitchFamily="34" charset="0"/>
              </a:rPr>
              <a:t>Assessment Centre Tasks</a:t>
            </a:r>
          </a:p>
          <a:p>
            <a:pPr eaLnBrk="1" hangingPunct="1">
              <a:spcAft>
                <a:spcPts val="0"/>
              </a:spcAft>
            </a:pPr>
            <a:r>
              <a:rPr lang="en-GB" sz="1600" b="1" dirty="0">
                <a:solidFill>
                  <a:srgbClr val="1A6C90"/>
                </a:solidFill>
                <a:cs typeface="Lucida Sans" pitchFamily="34" charset="0"/>
              </a:rPr>
              <a:t>(role play, case study, presentation, in-tray exercise, social event etc.)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3727450" y="1805062"/>
            <a:ext cx="1722438" cy="831850"/>
          </a:xfrm>
          <a:prstGeom prst="rect">
            <a:avLst/>
          </a:prstGeom>
          <a:solidFill>
            <a:srgbClr val="FF7D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en-GB" sz="2400" b="1" dirty="0">
                <a:solidFill>
                  <a:srgbClr val="1A6C90"/>
                </a:solidFill>
                <a:cs typeface="Lucida Sans" pitchFamily="34" charset="0"/>
              </a:rPr>
              <a:t>Final Interview</a:t>
            </a:r>
          </a:p>
        </p:txBody>
      </p:sp>
      <p:sp>
        <p:nvSpPr>
          <p:cNvPr id="7177" name="Rectangle 3"/>
          <p:cNvSpPr txBox="1">
            <a:spLocks noChangeArrowheads="1"/>
          </p:cNvSpPr>
          <p:nvPr/>
        </p:nvSpPr>
        <p:spPr bwMode="auto">
          <a:xfrm rot="-3332783">
            <a:off x="-1130300" y="2403475"/>
            <a:ext cx="702151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Aft>
                <a:spcPct val="70000"/>
              </a:spcAft>
            </a:pPr>
            <a:r>
              <a:rPr lang="en-GB" sz="3200" b="1" dirty="0">
                <a:solidFill>
                  <a:srgbClr val="1A6C90"/>
                </a:solidFill>
                <a:cs typeface="Lucida Sans" pitchFamily="34" charset="0"/>
              </a:rPr>
              <a:t>The Recruitment Process</a:t>
            </a:r>
          </a:p>
        </p:txBody>
      </p:sp>
      <p:sp>
        <p:nvSpPr>
          <p:cNvPr id="5" name="7-Point Star 4"/>
          <p:cNvSpPr/>
          <p:nvPr/>
        </p:nvSpPr>
        <p:spPr bwMode="auto">
          <a:xfrm>
            <a:off x="3527425" y="0"/>
            <a:ext cx="2124075" cy="1384300"/>
          </a:xfrm>
          <a:prstGeom prst="star7">
            <a:avLst/>
          </a:prstGeom>
          <a:solidFill>
            <a:srgbClr val="FFC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>
            <a:spAutoFit/>
          </a:bodyPr>
          <a:lstStyle/>
          <a:p>
            <a:pPr algn="l" eaLnBrk="1" hangingPunct="1">
              <a:spcAft>
                <a:spcPct val="70000"/>
              </a:spcAft>
              <a:buFontTx/>
              <a:buChar char="•"/>
              <a:defRPr/>
            </a:pPr>
            <a:endParaRPr lang="en-GB" sz="900">
              <a:solidFill>
                <a:srgbClr val="323D43"/>
              </a:solidFill>
              <a:latin typeface="Lucida Sans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3908" y="181282"/>
            <a:ext cx="16882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spcAft>
                <a:spcPct val="70000"/>
              </a:spcAft>
              <a:defRPr/>
            </a:pPr>
            <a:r>
              <a:rPr lang="en-US" sz="5400" b="1" dirty="0">
                <a:ln w="11430"/>
                <a:solidFill>
                  <a:srgbClr val="323D4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ＭＳ Ｐゴシック" pitchFamily="34" charset="-128"/>
              </a:rPr>
              <a:t>JOB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300192" y="4890"/>
            <a:ext cx="2844316" cy="118008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solidFill>
                <a:srgbClr val="323D43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 rot="3302408">
            <a:off x="4517126" y="3182976"/>
            <a:ext cx="588801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Aft>
                <a:spcPct val="70000"/>
              </a:spcAft>
            </a:pPr>
            <a:r>
              <a:rPr lang="en-GB" sz="3200" b="1" dirty="0">
                <a:solidFill>
                  <a:srgbClr val="1A6C90"/>
                </a:solidFill>
                <a:cs typeface="Lucida Sans" pitchFamily="34" charset="0"/>
              </a:rPr>
              <a:t>Reasonable adjustments?</a:t>
            </a:r>
          </a:p>
        </p:txBody>
      </p:sp>
    </p:spTree>
    <p:extLst>
      <p:ext uri="{BB962C8B-B14F-4D97-AF65-F5344CB8AC3E}">
        <p14:creationId xmlns:p14="http://schemas.microsoft.com/office/powerpoint/2010/main" val="25040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Fit for purpose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1B9B9-7D2E-4246-A1BF-3425EF41CD51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32</a:t>
            </a:fld>
            <a:endParaRPr lang="en-GB" dirty="0">
              <a:solidFill>
                <a:srgbClr val="323D43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04" y="2355411"/>
            <a:ext cx="1859441" cy="28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4" y="2367604"/>
            <a:ext cx="1859441" cy="278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431" y="5409220"/>
            <a:ext cx="793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Targeted to the job, the employer, to your objective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3332" y="6129300"/>
            <a:ext cx="4323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Demonstrating your skillset</a:t>
            </a:r>
          </a:p>
        </p:txBody>
      </p:sp>
    </p:spTree>
    <p:extLst>
      <p:ext uri="{BB962C8B-B14F-4D97-AF65-F5344CB8AC3E}">
        <p14:creationId xmlns:p14="http://schemas.microsoft.com/office/powerpoint/2010/main" val="15916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CV  - reality check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7" y="1657478"/>
            <a:ext cx="6192689" cy="4903870"/>
          </a:xfrm>
        </p:spPr>
        <p:txBody>
          <a:bodyPr/>
          <a:lstStyle/>
          <a:p>
            <a:r>
              <a:rPr lang="en-GB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Volume of applicants per vacancy</a:t>
            </a:r>
          </a:p>
          <a:p>
            <a:r>
              <a:rPr lang="en-GB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Time you have to impress</a:t>
            </a:r>
          </a:p>
          <a:p>
            <a:r>
              <a:rPr lang="en-GB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Rejection is easier than short listing</a:t>
            </a:r>
          </a:p>
          <a:p>
            <a:pPr lvl="1"/>
            <a:r>
              <a:rPr lang="en-GB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Visual impact</a:t>
            </a:r>
          </a:p>
          <a:p>
            <a:pPr lvl="1"/>
            <a:r>
              <a:rPr lang="en-GB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Lack of </a:t>
            </a:r>
            <a:r>
              <a:rPr lang="en-GB" alt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relevant</a:t>
            </a:r>
            <a:r>
              <a:rPr lang="en-GB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 information</a:t>
            </a:r>
          </a:p>
          <a:p>
            <a:pPr lvl="1"/>
            <a:r>
              <a:rPr lang="en-GB" alt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Pertinent</a:t>
            </a:r>
            <a:r>
              <a:rPr lang="en-GB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 skills do not stand out</a:t>
            </a:r>
          </a:p>
          <a:p>
            <a:pPr lvl="1"/>
            <a:r>
              <a:rPr lang="en-GB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Too much information</a:t>
            </a:r>
          </a:p>
          <a:p>
            <a:pPr lvl="1"/>
            <a:r>
              <a:rPr lang="en-GB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Typing </a:t>
            </a:r>
            <a:r>
              <a:rPr lang="en-GB" alt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errors</a:t>
            </a:r>
            <a:r>
              <a:rPr lang="en-GB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 and grammar</a:t>
            </a:r>
          </a:p>
          <a:p>
            <a:pPr lvl="1"/>
            <a:r>
              <a:rPr lang="en-GB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Lacks interest and achievement</a:t>
            </a:r>
          </a:p>
          <a:p>
            <a:pPr lvl="1"/>
            <a:endParaRPr lang="en-GB" altLang="en-US" dirty="0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  <a:p>
            <a:endParaRPr lang="en-GB" altLang="en-US" dirty="0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</p:txBody>
      </p:sp>
      <p:pic>
        <p:nvPicPr>
          <p:cNvPr id="9220" name="Picture 5" descr="MCj028162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3697160"/>
            <a:ext cx="1608137" cy="1814512"/>
          </a:xfrm>
        </p:spPr>
      </p:pic>
      <p:pic>
        <p:nvPicPr>
          <p:cNvPr id="9221" name="Picture 6" descr="Reverse chronological C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7774">
            <a:off x="7197434" y="1884364"/>
            <a:ext cx="1282700" cy="1585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Technical Skills (and achievement)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28800"/>
            <a:ext cx="4608512" cy="2808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 dirty="0">
                <a:latin typeface="Lucida Sans" panose="020B0602030504020204" pitchFamily="34" charset="0"/>
              </a:rPr>
              <a:t>Key modules </a:t>
            </a:r>
          </a:p>
          <a:p>
            <a:pPr>
              <a:lnSpc>
                <a:spcPct val="90000"/>
              </a:lnSpc>
            </a:pPr>
            <a:r>
              <a:rPr lang="en-GB" altLang="en-US" sz="1800" dirty="0">
                <a:latin typeface="Lucida Sans" panose="020B0602030504020204" pitchFamily="34" charset="0"/>
              </a:rPr>
              <a:t>Projects (and project life-cycle)</a:t>
            </a:r>
          </a:p>
          <a:p>
            <a:pPr>
              <a:lnSpc>
                <a:spcPct val="90000"/>
              </a:lnSpc>
            </a:pPr>
            <a:r>
              <a:rPr lang="en-GB" altLang="en-US" sz="1800" dirty="0">
                <a:latin typeface="Lucida Sans" panose="020B0602030504020204" pitchFamily="34" charset="0"/>
              </a:rPr>
              <a:t>Core technical skills (eg programming, platforms, object orientated, relational design, clean room,) and proficiency</a:t>
            </a:r>
          </a:p>
          <a:p>
            <a:pPr>
              <a:lnSpc>
                <a:spcPct val="90000"/>
              </a:lnSpc>
            </a:pPr>
            <a:r>
              <a:rPr lang="en-GB" altLang="en-US" sz="1800" dirty="0">
                <a:latin typeface="Lucida Sans" panose="020B0602030504020204" pitchFamily="34" charset="0"/>
              </a:rPr>
              <a:t>Specific (JavaScript, Agile SD, C#, </a:t>
            </a:r>
            <a:r>
              <a:rPr lang="en-GB" altLang="en-US" sz="1800" dirty="0" err="1">
                <a:latin typeface="Lucida Sans" panose="020B0602030504020204" pitchFamily="34" charset="0"/>
              </a:rPr>
              <a:t>etc</a:t>
            </a:r>
            <a:r>
              <a:rPr lang="en-GB" altLang="en-US" sz="1800" dirty="0">
                <a:latin typeface="Lucida Sans" panose="020B0602030504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GB" altLang="en-US" sz="1800" dirty="0">
                <a:latin typeface="Lucida Sans" panose="020B0602030504020204" pitchFamily="34" charset="0"/>
              </a:rPr>
              <a:t>Report writing, presentations</a:t>
            </a:r>
          </a:p>
          <a:p>
            <a:pPr>
              <a:lnSpc>
                <a:spcPct val="90000"/>
              </a:lnSpc>
            </a:pPr>
            <a:r>
              <a:rPr lang="en-GB" altLang="en-US" sz="1800" dirty="0">
                <a:latin typeface="Lucida Sans" panose="020B0602030504020204" pitchFamily="34" charset="0"/>
              </a:rPr>
              <a:t>General IT, Excel, data handling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92538" y="1628775"/>
            <a:ext cx="4171950" cy="2736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 dirty="0">
                <a:latin typeface="Lucida Sans" panose="020B0602030504020204" pitchFamily="34" charset="0"/>
              </a:rPr>
              <a:t>Grades</a:t>
            </a:r>
          </a:p>
          <a:p>
            <a:pPr>
              <a:lnSpc>
                <a:spcPct val="90000"/>
              </a:lnSpc>
            </a:pPr>
            <a:r>
              <a:rPr lang="en-GB" altLang="en-US" sz="1800" dirty="0">
                <a:latin typeface="Lucida Sans" panose="020B0602030504020204" pitchFamily="34" charset="0"/>
              </a:rPr>
              <a:t>Predicted degree classification</a:t>
            </a:r>
          </a:p>
          <a:p>
            <a:pPr>
              <a:lnSpc>
                <a:spcPct val="90000"/>
              </a:lnSpc>
            </a:pPr>
            <a:r>
              <a:rPr lang="en-GB" altLang="en-US" sz="1800" dirty="0">
                <a:latin typeface="Lucida Sans" panose="020B0602030504020204" pitchFamily="34" charset="0"/>
              </a:rPr>
              <a:t>Position in class/group, </a:t>
            </a:r>
            <a:r>
              <a:rPr lang="en-GB" altLang="en-US" sz="1800" dirty="0" err="1">
                <a:latin typeface="Lucida Sans" panose="020B0602030504020204" pitchFamily="34" charset="0"/>
              </a:rPr>
              <a:t>eg</a:t>
            </a:r>
            <a:r>
              <a:rPr lang="en-GB" altLang="en-US" sz="1800" dirty="0">
                <a:latin typeface="Lucida Sans" panose="020B0602030504020204" pitchFamily="34" charset="0"/>
              </a:rPr>
              <a:t> Best Group Project.</a:t>
            </a:r>
          </a:p>
          <a:p>
            <a:pPr>
              <a:lnSpc>
                <a:spcPct val="90000"/>
              </a:lnSpc>
            </a:pPr>
            <a:r>
              <a:rPr lang="en-GB" altLang="en-US" sz="1800" dirty="0">
                <a:latin typeface="Lucida Sans" panose="020B0602030504020204" pitchFamily="34" charset="0"/>
              </a:rPr>
              <a:t>Prizes, awards, strengths</a:t>
            </a:r>
          </a:p>
          <a:p>
            <a:pPr>
              <a:lnSpc>
                <a:spcPct val="90000"/>
              </a:lnSpc>
            </a:pPr>
            <a:r>
              <a:rPr lang="en-GB" altLang="en-US" sz="1800" dirty="0">
                <a:latin typeface="Lucida Sans" panose="020B0602030504020204" pitchFamily="34" charset="0"/>
              </a:rPr>
              <a:t>Self taught skills/projects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514523" y="5949950"/>
            <a:ext cx="813876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hlinkClick r:id="rId3"/>
              </a:rPr>
              <a:t>www.prospects.ac.uk</a:t>
            </a:r>
            <a:r>
              <a:rPr lang="en-GB" alt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&gt; Options with your subject</a:t>
            </a:r>
          </a:p>
          <a:p>
            <a:r>
              <a:rPr lang="en-GB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hlinkClick r:id="rId4"/>
              </a:rPr>
              <a:t>http://www.itjobswatch.co.uk/jobs/uk/developer.do</a:t>
            </a:r>
            <a:endParaRPr lang="en-GB" alt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791437" y="4868863"/>
            <a:ext cx="750397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Be specific, quantify where possible, be truthful. </a:t>
            </a:r>
          </a:p>
          <a:p>
            <a:r>
              <a:rPr lang="en-GB" alt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If you don’t tell them, who will?</a:t>
            </a:r>
          </a:p>
        </p:txBody>
      </p:sp>
    </p:spTree>
    <p:extLst>
      <p:ext uri="{BB962C8B-B14F-4D97-AF65-F5344CB8AC3E}">
        <p14:creationId xmlns:p14="http://schemas.microsoft.com/office/powerpoint/2010/main" val="30302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BE997E-8CE4-A14C-BB6E-9F0E9D5F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Finding Clues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187624" y="1484784"/>
            <a:ext cx="6444716" cy="51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1D6DC-09E5-4E35-8076-F0AC666DDFED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35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4966" y="6409723"/>
            <a:ext cx="4330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http://www.ecs.soton.ac.uk</a:t>
            </a:r>
          </a:p>
        </p:txBody>
      </p:sp>
    </p:spTree>
    <p:extLst>
      <p:ext uri="{BB962C8B-B14F-4D97-AF65-F5344CB8AC3E}">
        <p14:creationId xmlns:p14="http://schemas.microsoft.com/office/powerpoint/2010/main" val="14184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832140" y="1196751"/>
            <a:ext cx="2914985" cy="360067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600" dirty="0"/>
              <a:t>Equality Act</a:t>
            </a:r>
            <a:br>
              <a:rPr lang="en-US" altLang="en-US" sz="3600" dirty="0"/>
            </a:br>
            <a:r>
              <a:rPr lang="en-US" altLang="en-US" sz="3600" dirty="0"/>
              <a:t> 2010</a:t>
            </a:r>
          </a:p>
        </p:txBody>
      </p:sp>
      <p:sp>
        <p:nvSpPr>
          <p:cNvPr id="133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736813"/>
            <a:ext cx="8496300" cy="48497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>
                <a:latin typeface="Lucida Sans" panose="020B0602030504020204" pitchFamily="34" charset="0"/>
              </a:rPr>
              <a:t>One/Two sides of A4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Lucida Sans" panose="020B0602030504020204" pitchFamily="34" charset="0"/>
              </a:rPr>
              <a:t>Reverse chronological order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Lucida Sans" panose="020B0602030504020204" pitchFamily="34" charset="0"/>
              </a:rPr>
              <a:t>No Gaps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Lucida Sans" panose="020B0602030504020204" pitchFamily="34" charset="0"/>
              </a:rPr>
              <a:t>Relevant headings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Lucida Sans" panose="020B0602030504020204" pitchFamily="34" charset="0"/>
              </a:rPr>
              <a:t>Balance your information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Lucida Sans" panose="020B0602030504020204" pitchFamily="34" charset="0"/>
              </a:rPr>
              <a:t>Web links/profiles (Linked-in?)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Lucida Sans" panose="020B0602030504020204" pitchFamily="34" charset="0"/>
              </a:rPr>
              <a:t>Use action words: negotiated, organised 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Lucida Sans" panose="020B0602030504020204" pitchFamily="34" charset="0"/>
              </a:rPr>
              <a:t>Match your skills to the employer/role needs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Lucida Sans" panose="020B0602030504020204" pitchFamily="34" charset="0"/>
              </a:rPr>
              <a:t>CV Challenge</a:t>
            </a:r>
          </a:p>
        </p:txBody>
      </p:sp>
    </p:spTree>
    <p:extLst>
      <p:ext uri="{BB962C8B-B14F-4D97-AF65-F5344CB8AC3E}">
        <p14:creationId xmlns:p14="http://schemas.microsoft.com/office/powerpoint/2010/main" val="32217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372919" y="1654175"/>
            <a:ext cx="3095625" cy="38163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496300" cy="649287"/>
          </a:xfrm>
        </p:spPr>
        <p:txBody>
          <a:bodyPr/>
          <a:lstStyle/>
          <a:p>
            <a:r>
              <a:rPr lang="en-GB" altLang="en-US" dirty="0">
                <a:latin typeface="Lucida Sans" panose="020B0602030504020204" pitchFamily="34" charset="0"/>
              </a:rPr>
              <a:t>CV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393825"/>
            <a:ext cx="8496300" cy="5111750"/>
          </a:xfrm>
        </p:spPr>
        <p:txBody>
          <a:bodyPr/>
          <a:lstStyle/>
          <a:p>
            <a:r>
              <a:rPr lang="en-GB" altLang="en-US" dirty="0">
                <a:latin typeface="Lucida Sans" panose="020B0602030504020204" pitchFamily="34" charset="0"/>
              </a:rPr>
              <a:t>Uncluttered</a:t>
            </a:r>
          </a:p>
          <a:p>
            <a:r>
              <a:rPr lang="en-GB" altLang="en-US" sz="1200" dirty="0"/>
              <a:t>too small,   </a:t>
            </a:r>
            <a:r>
              <a:rPr lang="en-GB" altLang="en-US" dirty="0">
                <a:latin typeface="Bernard MT Condensed" pitchFamily="18" charset="0"/>
              </a:rPr>
              <a:t>fancy fonts, </a:t>
            </a:r>
            <a:r>
              <a:rPr lang="en-GB" altLang="en-US" sz="3200" b="1" i="1" u="sng" dirty="0">
                <a:solidFill>
                  <a:srgbClr val="F00F2C"/>
                </a:solidFill>
                <a:latin typeface="Bernard MT Condensed" pitchFamily="18" charset="0"/>
              </a:rPr>
              <a:t>BOLD</a:t>
            </a:r>
            <a:endParaRPr lang="en-GB" altLang="en-US" dirty="0"/>
          </a:p>
          <a:p>
            <a:r>
              <a:rPr lang="en-GB" altLang="en-US" dirty="0">
                <a:latin typeface="Lucida Sans" panose="020B0602030504020204" pitchFamily="34" charset="0"/>
              </a:rPr>
              <a:t>Short sentences, bullet points</a:t>
            </a:r>
          </a:p>
          <a:p>
            <a:r>
              <a:rPr lang="en-GB" altLang="en-US" dirty="0">
                <a:latin typeface="Lucida Sans" panose="020B0602030504020204" pitchFamily="34" charset="0"/>
              </a:rPr>
              <a:t>Check spelling/grammar</a:t>
            </a:r>
          </a:p>
          <a:p>
            <a:r>
              <a:rPr lang="en-GB" altLang="en-US" dirty="0">
                <a:latin typeface="Lucida Sans" panose="020B0602030504020204" pitchFamily="34" charset="0"/>
              </a:rPr>
              <a:t>Tables and open source software?</a:t>
            </a:r>
          </a:p>
          <a:p>
            <a:r>
              <a:rPr lang="en-GB" altLang="en-US" dirty="0">
                <a:latin typeface="Lucida Sans" panose="020B0602030504020204" pitchFamily="34" charset="0"/>
              </a:rPr>
              <a:t>Focus on skills, knowledge and </a:t>
            </a:r>
          </a:p>
          <a:p>
            <a:pPr>
              <a:buFontTx/>
              <a:buNone/>
            </a:pPr>
            <a:r>
              <a:rPr lang="en-GB" altLang="en-US" dirty="0">
                <a:latin typeface="Lucida Sans" panose="020B0602030504020204" pitchFamily="34" charset="0"/>
              </a:rPr>
              <a:t>		 achievements. </a:t>
            </a:r>
          </a:p>
          <a:p>
            <a:pPr>
              <a:buFontTx/>
              <a:buNone/>
            </a:pPr>
            <a:r>
              <a:rPr lang="en-GB" altLang="en-US" sz="3200" i="1" dirty="0">
                <a:solidFill>
                  <a:srgbClr val="C00000"/>
                </a:solidFill>
                <a:latin typeface="Lucida Sans" panose="020B0602030504020204" pitchFamily="34" charset="0"/>
              </a:rPr>
              <a:t>		STAR = Situation, Task, Action, Result</a:t>
            </a:r>
          </a:p>
        </p:txBody>
      </p:sp>
      <p:pic>
        <p:nvPicPr>
          <p:cNvPr id="14341" name="Picture 5" descr="Reverse chronological C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62" y="1870075"/>
            <a:ext cx="27352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MPj044116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45125"/>
            <a:ext cx="827087" cy="1052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Extra curricular activities?</a:t>
            </a:r>
            <a:endParaRPr lang="en-US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</p:txBody>
      </p:sp>
      <p:pic>
        <p:nvPicPr>
          <p:cNvPr id="17411" name="Picture 6" descr="Performing Ar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5732463"/>
            <a:ext cx="4171950" cy="942975"/>
          </a:xfrm>
          <a:noFill/>
        </p:spPr>
      </p:pic>
      <p:sp>
        <p:nvSpPr>
          <p:cNvPr id="17412" name="Content Placeholder 5"/>
          <p:cNvSpPr>
            <a:spLocks noGrp="1"/>
          </p:cNvSpPr>
          <p:nvPr>
            <p:ph sz="half" idx="2"/>
          </p:nvPr>
        </p:nvSpPr>
        <p:spPr>
          <a:xfrm>
            <a:off x="468313" y="1700213"/>
            <a:ext cx="4171950" cy="4525962"/>
          </a:xfrm>
        </p:spPr>
        <p:txBody>
          <a:bodyPr/>
          <a:lstStyle/>
          <a:p>
            <a:endParaRPr lang="en-GB" altLang="en-US" dirty="0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  <a:p>
            <a:r>
              <a:rPr lang="en-GB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What?</a:t>
            </a:r>
          </a:p>
          <a:p>
            <a:r>
              <a:rPr lang="en-GB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Why?</a:t>
            </a:r>
          </a:p>
          <a:p>
            <a:r>
              <a:rPr lang="en-GB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Space?</a:t>
            </a:r>
          </a:p>
          <a:p>
            <a:r>
              <a:rPr lang="en-GB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Where?</a:t>
            </a:r>
          </a:p>
          <a:p>
            <a:endParaRPr lang="en-US" altLang="en-US" dirty="0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37D7BD0C-FE6B-4CA7-91E5-3CB41A773DC8}" type="slidenum">
              <a:rPr lang="en-GB" altLang="en-US" sz="1400">
                <a:latin typeface="Georgia" pitchFamily="18" charset="0"/>
              </a:rPr>
              <a:pPr/>
              <a:t>38</a:t>
            </a:fld>
            <a:endParaRPr lang="en-GB" altLang="en-US" sz="1400">
              <a:latin typeface="Georgia" pitchFamily="18" charset="0"/>
            </a:endParaRPr>
          </a:p>
        </p:txBody>
      </p:sp>
      <p:pic>
        <p:nvPicPr>
          <p:cNvPr id="17414" name="Picture 2" descr="C:\Documents and Settings\Owner\Local Settings\Temporary Internet Files\Content.IE5\TQ8LZ2MY\MP90017493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68713"/>
            <a:ext cx="286543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 descr="C:\Documents and Settings\Owner\Local Settings\Temporary Internet Files\Content.IE5\8CWYSDBE\MP90043933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052513"/>
            <a:ext cx="1628775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Further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CV advice</a:t>
            </a:r>
          </a:p>
          <a:p>
            <a:pPr lvl="1"/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Examples</a:t>
            </a:r>
          </a:p>
          <a:p>
            <a:pPr lvl="1"/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Sample structure</a:t>
            </a:r>
          </a:p>
          <a:p>
            <a:pPr lvl="1"/>
            <a:endParaRPr lang="en-GB" dirty="0">
              <a:latin typeface="Lucida Sans" panose="020B0602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1B9B9-7D2E-4246-A1BF-3425EF41CD51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39</a:t>
            </a:fld>
            <a:endParaRPr lang="en-GB" dirty="0">
              <a:solidFill>
                <a:srgbClr val="323D43"/>
              </a:solidFill>
            </a:endParaRPr>
          </a:p>
        </p:txBody>
      </p:sp>
      <p:pic>
        <p:nvPicPr>
          <p:cNvPr id="6" name="Picture 5" descr="CV support canv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09020"/>
            <a:ext cx="2206104" cy="2206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5556" y="6021288"/>
            <a:ext cx="3438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dirty="0">
                <a:hlinkClick r:id="rId4"/>
              </a:rPr>
              <a:t>https://goo.gl/ieBqBe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1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35161BE-F0D7-4DF4-A241-FB058E12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A roadmap from our careers service</a:t>
            </a:r>
          </a:p>
        </p:txBody>
      </p:sp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4F17CC0-5273-4D45-A4B2-7E0DD4C5E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81892"/>
            <a:ext cx="5111750" cy="4035428"/>
          </a:xfrm>
          <a:noFill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67E291-4F4B-C347-9E48-79174FC63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You will need to work independently</a:t>
            </a:r>
          </a:p>
          <a:p>
            <a:r>
              <a:rPr lang="en-GB" dirty="0"/>
              <a:t>We can use their roadmap to help us prepare</a:t>
            </a:r>
          </a:p>
        </p:txBody>
      </p:sp>
    </p:spTree>
    <p:extLst>
      <p:ext uri="{BB962C8B-B14F-4D97-AF65-F5344CB8AC3E}">
        <p14:creationId xmlns:p14="http://schemas.microsoft.com/office/powerpoint/2010/main" val="31437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4934-6909-A94F-ADE1-3DE0BC37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Planning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C44A5B-0DD1-CF44-B21F-489711A89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362719"/>
            <a:ext cx="5111750" cy="567377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7BF1F-B8CE-F546-BABD-7234785E6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Explore the pages</a:t>
            </a:r>
          </a:p>
          <a:p>
            <a:r>
              <a:rPr lang="en-GB" dirty="0"/>
              <a:t>Follow the links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D4908-0DC7-A347-A435-B64D4AE4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1975-91E7-46F9-9B0F-AC81451E268F}" type="slidenum">
              <a:rPr lang="en-GB" smtClean="0">
                <a:solidFill>
                  <a:srgbClr val="005C84"/>
                </a:solidFill>
              </a:rPr>
              <a:pPr/>
              <a:t>40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D70B13B5-893F-8E4D-99BB-FFBC45706452}"/>
              </a:ext>
            </a:extLst>
          </p:cNvPr>
          <p:cNvSpPr/>
          <p:nvPr/>
        </p:nvSpPr>
        <p:spPr>
          <a:xfrm>
            <a:off x="13506" y="6151146"/>
            <a:ext cx="9144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https://</a:t>
            </a:r>
            <a:r>
              <a:rPr lang="en-GB" sz="1600" dirty="0" err="1">
                <a:hlinkClick r:id="rId3"/>
              </a:rPr>
              <a:t>www.southampton.ac.uk</a:t>
            </a:r>
            <a:r>
              <a:rPr lang="en-GB" sz="1600" dirty="0">
                <a:hlinkClick r:id="rId3"/>
              </a:rPr>
              <a:t>/careers/students/career-planning/</a:t>
            </a:r>
            <a:r>
              <a:rPr lang="en-GB" sz="1600" dirty="0" err="1">
                <a:hlinkClick r:id="rId3"/>
              </a:rPr>
              <a:t>index.page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0114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DE3F-5000-A940-9387-6AA09B0A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Careers readiness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CA1128-4CBB-024B-BC30-D7C788340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37" y="273050"/>
            <a:ext cx="3774176" cy="58531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355F7-C2A7-7746-80A0-96B6E006D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 following the career readiness link will take you to some pages in </a:t>
            </a:r>
            <a:r>
              <a:rPr lang="en-GB" dirty="0" err="1"/>
              <a:t>eFolio</a:t>
            </a:r>
            <a:endParaRPr lang="en-GB" dirty="0"/>
          </a:p>
          <a:p>
            <a:endParaRPr lang="en-GB" dirty="0"/>
          </a:p>
          <a:p>
            <a:r>
              <a:rPr lang="en-GB" dirty="0"/>
              <a:t> just bear with the demands to login yet again and you will ultimately reach the career readiness evaluation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FE5DD-BEFA-1A46-BCC5-B7AD5D19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1975-91E7-46F9-9B0F-AC81451E268F}" type="slidenum">
              <a:rPr lang="en-GB" smtClean="0">
                <a:solidFill>
                  <a:srgbClr val="005C84"/>
                </a:solidFill>
              </a:rPr>
              <a:pPr/>
              <a:t>41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D3CC1159-5302-194F-A534-4A9A93116EE0}"/>
              </a:ext>
            </a:extLst>
          </p:cNvPr>
          <p:cNvSpPr/>
          <p:nvPr/>
        </p:nvSpPr>
        <p:spPr>
          <a:xfrm>
            <a:off x="0" y="6120368"/>
            <a:ext cx="914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>
                <a:hlinkClick r:id="rId3"/>
              </a:rPr>
              <a:t>https://</a:t>
            </a:r>
            <a:r>
              <a:rPr lang="en-GB" sz="1800" dirty="0" err="1">
                <a:hlinkClick r:id="rId3"/>
              </a:rPr>
              <a:t>www.southampton.ac.uk</a:t>
            </a:r>
            <a:r>
              <a:rPr lang="en-GB" sz="1800" dirty="0">
                <a:hlinkClick r:id="rId3"/>
              </a:rPr>
              <a:t>/careers/students/career-planning/</a:t>
            </a:r>
            <a:r>
              <a:rPr lang="en-GB" sz="1800" dirty="0" err="1">
                <a:hlinkClick r:id="rId3"/>
              </a:rPr>
              <a:t>index.page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23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C31B79-2A17-CD47-8854-E3E3A4F9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why all this is relevant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73F610-FFAB-4B46-9C46-85EB56F13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B9618-8A4D-9F43-AFCD-58913C1E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1975-91E7-46F9-9B0F-AC81451E268F}" type="slidenum">
              <a:rPr lang="en-GB" smtClean="0">
                <a:solidFill>
                  <a:srgbClr val="005C84"/>
                </a:solidFill>
              </a:rPr>
              <a:pPr/>
              <a:t>42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COMP1205 Learning objectives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B3.  Audit, evaluate and critically reflect upon strengths and weaknesses in knowledge, skills and abilities</a:t>
            </a:r>
          </a:p>
          <a:p>
            <a:r>
              <a:rPr lang="en-GB" sz="2400" dirty="0"/>
              <a:t>B4.  Evaluate and critically reflect upon self-presentation, particularly those aspects that relate to career development</a:t>
            </a:r>
          </a:p>
          <a:p>
            <a:r>
              <a:rPr lang="en-GB" sz="2400" dirty="0"/>
              <a:t>D1. Communicate ideas in written and oral forms in appropriate styles for different audiences</a:t>
            </a:r>
          </a:p>
          <a:p>
            <a:r>
              <a:rPr lang="en-GB" sz="2400" dirty="0"/>
              <a:t>D2. In written communications, make appropriate and effective use of layout and referencing conventions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181A-5AE4-4F93-80BB-9482B11A2518}" type="slidenum">
              <a:rPr lang="en-GB" smtClean="0">
                <a:solidFill>
                  <a:srgbClr val="005C84"/>
                </a:solidFill>
              </a:rPr>
              <a:pPr/>
              <a:t>43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8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before next week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/>
              <a:t> check out the University career pages for ECS students</a:t>
            </a:r>
          </a:p>
          <a:p>
            <a:r>
              <a:rPr lang="en-US" sz="1600" dirty="0"/>
              <a:t>Watch the various videos</a:t>
            </a:r>
          </a:p>
          <a:p>
            <a:r>
              <a:rPr lang="en-US" sz="1600" dirty="0"/>
              <a:t>Make notes on points which you think will be relevant to the draft of your CV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44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75472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www.southampton.ac.uk</a:t>
            </a:r>
            <a:r>
              <a:rPr lang="en-US" sz="1800" dirty="0"/>
              <a:t>/careers/students/subject-info/</a:t>
            </a:r>
            <a:r>
              <a:rPr lang="en-US" sz="1800" dirty="0" err="1"/>
              <a:t>ecs.page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hlinkClick r:id="rId2"/>
              </a:rPr>
              <a:t>https://goo.gl/grvpYA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maybe careerscanv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4888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6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185007" y="1340768"/>
            <a:ext cx="4875212" cy="22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r>
              <a:rPr lang="en-GB" altLang="en-US" sz="2800" dirty="0">
                <a:ln w="12700">
                  <a:solidFill>
                    <a:srgbClr val="CCE5E9">
                      <a:satMod val="155000"/>
                    </a:srgbClr>
                  </a:solidFill>
                  <a:prstDash val="solid"/>
                </a:ln>
                <a:solidFill>
                  <a:srgbClr val="0089B0">
                    <a:lumMod val="20000"/>
                    <a:lumOff val="80000"/>
                  </a:srgbClr>
                </a:solidFill>
                <a:latin typeface="Lucida Sans" pitchFamily="34" charset="0"/>
                <a:cs typeface="Arial" pitchFamily="34" charset="0"/>
              </a:rPr>
              <a:t>Careers and Employability Service</a:t>
            </a:r>
          </a:p>
          <a:p>
            <a:endParaRPr lang="en-GB" altLang="en-US" sz="500" b="1" dirty="0">
              <a:ln w="12700">
                <a:solidFill>
                  <a:srgbClr val="CCE5E9">
                    <a:satMod val="155000"/>
                  </a:srgbClr>
                </a:solidFill>
                <a:prstDash val="solid"/>
              </a:ln>
              <a:solidFill>
                <a:srgbClr val="0089B0">
                  <a:lumMod val="20000"/>
                  <a:lumOff val="80000"/>
                </a:srgbClr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1600" b="1" dirty="0">
                <a:solidFill>
                  <a:srgbClr val="B2D5D5"/>
                </a:solidFill>
                <a:latin typeface="Lucida Sans" pitchFamily="34" charset="0"/>
                <a:cs typeface="Arial" pitchFamily="34" charset="0"/>
              </a:rPr>
              <a:t>Building 37, Highfield Campus</a:t>
            </a:r>
          </a:p>
          <a:p>
            <a:endParaRPr lang="en-GB" altLang="en-US" sz="2400" b="1" dirty="0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2000" b="1" dirty="0">
                <a:solidFill>
                  <a:srgbClr val="B2D5D5"/>
                </a:solidFill>
                <a:latin typeface="Lucida Sans" pitchFamily="34" charset="0"/>
                <a:cs typeface="Arial" pitchFamily="34" charset="0"/>
                <a:hlinkClick r:id="rId3"/>
              </a:rPr>
              <a:t>careers@southampton.ac.uk</a:t>
            </a:r>
            <a:endParaRPr lang="en-GB" altLang="en-US" sz="2000" b="1" dirty="0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endParaRPr lang="en-GB" altLang="en-US" sz="2000" b="1" dirty="0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2000" b="1" dirty="0">
                <a:solidFill>
                  <a:srgbClr val="B2D5D5"/>
                </a:solidFill>
                <a:latin typeface="Lucida Sans" pitchFamily="34" charset="0"/>
                <a:cs typeface="Arial" pitchFamily="34" charset="0"/>
              </a:rPr>
              <a:t>+44 (0)23 8059 3501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22861" y="4653136"/>
            <a:ext cx="384558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 dirty="0" err="1">
                <a:solidFill>
                  <a:srgbClr val="E5E3DB"/>
                </a:solidFill>
              </a:rPr>
              <a:t>UoS_CareersandEmployability</a:t>
            </a:r>
            <a:endParaRPr lang="en-GB" sz="1800" kern="0" dirty="0">
              <a:solidFill>
                <a:srgbClr val="E5E3DB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22861" y="5373216"/>
            <a:ext cx="24431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 dirty="0">
                <a:solidFill>
                  <a:srgbClr val="E5E3DB"/>
                </a:solidFill>
              </a:rPr>
              <a:t>UoS_Careers</a:t>
            </a:r>
          </a:p>
        </p:txBody>
      </p:sp>
      <p:pic>
        <p:nvPicPr>
          <p:cNvPr id="35845" name="Picture 6" descr="http://www.tacodeli.com/wp-content/uploads/2013/01/twitter_ic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2" y="5266613"/>
            <a:ext cx="4000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http://images.wikia.com/lanoire/images/f/ff/Facebook-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15" y="4547299"/>
            <a:ext cx="422047" cy="4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Student Services Cent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2225"/>
            <a:ext cx="38131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thethreetuns.com/images/www-icon.pn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15" y="3855233"/>
            <a:ext cx="412750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722861" y="3886591"/>
            <a:ext cx="408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800" b="1" dirty="0">
                <a:solidFill>
                  <a:srgbClr val="B2D5D5"/>
                </a:solidFill>
                <a:latin typeface="Lucida Sans"/>
                <a:ea typeface="ＭＳ Ｐゴシック"/>
                <a:cs typeface="Arial" pitchFamily="34" charset="0"/>
                <a:hlinkClick r:id="rId9"/>
              </a:rPr>
              <a:t>www.southampton.ac.uk/careers</a:t>
            </a:r>
            <a:endParaRPr lang="en-GB" altLang="en-US" sz="1800" b="1" dirty="0">
              <a:solidFill>
                <a:srgbClr val="B2D5D5"/>
              </a:solidFill>
              <a:latin typeface="Lucida Sans"/>
              <a:ea typeface="ＭＳ Ｐゴシック"/>
              <a:cs typeface="Arial" pitchFamily="34" charset="0"/>
            </a:endParaRPr>
          </a:p>
        </p:txBody>
      </p:sp>
      <p:pic>
        <p:nvPicPr>
          <p:cNvPr id="11" name="Picture 10" descr="http://files.softicons.com/download/social-media-icons/simple-icons-by-dan-leech/png/512x512/pinterest.pn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2" y="6061240"/>
            <a:ext cx="400050" cy="36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http://blog.ipressl.com/wp-content/uploads/2011/01/e-mai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10" y="2819400"/>
            <a:ext cx="452855" cy="452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722861" y="6094371"/>
            <a:ext cx="24431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 dirty="0">
                <a:solidFill>
                  <a:srgbClr val="E5E3DB"/>
                </a:solidFill>
              </a:rPr>
              <a:t>UoS_Careers</a:t>
            </a:r>
          </a:p>
        </p:txBody>
      </p:sp>
    </p:spTree>
    <p:extLst>
      <p:ext uri="{BB962C8B-B14F-4D97-AF65-F5344CB8AC3E}">
        <p14:creationId xmlns:p14="http://schemas.microsoft.com/office/powerpoint/2010/main" val="2361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692AB5-6591-6A4B-9A1E-90B0E9BF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references in this slide set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F116FE4-574E-A74F-AF2E-0B59D1883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283748"/>
            <a:ext cx="8426450" cy="333508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D4C4C-ED8F-9443-AC70-D4183295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1975-91E7-46F9-9B0F-AC81451E268F}" type="slidenum">
              <a:rPr lang="en-GB" smtClean="0">
                <a:solidFill>
                  <a:srgbClr val="005C84"/>
                </a:solidFill>
              </a:rPr>
              <a:pPr/>
              <a:t>46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1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8C31-0018-5846-8F86-EC6ABD7A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Sans" panose="020B0602030504020204" pitchFamily="34" charset="77"/>
              </a:rPr>
              <a:t>What progress you might make</a:t>
            </a:r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F5320F-E3F4-0B4F-AD6E-4F4B47422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27905"/>
            <a:ext cx="5111750" cy="414340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D80A24-9B37-D543-96D2-95C748D6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We don’t expect you to cover the whole 30 days</a:t>
            </a:r>
          </a:p>
          <a:p>
            <a:r>
              <a:rPr lang="en-GB" dirty="0"/>
              <a:t>Certainly not before the </a:t>
            </a:r>
            <a:r>
              <a:rPr lang="en-GB" dirty="0" err="1"/>
              <a:t>handin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35B7BE-BFF2-2743-9994-1A86482D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these are different times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04357-638A-8A48-9FF7-028110FB8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want to get to know you a little</a:t>
            </a:r>
          </a:p>
          <a:p>
            <a:r>
              <a:rPr lang="en-GB" dirty="0"/>
              <a:t>You probably want to get to know your fellow students</a:t>
            </a:r>
          </a:p>
          <a:p>
            <a:r>
              <a:rPr lang="en-GB" dirty="0"/>
              <a:t>We have to use different ways…</a:t>
            </a:r>
          </a:p>
          <a:p>
            <a:r>
              <a:rPr lang="en-GB" dirty="0"/>
              <a:t>I don’t know how long this is all going to take!</a:t>
            </a:r>
          </a:p>
          <a:p>
            <a:r>
              <a:rPr lang="en-GB" dirty="0"/>
              <a:t>I have a short survey </a:t>
            </a:r>
          </a:p>
          <a:p>
            <a:r>
              <a:rPr lang="en-GB" dirty="0"/>
              <a:t>I will try to share the results dynamically</a:t>
            </a:r>
          </a:p>
          <a:p>
            <a:r>
              <a:rPr lang="en-GB" dirty="0"/>
              <a:t>Please forgive me if there are some hiccups!</a:t>
            </a:r>
          </a:p>
          <a:p>
            <a:r>
              <a:rPr lang="en-GB" dirty="0"/>
              <a:t>Some slides from this set are likely to spill over to the next lecture</a:t>
            </a:r>
          </a:p>
        </p:txBody>
      </p:sp>
    </p:spTree>
    <p:extLst>
      <p:ext uri="{BB962C8B-B14F-4D97-AF65-F5344CB8AC3E}">
        <p14:creationId xmlns:p14="http://schemas.microsoft.com/office/powerpoint/2010/main" val="22553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A5D6-0CC4-4045-95C8-8C92BB83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dirty="0"/>
              <a:t>Password protected survey</a:t>
            </a:r>
          </a:p>
        </p:txBody>
      </p:sp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3EEFC3B-2C13-8C4B-A1A8-6745CBF500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92288" y="880237"/>
            <a:ext cx="5486400" cy="3579876"/>
          </a:xfrm>
          <a:noFill/>
        </p:spPr>
      </p:pic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621859E2-F439-2048-872D-69ED6B394708}"/>
              </a:ext>
            </a:extLst>
          </p:cNvPr>
          <p:cNvSpPr/>
          <p:nvPr/>
        </p:nvSpPr>
        <p:spPr bwMode="auto">
          <a:xfrm>
            <a:off x="1792288" y="5367338"/>
            <a:ext cx="54864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70000"/>
              </a:spcBef>
              <a:buClr>
                <a:schemeClr val="tx2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https://www.isurvey.soton.ac.uk/38410</a:t>
            </a:r>
            <a:endParaRPr 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70000"/>
              </a:spcBef>
              <a:buClr>
                <a:schemeClr val="tx2"/>
              </a:buClr>
            </a:pPr>
            <a:r>
              <a:rPr lang="en-US" sz="1400" dirty="0">
                <a:solidFill>
                  <a:schemeClr val="tx1"/>
                </a:solidFill>
              </a:rPr>
              <a:t>Password COMP1205w</a:t>
            </a:r>
          </a:p>
          <a:p>
            <a:pPr>
              <a:spcBef>
                <a:spcPct val="70000"/>
              </a:spcBef>
              <a:buClr>
                <a:schemeClr val="tx2"/>
              </a:buClr>
            </a:pPr>
            <a:r>
              <a:rPr lang="en-US" sz="1400" dirty="0">
                <a:solidFill>
                  <a:schemeClr val="tx1"/>
                </a:solidFill>
              </a:rPr>
              <a:t>The password is CASE sensitive</a:t>
            </a:r>
          </a:p>
          <a:p>
            <a:pPr>
              <a:spcBef>
                <a:spcPct val="70000"/>
              </a:spcBef>
              <a:buClr>
                <a:schemeClr val="tx2"/>
              </a:buClr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ct val="70000"/>
              </a:spcBef>
              <a:buClr>
                <a:schemeClr val="tx2"/>
              </a:buClr>
            </a:pPr>
            <a:endParaRPr 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9038BCA-1EDC-47B0-8A54-1B3A66F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8175" cy="180975"/>
          </a:xfrm>
        </p:spPr>
        <p:txBody>
          <a:bodyPr/>
          <a:lstStyle/>
          <a:p>
            <a:pPr>
              <a:spcAft>
                <a:spcPts val="600"/>
              </a:spcAft>
            </a:pPr>
            <a:fld id="{D4C639C6-E4F9-4658-9A6F-37896A03D512}" type="slidenum">
              <a:rPr lang="en-GB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5AF6B5-F335-C344-92AF-81711C22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Please complete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36A33D-A617-8149-9819-45D131D03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will resume the lecture </a:t>
            </a:r>
          </a:p>
          <a:p>
            <a:r>
              <a:rPr lang="en-GB" dirty="0"/>
              <a:t>after approx. 10 minutes</a:t>
            </a:r>
          </a:p>
          <a:p>
            <a:r>
              <a:rPr lang="en-GB" dirty="0"/>
              <a:t>We will then go on to discuss some of the issues raised</a:t>
            </a:r>
          </a:p>
          <a:p>
            <a:r>
              <a:rPr lang="en-GB" dirty="0"/>
              <a:t>I will need you to use the chat channel to help sustain discussion and allow us to shape future online lectures and activities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CA79D-2052-994F-B3CE-3DF1B952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39C6-E4F9-4658-9A6F-37896A03D51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10FA-E4C0-CF4C-AF79-07C4D2BC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FF4574-BF03-1649-BDBA-5BD008AA04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/>
              <a:t>Would you like to have distanced safe meetings with your fellow students from ECS?</a:t>
            </a:r>
          </a:p>
          <a:p>
            <a:r>
              <a:rPr lang="en-GB" sz="2400" dirty="0"/>
              <a:t>Would you prefer small group meetings online?</a:t>
            </a:r>
          </a:p>
          <a:p>
            <a:r>
              <a:rPr lang="en-GB" sz="2400" dirty="0"/>
              <a:t>Can you imagine that your tutor groups will help?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C5C74C-6FEB-024A-B5D4-2DE11D3D0E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/>
              <a:t>What can we do to make remote teaching better?</a:t>
            </a:r>
          </a:p>
          <a:p>
            <a:r>
              <a:rPr lang="en-GB" sz="2400" dirty="0"/>
              <a:t>How many of you might like small group tutorials from me as part of this course?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3F065-6B8B-5842-8B4B-E93679A1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A50E-70D9-40D7-ABCF-AA06D7F87B6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57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</p:tagLst>
</file>

<file path=ppt/theme/theme1.xml><?xml version="1.0" encoding="utf-8"?>
<a:theme xmlns:a="http://schemas.openxmlformats.org/drawingml/2006/main" name="UoSnew3">
  <a:themeElements>
    <a:clrScheme name="UoSnew3 2">
      <a:dk1>
        <a:srgbClr val="A4AEB5"/>
      </a:dk1>
      <a:lt1>
        <a:srgbClr val="FFFFFF"/>
      </a:lt1>
      <a:dk2>
        <a:srgbClr val="005C84"/>
      </a:dk2>
      <a:lt2>
        <a:srgbClr val="CCE5E9"/>
      </a:lt2>
      <a:accent1>
        <a:srgbClr val="F0AB00"/>
      </a:accent1>
      <a:accent2>
        <a:srgbClr val="0098C3"/>
      </a:accent2>
      <a:accent3>
        <a:srgbClr val="AAB5C2"/>
      </a:accent3>
      <a:accent4>
        <a:srgbClr val="DADADA"/>
      </a:accent4>
      <a:accent5>
        <a:srgbClr val="F6D2AA"/>
      </a:accent5>
      <a:accent6>
        <a:srgbClr val="0089B0"/>
      </a:accent6>
      <a:hlink>
        <a:srgbClr val="CCE5E9"/>
      </a:hlink>
      <a:folHlink>
        <a:srgbClr val="E1D9DF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</a:objectDefaults>
  <a:extraClrSchemeLst>
    <a:extraClrScheme>
      <a:clrScheme name="UoSnew3 1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CEECC"/>
        </a:accent1>
        <a:accent2>
          <a:srgbClr val="F8DAD0"/>
        </a:accent2>
        <a:accent3>
          <a:srgbClr val="AAB5C2"/>
        </a:accent3>
        <a:accent4>
          <a:srgbClr val="DADADA"/>
        </a:accent4>
        <a:accent5>
          <a:srgbClr val="FDF5E2"/>
        </a:accent5>
        <a:accent6>
          <a:srgbClr val="E1C5BC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Snew3 2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0AB00"/>
        </a:accent1>
        <a:accent2>
          <a:srgbClr val="0098C3"/>
        </a:accent2>
        <a:accent3>
          <a:srgbClr val="AAB5C2"/>
        </a:accent3>
        <a:accent4>
          <a:srgbClr val="DADADA"/>
        </a:accent4>
        <a:accent5>
          <a:srgbClr val="F6D2AA"/>
        </a:accent5>
        <a:accent6>
          <a:srgbClr val="0089B0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oSnew3">
  <a:themeElements>
    <a:clrScheme name="UoSnew3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UoSnew3">
  <a:themeElements>
    <a:clrScheme name="UoSnew3 2">
      <a:dk1>
        <a:srgbClr val="A4AEB5"/>
      </a:dk1>
      <a:lt1>
        <a:srgbClr val="FFFFFF"/>
      </a:lt1>
      <a:dk2>
        <a:srgbClr val="005C84"/>
      </a:dk2>
      <a:lt2>
        <a:srgbClr val="CCE5E9"/>
      </a:lt2>
      <a:accent1>
        <a:srgbClr val="F0AB00"/>
      </a:accent1>
      <a:accent2>
        <a:srgbClr val="0098C3"/>
      </a:accent2>
      <a:accent3>
        <a:srgbClr val="AAB5C2"/>
      </a:accent3>
      <a:accent4>
        <a:srgbClr val="DADADA"/>
      </a:accent4>
      <a:accent5>
        <a:srgbClr val="F6D2AA"/>
      </a:accent5>
      <a:accent6>
        <a:srgbClr val="0089B0"/>
      </a:accent6>
      <a:hlink>
        <a:srgbClr val="CCE5E9"/>
      </a:hlink>
      <a:folHlink>
        <a:srgbClr val="E1D9DF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</a:objectDefaults>
  <a:extraClrSchemeLst>
    <a:extraClrScheme>
      <a:clrScheme name="UoSnew3 1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CEECC"/>
        </a:accent1>
        <a:accent2>
          <a:srgbClr val="F8DAD0"/>
        </a:accent2>
        <a:accent3>
          <a:srgbClr val="AAB5C2"/>
        </a:accent3>
        <a:accent4>
          <a:srgbClr val="DADADA"/>
        </a:accent4>
        <a:accent5>
          <a:srgbClr val="FDF5E2"/>
        </a:accent5>
        <a:accent6>
          <a:srgbClr val="E1C5BC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Snew3 2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0AB00"/>
        </a:accent1>
        <a:accent2>
          <a:srgbClr val="0098C3"/>
        </a:accent2>
        <a:accent3>
          <a:srgbClr val="AAB5C2"/>
        </a:accent3>
        <a:accent4>
          <a:srgbClr val="DADADA"/>
        </a:accent4>
        <a:accent5>
          <a:srgbClr val="F6D2AA"/>
        </a:accent5>
        <a:accent6>
          <a:srgbClr val="0089B0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31" charset="0"/>
            <a:ea typeface="ＭＳ Ｐゴシック" pitchFamily="31" charset="-128"/>
            <a:cs typeface="ＭＳ Ｐゴシック" pitchFamily="3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31" charset="0"/>
            <a:ea typeface="ＭＳ Ｐゴシック" pitchFamily="31" charset="-128"/>
            <a:cs typeface="ＭＳ Ｐゴシック" pitchFamily="31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1744</Words>
  <Application>Microsoft Macintosh PowerPoint</Application>
  <PresentationFormat>On-screen Show (4:3)</PresentationFormat>
  <Paragraphs>333</Paragraphs>
  <Slides>46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46</vt:i4>
      </vt:variant>
    </vt:vector>
  </HeadingPairs>
  <TitlesOfParts>
    <vt:vector size="62" baseType="lpstr">
      <vt:lpstr>Arial</vt:lpstr>
      <vt:lpstr>Bernard MT Condensed</vt:lpstr>
      <vt:lpstr>Calibri</vt:lpstr>
      <vt:lpstr>Georgia</vt:lpstr>
      <vt:lpstr>Lucida Sans</vt:lpstr>
      <vt:lpstr>Lucinda sans</vt:lpstr>
      <vt:lpstr>Symbol</vt:lpstr>
      <vt:lpstr>Times New Roman</vt:lpstr>
      <vt:lpstr>Verdana</vt:lpstr>
      <vt:lpstr>Wingdings</vt:lpstr>
      <vt:lpstr>UoSnew3</vt:lpstr>
      <vt:lpstr>1_UoSnew3</vt:lpstr>
      <vt:lpstr>uos_ppt__template_v7</vt:lpstr>
      <vt:lpstr>3_UoSnew3</vt:lpstr>
      <vt:lpstr>2_uos_ppt__template_v7</vt:lpstr>
      <vt:lpstr>Office Theme</vt:lpstr>
      <vt:lpstr>Careers and Employability</vt:lpstr>
      <vt:lpstr>Careers, Employability and…your first coursework</vt:lpstr>
      <vt:lpstr>A preview</vt:lpstr>
      <vt:lpstr>A roadmap from our careers service</vt:lpstr>
      <vt:lpstr>What progress you might make</vt:lpstr>
      <vt:lpstr>But these are different times</vt:lpstr>
      <vt:lpstr>Password protected survey</vt:lpstr>
      <vt:lpstr>Please complete</vt:lpstr>
      <vt:lpstr> Questions</vt:lpstr>
      <vt:lpstr>Next</vt:lpstr>
      <vt:lpstr> let’s begin with some data</vt:lpstr>
      <vt:lpstr>Employability</vt:lpstr>
      <vt:lpstr>The most recently available figures</vt:lpstr>
      <vt:lpstr>This is the official data replacement</vt:lpstr>
      <vt:lpstr>Alternative sources</vt:lpstr>
      <vt:lpstr>What are Employers looking for?</vt:lpstr>
      <vt:lpstr>Careers and Employability Service</vt:lpstr>
      <vt:lpstr>MyCareer for events and jobs</vt:lpstr>
      <vt:lpstr>Jobs and work experience</vt:lpstr>
      <vt:lpstr>PowerPoint Presentation</vt:lpstr>
      <vt:lpstr>Directories</vt:lpstr>
      <vt:lpstr>Careers Fairs</vt:lpstr>
      <vt:lpstr>PowerPoint Presentation</vt:lpstr>
      <vt:lpstr>  let’s think about a concrete example</vt:lpstr>
      <vt:lpstr>Time to EXPLORE the Module web page</vt:lpstr>
      <vt:lpstr>ECS Module Page</vt:lpstr>
      <vt:lpstr>What to do next?</vt:lpstr>
      <vt:lpstr>Use the  ’30-day challenge’  as a guide</vt:lpstr>
      <vt:lpstr>Read and prepare</vt:lpstr>
      <vt:lpstr>Professional impact</vt:lpstr>
      <vt:lpstr>PowerPoint Presentation</vt:lpstr>
      <vt:lpstr>Fit for purpose</vt:lpstr>
      <vt:lpstr>CV  - reality check</vt:lpstr>
      <vt:lpstr>Technical Skills (and achievement)</vt:lpstr>
      <vt:lpstr> Finding Clues</vt:lpstr>
      <vt:lpstr>CV Challenge</vt:lpstr>
      <vt:lpstr>CV Style</vt:lpstr>
      <vt:lpstr>Extra curricular activities?</vt:lpstr>
      <vt:lpstr>Further Help</vt:lpstr>
      <vt:lpstr>Career Planning</vt:lpstr>
      <vt:lpstr>Careers readiness</vt:lpstr>
      <vt:lpstr> why all this is relevant</vt:lpstr>
      <vt:lpstr>COMP1205 Learning objectives </vt:lpstr>
      <vt:lpstr> before next week</vt:lpstr>
      <vt:lpstr>PowerPoint Presentation</vt:lpstr>
      <vt:lpstr>Web references in this slide 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and Employability</dc:title>
  <dc:creator>Su White</dc:creator>
  <cp:lastModifiedBy>Su White</cp:lastModifiedBy>
  <cp:revision>3</cp:revision>
  <dcterms:created xsi:type="dcterms:W3CDTF">2020-10-05T13:35:42Z</dcterms:created>
  <dcterms:modified xsi:type="dcterms:W3CDTF">2020-10-05T13:59:43Z</dcterms:modified>
</cp:coreProperties>
</file>