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68" r:id="rId3"/>
    <p:sldMasterId id="2147483672" r:id="rId4"/>
  </p:sldMasterIdLst>
  <p:notesMasterIdLst>
    <p:notesMasterId r:id="rId16"/>
  </p:notesMasterIdLst>
  <p:sldIdLst>
    <p:sldId id="258" r:id="rId5"/>
    <p:sldId id="256" r:id="rId6"/>
    <p:sldId id="303" r:id="rId7"/>
    <p:sldId id="302" r:id="rId8"/>
    <p:sldId id="329" r:id="rId9"/>
    <p:sldId id="330" r:id="rId10"/>
    <p:sldId id="284" r:id="rId11"/>
    <p:sldId id="331" r:id="rId12"/>
    <p:sldId id="285" r:id="rId13"/>
    <p:sldId id="287" r:id="rId14"/>
    <p:sldId id="32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Lucida Sans" panose="020B0602030504020204" pitchFamily="34" charset="77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CE92D534-C385-9645-B81F-AFA8001D43FE}"/>
    <pc:docChg chg="custSel delSld modSld">
      <pc:chgData name="Nicholas Gibbins" userId="6a0e944c-4d97-467d-bb7a-7c3315791fe4" providerId="ADAL" clId="{CE92D534-C385-9645-B81F-AFA8001D43FE}" dt="2020-09-30T13:15:04.070" v="50" actId="6264"/>
      <pc:docMkLst>
        <pc:docMk/>
      </pc:docMkLst>
      <pc:sldChg chg="addSp delSp modSp mod chgLayout">
        <pc:chgData name="Nicholas Gibbins" userId="6a0e944c-4d97-467d-bb7a-7c3315791fe4" providerId="ADAL" clId="{CE92D534-C385-9645-B81F-AFA8001D43FE}" dt="2020-09-30T13:15:04.070" v="50" actId="6264"/>
        <pc:sldMkLst>
          <pc:docMk/>
          <pc:sldMk cId="2699188017" sldId="256"/>
        </pc:sldMkLst>
        <pc:spChg chg="mod ord">
          <ac:chgData name="Nicholas Gibbins" userId="6a0e944c-4d97-467d-bb7a-7c3315791fe4" providerId="ADAL" clId="{CE92D534-C385-9645-B81F-AFA8001D43FE}" dt="2020-09-30T13:15:04.070" v="50" actId="6264"/>
          <ac:spMkLst>
            <pc:docMk/>
            <pc:sldMk cId="2699188017" sldId="256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CE92D534-C385-9645-B81F-AFA8001D43FE}" dt="2020-09-30T13:15:04.070" v="50" actId="6264"/>
          <ac:spMkLst>
            <pc:docMk/>
            <pc:sldMk cId="2699188017" sldId="256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CE92D534-C385-9645-B81F-AFA8001D43FE}" dt="2020-09-30T13:15:04.070" v="50" actId="6264"/>
          <ac:spMkLst>
            <pc:docMk/>
            <pc:sldMk cId="2699188017" sldId="256"/>
            <ac:spMk id="4" creationId="{00000000-0000-0000-0000-000000000000}"/>
          </ac:spMkLst>
        </pc:spChg>
        <pc:spChg chg="add del mod">
          <ac:chgData name="Nicholas Gibbins" userId="6a0e944c-4d97-467d-bb7a-7c3315791fe4" providerId="ADAL" clId="{CE92D534-C385-9645-B81F-AFA8001D43FE}" dt="2020-09-30T13:15:04.070" v="50" actId="6264"/>
          <ac:spMkLst>
            <pc:docMk/>
            <pc:sldMk cId="2699188017" sldId="256"/>
            <ac:spMk id="5" creationId="{54B0C34D-05EF-354B-A931-9C94F17F7466}"/>
          </ac:spMkLst>
        </pc:spChg>
        <pc:spChg chg="add del mod">
          <ac:chgData name="Nicholas Gibbins" userId="6a0e944c-4d97-467d-bb7a-7c3315791fe4" providerId="ADAL" clId="{CE92D534-C385-9645-B81F-AFA8001D43FE}" dt="2020-09-30T13:15:04.070" v="50" actId="6264"/>
          <ac:spMkLst>
            <pc:docMk/>
            <pc:sldMk cId="2699188017" sldId="256"/>
            <ac:spMk id="6" creationId="{AC1E767F-9A78-CF43-901A-C1399E87202F}"/>
          </ac:spMkLst>
        </pc:spChg>
        <pc:spChg chg="add del mod">
          <ac:chgData name="Nicholas Gibbins" userId="6a0e944c-4d97-467d-bb7a-7c3315791fe4" providerId="ADAL" clId="{CE92D534-C385-9645-B81F-AFA8001D43FE}" dt="2020-09-30T13:15:04.070" v="50" actId="6264"/>
          <ac:spMkLst>
            <pc:docMk/>
            <pc:sldMk cId="2699188017" sldId="256"/>
            <ac:spMk id="7" creationId="{D2413A51-4371-D148-923A-98A3F17F3D48}"/>
          </ac:spMkLst>
        </pc:spChg>
      </pc:sldChg>
      <pc:sldChg chg="del">
        <pc:chgData name="Nicholas Gibbins" userId="6a0e944c-4d97-467d-bb7a-7c3315791fe4" providerId="ADAL" clId="{CE92D534-C385-9645-B81F-AFA8001D43FE}" dt="2020-09-10T09:46:38.954" v="10" actId="2696"/>
        <pc:sldMkLst>
          <pc:docMk/>
          <pc:sldMk cId="3669787033" sldId="259"/>
        </pc:sldMkLst>
      </pc:sldChg>
      <pc:sldChg chg="del">
        <pc:chgData name="Nicholas Gibbins" userId="6a0e944c-4d97-467d-bb7a-7c3315791fe4" providerId="ADAL" clId="{CE92D534-C385-9645-B81F-AFA8001D43FE}" dt="2020-09-10T09:46:30.560" v="4" actId="2696"/>
        <pc:sldMkLst>
          <pc:docMk/>
          <pc:sldMk cId="287371203" sldId="282"/>
        </pc:sldMkLst>
      </pc:sldChg>
      <pc:sldChg chg="del">
        <pc:chgData name="Nicholas Gibbins" userId="6a0e944c-4d97-467d-bb7a-7c3315791fe4" providerId="ADAL" clId="{CE92D534-C385-9645-B81F-AFA8001D43FE}" dt="2020-09-10T09:46:38.924" v="5" actId="2696"/>
        <pc:sldMkLst>
          <pc:docMk/>
          <pc:sldMk cId="1000178651" sldId="288"/>
        </pc:sldMkLst>
      </pc:sldChg>
      <pc:sldChg chg="del">
        <pc:chgData name="Nicholas Gibbins" userId="6a0e944c-4d97-467d-bb7a-7c3315791fe4" providerId="ADAL" clId="{CE92D534-C385-9645-B81F-AFA8001D43FE}" dt="2020-09-10T09:46:38.930" v="6" actId="2696"/>
        <pc:sldMkLst>
          <pc:docMk/>
          <pc:sldMk cId="467038706" sldId="289"/>
        </pc:sldMkLst>
      </pc:sldChg>
      <pc:sldChg chg="del">
        <pc:chgData name="Nicholas Gibbins" userId="6a0e944c-4d97-467d-bb7a-7c3315791fe4" providerId="ADAL" clId="{CE92D534-C385-9645-B81F-AFA8001D43FE}" dt="2020-09-10T09:46:38.974" v="14" actId="2696"/>
        <pc:sldMkLst>
          <pc:docMk/>
          <pc:sldMk cId="4248565364" sldId="290"/>
        </pc:sldMkLst>
      </pc:sldChg>
      <pc:sldChg chg="del">
        <pc:chgData name="Nicholas Gibbins" userId="6a0e944c-4d97-467d-bb7a-7c3315791fe4" providerId="ADAL" clId="{CE92D534-C385-9645-B81F-AFA8001D43FE}" dt="2020-09-10T09:46:39.035" v="20" actId="2696"/>
        <pc:sldMkLst>
          <pc:docMk/>
          <pc:sldMk cId="2160155932" sldId="295"/>
        </pc:sldMkLst>
      </pc:sldChg>
      <pc:sldChg chg="del">
        <pc:chgData name="Nicholas Gibbins" userId="6a0e944c-4d97-467d-bb7a-7c3315791fe4" providerId="ADAL" clId="{CE92D534-C385-9645-B81F-AFA8001D43FE}" dt="2020-09-10T09:46:38.978" v="15" actId="2696"/>
        <pc:sldMkLst>
          <pc:docMk/>
          <pc:sldMk cId="3156513482" sldId="296"/>
        </pc:sldMkLst>
      </pc:sldChg>
      <pc:sldChg chg="del">
        <pc:chgData name="Nicholas Gibbins" userId="6a0e944c-4d97-467d-bb7a-7c3315791fe4" providerId="ADAL" clId="{CE92D534-C385-9645-B81F-AFA8001D43FE}" dt="2020-09-10T09:46:39.075" v="26" actId="2696"/>
        <pc:sldMkLst>
          <pc:docMk/>
          <pc:sldMk cId="907404452" sldId="297"/>
        </pc:sldMkLst>
      </pc:sldChg>
      <pc:sldChg chg="del">
        <pc:chgData name="Nicholas Gibbins" userId="6a0e944c-4d97-467d-bb7a-7c3315791fe4" providerId="ADAL" clId="{CE92D534-C385-9645-B81F-AFA8001D43FE}" dt="2020-09-10T09:46:38.959" v="11" actId="2696"/>
        <pc:sldMkLst>
          <pc:docMk/>
          <pc:sldMk cId="3237636168" sldId="298"/>
        </pc:sldMkLst>
      </pc:sldChg>
      <pc:sldChg chg="del">
        <pc:chgData name="Nicholas Gibbins" userId="6a0e944c-4d97-467d-bb7a-7c3315791fe4" providerId="ADAL" clId="{CE92D534-C385-9645-B81F-AFA8001D43FE}" dt="2020-09-10T09:46:39.015" v="19" actId="2696"/>
        <pc:sldMkLst>
          <pc:docMk/>
          <pc:sldMk cId="185403733" sldId="299"/>
        </pc:sldMkLst>
      </pc:sldChg>
      <pc:sldChg chg="del">
        <pc:chgData name="Nicholas Gibbins" userId="6a0e944c-4d97-467d-bb7a-7c3315791fe4" providerId="ADAL" clId="{CE92D534-C385-9645-B81F-AFA8001D43FE}" dt="2020-09-10T09:46:39.011" v="18" actId="2696"/>
        <pc:sldMkLst>
          <pc:docMk/>
          <pc:sldMk cId="114369233" sldId="300"/>
        </pc:sldMkLst>
      </pc:sldChg>
      <pc:sldChg chg="del">
        <pc:chgData name="Nicholas Gibbins" userId="6a0e944c-4d97-467d-bb7a-7c3315791fe4" providerId="ADAL" clId="{CE92D534-C385-9645-B81F-AFA8001D43FE}" dt="2020-09-10T09:46:39.001" v="16" actId="2696"/>
        <pc:sldMkLst>
          <pc:docMk/>
          <pc:sldMk cId="1572808675" sldId="305"/>
        </pc:sldMkLst>
      </pc:sldChg>
      <pc:sldChg chg="del">
        <pc:chgData name="Nicholas Gibbins" userId="6a0e944c-4d97-467d-bb7a-7c3315791fe4" providerId="ADAL" clId="{CE92D534-C385-9645-B81F-AFA8001D43FE}" dt="2020-09-10T09:46:39.057" v="24" actId="2696"/>
        <pc:sldMkLst>
          <pc:docMk/>
          <pc:sldMk cId="2298548214" sldId="312"/>
        </pc:sldMkLst>
      </pc:sldChg>
      <pc:sldChg chg="del">
        <pc:chgData name="Nicholas Gibbins" userId="6a0e944c-4d97-467d-bb7a-7c3315791fe4" providerId="ADAL" clId="{CE92D534-C385-9645-B81F-AFA8001D43FE}" dt="2020-09-10T09:46:38.963" v="12" actId="2696"/>
        <pc:sldMkLst>
          <pc:docMk/>
          <pc:sldMk cId="4039322176" sldId="313"/>
        </pc:sldMkLst>
      </pc:sldChg>
      <pc:sldChg chg="del">
        <pc:chgData name="Nicholas Gibbins" userId="6a0e944c-4d97-467d-bb7a-7c3315791fe4" providerId="ADAL" clId="{CE92D534-C385-9645-B81F-AFA8001D43FE}" dt="2020-09-10T09:46:38.949" v="9" actId="2696"/>
        <pc:sldMkLst>
          <pc:docMk/>
          <pc:sldMk cId="946479785" sldId="315"/>
        </pc:sldMkLst>
      </pc:sldChg>
      <pc:sldChg chg="del">
        <pc:chgData name="Nicholas Gibbins" userId="6a0e944c-4d97-467d-bb7a-7c3315791fe4" providerId="ADAL" clId="{CE92D534-C385-9645-B81F-AFA8001D43FE}" dt="2020-09-10T09:46:38.969" v="13" actId="2696"/>
        <pc:sldMkLst>
          <pc:docMk/>
          <pc:sldMk cId="3366148894" sldId="316"/>
        </pc:sldMkLst>
      </pc:sldChg>
      <pc:sldChg chg="del">
        <pc:chgData name="Nicholas Gibbins" userId="6a0e944c-4d97-467d-bb7a-7c3315791fe4" providerId="ADAL" clId="{CE92D534-C385-9645-B81F-AFA8001D43FE}" dt="2020-09-10T09:46:39.041" v="21" actId="2696"/>
        <pc:sldMkLst>
          <pc:docMk/>
          <pc:sldMk cId="2463935289" sldId="317"/>
        </pc:sldMkLst>
      </pc:sldChg>
      <pc:sldChg chg="del">
        <pc:chgData name="Nicholas Gibbins" userId="6a0e944c-4d97-467d-bb7a-7c3315791fe4" providerId="ADAL" clId="{CE92D534-C385-9645-B81F-AFA8001D43FE}" dt="2020-09-10T09:46:38.942" v="8" actId="2696"/>
        <pc:sldMkLst>
          <pc:docMk/>
          <pc:sldMk cId="4134514549" sldId="320"/>
        </pc:sldMkLst>
      </pc:sldChg>
      <pc:sldChg chg="del">
        <pc:chgData name="Nicholas Gibbins" userId="6a0e944c-4d97-467d-bb7a-7c3315791fe4" providerId="ADAL" clId="{CE92D534-C385-9645-B81F-AFA8001D43FE}" dt="2020-09-10T09:46:39.047" v="22" actId="2696"/>
        <pc:sldMkLst>
          <pc:docMk/>
          <pc:sldMk cId="187349593" sldId="321"/>
        </pc:sldMkLst>
      </pc:sldChg>
      <pc:sldChg chg="del">
        <pc:chgData name="Nicholas Gibbins" userId="6a0e944c-4d97-467d-bb7a-7c3315791fe4" providerId="ADAL" clId="{CE92D534-C385-9645-B81F-AFA8001D43FE}" dt="2020-09-10T09:46:39.063" v="25" actId="2696"/>
        <pc:sldMkLst>
          <pc:docMk/>
          <pc:sldMk cId="1838006942" sldId="322"/>
        </pc:sldMkLst>
      </pc:sldChg>
      <pc:sldChg chg="del">
        <pc:chgData name="Nicholas Gibbins" userId="6a0e944c-4d97-467d-bb7a-7c3315791fe4" providerId="ADAL" clId="{CE92D534-C385-9645-B81F-AFA8001D43FE}" dt="2020-09-10T09:46:39.053" v="23" actId="2696"/>
        <pc:sldMkLst>
          <pc:docMk/>
          <pc:sldMk cId="3120608332" sldId="323"/>
        </pc:sldMkLst>
      </pc:sldChg>
      <pc:sldChg chg="del">
        <pc:chgData name="Nicholas Gibbins" userId="6a0e944c-4d97-467d-bb7a-7c3315791fe4" providerId="ADAL" clId="{CE92D534-C385-9645-B81F-AFA8001D43FE}" dt="2020-09-10T09:46:38.936" v="7" actId="2696"/>
        <pc:sldMkLst>
          <pc:docMk/>
          <pc:sldMk cId="1624771878" sldId="326"/>
        </pc:sldMkLst>
      </pc:sldChg>
      <pc:sldChg chg="del">
        <pc:chgData name="Nicholas Gibbins" userId="6a0e944c-4d97-467d-bb7a-7c3315791fe4" providerId="ADAL" clId="{CE92D534-C385-9645-B81F-AFA8001D43FE}" dt="2020-09-10T09:46:39.007" v="17" actId="2696"/>
        <pc:sldMkLst>
          <pc:docMk/>
          <pc:sldMk cId="3300511327" sldId="327"/>
        </pc:sldMkLst>
      </pc:sldChg>
      <pc:sldChg chg="modSp mod">
        <pc:chgData name="Nicholas Gibbins" userId="6a0e944c-4d97-467d-bb7a-7c3315791fe4" providerId="ADAL" clId="{CE92D534-C385-9645-B81F-AFA8001D43FE}" dt="2020-09-10T09:46:51.297" v="49" actId="20577"/>
        <pc:sldMkLst>
          <pc:docMk/>
          <pc:sldMk cId="223852778" sldId="328"/>
        </pc:sldMkLst>
        <pc:spChg chg="mod">
          <ac:chgData name="Nicholas Gibbins" userId="6a0e944c-4d97-467d-bb7a-7c3315791fe4" providerId="ADAL" clId="{CE92D534-C385-9645-B81F-AFA8001D43FE}" dt="2020-09-10T09:46:51.297" v="49" actId="20577"/>
          <ac:spMkLst>
            <pc:docMk/>
            <pc:sldMk cId="223852778" sldId="328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FA317-EFEC-4F49-AF4B-3C93807E8741}" type="slidenum">
              <a:rPr lang="en-GB"/>
              <a:pPr/>
              <a:t>10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Associative relationships, Non-linearity, networks</a:t>
            </a:r>
          </a:p>
          <a:p>
            <a:endParaRPr lang="en-GB"/>
          </a:p>
          <a:p>
            <a:r>
              <a:rPr lang="en-GB"/>
              <a:t>Not flat, linear presentation of information, read sequentially</a:t>
            </a:r>
            <a:br>
              <a:rPr lang="en-GB"/>
            </a:br>
            <a:br>
              <a:rPr lang="en-GB"/>
            </a:br>
            <a:r>
              <a:rPr lang="en-GB"/>
              <a:t>but a network of </a:t>
            </a:r>
            <a:r>
              <a:rPr lang="en-GB" u="sng"/>
              <a:t>nodes</a:t>
            </a:r>
            <a:r>
              <a:rPr lang="en-GB"/>
              <a:t> connected by </a:t>
            </a:r>
            <a:r>
              <a:rPr lang="en-GB" u="sng"/>
              <a:t>links</a:t>
            </a:r>
            <a:br>
              <a:rPr lang="en-GB"/>
            </a:br>
            <a:br>
              <a:rPr lang="en-GB"/>
            </a:br>
            <a:r>
              <a:rPr lang="en-GB"/>
              <a:t>Author creates connections and (perhaps) the nodes,</a:t>
            </a:r>
            <a:br>
              <a:rPr lang="en-GB"/>
            </a:br>
            <a:r>
              <a:rPr lang="en-GB"/>
              <a:t>but reader interactively follows own trail in preferred order and to depth of detail desired,</a:t>
            </a:r>
            <a:br>
              <a:rPr lang="en-GB"/>
            </a:br>
            <a:r>
              <a:rPr lang="en-GB"/>
              <a:t>	</a:t>
            </a:r>
            <a:r>
              <a:rPr lang="en-GB" i="1"/>
              <a:t>... and makes new connections?</a:t>
            </a:r>
            <a:br>
              <a:rPr lang="en-GB" i="1"/>
            </a:br>
            <a:br>
              <a:rPr lang="en-GB"/>
            </a:br>
            <a:r>
              <a:rPr lang="en-GB"/>
              <a:t>Contrast paper documents - sequential reading.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Exceptions</a:t>
            </a:r>
            <a:br>
              <a:rPr lang="en-GB"/>
            </a:br>
            <a:r>
              <a:rPr lang="en-GB"/>
              <a:t>		Encyclopaedias?</a:t>
            </a:r>
            <a:br>
              <a:rPr lang="en-GB"/>
            </a:br>
            <a:br>
              <a:rPr lang="en-GB"/>
            </a:b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6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/>
              <a:t>Click to add author </a:t>
            </a:r>
            <a:br>
              <a:rPr lang="en-US"/>
            </a:br>
            <a:r>
              <a:rPr lang="en-US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7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95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57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8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268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53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8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45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9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6" r:id="rId2"/>
    <p:sldLayoutId id="2147483679" r:id="rId3"/>
    <p:sldLayoutId id="2147483680" r:id="rId4"/>
    <p:sldLayoutId id="2147483677" r:id="rId5"/>
    <p:sldLayoutId id="2147483678" r:id="rId6"/>
    <p:sldLayoutId id="2147483682" r:id="rId7"/>
    <p:sldLayoutId id="2147483683" r:id="rId8"/>
    <p:sldLayoutId id="2147483684" r:id="rId9"/>
    <p:sldLayoutId id="2147483685" r:id="rId10"/>
    <p:sldLayoutId id="2147483687" r:id="rId11"/>
    <p:sldLayoutId id="2147483686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730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Hypertext?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Non-linear writing </a:t>
            </a:r>
          </a:p>
          <a:p>
            <a:pPr lvl="1"/>
            <a:r>
              <a:rPr lang="en-GB"/>
              <a:t>Interlinked texts </a:t>
            </a:r>
          </a:p>
          <a:p>
            <a:pPr lvl="1"/>
            <a:r>
              <a:rPr lang="en-GB"/>
              <a:t>Multiple pathways, multiple reading sequences</a:t>
            </a:r>
          </a:p>
          <a:p>
            <a:r>
              <a:rPr lang="en-GB"/>
              <a:t>Annotation and commentary</a:t>
            </a:r>
          </a:p>
          <a:p>
            <a:r>
              <a:rPr lang="en-GB"/>
              <a:t>Association of ideas </a:t>
            </a:r>
          </a:p>
          <a:p>
            <a:r>
              <a:rPr lang="en-GB"/>
              <a:t>Writing and reading not separated</a:t>
            </a:r>
          </a:p>
          <a:p>
            <a:r>
              <a:rPr lang="en-GB"/>
              <a:t>Interactive</a:t>
            </a:r>
          </a:p>
          <a:p>
            <a:r>
              <a:rPr lang="en-GB"/>
              <a:t>Not limited to text - hypermedia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719971-11EC-144E-98F1-EC8287B270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29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</a:t>
            </a:r>
            <a:r>
              <a:rPr lang="en-GB"/>
              <a:t>Lecture: Hypertext </a:t>
            </a:r>
            <a:r>
              <a:rPr lang="en-GB" dirty="0"/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22385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>
            <a:normAutofit/>
          </a:bodyPr>
          <a:lstStyle/>
          <a:p>
            <a:r>
              <a:rPr lang="en-US" dirty="0"/>
              <a:t>Hypertext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51088" y="4652963"/>
            <a:ext cx="7489825" cy="360362"/>
          </a:xfrm>
        </p:spPr>
        <p:txBody>
          <a:bodyPr>
            <a:normAutofit/>
          </a:bodyPr>
          <a:lstStyle/>
          <a:p>
            <a:r>
              <a:rPr lang="en-US" err="1"/>
              <a:t>Dr</a:t>
            </a:r>
            <a:r>
              <a:rPr lang="en-US"/>
              <a:t> Nicholas Gibbins - </a:t>
            </a:r>
            <a:r>
              <a:rPr lang="en-US" err="1"/>
              <a:t>nmg@ecs.soton.ac.uk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8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yper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49" y="570927"/>
            <a:ext cx="7182702" cy="581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93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Hypertext?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1016577-221D-4F40-8412-A1A36714CF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3888" y="2555303"/>
            <a:ext cx="10944226" cy="238340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85C33-ADE0-F344-8EEA-7DC6BD4687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Nelson, T.H. (1965) A file structure for the complex, the changing and the indeterminate. </a:t>
            </a:r>
          </a:p>
          <a:p>
            <a:r>
              <a:rPr lang="en-US"/>
              <a:t>Proceedings of the 20th ACM National Conference..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03EF53-FD87-DC41-87C8-5CBB7829DD24}"/>
              </a:ext>
            </a:extLst>
          </p:cNvPr>
          <p:cNvSpPr/>
          <p:nvPr/>
        </p:nvSpPr>
        <p:spPr>
          <a:xfrm>
            <a:off x="9531496" y="4651513"/>
            <a:ext cx="1812365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5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312327-20A1-CE4A-BC83-A0F7694C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Hypertext?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D258BD-D54D-AF47-BA48-83F6C556E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187" b="718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58A63-F5AC-774E-99ED-E03A5CB66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Nelson, T.H. (1967) "Getting it out of our system": Information Retrieval: A Critical Review, Schechter, G. (ed.). Washington, DC: Thompson Books.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AF92D346-B128-3A4D-AB23-B446B0C79B50}"/>
              </a:ext>
            </a:extLst>
          </p:cNvPr>
          <p:cNvSpPr/>
          <p:nvPr/>
        </p:nvSpPr>
        <p:spPr bwMode="auto">
          <a:xfrm>
            <a:off x="6380045" y="2133600"/>
            <a:ext cx="5400103" cy="1943100"/>
          </a:xfrm>
          <a:prstGeom prst="wedgeRoundRectCallout">
            <a:avLst>
              <a:gd name="adj1" fmla="val -76924"/>
              <a:gd name="adj2" fmla="val 57416"/>
              <a:gd name="adj3" fmla="val 16667"/>
            </a:avLst>
          </a:prstGeom>
          <a:solidFill>
            <a:schemeClr val="bg1"/>
          </a:solidFill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400"/>
              <a:t>[hypertext is] a combination of natural language text with the computer’s capacity for branching, or dynamic display</a:t>
            </a:r>
          </a:p>
        </p:txBody>
      </p:sp>
    </p:spTree>
    <p:extLst>
      <p:ext uri="{BB962C8B-B14F-4D97-AF65-F5344CB8AC3E}">
        <p14:creationId xmlns:p14="http://schemas.microsoft.com/office/powerpoint/2010/main" val="292446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312327-20A1-CE4A-BC83-A0F7694C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Hypertext?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D258BD-D54D-AF47-BA48-83F6C556E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187" b="718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58A63-F5AC-774E-99ED-E03A5CB66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>
                <a:cs typeface="Georgia"/>
              </a:rPr>
              <a:t>Nelson, T.H. (1974) </a:t>
            </a:r>
            <a:r>
              <a:rPr lang="en-US" i="1">
                <a:cs typeface="Georgia"/>
              </a:rPr>
              <a:t>Computer Lib/Dream Machines</a:t>
            </a:r>
            <a:r>
              <a:rPr lang="en-US">
                <a:cs typeface="Georgia"/>
              </a:rPr>
              <a:t>. Chicago, IL: Nelson, T.H.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AF92D346-B128-3A4D-AB23-B446B0C79B50}"/>
              </a:ext>
            </a:extLst>
          </p:cNvPr>
          <p:cNvSpPr/>
          <p:nvPr/>
        </p:nvSpPr>
        <p:spPr bwMode="auto">
          <a:xfrm>
            <a:off x="6380045" y="2994990"/>
            <a:ext cx="5400103" cy="1081709"/>
          </a:xfrm>
          <a:prstGeom prst="wedgeRoundRectCallout">
            <a:avLst>
              <a:gd name="adj1" fmla="val -76924"/>
              <a:gd name="adj2" fmla="val 57416"/>
              <a:gd name="adj3" fmla="val 16667"/>
            </a:avLst>
          </a:prstGeom>
          <a:solidFill>
            <a:schemeClr val="bg1"/>
          </a:solidFill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400"/>
              <a:t>By “hypertext” I mean </a:t>
            </a:r>
            <a:br>
              <a:rPr lang="en-GB" sz="2400"/>
            </a:br>
            <a:r>
              <a:rPr lang="en-GB" sz="2400"/>
              <a:t>non-sequential writing</a:t>
            </a:r>
          </a:p>
        </p:txBody>
      </p:sp>
    </p:spTree>
    <p:extLst>
      <p:ext uri="{BB962C8B-B14F-4D97-AF65-F5344CB8AC3E}">
        <p14:creationId xmlns:p14="http://schemas.microsoft.com/office/powerpoint/2010/main" val="183495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Hypertext?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00811" y="1773238"/>
            <a:ext cx="4990379" cy="4464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28385-33F2-2B4B-AF17-7213D74182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ounded Rectangle 2"/>
          <p:cNvSpPr/>
          <p:nvPr/>
        </p:nvSpPr>
        <p:spPr bwMode="auto">
          <a:xfrm>
            <a:off x="3050673" y="2899057"/>
            <a:ext cx="5991228" cy="1744565"/>
          </a:xfrm>
          <a:prstGeom prst="roundRect">
            <a:avLst/>
          </a:prstGeom>
          <a:solidFill>
            <a:schemeClr val="bg1">
              <a:alpha val="77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latin typeface="Georgia"/>
                <a:ea typeface="ＭＳ Ｐゴシック" pitchFamily="-106" charset="-128"/>
                <a:cs typeface="Georgia"/>
              </a:rPr>
              <a:t>“vague, but exciting”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Georgia"/>
                <a:ea typeface="ＭＳ Ｐゴシック" pitchFamily="-106" charset="-128"/>
                <a:cs typeface="Georgia"/>
              </a:rPr>
              <a:t>— Mike </a:t>
            </a:r>
            <a:r>
              <a:rPr lang="en-US" sz="2400" err="1">
                <a:latin typeface="Georgia"/>
                <a:ea typeface="ＭＳ Ｐゴシック" pitchFamily="-106" charset="-128"/>
                <a:cs typeface="Georgia"/>
              </a:rPr>
              <a:t>Sendall</a:t>
            </a:r>
            <a:endParaRPr lang="en-US" sz="2400"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205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312327-20A1-CE4A-BC83-A0F7694C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Hypertext?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D258BD-D54D-AF47-BA48-83F6C556E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187" b="718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58A63-F5AC-774E-99ED-E03A5CB66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Nelson, T.H. (1997) After-dinner speech at Hypertext ‘97, Southampton, UK.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D9135DD-EEC0-C54A-922F-226BB63D9B06}"/>
              </a:ext>
            </a:extLst>
          </p:cNvPr>
          <p:cNvSpPr/>
          <p:nvPr/>
        </p:nvSpPr>
        <p:spPr bwMode="auto">
          <a:xfrm>
            <a:off x="6420490" y="2274577"/>
            <a:ext cx="5400676" cy="3461371"/>
          </a:xfrm>
          <a:prstGeom prst="wedgeRoundRectCallout">
            <a:avLst>
              <a:gd name="adj1" fmla="val -66689"/>
              <a:gd name="adj2" fmla="val 8278"/>
              <a:gd name="adj3" fmla="val 16667"/>
            </a:avLst>
          </a:prstGeom>
          <a:solidFill>
            <a:schemeClr val="bg1"/>
          </a:solidFill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The reaction of the hypertext research community to the World Wide Web is like finding out that you have a fully grown child. 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And it’s a delinquent. </a:t>
            </a:r>
          </a:p>
        </p:txBody>
      </p:sp>
    </p:spTree>
    <p:extLst>
      <p:ext uri="{BB962C8B-B14F-4D97-AF65-F5344CB8AC3E}">
        <p14:creationId xmlns:p14="http://schemas.microsoft.com/office/powerpoint/2010/main" val="31370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b="8213"/>
          <a:stretch/>
        </p:blipFill>
        <p:spPr>
          <a:xfrm>
            <a:off x="6167439" y="0"/>
            <a:ext cx="6024562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Hypertext?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“An application which uses associative relationships among information contained within multiple media data for the purpose of facilitating access to, and manipulation of, the information encapsulated by the data.”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E87D5-AF7E-B54C-B246-D0A72FADB0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Lowe, D and Hall, W. (1999) </a:t>
            </a:r>
            <a:r>
              <a:rPr lang="en-US" i="1"/>
              <a:t>Hypermedia and the Web: An Engineering Approach</a:t>
            </a:r>
            <a:r>
              <a:rPr lang="en-US"/>
              <a:t>.  </a:t>
            </a:r>
            <a:r>
              <a:rPr lang="en-US" err="1"/>
              <a:t>Chichester</a:t>
            </a:r>
            <a:r>
              <a:rPr lang="en-US"/>
              <a:t>, UK: John Wiley.</a:t>
            </a:r>
          </a:p>
        </p:txBody>
      </p:sp>
    </p:spTree>
    <p:extLst>
      <p:ext uri="{BB962C8B-B14F-4D97-AF65-F5344CB8AC3E}">
        <p14:creationId xmlns:p14="http://schemas.microsoft.com/office/powerpoint/2010/main" val="2534880592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AFB76918-1A07-CB41-B983-F886F8F6E360}"/>
    </a:ext>
  </a:extLst>
</a:theme>
</file>

<file path=ppt/theme/theme2.xml><?xml version="1.0" encoding="utf-8"?>
<a:theme xmlns:a="http://schemas.openxmlformats.org/drawingml/2006/main" name="Prussia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E327603C-A4DA-D247-AC31-BADF1A0FCF7B}"/>
    </a:ext>
  </a:extLst>
</a:theme>
</file>

<file path=ppt/theme/theme3.xml><?xml version="1.0" encoding="utf-8"?>
<a:theme xmlns:a="http://schemas.openxmlformats.org/drawingml/2006/main" name="Coral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3837027A-4545-5A49-B167-284656E4BC08}"/>
    </a:ext>
  </a:extLst>
</a:theme>
</file>

<file path=ppt/theme/theme4.xml><?xml version="1.0" encoding="utf-8"?>
<a:theme xmlns:a="http://schemas.openxmlformats.org/drawingml/2006/main" name="Aqua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6DA9175E-A729-B049-B687-92AF89C176C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</TotalTime>
  <Words>405</Words>
  <Application>Microsoft Macintosh PowerPoint</Application>
  <PresentationFormat>Widescreen</PresentationFormat>
  <Paragraphs>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Georgia</vt:lpstr>
      <vt:lpstr>Lucida Sans</vt:lpstr>
      <vt:lpstr>Calibri</vt:lpstr>
      <vt:lpstr>Arial</vt:lpstr>
      <vt:lpstr>Lucida Grande</vt:lpstr>
      <vt:lpstr>Plain</vt:lpstr>
      <vt:lpstr>Prussian</vt:lpstr>
      <vt:lpstr>Coral</vt:lpstr>
      <vt:lpstr>Aqua</vt:lpstr>
      <vt:lpstr>PowerPoint Presentation</vt:lpstr>
      <vt:lpstr>Hypertext</vt:lpstr>
      <vt:lpstr>PowerPoint Presentation</vt:lpstr>
      <vt:lpstr>What is Hypertext?</vt:lpstr>
      <vt:lpstr>What is Hypertext?</vt:lpstr>
      <vt:lpstr>What is Hypertext?</vt:lpstr>
      <vt:lpstr>What is Hypertext?</vt:lpstr>
      <vt:lpstr>What is Hypertext?</vt:lpstr>
      <vt:lpstr>What is Hypertext?</vt:lpstr>
      <vt:lpstr>What is Hypertext?</vt:lpstr>
      <vt:lpstr>Next Lecture: Hypertext Terminology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1</cp:revision>
  <dcterms:created xsi:type="dcterms:W3CDTF">2018-10-01T14:58:42Z</dcterms:created>
  <dcterms:modified xsi:type="dcterms:W3CDTF">2020-09-30T13:15:35Z</dcterms:modified>
</cp:coreProperties>
</file>