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rts/chart1.xml" ContentType="application/vnd.openxmlformats-officedocument.drawingml.chart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90"/>
  </p:notesMasterIdLst>
  <p:sldIdLst>
    <p:sldId id="259" r:id="rId9"/>
    <p:sldId id="257" r:id="rId10"/>
    <p:sldId id="258" r:id="rId11"/>
    <p:sldId id="349" r:id="rId12"/>
    <p:sldId id="260" r:id="rId13"/>
    <p:sldId id="350" r:id="rId14"/>
    <p:sldId id="261" r:id="rId15"/>
    <p:sldId id="262" r:id="rId16"/>
    <p:sldId id="274" r:id="rId17"/>
    <p:sldId id="263" r:id="rId18"/>
    <p:sldId id="264" r:id="rId19"/>
    <p:sldId id="266" r:id="rId20"/>
    <p:sldId id="316" r:id="rId21"/>
    <p:sldId id="317" r:id="rId22"/>
    <p:sldId id="267" r:id="rId23"/>
    <p:sldId id="268" r:id="rId24"/>
    <p:sldId id="318" r:id="rId25"/>
    <p:sldId id="319" r:id="rId26"/>
    <p:sldId id="320" r:id="rId27"/>
    <p:sldId id="321" r:id="rId28"/>
    <p:sldId id="270" r:id="rId29"/>
    <p:sldId id="324" r:id="rId30"/>
    <p:sldId id="272" r:id="rId31"/>
    <p:sldId id="273" r:id="rId32"/>
    <p:sldId id="322" r:id="rId33"/>
    <p:sldId id="275" r:id="rId34"/>
    <p:sldId id="276" r:id="rId35"/>
    <p:sldId id="277" r:id="rId36"/>
    <p:sldId id="326" r:id="rId37"/>
    <p:sldId id="278" r:id="rId38"/>
    <p:sldId id="279" r:id="rId39"/>
    <p:sldId id="280" r:id="rId40"/>
    <p:sldId id="281" r:id="rId41"/>
    <p:sldId id="327" r:id="rId42"/>
    <p:sldId id="283" r:id="rId43"/>
    <p:sldId id="340" r:id="rId44"/>
    <p:sldId id="328" r:id="rId45"/>
    <p:sldId id="329" r:id="rId46"/>
    <p:sldId id="284" r:id="rId47"/>
    <p:sldId id="330" r:id="rId48"/>
    <p:sldId id="285" r:id="rId49"/>
    <p:sldId id="287" r:id="rId50"/>
    <p:sldId id="331" r:id="rId51"/>
    <p:sldId id="288" r:id="rId52"/>
    <p:sldId id="289" r:id="rId53"/>
    <p:sldId id="290" r:id="rId54"/>
    <p:sldId id="342" r:id="rId55"/>
    <p:sldId id="346" r:id="rId56"/>
    <p:sldId id="333" r:id="rId57"/>
    <p:sldId id="292" r:id="rId58"/>
    <p:sldId id="334" r:id="rId59"/>
    <p:sldId id="351" r:id="rId60"/>
    <p:sldId id="294" r:id="rId61"/>
    <p:sldId id="296" r:id="rId62"/>
    <p:sldId id="297" r:id="rId63"/>
    <p:sldId id="335" r:id="rId64"/>
    <p:sldId id="298" r:id="rId65"/>
    <p:sldId id="343" r:id="rId66"/>
    <p:sldId id="299" r:id="rId67"/>
    <p:sldId id="300" r:id="rId68"/>
    <p:sldId id="301" r:id="rId69"/>
    <p:sldId id="302" r:id="rId70"/>
    <p:sldId id="303" r:id="rId71"/>
    <p:sldId id="307" r:id="rId72"/>
    <p:sldId id="309" r:id="rId73"/>
    <p:sldId id="315" r:id="rId74"/>
    <p:sldId id="312" r:id="rId75"/>
    <p:sldId id="310" r:id="rId76"/>
    <p:sldId id="313" r:id="rId77"/>
    <p:sldId id="311" r:id="rId78"/>
    <p:sldId id="314" r:id="rId79"/>
    <p:sldId id="345" r:id="rId80"/>
    <p:sldId id="344" r:id="rId81"/>
    <p:sldId id="352" r:id="rId82"/>
    <p:sldId id="305" r:id="rId83"/>
    <p:sldId id="306" r:id="rId84"/>
    <p:sldId id="339" r:id="rId85"/>
    <p:sldId id="336" r:id="rId86"/>
    <p:sldId id="337" r:id="rId87"/>
    <p:sldId id="338" r:id="rId88"/>
    <p:sldId id="341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40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68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slide" Target="slides/slide81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90" Type="http://schemas.openxmlformats.org/officeDocument/2006/relationships/notesMaster" Target="notesMasters/notesMaster1.xml"/><Relationship Id="rId95" Type="http://schemas.microsoft.com/office/2016/11/relationships/changesInfo" Target="changesInfos/changesInfo1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9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slide" Target="slides/slide80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9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9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slide" Target="slides/slide79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56" Type="http://schemas.openxmlformats.org/officeDocument/2006/relationships/slide" Target="slides/slide48.xml"/><Relationship Id="rId77" Type="http://schemas.openxmlformats.org/officeDocument/2006/relationships/slide" Target="slides/slide6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bbins N.M." userId="6a0e944c-4d97-467d-bb7a-7c3315791fe4" providerId="ADAL" clId="{8574AE1E-0B14-E84C-B93B-2DD1106D64CA}"/>
    <pc:docChg chg="modSld">
      <pc:chgData name="Gibbins N.M." userId="6a0e944c-4d97-467d-bb7a-7c3315791fe4" providerId="ADAL" clId="{8574AE1E-0B14-E84C-B93B-2DD1106D64CA}" dt="2020-05-19T11:17:10.220" v="16" actId="20577"/>
      <pc:docMkLst>
        <pc:docMk/>
      </pc:docMkLst>
      <pc:sldChg chg="modSp">
        <pc:chgData name="Gibbins N.M." userId="6a0e944c-4d97-467d-bb7a-7c3315791fe4" providerId="ADAL" clId="{8574AE1E-0B14-E84C-B93B-2DD1106D64CA}" dt="2020-05-19T11:17:10.220" v="16" actId="20577"/>
        <pc:sldMkLst>
          <pc:docMk/>
          <pc:sldMk cId="2600355471" sldId="257"/>
        </pc:sldMkLst>
        <pc:spChg chg="mod">
          <ac:chgData name="Gibbins N.M." userId="6a0e944c-4d97-467d-bb7a-7c3315791fe4" providerId="ADAL" clId="{8574AE1E-0B14-E84C-B93B-2DD1106D64CA}" dt="2020-05-19T11:17:10.220" v="16" actId="20577"/>
          <ac:spMkLst>
            <pc:docMk/>
            <pc:sldMk cId="2600355471" sldId="257"/>
            <ac:spMk id="4" creationId="{00000000-0000-0000-0000-000000000000}"/>
          </ac:spMkLst>
        </pc:spChg>
      </pc:sldChg>
      <pc:sldChg chg="modSp">
        <pc:chgData name="Gibbins N.M." userId="6a0e944c-4d97-467d-bb7a-7c3315791fe4" providerId="ADAL" clId="{8574AE1E-0B14-E84C-B93B-2DD1106D64CA}" dt="2020-05-19T09:56:07.199" v="1" actId="1582"/>
        <pc:sldMkLst>
          <pc:docMk/>
          <pc:sldMk cId="824212794" sldId="316"/>
        </pc:sldMkLst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2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3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6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49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52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58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59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63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67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09:56:07.199" v="1" actId="1582"/>
          <ac:cxnSpMkLst>
            <pc:docMk/>
            <pc:sldMk cId="824212794" sldId="316"/>
            <ac:cxnSpMk id="71" creationId="{00000000-0000-0000-0000-000000000000}"/>
          </ac:cxnSpMkLst>
        </pc:cxnChg>
      </pc:sldChg>
      <pc:sldChg chg="modSp">
        <pc:chgData name="Gibbins N.M." userId="6a0e944c-4d97-467d-bb7a-7c3315791fe4" providerId="ADAL" clId="{8574AE1E-0B14-E84C-B93B-2DD1106D64CA}" dt="2020-05-19T10:00:10.259" v="10" actId="1582"/>
        <pc:sldMkLst>
          <pc:docMk/>
          <pc:sldMk cId="3339889463" sldId="331"/>
        </pc:sldMkLst>
        <pc:spChg chg="mod">
          <ac:chgData name="Gibbins N.M." userId="6a0e944c-4d97-467d-bb7a-7c3315791fe4" providerId="ADAL" clId="{8574AE1E-0B14-E84C-B93B-2DD1106D64CA}" dt="2020-05-19T10:00:10.259" v="10" actId="1582"/>
          <ac:spMkLst>
            <pc:docMk/>
            <pc:sldMk cId="3339889463" sldId="331"/>
            <ac:spMk id="17" creationId="{00000000-0000-0000-0000-000000000000}"/>
          </ac:spMkLst>
        </pc:spChg>
        <pc:cxnChg chg="mod">
          <ac:chgData name="Gibbins N.M." userId="6a0e944c-4d97-467d-bb7a-7c3315791fe4" providerId="ADAL" clId="{8574AE1E-0B14-E84C-B93B-2DD1106D64CA}" dt="2020-05-19T10:00:10.259" v="10" actId="1582"/>
          <ac:cxnSpMkLst>
            <pc:docMk/>
            <pc:sldMk cId="3339889463" sldId="331"/>
            <ac:cxnSpMk id="10" creationId="{00000000-0000-0000-0000-000000000000}"/>
          </ac:cxnSpMkLst>
        </pc:cxnChg>
        <pc:cxnChg chg="mod">
          <ac:chgData name="Gibbins N.M." userId="6a0e944c-4d97-467d-bb7a-7c3315791fe4" providerId="ADAL" clId="{8574AE1E-0B14-E84C-B93B-2DD1106D64CA}" dt="2020-05-19T10:00:10.259" v="10" actId="1582"/>
          <ac:cxnSpMkLst>
            <pc:docMk/>
            <pc:sldMk cId="3339889463" sldId="331"/>
            <ac:cxnSpMk id="12" creationId="{00000000-0000-0000-0000-000000000000}"/>
          </ac:cxnSpMkLst>
        </pc:cxn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Precision</c:v>
                </c:pt>
              </c:strCache>
            </c:strRef>
          </c:tx>
          <c:xVal>
            <c:numRef>
              <c:f>Sheet1!$A$2:$A$12</c:f>
              <c:numCache>
                <c:formatCode>General</c:formatCode>
                <c:ptCount val="11"/>
                <c:pt idx="0">
                  <c:v>0</c:v>
                </c:pt>
                <c:pt idx="1">
                  <c:v>10</c:v>
                </c:pt>
                <c:pt idx="2">
                  <c:v>20</c:v>
                </c:pt>
                <c:pt idx="3">
                  <c:v>30</c:v>
                </c:pt>
                <c:pt idx="4">
                  <c:v>40</c:v>
                </c:pt>
                <c:pt idx="5">
                  <c:v>50</c:v>
                </c:pt>
                <c:pt idx="6">
                  <c:v>60</c:v>
                </c:pt>
                <c:pt idx="7">
                  <c:v>70</c:v>
                </c:pt>
                <c:pt idx="8">
                  <c:v>80</c:v>
                </c:pt>
                <c:pt idx="9">
                  <c:v>90</c:v>
                </c:pt>
                <c:pt idx="10">
                  <c:v>100</c:v>
                </c:pt>
              </c:numCache>
            </c:numRef>
          </c:xVal>
          <c:yVal>
            <c:numRef>
              <c:f>Sheet1!$B$2:$B$12</c:f>
              <c:numCache>
                <c:formatCode>General</c:formatCode>
                <c:ptCount val="11"/>
                <c:pt idx="0">
                  <c:v>100</c:v>
                </c:pt>
                <c:pt idx="1">
                  <c:v>100</c:v>
                </c:pt>
                <c:pt idx="2">
                  <c:v>67</c:v>
                </c:pt>
                <c:pt idx="3">
                  <c:v>50</c:v>
                </c:pt>
                <c:pt idx="4">
                  <c:v>40</c:v>
                </c:pt>
                <c:pt idx="5">
                  <c:v>33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ECA-004F-BCAF-7CAD7CC456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0155400"/>
        <c:axId val="-2126637768"/>
      </c:scatterChart>
      <c:valAx>
        <c:axId val="-2130155400"/>
        <c:scaling>
          <c:orientation val="minMax"/>
          <c:max val="100"/>
        </c:scaling>
        <c:delete val="0"/>
        <c:axPos val="b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Recall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-2126637768"/>
        <c:crosses val="autoZero"/>
        <c:crossBetween val="midCat"/>
        <c:majorUnit val="10"/>
      </c:valAx>
      <c:valAx>
        <c:axId val="-2126637768"/>
        <c:scaling>
          <c:orientation val="minMax"/>
          <c:max val="100"/>
        </c:scaling>
        <c:delete val="0"/>
        <c:axPos val="l"/>
        <c:title>
          <c:tx>
            <c:rich>
              <a:bodyPr/>
              <a:lstStyle/>
              <a:p>
                <a:pPr>
                  <a:defRPr b="0" i="0"/>
                </a:pPr>
                <a:r>
                  <a:rPr lang="en-US" b="0" i="0" dirty="0"/>
                  <a:t>Precision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-2130155400"/>
        <c:crosses val="autoZero"/>
        <c:crossBetween val="midCat"/>
        <c:minorUnit val="2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19/05/2020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256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lemma:</a:t>
            </a:r>
            <a:r>
              <a:rPr lang="en-US" baseline="0" dirty="0"/>
              <a:t> dictionary form of a word (as opposed to a stem)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07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D07CDD-CEDE-9B43-8B19-B69006E29157}" type="slidenum">
              <a:rPr lang="en-GB"/>
              <a:pPr/>
              <a:t>21</a:t>
            </a:fld>
            <a:endParaRPr lang="en-GB"/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387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625FF7-2004-FE4B-821F-072284F03D68}" type="slidenum">
              <a:rPr lang="en-GB"/>
              <a:pPr/>
              <a:t>23</a:t>
            </a:fld>
            <a:endParaRPr lang="en-GB"/>
          </a:p>
        </p:txBody>
      </p:sp>
      <p:sp>
        <p:nvSpPr>
          <p:cNvPr id="328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8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1472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D84A6A-428B-3B4A-B842-4E87743C8F67}" type="slidenum">
              <a:rPr lang="en-GB"/>
              <a:pPr/>
              <a:t>24</a:t>
            </a:fld>
            <a:endParaRPr lang="en-GB"/>
          </a:p>
        </p:txBody>
      </p:sp>
      <p:sp>
        <p:nvSpPr>
          <p:cNvPr id="329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9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40075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0948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28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9314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E43305E-EB0A-5D45-8521-7B5ACA56F218}" type="slidenum">
              <a:rPr lang="en-GB"/>
              <a:pPr/>
              <a:t>29</a:t>
            </a:fld>
            <a:endParaRPr lang="en-GB"/>
          </a:p>
        </p:txBody>
      </p:sp>
      <p:sp>
        <p:nvSpPr>
          <p:cNvPr id="331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1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274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C2508EE-D13E-C84E-BC36-9BED3AF6859D}" type="slidenum">
              <a:rPr lang="en-GB"/>
              <a:pPr/>
              <a:t>31</a:t>
            </a:fld>
            <a:endParaRPr lang="en-GB"/>
          </a:p>
        </p:txBody>
      </p:sp>
      <p:sp>
        <p:nvSpPr>
          <p:cNvPr id="308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8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4546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F53D3-A574-6C46-9517-9A45E919EA8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6946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a more general NEAR</a:t>
            </a:r>
            <a:r>
              <a:rPr lang="en-US" baseline="0" dirty="0"/>
              <a:t>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559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39990D-A8CF-144B-96A7-CFF344290D69}" type="slidenum">
              <a:rPr lang="en-GB"/>
              <a:pPr/>
              <a:t>3</a:t>
            </a:fld>
            <a:endParaRPr lang="en-GB"/>
          </a:p>
        </p:txBody>
      </p:sp>
      <p:sp>
        <p:nvSpPr>
          <p:cNvPr id="306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977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1B92DF-81CD-3242-AA64-AEDA53DF0C48}" type="slidenum">
              <a:rPr lang="en-GB"/>
              <a:pPr/>
              <a:t>41</a:t>
            </a:fld>
            <a:endParaRPr lang="en-GB"/>
          </a:p>
        </p:txBody>
      </p:sp>
      <p:sp>
        <p:nvSpPr>
          <p:cNvPr id="337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5498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Assuming</a:t>
            </a:r>
            <a:r>
              <a:rPr lang="en-US" baseline="0" dirty="0"/>
              <a:t> that ‘and’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835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4652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BA5A8B-DE8C-9E4A-B638-EF74EBF4AFCF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9497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9B5C34-42EE-454D-898C-506032D640BC}" type="slidenum">
              <a:rPr lang="en-GB"/>
              <a:pPr/>
              <a:t>54</a:t>
            </a:fld>
            <a:endParaRPr lang="en-GB"/>
          </a:p>
        </p:txBody>
      </p:sp>
      <p:sp>
        <p:nvSpPr>
          <p:cNvPr id="311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1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672794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Maximise</a:t>
            </a:r>
            <a:r>
              <a:rPr lang="en-US" dirty="0"/>
              <a:t> the intersection</a:t>
            </a:r>
            <a:r>
              <a:rPr lang="en-US" baseline="0" dirty="0"/>
              <a:t> between these two sets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85194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57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Contingency table</a:t>
            </a:r>
          </a:p>
          <a:p>
            <a:endParaRPr lang="en-GB" dirty="0"/>
          </a:p>
          <a:p>
            <a:r>
              <a:rPr lang="en-GB" dirty="0"/>
              <a:t>Very difficult to compute recall in WWW because no easy way to examine every page of the web</a:t>
            </a:r>
          </a:p>
          <a:p>
            <a:r>
              <a:rPr lang="en-GB" dirty="0"/>
              <a:t>Estimate recall by sampling or ignore completely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62638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28B3CC-0EEE-8544-9220-CDA36DAED252}" type="slidenum">
              <a:rPr lang="en-GB"/>
              <a:pPr/>
              <a:t>58</a:t>
            </a:fld>
            <a:endParaRPr lang="en-GB"/>
          </a:p>
        </p:txBody>
      </p:sp>
      <p:sp>
        <p:nvSpPr>
          <p:cNvPr id="313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3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54813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53679-C2DC-3544-B14A-65ADCC907E95}" type="slidenum">
              <a:rPr lang="en-GB"/>
              <a:pPr/>
              <a:t>59</a:t>
            </a:fld>
            <a:endParaRPr lang="en-GB"/>
          </a:p>
        </p:txBody>
      </p:sp>
      <p:sp>
        <p:nvSpPr>
          <p:cNvPr id="314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4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Specificity measures how well the system rejects irrelevant documents</a:t>
            </a:r>
          </a:p>
        </p:txBody>
      </p:sp>
    </p:spTree>
    <p:extLst>
      <p:ext uri="{BB962C8B-B14F-4D97-AF65-F5344CB8AC3E}">
        <p14:creationId xmlns:p14="http://schemas.microsoft.com/office/powerpoint/2010/main" val="8103954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35BA86-1229-7A49-BC75-3B6993CE33FB}" type="slidenum">
              <a:rPr lang="en-GB"/>
              <a:pPr/>
              <a:t>60</a:t>
            </a:fld>
            <a:endParaRPr lang="en-GB"/>
          </a:p>
        </p:txBody>
      </p:sp>
      <p:sp>
        <p:nvSpPr>
          <p:cNvPr id="315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219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D085D7-3F61-F746-A59F-069F6C91125C}" type="slidenum">
              <a:rPr lang="en-GB"/>
              <a:pPr/>
              <a:t>8</a:t>
            </a:fld>
            <a:endParaRPr lang="en-GB"/>
          </a:p>
        </p:txBody>
      </p:sp>
      <p:sp>
        <p:nvSpPr>
          <p:cNvPr id="307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336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4DC9E1-32CA-C44A-8D00-768AB72AEB5A}" type="slidenum">
              <a:rPr lang="en-GB"/>
              <a:pPr/>
              <a:t>61</a:t>
            </a:fld>
            <a:endParaRPr lang="en-GB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56618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010161-1BAB-1241-BB1D-C17054F411C0}" type="slidenum">
              <a:rPr lang="en-GB"/>
              <a:pPr/>
              <a:t>62</a:t>
            </a:fld>
            <a:endParaRPr lang="en-GB"/>
          </a:p>
        </p:txBody>
      </p:sp>
      <p:sp>
        <p:nvSpPr>
          <p:cNvPr id="317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8034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3D1F41-3A46-5C4D-B635-7A07BCD4B171}" type="slidenum">
              <a:rPr lang="en-GB"/>
              <a:pPr/>
              <a:t>63</a:t>
            </a:fld>
            <a:endParaRPr lang="en-GB"/>
          </a:p>
        </p:txBody>
      </p:sp>
      <p:sp>
        <p:nvSpPr>
          <p:cNvPr id="318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8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Note:</a:t>
            </a:r>
            <a:r>
              <a:rPr lang="en-GB" baseline="0" dirty="0"/>
              <a:t> comparison using AVERAGED precision/recall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184216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72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27260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796862-7A09-AB4E-90FF-1989398138A5}" type="slidenum">
              <a:rPr lang="en-GB"/>
              <a:pPr/>
              <a:t>73</a:t>
            </a:fld>
            <a:endParaRPr lang="en-GB"/>
          </a:p>
        </p:txBody>
      </p:sp>
      <p:sp>
        <p:nvSpPr>
          <p:cNvPr id="319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9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94607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</a:t>
            </a:r>
            <a:r>
              <a:rPr lang="en-US" baseline="0" dirty="0"/>
              <a:t> often do you look past the first page of results?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8277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75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14849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10FAB4-6F45-EE4C-84FC-F7CFEB6CD9F2}" type="slidenum">
              <a:rPr lang="en-GB"/>
              <a:pPr/>
              <a:t>76</a:t>
            </a:fld>
            <a:endParaRPr lang="en-GB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1623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2DF2DF-2441-FB4A-ADA5-0302138A2CE0}" type="slidenum">
              <a:rPr lang="en-GB"/>
              <a:pPr/>
              <a:t>77</a:t>
            </a:fld>
            <a:endParaRPr lang="en-GB"/>
          </a:p>
        </p:txBody>
      </p:sp>
      <p:sp>
        <p:nvSpPr>
          <p:cNvPr id="320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0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600541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79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4469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E8336-C3E0-EA47-8A20-ABA05042E6C1}" type="slidenum">
              <a:rPr lang="en-GB"/>
              <a:pPr/>
              <a:t>9</a:t>
            </a:fld>
            <a:endParaRPr lang="en-GB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3703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8F9D80-C591-FC48-8D11-A8BFFE1C579A}" type="slidenum">
              <a:rPr lang="en-GB"/>
              <a:pPr/>
              <a:t>80</a:t>
            </a:fld>
            <a:endParaRPr lang="en-GB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0044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We’ll look at the first two in this lecture</a:t>
            </a:r>
            <a:r>
              <a:rPr lang="en-US" baseline="0" dirty="0"/>
              <a:t> in detail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476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Hyphenation</a:t>
            </a:r>
            <a:r>
              <a:rPr lang="en-US" baseline="0" dirty="0"/>
              <a:t> – add both hyphenated token and component tokens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770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BB059-BFE0-ED40-8DEC-5DC770084464}" type="slidenum">
              <a:rPr lang="en-GB"/>
              <a:pPr/>
              <a:t>15</a:t>
            </a:fld>
            <a:endParaRPr lang="en-GB"/>
          </a:p>
        </p:txBody>
      </p:sp>
      <p:sp>
        <p:nvSpPr>
          <p:cNvPr id="323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3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875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DE243-59D7-E949-8606-99B0D2C54C0B}" type="slidenum">
              <a:rPr lang="en-GB"/>
              <a:pPr/>
              <a:t>16</a:t>
            </a:fld>
            <a:endParaRPr lang="en-GB"/>
          </a:p>
        </p:txBody>
      </p:sp>
      <p:sp>
        <p:nvSpPr>
          <p:cNvPr id="324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163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Small increase in recall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B49F67-F14C-2346-9AC6-CF74B62EF10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044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495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9040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9236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437103" y="4077073"/>
            <a:ext cx="11328400" cy="2100263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953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956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12192000" cy="6857999"/>
          </a:xfrm>
        </p:spPr>
        <p:txBody>
          <a:bodyPr/>
          <a:lstStyle/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1" y="6316662"/>
            <a:ext cx="8781255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4169832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914400"/>
            <a:ext cx="11379200" cy="609600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6400" y="1676400"/>
            <a:ext cx="11379200" cy="2133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3962400"/>
            <a:ext cx="11379200" cy="21336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06400" y="6248400"/>
            <a:ext cx="2641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51200" y="6248400"/>
            <a:ext cx="5689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44000" y="6248400"/>
            <a:ext cx="2641600" cy="457200"/>
          </a:xfrm>
        </p:spPr>
        <p:txBody>
          <a:bodyPr/>
          <a:lstStyle>
            <a:lvl1pPr>
              <a:defRPr smtClean="0"/>
            </a:lvl1pPr>
          </a:lstStyle>
          <a:p>
            <a:fld id="{46EF02E6-AA42-BE41-991B-28DCE252E9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558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19/05/2020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An information retrieval model consists of</a:t>
            </a:r>
          </a:p>
          <a:p>
            <a:pPr lvl="1"/>
            <a:r>
              <a:rPr lang="en-US" dirty="0"/>
              <a:t>A set D of representations of the documents in the collection</a:t>
            </a:r>
          </a:p>
          <a:p>
            <a:pPr lvl="1"/>
            <a:r>
              <a:rPr lang="en-US" dirty="0"/>
              <a:t>A set Q of representations of user information needs (queries)</a:t>
            </a:r>
          </a:p>
          <a:p>
            <a:pPr lvl="1"/>
            <a:r>
              <a:rPr lang="en-US" dirty="0"/>
              <a:t>A ranking function R(</a:t>
            </a:r>
            <a:r>
              <a:rPr lang="en-US" dirty="0" err="1"/>
              <a:t>d</a:t>
            </a:r>
            <a:r>
              <a:rPr lang="en-US" baseline="-25000" dirty="0" err="1"/>
              <a:t>i</a:t>
            </a:r>
            <a:r>
              <a:rPr lang="en-US" dirty="0" err="1"/>
              <a:t>,q</a:t>
            </a:r>
            <a:r>
              <a:rPr lang="en-US" baseline="-25000" dirty="0" err="1"/>
              <a:t>i</a:t>
            </a:r>
            <a:r>
              <a:rPr lang="en-US" dirty="0"/>
              <a:t>) that associates a real number with a query representation q</a:t>
            </a:r>
            <a:r>
              <a:rPr lang="en-US" baseline="-25000" dirty="0"/>
              <a:t>i</a:t>
            </a:r>
            <a:r>
              <a:rPr lang="en-US" dirty="0"/>
              <a:t> ∈ Q and a document representation d</a:t>
            </a:r>
            <a:r>
              <a:rPr lang="en-US" baseline="-25000" dirty="0"/>
              <a:t>i</a:t>
            </a:r>
            <a:r>
              <a:rPr lang="en-US" dirty="0"/>
              <a:t> ∈ 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E908E4E-E034-3948-AFB9-B75132FE33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ocument 5"/>
          <p:cNvSpPr/>
          <p:nvPr/>
        </p:nvSpPr>
        <p:spPr bwMode="auto">
          <a:xfrm>
            <a:off x="4221221" y="48171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Document 6"/>
          <p:cNvSpPr/>
          <p:nvPr/>
        </p:nvSpPr>
        <p:spPr bwMode="auto">
          <a:xfrm>
            <a:off x="4068249" y="4969564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Document 7"/>
          <p:cNvSpPr/>
          <p:nvPr/>
        </p:nvSpPr>
        <p:spPr bwMode="auto">
          <a:xfrm>
            <a:off x="3923049" y="5157288"/>
            <a:ext cx="90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3617677" y="37068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770077" y="38592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3922477" y="4011669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90320" y="3910005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q</a:t>
            </a:r>
            <a:r>
              <a:rPr lang="en-US" sz="2400" baseline="-25000" dirty="0"/>
              <a:t>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85811" y="5157289"/>
            <a:ext cx="4379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d</a:t>
            </a:r>
            <a:r>
              <a:rPr lang="en-US" sz="2400" baseline="-25000" dirty="0"/>
              <a:t>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61451" y="4581280"/>
            <a:ext cx="1183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R(</a:t>
            </a:r>
            <a:r>
              <a:rPr lang="en-US" sz="2400" dirty="0" err="1"/>
              <a:t>q</a:t>
            </a:r>
            <a:r>
              <a:rPr lang="en-US" sz="2400" baseline="-25000" dirty="0" err="1"/>
              <a:t>i</a:t>
            </a:r>
            <a:r>
              <a:rPr lang="en-US" sz="2400" dirty="0" err="1"/>
              <a:t>,d</a:t>
            </a:r>
            <a:r>
              <a:rPr lang="en-US" sz="2400" baseline="-25000" dirty="0" err="1"/>
              <a:t>i</a:t>
            </a:r>
            <a:r>
              <a:rPr lang="en-US" sz="2400" dirty="0"/>
              <a:t>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86914" y="5480454"/>
            <a:ext cx="1422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documents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00488" y="3859269"/>
            <a:ext cx="1008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queries</a:t>
            </a:r>
          </a:p>
        </p:txBody>
      </p:sp>
      <p:cxnSp>
        <p:nvCxnSpPr>
          <p:cNvPr id="18" name="Straight Arrow Connector 17"/>
          <p:cNvCxnSpPr>
            <a:stCxn id="12" idx="3"/>
            <a:endCxn id="14" idx="1"/>
          </p:cNvCxnSpPr>
          <p:nvPr/>
        </p:nvCxnSpPr>
        <p:spPr bwMode="auto">
          <a:xfrm>
            <a:off x="7228260" y="4140838"/>
            <a:ext cx="1233190" cy="67127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3" idx="3"/>
            <a:endCxn id="14" idx="1"/>
          </p:cNvCxnSpPr>
          <p:nvPr/>
        </p:nvCxnSpPr>
        <p:spPr bwMode="auto">
          <a:xfrm flipV="1">
            <a:off x="7223752" y="4812113"/>
            <a:ext cx="1237699" cy="57600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endCxn id="13" idx="1"/>
          </p:cNvCxnSpPr>
          <p:nvPr/>
        </p:nvCxnSpPr>
        <p:spPr bwMode="auto">
          <a:xfrm>
            <a:off x="5539529" y="5388121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endCxn id="12" idx="1"/>
          </p:cNvCxnSpPr>
          <p:nvPr/>
        </p:nvCxnSpPr>
        <p:spPr bwMode="auto">
          <a:xfrm>
            <a:off x="5544038" y="4140837"/>
            <a:ext cx="12462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594745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 Retrieval Models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3358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are distinguished by how they represent documents, and how they match documents to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Several common models:</a:t>
            </a:r>
          </a:p>
          <a:p>
            <a:pPr lvl="1"/>
            <a:r>
              <a:rPr lang="en-US" dirty="0"/>
              <a:t>Boolean (set-theoretic)</a:t>
            </a:r>
          </a:p>
          <a:p>
            <a:pPr lvl="1"/>
            <a:r>
              <a:rPr lang="en-US" dirty="0"/>
              <a:t>Algebraic (vector spaces)</a:t>
            </a:r>
          </a:p>
          <a:p>
            <a:pPr lvl="1"/>
            <a:r>
              <a:rPr lang="en-US" dirty="0"/>
              <a:t>Probabilistic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790C7D-D380-5145-9B72-8E076A30AB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86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Implementing Information Retrieval</a:t>
            </a:r>
          </a:p>
        </p:txBody>
      </p:sp>
    </p:spTree>
    <p:extLst>
      <p:ext uri="{BB962C8B-B14F-4D97-AF65-F5344CB8AC3E}">
        <p14:creationId xmlns:p14="http://schemas.microsoft.com/office/powerpoint/2010/main" val="41202515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itle 7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 Selection</a:t>
            </a:r>
          </a:p>
        </p:txBody>
      </p:sp>
      <p:sp>
        <p:nvSpPr>
          <p:cNvPr id="80" name="Content Placeholder 7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Information retrieval systems either:</a:t>
            </a:r>
          </a:p>
          <a:p>
            <a:pPr lvl="1"/>
            <a:r>
              <a:rPr lang="en-US" dirty="0"/>
              <a:t>index all words contained in documents (</a:t>
            </a:r>
            <a:r>
              <a:rPr lang="en-US" i="1" dirty="0"/>
              <a:t>full-text indexing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selectively extract </a:t>
            </a:r>
            <a:r>
              <a:rPr lang="en-US" i="1" dirty="0"/>
              <a:t>index terms </a:t>
            </a:r>
            <a:r>
              <a:rPr lang="en-US" dirty="0"/>
              <a:t>from the documents that are to be indexes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822CDE-B671-7E48-B4AD-5804A015DC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Rectangle 32"/>
          <p:cNvSpPr/>
          <p:nvPr/>
        </p:nvSpPr>
        <p:spPr bwMode="auto">
          <a:xfrm>
            <a:off x="267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Tokens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1119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Stop word removal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554335" y="4431180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Noun 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grouping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99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Stemming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8434335" y="4419597"/>
            <a:ext cx="1080000" cy="54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Manual</a:t>
            </a:r>
            <a:b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</a:b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indexing</a:t>
            </a:r>
          </a:p>
        </p:txBody>
      </p:sp>
      <p:sp>
        <p:nvSpPr>
          <p:cNvPr id="38" name="Document 37"/>
          <p:cNvSpPr/>
          <p:nvPr/>
        </p:nvSpPr>
        <p:spPr bwMode="auto">
          <a:xfrm>
            <a:off x="1591935" y="4161180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docs</a:t>
            </a:r>
          </a:p>
        </p:txBody>
      </p:sp>
      <p:cxnSp>
        <p:nvCxnSpPr>
          <p:cNvPr id="42" name="Straight Arrow Connector 41"/>
          <p:cNvCxnSpPr>
            <a:stCxn id="38" idx="3"/>
            <a:endCxn id="33" idx="1"/>
          </p:cNvCxnSpPr>
          <p:nvPr/>
        </p:nvCxnSpPr>
        <p:spPr bwMode="auto">
          <a:xfrm>
            <a:off x="231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33" idx="3"/>
            <a:endCxn id="34" idx="1"/>
          </p:cNvCxnSpPr>
          <p:nvPr/>
        </p:nvCxnSpPr>
        <p:spPr bwMode="auto">
          <a:xfrm>
            <a:off x="3751935" y="4701180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3"/>
            <a:endCxn id="35" idx="1"/>
          </p:cNvCxnSpPr>
          <p:nvPr/>
        </p:nvCxnSpPr>
        <p:spPr bwMode="auto">
          <a:xfrm>
            <a:off x="5191935" y="4701180"/>
            <a:ext cx="3624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5" idx="3"/>
            <a:endCxn id="36" idx="1"/>
          </p:cNvCxnSpPr>
          <p:nvPr/>
        </p:nvCxnSpPr>
        <p:spPr bwMode="auto">
          <a:xfrm flipV="1">
            <a:off x="6634335" y="4689598"/>
            <a:ext cx="360000" cy="1158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36" idx="3"/>
            <a:endCxn id="37" idx="1"/>
          </p:cNvCxnSpPr>
          <p:nvPr/>
        </p:nvCxnSpPr>
        <p:spPr bwMode="auto">
          <a:xfrm>
            <a:off x="8074335" y="4689597"/>
            <a:ext cx="36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3447361" y="5650645"/>
            <a:ext cx="1063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full text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527657" y="5512146"/>
            <a:ext cx="883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index </a:t>
            </a:r>
            <a:br>
              <a:rPr lang="en-US" dirty="0">
                <a:latin typeface="Lucida Sans" panose="020B0602030504020204" pitchFamily="34" charset="77"/>
              </a:rPr>
            </a:br>
            <a:r>
              <a:rPr lang="en-US" dirty="0">
                <a:latin typeface="Lucida Sans" panose="020B0602030504020204" pitchFamily="34" charset="77"/>
              </a:rPr>
              <a:t>terms</a:t>
            </a:r>
          </a:p>
        </p:txBody>
      </p:sp>
      <p:cxnSp>
        <p:nvCxnSpPr>
          <p:cNvPr id="58" name="Elbow Connector 57"/>
          <p:cNvCxnSpPr>
            <a:stCxn id="33" idx="3"/>
            <a:endCxn id="55" idx="0"/>
          </p:cNvCxnSpPr>
          <p:nvPr/>
        </p:nvCxnSpPr>
        <p:spPr bwMode="auto">
          <a:xfrm>
            <a:off x="3751935" y="4701181"/>
            <a:ext cx="226982" cy="949465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59" name="Elbow Connector 58"/>
          <p:cNvCxnSpPr>
            <a:stCxn id="34" idx="3"/>
          </p:cNvCxnSpPr>
          <p:nvPr/>
        </p:nvCxnSpPr>
        <p:spPr bwMode="auto">
          <a:xfrm>
            <a:off x="5191936" y="4701181"/>
            <a:ext cx="163397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3" name="Elbow Connector 62"/>
          <p:cNvCxnSpPr>
            <a:stCxn id="35" idx="3"/>
          </p:cNvCxnSpPr>
          <p:nvPr/>
        </p:nvCxnSpPr>
        <p:spPr bwMode="auto">
          <a:xfrm>
            <a:off x="6634336" y="4701181"/>
            <a:ext cx="157865" cy="1134131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67" name="Elbow Connector 66"/>
          <p:cNvCxnSpPr>
            <a:stCxn id="36" idx="3"/>
          </p:cNvCxnSpPr>
          <p:nvPr/>
        </p:nvCxnSpPr>
        <p:spPr bwMode="auto">
          <a:xfrm>
            <a:off x="8074335" y="4689597"/>
            <a:ext cx="154734" cy="1145714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dash"/>
            <a:round/>
            <a:headEnd type="none" w="med" len="med"/>
            <a:tailEnd type="none"/>
          </a:ln>
          <a:effectLst/>
        </p:spPr>
      </p:cxnSp>
      <p:cxnSp>
        <p:nvCxnSpPr>
          <p:cNvPr id="71" name="Straight Arrow Connector 70"/>
          <p:cNvCxnSpPr>
            <a:stCxn id="55" idx="3"/>
            <a:endCxn id="56" idx="1"/>
          </p:cNvCxnSpPr>
          <p:nvPr/>
        </p:nvCxnSpPr>
        <p:spPr bwMode="auto">
          <a:xfrm>
            <a:off x="4510474" y="5835311"/>
            <a:ext cx="4017183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85" name="Left Brace 84"/>
          <p:cNvSpPr/>
          <p:nvPr/>
        </p:nvSpPr>
        <p:spPr bwMode="auto">
          <a:xfrm rot="5400000">
            <a:off x="5870137" y="620085"/>
            <a:ext cx="342893" cy="6739299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5190881" y="3429000"/>
            <a:ext cx="1779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term selection</a:t>
            </a:r>
          </a:p>
        </p:txBody>
      </p:sp>
    </p:spTree>
    <p:extLst>
      <p:ext uri="{BB962C8B-B14F-4D97-AF65-F5344CB8AC3E}">
        <p14:creationId xmlns:p14="http://schemas.microsoft.com/office/powerpoint/2010/main" val="824212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55" grpId="0"/>
      <p:bldP spid="5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Tokenisation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Identify distinct words</a:t>
            </a:r>
          </a:p>
          <a:p>
            <a:pPr lvl="1"/>
            <a:r>
              <a:rPr lang="en-US" dirty="0"/>
              <a:t>Separate on whitespace, turn each document into list of tokens</a:t>
            </a:r>
          </a:p>
          <a:p>
            <a:pPr lvl="1"/>
            <a:r>
              <a:rPr lang="en-US" dirty="0"/>
              <a:t>Discard punctuation (but consider </a:t>
            </a:r>
            <a:r>
              <a:rPr lang="en-US" dirty="0" err="1"/>
              <a:t>tokenisation</a:t>
            </a:r>
            <a:r>
              <a:rPr lang="en-US" dirty="0"/>
              <a:t> of O’Neill, and hyphens)</a:t>
            </a:r>
          </a:p>
          <a:p>
            <a:pPr lvl="1"/>
            <a:r>
              <a:rPr lang="en-US" dirty="0"/>
              <a:t>Fold case, remove diacritics</a:t>
            </a:r>
          </a:p>
          <a:p>
            <a:pPr marL="0" indent="0">
              <a:buNone/>
            </a:pPr>
            <a:r>
              <a:rPr lang="en-US" dirty="0" err="1"/>
              <a:t>Tokenisation</a:t>
            </a:r>
            <a:r>
              <a:rPr lang="en-US" dirty="0"/>
              <a:t> is language-specific</a:t>
            </a:r>
          </a:p>
          <a:p>
            <a:pPr lvl="1"/>
            <a:r>
              <a:rPr lang="en-US" dirty="0"/>
              <a:t>Identify language first (using character n-gram model, Markov model)</a:t>
            </a:r>
          </a:p>
          <a:p>
            <a:pPr lvl="1"/>
            <a:r>
              <a:rPr lang="en-US" dirty="0"/>
              <a:t>Languages with compound words (e.g. German, Finnish) may require special treatment (</a:t>
            </a:r>
            <a:r>
              <a:rPr lang="en-US" i="1" dirty="0"/>
              <a:t>compound splitting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Languages which do not leave spaces between words (e.g. Chinese, Japanese) may require special treatment (</a:t>
            </a:r>
            <a:r>
              <a:rPr lang="en-US" i="1" dirty="0"/>
              <a:t>word segmentation</a:t>
            </a:r>
            <a:r>
              <a:rPr lang="en-US" dirty="0"/>
              <a:t>)</a:t>
            </a:r>
          </a:p>
          <a:p>
            <a:pPr lvl="1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C6DBA3-E762-1642-89BB-2B5FD87953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2923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28014E-71B4-6D40-A2DA-CC045B9E86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0821" name="Line 5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2" name="Line 6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0823" name="Arc 7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290824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90825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90836" name="Text Box 20"/>
          <p:cNvSpPr txBox="1">
            <a:spLocks noChangeArrowheads="1"/>
          </p:cNvSpPr>
          <p:nvPr/>
        </p:nvSpPr>
        <p:spPr bwMode="auto">
          <a:xfrm>
            <a:off x="4491038" y="3087688"/>
            <a:ext cx="25587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/>
              <a:t>Zipf’s law: P</a:t>
            </a:r>
            <a:r>
              <a:rPr lang="en-GB" baseline="-25000"/>
              <a:t>n</a:t>
            </a:r>
            <a:r>
              <a:rPr lang="en-GB"/>
              <a:t> ~= 1/n</a:t>
            </a:r>
            <a:r>
              <a:rPr lang="en-GB" baseline="30000"/>
              <a:t>a</a:t>
            </a:r>
          </a:p>
        </p:txBody>
      </p:sp>
      <p:sp>
        <p:nvSpPr>
          <p:cNvPr id="290837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90838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15579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Word Significance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2F61B8-F28D-DD44-BCCF-23B13250DC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4131" name="Line 3"/>
          <p:cNvSpPr>
            <a:spLocks noChangeShapeType="1"/>
          </p:cNvSpPr>
          <p:nvPr/>
        </p:nvSpPr>
        <p:spPr bwMode="auto">
          <a:xfrm>
            <a:off x="3216275" y="1844676"/>
            <a:ext cx="0" cy="4321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2" name="Line 4"/>
          <p:cNvSpPr>
            <a:spLocks noChangeShapeType="1"/>
          </p:cNvSpPr>
          <p:nvPr/>
        </p:nvSpPr>
        <p:spPr bwMode="auto">
          <a:xfrm>
            <a:off x="3216276" y="6165850"/>
            <a:ext cx="60483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3" name="Arc 5"/>
          <p:cNvSpPr>
            <a:spLocks/>
          </p:cNvSpPr>
          <p:nvPr/>
        </p:nvSpPr>
        <p:spPr bwMode="auto">
          <a:xfrm rot="10800000">
            <a:off x="3216276" y="1844676"/>
            <a:ext cx="5903913" cy="41052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rot="10800000" wrap="none" anchor="ctr">
            <a:prstTxWarp prst="textNoShape">
              <a:avLst/>
            </a:prstTxWarp>
          </a:bodyPr>
          <a:lstStyle/>
          <a:p>
            <a:pPr algn="ctr"/>
            <a:endParaRPr lang="en-GB"/>
          </a:p>
        </p:txBody>
      </p:sp>
      <p:sp>
        <p:nvSpPr>
          <p:cNvPr id="304136" name="Freeform 8"/>
          <p:cNvSpPr>
            <a:spLocks/>
          </p:cNvSpPr>
          <p:nvPr/>
        </p:nvSpPr>
        <p:spPr bwMode="auto">
          <a:xfrm>
            <a:off x="3575050" y="3733801"/>
            <a:ext cx="4681538" cy="2359025"/>
          </a:xfrm>
          <a:custGeom>
            <a:avLst/>
            <a:gdLst/>
            <a:ahLst/>
            <a:cxnLst>
              <a:cxn ang="0">
                <a:pos x="0" y="1441"/>
              </a:cxn>
              <a:cxn ang="0">
                <a:pos x="666" y="1054"/>
              </a:cxn>
              <a:cxn ang="0">
                <a:pos x="1494" y="2"/>
              </a:cxn>
              <a:cxn ang="0">
                <a:pos x="2243" y="1068"/>
              </a:cxn>
              <a:cxn ang="0">
                <a:pos x="2949" y="1486"/>
              </a:cxn>
            </a:cxnLst>
            <a:rect l="0" t="0" r="r" b="b"/>
            <a:pathLst>
              <a:path w="2949" h="1486">
                <a:moveTo>
                  <a:pt x="0" y="1441"/>
                </a:moveTo>
                <a:cubicBezTo>
                  <a:pt x="111" y="1376"/>
                  <a:pt x="417" y="1294"/>
                  <a:pt x="666" y="1054"/>
                </a:cubicBezTo>
                <a:cubicBezTo>
                  <a:pt x="915" y="814"/>
                  <a:pt x="1231" y="0"/>
                  <a:pt x="1494" y="2"/>
                </a:cubicBezTo>
                <a:cubicBezTo>
                  <a:pt x="1757" y="4"/>
                  <a:pt x="2000" y="821"/>
                  <a:pt x="2243" y="1068"/>
                </a:cubicBezTo>
                <a:cubicBezTo>
                  <a:pt x="2486" y="1315"/>
                  <a:pt x="2831" y="1416"/>
                  <a:pt x="2949" y="1486"/>
                </a:cubicBez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7" name="Text Box 9"/>
          <p:cNvSpPr txBox="1">
            <a:spLocks noChangeArrowheads="1"/>
          </p:cNvSpPr>
          <p:nvPr/>
        </p:nvSpPr>
        <p:spPr bwMode="auto">
          <a:xfrm>
            <a:off x="7248526" y="4868864"/>
            <a:ext cx="20842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Resolving power of</a:t>
            </a:r>
            <a:br>
              <a:rPr lang="en-GB" sz="1600"/>
            </a:br>
            <a:r>
              <a:rPr lang="en-GB" sz="1600"/>
              <a:t>significant words</a:t>
            </a:r>
          </a:p>
        </p:txBody>
      </p:sp>
      <p:sp>
        <p:nvSpPr>
          <p:cNvPr id="304138" name="Line 10"/>
          <p:cNvSpPr>
            <a:spLocks noChangeShapeType="1"/>
          </p:cNvSpPr>
          <p:nvPr/>
        </p:nvSpPr>
        <p:spPr bwMode="auto">
          <a:xfrm>
            <a:off x="4656138" y="1916114"/>
            <a:ext cx="0" cy="424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39" name="Line 11"/>
          <p:cNvSpPr>
            <a:spLocks noChangeShapeType="1"/>
          </p:cNvSpPr>
          <p:nvPr/>
        </p:nvSpPr>
        <p:spPr bwMode="auto">
          <a:xfrm>
            <a:off x="7032625" y="1844676"/>
            <a:ext cx="0" cy="4321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0" name="Text Box 12"/>
          <p:cNvSpPr txBox="1">
            <a:spLocks noChangeArrowheads="1"/>
          </p:cNvSpPr>
          <p:nvPr/>
        </p:nvSpPr>
        <p:spPr bwMode="auto">
          <a:xfrm>
            <a:off x="4943476" y="5661025"/>
            <a:ext cx="188865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significant words</a:t>
            </a:r>
          </a:p>
        </p:txBody>
      </p:sp>
      <p:sp>
        <p:nvSpPr>
          <p:cNvPr id="304141" name="Line 13"/>
          <p:cNvSpPr>
            <a:spLocks noChangeShapeType="1"/>
          </p:cNvSpPr>
          <p:nvPr/>
        </p:nvSpPr>
        <p:spPr bwMode="auto">
          <a:xfrm>
            <a:off x="4656138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2" name="Line 14"/>
          <p:cNvSpPr>
            <a:spLocks noChangeShapeType="1"/>
          </p:cNvSpPr>
          <p:nvPr/>
        </p:nvSpPr>
        <p:spPr bwMode="auto">
          <a:xfrm>
            <a:off x="6600825" y="2060575"/>
            <a:ext cx="43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04143" name="Text Box 15"/>
          <p:cNvSpPr txBox="1">
            <a:spLocks noChangeArrowheads="1"/>
          </p:cNvSpPr>
          <p:nvPr/>
        </p:nvSpPr>
        <p:spPr bwMode="auto">
          <a:xfrm>
            <a:off x="4768850" y="1628775"/>
            <a:ext cx="148790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upper cut-off</a:t>
            </a:r>
          </a:p>
        </p:txBody>
      </p:sp>
      <p:sp>
        <p:nvSpPr>
          <p:cNvPr id="304144" name="Text Box 16"/>
          <p:cNvSpPr txBox="1">
            <a:spLocks noChangeArrowheads="1"/>
          </p:cNvSpPr>
          <p:nvPr/>
        </p:nvSpPr>
        <p:spPr bwMode="auto">
          <a:xfrm>
            <a:off x="5664200" y="2133600"/>
            <a:ext cx="14462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lower cut-off</a:t>
            </a:r>
          </a:p>
        </p:txBody>
      </p:sp>
      <p:sp>
        <p:nvSpPr>
          <p:cNvPr id="19" name="Text Box 8"/>
          <p:cNvSpPr txBox="1">
            <a:spLocks noChangeArrowheads="1"/>
          </p:cNvSpPr>
          <p:nvPr/>
        </p:nvSpPr>
        <p:spPr bwMode="auto">
          <a:xfrm>
            <a:off x="5606042" y="6226175"/>
            <a:ext cx="17956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 rank order</a:t>
            </a: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1992314" y="3646081"/>
            <a:ext cx="1167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/>
              <a:t>word</a:t>
            </a:r>
            <a:br>
              <a:rPr lang="en-GB" sz="1600" dirty="0"/>
            </a:br>
            <a:r>
              <a:rPr lang="en-GB" sz="1600" dirty="0"/>
              <a:t>frequency</a:t>
            </a: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2601119" y="1844675"/>
            <a:ext cx="4090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/>
              <a:t>P</a:t>
            </a:r>
            <a:r>
              <a:rPr lang="en-GB" baseline="-25000" dirty="0" err="1"/>
              <a:t>n</a:t>
            </a:r>
            <a:endParaRPr lang="en-GB" baseline="-25000" dirty="0"/>
          </a:p>
        </p:txBody>
      </p:sp>
      <p:sp>
        <p:nvSpPr>
          <p:cNvPr id="22" name="Text Box 22"/>
          <p:cNvSpPr txBox="1">
            <a:spLocks noChangeArrowheads="1"/>
          </p:cNvSpPr>
          <p:nvPr/>
        </p:nvSpPr>
        <p:spPr bwMode="auto">
          <a:xfrm>
            <a:off x="8910087" y="6197856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712250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 Word Removal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Extremely common words have little use for discriminating between documents</a:t>
            </a:r>
          </a:p>
          <a:p>
            <a:pPr lvl="1"/>
            <a:r>
              <a:rPr lang="en-US" dirty="0"/>
              <a:t>e.g. the, of, and, a, or, but, to, also, at, that...</a:t>
            </a:r>
          </a:p>
          <a:p>
            <a:pPr marL="0" indent="0">
              <a:buNone/>
            </a:pPr>
            <a:r>
              <a:rPr lang="en-US" dirty="0"/>
              <a:t>Construct a </a:t>
            </a:r>
            <a:r>
              <a:rPr lang="en-US" i="1" dirty="0"/>
              <a:t>stop list</a:t>
            </a:r>
          </a:p>
          <a:p>
            <a:pPr lvl="1"/>
            <a:r>
              <a:rPr lang="en-US" dirty="0"/>
              <a:t>Sort terms by collection frequency</a:t>
            </a:r>
          </a:p>
          <a:p>
            <a:pPr lvl="1"/>
            <a:r>
              <a:rPr lang="en-US" dirty="0"/>
              <a:t>Identify high frequency </a:t>
            </a:r>
            <a:r>
              <a:rPr lang="en-US" i="1" dirty="0"/>
              <a:t>stop words </a:t>
            </a:r>
            <a:r>
              <a:rPr lang="en-US" dirty="0"/>
              <a:t>(possibly hand-filtering)</a:t>
            </a:r>
          </a:p>
          <a:p>
            <a:pPr lvl="1"/>
            <a:r>
              <a:rPr lang="en-US" dirty="0"/>
              <a:t>Use stop list to discard terms during indexing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84CC89-1BD0-714A-9745-28E2CA665B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187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Noun Grouping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Most meaning is carried by nouns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Identify groups of adjacent nouns to index as terms</a:t>
            </a:r>
          </a:p>
          <a:p>
            <a:pPr lvl="1"/>
            <a:r>
              <a:rPr lang="en-US" dirty="0"/>
              <a:t>e.g. railway station</a:t>
            </a:r>
          </a:p>
          <a:p>
            <a:pPr lvl="1"/>
            <a:r>
              <a:rPr lang="en-US" dirty="0"/>
              <a:t>Special case of </a:t>
            </a:r>
            <a:r>
              <a:rPr lang="en-US" dirty="0" err="1"/>
              <a:t>biword</a:t>
            </a:r>
            <a:r>
              <a:rPr lang="en-US" dirty="0"/>
              <a:t> indexing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CD6ACA-A923-344F-B72B-C6BB47025D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6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Terms in user query might not exactly match document terms</a:t>
            </a:r>
          </a:p>
          <a:p>
            <a:pPr lvl="1"/>
            <a:r>
              <a:rPr lang="en-US" dirty="0"/>
              <a:t>query contains ‘computer’, document contains </a:t>
            </a:r>
            <a:r>
              <a:rPr lang="en-US"/>
              <a:t>‘computers’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Terms have wide variety of syntactic variations</a:t>
            </a:r>
          </a:p>
          <a:p>
            <a:pPr lvl="1"/>
            <a:r>
              <a:rPr lang="en-US" dirty="0"/>
              <a:t>Affixes added to word stems, that are common to all inflected forms</a:t>
            </a:r>
          </a:p>
          <a:p>
            <a:pPr lvl="1"/>
            <a:r>
              <a:rPr lang="en-US" dirty="0"/>
              <a:t>For English, typically suffixes</a:t>
            </a:r>
          </a:p>
          <a:p>
            <a:pPr lvl="1"/>
            <a:r>
              <a:rPr lang="en-US" dirty="0"/>
              <a:t>e.g. connect is the stem of: connected, connecting, connects</a:t>
            </a:r>
          </a:p>
          <a:p>
            <a:pPr marL="0" indent="0">
              <a:buNone/>
            </a:pPr>
            <a:r>
              <a:rPr lang="en-US" dirty="0"/>
              <a:t>Use stemming algorithm: </a:t>
            </a:r>
          </a:p>
          <a:p>
            <a:pPr lvl="1"/>
            <a:r>
              <a:rPr lang="en-US" dirty="0"/>
              <a:t>to remove affixes from terms before indexing </a:t>
            </a:r>
          </a:p>
          <a:p>
            <a:pPr lvl="1"/>
            <a:r>
              <a:rPr lang="en-US" dirty="0"/>
              <a:t>when generating query terms from query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6FF128-C925-E247-BB60-4A918F5658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5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Information Retrieval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/>
              <a:t>2019-2020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3554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Stemming Algorithms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Lookup table</a:t>
            </a:r>
          </a:p>
          <a:p>
            <a:pPr lvl="1"/>
            <a:r>
              <a:rPr lang="en-US" dirty="0"/>
              <a:t>Contains mappings from inflected forms to uninflected stems</a:t>
            </a:r>
          </a:p>
          <a:p>
            <a:pPr marL="0" indent="0">
              <a:buNone/>
            </a:pPr>
            <a:r>
              <a:rPr lang="en-US" dirty="0"/>
              <a:t>Suffix-stripping</a:t>
            </a:r>
          </a:p>
          <a:p>
            <a:pPr lvl="1"/>
            <a:r>
              <a:rPr lang="en-US" dirty="0"/>
              <a:t>Rules for identifying and removing suffixes</a:t>
            </a:r>
          </a:p>
          <a:p>
            <a:pPr lvl="1"/>
            <a:r>
              <a:rPr lang="en-US" dirty="0"/>
              <a:t>e.g. ‘-</a:t>
            </a:r>
            <a:r>
              <a:rPr lang="en-US" dirty="0" err="1"/>
              <a:t>sses</a:t>
            </a:r>
            <a:r>
              <a:rPr lang="en-US" dirty="0"/>
              <a:t>’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→</a:t>
            </a:r>
            <a:r>
              <a:rPr lang="en-US" dirty="0">
                <a:latin typeface="Georgia"/>
                <a:ea typeface="Wingdings"/>
                <a:cs typeface="Georgia"/>
                <a:sym typeface="Wingdings"/>
              </a:rPr>
              <a:t>‘</a:t>
            </a:r>
            <a:r>
              <a:rPr lang="en-US" dirty="0"/>
              <a:t>-</a:t>
            </a:r>
            <a:r>
              <a:rPr lang="en-US" dirty="0" err="1"/>
              <a:t>ss’</a:t>
            </a:r>
            <a:endParaRPr lang="en-US" dirty="0"/>
          </a:p>
          <a:p>
            <a:pPr lvl="1"/>
            <a:r>
              <a:rPr lang="en-US" dirty="0"/>
              <a:t>Porter Stemming Algorithm</a:t>
            </a:r>
          </a:p>
          <a:p>
            <a:pPr marL="0" indent="0">
              <a:buNone/>
            </a:pPr>
            <a:r>
              <a:rPr lang="en-US" dirty="0" err="1"/>
              <a:t>Lemmatisation</a:t>
            </a:r>
            <a:endParaRPr lang="en-US" dirty="0"/>
          </a:p>
          <a:p>
            <a:pPr lvl="1"/>
            <a:r>
              <a:rPr lang="en-US" dirty="0"/>
              <a:t>Identify part of speech (noun, verb, adverb)</a:t>
            </a:r>
          </a:p>
          <a:p>
            <a:pPr lvl="1"/>
            <a:r>
              <a:rPr lang="en-US" dirty="0"/>
              <a:t>Apply POS-specific </a:t>
            </a:r>
            <a:r>
              <a:rPr lang="en-US" dirty="0" err="1"/>
              <a:t>normalisation</a:t>
            </a:r>
            <a:r>
              <a:rPr lang="en-US" dirty="0"/>
              <a:t> rules to yield lemmas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FD7972-DB14-754D-AC1F-2B43D86E9A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375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Stemming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30515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Yields small (~2%) increase in recall for English</a:t>
            </a:r>
          </a:p>
          <a:p>
            <a:pPr lvl="1"/>
            <a:r>
              <a:rPr lang="en-GB" dirty="0"/>
              <a:t>More important in other languages</a:t>
            </a:r>
          </a:p>
          <a:p>
            <a:pPr marL="0" indent="0">
              <a:buNone/>
            </a:pPr>
            <a:r>
              <a:rPr lang="en-GB" dirty="0"/>
              <a:t>Can harm precision</a:t>
            </a:r>
          </a:p>
          <a:p>
            <a:pPr lvl="1"/>
            <a:r>
              <a:rPr lang="en-GB" dirty="0"/>
              <a:t>‘stock’ versus ‘stocking’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/>
              <a:t>Difficult in agglomerative languages (German, Finnish) </a:t>
            </a:r>
          </a:p>
          <a:p>
            <a:pPr marL="0" indent="0">
              <a:buNone/>
            </a:pPr>
            <a:r>
              <a:rPr lang="en-GB" dirty="0"/>
              <a:t>Difficult in languages with many exceptions (Spanish)</a:t>
            </a:r>
          </a:p>
          <a:p>
            <a:pPr lvl="1"/>
            <a:r>
              <a:rPr lang="en-GB" dirty="0"/>
              <a:t>Use a dictionary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3F66810-70B2-2546-AD44-38511315C4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7907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Manual Indexing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Identification of indexing terms by a (subject) expert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Indexing terms typically taken from a </a:t>
            </a:r>
            <a:r>
              <a:rPr lang="en-US" i="1" dirty="0"/>
              <a:t>controlled vocabulary</a:t>
            </a:r>
            <a:endParaRPr lang="en-US" dirty="0"/>
          </a:p>
          <a:p>
            <a:pPr lvl="1"/>
            <a:r>
              <a:rPr lang="en-US" dirty="0"/>
              <a:t>may be a flat list of terms, or a hierarchical thesaurus</a:t>
            </a:r>
          </a:p>
          <a:p>
            <a:pPr lvl="1"/>
            <a:r>
              <a:rPr lang="en-US" dirty="0"/>
              <a:t>may be structured terms </a:t>
            </a:r>
            <a:br>
              <a:rPr lang="en-US" dirty="0"/>
            </a:br>
            <a:r>
              <a:rPr lang="en-US" dirty="0"/>
              <a:t>(e.g. names or structures of chemical compounds)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96EC77-0F84-544B-BDED-94292EE858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9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8365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Probability ranking principle</a:t>
            </a:r>
          </a:p>
          <a:p>
            <a:pPr lvl="1"/>
            <a:r>
              <a:rPr lang="en-GB" dirty="0"/>
              <a:t>List ordered by probability of relevance</a:t>
            </a:r>
          </a:p>
          <a:p>
            <a:pPr lvl="1"/>
            <a:r>
              <a:rPr lang="en-GB" dirty="0"/>
              <a:t>Good for speed</a:t>
            </a:r>
          </a:p>
          <a:p>
            <a:pPr lvl="1"/>
            <a:r>
              <a:rPr lang="en-GB" dirty="0"/>
              <a:t>Doesn’t consider utility</a:t>
            </a:r>
          </a:p>
          <a:p>
            <a:pPr lvl="1"/>
            <a:r>
              <a:rPr lang="en-GB" dirty="0"/>
              <a:t>If two copies of most relevant document, second has equal relevance but zero utility once you’ve seen the first.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Many IR systems eliminate results that are too similar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2868B2-291F-BE46-AB38-C09CE04BFD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63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 Presentation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8467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Results classified into pre-existing taxonomy of topics</a:t>
            </a:r>
          </a:p>
          <a:p>
            <a:pPr lvl="1"/>
            <a:r>
              <a:rPr lang="en-GB" dirty="0"/>
              <a:t>e.g. News as world news, local news, business news, sports news</a:t>
            </a:r>
          </a:p>
          <a:p>
            <a:pPr lvl="1"/>
            <a:r>
              <a:rPr lang="en-GB" dirty="0"/>
              <a:t>Good for a small number of topics in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Document clustering creates categories from scratch for each result set</a:t>
            </a:r>
          </a:p>
          <a:p>
            <a:pPr lvl="1"/>
            <a:r>
              <a:rPr lang="en-GB" dirty="0"/>
              <a:t>Good for broader collections (such as WWW)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63A208-4FD0-FC4D-8FD2-2CEDF0C8293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3928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Indexing</a:t>
            </a:r>
          </a:p>
        </p:txBody>
      </p:sp>
    </p:spTree>
    <p:extLst>
      <p:ext uri="{BB962C8B-B14F-4D97-AF65-F5344CB8AC3E}">
        <p14:creationId xmlns:p14="http://schemas.microsoft.com/office/powerpoint/2010/main" val="874958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Lexicon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Data structure listing all the terms that appear in the document collection</a:t>
            </a:r>
          </a:p>
          <a:p>
            <a:pPr lvl="1"/>
            <a:r>
              <a:rPr lang="en-GB" dirty="0"/>
              <a:t>Lexicon construction carried out after term selection</a:t>
            </a:r>
          </a:p>
          <a:p>
            <a:pPr lvl="1"/>
            <a:r>
              <a:rPr lang="en-GB" dirty="0"/>
              <a:t>Usually hash table for fast lookup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2412484" y="40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12484" y="5419399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2412484" y="4528494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412484" y="4978288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</p:spTree>
    <p:extLst>
      <p:ext uri="{BB962C8B-B14F-4D97-AF65-F5344CB8AC3E}">
        <p14:creationId xmlns:p14="http://schemas.microsoft.com/office/powerpoint/2010/main" val="32363136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Inverted Index</a:t>
            </a:r>
          </a:p>
        </p:txBody>
      </p:sp>
      <p:sp>
        <p:nvSpPr>
          <p:cNvPr id="3450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Data structure that relates a word in the lexicon to a document in which it appears (a </a:t>
            </a:r>
            <a:r>
              <a:rPr lang="en-GB" i="1" dirty="0"/>
              <a:t>posting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May also include:</a:t>
            </a:r>
          </a:p>
          <a:p>
            <a:pPr lvl="1"/>
            <a:r>
              <a:rPr lang="en-GB" dirty="0"/>
              <a:t>occurrence count within document</a:t>
            </a:r>
          </a:p>
          <a:p>
            <a:pPr lvl="1"/>
            <a:r>
              <a:rPr lang="en-GB" dirty="0"/>
              <a:t>pointer to location of word within document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2412484" y="4076700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aardvark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12484" y="545852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...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2412484" y="4526906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antelope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2412484" y="4978133"/>
            <a:ext cx="144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antique</a:t>
            </a:r>
          </a:p>
        </p:txBody>
      </p:sp>
      <p:sp>
        <p:nvSpPr>
          <p:cNvPr id="19" name="Rectangle 18"/>
          <p:cNvSpPr/>
          <p:nvPr/>
        </p:nvSpPr>
        <p:spPr bwMode="auto">
          <a:xfrm>
            <a:off x="493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5292484" y="4076700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23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493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13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529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19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5652484" y="4526906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29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93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17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29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20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565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31</a:t>
            </a:r>
          </a:p>
        </p:txBody>
      </p:sp>
      <p:sp>
        <p:nvSpPr>
          <p:cNvPr id="37" name="Rectangle 36"/>
          <p:cNvSpPr/>
          <p:nvPr/>
        </p:nvSpPr>
        <p:spPr bwMode="auto">
          <a:xfrm>
            <a:off x="6012484" y="4978133"/>
            <a:ext cx="360000" cy="360000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</a:t>
            </a:r>
            <a:r>
              <a:rPr lang="en-US" sz="1600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32</a:t>
            </a:r>
          </a:p>
        </p:txBody>
      </p:sp>
      <p:cxnSp>
        <p:nvCxnSpPr>
          <p:cNvPr id="5" name="Straight Arrow Connector 4"/>
          <p:cNvCxnSpPr>
            <a:stCxn id="11" idx="3"/>
            <a:endCxn id="19" idx="1"/>
          </p:cNvCxnSpPr>
          <p:nvPr/>
        </p:nvCxnSpPr>
        <p:spPr bwMode="auto">
          <a:xfrm>
            <a:off x="3852484" y="4256700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3" idx="3"/>
            <a:endCxn id="24" idx="1"/>
          </p:cNvCxnSpPr>
          <p:nvPr/>
        </p:nvCxnSpPr>
        <p:spPr bwMode="auto">
          <a:xfrm>
            <a:off x="3852484" y="4706906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15" idx="3"/>
            <a:endCxn id="34" idx="1"/>
          </p:cNvCxnSpPr>
          <p:nvPr/>
        </p:nvCxnSpPr>
        <p:spPr bwMode="auto">
          <a:xfrm>
            <a:off x="3852484" y="5158133"/>
            <a:ext cx="1080000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0" name="Left Brace 49"/>
          <p:cNvSpPr/>
          <p:nvPr/>
        </p:nvSpPr>
        <p:spPr bwMode="auto">
          <a:xfrm rot="16200000">
            <a:off x="547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79250" y="6164096"/>
            <a:ext cx="11464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postings</a:t>
            </a:r>
          </a:p>
        </p:txBody>
      </p:sp>
      <p:sp>
        <p:nvSpPr>
          <p:cNvPr id="52" name="Left Brace 51"/>
          <p:cNvSpPr/>
          <p:nvPr/>
        </p:nvSpPr>
        <p:spPr bwMode="auto">
          <a:xfrm rot="16200000">
            <a:off x="2952485" y="5287859"/>
            <a:ext cx="360000" cy="1439997"/>
          </a:xfrm>
          <a:prstGeom prst="leftBrace">
            <a:avLst/>
          </a:prstGeom>
          <a:noFill/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anose="020B0602030504020204" pitchFamily="34" charset="77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621406" y="6164096"/>
            <a:ext cx="990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Lucida Sans" panose="020B0602030504020204" pitchFamily="34" charset="77"/>
              </a:rPr>
              <a:t>lexicon</a:t>
            </a:r>
          </a:p>
        </p:txBody>
      </p:sp>
    </p:spTree>
    <p:extLst>
      <p:ext uri="{BB962C8B-B14F-4D97-AF65-F5344CB8AC3E}">
        <p14:creationId xmlns:p14="http://schemas.microsoft.com/office/powerpoint/2010/main" val="1309733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If postings consist only of document identifiers, no ranking of results is possible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Return full posting list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4BF1DC4-E7BA-F64E-BE2D-50CA6D65C34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7669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Searching for single words, attempt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2867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If postings also contain term count, we can do some primitive ranking of results: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Lookup query term in lexicon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Use inverted index to get address of posting list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Create empty priority queue with maximum length 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/>
              <a:t>For each document/count pair in posting list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priority queue has fewer than R elements, </a:t>
            </a:r>
            <a:br>
              <a:rPr lang="en-GB" dirty="0"/>
            </a:br>
            <a:r>
              <a:rPr lang="en-GB" dirty="0"/>
              <a:t>add (doc, count) pair to queue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/>
              <a:t>If count is larger than lowest entry in queue,</a:t>
            </a:r>
            <a:br>
              <a:rPr lang="en-GB" dirty="0"/>
            </a:br>
            <a:r>
              <a:rPr lang="en-GB" dirty="0"/>
              <a:t>delete lowest entry and add the new pair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3B36D6-68B0-414E-9991-1A47A7933E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111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Definition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Information retrieval (IR) is the task of finding relevant documents in a collection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Best known modern examples of IR are Web search engines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23557C4-5F6A-1E49-A00A-FB30AC9BFF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1" b="39747"/>
          <a:stretch/>
        </p:blipFill>
        <p:spPr>
          <a:xfrm>
            <a:off x="2822727" y="4441172"/>
            <a:ext cx="6546546" cy="241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614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Boolean Model</a:t>
            </a:r>
          </a:p>
        </p:txBody>
      </p:sp>
    </p:spTree>
    <p:extLst>
      <p:ext uri="{BB962C8B-B14F-4D97-AF65-F5344CB8AC3E}">
        <p14:creationId xmlns:p14="http://schemas.microsoft.com/office/powerpoint/2010/main" val="1167978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26829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Lookup each query term in lexicon and inverted index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Apply </a:t>
            </a:r>
            <a:r>
              <a:rPr lang="en-GB" dirty="0" err="1"/>
              <a:t>boolean</a:t>
            </a:r>
            <a:r>
              <a:rPr lang="en-GB" dirty="0"/>
              <a:t> set operators to posting lists for query terms to identify set of relevant documents</a:t>
            </a:r>
          </a:p>
          <a:p>
            <a:pPr lvl="1"/>
            <a:r>
              <a:rPr lang="en-GB" dirty="0"/>
              <a:t>AND - set intersection</a:t>
            </a:r>
          </a:p>
          <a:p>
            <a:pPr lvl="1"/>
            <a:r>
              <a:rPr lang="en-GB" dirty="0"/>
              <a:t>OR - set union</a:t>
            </a:r>
          </a:p>
          <a:p>
            <a:pPr lvl="1"/>
            <a:r>
              <a:rPr lang="en-GB" dirty="0"/>
              <a:t>NOT - set complement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0B7ABCA-3608-DF47-B769-B3637BEF34A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905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Document collection:</a:t>
            </a:r>
          </a:p>
          <a:p>
            <a:pPr marL="360000" lvl="1" indent="0">
              <a:buNone/>
            </a:pPr>
            <a:r>
              <a:rPr lang="en-US" dirty="0"/>
              <a:t>d1 = “Three quarks for Master Mark”</a:t>
            </a:r>
          </a:p>
          <a:p>
            <a:pPr marL="360000" lvl="1" indent="0">
              <a:buNone/>
            </a:pPr>
            <a:r>
              <a:rPr lang="en-US" dirty="0"/>
              <a:t>d2 = “The strange history of quark cheese”</a:t>
            </a:r>
          </a:p>
          <a:p>
            <a:pPr marL="360000" lvl="1" indent="0">
              <a:buNone/>
            </a:pPr>
            <a:r>
              <a:rPr lang="en-US" dirty="0"/>
              <a:t>d3 = “Strange quark plasmas”</a:t>
            </a:r>
          </a:p>
          <a:p>
            <a:pPr marL="360000" lvl="1" indent="0">
              <a:buNone/>
            </a:pPr>
            <a:r>
              <a:rPr lang="en-US" dirty="0"/>
              <a:t>d4 = “Strange Quark </a:t>
            </a:r>
            <a:r>
              <a:rPr lang="en-US" dirty="0" err="1"/>
              <a:t>XPress</a:t>
            </a:r>
            <a:r>
              <a:rPr lang="en-US" dirty="0"/>
              <a:t> problem”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586929-8D55-534E-AF9F-251777000C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8804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Lexicon and inverted index:</a:t>
            </a:r>
          </a:p>
          <a:p>
            <a:pPr marL="360000" lvl="1" indent="0">
              <a:buNone/>
            </a:pPr>
            <a:r>
              <a:rPr lang="en-US" dirty="0"/>
              <a:t>three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quark 	→ 	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master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mark 	→ 	{d</a:t>
            </a:r>
            <a:r>
              <a:rPr lang="en-US" baseline="-25000" dirty="0"/>
              <a:t>1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strange	→ 	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history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cheese 	→ 	{d</a:t>
            </a:r>
            <a:r>
              <a:rPr lang="en-US" baseline="-25000" dirty="0"/>
              <a:t>2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plasma 	→ 	{d</a:t>
            </a:r>
            <a:r>
              <a:rPr lang="en-US" baseline="-25000" dirty="0"/>
              <a:t>3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 err="1"/>
              <a:t>xpress</a:t>
            </a:r>
            <a:r>
              <a:rPr lang="en-US" dirty="0"/>
              <a:t>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  <a:br>
              <a:rPr lang="en-US" dirty="0"/>
            </a:br>
            <a:r>
              <a:rPr lang="en-US" dirty="0"/>
              <a:t>problem 	→ 	{d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DE2210-9725-0745-A61B-CBB9AA2B44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0374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3655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Query:</a:t>
            </a:r>
          </a:p>
          <a:p>
            <a:pPr marL="360000" lvl="1" indent="0">
              <a:buNone/>
            </a:pPr>
            <a:r>
              <a:rPr lang="en-US" dirty="0"/>
              <a:t>“strange” AND “quark” AND NOT “cheese”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Result set:</a:t>
            </a:r>
          </a:p>
          <a:p>
            <a:pPr marL="360000" lvl="1" indent="0">
              <a:buNone/>
            </a:pPr>
            <a:r>
              <a:rPr lang="en-US" dirty="0"/>
              <a:t>{d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d4}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2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∩ {d</a:t>
            </a:r>
            <a:r>
              <a:rPr lang="en-US" baseline="-25000" dirty="0"/>
              <a:t>1</a:t>
            </a:r>
            <a:r>
              <a:rPr lang="en-US" dirty="0"/>
              <a:t>, 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 = {d</a:t>
            </a:r>
            <a:r>
              <a:rPr lang="en-US" baseline="-25000" dirty="0"/>
              <a:t>3</a:t>
            </a:r>
            <a:r>
              <a:rPr lang="en-US" dirty="0"/>
              <a:t>, d</a:t>
            </a:r>
            <a:r>
              <a:rPr lang="en-US" baseline="-25000" dirty="0"/>
              <a:t>4</a:t>
            </a:r>
            <a:r>
              <a:rPr lang="en-US" dirty="0"/>
              <a:t>}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256699-025A-2040-9B36-B26F2F3C7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0414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7A003C9-4DFB-BA4A-AB81-E9F9648EC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solidFill>
                  <a:srgbClr val="FFFFFF"/>
                </a:solidFill>
              </a:rPr>
              <a:pPr/>
              <a:t>35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AC8705-945D-2F48-A44C-49F95927BF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  <a:noFill/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Image courtesy of Deborah Fitchett</a:t>
            </a:r>
          </a:p>
        </p:txBody>
      </p:sp>
    </p:spTree>
    <p:extLst>
      <p:ext uri="{BB962C8B-B14F-4D97-AF65-F5344CB8AC3E}">
        <p14:creationId xmlns:p14="http://schemas.microsoft.com/office/powerpoint/2010/main" val="25498486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 Length </a:t>
            </a:r>
            <a:r>
              <a:rPr lang="en-US" dirty="0" err="1"/>
              <a:t>Normalisation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 large collection, document sizes vary widely</a:t>
            </a:r>
          </a:p>
          <a:p>
            <a:pPr lvl="1"/>
            <a:r>
              <a:rPr lang="en-US" dirty="0"/>
              <a:t>Large documents are more likely to be considered relevant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Adjust answer set ranking – divide rank by document length</a:t>
            </a:r>
          </a:p>
          <a:p>
            <a:pPr lvl="1"/>
            <a:r>
              <a:rPr lang="en-US" dirty="0"/>
              <a:t>Size in bytes</a:t>
            </a:r>
          </a:p>
          <a:p>
            <a:pPr lvl="1"/>
            <a:r>
              <a:rPr lang="en-US" dirty="0"/>
              <a:t>Number of words</a:t>
            </a:r>
          </a:p>
          <a:p>
            <a:pPr lvl="1"/>
            <a:r>
              <a:rPr lang="en-US" dirty="0"/>
              <a:t>Vector norm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85C910-C630-424B-9D52-A197A7FC67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59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Positional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postings include term locations, we can also support a term proximity operator </a:t>
            </a:r>
          </a:p>
          <a:p>
            <a:pPr lvl="1"/>
            <a:r>
              <a:rPr lang="en-US" dirty="0"/>
              <a:t>term1 /k term2</a:t>
            </a:r>
          </a:p>
          <a:p>
            <a:pPr lvl="1"/>
            <a:r>
              <a:rPr lang="en-US" dirty="0"/>
              <a:t>effectively an extended AND operator</a:t>
            </a:r>
          </a:p>
          <a:p>
            <a:pPr lvl="1"/>
            <a:r>
              <a:rPr lang="en-US" dirty="0"/>
              <a:t>term1 occurs in a document within k words of term2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calculating intersection of posting lists, examine term locations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CE198A6-C3ED-2C4B-AB62-7442C27263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601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Biword</a:t>
            </a:r>
            <a:r>
              <a:rPr lang="en-US" dirty="0"/>
              <a:t> Indexes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extend </a:t>
            </a:r>
            <a:r>
              <a:rPr lang="en-US" dirty="0" err="1"/>
              <a:t>boolean</a:t>
            </a:r>
            <a:r>
              <a:rPr lang="en-US" dirty="0"/>
              <a:t> model to handle phrase queries by indexing </a:t>
            </a:r>
            <a:r>
              <a:rPr lang="en-US" dirty="0" err="1"/>
              <a:t>biwords</a:t>
            </a:r>
            <a:r>
              <a:rPr lang="en-US" dirty="0"/>
              <a:t> (pairs of consecutive terms)</a:t>
            </a:r>
          </a:p>
          <a:p>
            <a:pPr marL="0" indent="0">
              <a:buNone/>
            </a:pPr>
            <a:r>
              <a:rPr lang="en-US" dirty="0"/>
              <a:t>Consider a document containing the phrase “electronics and computer science”</a:t>
            </a:r>
          </a:p>
          <a:p>
            <a:pPr lvl="1"/>
            <a:r>
              <a:rPr lang="en-US" dirty="0"/>
              <a:t>After removing stop words and </a:t>
            </a:r>
            <a:r>
              <a:rPr lang="en-US" dirty="0" err="1"/>
              <a:t>normalising</a:t>
            </a:r>
            <a:r>
              <a:rPr lang="en-US" dirty="0"/>
              <a:t>, index the </a:t>
            </a:r>
            <a:r>
              <a:rPr lang="en-US" dirty="0" err="1"/>
              <a:t>biwords</a:t>
            </a:r>
            <a:r>
              <a:rPr lang="en-US" dirty="0"/>
              <a:t> “electronic computer” and “computer science”</a:t>
            </a:r>
          </a:p>
          <a:p>
            <a:pPr lvl="1"/>
            <a:r>
              <a:rPr lang="en-US" dirty="0"/>
              <a:t>When querying on phrases longer than two terms, use AND to join constituent </a:t>
            </a:r>
            <a:r>
              <a:rPr lang="en-US" dirty="0" err="1"/>
              <a:t>biwords</a:t>
            </a:r>
            <a:endParaRPr lang="en-US" dirty="0"/>
          </a:p>
          <a:p>
            <a:pPr marL="360000" lvl="1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59EF9-9043-AB42-BAF9-CA7AC90B8D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342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</a:t>
            </a:r>
          </a:p>
        </p:txBody>
      </p:sp>
    </p:spTree>
    <p:extLst>
      <p:ext uri="{BB962C8B-B14F-4D97-AF65-F5344CB8AC3E}">
        <p14:creationId xmlns:p14="http://schemas.microsoft.com/office/powerpoint/2010/main" val="4028352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Information Retrieval System Architecture</a:t>
            </a:r>
          </a:p>
          <a:p>
            <a:r>
              <a:rPr lang="en-US" dirty="0"/>
              <a:t>Implementing Information Retrieval Systems</a:t>
            </a:r>
          </a:p>
          <a:p>
            <a:r>
              <a:rPr lang="en-US" dirty="0"/>
              <a:t>Indexing for Information Retrieval</a:t>
            </a:r>
          </a:p>
          <a:p>
            <a:r>
              <a:rPr lang="en-US" dirty="0"/>
              <a:t>Information Retrieval Models</a:t>
            </a:r>
          </a:p>
          <a:p>
            <a:pPr lvl="1"/>
            <a:r>
              <a:rPr lang="en-US" dirty="0"/>
              <a:t>Boolean</a:t>
            </a:r>
          </a:p>
          <a:p>
            <a:pPr lvl="1"/>
            <a:r>
              <a:rPr lang="en-US" dirty="0"/>
              <a:t>Vector</a:t>
            </a:r>
          </a:p>
          <a:p>
            <a:r>
              <a:rPr lang="en-US" dirty="0"/>
              <a:t>Evaluation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FD1D17-5B29-5E47-98EA-D30CC32BF2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31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Beyond Boolean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the basic </a:t>
            </a:r>
            <a:r>
              <a:rPr lang="en-US" dirty="0" err="1"/>
              <a:t>boolean</a:t>
            </a:r>
            <a:r>
              <a:rPr lang="en-US" dirty="0"/>
              <a:t> model, a document either matches a query or not</a:t>
            </a:r>
          </a:p>
          <a:p>
            <a:pPr lvl="1"/>
            <a:r>
              <a:rPr lang="en-US" dirty="0"/>
              <a:t>Need better criteria for ranking hits (similarity is not binary)</a:t>
            </a:r>
          </a:p>
          <a:p>
            <a:pPr lvl="1"/>
            <a:r>
              <a:rPr lang="en-US" dirty="0"/>
              <a:t>Partial matches</a:t>
            </a:r>
          </a:p>
          <a:p>
            <a:pPr lvl="1"/>
            <a:r>
              <a:rPr lang="en-US" dirty="0"/>
              <a:t>Term weighting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D93694-32A7-5E40-8762-B25241563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2409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Binary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6899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Documents and queries are represented as vectors of term-based features (occurrence of terms in collection)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dirty="0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Features may be binary:</a:t>
                </a:r>
              </a:p>
              <a:p>
                <a:pPr marL="360000" lvl="1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1 </m:t>
                    </m:r>
                  </m:oMath>
                </a14:m>
                <a:r>
                  <a:rPr lang="en-US" dirty="0"/>
                  <a:t>if term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i="1" baseline="-25000" dirty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dirty="0"/>
                  <a:t> is present in document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,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baseline="-25000" dirty="0" err="1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	= 0 </m:t>
                    </m:r>
                  </m:oMath>
                </a14:m>
                <a:r>
                  <a:rPr lang="en-US" dirty="0"/>
                  <a:t>otherwise</a:t>
                </a:r>
              </a:p>
            </p:txBody>
          </p:sp>
        </mc:Choice>
        <mc:Fallback xmlns="">
          <p:sp>
            <p:nvSpPr>
              <p:cNvPr id="336899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2242" t="-8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C57274-06BA-194F-86CC-10D0C2BC27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072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Weighted Vector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9971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Not all terms are equally interesting</a:t>
                </a:r>
              </a:p>
              <a:p>
                <a:pPr lvl="1"/>
                <a:r>
                  <a:rPr lang="en-US" dirty="0"/>
                  <a:t>‘the’ </a:t>
                </a:r>
                <a:r>
                  <a:rPr lang="en-US" dirty="0" err="1"/>
                  <a:t>vs</a:t>
                </a:r>
                <a:r>
                  <a:rPr lang="en-US" dirty="0"/>
                  <a:t> ‘system’ </a:t>
                </a:r>
                <a:r>
                  <a:rPr lang="en-US" dirty="0" err="1"/>
                  <a:t>vs</a:t>
                </a:r>
                <a:r>
                  <a:rPr lang="en-US" dirty="0"/>
                  <a:t> ‘Berners-Lee’</a:t>
                </a:r>
              </a:p>
              <a:p>
                <a:pPr marL="0" indent="0">
                  <a:buNone/>
                </a:pPr>
                <a:r>
                  <a:rPr lang="en-US" dirty="0"/>
                  <a:t>Replace binary features with weights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,…,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i="1" dirty="0">
                          <a:latin typeface="Cambria Math" panose="02040503050406030204" pitchFamily="18" charset="0"/>
                        </a:rPr>
                        <m:t>=⟨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2,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𝑞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, …, </m:t>
                      </m:r>
                      <m:sSub>
                        <m:sSubPr>
                          <m:ctrlPr>
                            <a:rPr lang="en-GB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i="1" dirty="0">
                          <a:latin typeface="Cambria Math" panose="02040503050406030204" pitchFamily="18" charset="0"/>
                        </a:rPr>
                        <m:t>⟩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0≤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View documents and queries as vectors in multidimensional space</a:t>
                </a:r>
              </a:p>
            </p:txBody>
          </p:sp>
        </mc:Choice>
        <mc:Fallback xmlns="">
          <p:sp>
            <p:nvSpPr>
              <p:cNvPr id="339971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242" t="-850" b="-17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9C9C52-4585-8D44-870F-D6FB315B93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2528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8629382-A8D7-7B4F-A0A1-AD4F02F83D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679303" y="1936980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679303" y="5541559"/>
            <a:ext cx="360000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679303" y="2834919"/>
            <a:ext cx="898042" cy="27066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V="1">
            <a:off x="3679304" y="3989409"/>
            <a:ext cx="2206619" cy="155215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Arc 16"/>
          <p:cNvSpPr/>
          <p:nvPr/>
        </p:nvSpPr>
        <p:spPr bwMode="auto">
          <a:xfrm>
            <a:off x="3679301" y="4151589"/>
            <a:ext cx="1271071" cy="1385392"/>
          </a:xfrm>
          <a:prstGeom prst="arc">
            <a:avLst>
              <a:gd name="adj1" fmla="val 15327233"/>
              <a:gd name="adj2" fmla="val 20643995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/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a:rPr lang="en-GB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||</m:t>
                      </m:r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  <m:r>
                        <m:rPr>
                          <m:lit/>
                        </m:rPr>
                        <a:rPr lang="en-GB" sz="2400" i="1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3A0966-23DB-9343-9F41-990472942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2209" y="2377489"/>
                <a:ext cx="2620269" cy="462178"/>
              </a:xfrm>
              <a:prstGeom prst="rect">
                <a:avLst/>
              </a:prstGeom>
              <a:blipFill>
                <a:blip r:embed="rId2"/>
                <a:stretch>
                  <a:fillRect l="-1923" t="-15789" r="-1442" b="-210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/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6CAFBF-8D3B-4E46-B17E-5BE28C827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072" y="2361417"/>
                <a:ext cx="374590" cy="462178"/>
              </a:xfrm>
              <a:prstGeom prst="rect">
                <a:avLst/>
              </a:prstGeom>
              <a:blipFill>
                <a:blip r:embed="rId3"/>
                <a:stretch>
                  <a:fillRect l="-16667" r="-6667" b="-216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/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</m:acc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09A941A-B95D-1945-9380-34C6E520A7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4040" y="3482109"/>
                <a:ext cx="272190" cy="369332"/>
              </a:xfrm>
              <a:prstGeom prst="rect">
                <a:avLst/>
              </a:prstGeom>
              <a:blipFill>
                <a:blip r:embed="rId4"/>
                <a:stretch>
                  <a:fillRect l="-22727" t="-33333" r="-13636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/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C0E6F63-61E4-BA46-BB16-C7DE76F67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699" y="4529412"/>
                <a:ext cx="279948" cy="369332"/>
              </a:xfrm>
              <a:prstGeom prst="rect">
                <a:avLst/>
              </a:prstGeom>
              <a:blipFill>
                <a:blip r:embed="rId5"/>
                <a:stretch>
                  <a:fillRect l="-17391" r="-13043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98894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Vector Model Similarity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44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099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Similarity can still be determined using the dot product</a:t>
                </a:r>
              </a:p>
              <a:p>
                <a:pPr lvl="1"/>
                <a:r>
                  <a:rPr lang="en-US" dirty="0"/>
                  <a:t>Angle between vectors in multidimensional space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𝑠𝑖𝑚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⋅</m:t>
                        </m:r>
                        <m:acc>
                          <m:accPr>
                            <m:chr m:val="⃗"/>
                            <m:ctrlPr>
                              <a:rPr lang="en-GB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dirty="0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</m:num>
                      <m:den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||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⃗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sSub>
                              <m:sSub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b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e>
                        </m:acc>
                        <m:r>
                          <m:rPr>
                            <m:lit/>
                          </m:rPr>
                          <a:rPr lang="en-GB" b="0" i="1" smtClean="0">
                            <a:latin typeface="Cambria Math" panose="02040503050406030204" pitchFamily="18" charset="0"/>
                          </a:rPr>
                          <m:t>|</m:t>
                        </m:r>
                      </m:den>
                    </m:f>
                  </m:oMath>
                </a14:m>
                <a:endParaRPr lang="en-GB" b="0" dirty="0"/>
              </a:p>
              <a:p>
                <a:pPr marL="0" indent="0" algn="ctr">
                  <a:buNone/>
                </a:pPr>
                <a:br>
                  <a:rPr lang="en-GB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𝑠𝑖𝑚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</m:acc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acc>
                            <m:accPr>
                              <m:chr m:val="⃗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limLoc m:val="subSup"/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5"/>
                                    </m:r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  <m:e>
                                  <m:sSubSup>
                                    <m:sSubSupPr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  <m:sub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𝑗</m:t>
                                      </m:r>
                                    </m:sub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nary>
                                    <m:naryPr>
                                      <m:chr m:val="∑"/>
                                      <m:limLoc m:val="subSup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5"/>
                                        </m:r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p>
                                    <m:e>
                                      <m:sSubSup>
                                        <m:sSubSupPr>
                                          <m:ctrlP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𝑤</m:t>
                                          </m:r>
                                        </m:e>
                                        <m:sub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sub>
                                        <m:sup>
                                          <m:r>
                                            <a:rPr lang="en-GB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</m:e>
                                  </m:nary>
                                </m:e>
                              </m:nary>
                            </m:e>
                          </m:rad>
                        </m:den>
                      </m:f>
                    </m:oMath>
                  </m:oMathPara>
                </a14:m>
                <a:endParaRPr lang="en-GB" b="0" dirty="0"/>
              </a:p>
            </p:txBody>
          </p:sp>
        </mc:Choice>
        <mc:Fallback xmlns="">
          <p:sp>
            <p:nvSpPr>
              <p:cNvPr id="34099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8989BA-CA3E-9D47-BD81-88CFE40F63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334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Term Weighting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Need a basis for assigning weights to terms in documents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How common is the term in the document?</a:t>
            </a:r>
          </a:p>
          <a:p>
            <a:pPr lvl="1"/>
            <a:r>
              <a:rPr lang="en-US" dirty="0"/>
              <a:t>Within document measure</a:t>
            </a:r>
          </a:p>
          <a:p>
            <a:pPr lvl="1"/>
            <a:r>
              <a:rPr lang="en-US" dirty="0"/>
              <a:t>Term frequency</a:t>
            </a:r>
          </a:p>
          <a:p>
            <a:pPr marL="0" indent="0">
              <a:buNone/>
            </a:pPr>
            <a:r>
              <a:rPr lang="en-US" dirty="0"/>
              <a:t>How common is the term in the document collection?</a:t>
            </a:r>
          </a:p>
          <a:p>
            <a:pPr lvl="1"/>
            <a:r>
              <a:rPr lang="en-US" dirty="0"/>
              <a:t>Collection frequency</a:t>
            </a:r>
          </a:p>
          <a:p>
            <a:pPr lvl="1"/>
            <a:r>
              <a:rPr lang="en-US" dirty="0"/>
              <a:t>Inverse document frequency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8FA22E-339D-724E-8789-F143A4C18F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053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TF-IDF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46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304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Term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#(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nary>
                            <m:naryPr>
                              <m:chr m:val="∑"/>
                              <m:limLoc m:val="subSup"/>
                              <m:supHide m:val="o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9"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  <m:sup/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#(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Inverse Document Frequency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f>
                            <m:f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num>
                            <m:den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{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}</m:t>
                              </m:r>
                              <m:r>
                                <m:rPr>
                                  <m:lit/>
                                </m:r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|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Term Weighting</a:t>
                </a:r>
                <a:endParaRPr lang="en-GB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304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0958BE-7DBC-C14C-BE77-843D4734B2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3440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Consider the following document collection: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1</a:t>
            </a:r>
            <a:r>
              <a:rPr lang="en-US" dirty="0"/>
              <a:t>  = “Introduction to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2</a:t>
            </a:r>
            <a:r>
              <a:rPr lang="en-US" dirty="0"/>
              <a:t>  = “Expert System Software: Engineering and Applications”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3</a:t>
            </a:r>
            <a:r>
              <a:rPr lang="en-US" dirty="0"/>
              <a:t>  = “Expert Systems: Principles and Programming”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4</a:t>
            </a:r>
            <a:r>
              <a:rPr lang="en-US" dirty="0"/>
              <a:t>  = “The Essence of Expert Systems”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5</a:t>
            </a:r>
            <a:r>
              <a:rPr lang="en-US" dirty="0"/>
              <a:t>  =  “Knowledge Representation and Reasoning”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6</a:t>
            </a:r>
            <a:r>
              <a:rPr lang="en-US" dirty="0"/>
              <a:t>  =  “Reasoning About Uncertainty”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7</a:t>
            </a:r>
            <a:r>
              <a:rPr lang="en-US" dirty="0"/>
              <a:t>  = “Handbook of Knowledge Representation”</a:t>
            </a:r>
          </a:p>
          <a:p>
            <a:pPr marL="360000" lvl="1" indent="0">
              <a:buNone/>
            </a:pPr>
            <a:r>
              <a:rPr lang="en-US" dirty="0"/>
              <a:t>d</a:t>
            </a:r>
            <a:r>
              <a:rPr lang="en-US" baseline="-25000" dirty="0"/>
              <a:t>8</a:t>
            </a:r>
            <a:r>
              <a:rPr lang="en-US" dirty="0"/>
              <a:t>  = “Expert Python Programming”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BB5596-2A34-3147-95BA-F441D057F97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021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TF-IDF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48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What’s the weight of “knowledge” in d</a:t>
                </a:r>
                <a:r>
                  <a:rPr lang="en-US" baseline="-25000" dirty="0"/>
                  <a:t>5</a:t>
                </a:r>
                <a:r>
                  <a:rPr lang="en-US" dirty="0"/>
                  <a:t>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type m:val="lin"/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func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𝑡𝑓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𝑖𝑑</m:t>
                      </m:r>
                      <m:sSub>
                        <m:sSub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𝑘𝑛𝑜𝑤𝑙𝑒𝑑𝑔𝑒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”,</m:t>
                          </m:r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b>
                          </m:sSub>
                        </m:sub>
                      </m:sSub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(assuming that ‘and’ is removed as a stop word)</a:t>
                </a:r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B78EE-443D-DF4F-A716-A9AD73746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859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Refinement</a:t>
            </a:r>
          </a:p>
        </p:txBody>
      </p:sp>
    </p:spTree>
    <p:extLst>
      <p:ext uri="{BB962C8B-B14F-4D97-AF65-F5344CB8AC3E}">
        <p14:creationId xmlns:p14="http://schemas.microsoft.com/office/powerpoint/2010/main" val="935178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Information Retrieval Problem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The primary goal of an information retrieval system is to retrieve all the documents that are relevant to a user query while retrieving as few non-relevant documents as possible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30DE6-0135-2F4A-B28C-1CC74995B28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0531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Query Refinement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3635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Typical queries very short, ambiguous</a:t>
            </a:r>
          </a:p>
          <a:p>
            <a:pPr lvl="1"/>
            <a:r>
              <a:rPr lang="en-US" dirty="0"/>
              <a:t>Add more terms to disambiguate, improve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Often difficult for users to express their information needs as a query</a:t>
            </a:r>
          </a:p>
          <a:p>
            <a:pPr lvl="1"/>
            <a:r>
              <a:rPr lang="en-US" dirty="0"/>
              <a:t>Easier to say which results are/aren’t relevant than to write a better query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1A9986-5E53-1348-987A-BFD3171AB35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873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51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3523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Query refinement through relevance feedback</a:t>
                </a:r>
              </a:p>
              <a:p>
                <a:r>
                  <a:rPr lang="en-US" dirty="0"/>
                  <a:t>Retrieve with original queries</a:t>
                </a:r>
              </a:p>
              <a:p>
                <a:r>
                  <a:rPr lang="en-US" dirty="0"/>
                  <a:t>Present results</a:t>
                </a:r>
              </a:p>
              <a:p>
                <a:r>
                  <a:rPr lang="en-US" dirty="0"/>
                  <a:t>Ask user to tag relevant/non-relevant</a:t>
                </a:r>
              </a:p>
              <a:p>
                <a:r>
                  <a:rPr lang="en-US" dirty="0"/>
                  <a:t>“push” toward relevant vectors, away from non-relevant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𝛼</m:t>
                      </m:r>
                      <m:acc>
                        <m:accPr>
                          <m:chr m:val="⃗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acc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en-GB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  <m:r>
                            <m:rPr>
                              <m:lit/>
                            </m:r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  <m:r>
                            <a:rPr lang="en-GB" sz="2400" b="0" i="1" dirty="0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  <m:t>𝑛𝑟</m:t>
                              </m:r>
                            </m:sub>
                          </m:sSub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en-GB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</m:e>
                                <m:sub>
                                  <m:r>
                                    <a:rPr lang="en-GB" sz="2400" b="0" i="1" dirty="0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l-GR" i="1" dirty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GB" dirty="0"/>
                  <a:t> </a:t>
                </a:r>
                <a:r>
                  <a:rPr lang="en-US" dirty="0"/>
                  <a:t> (typical values: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0.75</m:t>
                    </m:r>
                  </m:oMath>
                </a14:m>
                <a:r>
                  <a:rPr lang="en-US" dirty="0"/>
                  <a:t>,</a:t>
                </a:r>
                <a:r>
                  <a:rPr lang="el-GR" dirty="0"/>
                  <a:t> </a:t>
                </a:r>
                <a:r>
                  <a:rPr lang="en-GB" dirty="0"/>
                  <a:t> </a:t>
                </a:r>
                <a14:m>
                  <m:oMath xmlns:m="http://schemas.openxmlformats.org/officeDocument/2006/math">
                    <m:r>
                      <a:rPr lang="el-GR" i="1" dirty="0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GB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0.25</m:t>
                    </m:r>
                  </m:oMath>
                </a14:m>
                <a:r>
                  <a:rPr lang="en-US" dirty="0"/>
                  <a:t>)</a:t>
                </a:r>
              </a:p>
            </p:txBody>
          </p:sp>
        </mc:Choice>
        <mc:Fallback xmlns="">
          <p:sp>
            <p:nvSpPr>
              <p:cNvPr id="363523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 b="-15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03D608-DDA9-D146-BEAC-3721582577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096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Rocchio</a:t>
            </a:r>
            <a:r>
              <a:rPr lang="en-US" dirty="0"/>
              <a:t> Method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D38F86-1889-2F47-8D6B-7E6EE1DECF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val 3"/>
          <p:cNvSpPr/>
          <p:nvPr/>
        </p:nvSpPr>
        <p:spPr bwMode="auto">
          <a:xfrm>
            <a:off x="3590041" y="1903184"/>
            <a:ext cx="3278182" cy="2520594"/>
          </a:xfrm>
          <a:prstGeom prst="ellipse">
            <a:avLst/>
          </a:prstGeom>
          <a:solidFill>
            <a:srgbClr val="008000">
              <a:alpha val="25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5815125" y="2566278"/>
            <a:ext cx="2081099" cy="2524902"/>
          </a:xfrm>
          <a:prstGeom prst="ellipse">
            <a:avLst/>
          </a:prstGeom>
          <a:solidFill>
            <a:srgbClr val="FF0000">
              <a:alpha val="30000"/>
            </a:srgbClr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3312243" y="1784928"/>
            <a:ext cx="0" cy="459180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7"/>
          <p:cNvCxnSpPr/>
          <p:nvPr/>
        </p:nvCxnSpPr>
        <p:spPr bwMode="auto">
          <a:xfrm>
            <a:off x="3312244" y="6382568"/>
            <a:ext cx="4591801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V="1">
            <a:off x="3312244" y="3586747"/>
            <a:ext cx="2571303" cy="27958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398" y="1784928"/>
                <a:ext cx="504497" cy="3929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>
                          <a:latin typeface="Cambria Math" panose="02040503050406030204" pitchFamily="18" charset="0"/>
                        </a:rPr>
                        <m:t>𝐷</m:t>
                      </m:r>
                      <m:r>
                        <a:rPr lang="en-US" i="1" baseline="-25000" dirty="0" err="1">
                          <a:latin typeface="Cambria Math" panose="02040503050406030204" pitchFamily="18" charset="0"/>
                        </a:rPr>
                        <m:t>𝑛𝑟</m:t>
                      </m:r>
                    </m:oMath>
                  </m:oMathPara>
                </a14:m>
                <a:endParaRPr lang="en-US" baseline="-25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2511" y="4439914"/>
                <a:ext cx="560025" cy="3629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dirty="0"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US" sz="2000" i="1" baseline="-25000" dirty="0" err="1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S" sz="2000" baseline="-250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5882" y="3641903"/>
                <a:ext cx="479169" cy="392993"/>
              </a:xfrm>
              <a:prstGeom prst="rect">
                <a:avLst/>
              </a:prstGeom>
              <a:blipFill>
                <a:blip r:embed="rId4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 bwMode="auto">
          <a:xfrm>
            <a:off x="5193132" y="3126952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6809747" y="3838400"/>
            <a:ext cx="72000" cy="72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6" name="Right Arrow 25"/>
          <p:cNvSpPr/>
          <p:nvPr/>
        </p:nvSpPr>
        <p:spPr bwMode="auto">
          <a:xfrm rot="12835869">
            <a:off x="5278776" y="3137730"/>
            <a:ext cx="545760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7" name="Right Arrow 26"/>
          <p:cNvSpPr/>
          <p:nvPr/>
        </p:nvSpPr>
        <p:spPr bwMode="auto">
          <a:xfrm rot="11630118">
            <a:off x="6013562" y="3520354"/>
            <a:ext cx="723901" cy="458539"/>
          </a:xfrm>
          <a:prstGeom prst="rightArrow">
            <a:avLst/>
          </a:prstGeom>
          <a:solidFill>
            <a:srgbClr val="191F22"/>
          </a:solidFill>
          <a:ln w="12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28" name="Straight Arrow Connector 27"/>
          <p:cNvCxnSpPr>
            <a:cxnSpLocks/>
          </p:cNvCxnSpPr>
          <p:nvPr/>
        </p:nvCxnSpPr>
        <p:spPr bwMode="auto">
          <a:xfrm flipV="1">
            <a:off x="3312243" y="3389119"/>
            <a:ext cx="1947627" cy="299345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/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27AECFA-E883-B342-9BC0-76475BC9BF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405" y="3250620"/>
                <a:ext cx="535338" cy="276999"/>
              </a:xfrm>
              <a:prstGeom prst="rect">
                <a:avLst/>
              </a:prstGeom>
              <a:blipFill>
                <a:blip r:embed="rId5"/>
                <a:stretch>
                  <a:fillRect l="-6977" b="-2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0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/>
      <p:bldP spid="9" grpId="0"/>
      <p:bldP spid="14" grpId="0"/>
      <p:bldP spid="15" grpId="0" animBg="1"/>
      <p:bldP spid="21" grpId="0" animBg="1"/>
      <p:bldP spid="26" grpId="0" animBg="1"/>
      <p:bldP spid="2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</p:spTree>
    <p:extLst>
      <p:ext uri="{BB962C8B-B14F-4D97-AF65-F5344CB8AC3E}">
        <p14:creationId xmlns:p14="http://schemas.microsoft.com/office/powerpoint/2010/main" val="382163008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294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Relevance is the key to determining the effectiveness of an IR system</a:t>
            </a:r>
          </a:p>
          <a:p>
            <a:pPr lvl="1"/>
            <a:r>
              <a:rPr lang="en-GB" dirty="0"/>
              <a:t>Relevance (generally) a subjective notion</a:t>
            </a:r>
          </a:p>
          <a:p>
            <a:pPr lvl="1"/>
            <a:r>
              <a:rPr lang="en-GB" dirty="0"/>
              <a:t>Relevance is defined in terms of a user’s information need</a:t>
            </a:r>
          </a:p>
          <a:p>
            <a:pPr lvl="1"/>
            <a:r>
              <a:rPr lang="en-GB" dirty="0"/>
              <a:t>Users may differ in their assessment of relevance of a document to a particular query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E768BC-141D-514C-B619-A33F2D7C78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662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65" name="Rectangle 109"/>
          <p:cNvSpPr>
            <a:spLocks noChangeArrowheads="1"/>
          </p:cNvSpPr>
          <p:nvPr/>
        </p:nvSpPr>
        <p:spPr bwMode="auto">
          <a:xfrm>
            <a:off x="3657600" y="2286000"/>
            <a:ext cx="4876800" cy="36576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Relevance versus Retrieved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245C2E3-EF4A-6349-B0D2-A5C46BB102C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2329" name="Oval 73"/>
          <p:cNvSpPr>
            <a:spLocks noChangeArrowheads="1"/>
          </p:cNvSpPr>
          <p:nvPr/>
        </p:nvSpPr>
        <p:spPr bwMode="auto">
          <a:xfrm>
            <a:off x="4267200" y="2895600"/>
            <a:ext cx="2438400" cy="24384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30" name="Oval 74"/>
          <p:cNvSpPr>
            <a:spLocks noChangeArrowheads="1"/>
          </p:cNvSpPr>
          <p:nvPr/>
        </p:nvSpPr>
        <p:spPr bwMode="auto">
          <a:xfrm>
            <a:off x="5486400" y="2895600"/>
            <a:ext cx="2438400" cy="24384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>
              <a:latin typeface="Lucida Sans" panose="020B0602030504020204" pitchFamily="34" charset="77"/>
            </a:endParaRPr>
          </a:p>
        </p:txBody>
      </p:sp>
      <p:sp>
        <p:nvSpPr>
          <p:cNvPr id="352366" name="Text Box 110"/>
          <p:cNvSpPr txBox="1">
            <a:spLocks noChangeArrowheads="1"/>
          </p:cNvSpPr>
          <p:nvPr/>
        </p:nvSpPr>
        <p:spPr bwMode="auto">
          <a:xfrm>
            <a:off x="3581400" y="1905000"/>
            <a:ext cx="265008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>
                <a:latin typeface="Lucida Sans" panose="020B0602030504020204" pitchFamily="34" charset="77"/>
              </a:rPr>
              <a:t>The set of all documents</a:t>
            </a:r>
          </a:p>
        </p:txBody>
      </p:sp>
      <p:sp>
        <p:nvSpPr>
          <p:cNvPr id="352367" name="Text Box 111"/>
          <p:cNvSpPr txBox="1">
            <a:spLocks noChangeArrowheads="1"/>
          </p:cNvSpPr>
          <p:nvPr/>
        </p:nvSpPr>
        <p:spPr bwMode="auto">
          <a:xfrm>
            <a:off x="6422755" y="2501244"/>
            <a:ext cx="212910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dirty="0">
                <a:latin typeface="Lucida Sans" panose="020B0602030504020204" pitchFamily="34" charset="77"/>
              </a:rPr>
              <a:t>The set of retrieved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52368" name="Text Box 112"/>
          <p:cNvSpPr txBox="1">
            <a:spLocks noChangeArrowheads="1"/>
          </p:cNvSpPr>
          <p:nvPr/>
        </p:nvSpPr>
        <p:spPr bwMode="auto">
          <a:xfrm>
            <a:off x="3657601" y="2501758"/>
            <a:ext cx="21082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 dirty="0">
                <a:latin typeface="Lucida Sans" panose="020B0602030504020204" pitchFamily="34" charset="77"/>
              </a:rPr>
              <a:t>The set of relevant </a:t>
            </a:r>
            <a:br>
              <a:rPr lang="en-GB" sz="1600" dirty="0">
                <a:latin typeface="Lucida Sans" panose="020B0602030504020204" pitchFamily="34" charset="77"/>
              </a:rPr>
            </a:br>
            <a:r>
              <a:rPr lang="en-GB" sz="1600" dirty="0">
                <a:latin typeface="Lucida Sans" panose="020B0602030504020204" pitchFamily="34" charset="77"/>
              </a:rPr>
              <a:t>documents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91511" y="3267451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55034" y="3267451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03166278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and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common statistics used to determine effectiveness: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Precision</a:t>
            </a:r>
            <a:r>
              <a:rPr lang="en-US" dirty="0"/>
              <a:t>: What fraction of the returned results are relevant to the information need? 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Recall</a:t>
            </a:r>
            <a:r>
              <a:rPr lang="en-US" dirty="0"/>
              <a:t>: What fraction of the relevant documents in the collection were returned by the system?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6503E9-9CF2-364E-8498-88A0ECF9B1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5292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and Recall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1677211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74503" name="Group 71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451677211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3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∩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num>
                        <m:den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m:rPr>
                              <m:lit/>
                            </m:rPr>
                            <a:rPr lang="en-GB" sz="2400" smtClean="0">
                              <a:latin typeface="Cambria Math" panose="02040503050406030204" pitchFamily="18" charset="0"/>
                            </a:rPr>
                            <m:t>|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endParaRPr lang="en-GB" sz="2400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A09D8D9-D061-9345-B8AD-046098FE39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4"/>
                <a:stretch>
                  <a:fillRect l="-232" b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4306D5-6D3A-9242-A606-8DE70AC515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550400" y="6248400"/>
            <a:ext cx="2641600" cy="457200"/>
          </a:xfrm>
        </p:spPr>
        <p:txBody>
          <a:bodyPr/>
          <a:lstStyle/>
          <a:p>
            <a:fld id="{46EF02E6-AA42-BE41-991B-28DCE252E90D}" type="slidenum">
              <a:rPr lang="en-US" smtClean="0">
                <a:latin typeface="Lucida Sans" panose="020B0602030504020204" pitchFamily="34" charset="77"/>
              </a:rPr>
              <a:pPr/>
              <a:t>57</a:t>
            </a:fld>
            <a:endParaRPr lang="en-US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1348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6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Precision and Recall, an alternative view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𝑅𝑒𝑐𝑎𝑙𝑙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𝑟𝑒𝑡𝑟𝑖𝑒𝑣𝑒𝑑</m:t>
                      </m:r>
                      <m:r>
                        <m:rPr>
                          <m:lit/>
                        </m:rPr>
                        <a:rPr lang="en-GB" sz="2400" b="0" i="1" smtClean="0"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𝑟𝑒𝑙𝑒𝑣𝑎𝑛𝑡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B1DC6B0-C42D-304E-BF06-551732D977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4438" name="Rectangle 6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1415686336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𝑅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∩</m:t>
                              </m:r>
                              <m:r>
                                <a:rPr kumimoji="0" lang="en-GB" sz="2400" b="0" i="1" u="none" strike="noStrike" cap="none" normalizeH="0" baseline="0" smtClean="0">
                                  <a:ln>
                                    <a:noFill/>
                                  </a:ln>
                                  <a:solidFill>
                                    <a:schemeClr val="tx1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ＭＳ Ｐゴシック" pitchFamily="-106" charset="-128"/>
                                  <a:cs typeface="ＭＳ Ｐゴシック" pitchFamily="-106" charset="-128"/>
                                </a:rPr>
                                <m:t>𝐴</m:t>
                              </m:r>
                            </m:oMath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∩¬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𝑅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¬</m:t>
                                </m:r>
                                <m:r>
                                  <a:rPr kumimoji="0" lang="en-GB" sz="2400" b="0" i="1" u="none" strike="noStrike" cap="none" normalizeH="0" baseline="0" smtClean="0">
                                    <a:ln>
                                      <a:noFill/>
                                    </a:ln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ＭＳ Ｐゴシック" pitchFamily="-106" charset="-128"/>
                                    <a:cs typeface="ＭＳ Ｐゴシック" pitchFamily="-106" charset="-128"/>
                                  </a:rPr>
                                  <m:t>𝐴</m:t>
                                </m:r>
                              </m:oMath>
                            </m:oMathPara>
                          </a14:m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" name="Group 71">
                <a:extLst>
                  <a:ext uri="{FF2B5EF4-FFF2-40B4-BE49-F238E27FC236}">
                    <a16:creationId xmlns:a16="http://schemas.microsoft.com/office/drawing/2014/main" id="{E26FD58B-2DBB-9C46-94F8-C983BA917778}"/>
                  </a:ext>
                </a:extLst>
              </p:cNvPr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1415686336"/>
                  </p:ext>
                </p:extLst>
              </p:nvPr>
            </p:nvGraphicFramePr>
            <p:xfrm>
              <a:off x="623888" y="1773238"/>
              <a:ext cx="10944224" cy="2085976"/>
            </p:xfrm>
            <a:graphic>
              <a:graphicData uri="http://schemas.openxmlformats.org/drawingml/2006/table">
                <a:tbl>
                  <a:tblPr/>
                  <a:tblGrid>
                    <a:gridCol w="3173744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872451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3161530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1736499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485775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Retrieved</a:t>
                          </a: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53498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 dirty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97674" r="-171681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97674" r="-55823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97674" r="-1460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531813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en-GB" sz="2400" b="0" i="0" u="none" strike="noStrike" cap="none" normalizeH="0" baseline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Lucida Sans" panose="020B0602030504020204" pitchFamily="34" charset="77"/>
                              <a:ea typeface="ＭＳ Ｐゴシック" pitchFamily="-106" charset="-128"/>
                              <a:cs typeface="ＭＳ Ｐゴシック" pitchFamily="-106" charset="-128"/>
                            </a:rPr>
                            <a:t>Not Relevant</a:t>
                          </a: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202381" r="-171681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202381" r="-55823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533577" t="-202381" r="-1460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53340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13274" t="-302381" r="-171681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blipFill>
                          <a:blip r:embed="rId4"/>
                          <a:stretch>
                            <a:fillRect l="-193574" t="-302381" r="-55823" b="-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0" fontAlgn="base" latinLnBrk="0" hangingPunct="0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endParaRPr kumimoji="0" lang="en-GB" sz="24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Lucida Sans" panose="020B0602030504020204" pitchFamily="34" charset="77"/>
                            <a:ea typeface="ＭＳ Ｐゴシック" pitchFamily="-106" charset="-128"/>
                            <a:cs typeface="ＭＳ Ｐゴシック" pitchFamily="-106" charset="-128"/>
                          </a:endParaRPr>
                        </a:p>
                      </a:txBody>
                      <a:tcPr marL="117260" marR="117260" horzOverflow="overflow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>
                          <a:noFill/>
                        </a:lnTlToBr>
                        <a:lnBlToTr>
                          <a:noFill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72716655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3" name="Rectangle 3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Positive and Negative Rates</a:t>
            </a:r>
          </a:p>
        </p:txBody>
      </p:sp>
      <p:graphicFrame>
        <p:nvGraphicFramePr>
          <p:cNvPr id="297032" name="Group 7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13606247"/>
              </p:ext>
            </p:extLst>
          </p:nvPr>
        </p:nvGraphicFramePr>
        <p:xfrm>
          <a:off x="623888" y="1773238"/>
          <a:ext cx="10944225" cy="1608139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00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35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False Positive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True Negative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𝐹𝑁</m:t>
                              </m:r>
                            </m:e>
                          </m:d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𝑅𝑒𝑐𝑎𝑙𝑙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𝑇𝑟𝑢𝑒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𝑁𝑒𝑔𝑎𝑡𝑖𝑣𝑒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type m:val="lin"/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𝑇𝑁</m:t>
                          </m:r>
                        </m:num>
                        <m:den>
                          <m:d>
                            <m:dPr>
                              <m:ctrlPr>
                                <a:rPr lang="en-GB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i="1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𝑆𝑝𝑒𝑐𝑖𝑓𝑖𝑐𝑖𝑡𝑦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𝐹𝑎𝑙𝑠𝑒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</m:num>
                        <m:den>
                          <m:d>
                            <m:d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𝐹𝑃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𝑇𝑁</m:t>
                              </m:r>
                            </m:e>
                          </m:d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𝐹𝑎𝑙𝑙𝑜𝑢𝑡</m:t>
                      </m:r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𝑃𝑜𝑠𝑖𝑡𝑖𝑣𝑒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𝑃𝑟𝑒𝑑𝑖𝑐𝑡𝑖𝑣𝑒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𝑅𝑎𝑡𝑒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𝑃𝑟𝑒𝑐𝑖𝑠𝑖𝑜𝑛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22090C0-3725-4F45-98DD-7A72DBA3148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232" t="-27485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6995" name="Rectangle 35"/>
          <p:cNvSpPr>
            <a:spLocks noGrp="1" noChangeArrowheads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8131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</a:t>
            </a:r>
            <a:r>
              <a:rPr lang="en-US" i="1" dirty="0"/>
              <a:t>information need </a:t>
            </a:r>
            <a:r>
              <a:rPr lang="en-US" dirty="0"/>
              <a:t>is a topic about which a user desires to know more</a:t>
            </a:r>
          </a:p>
          <a:p>
            <a:pPr marL="0" indent="0">
              <a:buNone/>
            </a:pPr>
            <a:r>
              <a:rPr lang="en-US" dirty="0"/>
              <a:t>A </a:t>
            </a:r>
            <a:r>
              <a:rPr lang="en-US" i="1" dirty="0"/>
              <a:t>query</a:t>
            </a:r>
            <a:r>
              <a:rPr lang="en-US" dirty="0"/>
              <a:t> is what the user conveys to the computer in an attempt to communicate their information need. </a:t>
            </a:r>
          </a:p>
          <a:p>
            <a:pPr marL="0" indent="0">
              <a:buNone/>
            </a:pPr>
            <a:r>
              <a:rPr lang="en-US" dirty="0"/>
              <a:t>A document is </a:t>
            </a:r>
            <a:r>
              <a:rPr lang="en-US" i="1" dirty="0"/>
              <a:t>relevant </a:t>
            </a:r>
            <a:r>
              <a:rPr lang="en-US" dirty="0"/>
              <a:t>if it is one that the user perceives as containing information of value with respect to their personal information need.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FD7E01-6E72-774D-B40E-039DE35877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0004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271416" name="Group 5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19708360"/>
              </p:ext>
            </p:extLst>
          </p:nvPr>
        </p:nvGraphicFramePr>
        <p:xfrm>
          <a:off x="623888" y="1773238"/>
          <a:ext cx="10944225" cy="1568450"/>
        </p:xfrm>
        <a:graphic>
          <a:graphicData uri="http://schemas.openxmlformats.org/drawingml/2006/table">
            <a:tbl>
              <a:tblPr/>
              <a:tblGrid>
                <a:gridCol w="34376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15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50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89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Lucida Sans" panose="020B0602030504020204" pitchFamily="34" charset="77"/>
                        <a:ea typeface="ＭＳ Ｐゴシック" pitchFamily="-106" charset="-128"/>
                        <a:cs typeface="Georgia"/>
                      </a:endParaRP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Retrieved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6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30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20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Not Relevant</a:t>
                      </a:r>
                    </a:p>
                  </a:txBody>
                  <a:tcPr marL="135161" marR="13516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10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Sans" panose="020B0602030504020204" pitchFamily="34" charset="77"/>
                          <a:ea typeface="ＭＳ Ｐゴシック" pitchFamily="-106" charset="-128"/>
                          <a:cs typeface="Georgia"/>
                        </a:rPr>
                        <a:t>40</a:t>
                      </a:r>
                    </a:p>
                  </a:txBody>
                  <a:tcPr marL="135161" marR="13516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/>
              </p:cNvSpPr>
              <p:nvPr>
                <p:ph sz="quarter" idx="14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Collection of 100 documents:</a:t>
                </a:r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𝑃𝑟𝑒𝑐𝑖𝑠𝑖𝑜𝑛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30+10</m:t>
                            </m:r>
                          </m:e>
                        </m: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=75%</m:t>
                    </m:r>
                  </m:oMath>
                </a14:m>
                <a:endParaRPr lang="en-GB" b="0" dirty="0"/>
              </a:p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𝑅𝑒𝑐𝑎𝑙𝑙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type m:val="lin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(30+20)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=60%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A5B9A79-7A02-C94C-91E3-E5CE1900C3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4"/>
              </p:nvPr>
            </p:nvSpPr>
            <p:spPr>
              <a:blipFill>
                <a:blip r:embed="rId3"/>
                <a:stretch>
                  <a:fillRect l="-695" t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1385" name="Rectangle 25"/>
          <p:cNvSpPr>
            <a:spLocks noGrp="1" noChangeArrowheads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931798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27648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 trade off precision against recall</a:t>
            </a:r>
          </a:p>
          <a:p>
            <a:pPr lvl="1"/>
            <a:r>
              <a:rPr lang="en-GB" dirty="0"/>
              <a:t>A system that returns every document in the collection as its result set guarantees recall of 100% but has low precision</a:t>
            </a:r>
          </a:p>
          <a:p>
            <a:pPr lvl="1"/>
            <a:r>
              <a:rPr lang="en-GB" dirty="0"/>
              <a:t>Returning a single document could give low recall but 100% precision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6D3C86-A811-2A4D-A953-3D45777E594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6386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E27E4E-9981-6341-8C23-206C8B13CC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7509" name="Line 5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1" name="Arc 7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2" name="Line 8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3" name="Text Box 9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7514" name="Text Box 10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7515" name="Text Box 11"/>
          <p:cNvSpPr txBox="1">
            <a:spLocks noChangeArrowheads="1"/>
          </p:cNvSpPr>
          <p:nvPr/>
        </p:nvSpPr>
        <p:spPr bwMode="auto">
          <a:xfrm>
            <a:off x="6702425" y="4894263"/>
            <a:ext cx="252344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iso-effectiveness</a:t>
            </a:r>
          </a:p>
        </p:txBody>
      </p:sp>
      <p:sp>
        <p:nvSpPr>
          <p:cNvPr id="277516" name="Line 12"/>
          <p:cNvSpPr>
            <a:spLocks noChangeShapeType="1"/>
          </p:cNvSpPr>
          <p:nvPr/>
        </p:nvSpPr>
        <p:spPr bwMode="auto">
          <a:xfrm>
            <a:off x="4727576" y="3789364"/>
            <a:ext cx="792163" cy="7191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7517" name="Text Box 13"/>
          <p:cNvSpPr txBox="1">
            <a:spLocks noChangeArrowheads="1"/>
          </p:cNvSpPr>
          <p:nvPr/>
        </p:nvSpPr>
        <p:spPr bwMode="auto">
          <a:xfrm>
            <a:off x="5159375" y="3789363"/>
            <a:ext cx="27671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varying control parameter</a:t>
            </a:r>
          </a:p>
        </p:txBody>
      </p:sp>
    </p:spTree>
    <p:extLst>
      <p:ext uri="{BB962C8B-B14F-4D97-AF65-F5344CB8AC3E}">
        <p14:creationId xmlns:p14="http://schemas.microsoft.com/office/powerpoint/2010/main" val="19085810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Precision versus Recall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76FA0F-B1F8-8143-A4AE-35C7C82EEC7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9555" name="Line 3"/>
          <p:cNvSpPr>
            <a:spLocks noChangeShapeType="1"/>
          </p:cNvSpPr>
          <p:nvPr/>
        </p:nvSpPr>
        <p:spPr bwMode="auto">
          <a:xfrm>
            <a:off x="3533775" y="1773238"/>
            <a:ext cx="0" cy="4176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6" name="Arc 4"/>
          <p:cNvSpPr>
            <a:spLocks/>
          </p:cNvSpPr>
          <p:nvPr/>
        </p:nvSpPr>
        <p:spPr bwMode="auto">
          <a:xfrm rot="10800000">
            <a:off x="3749676" y="1773238"/>
            <a:ext cx="4824413" cy="38163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7" name="Line 5"/>
          <p:cNvSpPr>
            <a:spLocks noChangeShapeType="1"/>
          </p:cNvSpPr>
          <p:nvPr/>
        </p:nvSpPr>
        <p:spPr bwMode="auto">
          <a:xfrm>
            <a:off x="3533776" y="5949950"/>
            <a:ext cx="50403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58" name="Text Box 6"/>
          <p:cNvSpPr txBox="1">
            <a:spLocks noChangeArrowheads="1"/>
          </p:cNvSpPr>
          <p:nvPr/>
        </p:nvSpPr>
        <p:spPr bwMode="auto">
          <a:xfrm>
            <a:off x="2022476" y="1725613"/>
            <a:ext cx="10935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precision</a:t>
            </a:r>
          </a:p>
        </p:txBody>
      </p:sp>
      <p:sp>
        <p:nvSpPr>
          <p:cNvPr id="279559" name="Text Box 7"/>
          <p:cNvSpPr txBox="1">
            <a:spLocks noChangeArrowheads="1"/>
          </p:cNvSpPr>
          <p:nvPr/>
        </p:nvSpPr>
        <p:spPr bwMode="auto">
          <a:xfrm>
            <a:off x="8647114" y="6118225"/>
            <a:ext cx="72006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recall</a:t>
            </a:r>
          </a:p>
        </p:txBody>
      </p:sp>
      <p:sp>
        <p:nvSpPr>
          <p:cNvPr id="279561" name="Arc 9"/>
          <p:cNvSpPr>
            <a:spLocks/>
          </p:cNvSpPr>
          <p:nvPr/>
        </p:nvSpPr>
        <p:spPr bwMode="auto">
          <a:xfrm rot="10800000">
            <a:off x="4224339" y="1773238"/>
            <a:ext cx="4319587" cy="31686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 type="arrow" w="med" len="med"/>
            <a:tailEnd type="arrow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2" name="Line 10"/>
          <p:cNvSpPr>
            <a:spLocks noChangeShapeType="1"/>
          </p:cNvSpPr>
          <p:nvPr/>
        </p:nvSpPr>
        <p:spPr bwMode="auto">
          <a:xfrm flipV="1">
            <a:off x="5159376" y="3429000"/>
            <a:ext cx="936625" cy="10795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arrow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79563" name="Text Box 11"/>
          <p:cNvSpPr txBox="1">
            <a:spLocks noChangeArrowheads="1"/>
          </p:cNvSpPr>
          <p:nvPr/>
        </p:nvSpPr>
        <p:spPr bwMode="auto">
          <a:xfrm>
            <a:off x="6364288" y="3184525"/>
            <a:ext cx="256031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Increasing effectiveness</a:t>
            </a:r>
          </a:p>
        </p:txBody>
      </p:sp>
    </p:spTree>
    <p:extLst>
      <p:ext uri="{BB962C8B-B14F-4D97-AF65-F5344CB8AC3E}">
        <p14:creationId xmlns:p14="http://schemas.microsoft.com/office/powerpoint/2010/main" val="6232701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information retrieval system contains the following ten documents that are relevant to a query q: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d1, d2, d3, d4, d5, </a:t>
            </a:r>
            <a:br>
              <a:rPr lang="en-US" dirty="0"/>
            </a:br>
            <a:r>
              <a:rPr lang="en-US" dirty="0"/>
              <a:t>d6, d7, d8, d9, d10</a:t>
            </a:r>
          </a:p>
          <a:p>
            <a:pPr marL="0" indent="0">
              <a:buNone/>
            </a:pPr>
            <a:r>
              <a:rPr lang="en-US" dirty="0"/>
              <a:t>In response to q, the system returns the following ranked answer set containing fifteen documents (</a:t>
            </a:r>
            <a:r>
              <a:rPr lang="en-US" b="1" dirty="0"/>
              <a:t>bold</a:t>
            </a:r>
            <a:r>
              <a:rPr lang="en-US" dirty="0"/>
              <a:t> are relevant): </a:t>
            </a:r>
            <a:br>
              <a:rPr lang="en-US" dirty="0"/>
            </a:br>
            <a:br>
              <a:rPr lang="en-US" dirty="0"/>
            </a:b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br>
              <a:rPr lang="en-US" dirty="0"/>
            </a:b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d12, d77, d56, d79, </a:t>
            </a:r>
            <a:r>
              <a:rPr lang="en-US" b="1" dirty="0"/>
              <a:t>d9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EC4A31E-D569-394F-97ED-223CAEE808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5253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65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Calculate curve at eleven standard recall levels:</a:t>
                </a:r>
                <a:br>
                  <a:rPr lang="en-US" dirty="0"/>
                </a:br>
                <a:r>
                  <a:rPr lang="en-US" dirty="0"/>
                  <a:t>0%, 10%, 20%, ... 100%</a:t>
                </a:r>
              </a:p>
              <a:p>
                <a:pPr marL="0" indent="0">
                  <a:buNone/>
                </a:pPr>
                <a:r>
                  <a:rPr lang="en-US" dirty="0"/>
                  <a:t>Interpolate precision values as follows: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2400" b="0" i="0" smtClean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sSub>
                                <m:sSubPr>
                                  <m:ctrlP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GB" sz="2400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lim>
                          </m:limLow>
                        </m:fName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US" sz="2400" dirty="0"/>
              </a:p>
              <a:p>
                <a:pPr marL="0" indent="0">
                  <a:buNone/>
                </a:pPr>
                <a:r>
                  <a:rPr lang="en-US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 is the j-</a:t>
                </a:r>
                <a:r>
                  <a:rPr lang="en-US" dirty="0" err="1"/>
                  <a:t>th</a:t>
                </a:r>
                <a:r>
                  <a:rPr lang="en-US" dirty="0"/>
                  <a:t> standard recall level</a:t>
                </a: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FA4D357-3D3B-F54C-8056-726884529E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3653754"/>
              </p:ext>
            </p:extLst>
          </p:nvPr>
        </p:nvGraphicFramePr>
        <p:xfrm>
          <a:off x="7641852" y="309266"/>
          <a:ext cx="2442058" cy="765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Equation" r:id="rId4" imgW="1054100" imgH="330200" progId="Equation.3">
                  <p:embed/>
                </p:oleObj>
              </mc:Choice>
              <mc:Fallback>
                <p:oleObj name="Equation" r:id="rId4" imgW="1054100" imgH="330200" progId="Equation.3">
                  <p:embed/>
                  <p:pic>
                    <p:nvPicPr>
                      <p:cNvPr id="5" name="Object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641852" y="309266"/>
                        <a:ext cx="2442058" cy="765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329492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only </a:t>
            </a:r>
            <a:r>
              <a:rPr lang="en-US" b="1" dirty="0"/>
              <a:t>d3</a:t>
            </a:r>
            <a:r>
              <a:rPr lang="en-US" dirty="0"/>
              <a:t> is returned</a:t>
            </a:r>
          </a:p>
          <a:p>
            <a:pPr lvl="1"/>
            <a:r>
              <a:rPr lang="en-US" dirty="0"/>
              <a:t>Precision = 1 / 1 = 100%</a:t>
            </a:r>
          </a:p>
          <a:p>
            <a:pPr lvl="1"/>
            <a:r>
              <a:rPr lang="en-US" dirty="0"/>
              <a:t>Recall = 1 / 10 = 10%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3348DF-E388-4847-B5F0-2CF917D9E5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0232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2 / 3 = 67%</a:t>
            </a:r>
          </a:p>
          <a:p>
            <a:pPr lvl="1"/>
            <a:r>
              <a:rPr lang="en-US" dirty="0"/>
              <a:t>Recall = 2 / 10 = 20%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2D06D-732B-5F47-9B22-F7ADC50A7A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122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3 / 6 = 50%</a:t>
            </a:r>
          </a:p>
          <a:p>
            <a:pPr lvl="1"/>
            <a:r>
              <a:rPr lang="en-US" dirty="0"/>
              <a:t>Recall = 3 / 10 = 30%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7C869-4288-4145-ACD5-0F9874217B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7993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</a:t>
            </a:r>
            <a:r>
              <a:rPr lang="en-US" b="1" dirty="0"/>
              <a:t>d3</a:t>
            </a:r>
            <a:r>
              <a:rPr lang="en-US" dirty="0"/>
              <a:t>, d11, </a:t>
            </a:r>
            <a:r>
              <a:rPr lang="en-US" b="1" dirty="0"/>
              <a:t>d1</a:t>
            </a:r>
            <a:r>
              <a:rPr lang="en-US" dirty="0"/>
              <a:t>, d23, d34, </a:t>
            </a:r>
            <a:r>
              <a:rPr lang="en-US" b="1" dirty="0"/>
              <a:t>d4</a:t>
            </a:r>
            <a:r>
              <a:rPr lang="en-US" dirty="0"/>
              <a:t>, d27, d29, d82, </a:t>
            </a:r>
            <a:r>
              <a:rPr lang="en-US" b="1" dirty="0"/>
              <a:t>d5</a:t>
            </a:r>
            <a:r>
              <a:rPr lang="en-US" dirty="0"/>
              <a:t> are returned</a:t>
            </a:r>
          </a:p>
          <a:p>
            <a:pPr lvl="1"/>
            <a:r>
              <a:rPr lang="en-US" dirty="0"/>
              <a:t>Precision = 4 / 10 = 40%</a:t>
            </a:r>
          </a:p>
          <a:p>
            <a:pPr lvl="1"/>
            <a:r>
              <a:rPr lang="en-US" dirty="0"/>
              <a:t>Recall = 4 / 10 = 40%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83146E-416A-AD41-A838-871B2647ECF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73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High-Level System Architecture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4AC4D05-F545-3A41-AF4D-2262436727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an 5"/>
          <p:cNvSpPr/>
          <p:nvPr/>
        </p:nvSpPr>
        <p:spPr bwMode="auto">
          <a:xfrm>
            <a:off x="3047556" y="2918006"/>
            <a:ext cx="1440000" cy="72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document collection</a:t>
            </a:r>
          </a:p>
        </p:txBody>
      </p:sp>
      <p:sp>
        <p:nvSpPr>
          <p:cNvPr id="7" name="Manual Input 6"/>
          <p:cNvSpPr/>
          <p:nvPr/>
        </p:nvSpPr>
        <p:spPr bwMode="auto">
          <a:xfrm>
            <a:off x="8180795" y="1847186"/>
            <a:ext cx="720000" cy="720000"/>
          </a:xfrm>
          <a:prstGeom prst="flowChartManualInput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</p:txBody>
      </p:sp>
      <p:sp>
        <p:nvSpPr>
          <p:cNvPr id="8" name="Process 7"/>
          <p:cNvSpPr/>
          <p:nvPr/>
        </p:nvSpPr>
        <p:spPr bwMode="auto">
          <a:xfrm>
            <a:off x="7820795" y="291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parsing</a:t>
            </a:r>
          </a:p>
        </p:txBody>
      </p:sp>
      <p:sp>
        <p:nvSpPr>
          <p:cNvPr id="10" name="Process 9"/>
          <p:cNvSpPr/>
          <p:nvPr/>
        </p:nvSpPr>
        <p:spPr bwMode="auto">
          <a:xfrm>
            <a:off x="7820795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retrieval and ranking</a:t>
            </a:r>
          </a:p>
        </p:txBody>
      </p:sp>
      <p:sp>
        <p:nvSpPr>
          <p:cNvPr id="11" name="Process 10"/>
          <p:cNvSpPr/>
          <p:nvPr/>
        </p:nvSpPr>
        <p:spPr bwMode="auto">
          <a:xfrm>
            <a:off x="3047556" y="3998006"/>
            <a:ext cx="1440000" cy="720000"/>
          </a:xfrm>
          <a:prstGeom prst="flowChartProcess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indexer</a:t>
            </a:r>
          </a:p>
        </p:txBody>
      </p:sp>
      <p:sp>
        <p:nvSpPr>
          <p:cNvPr id="12" name="Document 11"/>
          <p:cNvSpPr/>
          <p:nvPr/>
        </p:nvSpPr>
        <p:spPr bwMode="auto">
          <a:xfrm>
            <a:off x="8180795" y="5078006"/>
            <a:ext cx="720000" cy="1080000"/>
          </a:xfrm>
          <a:prstGeom prst="flowChartDocument">
            <a:avLst/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answerset</a:t>
            </a:r>
            <a:endParaRPr lang="en-US" sz="16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14" name="Straight Arrow Connector 13"/>
          <p:cNvCxnSpPr>
            <a:stCxn id="8" idx="2"/>
            <a:endCxn id="10" idx="0"/>
          </p:cNvCxnSpPr>
          <p:nvPr/>
        </p:nvCxnSpPr>
        <p:spPr bwMode="auto">
          <a:xfrm>
            <a:off x="8540795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7" idx="2"/>
            <a:endCxn id="8" idx="0"/>
          </p:cNvCxnSpPr>
          <p:nvPr/>
        </p:nvCxnSpPr>
        <p:spPr bwMode="auto">
          <a:xfrm>
            <a:off x="8540795" y="2567186"/>
            <a:ext cx="0" cy="35082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10" idx="2"/>
            <a:endCxn id="12" idx="0"/>
          </p:cNvCxnSpPr>
          <p:nvPr/>
        </p:nvCxnSpPr>
        <p:spPr bwMode="auto">
          <a:xfrm>
            <a:off x="8540795" y="471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6" idx="3"/>
            <a:endCxn id="11" idx="0"/>
          </p:cNvCxnSpPr>
          <p:nvPr/>
        </p:nvCxnSpPr>
        <p:spPr bwMode="auto">
          <a:xfrm>
            <a:off x="3767556" y="3638006"/>
            <a:ext cx="0" cy="360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Internal Storage 22"/>
          <p:cNvSpPr/>
          <p:nvPr/>
        </p:nvSpPr>
        <p:spPr bwMode="auto">
          <a:xfrm>
            <a:off x="5453788" y="3998006"/>
            <a:ext cx="1440000" cy="720000"/>
          </a:xfrm>
          <a:prstGeom prst="flowChartInternalStorage">
            <a:avLst/>
          </a:prstGeom>
          <a:solidFill>
            <a:schemeClr val="bg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index</a:t>
            </a:r>
          </a:p>
        </p:txBody>
      </p:sp>
      <p:cxnSp>
        <p:nvCxnSpPr>
          <p:cNvPr id="28" name="Straight Arrow Connector 27"/>
          <p:cNvCxnSpPr>
            <a:stCxn id="11" idx="3"/>
            <a:endCxn id="23" idx="1"/>
          </p:cNvCxnSpPr>
          <p:nvPr/>
        </p:nvCxnSpPr>
        <p:spPr bwMode="auto">
          <a:xfrm>
            <a:off x="4487556" y="4358006"/>
            <a:ext cx="966232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23" idx="3"/>
            <a:endCxn id="10" idx="1"/>
          </p:cNvCxnSpPr>
          <p:nvPr/>
        </p:nvCxnSpPr>
        <p:spPr bwMode="auto">
          <a:xfrm>
            <a:off x="6893789" y="4358006"/>
            <a:ext cx="927007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323D43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7442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2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 - Example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Calculate curve at eleven standard recall levels:</a:t>
            </a:r>
            <a:br>
              <a:rPr lang="en-US" dirty="0"/>
            </a:br>
            <a:r>
              <a:rPr lang="en-US" dirty="0"/>
              <a:t>0%, 10%, 20%, ... 100%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If full answer set is returned</a:t>
            </a:r>
          </a:p>
          <a:p>
            <a:pPr lvl="1"/>
            <a:r>
              <a:rPr lang="en-US" dirty="0"/>
              <a:t>Precision = 5 / 15 = 33%</a:t>
            </a:r>
          </a:p>
          <a:p>
            <a:pPr lvl="1"/>
            <a:r>
              <a:rPr lang="en-US" dirty="0"/>
              <a:t>Recall = 5 / 10 = 50%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7D9A65-C54F-864C-B3BD-20BB79E34F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848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Precision versus Recall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807986-35D2-B34F-8FB0-022337C53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Chart 7"/>
          <p:cNvGraphicFramePr/>
          <p:nvPr/>
        </p:nvGraphicFramePr>
        <p:xfrm>
          <a:off x="3048000" y="1907813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63425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Accuracy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72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𝐴𝑐𝑐𝑢𝑟𝑎𝑐𝑦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type m:val="lin"/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𝐹𝑃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𝑇𝑁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𝐹𝑁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r>
                  <a:rPr lang="en-GB" dirty="0"/>
                  <a:t>Treats IR system as a two-class classifier (relevant/non-relevant)</a:t>
                </a:r>
              </a:p>
              <a:p>
                <a:r>
                  <a:rPr lang="en-GB" dirty="0"/>
                  <a:t>Measures fraction of classification that is correct</a:t>
                </a:r>
              </a:p>
              <a:p>
                <a:r>
                  <a:rPr lang="en-GB" dirty="0"/>
                  <a:t>Not a good measure – most documents in an IR system will be irrelevant to a given query (</a:t>
                </a:r>
                <a:r>
                  <a:rPr lang="en-GB" i="1" dirty="0"/>
                  <a:t>skew</a:t>
                </a:r>
                <a:r>
                  <a:rPr lang="en-GB" dirty="0"/>
                  <a:t>)</a:t>
                </a:r>
              </a:p>
              <a:p>
                <a:r>
                  <a:rPr lang="en-GB" dirty="0"/>
                  <a:t>Can maximise accuracy by considering all documents to be irrelevant</a:t>
                </a:r>
              </a:p>
              <a:p>
                <a:pPr marL="0" indent="0">
                  <a:buNone/>
                </a:pPr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579" t="-133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6D978-35AA-8548-9FFC-48FA666D389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397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F-Measure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73</a:t>
            </a:fld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0035" name="Rectangle 3"/>
              <p:cNvSpPr>
                <a:spLocks noGrp="1" noChangeArrowheads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/>
                  <a:t>Weighted harmonic mean of precision and recall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den>
                          </m:f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+(1−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den>
                          </m:f>
                        </m:den>
                      </m:f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  <m:sup>
                                  <m:r>
                                    <a:rPr lang="en-GB" sz="240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𝑃𝑅</m:t>
                          </m:r>
                        </m:num>
                        <m:den>
                          <m:sSup>
                            <m:sSupPr>
                              <m:ctrlPr>
                                <a:rPr lang="en-GB" sz="2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p>
                              <m:r>
                                <a:rPr lang="en-GB" sz="240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endParaRPr lang="en-GB" sz="24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GB" sz="2400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  <a:p>
                <a:pPr marL="0" indent="0">
                  <a:buNone/>
                </a:pPr>
                <a:r>
                  <a:rPr lang="en-GB" dirty="0"/>
                  <a:t>Balanced F-Measure (F1) equally weights precision and recall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𝛼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=1/2,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dirty="0"/>
              </a:p>
              <a:p>
                <a:pPr lvl="1"/>
                <a14:m>
                  <m:oMath xmlns:m="http://schemas.openxmlformats.org/officeDocument/2006/math">
                    <m:r>
                      <a:rPr lang="en-GB" i="1" dirty="0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1= 2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 / (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𝑝𝑟𝑒𝑐𝑖𝑠𝑖𝑜𝑛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𝑟𝑒𝑐𝑎𝑙𝑙</m:t>
                    </m:r>
                    <m:r>
                      <a:rPr lang="en-GB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00035" name="Rectang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3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C2F673-96BC-C34E-9FB2-7221AD9ECE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056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Average Precision at N (P@N)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 most users, recall is less important than precision</a:t>
            </a:r>
          </a:p>
          <a:p>
            <a:pPr lvl="1"/>
            <a:r>
              <a:rPr lang="en-US" dirty="0"/>
              <a:t>How often do you look past the first page of results?</a:t>
            </a:r>
          </a:p>
          <a:p>
            <a:pPr marL="0" indent="0">
              <a:buNone/>
            </a:pPr>
            <a:r>
              <a:rPr lang="en-US" dirty="0"/>
              <a:t>Calculate precision for the first N results</a:t>
            </a:r>
          </a:p>
          <a:p>
            <a:pPr lvl="1"/>
            <a:r>
              <a:rPr lang="en-US" dirty="0"/>
              <a:t>Typical values for N: 5, 10, 20</a:t>
            </a:r>
          </a:p>
          <a:p>
            <a:pPr lvl="1"/>
            <a:r>
              <a:rPr lang="en-US" dirty="0"/>
              <a:t>Average over a sample of queries (typically 100+)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87967C-EE27-6447-B530-C8FC5C3363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682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Receiver Operating Characteristic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Plot curve with:</a:t>
            </a:r>
          </a:p>
          <a:p>
            <a:pPr lvl="1"/>
            <a:r>
              <a:rPr lang="en-GB" dirty="0"/>
              <a:t>True Positive Rate on y axis (Recall or Sensitivity)</a:t>
            </a:r>
          </a:p>
          <a:p>
            <a:pPr lvl="1"/>
            <a:r>
              <a:rPr lang="en-GB" dirty="0"/>
              <a:t>False Positive Rate on x axis (1 – Specificity)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B17E1-BE7A-444E-A6E4-6BD8D1E99E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275062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Receiver Operating Characteristic Curve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CA1A9A-DC72-8441-9C86-1E6060B0F3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2868" name="Line 4"/>
          <p:cNvSpPr>
            <a:spLocks noChangeShapeType="1"/>
          </p:cNvSpPr>
          <p:nvPr/>
        </p:nvSpPr>
        <p:spPr bwMode="auto">
          <a:xfrm>
            <a:off x="3792538" y="1773238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69" name="Line 5"/>
          <p:cNvSpPr>
            <a:spLocks noChangeShapeType="1"/>
          </p:cNvSpPr>
          <p:nvPr/>
        </p:nvSpPr>
        <p:spPr bwMode="auto">
          <a:xfrm rot="-5400000">
            <a:off x="5772944" y="3753644"/>
            <a:ext cx="0" cy="39608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0" name="Line 6"/>
          <p:cNvSpPr>
            <a:spLocks noChangeShapeType="1"/>
          </p:cNvSpPr>
          <p:nvPr/>
        </p:nvSpPr>
        <p:spPr bwMode="auto">
          <a:xfrm flipV="1">
            <a:off x="3792539" y="1773238"/>
            <a:ext cx="3959225" cy="3960812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2" name="Text Box 8"/>
          <p:cNvSpPr txBox="1">
            <a:spLocks noChangeArrowheads="1"/>
          </p:cNvSpPr>
          <p:nvPr/>
        </p:nvSpPr>
        <p:spPr bwMode="auto">
          <a:xfrm rot="-2677234">
            <a:off x="3510585" y="4363036"/>
            <a:ext cx="23006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line of discrimination</a:t>
            </a:r>
          </a:p>
        </p:txBody>
      </p:sp>
      <p:sp>
        <p:nvSpPr>
          <p:cNvPr id="292873" name="Text Box 9"/>
          <p:cNvSpPr txBox="1">
            <a:spLocks noChangeArrowheads="1"/>
          </p:cNvSpPr>
          <p:nvPr/>
        </p:nvSpPr>
        <p:spPr bwMode="auto">
          <a:xfrm>
            <a:off x="3071813" y="3573463"/>
            <a:ext cx="5581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TPR</a:t>
            </a:r>
          </a:p>
        </p:txBody>
      </p:sp>
      <p:sp>
        <p:nvSpPr>
          <p:cNvPr id="292874" name="Text Box 10"/>
          <p:cNvSpPr txBox="1">
            <a:spLocks noChangeArrowheads="1"/>
          </p:cNvSpPr>
          <p:nvPr/>
        </p:nvSpPr>
        <p:spPr bwMode="auto">
          <a:xfrm>
            <a:off x="5507038" y="5876925"/>
            <a:ext cx="53893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FPR</a:t>
            </a:r>
          </a:p>
        </p:txBody>
      </p:sp>
      <p:sp>
        <p:nvSpPr>
          <p:cNvPr id="292875" name="Oval 11"/>
          <p:cNvSpPr>
            <a:spLocks noChangeArrowheads="1"/>
          </p:cNvSpPr>
          <p:nvPr/>
        </p:nvSpPr>
        <p:spPr bwMode="auto">
          <a:xfrm>
            <a:off x="3719513" y="1773239"/>
            <a:ext cx="144462" cy="1428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76" name="Text Box 12"/>
          <p:cNvSpPr txBox="1">
            <a:spLocks noChangeArrowheads="1"/>
          </p:cNvSpPr>
          <p:nvPr/>
        </p:nvSpPr>
        <p:spPr bwMode="auto">
          <a:xfrm>
            <a:off x="3143250" y="551656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7" name="Text Box 13"/>
          <p:cNvSpPr txBox="1">
            <a:spLocks noChangeArrowheads="1"/>
          </p:cNvSpPr>
          <p:nvPr/>
        </p:nvSpPr>
        <p:spPr bwMode="auto">
          <a:xfrm>
            <a:off x="7464425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78" name="Text Box 14"/>
          <p:cNvSpPr txBox="1">
            <a:spLocks noChangeArrowheads="1"/>
          </p:cNvSpPr>
          <p:nvPr/>
        </p:nvSpPr>
        <p:spPr bwMode="auto">
          <a:xfrm>
            <a:off x="3575050" y="5876925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0.0</a:t>
            </a:r>
          </a:p>
        </p:txBody>
      </p:sp>
      <p:sp>
        <p:nvSpPr>
          <p:cNvPr id="292879" name="Text Box 15"/>
          <p:cNvSpPr txBox="1">
            <a:spLocks noChangeArrowheads="1"/>
          </p:cNvSpPr>
          <p:nvPr/>
        </p:nvSpPr>
        <p:spPr bwMode="auto">
          <a:xfrm>
            <a:off x="3216275" y="1700213"/>
            <a:ext cx="5100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1.0</a:t>
            </a:r>
          </a:p>
        </p:txBody>
      </p:sp>
      <p:sp>
        <p:nvSpPr>
          <p:cNvPr id="292880" name="Text Box 16"/>
          <p:cNvSpPr txBox="1">
            <a:spLocks noChangeArrowheads="1"/>
          </p:cNvSpPr>
          <p:nvPr/>
        </p:nvSpPr>
        <p:spPr bwMode="auto">
          <a:xfrm>
            <a:off x="3935414" y="1628775"/>
            <a:ext cx="883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perfect</a:t>
            </a:r>
          </a:p>
        </p:txBody>
      </p:sp>
      <p:sp>
        <p:nvSpPr>
          <p:cNvPr id="292881" name="Line 17"/>
          <p:cNvSpPr>
            <a:spLocks noChangeShapeType="1"/>
          </p:cNvSpPr>
          <p:nvPr/>
        </p:nvSpPr>
        <p:spPr bwMode="auto">
          <a:xfrm>
            <a:off x="5303839" y="2924175"/>
            <a:ext cx="1296987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92882" name="Text Box 18"/>
          <p:cNvSpPr txBox="1">
            <a:spLocks noChangeArrowheads="1"/>
          </p:cNvSpPr>
          <p:nvPr/>
        </p:nvSpPr>
        <p:spPr bwMode="auto">
          <a:xfrm>
            <a:off x="4943476" y="2565400"/>
            <a:ext cx="77938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better</a:t>
            </a:r>
          </a:p>
        </p:txBody>
      </p:sp>
      <p:sp>
        <p:nvSpPr>
          <p:cNvPr id="292883" name="Text Box 19"/>
          <p:cNvSpPr txBox="1">
            <a:spLocks noChangeArrowheads="1"/>
          </p:cNvSpPr>
          <p:nvPr/>
        </p:nvSpPr>
        <p:spPr bwMode="auto">
          <a:xfrm>
            <a:off x="6311901" y="4292600"/>
            <a:ext cx="77136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1600"/>
              <a:t>worse</a:t>
            </a:r>
          </a:p>
        </p:txBody>
      </p:sp>
    </p:spTree>
    <p:extLst>
      <p:ext uri="{BB962C8B-B14F-4D97-AF65-F5344CB8AC3E}">
        <p14:creationId xmlns:p14="http://schemas.microsoft.com/office/powerpoint/2010/main" val="5188119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Effectiveness Measures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28057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Reciprocal rank of first relevant result:</a:t>
            </a:r>
          </a:p>
          <a:p>
            <a:pPr lvl="1"/>
            <a:r>
              <a:rPr lang="en-GB" dirty="0"/>
              <a:t>if the first result is relevant it gets a score of 1</a:t>
            </a:r>
          </a:p>
          <a:p>
            <a:pPr lvl="1"/>
            <a:r>
              <a:rPr lang="en-GB" dirty="0"/>
              <a:t>if the first two are not relevant but the third is, it gets a score of 1/3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Time to answer measures how long it takes a user to find the desired answer to a problem</a:t>
            </a:r>
          </a:p>
          <a:p>
            <a:pPr lvl="1"/>
            <a:r>
              <a:rPr lang="en-GB" dirty="0"/>
              <a:t>Requires human subjects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DEB2DE-0407-1146-A9DC-B21D4C8A7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9938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to Web Scale</a:t>
            </a:r>
          </a:p>
        </p:txBody>
      </p:sp>
    </p:spTree>
    <p:extLst>
      <p:ext uri="{BB962C8B-B14F-4D97-AF65-F5344CB8AC3E}">
        <p14:creationId xmlns:p14="http://schemas.microsoft.com/office/powerpoint/2010/main" val="376121254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Typical document collection:</a:t>
            </a:r>
          </a:p>
          <a:p>
            <a:pPr lvl="1"/>
            <a:r>
              <a:rPr lang="en-GB" dirty="0"/>
              <a:t>1E6 documents; 2-3 GB of text</a:t>
            </a:r>
          </a:p>
          <a:p>
            <a:pPr lvl="1"/>
            <a:r>
              <a:rPr lang="en-GB" dirty="0"/>
              <a:t>Lexicon of 500,000 words after stemming and case folding; can be stored in ~10 MB</a:t>
            </a:r>
          </a:p>
          <a:p>
            <a:pPr lvl="1"/>
            <a:r>
              <a:rPr lang="en-GB" dirty="0"/>
              <a:t>Inverted index is ~300 MB (but can be reduced to &gt;100 MB with compression)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AC335-109E-574F-B07C-51B464AC593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729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Characterising IR Systems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Document collection</a:t>
            </a:r>
          </a:p>
          <a:p>
            <a:pPr lvl="1"/>
            <a:r>
              <a:rPr lang="en-GB" dirty="0"/>
              <a:t>Document granularity: paragraph, page or multi-page text</a:t>
            </a:r>
          </a:p>
          <a:p>
            <a:pPr marL="0" indent="0">
              <a:buNone/>
            </a:pPr>
            <a:r>
              <a:rPr lang="en-GB" dirty="0"/>
              <a:t>Query</a:t>
            </a:r>
          </a:p>
          <a:p>
            <a:pPr lvl="1"/>
            <a:r>
              <a:rPr lang="en-GB" dirty="0"/>
              <a:t>Expressed in a query language </a:t>
            </a:r>
          </a:p>
          <a:p>
            <a:pPr lvl="1"/>
            <a:r>
              <a:rPr lang="en-GB" dirty="0"/>
              <a:t>List of words [AI book], a phrase [“AI book”], contain </a:t>
            </a:r>
            <a:r>
              <a:rPr lang="en-GB" dirty="0" err="1"/>
              <a:t>boolean</a:t>
            </a:r>
            <a:r>
              <a:rPr lang="en-GB" dirty="0"/>
              <a:t> operators [AI AND book] and non-</a:t>
            </a:r>
            <a:r>
              <a:rPr lang="en-GB" dirty="0" err="1"/>
              <a:t>boolean</a:t>
            </a:r>
            <a:r>
              <a:rPr lang="en-GB" dirty="0"/>
              <a:t> operators [AI NEAR book]</a:t>
            </a:r>
          </a:p>
          <a:p>
            <a:pPr marL="0" indent="0">
              <a:buNone/>
            </a:pPr>
            <a:r>
              <a:rPr lang="en-GB" dirty="0"/>
              <a:t>Answer Set</a:t>
            </a:r>
          </a:p>
          <a:p>
            <a:pPr lvl="1"/>
            <a:r>
              <a:rPr lang="en-GB" dirty="0"/>
              <a:t>Set of documents judged to be relevant to the query</a:t>
            </a:r>
          </a:p>
          <a:p>
            <a:pPr lvl="1"/>
            <a:r>
              <a:rPr lang="en-GB" dirty="0"/>
              <a:t>Ranked in decreasing order of relevance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3B6361A-3BD7-AF45-8A5D-3B011ABEDB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296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Scale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288771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Web search engines have to work at scales over four orders of magnitude larger (1.1E10+ documents in 2005)</a:t>
            </a:r>
          </a:p>
          <a:p>
            <a:pPr lvl="1"/>
            <a:r>
              <a:rPr lang="en-GB" dirty="0"/>
              <a:t>Index divided into k segments on different computers</a:t>
            </a:r>
          </a:p>
          <a:p>
            <a:pPr lvl="1"/>
            <a:r>
              <a:rPr lang="en-GB" dirty="0"/>
              <a:t>Query sent to computers in parallel</a:t>
            </a:r>
          </a:p>
          <a:p>
            <a:pPr lvl="1"/>
            <a:r>
              <a:rPr lang="en-GB" dirty="0"/>
              <a:t>k result sets are merged into single set shown to user</a:t>
            </a:r>
          </a:p>
          <a:p>
            <a:pPr lvl="1"/>
            <a:r>
              <a:rPr lang="en-GB" dirty="0"/>
              <a:t>Thousands of queries per second requires n copies of k computers</a:t>
            </a:r>
          </a:p>
          <a:p>
            <a:pPr marL="0" indent="0">
              <a:buNone/>
            </a:pPr>
            <a:r>
              <a:rPr lang="en-GB" dirty="0"/>
              <a:t>Web search engines don’t have complete coverage (Google was best at ~8E9 documents in 2005)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98B7C7-7974-FB48-A433-B18E4242AB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03084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Ranking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 far, we’ve considered the role that document </a:t>
            </a:r>
            <a:r>
              <a:rPr lang="en-US" i="1" dirty="0"/>
              <a:t>content</a:t>
            </a:r>
            <a:r>
              <a:rPr lang="en-US" dirty="0"/>
              <a:t> plays in ranking</a:t>
            </a:r>
          </a:p>
          <a:p>
            <a:pPr lvl="1"/>
            <a:r>
              <a:rPr lang="en-US" dirty="0"/>
              <a:t>Term weighting using TF-IDF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Can also use document context – hypertext connectivity</a:t>
            </a:r>
          </a:p>
          <a:p>
            <a:pPr lvl="1"/>
            <a:r>
              <a:rPr lang="en-US" dirty="0"/>
              <a:t>HITS</a:t>
            </a:r>
          </a:p>
          <a:p>
            <a:pPr lvl="1"/>
            <a:r>
              <a:rPr lang="en-US" dirty="0"/>
              <a:t>Google PageRank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DA9D86-72CD-7647-8CAC-6886ED8F591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63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Implementing IR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8569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User expectations of information retrieval systems are exceedingly demanding</a:t>
            </a:r>
          </a:p>
          <a:p>
            <a:pPr lvl="1"/>
            <a:r>
              <a:rPr lang="en-GB" dirty="0"/>
              <a:t>Need to index billion document collections</a:t>
            </a:r>
          </a:p>
          <a:p>
            <a:pPr lvl="1"/>
            <a:r>
              <a:rPr lang="en-GB" dirty="0"/>
              <a:t>Need to return top results from these collections in a fraction of a second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Design of appropriate document representations and data structures is critical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0BB42BF-C620-EF46-B02F-5589E458BB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463214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51</TotalTime>
  <Words>3437</Words>
  <Application>Microsoft Macintosh PowerPoint</Application>
  <PresentationFormat>Widescreen</PresentationFormat>
  <Paragraphs>654</Paragraphs>
  <Slides>81</Slides>
  <Notes>40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8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97" baseType="lpstr">
      <vt:lpstr>Arial</vt:lpstr>
      <vt:lpstr>Calibri</vt:lpstr>
      <vt:lpstr>Cambria Math</vt:lpstr>
      <vt:lpstr>Georgia</vt:lpstr>
      <vt:lpstr>Lucida Grande</vt:lpstr>
      <vt:lpstr>Lucida Sans</vt:lpstr>
      <vt:lpstr>Wingdings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Equation</vt:lpstr>
      <vt:lpstr>PowerPoint Presentation</vt:lpstr>
      <vt:lpstr>Information Retrieval</vt:lpstr>
      <vt:lpstr>A Definition</vt:lpstr>
      <vt:lpstr>Overview</vt:lpstr>
      <vt:lpstr>The Information Retrieval Problem</vt:lpstr>
      <vt:lpstr>Terminology</vt:lpstr>
      <vt:lpstr>High-Level System Architecture</vt:lpstr>
      <vt:lpstr>Characterising IR Systems</vt:lpstr>
      <vt:lpstr>Implementing IR Systems</vt:lpstr>
      <vt:lpstr>Information Retrieval Models</vt:lpstr>
      <vt:lpstr>Information Retrieval Models</vt:lpstr>
      <vt:lpstr>Implementing Information Retrieval</vt:lpstr>
      <vt:lpstr>Term Selection</vt:lpstr>
      <vt:lpstr>Tokenisation</vt:lpstr>
      <vt:lpstr>Word Significance</vt:lpstr>
      <vt:lpstr>Word Significance</vt:lpstr>
      <vt:lpstr>Stop Word Removal</vt:lpstr>
      <vt:lpstr>Noun Grouping</vt:lpstr>
      <vt:lpstr>Stemming</vt:lpstr>
      <vt:lpstr>Stemming Algorithms</vt:lpstr>
      <vt:lpstr>Stemming</vt:lpstr>
      <vt:lpstr>Manual Indexing</vt:lpstr>
      <vt:lpstr>Result Presentation</vt:lpstr>
      <vt:lpstr>Result Presentation</vt:lpstr>
      <vt:lpstr>Indexing</vt:lpstr>
      <vt:lpstr>Lexicon</vt:lpstr>
      <vt:lpstr>Inverted Index</vt:lpstr>
      <vt:lpstr>Searching for single words, attempt 1</vt:lpstr>
      <vt:lpstr>Searching for single words, attempt 2</vt:lpstr>
      <vt:lpstr>Boolean Model</vt:lpstr>
      <vt:lpstr>Boolean Model</vt:lpstr>
      <vt:lpstr>Example</vt:lpstr>
      <vt:lpstr>Example</vt:lpstr>
      <vt:lpstr>Example</vt:lpstr>
      <vt:lpstr>PowerPoint Presentation</vt:lpstr>
      <vt:lpstr>Document Length Normalisation</vt:lpstr>
      <vt:lpstr>Positional Indexes</vt:lpstr>
      <vt:lpstr>Biword Indexes</vt:lpstr>
      <vt:lpstr>Vector Model</vt:lpstr>
      <vt:lpstr>Beyond Boolean</vt:lpstr>
      <vt:lpstr>Binary Vector Model</vt:lpstr>
      <vt:lpstr>Weighted Vector Model</vt:lpstr>
      <vt:lpstr>Vector Model Similarity</vt:lpstr>
      <vt:lpstr>Vector Model Similarity</vt:lpstr>
      <vt:lpstr>Term Weighting</vt:lpstr>
      <vt:lpstr>TF-IDF</vt:lpstr>
      <vt:lpstr>TF-IDF Example</vt:lpstr>
      <vt:lpstr>TF-IDF Example</vt:lpstr>
      <vt:lpstr>Query Refinement</vt:lpstr>
      <vt:lpstr>Query Refinement</vt:lpstr>
      <vt:lpstr>Rocchio Method</vt:lpstr>
      <vt:lpstr>Rocchio Method</vt:lpstr>
      <vt:lpstr>Evaluation</vt:lpstr>
      <vt:lpstr>Relevance</vt:lpstr>
      <vt:lpstr>Relevance versus Retrieved</vt:lpstr>
      <vt:lpstr>Precision and Recall</vt:lpstr>
      <vt:lpstr>Precision and Recall</vt:lpstr>
      <vt:lpstr>Precision and Recall, an alternative view</vt:lpstr>
      <vt:lpstr>Positive and Negative Rates</vt:lpstr>
      <vt:lpstr>Example</vt:lpstr>
      <vt:lpstr>Precision versus Recall</vt:lpstr>
      <vt:lpstr>Precision versus Recall</vt:lpstr>
      <vt:lpstr>Precision versus Recall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 - Example</vt:lpstr>
      <vt:lpstr>Precision versus Recall</vt:lpstr>
      <vt:lpstr>Accuracy</vt:lpstr>
      <vt:lpstr>F-Measure</vt:lpstr>
      <vt:lpstr>Average Precision at N (P@N)</vt:lpstr>
      <vt:lpstr>Receiver Operating Characteristic</vt:lpstr>
      <vt:lpstr>Receiver Operating Characteristic Curve</vt:lpstr>
      <vt:lpstr>Other Effectiveness Measures</vt:lpstr>
      <vt:lpstr>Moving to Web Scale</vt:lpstr>
      <vt:lpstr>Scale</vt:lpstr>
      <vt:lpstr>Web Scale</vt:lpstr>
      <vt:lpstr>Extended Ranking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5</cp:revision>
  <dcterms:created xsi:type="dcterms:W3CDTF">2019-05-09T13:03:02Z</dcterms:created>
  <dcterms:modified xsi:type="dcterms:W3CDTF">2020-05-19T11:17:13Z</dcterms:modified>
</cp:coreProperties>
</file>