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7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7"/>
  </p:notesMasterIdLst>
  <p:sldIdLst>
    <p:sldId id="259" r:id="rId9"/>
    <p:sldId id="257" r:id="rId10"/>
    <p:sldId id="258" r:id="rId11"/>
    <p:sldId id="260" r:id="rId12"/>
    <p:sldId id="261" r:id="rId13"/>
    <p:sldId id="262" r:id="rId14"/>
    <p:sldId id="263" r:id="rId15"/>
    <p:sldId id="291" r:id="rId16"/>
    <p:sldId id="264" r:id="rId17"/>
    <p:sldId id="314" r:id="rId18"/>
    <p:sldId id="265" r:id="rId19"/>
    <p:sldId id="266" r:id="rId20"/>
    <p:sldId id="267" r:id="rId21"/>
    <p:sldId id="293" r:id="rId22"/>
    <p:sldId id="295" r:id="rId23"/>
    <p:sldId id="296" r:id="rId24"/>
    <p:sldId id="297" r:id="rId25"/>
    <p:sldId id="298" r:id="rId26"/>
    <p:sldId id="300" r:id="rId27"/>
    <p:sldId id="299" r:id="rId28"/>
    <p:sldId id="272" r:id="rId29"/>
    <p:sldId id="316" r:id="rId30"/>
    <p:sldId id="311" r:id="rId31"/>
    <p:sldId id="312" r:id="rId32"/>
    <p:sldId id="313" r:id="rId33"/>
    <p:sldId id="274" r:id="rId34"/>
    <p:sldId id="320" r:id="rId35"/>
    <p:sldId id="321" r:id="rId36"/>
    <p:sldId id="276" r:id="rId37"/>
    <p:sldId id="322" r:id="rId38"/>
    <p:sldId id="277" r:id="rId39"/>
    <p:sldId id="278" r:id="rId40"/>
    <p:sldId id="279" r:id="rId41"/>
    <p:sldId id="280" r:id="rId42"/>
    <p:sldId id="317" r:id="rId43"/>
    <p:sldId id="281" r:id="rId44"/>
    <p:sldId id="318" r:id="rId45"/>
    <p:sldId id="302" r:id="rId46"/>
    <p:sldId id="303" r:id="rId47"/>
    <p:sldId id="304" r:id="rId48"/>
    <p:sldId id="305" r:id="rId49"/>
    <p:sldId id="319" r:id="rId50"/>
    <p:sldId id="286" r:id="rId51"/>
    <p:sldId id="287" r:id="rId52"/>
    <p:sldId id="288" r:id="rId53"/>
    <p:sldId id="289" r:id="rId54"/>
    <p:sldId id="309" r:id="rId55"/>
    <p:sldId id="290" r:id="rId56"/>
  </p:sldIdLst>
  <p:sldSz cx="12192000" cy="6858000"/>
  <p:notesSz cx="6858000" cy="9144000"/>
  <p:embeddedFontLst>
    <p:embeddedFont>
      <p:font typeface="Arial Narrow" panose="020B0606020202030204" pitchFamily="34" charset="0"/>
      <p:regular r:id="rId58"/>
      <p:bold r:id="rId59"/>
      <p:italic r:id="rId60"/>
      <p:boldItalic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Cambria Math" panose="02040503050406030204" pitchFamily="18" charset="0"/>
      <p:regular r:id="rId66"/>
    </p:embeddedFont>
    <p:embeddedFont>
      <p:font typeface="Georgia" panose="02040502050405020303" pitchFamily="18" charset="0"/>
      <p:regular r:id="rId67"/>
      <p:bold r:id="rId68"/>
      <p:italic r:id="rId69"/>
      <p:boldItalic r:id="rId70"/>
    </p:embeddedFont>
    <p:embeddedFont>
      <p:font typeface="Lucida Sans" panose="020B0602030504020204" pitchFamily="34" charset="0"/>
      <p:regular r:id="rId71"/>
      <p:bold r:id="rId72"/>
      <p:italic r:id="rId73"/>
      <p:boldItalic r:id="rId7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E3A0B2-C9B2-7949-A74A-D0CD4D40EF7A}" v="11" dt="2020-02-10T15:18:24.571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98"/>
    <p:restoredTop sz="94709"/>
  </p:normalViewPr>
  <p:slideViewPr>
    <p:cSldViewPr snapToGrid="0" snapToObjects="1" showGuides="1">
      <p:cViewPr varScale="1">
        <p:scale>
          <a:sx n="67" d="100"/>
          <a:sy n="67" d="100"/>
        </p:scale>
        <p:origin x="664" y="48"/>
      </p:cViewPr>
      <p:guideLst>
        <p:guide orient="horz" pos="2160"/>
        <p:guide pos="55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font" Target="fonts/font6.fntdata"/><Relationship Id="rId68" Type="http://schemas.openxmlformats.org/officeDocument/2006/relationships/font" Target="fonts/font11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74" Type="http://schemas.openxmlformats.org/officeDocument/2006/relationships/font" Target="fonts/font17.fntdata"/><Relationship Id="rId79" Type="http://schemas.microsoft.com/office/2015/10/relationships/revisionInfo" Target="revisionInfo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4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font" Target="fonts/font7.fntdata"/><Relationship Id="rId69" Type="http://schemas.openxmlformats.org/officeDocument/2006/relationships/font" Target="fonts/font12.fntdata"/><Relationship Id="rId77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font" Target="fonts/font5.fntdata"/><Relationship Id="rId70" Type="http://schemas.openxmlformats.org/officeDocument/2006/relationships/font" Target="fonts/font13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73" Type="http://schemas.openxmlformats.org/officeDocument/2006/relationships/font" Target="fonts/font16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2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4825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08532B-3A25-664B-A196-EA90B55876CF}" type="slidenum">
              <a:rPr lang="en-US"/>
              <a:pPr/>
              <a:t>26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133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54C14-93AA-D54D-A550-8469C761536A}" type="slidenum">
              <a:rPr lang="en-US"/>
              <a:pPr/>
              <a:t>29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5111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853CF-5A4E-514B-BE8A-54D321307C48}" type="slidenum">
              <a:rPr lang="en-US"/>
              <a:pPr/>
              <a:t>33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283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5A6AC7-AD5C-6F47-8342-D23582BC32FC}" type="slidenum">
              <a:rPr lang="en-US"/>
              <a:pPr/>
              <a:t>34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EXAMPLE: Every person</a:t>
            </a: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 is male or female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6599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A4C09-2A30-2648-9858-9D4E0FECED92}" type="slidenum">
              <a:rPr lang="en-US"/>
              <a:pPr/>
              <a:t>36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2505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0263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43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6669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44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8267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45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7182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46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436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KL-ONE – 1985</a:t>
            </a:r>
          </a:p>
          <a:p>
            <a:r>
              <a:rPr lang="en-US" dirty="0"/>
              <a:t>LOOM – 1987</a:t>
            </a:r>
          </a:p>
          <a:p>
            <a:r>
              <a:rPr lang="en-US" dirty="0"/>
              <a:t>CLASSIC – 1991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A11CF-85C7-754B-83BB-EB830B4A823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55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E106E-9968-B84D-9113-2D64C0585B46}" type="slidenum">
              <a:rPr lang="en-US"/>
              <a:pPr/>
              <a:t>5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Nomenclature: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Concept = class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Role = property or relation</a:t>
            </a:r>
          </a:p>
        </p:txBody>
      </p:sp>
    </p:spTree>
    <p:extLst>
      <p:ext uri="{BB962C8B-B14F-4D97-AF65-F5344CB8AC3E}">
        <p14:creationId xmlns:p14="http://schemas.microsoft.com/office/powerpoint/2010/main" val="809273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993E3-0801-1744-B4CA-0364649F43F7}" type="slidenum">
              <a:rPr lang="en-US"/>
              <a:pPr/>
              <a:t>6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9938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AD4A6-A621-3740-8700-850332982541}" type="slidenum">
              <a:rPr lang="en-US"/>
              <a:pPr/>
              <a:t>7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6564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C46988-9C40-9E4D-8CCD-FE0D42352867}" type="slidenum">
              <a:rPr lang="en-US"/>
              <a:pPr/>
              <a:t>11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826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C4F073-678E-6341-8E58-DE06A9D55C89}" type="slidenum">
              <a:rPr lang="en-US"/>
              <a:pPr/>
              <a:t>12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0661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751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D9A960-F092-3844-8CFA-6DB94CB5E0FA}" type="slidenum">
              <a:rPr lang="en-US"/>
              <a:pPr/>
              <a:t>21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8630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9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327259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54869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93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5763384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08888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641828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88287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43899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25166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27840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5317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361608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86655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30064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4DFE8-16A8-1A4F-BB42-6D721B34A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Expressions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7B918A-B428-D848-A1B9-1ACD1A0C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9814D-0E39-9C4E-8792-25FF623ECC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 expressions consist of:</a:t>
            </a:r>
          </a:p>
          <a:p>
            <a:r>
              <a:rPr lang="en-GB" dirty="0"/>
              <a:t>Concept and role descriptions:</a:t>
            </a:r>
          </a:p>
          <a:p>
            <a:pPr lvl="1"/>
            <a:r>
              <a:rPr lang="en-GB" dirty="0"/>
              <a:t>Atomic concepts: Person</a:t>
            </a:r>
          </a:p>
          <a:p>
            <a:pPr lvl="1"/>
            <a:r>
              <a:rPr lang="en-GB" dirty="0"/>
              <a:t>Atomic roles: </a:t>
            </a:r>
            <a:r>
              <a:rPr lang="en-GB" dirty="0" err="1"/>
              <a:t>hasChild</a:t>
            </a:r>
            <a:endParaRPr lang="en-GB" dirty="0"/>
          </a:p>
          <a:p>
            <a:pPr lvl="1"/>
            <a:r>
              <a:rPr lang="en-GB" dirty="0"/>
              <a:t>Complex concepts: “person with two living parents”</a:t>
            </a:r>
          </a:p>
          <a:p>
            <a:pPr lvl="1"/>
            <a:r>
              <a:rPr lang="en-GB" dirty="0"/>
              <a:t>Complex roles: “has parent’s brother”</a:t>
            </a:r>
          </a:p>
          <a:p>
            <a:r>
              <a:rPr lang="en-GB" dirty="0"/>
              <a:t>Axioms that make statements about how concepts or roles are related to each other:</a:t>
            </a:r>
          </a:p>
          <a:p>
            <a:pPr lvl="1"/>
            <a:r>
              <a:rPr lang="en-GB" dirty="0"/>
              <a:t>“Every person with two living parents is thankful”</a:t>
            </a:r>
          </a:p>
          <a:p>
            <a:pPr lvl="1"/>
            <a:r>
              <a:rPr lang="en-GB" dirty="0"/>
              <a:t>“</a:t>
            </a:r>
            <a:r>
              <a:rPr lang="en-GB" dirty="0" err="1"/>
              <a:t>hasUncle</a:t>
            </a:r>
            <a:r>
              <a:rPr lang="en-GB" dirty="0"/>
              <a:t> is equivalent to has parent’s brother”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2995A1-323A-9D4E-AD71-71812D8EEE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40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 Constructors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17BBB8-DB06-AD44-9C12-9D423479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89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concepts:</a:t>
                </a:r>
              </a:p>
              <a:p>
                <a:pPr lvl="1"/>
                <a:r>
                  <a:rPr lang="en-GB" dirty="0"/>
                  <a:t>Boolean concept constructors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¬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⊔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⊓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Restrictions on role successors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Number/cardinality restrictions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≥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𝑛𝑅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Nominals (singleton concepts)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{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Universal concept, top	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Contradiction, bottom		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089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8FA6F26-03FE-2946-AD48-5E31E54423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2632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Constructors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EFB3C-095C-8143-AD79-47028609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roles:</a:t>
                </a:r>
              </a:p>
              <a:p>
                <a:pPr lvl="1"/>
                <a:r>
                  <a:rPr lang="en-GB" dirty="0"/>
                  <a:t>Concrete domains (datatypes)</a:t>
                </a:r>
              </a:p>
              <a:p>
                <a:pPr lvl="1"/>
                <a:r>
                  <a:rPr lang="en-GB" dirty="0"/>
                  <a:t>Inverse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Role composition		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Transitive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7D9F4E-383D-9943-99B6-584712C6BE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46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and 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7CD946-B1E5-D54A-9844-E91AF2B0C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99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Not every description logic supports all constructors </a:t>
                </a:r>
              </a:p>
              <a:p>
                <a:r>
                  <a:rPr lang="en-US" dirty="0"/>
                  <a:t>More constructors = more expressive = higher complexity</a:t>
                </a:r>
              </a:p>
              <a:p>
                <a:r>
                  <a:rPr lang="en-US" dirty="0"/>
                  <a:t>For example, OWL DL is equivalent to the logic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𝒮ℋ𝒪ℐ𝒩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Atomic concepts and roles</a:t>
                </a:r>
              </a:p>
              <a:p>
                <a:pPr lvl="1"/>
                <a:r>
                  <a:rPr lang="en-US" dirty="0"/>
                  <a:t>Boolean operators</a:t>
                </a:r>
              </a:p>
              <a:p>
                <a:pPr lvl="1"/>
                <a:r>
                  <a:rPr lang="en-US" dirty="0"/>
                  <a:t>Universal, existential restrictions, number restrictions</a:t>
                </a:r>
              </a:p>
              <a:p>
                <a:pPr lvl="1"/>
                <a:r>
                  <a:rPr lang="en-US" dirty="0"/>
                  <a:t>Role hierarchies</a:t>
                </a:r>
              </a:p>
              <a:p>
                <a:pPr lvl="1"/>
                <a:r>
                  <a:rPr lang="en-US" dirty="0"/>
                  <a:t>Nominals</a:t>
                </a:r>
              </a:p>
              <a:p>
                <a:pPr lvl="1"/>
                <a:r>
                  <a:rPr lang="en-US" dirty="0"/>
                  <a:t>Inverse and transitive roles (but not role composition)</a:t>
                </a:r>
              </a:p>
            </p:txBody>
          </p:sp>
        </mc:Choice>
        <mc:Fallback xmlns=""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07BFE-F621-404C-B7D4-EA97A3978D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26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>
            <a:extLst>
              <a:ext uri="{FF2B5EF4-FFF2-40B4-BE49-F238E27FC236}">
                <a16:creationId xmlns:a16="http://schemas.microsoft.com/office/drawing/2014/main" id="{65617469-E783-DC45-ACAD-8BAC37C09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808044"/>
            <a:ext cx="1029492" cy="1837988"/>
          </a:xfrm>
          <a:custGeom>
            <a:avLst/>
            <a:gdLst>
              <a:gd name="connsiteX0" fmla="*/ 527049 w 1029492"/>
              <a:gd name="connsiteY0" fmla="*/ 0 h 1837988"/>
              <a:gd name="connsiteX1" fmla="*/ 553331 w 1029492"/>
              <a:gd name="connsiteY1" fmla="*/ 15967 h 1837988"/>
              <a:gd name="connsiteX2" fmla="*/ 1029492 w 1029492"/>
              <a:gd name="connsiteY2" fmla="*/ 911520 h 1837988"/>
              <a:gd name="connsiteX3" fmla="*/ 553331 w 1029492"/>
              <a:gd name="connsiteY3" fmla="*/ 1807073 h 1837988"/>
              <a:gd name="connsiteX4" fmla="*/ 502444 w 1029492"/>
              <a:gd name="connsiteY4" fmla="*/ 1837988 h 1837988"/>
              <a:gd name="connsiteX5" fmla="*/ 476162 w 1029492"/>
              <a:gd name="connsiteY5" fmla="*/ 1822021 h 1837988"/>
              <a:gd name="connsiteX6" fmla="*/ 0 w 1029492"/>
              <a:gd name="connsiteY6" fmla="*/ 926468 h 1837988"/>
              <a:gd name="connsiteX7" fmla="*/ 476162 w 1029492"/>
              <a:gd name="connsiteY7" fmla="*/ 30915 h 183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9492" h="1837988">
                <a:moveTo>
                  <a:pt x="527049" y="0"/>
                </a:moveTo>
                <a:lnTo>
                  <a:pt x="553331" y="15967"/>
                </a:lnTo>
                <a:cubicBezTo>
                  <a:pt x="840613" y="210051"/>
                  <a:pt x="1029492" y="538728"/>
                  <a:pt x="1029492" y="911520"/>
                </a:cubicBezTo>
                <a:cubicBezTo>
                  <a:pt x="1029492" y="1284313"/>
                  <a:pt x="840613" y="1612990"/>
                  <a:pt x="553331" y="1807073"/>
                </a:cubicBezTo>
                <a:lnTo>
                  <a:pt x="502444" y="1837988"/>
                </a:lnTo>
                <a:lnTo>
                  <a:pt x="476162" y="1822021"/>
                </a:lnTo>
                <a:cubicBezTo>
                  <a:pt x="188880" y="1627938"/>
                  <a:pt x="0" y="1299261"/>
                  <a:pt x="0" y="926468"/>
                </a:cubicBezTo>
                <a:cubicBezTo>
                  <a:pt x="0" y="553676"/>
                  <a:pt x="188880" y="224999"/>
                  <a:pt x="476162" y="30915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0FDA8C-8CFC-E040-B9E8-098D8801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Intersection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both children and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“Child AND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28CE97-D266-594B-8020-C91566BF8C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1AA39375-4B1F-BA40-9647-4FE5DCC5C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D824C399-2E95-B14C-95D6-3AAF1FC4E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9ED127E2-CC43-DC4E-84D7-232E6EF8A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4036" y="2329136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F87B2D-1B72-5648-9E7C-F92FD3D4DB03}"/>
              </a:ext>
            </a:extLst>
          </p:cNvPr>
          <p:cNvSpPr/>
          <p:nvPr/>
        </p:nvSpPr>
        <p:spPr bwMode="auto">
          <a:xfrm>
            <a:off x="6959216" y="1862020"/>
            <a:ext cx="3817117" cy="380218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AD9ABEF7-A8E2-B244-8CD8-B50618493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022" y="2329136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Child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3528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D6CFDD8A-97D1-B54E-8525-5C94678FB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3290508" cy="2174948"/>
          </a:xfrm>
          <a:custGeom>
            <a:avLst/>
            <a:gdLst>
              <a:gd name="connsiteX0" fmla="*/ 1080000 w 3290508"/>
              <a:gd name="connsiteY0" fmla="*/ 0 h 2174948"/>
              <a:gd name="connsiteX1" fmla="*/ 1594793 w 3290508"/>
              <a:gd name="connsiteY1" fmla="*/ 130350 h 2174948"/>
              <a:gd name="connsiteX2" fmla="*/ 1657557 w 3290508"/>
              <a:gd name="connsiteY2" fmla="*/ 168480 h 2174948"/>
              <a:gd name="connsiteX3" fmla="*/ 1695716 w 3290508"/>
              <a:gd name="connsiteY3" fmla="*/ 145298 h 2174948"/>
              <a:gd name="connsiteX4" fmla="*/ 2210508 w 3290508"/>
              <a:gd name="connsiteY4" fmla="*/ 14948 h 2174948"/>
              <a:gd name="connsiteX5" fmla="*/ 3290508 w 3290508"/>
              <a:gd name="connsiteY5" fmla="*/ 1094948 h 2174948"/>
              <a:gd name="connsiteX6" fmla="*/ 2210508 w 3290508"/>
              <a:gd name="connsiteY6" fmla="*/ 2174948 h 2174948"/>
              <a:gd name="connsiteX7" fmla="*/ 1695716 w 3290508"/>
              <a:gd name="connsiteY7" fmla="*/ 2044598 h 2174948"/>
              <a:gd name="connsiteX8" fmla="*/ 1632952 w 3290508"/>
              <a:gd name="connsiteY8" fmla="*/ 2006468 h 2174948"/>
              <a:gd name="connsiteX9" fmla="*/ 1594793 w 3290508"/>
              <a:gd name="connsiteY9" fmla="*/ 2029650 h 2174948"/>
              <a:gd name="connsiteX10" fmla="*/ 1080000 w 3290508"/>
              <a:gd name="connsiteY10" fmla="*/ 2160000 h 2174948"/>
              <a:gd name="connsiteX11" fmla="*/ 0 w 3290508"/>
              <a:gd name="connsiteY11" fmla="*/ 1080000 h 2174948"/>
              <a:gd name="connsiteX12" fmla="*/ 1080000 w 3290508"/>
              <a:gd name="connsiteY12" fmla="*/ 0 h 2174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0508" h="2174948">
                <a:moveTo>
                  <a:pt x="1080000" y="0"/>
                </a:moveTo>
                <a:cubicBezTo>
                  <a:pt x="1266397" y="0"/>
                  <a:pt x="1441764" y="47220"/>
                  <a:pt x="1594793" y="130350"/>
                </a:cubicBezTo>
                <a:lnTo>
                  <a:pt x="1657557" y="168480"/>
                </a:lnTo>
                <a:lnTo>
                  <a:pt x="1695716" y="145298"/>
                </a:lnTo>
                <a:cubicBezTo>
                  <a:pt x="1848745" y="62168"/>
                  <a:pt x="2024112" y="14948"/>
                  <a:pt x="2210508" y="14948"/>
                </a:cubicBezTo>
                <a:cubicBezTo>
                  <a:pt x="2806976" y="14948"/>
                  <a:pt x="3290508" y="498480"/>
                  <a:pt x="3290508" y="1094948"/>
                </a:cubicBezTo>
                <a:cubicBezTo>
                  <a:pt x="3290508" y="1691416"/>
                  <a:pt x="2806976" y="2174948"/>
                  <a:pt x="2210508" y="2174948"/>
                </a:cubicBezTo>
                <a:cubicBezTo>
                  <a:pt x="2024112" y="2174948"/>
                  <a:pt x="1848745" y="2127728"/>
                  <a:pt x="1695716" y="2044598"/>
                </a:cubicBezTo>
                <a:lnTo>
                  <a:pt x="1632952" y="2006468"/>
                </a:lnTo>
                <a:lnTo>
                  <a:pt x="1594793" y="2029650"/>
                </a:lnTo>
                <a:cubicBezTo>
                  <a:pt x="1441764" y="2112780"/>
                  <a:pt x="1266397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7F3E7F-00B4-8242-B79E-B19D36C2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Rich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⊔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Famous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rich or famous (or both)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“Rich OR Famous”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4757BE-E1C0-634D-A420-50C3F88FA5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16">
            <a:extLst>
              <a:ext uri="{FF2B5EF4-FFF2-40B4-BE49-F238E27FC236}">
                <a16:creationId xmlns:a16="http://schemas.microsoft.com/office/drawing/2014/main" id="{74151044-1294-0D4A-B92A-4534C3312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94325F3C-A849-6144-9509-DA6F78A33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3C11B019-B7DD-D840-87D9-DF08442CE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047" y="2329136"/>
            <a:ext cx="12243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Famous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E9F761-8A6B-D749-A547-5D9E9CDF0B8E}"/>
              </a:ext>
            </a:extLst>
          </p:cNvPr>
          <p:cNvSpPr/>
          <p:nvPr/>
        </p:nvSpPr>
        <p:spPr bwMode="auto">
          <a:xfrm>
            <a:off x="6959216" y="1862020"/>
            <a:ext cx="3817117" cy="381488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CEF574B2-CEA1-D04F-99DA-474495A51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022" y="2329136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Rich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1583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5DC5F555-AD6C-8349-9C07-24870A7F6000}"/>
              </a:ext>
            </a:extLst>
          </p:cNvPr>
          <p:cNvSpPr/>
          <p:nvPr/>
        </p:nvSpPr>
        <p:spPr bwMode="auto">
          <a:xfrm>
            <a:off x="6959216" y="1864850"/>
            <a:ext cx="3817117" cy="3816573"/>
          </a:xfrm>
          <a:custGeom>
            <a:avLst/>
            <a:gdLst>
              <a:gd name="connsiteX0" fmla="*/ 1938908 w 3817117"/>
              <a:gd name="connsiteY0" fmla="*/ 795112 h 3816573"/>
              <a:gd name="connsiteX1" fmla="*/ 858908 w 3817117"/>
              <a:gd name="connsiteY1" fmla="*/ 1875112 h 3816573"/>
              <a:gd name="connsiteX2" fmla="*/ 1938908 w 3817117"/>
              <a:gd name="connsiteY2" fmla="*/ 2955112 h 3816573"/>
              <a:gd name="connsiteX3" fmla="*/ 3018908 w 3817117"/>
              <a:gd name="connsiteY3" fmla="*/ 1875112 h 3816573"/>
              <a:gd name="connsiteX4" fmla="*/ 1938908 w 3817117"/>
              <a:gd name="connsiteY4" fmla="*/ 795112 h 3816573"/>
              <a:gd name="connsiteX5" fmla="*/ 0 w 3817117"/>
              <a:gd name="connsiteY5" fmla="*/ 0 h 3816573"/>
              <a:gd name="connsiteX6" fmla="*/ 3817117 w 3817117"/>
              <a:gd name="connsiteY6" fmla="*/ 0 h 3816573"/>
              <a:gd name="connsiteX7" fmla="*/ 3817117 w 3817117"/>
              <a:gd name="connsiteY7" fmla="*/ 3816573 h 3816573"/>
              <a:gd name="connsiteX8" fmla="*/ 0 w 3817117"/>
              <a:gd name="connsiteY8" fmla="*/ 3816573 h 3816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7117" h="3816573">
                <a:moveTo>
                  <a:pt x="1938908" y="795112"/>
                </a:moveTo>
                <a:cubicBezTo>
                  <a:pt x="1342440" y="795112"/>
                  <a:pt x="858908" y="1278644"/>
                  <a:pt x="858908" y="1875112"/>
                </a:cubicBezTo>
                <a:cubicBezTo>
                  <a:pt x="858908" y="2471580"/>
                  <a:pt x="1342440" y="2955112"/>
                  <a:pt x="1938908" y="2955112"/>
                </a:cubicBezTo>
                <a:cubicBezTo>
                  <a:pt x="2535376" y="2955112"/>
                  <a:pt x="3018908" y="2471580"/>
                  <a:pt x="3018908" y="1875112"/>
                </a:cubicBezTo>
                <a:cubicBezTo>
                  <a:pt x="3018908" y="1278644"/>
                  <a:pt x="2535376" y="795112"/>
                  <a:pt x="1938908" y="795112"/>
                </a:cubicBezTo>
                <a:close/>
                <a:moveTo>
                  <a:pt x="0" y="0"/>
                </a:moveTo>
                <a:lnTo>
                  <a:pt x="3817117" y="0"/>
                </a:lnTo>
                <a:lnTo>
                  <a:pt x="3817117" y="3816573"/>
                </a:lnTo>
                <a:lnTo>
                  <a:pt x="0" y="3816573"/>
                </a:ln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DC4B44-6248-8B45-BC0A-AEC861300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Complement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¬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not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“NOT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E9D064-C477-2B4B-894E-5D818F8132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12BF94D1-B0C5-ED4B-BB98-05D70CE3E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005" y="2657132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211BD699-FC3F-9447-A268-0F4F6C5F8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9980" y="2329136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4833A5-D98B-0848-96B1-1D8C1CDFF1A2}"/>
              </a:ext>
            </a:extLst>
          </p:cNvPr>
          <p:cNvSpPr/>
          <p:nvPr/>
        </p:nvSpPr>
        <p:spPr bwMode="auto">
          <a:xfrm>
            <a:off x="6965098" y="1862019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692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C402EB-662C-F447-AD79-1C8989EF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Existential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have some pet that is a cat</a:t>
                </a:r>
              </a:p>
              <a:p>
                <a:pPr lvl="1"/>
                <a:r>
                  <a:rPr lang="en-US" dirty="0"/>
                  <a:t>must have at least one pet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SOME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72004A-85E0-6947-8917-DE50A5461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88CC3D7F-C3A4-C74E-BA2B-E11872A6E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4287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163B75B7-3F0F-E440-8A4F-4F1969E3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338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4A7C14AF-9519-0946-AFE4-71EC8941B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123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4165B47C-532D-1348-987D-C507D2282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291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440A5511-1D3A-4C4F-9EC7-58ED5D18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262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3A178BB-F9AB-5645-A895-1548D4AE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42139"/>
            <a:ext cx="6711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0" name="Oval 16">
            <a:extLst>
              <a:ext uri="{FF2B5EF4-FFF2-40B4-BE49-F238E27FC236}">
                <a16:creationId xmlns:a16="http://schemas.microsoft.com/office/drawing/2014/main" id="{7C8FD0EC-9F3D-224E-8832-888686DB5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3246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8EA0FDA2-5C93-EE46-BECC-FED2D15F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48194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8F2CE439-87C7-7A4D-B39C-8B34A7D03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2922"/>
            <a:ext cx="7129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35A718-25F6-EA40-8CE7-318E9EEF3E6B}"/>
              </a:ext>
            </a:extLst>
          </p:cNvPr>
          <p:cNvSpPr/>
          <p:nvPr/>
        </p:nvSpPr>
        <p:spPr bwMode="auto">
          <a:xfrm>
            <a:off x="6959216" y="1852906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4FBBDA86-7460-044F-BB0E-526D4D71D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58767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C95F2F45-ECCC-0346-A980-6E890A92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53936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EDAD605-0480-D747-BBC8-0FE3F0744AAE}"/>
              </a:ext>
            </a:extLst>
          </p:cNvPr>
          <p:cNvGrpSpPr/>
          <p:nvPr/>
        </p:nvGrpSpPr>
        <p:grpSpPr>
          <a:xfrm>
            <a:off x="8319549" y="2208671"/>
            <a:ext cx="801410" cy="3239951"/>
            <a:chOff x="6219672" y="2208670"/>
            <a:chExt cx="801410" cy="3239951"/>
          </a:xfrm>
        </p:grpSpPr>
        <p:sp>
          <p:nvSpPr>
            <p:cNvPr id="25" name="Text Box 15">
              <a:extLst>
                <a:ext uri="{FF2B5EF4-FFF2-40B4-BE49-F238E27FC236}">
                  <a16:creationId xmlns:a16="http://schemas.microsoft.com/office/drawing/2014/main" id="{BD94B61F-6A4A-2747-AE82-1EA8FBF9F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086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27" name="Text Box 15">
              <a:extLst>
                <a:ext uri="{FF2B5EF4-FFF2-40B4-BE49-F238E27FC236}">
                  <a16:creationId xmlns:a16="http://schemas.microsoft.com/office/drawing/2014/main" id="{D596A9AA-507A-4149-A4A0-6D1921F076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9672" y="51408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jane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28" name="Text Box 5">
            <a:extLst>
              <a:ext uri="{FF2B5EF4-FFF2-40B4-BE49-F238E27FC236}">
                <a16:creationId xmlns:a16="http://schemas.microsoft.com/office/drawing/2014/main" id="{A9D40118-0410-7344-9342-3591AC41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67931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1BFFEB5F-5367-D14F-AE0E-5115D04B28CF}"/>
              </a:ext>
            </a:extLst>
          </p:cNvPr>
          <p:cNvCxnSpPr>
            <a:cxnSpLocks/>
            <a:stCxn id="18" idx="4"/>
            <a:endCxn id="14" idx="6"/>
          </p:cNvCxnSpPr>
          <p:nvPr/>
        </p:nvCxnSpPr>
        <p:spPr bwMode="auto">
          <a:xfrm rot="5400000">
            <a:off x="7780537" y="2496935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C819EAE-E956-D44E-8870-53171C64D42C}"/>
              </a:ext>
            </a:extLst>
          </p:cNvPr>
          <p:cNvCxnSpPr/>
          <p:nvPr/>
        </p:nvCxnSpPr>
        <p:spPr bwMode="auto">
          <a:xfrm>
            <a:off x="6959215" y="5940167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6050181-6DB7-2F44-814F-4A1C23C69759}"/>
              </a:ext>
            </a:extLst>
          </p:cNvPr>
          <p:cNvSpPr txBox="1"/>
          <p:nvPr/>
        </p:nvSpPr>
        <p:spPr>
          <a:xfrm>
            <a:off x="7607288" y="5757894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4A8E76BF-8AC3-5049-933F-B6FDE2961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00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Text Box 15">
            <a:extLst>
              <a:ext uri="{FF2B5EF4-FFF2-40B4-BE49-F238E27FC236}">
                <a16:creationId xmlns:a16="http://schemas.microsoft.com/office/drawing/2014/main" id="{E8B61D94-FC65-B84C-9CCA-6897C4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51753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10F3997B-4F28-254D-8B66-63D2025ADBC2}"/>
              </a:ext>
            </a:extLst>
          </p:cNvPr>
          <p:cNvCxnSpPr>
            <a:cxnSpLocks/>
            <a:stCxn id="17" idx="0"/>
            <a:endCxn id="16" idx="2"/>
          </p:cNvCxnSpPr>
          <p:nvPr/>
        </p:nvCxnSpPr>
        <p:spPr bwMode="auto">
          <a:xfrm rot="5400000" flipH="1" flipV="1">
            <a:off x="8215173" y="3655267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CFB08E81-F3FA-4D48-8E5C-0DE76E825DF5}"/>
              </a:ext>
            </a:extLst>
          </p:cNvPr>
          <p:cNvCxnSpPr>
            <a:cxnSpLocks/>
            <a:stCxn id="17" idx="0"/>
            <a:endCxn id="15" idx="6"/>
          </p:cNvCxnSpPr>
          <p:nvPr/>
        </p:nvCxnSpPr>
        <p:spPr bwMode="auto">
          <a:xfrm rot="16200000" flipV="1">
            <a:off x="7617656" y="4504063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40323B1-4818-B647-9886-8F62EAA6F0FD}"/>
              </a:ext>
            </a:extLst>
          </p:cNvPr>
          <p:cNvGrpSpPr/>
          <p:nvPr/>
        </p:nvGrpSpPr>
        <p:grpSpPr>
          <a:xfrm>
            <a:off x="8371910" y="2208671"/>
            <a:ext cx="801410" cy="3239951"/>
            <a:chOff x="6372072" y="2361070"/>
            <a:chExt cx="801410" cy="3239951"/>
          </a:xfrm>
        </p:grpSpPr>
        <p:sp>
          <p:nvSpPr>
            <p:cNvPr id="38" name="Text Box 15">
              <a:extLst>
                <a:ext uri="{FF2B5EF4-FFF2-40B4-BE49-F238E27FC236}">
                  <a16:creationId xmlns:a16="http://schemas.microsoft.com/office/drawing/2014/main" id="{9249496E-823B-1F4A-A5E4-D0B650FA6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8387" y="23610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39" name="Text Box 15">
              <a:extLst>
                <a:ext uri="{FF2B5EF4-FFF2-40B4-BE49-F238E27FC236}">
                  <a16:creationId xmlns:a16="http://schemas.microsoft.com/office/drawing/2014/main" id="{8D76D375-9732-9649-BB53-E950E77582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2072" y="52932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jane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67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3704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760412-7562-FD43-8305-02B8DBA0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9D83C6-A4E5-7641-BE1B-B8209C881C4A}"/>
              </a:ext>
            </a:extLst>
          </p:cNvPr>
          <p:cNvGrpSpPr/>
          <p:nvPr/>
        </p:nvGrpSpPr>
        <p:grpSpPr>
          <a:xfrm>
            <a:off x="7320632" y="3162466"/>
            <a:ext cx="2933237" cy="891149"/>
            <a:chOff x="5220755" y="3162465"/>
            <a:chExt cx="2933237" cy="891149"/>
          </a:xfrm>
        </p:grpSpPr>
        <p:sp>
          <p:nvSpPr>
            <p:cNvPr id="43" name="Text Box 15">
              <a:extLst>
                <a:ext uri="{FF2B5EF4-FFF2-40B4-BE49-F238E27FC236}">
                  <a16:creationId xmlns:a16="http://schemas.microsoft.com/office/drawing/2014/main" id="{AFC30F3F-CCC7-124E-B3E2-D1D429692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0755" y="3745837"/>
              <a:ext cx="71314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fluffy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  <p:sp>
          <p:nvSpPr>
            <p:cNvPr id="48" name="Text Box 15">
              <a:extLst>
                <a:ext uri="{FF2B5EF4-FFF2-40B4-BE49-F238E27FC236}">
                  <a16:creationId xmlns:a16="http://schemas.microsoft.com/office/drawing/2014/main" id="{50EB7765-8FFC-EC4A-A419-D314D2BB5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946" y="3162465"/>
              <a:ext cx="5709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felix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0" name="Text Box 15">
              <a:extLst>
                <a:ext uri="{FF2B5EF4-FFF2-40B4-BE49-F238E27FC236}">
                  <a16:creationId xmlns:a16="http://schemas.microsoft.com/office/drawing/2014/main" id="{E835740D-45FC-EF44-97E5-AF512E0C6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554" y="3657634"/>
              <a:ext cx="4864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fido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F38A547-78F4-1E4A-A8EB-CB4D12C563C3}"/>
              </a:ext>
            </a:extLst>
          </p:cNvPr>
          <p:cNvGrpSpPr/>
          <p:nvPr/>
        </p:nvGrpSpPr>
        <p:grpSpPr>
          <a:xfrm>
            <a:off x="8465864" y="2212370"/>
            <a:ext cx="1862072" cy="3250859"/>
            <a:chOff x="6365987" y="2212369"/>
            <a:chExt cx="1862072" cy="3250859"/>
          </a:xfrm>
        </p:grpSpPr>
        <p:sp>
          <p:nvSpPr>
            <p:cNvPr id="49" name="Text Box 15">
              <a:extLst>
                <a:ext uri="{FF2B5EF4-FFF2-40B4-BE49-F238E27FC236}">
                  <a16:creationId xmlns:a16="http://schemas.microsoft.com/office/drawing/2014/main" id="{1DFF961B-DB8E-5845-8E82-B9B58009A5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8" name="Text Box 15">
              <a:extLst>
                <a:ext uri="{FF2B5EF4-FFF2-40B4-BE49-F238E27FC236}">
                  <a16:creationId xmlns:a16="http://schemas.microsoft.com/office/drawing/2014/main" id="{69F21926-D73C-754B-8281-7DEA28FC6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jenny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0107612-BEA2-F243-A532-CCFF2BE6195B}"/>
              </a:ext>
            </a:extLst>
          </p:cNvPr>
          <p:cNvGrpSpPr/>
          <p:nvPr/>
        </p:nvGrpSpPr>
        <p:grpSpPr>
          <a:xfrm>
            <a:off x="8501581" y="2201462"/>
            <a:ext cx="1862072" cy="3250859"/>
            <a:chOff x="6365987" y="2212369"/>
            <a:chExt cx="1862072" cy="3250859"/>
          </a:xfrm>
        </p:grpSpPr>
        <p:sp>
          <p:nvSpPr>
            <p:cNvPr id="63" name="Text Box 15">
              <a:extLst>
                <a:ext uri="{FF2B5EF4-FFF2-40B4-BE49-F238E27FC236}">
                  <a16:creationId xmlns:a16="http://schemas.microsoft.com/office/drawing/2014/main" id="{1CB84FE0-86FC-A644-8F9A-854CC31AF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64" name="Text Box 15">
              <a:extLst>
                <a:ext uri="{FF2B5EF4-FFF2-40B4-BE49-F238E27FC236}">
                  <a16:creationId xmlns:a16="http://schemas.microsoft.com/office/drawing/2014/main" id="{2ACC158C-E17B-9044-8E6C-9C14D258F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jenny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6DFE9A-09B4-984D-B5CA-3EEFB8999B6A}"/>
              </a:ext>
            </a:extLst>
          </p:cNvPr>
          <p:cNvGrpSpPr/>
          <p:nvPr/>
        </p:nvGrpSpPr>
        <p:grpSpPr>
          <a:xfrm>
            <a:off x="7301390" y="3153339"/>
            <a:ext cx="2983449" cy="907087"/>
            <a:chOff x="5072474" y="3860465"/>
            <a:chExt cx="2983449" cy="907087"/>
          </a:xfrm>
        </p:grpSpPr>
        <p:sp>
          <p:nvSpPr>
            <p:cNvPr id="36" name="Text Box 15">
              <a:extLst>
                <a:ext uri="{FF2B5EF4-FFF2-40B4-BE49-F238E27FC236}">
                  <a16:creationId xmlns:a16="http://schemas.microsoft.com/office/drawing/2014/main" id="{20506B91-94E1-7A4D-84E4-CFFDD19BD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2474" y="4459775"/>
              <a:ext cx="72540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fluffy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  <p:sp>
          <p:nvSpPr>
            <p:cNvPr id="37" name="Text Box 15">
              <a:extLst>
                <a:ext uri="{FF2B5EF4-FFF2-40B4-BE49-F238E27FC236}">
                  <a16:creationId xmlns:a16="http://schemas.microsoft.com/office/drawing/2014/main" id="{90C469EA-3923-D64E-B908-CECA066239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53207" y="3860465"/>
              <a:ext cx="6748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ea typeface="Arial" charset="0"/>
                  <a:cs typeface="Arial" charset="0"/>
                </a:rPr>
                <a:t>felix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3" name="Text Box 15">
              <a:extLst>
                <a:ext uri="{FF2B5EF4-FFF2-40B4-BE49-F238E27FC236}">
                  <a16:creationId xmlns:a16="http://schemas.microsoft.com/office/drawing/2014/main" id="{A4180A4B-B2E1-B143-9FC4-37428D1C4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0956" y="4371325"/>
              <a:ext cx="57496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ea typeface="Arial" charset="0"/>
                  <a:cs typeface="Arial" charset="0"/>
                </a:rPr>
                <a:t>fido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39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=1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exactly one pet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1B1C92-CEA2-A348-B5A6-780A8B1A1F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51847"/>
            <a:ext cx="6878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9003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3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Text Box 15">
            <a:extLst>
              <a:ext uri="{FF2B5EF4-FFF2-40B4-BE49-F238E27FC236}">
                <a16:creationId xmlns:a16="http://schemas.microsoft.com/office/drawing/2014/main" id="{9F55A2A7-40A1-AB4F-83A1-0FBB8CF1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7172" y="2218379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ea typeface="Arial" charset="0"/>
                <a:cs typeface="Arial" charset="0"/>
              </a:rPr>
              <a:t>john</a:t>
            </a:r>
            <a:endParaRPr lang="en-US" sz="2000" b="1" baseline="30000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72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Description Logic Primer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313401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≥2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at least two pets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281CF-0EF2-E84D-A663-1DDBC7156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2" y="3751847"/>
            <a:ext cx="7200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3679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367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Text Box 15">
            <a:extLst>
              <a:ext uri="{FF2B5EF4-FFF2-40B4-BE49-F238E27FC236}">
                <a16:creationId xmlns:a16="http://schemas.microsoft.com/office/drawing/2014/main" id="{EA3A729A-7E76-E84D-AE3C-E7528F1FA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477" y="5149716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ea typeface="Arial" charset="0"/>
                <a:cs typeface="Arial" charset="0"/>
              </a:rPr>
              <a:t>jane</a:t>
            </a:r>
            <a:endParaRPr lang="en-US" sz="2000" b="1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57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Knowledge Bases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EAC4EE-956D-6A48-BD2F-E61CF041A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9625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description logic knowledge base (KB) has two parts:</a:t>
            </a:r>
          </a:p>
          <a:p>
            <a:r>
              <a:rPr lang="en-GB" dirty="0" err="1"/>
              <a:t>TBox</a:t>
            </a:r>
            <a:r>
              <a:rPr lang="en-GB" dirty="0"/>
              <a:t>: terminology</a:t>
            </a:r>
          </a:p>
          <a:p>
            <a:pPr lvl="1"/>
            <a:r>
              <a:rPr lang="en-GB" dirty="0"/>
              <a:t>A set of axioms describing the structure of the domain </a:t>
            </a:r>
            <a:br>
              <a:rPr lang="en-GB" dirty="0"/>
            </a:br>
            <a:r>
              <a:rPr lang="en-GB" dirty="0"/>
              <a:t>(i.e., a conceptual schema)</a:t>
            </a:r>
          </a:p>
          <a:p>
            <a:pPr lvl="1"/>
            <a:r>
              <a:rPr lang="en-GB" dirty="0"/>
              <a:t>Concepts, roles</a:t>
            </a:r>
          </a:p>
          <a:p>
            <a:r>
              <a:rPr lang="en-GB" dirty="0" err="1">
                <a:sym typeface="Zed" pitchFamily="2" charset="2"/>
              </a:rPr>
              <a:t>ABox</a:t>
            </a:r>
            <a:r>
              <a:rPr lang="en-GB" dirty="0">
                <a:sym typeface="Zed" pitchFamily="2" charset="2"/>
              </a:rPr>
              <a:t>: assertions</a:t>
            </a:r>
          </a:p>
          <a:p>
            <a:pPr lvl="1"/>
            <a:r>
              <a:rPr lang="en-GB" dirty="0">
                <a:sym typeface="Zed" pitchFamily="2" charset="2"/>
              </a:rPr>
              <a:t>A set of axioms describing a concrete situation (data)</a:t>
            </a:r>
          </a:p>
          <a:p>
            <a:pPr lvl="1"/>
            <a:r>
              <a:rPr lang="en-GB" dirty="0">
                <a:sym typeface="Zed" pitchFamily="2" charset="2"/>
              </a:rPr>
              <a:t>Instances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178BE8-AB28-7B46-9EF7-5B082A2039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9615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E04F860-F7C3-DC45-A992-EB97899F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TBox</a:t>
            </a:r>
            <a:r>
              <a:rPr lang="en-GB" dirty="0"/>
              <a:t> Axioms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FAE731-681C-1949-8CDE-FFC3F198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5" cy="47928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695618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988037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⊑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≡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5" cy="47928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695618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988037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b="-4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100000" b="-3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200000" b="-2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300000" b="-1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12024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298947" b="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C27FD9-0E96-9E40-882D-E2D3C8806D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53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0100-BBA9-0442-99A0-9D0E06348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9D793-ACDF-9A48-85EF-31E82136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6B8C4-861E-2D43-AF7C-8AF7042E08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“Attribute A is a necessary/sufficient condition for membership of C”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Instead of talking directly about A, we can make a class expression (using the concept constructors) that represents the class of things with attribute A – call it D</a:t>
            </a:r>
          </a:p>
          <a:p>
            <a:pPr lvl="1"/>
            <a:r>
              <a:rPr lang="en-GB" dirty="0"/>
              <a:t>Membership of D is necessary/sufficient for membership of C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26F462-4E7F-7048-80C7-A737ED3DC3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72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936E-5B27-0E42-B842-FBD134259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CF5AE0-75DB-2445-9215-70FA0CB3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Membership of D is a necessary condition for membership of C</a:t>
                </a:r>
              </a:p>
              <a:p>
                <a:pPr marL="0" indent="0">
                  <a:buNone/>
                </a:pPr>
                <a:r>
                  <a:rPr lang="en-GB" b="0" i="1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i="1" dirty="0"/>
              </a:p>
              <a:p>
                <a:pPr marL="0" indent="0">
                  <a:buNone/>
                </a:pPr>
                <a:r>
                  <a:rPr lang="en-GB" dirty="0"/>
                  <a:t>Membership of D is a sufficient condition for membership of C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⊒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Membership of D is both a necessary and a sufficient condition for membership of C</a:t>
                </a:r>
              </a:p>
              <a:p>
                <a:pPr marL="0" indent="0">
                  <a:buNone/>
                </a:pPr>
                <a:r>
                  <a:rPr lang="en-GB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1B1688-BE47-6E4D-9C44-2D3BF5BDB3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57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CD265-AF52-594D-A803-230BA6BD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C4806B-C631-294E-ACB4-B4D04BB69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Some common terminology: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⊑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primitive</a:t>
                </a:r>
                <a:r>
                  <a:rPr lang="en-GB" dirty="0"/>
                  <a:t> or </a:t>
                </a:r>
                <a:r>
                  <a:rPr lang="en-GB" i="1" dirty="0"/>
                  <a:t>partial class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defined class</a:t>
                </a:r>
              </a:p>
              <a:p>
                <a:pPr lvl="1"/>
                <a:endParaRPr lang="en-GB" i="1" dirty="0"/>
              </a:p>
              <a:p>
                <a:pPr marL="0" indent="0">
                  <a:buNone/>
                </a:pPr>
                <a:r>
                  <a:rPr lang="en-GB" dirty="0"/>
                  <a:t>(you’ll see these terms used in the Protégé OWL Tutorial)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B85485-CF37-494C-B29F-5C197D6DB0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88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ABox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580243-51FB-3C46-8E33-DFD042E2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0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Concept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is of type C</a:t>
                </a:r>
              </a:p>
              <a:p>
                <a:pPr marL="0" indent="0">
                  <a:buNone/>
                </a:pPr>
                <a:r>
                  <a:rPr lang="en-US" dirty="0"/>
                  <a:t>Role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has R of y</a:t>
                </a:r>
              </a:p>
            </p:txBody>
          </p:sp>
        </mc:Choice>
        <mc:Fallback xmlns="">
          <p:sp>
            <p:nvSpPr>
              <p:cNvPr id="1024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C807E-7DC7-D140-B92E-9D182B93F9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11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658A80D-F553-F04D-963D-1FF130320B4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56282629"/>
              </p:ext>
            </p:extLst>
          </p:nvPr>
        </p:nvGraphicFramePr>
        <p:xfrm>
          <a:off x="623888" y="1773238"/>
          <a:ext cx="10944225" cy="269280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6585169">
                  <a:extLst>
                    <a:ext uri="{9D8B030D-6E8A-4147-A177-3AD203B41FA5}">
                      <a16:colId xmlns:a16="http://schemas.microsoft.com/office/drawing/2014/main" val="493636180"/>
                    </a:ext>
                  </a:extLst>
                </a:gridCol>
                <a:gridCol w="4359056">
                  <a:extLst>
                    <a:ext uri="{9D8B030D-6E8A-4147-A177-3AD203B41FA5}">
                      <a16:colId xmlns:a16="http://schemas.microsoft.com/office/drawing/2014/main" val="1941384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person is either living or dead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590314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happy child has a loving parent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853180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child who eats only cake is unhealthy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20796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No elephants can fly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274030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 mole is a sauce from Mexico that contains chili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31068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All Englishmen are mad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848275915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38BE6-87E3-5A41-8233-32651491DF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53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375197631"/>
                  </p:ext>
                </p:extLst>
              </p:nvPr>
            </p:nvGraphicFramePr>
            <p:xfrm>
              <a:off x="623888" y="1773238"/>
              <a:ext cx="10944225" cy="36072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4915584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6028641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Person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Living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Dead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Happy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hasParent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Loving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⊓∀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⊑¬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Healthy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Elephant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FlyingThing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 ⊥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Mole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</m:oMath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Sauce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hasOrigin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Mexico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</m:oMath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hasIngredient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Chili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bornIn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England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375197631"/>
                  </p:ext>
                </p:extLst>
              </p:nvPr>
            </p:nvGraphicFramePr>
            <p:xfrm>
              <a:off x="623888" y="1773238"/>
              <a:ext cx="10944225" cy="36072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4915584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6028641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b="-73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97222" b="-6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753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120339" b="-2728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361111" b="-347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10584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197619" b="-488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714286" b="-1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C9F173-9541-874C-A99C-26A78E10B4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483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Description Logic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BB2DD4-1641-0F4E-A6B1-74FA69FD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1064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 single ‘correct’ answer - different modelling choices</a:t>
            </a:r>
          </a:p>
          <a:p>
            <a:r>
              <a:rPr lang="en-US" dirty="0"/>
              <a:t>Break sentence down into pieces</a:t>
            </a:r>
          </a:p>
          <a:p>
            <a:pPr lvl="1"/>
            <a:r>
              <a:rPr lang="en-US" dirty="0"/>
              <a:t>e.g. “successful man”, “spicy ingredient”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Look for nouns and adjectives (concepts)</a:t>
            </a:r>
          </a:p>
          <a:p>
            <a:pPr lvl="1"/>
            <a:r>
              <a:rPr lang="en-US" dirty="0"/>
              <a:t>Look for verb phrases (roles)</a:t>
            </a:r>
          </a:p>
          <a:p>
            <a:r>
              <a:rPr lang="en-US" dirty="0"/>
              <a:t>Look for indicators of axiom type:</a:t>
            </a:r>
          </a:p>
          <a:p>
            <a:pPr lvl="1"/>
            <a:r>
              <a:rPr lang="en-US" dirty="0"/>
              <a:t>“Every X is Y” - inclusion axiom</a:t>
            </a:r>
          </a:p>
          <a:p>
            <a:pPr lvl="1"/>
            <a:r>
              <a:rPr lang="en-US" dirty="0"/>
              <a:t>“X is Y” - equivalence axiom</a:t>
            </a:r>
          </a:p>
          <a:p>
            <a:r>
              <a:rPr lang="en-US" dirty="0"/>
              <a:t>Remember that ∀R.C is satisfied by instances which have no value for 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D1FE3-7C72-B240-9CF6-18286D733B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67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Description Logics?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97B88-0DC2-0A45-8591-98633712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Schema isn’t sufficient for all tasks</a:t>
            </a:r>
          </a:p>
          <a:p>
            <a:pPr lvl="1"/>
            <a:r>
              <a:rPr lang="en-US" dirty="0"/>
              <a:t>There are things you can’t express</a:t>
            </a:r>
          </a:p>
          <a:p>
            <a:pPr lvl="1"/>
            <a:r>
              <a:rPr lang="en-US" dirty="0"/>
              <a:t>There are things you can’t infer</a:t>
            </a:r>
          </a:p>
          <a:p>
            <a:pPr lvl="1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058CB5-0B6C-4040-A528-8A47F4F628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6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FAD109-B3A5-A34F-BD2D-31B307479D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6A200C-E4FE-2A4C-AACC-7A4977FC5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95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Semantics</a:t>
            </a:r>
          </a:p>
        </p:txBody>
      </p:sp>
    </p:spTree>
    <p:extLst>
      <p:ext uri="{BB962C8B-B14F-4D97-AF65-F5344CB8AC3E}">
        <p14:creationId xmlns:p14="http://schemas.microsoft.com/office/powerpoint/2010/main" val="3742185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2DD5CE-7EF0-6B4C-8567-8C0547E41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 Logics are a subset of first order Predicate Logic with a simplified syntax</a:t>
            </a:r>
          </a:p>
          <a:p>
            <a:pPr marL="0" indent="0">
              <a:buNone/>
            </a:pPr>
            <a:r>
              <a:rPr lang="en-US" dirty="0"/>
              <a:t>Every DL expression can be converted into an equivalent FOPL expression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9AD54D-46F9-7F4F-8078-DB6F2D391A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616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22DA03-0307-EE42-AF33-CC2437E2F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21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Every concept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Every role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Boolean concept constructors:</a:t>
                </a:r>
              </a:p>
              <a:p>
                <a:pPr marL="0" indent="0">
                  <a:buNone/>
                </a:pPr>
                <a:r>
                  <a:rPr lang="en-GB" sz="2800" dirty="0"/>
                  <a:t>	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=¬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dirty="0"/>
                </a:b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⊔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dirty="0">
                    <a:ea typeface="Cambria Math" panose="02040503050406030204" pitchFamily="18" charset="0"/>
                  </a:rPr>
                </a:br>
                <a:r>
                  <a:rPr lang="en-GB" sz="28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⊓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Restrictions:</a:t>
                </a:r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∃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=∃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dirty="0">
                    <a:ea typeface="Cambria Math" panose="02040503050406030204" pitchFamily="18" charset="0"/>
                  </a:rPr>
                </a:br>
                <a:r>
                  <a:rPr lang="en-GB" sz="28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=∀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942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D56E0-6BD2-6641-A2B3-9E1AC29964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41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54C9D4-54E5-4F45-B15C-7D53D742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35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Axioms are translated as follows:</a:t>
                </a:r>
              </a:p>
              <a:p>
                <a:pPr marL="0" indent="0">
                  <a:buNone/>
                </a:pPr>
                <a:r>
                  <a:rPr lang="en-US" dirty="0"/>
                  <a:t>Concept inclusion	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269875" indent="-269875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Concept equivalence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0035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CAF49-E8E6-AD41-A055-38BC38357B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98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∧∃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19056A-EC73-C149-8E05-DD61E1276396}"/>
              </a:ext>
            </a:extLst>
          </p:cNvPr>
          <p:cNvGrpSpPr/>
          <p:nvPr/>
        </p:nvGrpSpPr>
        <p:grpSpPr>
          <a:xfrm>
            <a:off x="3744660" y="2569205"/>
            <a:ext cx="3096000" cy="1420414"/>
            <a:chOff x="4480968" y="1765507"/>
            <a:chExt cx="3087666" cy="142041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D966C8-C710-F046-82E0-87A412D6DEA7}"/>
                </a:ext>
              </a:extLst>
            </p:cNvPr>
            <p:cNvSpPr/>
            <p:nvPr/>
          </p:nvSpPr>
          <p:spPr bwMode="auto">
            <a:xfrm flipH="1">
              <a:off x="4548960" y="1765507"/>
              <a:ext cx="3008608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BA9151-227D-0A4F-8933-0054D1220A73}"/>
                </a:ext>
              </a:extLst>
            </p:cNvPr>
            <p:cNvSpPr/>
            <p:nvPr/>
          </p:nvSpPr>
          <p:spPr bwMode="auto">
            <a:xfrm>
              <a:off x="4480968" y="2753921"/>
              <a:ext cx="308766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A3AA6CD-544D-4F41-AD64-5BDE0F0AEAEB}"/>
                </a:ext>
              </a:extLst>
            </p:cNvPr>
            <p:cNvCxnSpPr>
              <a:cxnSpLocks/>
              <a:stCxn id="2" idx="2"/>
              <a:endCxn id="11" idx="0"/>
            </p:cNvCxnSpPr>
            <p:nvPr/>
          </p:nvCxnSpPr>
          <p:spPr bwMode="auto">
            <a:xfrm flipH="1">
              <a:off x="6024801" y="2197507"/>
              <a:ext cx="28463" cy="55641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2A05360-0B86-2A4C-A4A3-EB557D595DD3}"/>
              </a:ext>
            </a:extLst>
          </p:cNvPr>
          <p:cNvGrpSpPr/>
          <p:nvPr/>
        </p:nvGrpSpPr>
        <p:grpSpPr>
          <a:xfrm>
            <a:off x="7221732" y="2569205"/>
            <a:ext cx="1700778" cy="1414043"/>
            <a:chOff x="5661565" y="2361744"/>
            <a:chExt cx="1700778" cy="141404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B63B1C-DAEE-A641-A76B-7CFF70D2BF8A}"/>
                </a:ext>
              </a:extLst>
            </p:cNvPr>
            <p:cNvSpPr/>
            <p:nvPr/>
          </p:nvSpPr>
          <p:spPr bwMode="auto">
            <a:xfrm>
              <a:off x="5661565" y="2361744"/>
              <a:ext cx="1116000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579CAB-C468-DD4D-8DB1-A8019F00FC24}"/>
                </a:ext>
              </a:extLst>
            </p:cNvPr>
            <p:cNvSpPr/>
            <p:nvPr/>
          </p:nvSpPr>
          <p:spPr bwMode="auto">
            <a:xfrm>
              <a:off x="5670343" y="3343787"/>
              <a:ext cx="1692000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6967BC6-26A9-7A46-88F8-27B4FFF5BD4D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 bwMode="auto">
            <a:xfrm>
              <a:off x="6219565" y="2793744"/>
              <a:ext cx="296778" cy="550043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AF23FBD-7DC4-EC46-A203-865C1AF63905}"/>
              </a:ext>
            </a:extLst>
          </p:cNvPr>
          <p:cNvGrpSpPr/>
          <p:nvPr/>
        </p:nvGrpSpPr>
        <p:grpSpPr>
          <a:xfrm>
            <a:off x="3260455" y="3548756"/>
            <a:ext cx="4029547" cy="1440569"/>
            <a:chOff x="-2195486" y="5413858"/>
            <a:chExt cx="4029547" cy="144056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0F8C8CA-3665-9344-B391-B2B71A6103C2}"/>
                </a:ext>
              </a:extLst>
            </p:cNvPr>
            <p:cNvSpPr/>
            <p:nvPr/>
          </p:nvSpPr>
          <p:spPr bwMode="auto">
            <a:xfrm>
              <a:off x="-1715737" y="5413858"/>
              <a:ext cx="3087667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210C013-3EBB-4D45-AC7E-EE379EE46722}"/>
                </a:ext>
              </a:extLst>
            </p:cNvPr>
            <p:cNvSpPr/>
            <p:nvPr/>
          </p:nvSpPr>
          <p:spPr bwMode="auto">
            <a:xfrm>
              <a:off x="-2195486" y="6422427"/>
              <a:ext cx="151938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C61DDB2-B483-A24E-BC8F-00A4CA96AABE}"/>
                </a:ext>
              </a:extLst>
            </p:cNvPr>
            <p:cNvSpPr/>
            <p:nvPr/>
          </p:nvSpPr>
          <p:spPr bwMode="auto">
            <a:xfrm>
              <a:off x="-355675" y="6422427"/>
              <a:ext cx="218973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E2CABB6-256F-9E4F-990D-6191DAEC8617}"/>
                </a:ext>
              </a:extLst>
            </p:cNvPr>
            <p:cNvCxnSpPr>
              <a:cxnSpLocks/>
              <a:stCxn id="38" idx="2"/>
              <a:endCxn id="39" idx="0"/>
            </p:cNvCxnSpPr>
            <p:nvPr/>
          </p:nvCxnSpPr>
          <p:spPr bwMode="auto">
            <a:xfrm flipH="1">
              <a:off x="-1435794" y="5845858"/>
              <a:ext cx="1263891" cy="57656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7772310-65F2-DB41-AE92-F1F0861FC88B}"/>
                </a:ext>
              </a:extLst>
            </p:cNvPr>
            <p:cNvCxnSpPr>
              <a:cxnSpLocks/>
              <a:stCxn id="38" idx="2"/>
              <a:endCxn id="40" idx="0"/>
            </p:cNvCxnSpPr>
            <p:nvPr/>
          </p:nvCxnSpPr>
          <p:spPr bwMode="auto">
            <a:xfrm>
              <a:off x="-171903" y="5845858"/>
              <a:ext cx="911096" cy="57656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20366BD-DAFF-9A43-A3E3-0EA2182ED1BA}"/>
              </a:ext>
            </a:extLst>
          </p:cNvPr>
          <p:cNvGrpSpPr/>
          <p:nvPr/>
        </p:nvGrpSpPr>
        <p:grpSpPr>
          <a:xfrm>
            <a:off x="4245680" y="4559817"/>
            <a:ext cx="3900343" cy="1455672"/>
            <a:chOff x="3176423" y="3177249"/>
            <a:chExt cx="3900343" cy="145567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A31A9A0-1FED-D64F-A7AD-9ECF37DEB39A}"/>
                </a:ext>
              </a:extLst>
            </p:cNvPr>
            <p:cNvSpPr/>
            <p:nvPr/>
          </p:nvSpPr>
          <p:spPr bwMode="auto">
            <a:xfrm>
              <a:off x="4031009" y="3177249"/>
              <a:ext cx="219117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5FCF628-E05B-B444-B5BC-609E1A3D70CC}"/>
                </a:ext>
              </a:extLst>
            </p:cNvPr>
            <p:cNvCxnSpPr>
              <a:cxnSpLocks/>
              <a:stCxn id="42" idx="2"/>
              <a:endCxn id="47" idx="0"/>
            </p:cNvCxnSpPr>
            <p:nvPr/>
          </p:nvCxnSpPr>
          <p:spPr bwMode="auto">
            <a:xfrm flipH="1">
              <a:off x="5126595" y="3609249"/>
              <a:ext cx="1" cy="59167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858A512-2724-9544-B357-B0F518289A7D}"/>
                </a:ext>
              </a:extLst>
            </p:cNvPr>
            <p:cNvSpPr/>
            <p:nvPr/>
          </p:nvSpPr>
          <p:spPr bwMode="auto">
            <a:xfrm>
              <a:off x="3176423" y="4200921"/>
              <a:ext cx="390034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BE6DBDE-8EB8-9E42-A5FF-CF11215E3E08}"/>
              </a:ext>
            </a:extLst>
          </p:cNvPr>
          <p:cNvGrpSpPr/>
          <p:nvPr/>
        </p:nvGrpSpPr>
        <p:grpSpPr>
          <a:xfrm>
            <a:off x="4703474" y="3555127"/>
            <a:ext cx="396792" cy="1434198"/>
            <a:chOff x="7145366" y="2780846"/>
            <a:chExt cx="396792" cy="1434198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D1159D4-EC82-C940-B626-DB3A366A4B45}"/>
                </a:ext>
              </a:extLst>
            </p:cNvPr>
            <p:cNvSpPr/>
            <p:nvPr/>
          </p:nvSpPr>
          <p:spPr bwMode="auto">
            <a:xfrm>
              <a:off x="7221730" y="3783044"/>
              <a:ext cx="320428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84F3213-1422-424E-9A68-ABB512EE2893}"/>
                </a:ext>
              </a:extLst>
            </p:cNvPr>
            <p:cNvSpPr/>
            <p:nvPr/>
          </p:nvSpPr>
          <p:spPr bwMode="auto">
            <a:xfrm>
              <a:off x="7145366" y="2780846"/>
              <a:ext cx="19318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69062CA-C9E3-814E-8032-79913491D4FC}"/>
                </a:ext>
              </a:extLst>
            </p:cNvPr>
            <p:cNvCxnSpPr>
              <a:cxnSpLocks/>
              <a:stCxn id="61" idx="2"/>
              <a:endCxn id="60" idx="0"/>
            </p:cNvCxnSpPr>
            <p:nvPr/>
          </p:nvCxnSpPr>
          <p:spPr bwMode="auto">
            <a:xfrm>
              <a:off x="7241959" y="3212846"/>
              <a:ext cx="139985" cy="570198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2315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3531A2-CDE4-D846-AAB6-CF636E8E8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36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546" name="Rectangle 2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 is the domain (non-empty set of individuals)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(or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𝑒𝑥𝑡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GB" dirty="0"/>
                  <a:t>) maps:</a:t>
                </a:r>
              </a:p>
              <a:p>
                <a:pPr lvl="1"/>
                <a:r>
                  <a:rPr lang="en-GB" dirty="0"/>
                  <a:t>Concept expressions to their extensions </a:t>
                </a:r>
                <a:br>
                  <a:rPr lang="en-GB" dirty="0"/>
                </a:br>
                <a:r>
                  <a:rPr lang="en-GB" dirty="0"/>
                  <a:t>(set of instances of that concept,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Roles to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lvl="1"/>
                <a:r>
                  <a:rPr lang="en-GB" dirty="0"/>
                  <a:t>Individuals to elements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Examples: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8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⊔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either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0854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6D7B8-9A77-1E4D-86EF-BF467B74BC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9682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DF90D3A-9583-CD47-99CC-336D5D1A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C48A4-CB80-004F-A441-6C77D787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2960675789"/>
                  </p:ext>
                </p:extLst>
              </p:nvPr>
            </p:nvGraphicFramePr>
            <p:xfrm>
              <a:off x="623888" y="1773238"/>
              <a:ext cx="10944225" cy="451535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3060490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5287018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596717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⊓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⊔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∪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¬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\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∃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|∃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.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∀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|∀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≤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⊥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∅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⊤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2960675789"/>
                  </p:ext>
                </p:extLst>
              </p:nvPr>
            </p:nvGraphicFramePr>
            <p:xfrm>
              <a:off x="623888" y="1773238"/>
              <a:ext cx="10944225" cy="451535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3060490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5287018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596717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106250" r="-258091" b="-9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106250" r="-49519" b="-9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206250" r="-258091" b="-8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206250" r="-49519" b="-8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306250" r="-258091" b="-7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306250" r="-49519" b="-7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419355" r="-258091" b="-6548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419355" r="-49519" b="-6548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503125" r="-258091" b="-5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503125" r="-49519" b="-5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551429" r="-258091" b="-38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551429" r="-49519" b="-38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670588" r="-258091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670588" r="-49519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770588" r="-25809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770588" r="-4951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925000" r="-258091" b="-1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925000" r="-49519" b="-1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1025000" r="-258091" b="-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1025000" r="-49519" b="-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F4DA39-0F92-F74F-BFE3-D22DE604EB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088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2400" dirty="0">
                  <a:latin typeface="Symbol" charset="2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0E3D004-4DE0-D749-88FF-A9C355C169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19"/>
            <a:ext cx="3817117" cy="3816000"/>
            <a:chOff x="4859338" y="1844674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GB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00B05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blipFill>
                  <a:blip r:embed="rId4"/>
                  <a:stretch>
                    <a:fillRect l="-25926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4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GB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FF000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blipFill>
                  <a:blip r:embed="rId5"/>
                  <a:stretch>
                    <a:fillRect l="-17857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6273535-7A29-A649-9DAF-E65A1852BBD9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F12D947-E127-1743-974E-E5E9964A6954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088AF03-7221-A844-A8E5-0BB4B3FD6A8D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6894369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latin typeface="Arial Narrow" charset="0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2847F42-01B3-FC49-B566-3353F8DDE9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19"/>
            <a:ext cx="3817117" cy="3816000"/>
            <a:chOff x="4859338" y="1844674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4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FDE481A-EB30-5C41-B902-1A578A3A831A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56C37B4-0CD5-F244-9872-B659DB8ED3E2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56A48DA-35C2-0C47-A051-D10ACC6DF653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5926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18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5A4DE-2C5B-204D-A2EB-6C886AD9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family</a:t>
            </a:r>
            <a:r>
              <a:rPr lang="en-US" dirty="0"/>
              <a:t> of knowledge representation formalisms</a:t>
            </a:r>
          </a:p>
          <a:p>
            <a:pPr lvl="1"/>
            <a:r>
              <a:rPr lang="en-US" dirty="0"/>
              <a:t>A subset of first order predicate logic (FOPL)</a:t>
            </a:r>
          </a:p>
          <a:p>
            <a:pPr lvl="1"/>
            <a:r>
              <a:rPr lang="en-US" dirty="0"/>
              <a:t>Decidable – trade-off of expressivity against algorithmic complexity</a:t>
            </a:r>
          </a:p>
          <a:p>
            <a:pPr lvl="1"/>
            <a:r>
              <a:rPr lang="en-US" dirty="0"/>
              <a:t>Well understood – derived from work in the mid-80s to early 90s</a:t>
            </a:r>
          </a:p>
          <a:p>
            <a:pPr lvl="1"/>
            <a:r>
              <a:rPr lang="en-US" dirty="0"/>
              <a:t>Model-theoretic formal semantics </a:t>
            </a:r>
          </a:p>
          <a:p>
            <a:pPr lvl="1"/>
            <a:r>
              <a:rPr lang="en-US" dirty="0"/>
              <a:t>Simpler syntax than FOPL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47276E-B804-1848-8EEB-B338F3F620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06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23888" y="1773236"/>
                <a:ext cx="6194821" cy="446405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 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23888" y="1773236"/>
                <a:ext cx="6194821" cy="4464051"/>
              </a:xfrm>
              <a:blipFill>
                <a:blip r:embed="rId2"/>
                <a:stretch>
                  <a:fillRect r="-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26428A-4910-2541-AA25-D9F2E7D6C3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20"/>
            <a:ext cx="3817117" cy="3816000"/>
            <a:chOff x="4859338" y="1844675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5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7C33192-A1F6-A74B-89CD-BED3C263846B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5926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B4E31C4-C664-7843-B5EA-8A61825F25A2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64C1DB0-BCCB-A545-BCE2-FFC2D6F5A555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741135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6840C-0B7B-C148-AA18-87A38FEFB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DL Reasoning Revisited</a:t>
            </a:r>
          </a:p>
        </p:txBody>
      </p:sp>
    </p:spTree>
    <p:extLst>
      <p:ext uri="{BB962C8B-B14F-4D97-AF65-F5344CB8AC3E}">
        <p14:creationId xmlns:p14="http://schemas.microsoft.com/office/powerpoint/2010/main" val="1570262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AE18-D650-9A45-9D4B-E0A104B3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DL Reasoning Revisited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F4D8E5-1D15-A749-92DF-C7A7BC85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description logic knowledge base comprises:</a:t>
                </a:r>
              </a:p>
              <a:p>
                <a:pPr lvl="1"/>
                <a:r>
                  <a:rPr lang="en-GB" dirty="0"/>
                  <a:t> A </a:t>
                </a:r>
                <a:r>
                  <a:rPr lang="en-GB" dirty="0" err="1"/>
                  <a:t>TBox</a:t>
                </a:r>
                <a:r>
                  <a:rPr lang="en-GB" dirty="0"/>
                  <a:t> defining concepts and roles</a:t>
                </a:r>
              </a:p>
              <a:p>
                <a:pPr lvl="1"/>
                <a:r>
                  <a:rPr lang="en-GB" dirty="0"/>
                  <a:t>An </a:t>
                </a:r>
                <a:r>
                  <a:rPr lang="en-GB" dirty="0" err="1"/>
                  <a:t>ABox</a:t>
                </a:r>
                <a:r>
                  <a:rPr lang="en-GB" dirty="0"/>
                  <a:t> containing assertations about instances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=⟨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construct an interpretation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=⟨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GB" dirty="0"/>
                  <a:t> which maps the instances, concepts and roles in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onto a domain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 via an 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redefine the reasoning tasks 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397919-15DA-6247-B551-5304A21CFA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030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Satisfaction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1D35AD-C620-1044-9652-BD74B626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43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“Can this class have any instances?”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satisfiable</a:t>
                </a:r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there exists an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D77CF-D0EC-2847-9EE7-85F0280C35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210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Subsumption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952552-174D-8A42-8FF3-B6E27547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44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1E27F-53C5-1449-A4A8-E3563DEB81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179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Equivalence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81254C-5652-CD41-8030-659417833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45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class, and vice versa?”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7F73F-3587-F044-B5D1-8A99199C3F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077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Classification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3E6AC5-70D9-0842-9DF2-A7ADCD992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this individual necessarily an instance of this class?”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An individual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class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GB" dirty="0"/>
                  <a:t> wrt a KB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D0AB0-F585-8749-B328-C3E06B37FD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167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CC964-2677-E447-BF31-83389391D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Reduction to Satisfaction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803CF1-9883-AD4F-ABC0-43ADFC90E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Tableau-based reasoners for description logics (the predominant modern approach) reduce all reasoning tasks to satisfaction:</a:t>
                </a:r>
              </a:p>
              <a:p>
                <a:pPr marL="0" indent="0">
                  <a:buNone/>
                </a:pPr>
                <a:r>
                  <a:rPr lang="en-GB" dirty="0" err="1"/>
                  <a:t>Subsumption</a:t>
                </a:r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Equivalence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both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are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Classification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d>
                      <m:dPr>
                        <m:begChr m:val="{"/>
                        <m:endChr m:val="}"/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 b="-1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A8B178-BCB0-E148-8B96-F0EF5EE6B2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301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CD1DB-09B9-B043-A204-64CB56A31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OWL</a:t>
            </a:r>
          </a:p>
        </p:txBody>
      </p:sp>
    </p:spTree>
    <p:extLst>
      <p:ext uri="{BB962C8B-B14F-4D97-AF65-F5344CB8AC3E}">
        <p14:creationId xmlns:p14="http://schemas.microsoft.com/office/powerpoint/2010/main" val="3673740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5A72F0-F0EB-4741-A8C6-93E90272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73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Description logics restrict the predicate types that can be used</a:t>
                </a:r>
              </a:p>
              <a:p>
                <a:pPr lvl="1"/>
                <a:r>
                  <a:rPr lang="en-GB" dirty="0"/>
                  <a:t>Unary predicates denote class (concept) membership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lvl="1"/>
                <a:endParaRPr lang="en-GB" dirty="0"/>
              </a:p>
              <a:p>
                <a:pPr lvl="1"/>
                <a:r>
                  <a:rPr lang="en-GB" dirty="0"/>
                  <a:t>Binary predicates denote relations (roles) between instances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h𝑎𝑠𝐶h𝑖𝑙𝑑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373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A43C3C-97C1-7443-A255-CDA8A36087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6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ontologies with Description Logics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5A5690-19DF-FA4C-9AD5-7155FB57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57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Describe classes (concepts) in terms of their necessary and sufficient conditions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Consider an attribute A of a class C:</a:t>
            </a:r>
          </a:p>
          <a:p>
            <a:r>
              <a:rPr lang="en-GB" dirty="0"/>
              <a:t>Attribute A is a necessary condition for membership of C</a:t>
            </a:r>
          </a:p>
          <a:p>
            <a:pPr lvl="1"/>
            <a:r>
              <a:rPr lang="en-GB" dirty="0"/>
              <a:t>If an object is an instance of C, then it has A</a:t>
            </a:r>
          </a:p>
          <a:p>
            <a:r>
              <a:rPr lang="en-GB" dirty="0"/>
              <a:t>Attribute A is a sufficient condition for membership of C</a:t>
            </a:r>
          </a:p>
          <a:p>
            <a:pPr lvl="1"/>
            <a:r>
              <a:rPr lang="en-US" dirty="0"/>
              <a:t>If an object has A, then it is an instance of 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68FF6-014A-4144-BBFF-1D28AEDF4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29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Description Logic Reasoning Tasks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F48FB5-2603-3D41-9898-3B6BCC42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782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Satisfaction</a:t>
            </a:r>
          </a:p>
          <a:p>
            <a:pPr lvl="1"/>
            <a:r>
              <a:rPr lang="en-GB" dirty="0"/>
              <a:t>“Can this class have any instances?"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Subsumption</a:t>
            </a:r>
            <a:endParaRPr lang="en-GB" dirty="0"/>
          </a:p>
          <a:p>
            <a:pPr lvl="1"/>
            <a:r>
              <a:rPr lang="en-GB" dirty="0"/>
              <a:t>"Is every instance of class C necessarily an instance of class D?"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Classification</a:t>
            </a:r>
          </a:p>
          <a:p>
            <a:pPr lvl="1"/>
            <a:r>
              <a:rPr lang="en-GB" dirty="0"/>
              <a:t>"What classes is this object an instance of?"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9ACF9-526E-664F-896A-9032DE70C8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9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Classes as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DC9419-F9C0-C044-B757-C6FCF9B3E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9C0FD8-EDF9-5949-A457-7832FAAFF5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9877" name="Oval 6"/>
          <p:cNvSpPr>
            <a:spLocks noChangeArrowheads="1"/>
          </p:cNvSpPr>
          <p:nvPr/>
        </p:nvSpPr>
        <p:spPr bwMode="auto">
          <a:xfrm>
            <a:off x="5063675" y="312351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8" name="Oval 7"/>
          <p:cNvSpPr>
            <a:spLocks noChangeArrowheads="1"/>
          </p:cNvSpPr>
          <p:nvPr/>
        </p:nvSpPr>
        <p:spPr bwMode="auto">
          <a:xfrm>
            <a:off x="5063675" y="416118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9" name="Oval 8"/>
          <p:cNvSpPr>
            <a:spLocks noChangeArrowheads="1"/>
          </p:cNvSpPr>
          <p:nvPr/>
        </p:nvSpPr>
        <p:spPr bwMode="auto">
          <a:xfrm>
            <a:off x="7225632" y="312351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0" name="Oval 9"/>
          <p:cNvSpPr>
            <a:spLocks noChangeArrowheads="1"/>
          </p:cNvSpPr>
          <p:nvPr/>
        </p:nvSpPr>
        <p:spPr bwMode="auto">
          <a:xfrm>
            <a:off x="7225631" y="513218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1" name="Oval 10"/>
          <p:cNvSpPr>
            <a:spLocks noChangeArrowheads="1"/>
          </p:cNvSpPr>
          <p:nvPr/>
        </p:nvSpPr>
        <p:spPr bwMode="auto">
          <a:xfrm>
            <a:off x="6168640" y="3662468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6" name="Text Box 15"/>
          <p:cNvSpPr txBox="1">
            <a:spLocks noChangeArrowheads="1"/>
          </p:cNvSpPr>
          <p:nvPr/>
        </p:nvSpPr>
        <p:spPr bwMode="auto">
          <a:xfrm>
            <a:off x="5199312" y="4145492"/>
            <a:ext cx="1891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w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79887" name="Oval 16"/>
          <p:cNvSpPr>
            <a:spLocks noChangeArrowheads="1"/>
          </p:cNvSpPr>
          <p:nvPr/>
        </p:nvSpPr>
        <p:spPr bwMode="auto">
          <a:xfrm>
            <a:off x="4534138" y="2627501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8" name="Oval 17"/>
          <p:cNvSpPr>
            <a:spLocks noChangeArrowheads="1"/>
          </p:cNvSpPr>
          <p:nvPr/>
        </p:nvSpPr>
        <p:spPr bwMode="auto">
          <a:xfrm>
            <a:off x="5664646" y="2642449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9" name="Text Box 18"/>
          <p:cNvSpPr txBox="1">
            <a:spLocks noChangeArrowheads="1"/>
          </p:cNvSpPr>
          <p:nvPr/>
        </p:nvSpPr>
        <p:spPr bwMode="auto">
          <a:xfrm>
            <a:off x="6694138" y="2458665"/>
            <a:ext cx="168316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B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99B735-3900-9A43-9D06-B23F6E0FB8D6}"/>
              </a:ext>
            </a:extLst>
          </p:cNvPr>
          <p:cNvSpPr/>
          <p:nvPr/>
        </p:nvSpPr>
        <p:spPr bwMode="auto">
          <a:xfrm>
            <a:off x="4295801" y="1847162"/>
            <a:ext cx="3817117" cy="3817038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Text Box 15">
            <a:extLst>
              <a:ext uri="{FF2B5EF4-FFF2-40B4-BE49-F238E27FC236}">
                <a16:creationId xmlns:a16="http://schemas.microsoft.com/office/drawing/2014/main" id="{BE29DD73-F252-FF4E-977E-71570CB73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001" y="3144331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v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0" name="Text Box 15">
            <a:extLst>
              <a:ext uri="{FF2B5EF4-FFF2-40B4-BE49-F238E27FC236}">
                <a16:creationId xmlns:a16="http://schemas.microsoft.com/office/drawing/2014/main" id="{58FFEBDE-61F6-E540-B098-72D9DB687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824" y="3658515"/>
            <a:ext cx="1298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1" name="Text Box 15">
            <a:extLst>
              <a:ext uri="{FF2B5EF4-FFF2-40B4-BE49-F238E27FC236}">
                <a16:creationId xmlns:a16="http://schemas.microsoft.com/office/drawing/2014/main" id="{7E7AD13C-BF4B-2240-9B91-FBF83201D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208" y="3143456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y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2" name="Text Box 15">
            <a:extLst>
              <a:ext uri="{FF2B5EF4-FFF2-40B4-BE49-F238E27FC236}">
                <a16:creationId xmlns:a16="http://schemas.microsoft.com/office/drawing/2014/main" id="{6CABF92D-CC7A-0544-9804-47F5763C4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208" y="5143930"/>
            <a:ext cx="1138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z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5497502" y="2458665"/>
            <a:ext cx="171522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A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8ECE5907-573D-9840-88B1-DA8ED26F62BE}"/>
              </a:ext>
            </a:extLst>
          </p:cNvPr>
          <p:cNvCxnSpPr>
            <a:cxnSpLocks/>
            <a:stCxn id="79877" idx="2"/>
            <a:endCxn id="79878" idx="2"/>
          </p:cNvCxnSpPr>
          <p:nvPr/>
        </p:nvCxnSpPr>
        <p:spPr bwMode="auto">
          <a:xfrm rot="10800000" flipV="1">
            <a:off x="5063674" y="3160023"/>
            <a:ext cx="12700" cy="1037673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1704D7AC-4066-DF40-B104-23F10F560828}"/>
              </a:ext>
            </a:extLst>
          </p:cNvPr>
          <p:cNvCxnSpPr>
            <a:cxnSpLocks/>
            <a:stCxn id="79877" idx="0"/>
            <a:endCxn id="79881" idx="0"/>
          </p:cNvCxnSpPr>
          <p:nvPr/>
        </p:nvCxnSpPr>
        <p:spPr bwMode="auto">
          <a:xfrm rot="16200000" flipH="1">
            <a:off x="5382397" y="2840507"/>
            <a:ext cx="538957" cy="1104965"/>
          </a:xfrm>
          <a:prstGeom prst="curvedConnector3">
            <a:avLst>
              <a:gd name="adj1" fmla="val -42415"/>
            </a:avLst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Curved Connector 44">
            <a:extLst>
              <a:ext uri="{FF2B5EF4-FFF2-40B4-BE49-F238E27FC236}">
                <a16:creationId xmlns:a16="http://schemas.microsoft.com/office/drawing/2014/main" id="{938418A8-44F3-1644-B621-D5248583708F}"/>
              </a:ext>
            </a:extLst>
          </p:cNvPr>
          <p:cNvCxnSpPr>
            <a:cxnSpLocks/>
            <a:stCxn id="79879" idx="4"/>
            <a:endCxn id="79881" idx="6"/>
          </p:cNvCxnSpPr>
          <p:nvPr/>
        </p:nvCxnSpPr>
        <p:spPr bwMode="auto">
          <a:xfrm rot="5400000">
            <a:off x="6499492" y="2937120"/>
            <a:ext cx="502445" cy="1021274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Curved Connector 47">
            <a:extLst>
              <a:ext uri="{FF2B5EF4-FFF2-40B4-BE49-F238E27FC236}">
                <a16:creationId xmlns:a16="http://schemas.microsoft.com/office/drawing/2014/main" id="{11275BCF-D80C-CE42-B182-136C0E0C386C}"/>
              </a:ext>
            </a:extLst>
          </p:cNvPr>
          <p:cNvCxnSpPr>
            <a:cxnSpLocks/>
            <a:stCxn id="79881" idx="4"/>
            <a:endCxn id="79880" idx="2"/>
          </p:cNvCxnSpPr>
          <p:nvPr/>
        </p:nvCxnSpPr>
        <p:spPr bwMode="auto">
          <a:xfrm rot="16200000" flipH="1">
            <a:off x="5998391" y="3941459"/>
            <a:ext cx="1433206" cy="1021273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0333402-F41B-304C-8A62-AFC3068F0107}"/>
              </a:ext>
            </a:extLst>
          </p:cNvPr>
          <p:cNvCxnSpPr/>
          <p:nvPr/>
        </p:nvCxnSpPr>
        <p:spPr bwMode="auto">
          <a:xfrm>
            <a:off x="4295800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674779D-9AB6-9A4A-8225-6703E4799129}"/>
              </a:ext>
            </a:extLst>
          </p:cNvPr>
          <p:cNvSpPr txBox="1"/>
          <p:nvPr/>
        </p:nvSpPr>
        <p:spPr>
          <a:xfrm>
            <a:off x="4943872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296169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234968078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84</TotalTime>
  <Words>1682</Words>
  <Application>Microsoft Office PowerPoint</Application>
  <PresentationFormat>Widescreen</PresentationFormat>
  <Paragraphs>443</Paragraphs>
  <Slides>48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48</vt:i4>
      </vt:variant>
    </vt:vector>
  </HeadingPairs>
  <TitlesOfParts>
    <vt:vector size="64" baseType="lpstr">
      <vt:lpstr>Georgia</vt:lpstr>
      <vt:lpstr>Lucida Grande</vt:lpstr>
      <vt:lpstr>Arial</vt:lpstr>
      <vt:lpstr>Symbol</vt:lpstr>
      <vt:lpstr>Arial Narrow</vt:lpstr>
      <vt:lpstr>Calibri</vt:lpstr>
      <vt:lpstr>Lucida Sans</vt:lpstr>
      <vt:lpstr>Cambria Math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A Description Logic Primer</vt:lpstr>
      <vt:lpstr>Why do we need Description Logics?</vt:lpstr>
      <vt:lpstr>Description Logics</vt:lpstr>
      <vt:lpstr>Description Logics</vt:lpstr>
      <vt:lpstr>Defining ontologies with Description Logics</vt:lpstr>
      <vt:lpstr>Description Logic Reasoning Tasks</vt:lpstr>
      <vt:lpstr>Classes as sets</vt:lpstr>
      <vt:lpstr>Syntax</vt:lpstr>
      <vt:lpstr>Expressions</vt:lpstr>
      <vt:lpstr>Concept Constructors</vt:lpstr>
      <vt:lpstr>Role Constructors</vt:lpstr>
      <vt:lpstr>OWL and Description Logics</vt:lpstr>
      <vt:lpstr>Boolean Concept Constructors: Intersection</vt:lpstr>
      <vt:lpstr>Boolean Concept Constructors: Union</vt:lpstr>
      <vt:lpstr>Boolean Concept Constructors: Complement</vt:lpstr>
      <vt:lpstr>Restrictions: Existential</vt:lpstr>
      <vt:lpstr>Restrictions: Universal</vt:lpstr>
      <vt:lpstr>Restrictions: Number</vt:lpstr>
      <vt:lpstr>Restrictions: Number</vt:lpstr>
      <vt:lpstr>Knowledge Bases</vt:lpstr>
      <vt:lpstr>TBox Axioms</vt:lpstr>
      <vt:lpstr>Revisiting Necessary and Sufficient Conditions</vt:lpstr>
      <vt:lpstr>Revisiting Necessary and Sufficient Conditions</vt:lpstr>
      <vt:lpstr>Revisiting Necessary and Sufficient Conditions</vt:lpstr>
      <vt:lpstr>ABox Axioms</vt:lpstr>
      <vt:lpstr>Axiom Examples</vt:lpstr>
      <vt:lpstr>Axiom Examples</vt:lpstr>
      <vt:lpstr>Tips for Description Logic Axioms</vt:lpstr>
      <vt:lpstr>PowerPoint Presentation</vt:lpstr>
      <vt:lpstr>Semantics</vt:lpstr>
      <vt:lpstr>Description Logics and Predicate Logic</vt:lpstr>
      <vt:lpstr>Description Logics and Predicate logic</vt:lpstr>
      <vt:lpstr>Description Logics and Predicate logic</vt:lpstr>
      <vt:lpstr>Example</vt:lpstr>
      <vt:lpstr>Description Logic Semantics</vt:lpstr>
      <vt:lpstr>Description Logic Semantics</vt:lpstr>
      <vt:lpstr>Interpretation Example</vt:lpstr>
      <vt:lpstr>Interpretation Example</vt:lpstr>
      <vt:lpstr>Answers</vt:lpstr>
      <vt:lpstr>DL Reasoning Revisited</vt:lpstr>
      <vt:lpstr>DL Reasoning Revisited</vt:lpstr>
      <vt:lpstr>Satisfaction</vt:lpstr>
      <vt:lpstr>Subsumption</vt:lpstr>
      <vt:lpstr>Equivalence</vt:lpstr>
      <vt:lpstr>Classification</vt:lpstr>
      <vt:lpstr>Reduction to Satisfaction</vt:lpstr>
      <vt:lpstr>Next Lecture: OWL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5</cp:revision>
  <dcterms:created xsi:type="dcterms:W3CDTF">2020-01-23T11:06:41Z</dcterms:created>
  <dcterms:modified xsi:type="dcterms:W3CDTF">2020-02-11T11:45:31Z</dcterms:modified>
</cp:coreProperties>
</file>