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9"/>
  </p:notesMasterIdLst>
  <p:sldIdLst>
    <p:sldId id="259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697" r:id="rId28"/>
    <p:sldId id="698" r:id="rId29"/>
    <p:sldId id="699" r:id="rId30"/>
    <p:sldId id="716" r:id="rId31"/>
    <p:sldId id="700" r:id="rId32"/>
    <p:sldId id="701" r:id="rId33"/>
    <p:sldId id="702" r:id="rId34"/>
    <p:sldId id="703" r:id="rId35"/>
    <p:sldId id="704" r:id="rId36"/>
    <p:sldId id="705" r:id="rId37"/>
    <p:sldId id="706" r:id="rId38"/>
    <p:sldId id="707" r:id="rId39"/>
    <p:sldId id="708" r:id="rId40"/>
    <p:sldId id="709" r:id="rId41"/>
    <p:sldId id="710" r:id="rId42"/>
    <p:sldId id="711" r:id="rId43"/>
    <p:sldId id="272" r:id="rId44"/>
    <p:sldId id="712" r:id="rId45"/>
    <p:sldId id="713" r:id="rId46"/>
    <p:sldId id="714" r:id="rId47"/>
    <p:sldId id="715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ucida Console" panose="020B0609040504020204" pitchFamily="49" charset="0"/>
      <p:regular r:id="rId54"/>
    </p:embeddedFont>
    <p:embeddedFont>
      <p:font typeface="Lucida Sans" panose="020B060203050402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B97FD-303F-4944-8A74-CDCDC23A1B36}" v="9" dt="2020-02-10T15:09:13.852"/>
    <p1510:client id="{9D4889F6-9D26-2443-8AF6-BA8DBD455361}" v="13" dt="2020-02-10T11:21:21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5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C35F-4062-BC4F-992D-884A24E3BE08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88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9FA46-A4E9-354D-883B-2579FCD5A229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81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E61C1-85FB-8F4C-B0AF-764FA372F2D6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70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09D2E-8948-D94E-B5A6-168216C5328A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487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F8256-AB58-EB4E-90E6-7693C85F54D1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784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F927E-9A02-3740-9494-23EDCB7D8B83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29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D781A-B1E2-C24C-A489-FE4938F3600A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98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9C36F-DB77-5749-A555-A9D9B6B37C11}" type="slidenum">
              <a:rPr lang="en-US"/>
              <a:pPr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4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39277-735D-7F45-B873-45908E2C076C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46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B5A17-B853-5D43-A624-B0548B32ACBD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608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0EF34-C31F-0F41-874B-68618BA389A4}" type="slidenum">
              <a:rPr lang="en-US"/>
              <a:pPr/>
              <a:t>21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8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CC4D9-AC7E-4D4E-B954-D5790954AD33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930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92722-A03F-D54F-BA5B-75592C6872BF}" type="slidenum">
              <a:rPr lang="en-US"/>
              <a:pPr/>
              <a:t>22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19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47720-7A72-4E4B-8F06-1989CA87B9C4}" type="slidenum">
              <a:rPr lang="en-US"/>
              <a:pPr/>
              <a:t>24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63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F5DA7-3771-4444-8B5F-C1802C61C294}" type="slidenum">
              <a:rPr lang="en-US"/>
              <a:pPr/>
              <a:t>25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67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933C3-7CF4-8044-82BA-97147B49D4ED}" type="slidenum">
              <a:rPr lang="en-US"/>
              <a:pPr/>
              <a:t>26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5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40EDC-FB51-F746-9E17-F70588F2463B}" type="slidenum">
              <a:rPr lang="en-US"/>
              <a:pPr/>
              <a:t>27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ACC3E-B15D-EE49-94CE-0F56213F304B}" type="slidenum">
              <a:rPr lang="en-US"/>
              <a:pPr/>
              <a:t>28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51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E044C-B054-4544-8D8F-5ED0D3F16EF2}" type="slidenum">
              <a:rPr lang="en-US"/>
              <a:pPr/>
              <a:t>29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97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155FC-DE1A-1E41-82D0-EF922850E1B1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49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2D839-E36B-9740-8BF6-34E493CF836A}" type="slidenum">
              <a:rPr lang="en-US"/>
              <a:pPr/>
              <a:t>31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55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DCB18-BA3F-F748-B69F-87D304D5C6B3}" type="slidenum">
              <a:rPr lang="en-US"/>
              <a:pPr/>
              <a:t>32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6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BB31B-DDF4-684B-8D2C-7AEBD6706327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898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A98AD-6592-3E43-A95E-D3198DE8F701}" type="slidenum">
              <a:rPr lang="en-US"/>
              <a:pPr/>
              <a:t>33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13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0346C-3CDA-EE4E-98F0-A2C5D4C3D15F}" type="slidenum">
              <a:rPr lang="en-US"/>
              <a:pPr/>
              <a:t>34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44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967AF-F214-F944-98CE-46BE9E7C2C8F}" type="slidenum">
              <a:rPr lang="en-US"/>
              <a:pPr/>
              <a:t>35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05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31FB4-8592-CA40-A57F-755AD61DE72A}" type="slidenum">
              <a:rPr lang="en-US"/>
              <a:pPr/>
              <a:t>36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74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05E01-D9A8-6642-91D1-3AFEB8DC3380}" type="slidenum">
              <a:rPr lang="en-US"/>
              <a:pPr/>
              <a:t>37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13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63905-6A98-6B4E-B499-658BA45C16B2}" type="slidenum">
              <a:rPr lang="en-US"/>
              <a:pPr/>
              <a:t>38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99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7B6EC-9014-C14C-AD41-5ACB102F3CA0}" type="slidenum">
              <a:rPr lang="en-US"/>
              <a:pPr/>
              <a:t>39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3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89610-1BCF-0948-841B-716F44D869F8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4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A8E5F-9A69-AA46-9E37-FA64C2AA3FC7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59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DE384-BD44-8C47-8DE3-902498A2EE2E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8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1C03F-788D-034F-A37A-3E70E309E1F6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5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B2B66-AD5F-0E49-9E1D-9AE84424D82B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7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1EC39-E631-8B40-B24C-D42378654DF0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58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6"/>
            <a:ext cx="11328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700213"/>
            <a:ext cx="1132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52273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23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214144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930-80BC-9E43-BC91-259F45447E64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2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017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432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Structure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1810A-41C2-9B49-AEA4-41A4BC5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Ontologies typically have two distinct components:</a:t>
            </a:r>
          </a:p>
          <a:p>
            <a:r>
              <a:rPr lang="en-GB" dirty="0"/>
              <a:t>Names for important concepts in the domain</a:t>
            </a:r>
          </a:p>
          <a:p>
            <a:pPr lvl="1"/>
            <a:r>
              <a:rPr lang="en-GB" dirty="0"/>
              <a:t>Elephant, </a:t>
            </a:r>
            <a:r>
              <a:rPr lang="en-GB" dirty="0" err="1"/>
              <a:t>Adult_Elephant</a:t>
            </a:r>
            <a:r>
              <a:rPr lang="en-GB" dirty="0"/>
              <a:t>, </a:t>
            </a:r>
            <a:r>
              <a:rPr lang="en-GB" dirty="0" err="1"/>
              <a:t>African_Elephant</a:t>
            </a:r>
            <a:r>
              <a:rPr lang="en-GB" dirty="0"/>
              <a:t>, Herbivore, etc</a:t>
            </a:r>
          </a:p>
          <a:p>
            <a:r>
              <a:rPr lang="en-GB" dirty="0"/>
              <a:t>Background knowledge/constraints on the domain</a:t>
            </a:r>
          </a:p>
          <a:p>
            <a:pPr lvl="1"/>
            <a:r>
              <a:rPr lang="en-GB" dirty="0"/>
              <a:t>Elephants are a kind of animal</a:t>
            </a:r>
          </a:p>
          <a:p>
            <a:pPr lvl="1"/>
            <a:r>
              <a:rPr lang="en-GB" dirty="0" err="1"/>
              <a:t>Adult_Elephants</a:t>
            </a:r>
            <a:r>
              <a:rPr lang="en-GB" dirty="0"/>
              <a:t> are Elephants whose age is greater than 20 years</a:t>
            </a:r>
          </a:p>
          <a:p>
            <a:pPr lvl="1"/>
            <a:r>
              <a:rPr lang="en-GB" dirty="0" err="1"/>
              <a:t>Adult_Elephants</a:t>
            </a:r>
            <a:r>
              <a:rPr lang="en-GB" dirty="0"/>
              <a:t> weigh at least 2,000 kg</a:t>
            </a:r>
          </a:p>
          <a:p>
            <a:pPr lvl="1"/>
            <a:r>
              <a:rPr lang="en-GB" dirty="0"/>
              <a:t>All Elephants are either </a:t>
            </a:r>
            <a:r>
              <a:rPr lang="en-GB" dirty="0" err="1"/>
              <a:t>African_Elephants</a:t>
            </a:r>
            <a:r>
              <a:rPr lang="en-GB" dirty="0"/>
              <a:t> or </a:t>
            </a:r>
            <a:r>
              <a:rPr lang="en-GB" dirty="0" err="1"/>
              <a:t>Indian_Elephants</a:t>
            </a:r>
            <a:endParaRPr lang="en-GB" dirty="0"/>
          </a:p>
          <a:p>
            <a:pPr lvl="1"/>
            <a:r>
              <a:rPr lang="en-GB" dirty="0"/>
              <a:t>Herbivore are exactly those animals who eat only plants or parts of plants </a:t>
            </a:r>
          </a:p>
          <a:p>
            <a:pPr lvl="1"/>
            <a:r>
              <a:rPr lang="en-GB" dirty="0"/>
              <a:t>No individual can be both a Herbivore and a Carnivore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780AC-3185-A64E-B791-C90253D1B3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355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Informal Usage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F771E-BED3-154D-AE9F-8CD6E295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Informally, ‘ontology’ may also be used to describe a number of other types of conceptual specification:</a:t>
            </a:r>
          </a:p>
          <a:p>
            <a:pPr lvl="1"/>
            <a:r>
              <a:rPr lang="en-US" dirty="0"/>
              <a:t>Controlled vocabulary</a:t>
            </a:r>
          </a:p>
          <a:p>
            <a:pPr lvl="1"/>
            <a:r>
              <a:rPr lang="en-US" dirty="0"/>
              <a:t>Taxonomy</a:t>
            </a:r>
          </a:p>
          <a:p>
            <a:pPr lvl="1"/>
            <a:r>
              <a:rPr lang="en-US" dirty="0"/>
              <a:t>Thesaurus</a:t>
            </a:r>
          </a:p>
          <a:p>
            <a:pPr marL="0" indent="0">
              <a:buNone/>
            </a:pPr>
            <a:r>
              <a:rPr lang="en-US" dirty="0"/>
              <a:t>Study of ontology is not limited to computer scientists and philosophers</a:t>
            </a:r>
          </a:p>
          <a:p>
            <a:pPr lvl="1"/>
            <a:r>
              <a:rPr lang="en-US" dirty="0"/>
              <a:t>Rich tradition of knowledge representation and ontology in library and information science…</a:t>
            </a:r>
          </a:p>
          <a:p>
            <a:pPr lvl="1"/>
            <a:r>
              <a:rPr lang="en-US" dirty="0"/>
              <a:t>…but they talk about classification and metadata instead of ontologies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B4751-38CA-B444-8720-AA1814EE80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9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Vocabularies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83684-FAB2-9A4D-BB6E-2B6D8193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explicitly enumerated list of terms, each with an unambiguous, non-redundant definition</a:t>
            </a:r>
          </a:p>
          <a:p>
            <a:pPr lvl="1"/>
            <a:r>
              <a:rPr lang="en-US" dirty="0"/>
              <a:t>No structure exists between terms </a:t>
            </a:r>
          </a:p>
          <a:p>
            <a:pPr lvl="1"/>
            <a:r>
              <a:rPr lang="en-US" dirty="0"/>
              <a:t>A controlled vocabulary is a flat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pPr lvl="1"/>
            <a:r>
              <a:rPr lang="en-US" dirty="0"/>
              <a:t>Library of Congress Subject Headings (LCSH)</a:t>
            </a:r>
          </a:p>
          <a:p>
            <a:pPr lvl="1"/>
            <a:r>
              <a:rPr lang="en-US" dirty="0"/>
              <a:t>Medical Subject Headings (</a:t>
            </a:r>
            <a:r>
              <a:rPr lang="en-US" dirty="0" err="1"/>
              <a:t>MeSH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A17B46-F2CE-4045-A2F4-E21BB069A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21BF3-8F53-994D-A1C2-61CE158B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collection of controlled vocabulary terms </a:t>
            </a:r>
            <a:r>
              <a:rPr lang="en-US" dirty="0" err="1"/>
              <a:t>organised</a:t>
            </a:r>
            <a:r>
              <a:rPr lang="en-US" dirty="0"/>
              <a:t> into a hierarchical structure</a:t>
            </a:r>
          </a:p>
          <a:p>
            <a:pPr lvl="1"/>
            <a:r>
              <a:rPr lang="en-US" dirty="0"/>
              <a:t>Each term is in one or more parent-child relationships</a:t>
            </a:r>
          </a:p>
          <a:p>
            <a:pPr lvl="1"/>
            <a:r>
              <a:rPr lang="en-US" dirty="0"/>
              <a:t>May be several different types of parent-child relationship:</a:t>
            </a:r>
          </a:p>
          <a:p>
            <a:pPr lvl="2"/>
            <a:r>
              <a:rPr lang="en-US" dirty="0"/>
              <a:t>Type-instance</a:t>
            </a:r>
          </a:p>
          <a:p>
            <a:pPr lvl="2"/>
            <a:r>
              <a:rPr lang="en-US" dirty="0"/>
              <a:t>Genus-species</a:t>
            </a:r>
          </a:p>
          <a:p>
            <a:pPr lvl="2"/>
            <a:r>
              <a:rPr lang="en-US" dirty="0"/>
              <a:t>Part-whole (referred to as </a:t>
            </a:r>
            <a:r>
              <a:rPr lang="en-US" dirty="0" err="1"/>
              <a:t>meronymy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D7C42-F74D-4D4D-90C9-085870C50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54BC3-28F1-7848-BF1B-D9756651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Library classification schemes</a:t>
            </a:r>
          </a:p>
          <a:p>
            <a:pPr lvl="1"/>
            <a:r>
              <a:rPr lang="en-US" dirty="0"/>
              <a:t>Library of Congress</a:t>
            </a:r>
          </a:p>
          <a:p>
            <a:pPr lvl="1"/>
            <a:r>
              <a:rPr lang="en-US" dirty="0"/>
              <a:t>Dewey Decimal</a:t>
            </a:r>
          </a:p>
          <a:p>
            <a:pPr lvl="1"/>
            <a:r>
              <a:rPr lang="en-US" dirty="0"/>
              <a:t>UDC</a:t>
            </a:r>
          </a:p>
          <a:p>
            <a:pPr marL="0" indent="0">
              <a:buNone/>
            </a:pPr>
            <a:r>
              <a:rPr lang="en-US" dirty="0" err="1"/>
              <a:t>Linnean</a:t>
            </a:r>
            <a:r>
              <a:rPr lang="en-US" dirty="0"/>
              <a:t> Classification</a:t>
            </a:r>
          </a:p>
          <a:p>
            <a:pPr lvl="1"/>
            <a:r>
              <a:rPr lang="en-US" dirty="0"/>
              <a:t>Kingdom, Phylum, Class, Order, Family, Genus, Species, Subspecies</a:t>
            </a:r>
          </a:p>
          <a:p>
            <a:pPr marL="0" indent="0">
              <a:buNone/>
            </a:pPr>
            <a:r>
              <a:rPr lang="en-US" dirty="0" err="1"/>
              <a:t>MeSH</a:t>
            </a:r>
            <a:r>
              <a:rPr lang="en-US" dirty="0"/>
              <a:t> Tree Structures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B278C-4C48-F042-BDB9-D6FB58827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F840D-A4B9-324B-A633-81E3219D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Dewey Decimal</a:t>
            </a:r>
          </a:p>
          <a:p>
            <a:pPr lvl="1"/>
            <a:r>
              <a:rPr lang="en-US" dirty="0"/>
              <a:t>5xx - Natural Sciences and Mathematics</a:t>
            </a:r>
          </a:p>
          <a:p>
            <a:pPr lvl="1"/>
            <a:r>
              <a:rPr lang="en-US" dirty="0"/>
              <a:t>53x - Physics</a:t>
            </a:r>
          </a:p>
          <a:p>
            <a:pPr lvl="1"/>
            <a:r>
              <a:rPr lang="en-US" dirty="0"/>
              <a:t>537 - Electricity and Electronics</a:t>
            </a:r>
          </a:p>
          <a:p>
            <a:pPr marL="0" indent="0">
              <a:buNone/>
            </a:pPr>
            <a:r>
              <a:rPr lang="en-US" dirty="0"/>
              <a:t>Library of Congress</a:t>
            </a:r>
          </a:p>
          <a:p>
            <a:pPr lvl="1"/>
            <a:r>
              <a:rPr lang="en-US" dirty="0"/>
              <a:t>Q - Science</a:t>
            </a:r>
          </a:p>
          <a:p>
            <a:pPr lvl="1"/>
            <a:r>
              <a:rPr lang="en-US" dirty="0"/>
              <a:t>QA - Mathematics</a:t>
            </a:r>
          </a:p>
          <a:p>
            <a:pPr lvl="1"/>
            <a:r>
              <a:rPr lang="en-US" dirty="0"/>
              <a:t>QA71-90 - Instruments and machines</a:t>
            </a:r>
          </a:p>
          <a:p>
            <a:pPr lvl="1"/>
            <a:r>
              <a:rPr lang="en-US" dirty="0"/>
              <a:t>QA75-76.95 - Calculating machines</a:t>
            </a:r>
          </a:p>
          <a:p>
            <a:pPr lvl="1"/>
            <a:r>
              <a:rPr lang="en-US" dirty="0"/>
              <a:t>QA75.5-76.95 - Electronic computers and computer 	science</a:t>
            </a:r>
          </a:p>
          <a:p>
            <a:pPr lvl="1"/>
            <a:r>
              <a:rPr lang="en-US" dirty="0"/>
              <a:t>QA76-76.765 - Computer software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C912D-2CCC-354D-9E58-EC79FB085E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Thesauri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83944-3D29-F943-AB26-C3E880DD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thesaurus is a taxonomy with additional relations showing lateral connections</a:t>
            </a:r>
          </a:p>
          <a:p>
            <a:pPr lvl="1"/>
            <a:r>
              <a:rPr lang="en-US" dirty="0"/>
              <a:t>Related Term (RT)</a:t>
            </a:r>
          </a:p>
          <a:p>
            <a:pPr lvl="1"/>
            <a:r>
              <a:rPr lang="en-US" dirty="0"/>
              <a:t>See Also</a:t>
            </a:r>
          </a:p>
          <a:p>
            <a:pPr marL="0" indent="0">
              <a:buNone/>
            </a:pPr>
            <a:r>
              <a:rPr lang="en-US" dirty="0"/>
              <a:t>Parent-child relation usually described in terms of Broader Terms (BT) and Narrower Terms (NT)</a:t>
            </a:r>
          </a:p>
          <a:p>
            <a:pPr marL="0" indent="0">
              <a:buNone/>
            </a:pPr>
            <a:r>
              <a:rPr lang="en-US" dirty="0"/>
              <a:t>Thesauri also typically contain scope notes which define the meaning of a term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E252C-C57B-8441-8C46-BA79208C0A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Thesaurus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2FFCD-AD2E-4442-92CA-E26B9046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Apples</a:t>
            </a:r>
          </a:p>
          <a:p>
            <a:pPr marL="360000" lvl="1" indent="0">
              <a:buNone/>
            </a:pPr>
            <a:r>
              <a:rPr lang="en-US" dirty="0"/>
              <a:t>Scope notes:		The fruit of any member of the </a:t>
            </a:r>
            <a:br>
              <a:rPr lang="en-US" dirty="0"/>
            </a:br>
            <a:r>
              <a:rPr lang="en-US" dirty="0"/>
              <a:t>			species </a:t>
            </a:r>
            <a:r>
              <a:rPr lang="en-US" i="1" dirty="0"/>
              <a:t>Malus </a:t>
            </a:r>
            <a:r>
              <a:rPr lang="en-US" i="1" dirty="0" err="1"/>
              <a:t>pumila</a:t>
            </a:r>
            <a:endParaRPr lang="en-US" i="1" dirty="0"/>
          </a:p>
          <a:p>
            <a:pPr marL="360000" lvl="1" indent="0">
              <a:buNone/>
            </a:pPr>
            <a:r>
              <a:rPr lang="en-US" dirty="0"/>
              <a:t>Broader term: 	Foodstuffs</a:t>
            </a:r>
          </a:p>
          <a:p>
            <a:pPr marL="360000" lvl="1" indent="0">
              <a:buNone/>
            </a:pPr>
            <a:r>
              <a:rPr lang="en-US" dirty="0"/>
              <a:t>Related terms: 	Cooking Ingredients</a:t>
            </a:r>
            <a:br>
              <a:rPr lang="en-US" dirty="0"/>
            </a:br>
            <a:r>
              <a:rPr lang="en-US" dirty="0"/>
              <a:t>			Taxable Foodstuffs</a:t>
            </a:r>
            <a:br>
              <a:rPr lang="en-US" dirty="0"/>
            </a:br>
            <a:r>
              <a:rPr lang="en-US" dirty="0"/>
              <a:t>			Horticulture</a:t>
            </a:r>
          </a:p>
          <a:p>
            <a:pPr marL="360000" lvl="1" indent="0">
              <a:buNone/>
            </a:pPr>
            <a:r>
              <a:rPr lang="en-US" dirty="0"/>
              <a:t>Narrower terms: 	Granny Smiths</a:t>
            </a:r>
          </a:p>
          <a:p>
            <a:pPr marL="360000" lvl="1" indent="0">
              <a:buNone/>
            </a:pPr>
            <a:r>
              <a:rPr lang="en-US" dirty="0"/>
              <a:t>See also: 		Apple Trees</a:t>
            </a:r>
          </a:p>
          <a:p>
            <a:pPr marL="360000" lvl="1" indent="0">
              <a:buNone/>
            </a:pPr>
            <a:r>
              <a:rPr lang="en-US" dirty="0"/>
              <a:t>Use: 			For Apple computers use Personal</a:t>
            </a:r>
            <a:br>
              <a:rPr lang="en-US" dirty="0"/>
            </a:br>
            <a:r>
              <a:rPr lang="en-US" dirty="0"/>
              <a:t>			Computers (Apple)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EB1B8-BCB8-6D41-9A67-01478D3007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D85C8-064D-D745-8171-8FE3886E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ontology further </a:t>
            </a:r>
            <a:r>
              <a:rPr lang="en-US" dirty="0" err="1"/>
              <a:t>specialises</a:t>
            </a:r>
            <a:r>
              <a:rPr lang="en-US" dirty="0"/>
              <a:t> types of relationships (particularly </a:t>
            </a:r>
            <a:r>
              <a:rPr lang="en-US" i="1" dirty="0"/>
              <a:t>related term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A ontology typically includes:</a:t>
            </a:r>
          </a:p>
          <a:p>
            <a:pPr lvl="1"/>
            <a:r>
              <a:rPr lang="en-US" dirty="0"/>
              <a:t>Class definitions and hierarchy</a:t>
            </a:r>
          </a:p>
          <a:p>
            <a:pPr lvl="1"/>
            <a:r>
              <a:rPr lang="en-US" dirty="0"/>
              <a:t>Relation definitions and hierarchy</a:t>
            </a:r>
          </a:p>
          <a:p>
            <a:pPr marL="0" indent="0">
              <a:buNone/>
            </a:pPr>
            <a:r>
              <a:rPr lang="en-US" dirty="0"/>
              <a:t>An ontology may also include the following:</a:t>
            </a:r>
          </a:p>
          <a:p>
            <a:pPr lvl="1"/>
            <a:r>
              <a:rPr lang="en-US" dirty="0"/>
              <a:t>Constraints</a:t>
            </a:r>
          </a:p>
          <a:p>
            <a:pPr lvl="1"/>
            <a:r>
              <a:rPr lang="en-US" dirty="0"/>
              <a:t>Axioms</a:t>
            </a:r>
          </a:p>
          <a:p>
            <a:pPr lvl="1"/>
            <a:r>
              <a:rPr lang="en-US" dirty="0"/>
              <a:t>Rule-based knowledge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CB287-55B9-E74C-9580-AE42D8A02F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F8053-DA7B-D746-AA72-4924BC12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Controlled Vocabulary + Hierarchy = Taxonomy</a:t>
            </a:r>
          </a:p>
          <a:p>
            <a:pPr marL="0" indent="0">
              <a:buNone/>
            </a:pPr>
            <a:r>
              <a:rPr lang="en-US" dirty="0"/>
              <a:t>Taxonomy 	+      lateral relations = Thesaurus</a:t>
            </a:r>
          </a:p>
          <a:p>
            <a:pPr marL="0" indent="0">
              <a:buNone/>
            </a:pPr>
            <a:r>
              <a:rPr lang="en-US" dirty="0"/>
              <a:t>Thesaurus 	+      typed relations</a:t>
            </a:r>
            <a:br>
              <a:rPr lang="en-US" dirty="0"/>
            </a:br>
            <a:r>
              <a:rPr lang="en-US" dirty="0"/>
              <a:t>		+      constraints</a:t>
            </a:r>
            <a:br>
              <a:rPr lang="en-US" dirty="0"/>
            </a:br>
            <a:r>
              <a:rPr lang="en-US" dirty="0"/>
              <a:t>		+      rules</a:t>
            </a:r>
            <a:br>
              <a:rPr lang="en-US" dirty="0"/>
            </a:br>
            <a:r>
              <a:rPr lang="en-US" dirty="0"/>
              <a:t>		+      axioms = Ontology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EE41F-A67F-DC40-9199-1A7A9E18A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Ontologies and RDF Schema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COMP6215 Semantic Web Technologies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92473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29A512-3DA4-5447-B72C-3DE4DBBD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N. </a:t>
            </a:r>
            <a:r>
              <a:rPr lang="en-US" dirty="0" err="1"/>
              <a:t>Guarino</a:t>
            </a:r>
            <a:r>
              <a:rPr lang="en-US" dirty="0"/>
              <a:t>, D. </a:t>
            </a:r>
            <a:r>
              <a:rPr lang="en-US" dirty="0" err="1"/>
              <a:t>Oberle</a:t>
            </a:r>
            <a:r>
              <a:rPr lang="en-US" dirty="0"/>
              <a:t>, S. </a:t>
            </a:r>
            <a:r>
              <a:rPr lang="en-US" dirty="0" err="1"/>
              <a:t>Staab</a:t>
            </a:r>
            <a:r>
              <a:rPr lang="en-US" i="1" dirty="0"/>
              <a:t>. </a:t>
            </a:r>
            <a:r>
              <a:rPr lang="en-US" dirty="0"/>
              <a:t>What is an ontology?</a:t>
            </a:r>
            <a:r>
              <a:rPr lang="en-US" i="1" dirty="0"/>
              <a:t> </a:t>
            </a:r>
            <a:r>
              <a:rPr lang="de-DE" dirty="0"/>
              <a:t>In: S. Staab &amp; R. Studer. </a:t>
            </a:r>
            <a:r>
              <a:rPr lang="en-US" i="1" dirty="0"/>
              <a:t>Handbook on Ontologies</a:t>
            </a:r>
            <a:r>
              <a:rPr lang="en-US" dirty="0"/>
              <a:t>. 2nd revised edition. Springer, 2009.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	</a:t>
            </a:r>
            <a:r>
              <a:rPr lang="mr-IN" sz="1600" dirty="0" err="1"/>
              <a:t>https</a:t>
            </a:r>
            <a:r>
              <a:rPr lang="mr-IN" sz="1600" dirty="0"/>
              <a:t>://link.springer.com/chapter/10.1007%2F978-3-540-92673-3_0</a:t>
            </a:r>
            <a:endParaRPr lang="de-D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/>
              <a:t>	https://userpages.uni-koblenz.de/~staab/Research/Publications/2009/handbookEdition2/what-is-an-ontology.pdf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31A5D-527D-9D4D-BA66-AEF97C481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RDF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3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RDF to define RDFS</a:t>
            </a: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RDFS is a simple ontology language for use with RDF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RDFS is an RDF vocabulary which contains:</a:t>
            </a:r>
          </a:p>
          <a:p>
            <a:r>
              <a:rPr lang="en-GB" dirty="0"/>
              <a:t>Classes for defining classes and properties</a:t>
            </a:r>
          </a:p>
          <a:p>
            <a:r>
              <a:rPr lang="en-GB" dirty="0"/>
              <a:t>Properties for defining basic characteristics of classes and properties</a:t>
            </a:r>
          </a:p>
          <a:p>
            <a:pPr lvl="1"/>
            <a:r>
              <a:rPr lang="en-GB" dirty="0"/>
              <a:t>Global property domains and ranges</a:t>
            </a:r>
          </a:p>
          <a:p>
            <a:r>
              <a:rPr lang="en-GB" dirty="0"/>
              <a:t>Some ancillary properties</a:t>
            </a:r>
          </a:p>
          <a:p>
            <a:pPr lvl="1"/>
            <a:r>
              <a:rPr lang="en-GB" dirty="0"/>
              <a:t>Defined by, see also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2CF9-C8DC-1A4E-A779-234510D50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493E-9BCD-4242-89F5-CA34AC58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RDF and RDFS 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1E8C-4C74-1F4D-BFE7-5749ACACC5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terms in RDF Schema are defined as part of the RDFS namespace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http://www.w3.org/2000/01/</a:t>
            </a:r>
            <a:r>
              <a:rPr lang="en-GB" dirty="0" err="1">
                <a:latin typeface="Lucida Console" panose="020B0609040504020204" pitchFamily="49" charset="0"/>
              </a:rPr>
              <a:t>rdf</a:t>
            </a:r>
            <a:r>
              <a:rPr lang="en-GB" dirty="0">
                <a:latin typeface="Lucida Console" panose="020B0609040504020204" pitchFamily="49" charset="0"/>
              </a:rPr>
              <a:t>-schema# </a:t>
            </a:r>
            <a:r>
              <a:rPr lang="en-GB" dirty="0"/>
              <a:t>, abbreviated here as </a:t>
            </a:r>
            <a:r>
              <a:rPr lang="en-GB" dirty="0" err="1">
                <a:latin typeface="Lucida Console" panose="020B0609040504020204" pitchFamily="49" charset="0"/>
              </a:rPr>
              <a:t>rdfs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Two terms are defined as part of the RDF namespace: </a:t>
            </a:r>
            <a:r>
              <a:rPr lang="en-GB" dirty="0" err="1"/>
              <a:t>rdf:type</a:t>
            </a:r>
            <a:r>
              <a:rPr lang="en-GB" dirty="0"/>
              <a:t> and </a:t>
            </a:r>
            <a:r>
              <a:rPr lang="en-GB" dirty="0" err="1"/>
              <a:t>rdf:Property</a:t>
            </a:r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http://www.w3.org/1999/02/22-rdf-syntax-ns#</a:t>
            </a:r>
            <a:r>
              <a:rPr lang="en-GB" dirty="0"/>
              <a:t> , abbreviated as </a:t>
            </a:r>
            <a:r>
              <a:rPr lang="en-GB" dirty="0" err="1">
                <a:latin typeface="Lucida Console" panose="020B0609040504020204" pitchFamily="49" charset="0"/>
              </a:rPr>
              <a:t>rdf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a historical accident, but can trip up the unwary</a:t>
            </a:r>
          </a:p>
          <a:p>
            <a:pPr marL="0" indent="0">
              <a:buNone/>
            </a:pPr>
            <a:r>
              <a:rPr lang="en-US" dirty="0"/>
              <a:t>Be careful when using these terms in SPARQL queries!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7A447-1A02-464D-B663-195F086B0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1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definitions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We wish to define the class Person: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6EF85-CA8E-C44D-9CCF-0AFC105E38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3575050" y="3284538"/>
            <a:ext cx="5041900" cy="625475"/>
            <a:chOff x="1292" y="1721"/>
            <a:chExt cx="3176" cy="394"/>
          </a:xfrm>
        </p:grpSpPr>
        <p:sp>
          <p:nvSpPr>
            <p:cNvPr id="87046" name="AutoShape 6"/>
            <p:cNvSpPr>
              <a:spLocks noChangeArrowheads="1"/>
            </p:cNvSpPr>
            <p:nvPr/>
          </p:nvSpPr>
          <p:spPr bwMode="auto">
            <a:xfrm>
              <a:off x="1292" y="1752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ex:Person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049" name="AutoShape 9"/>
            <p:cNvSpPr>
              <a:spLocks noChangeArrowheads="1"/>
            </p:cNvSpPr>
            <p:nvPr/>
          </p:nvSpPr>
          <p:spPr bwMode="auto">
            <a:xfrm>
              <a:off x="3606" y="1752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rdfs:Class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7051" name="AutoShape 11"/>
            <p:cNvCxnSpPr>
              <a:cxnSpLocks noChangeShapeType="1"/>
              <a:stCxn id="87046" idx="3"/>
              <a:endCxn id="87049" idx="1"/>
            </p:cNvCxnSpPr>
            <p:nvPr/>
          </p:nvCxnSpPr>
          <p:spPr bwMode="auto">
            <a:xfrm>
              <a:off x="2154" y="1934"/>
              <a:ext cx="14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2608" y="1721"/>
              <a:ext cx="6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ea typeface="Arial" charset="0"/>
                  <a:cs typeface="Arial" charset="0"/>
                </a:rPr>
                <a:t>rdf:type</a:t>
              </a:r>
              <a:endParaRPr lang="en-US" sz="1600">
                <a:ea typeface="Arial" charset="0"/>
                <a:cs typeface="Arial" charset="0"/>
              </a:endParaRPr>
            </a:p>
          </p:txBody>
        </p:sp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3204856" y="5497712"/>
            <a:ext cx="578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ex:Person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rdfs:Class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8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definitions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Employee is a subclass of Person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BF6B-7F37-D44F-A85B-819C25714E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9E424A-F0B0-944F-9910-21D7390E794B}"/>
              </a:ext>
            </a:extLst>
          </p:cNvPr>
          <p:cNvGrpSpPr/>
          <p:nvPr/>
        </p:nvGrpSpPr>
        <p:grpSpPr>
          <a:xfrm>
            <a:off x="2929823" y="2937531"/>
            <a:ext cx="4982129" cy="1766888"/>
            <a:chOff x="1534559" y="2743200"/>
            <a:chExt cx="4982129" cy="1766888"/>
          </a:xfrm>
        </p:grpSpPr>
        <p:sp>
          <p:nvSpPr>
            <p:cNvPr id="89093" name="AutoShape 5"/>
            <p:cNvSpPr>
              <a:spLocks noChangeArrowheads="1"/>
            </p:cNvSpPr>
            <p:nvPr/>
          </p:nvSpPr>
          <p:spPr bwMode="auto">
            <a:xfrm>
              <a:off x="2468488" y="3933825"/>
              <a:ext cx="1668537" cy="5762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ex:Employee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096" name="AutoShape 8"/>
            <p:cNvSpPr>
              <a:spLocks noChangeArrowheads="1"/>
            </p:cNvSpPr>
            <p:nvPr/>
          </p:nvSpPr>
          <p:spPr bwMode="auto">
            <a:xfrm>
              <a:off x="5148263" y="3933825"/>
              <a:ext cx="1368425" cy="5762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rdfs:Class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9098" name="AutoShape 10"/>
            <p:cNvCxnSpPr>
              <a:cxnSpLocks noChangeShapeType="1"/>
              <a:stCxn id="89093" idx="3"/>
              <a:endCxn id="89096" idx="1"/>
            </p:cNvCxnSpPr>
            <p:nvPr/>
          </p:nvCxnSpPr>
          <p:spPr bwMode="auto">
            <a:xfrm>
              <a:off x="4137025" y="4221957"/>
              <a:ext cx="101123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9099" name="Text Box 11"/>
            <p:cNvSpPr txBox="1">
              <a:spLocks noChangeArrowheads="1"/>
            </p:cNvSpPr>
            <p:nvPr/>
          </p:nvSpPr>
          <p:spPr bwMode="auto">
            <a:xfrm>
              <a:off x="4211638" y="3884613"/>
              <a:ext cx="9669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dirty="0" err="1">
                  <a:ea typeface="Arial" charset="0"/>
                  <a:cs typeface="Arial" charset="0"/>
                </a:rPr>
                <a:t>rdf:type</a:t>
              </a:r>
              <a:endParaRPr lang="en-US" sz="1600" dirty="0">
                <a:ea typeface="Arial" charset="0"/>
                <a:cs typeface="Arial" charset="0"/>
              </a:endParaRPr>
            </a:p>
          </p:txBody>
        </p:sp>
        <p:sp>
          <p:nvSpPr>
            <p:cNvPr id="89101" name="AutoShape 13"/>
            <p:cNvSpPr>
              <a:spLocks noChangeArrowheads="1"/>
            </p:cNvSpPr>
            <p:nvPr/>
          </p:nvSpPr>
          <p:spPr bwMode="auto">
            <a:xfrm>
              <a:off x="2540496" y="2743200"/>
              <a:ext cx="1512168" cy="5762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ex:Person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1534559" y="3483073"/>
              <a:ext cx="17620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dirty="0" err="1">
                  <a:ea typeface="Arial" charset="0"/>
                  <a:cs typeface="Arial" charset="0"/>
                </a:rPr>
                <a:t>rdfs:subClassOf</a:t>
              </a:r>
              <a:endParaRPr lang="en-US" sz="1600" dirty="0">
                <a:ea typeface="Arial" charset="0"/>
                <a:cs typeface="Arial" charset="0"/>
              </a:endParaRPr>
            </a:p>
          </p:txBody>
        </p:sp>
        <p:cxnSp>
          <p:nvCxnSpPr>
            <p:cNvPr id="89104" name="AutoShape 16"/>
            <p:cNvCxnSpPr>
              <a:cxnSpLocks noChangeShapeType="1"/>
              <a:stCxn id="89093" idx="0"/>
              <a:endCxn id="89101" idx="2"/>
            </p:cNvCxnSpPr>
            <p:nvPr/>
          </p:nvCxnSpPr>
          <p:spPr bwMode="auto">
            <a:xfrm flipH="1" flipV="1">
              <a:off x="3296580" y="3319463"/>
              <a:ext cx="6177" cy="614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3018235" y="5517233"/>
            <a:ext cx="5578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ex:Employee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rdfs:Class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; 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rdfs:subClassOf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ex:Person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6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semantics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rdfs:subClassOf</a:t>
            </a:r>
            <a:r>
              <a:rPr lang="en-GB" dirty="0"/>
              <a:t> is transitive</a:t>
            </a:r>
          </a:p>
          <a:p>
            <a:pPr marL="360000" lvl="1" indent="0">
              <a:buNone/>
            </a:pPr>
            <a:r>
              <a:rPr lang="en-GB" dirty="0"/>
              <a:t>(A </a:t>
            </a:r>
            <a:r>
              <a:rPr lang="en-GB" dirty="0" err="1"/>
              <a:t>rdfs:subClassOf</a:t>
            </a:r>
            <a:r>
              <a:rPr lang="en-GB" dirty="0"/>
              <a:t> B) and (B </a:t>
            </a:r>
            <a:r>
              <a:rPr lang="en-GB" dirty="0" err="1"/>
              <a:t>rdfs:subClassOf</a:t>
            </a:r>
            <a:r>
              <a:rPr lang="en-GB" dirty="0"/>
              <a:t> C) </a:t>
            </a:r>
            <a:br>
              <a:rPr lang="en-GB" dirty="0"/>
            </a:br>
            <a:r>
              <a:rPr lang="en-GB" dirty="0"/>
              <a:t>implies (A </a:t>
            </a:r>
            <a:r>
              <a:rPr lang="en-GB" dirty="0" err="1"/>
              <a:t>rdfs:subClassOf</a:t>
            </a:r>
            <a:r>
              <a:rPr lang="en-GB" dirty="0"/>
              <a:t> 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58772-E6CE-344B-92A7-BE80799B13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73675" y="5373018"/>
            <a:ext cx="164465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Ex:PartTime</a:t>
            </a:r>
            <a:r>
              <a:rPr lang="en-US" dirty="0">
                <a:solidFill>
                  <a:schemeClr val="bg1"/>
                </a:solidFill>
              </a:rPr>
              <a:t> Employee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5273675" y="4323680"/>
            <a:ext cx="164465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343401" y="4915817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rdfs:subClassOf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1147" name="AutoShape 11"/>
          <p:cNvCxnSpPr>
            <a:cxnSpLocks noChangeShapeType="1"/>
            <a:stCxn id="91141" idx="0"/>
            <a:endCxn id="91144" idx="2"/>
          </p:cNvCxnSpPr>
          <p:nvPr/>
        </p:nvCxnSpPr>
        <p:spPr bwMode="auto">
          <a:xfrm flipV="1">
            <a:off x="6096000" y="4899943"/>
            <a:ext cx="0" cy="473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5273675" y="3315618"/>
            <a:ext cx="164465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4343401" y="3907755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rdfs:subClassOf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1152" name="AutoShape 16"/>
          <p:cNvCxnSpPr>
            <a:cxnSpLocks noChangeShapeType="1"/>
            <a:stCxn id="91144" idx="0"/>
            <a:endCxn id="91149" idx="2"/>
          </p:cNvCxnSpPr>
          <p:nvPr/>
        </p:nvCxnSpPr>
        <p:spPr bwMode="auto">
          <a:xfrm flipV="1">
            <a:off x="6096000" y="3891880"/>
            <a:ext cx="0" cy="431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153" name="AutoShape 17"/>
          <p:cNvCxnSpPr>
            <a:cxnSpLocks noChangeShapeType="1"/>
            <a:stCxn id="91141" idx="3"/>
            <a:endCxn id="91149" idx="3"/>
          </p:cNvCxnSpPr>
          <p:nvPr/>
        </p:nvCxnSpPr>
        <p:spPr bwMode="auto">
          <a:xfrm flipV="1">
            <a:off x="6918325" y="3603749"/>
            <a:ext cx="12700" cy="2057400"/>
          </a:xfrm>
          <a:prstGeom prst="curvedConnector3">
            <a:avLst>
              <a:gd name="adj1" fmla="val 495789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7570789" y="4418930"/>
            <a:ext cx="1869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ea typeface="Arial" charset="0"/>
                <a:cs typeface="Arial" charset="0"/>
              </a:rPr>
              <a:t>rdfs:subClassOf</a:t>
            </a:r>
            <a:endParaRPr lang="en-US" sz="1600" b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semantics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rdfs:subClassOf</a:t>
            </a:r>
            <a:r>
              <a:rPr lang="en-GB" dirty="0"/>
              <a:t> is reflexive</a:t>
            </a:r>
          </a:p>
          <a:p>
            <a:pPr lvl="1"/>
            <a:r>
              <a:rPr lang="en-GB" dirty="0"/>
              <a:t>All classes are subclasses of themselves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1630F-A345-6E4C-B342-F8DD75BBB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411788" y="3968750"/>
            <a:ext cx="136842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996113" y="4064000"/>
            <a:ext cx="1869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charset="0"/>
                <a:cs typeface="Arial" charset="0"/>
              </a:rPr>
              <a:t>rdfs:subClassOf</a:t>
            </a:r>
            <a:endParaRPr lang="en-US" sz="1600" b="1">
              <a:ea typeface="Arial" charset="0"/>
              <a:cs typeface="Arial" charset="0"/>
            </a:endParaRPr>
          </a:p>
        </p:txBody>
      </p:sp>
      <p:cxnSp>
        <p:nvCxnSpPr>
          <p:cNvPr id="93192" name="AutoShape 8"/>
          <p:cNvCxnSpPr>
            <a:cxnSpLocks noChangeShapeType="1"/>
            <a:stCxn id="93189" idx="0"/>
            <a:endCxn id="93189" idx="2"/>
          </p:cNvCxnSpPr>
          <p:nvPr/>
        </p:nvCxnSpPr>
        <p:spPr bwMode="auto">
          <a:xfrm rot="5400000" flipV="1">
            <a:off x="5808662" y="4256087"/>
            <a:ext cx="576262" cy="1588"/>
          </a:xfrm>
          <a:prstGeom prst="curvedConnector5">
            <a:avLst>
              <a:gd name="adj1" fmla="val -39671"/>
              <a:gd name="adj2" fmla="val 57500000"/>
              <a:gd name="adj3" fmla="val 139671"/>
            </a:avLst>
          </a:prstGeom>
          <a:noFill/>
          <a:ln w="25400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80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semantics</a:t>
            </a: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rdf:type</a:t>
            </a:r>
            <a:r>
              <a:rPr lang="en-GB" dirty="0"/>
              <a:t> distributes over </a:t>
            </a:r>
            <a:r>
              <a:rPr lang="en-GB" dirty="0" err="1"/>
              <a:t>rdf:subClassOf</a:t>
            </a:r>
            <a:endParaRPr lang="en-GB" dirty="0"/>
          </a:p>
          <a:p>
            <a:pPr lvl="1"/>
            <a:r>
              <a:rPr lang="en-GB" dirty="0"/>
              <a:t>(A </a:t>
            </a:r>
            <a:r>
              <a:rPr lang="en-GB" dirty="0" err="1"/>
              <a:t>rdfs:subClassOf</a:t>
            </a:r>
            <a:r>
              <a:rPr lang="en-GB" dirty="0"/>
              <a:t> B) and (C </a:t>
            </a:r>
            <a:r>
              <a:rPr lang="en-GB" dirty="0" err="1"/>
              <a:t>rdf:type</a:t>
            </a:r>
            <a:r>
              <a:rPr lang="en-GB" dirty="0"/>
              <a:t> A)</a:t>
            </a:r>
            <a:br>
              <a:rPr lang="en-GB" dirty="0"/>
            </a:br>
            <a:r>
              <a:rPr lang="en-GB" dirty="0"/>
              <a:t>implies (C </a:t>
            </a:r>
            <a:r>
              <a:rPr lang="en-GB" dirty="0" err="1"/>
              <a:t>rdf:type</a:t>
            </a:r>
            <a:r>
              <a:rPr lang="en-GB" dirty="0"/>
              <a:t> B)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E01F-2AC6-2A43-A0CA-7A24EA336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6815113" y="4865967"/>
            <a:ext cx="16002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3719513" y="4865967"/>
            <a:ext cx="151216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5735614" y="4816754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rdf:type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5243" name="AutoShape 11"/>
          <p:cNvCxnSpPr>
            <a:cxnSpLocks noChangeShapeType="1"/>
            <a:stCxn id="95237" idx="1"/>
            <a:endCxn id="95240" idx="3"/>
          </p:cNvCxnSpPr>
          <p:nvPr/>
        </p:nvCxnSpPr>
        <p:spPr bwMode="auto">
          <a:xfrm flipH="1">
            <a:off x="5231681" y="5154098"/>
            <a:ext cx="158343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3719513" y="3642004"/>
            <a:ext cx="151216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776514" y="4399241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rdfs:subClassOf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5248" name="AutoShape 16"/>
          <p:cNvCxnSpPr>
            <a:cxnSpLocks noChangeShapeType="1"/>
            <a:stCxn id="95240" idx="0"/>
            <a:endCxn id="95245" idx="2"/>
          </p:cNvCxnSpPr>
          <p:nvPr/>
        </p:nvCxnSpPr>
        <p:spPr bwMode="auto">
          <a:xfrm flipV="1">
            <a:off x="4475597" y="4218266"/>
            <a:ext cx="0" cy="647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49" name="AutoShape 17"/>
          <p:cNvCxnSpPr>
            <a:cxnSpLocks noChangeShapeType="1"/>
            <a:stCxn id="95237" idx="0"/>
            <a:endCxn id="95245" idx="3"/>
          </p:cNvCxnSpPr>
          <p:nvPr/>
        </p:nvCxnSpPr>
        <p:spPr bwMode="auto">
          <a:xfrm rot="16200000" flipV="1">
            <a:off x="5955533" y="3206285"/>
            <a:ext cx="935831" cy="2383532"/>
          </a:xfrm>
          <a:prstGeom prst="curvedConnector2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6672239" y="3808691"/>
            <a:ext cx="1010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charset="0"/>
                <a:cs typeface="Arial" charset="0"/>
              </a:rPr>
              <a:t>rdf:type</a:t>
            </a:r>
            <a:endParaRPr lang="en-US" sz="1600" b="1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wish to define the property </a:t>
            </a:r>
            <a:r>
              <a:rPr lang="en-GB" dirty="0" err="1"/>
              <a:t>worksFor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A00CA-EA6F-984B-AB3B-8902F8CBD5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365104" y="3284762"/>
            <a:ext cx="157162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ex:WorksFor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7248129" y="3284762"/>
            <a:ext cx="152717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7290" name="AutoShape 10"/>
          <p:cNvCxnSpPr>
            <a:cxnSpLocks noChangeShapeType="1"/>
            <a:stCxn id="97285" idx="3"/>
            <a:endCxn id="97288" idx="1"/>
          </p:cNvCxnSpPr>
          <p:nvPr/>
        </p:nvCxnSpPr>
        <p:spPr bwMode="auto">
          <a:xfrm>
            <a:off x="4936728" y="3573686"/>
            <a:ext cx="231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663804" y="3235549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rdf:type</a:t>
            </a: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2532063" y="5497488"/>
            <a:ext cx="7127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WorksFor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rdf:Property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Representation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E6675-9160-A846-B68F-5F981D13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Knowledge representation is central to the Semantic Web</a:t>
            </a:r>
          </a:p>
          <a:p>
            <a:pPr lvl="1"/>
            <a:r>
              <a:rPr lang="en-US" dirty="0"/>
              <a:t>Data published on the Semantic Web must be structured and </a:t>
            </a:r>
            <a:r>
              <a:rPr lang="en-US" dirty="0" err="1"/>
              <a:t>organised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Long-standing concern in Artificial Intelligence</a:t>
            </a:r>
          </a:p>
          <a:p>
            <a:pPr lvl="1"/>
            <a:r>
              <a:rPr lang="en-US" dirty="0"/>
              <a:t>A good knowledge representation ‘naturally’ represents a given problem domain</a:t>
            </a:r>
          </a:p>
          <a:p>
            <a:pPr lvl="1"/>
            <a:r>
              <a:rPr lang="en-US" dirty="0"/>
              <a:t>A poor knowledge representation is unintelligible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832F15-E85C-D748-9AB9-A8775E7CC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2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Important difference between RDF and object-oriented programming languages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000" dirty="0"/>
              <a:t>OO languages define classes in terms of the properties they have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000" dirty="0"/>
              <a:t>RDF defines properties in terms of the classes whose instances they relate to each other</a:t>
            </a:r>
          </a:p>
          <a:p>
            <a:pPr marL="692150" lvl="1" indent="-347663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The </a:t>
            </a:r>
            <a:r>
              <a:rPr lang="en-GB" i="1" dirty="0"/>
              <a:t>domain</a:t>
            </a:r>
            <a:r>
              <a:rPr lang="en-GB" dirty="0"/>
              <a:t> of a property is the class that the property runs </a:t>
            </a:r>
            <a:r>
              <a:rPr lang="en-GB" i="1" dirty="0"/>
              <a:t>from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The </a:t>
            </a:r>
            <a:r>
              <a:rPr lang="en-GB" i="1" dirty="0"/>
              <a:t>range</a:t>
            </a:r>
            <a:r>
              <a:rPr lang="en-GB" dirty="0"/>
              <a:t> of a property is the class that a property runs </a:t>
            </a:r>
            <a:r>
              <a:rPr lang="en-GB" i="1" dirty="0"/>
              <a:t>to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24ACA-40EF-3040-8AC8-E536EC24D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9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The property </a:t>
            </a:r>
            <a:r>
              <a:rPr lang="en-GB" dirty="0" err="1"/>
              <a:t>worksFor</a:t>
            </a:r>
            <a:r>
              <a:rPr lang="en-GB" dirty="0"/>
              <a:t> relates objects of class Employee to objects of class Company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5ECC-F974-1444-8B65-412D7799F9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179764" y="5251124"/>
            <a:ext cx="7127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ex:worksFor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rdf:Property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;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rdfs:domain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ex:Employee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;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rdfs:range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ex:Company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</a:t>
            </a:r>
            <a:endParaRPr lang="en-GB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5334001" y="3573463"/>
            <a:ext cx="1547813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ex:worksFor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7896226" y="3573463"/>
            <a:ext cx="147637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1387" name="AutoShape 11"/>
          <p:cNvCxnSpPr>
            <a:cxnSpLocks noChangeShapeType="1"/>
            <a:stCxn id="101382" idx="3"/>
            <a:endCxn id="101385" idx="1"/>
          </p:cNvCxnSpPr>
          <p:nvPr/>
        </p:nvCxnSpPr>
        <p:spPr bwMode="auto">
          <a:xfrm>
            <a:off x="6881813" y="3862388"/>
            <a:ext cx="1014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7032626" y="3524250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rdf:type</a:t>
            </a: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3200400" y="4149726"/>
            <a:ext cx="15875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3200401" y="2997201"/>
            <a:ext cx="159067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ex:Company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5087938" y="4389438"/>
            <a:ext cx="1391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rdfs:domain</a:t>
            </a: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5160964" y="2947988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rdfs:range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101397" name="AutoShape 21"/>
          <p:cNvCxnSpPr>
            <a:cxnSpLocks noChangeShapeType="1"/>
            <a:stCxn id="101382" idx="0"/>
            <a:endCxn id="101393" idx="3"/>
          </p:cNvCxnSpPr>
          <p:nvPr/>
        </p:nvCxnSpPr>
        <p:spPr bwMode="auto">
          <a:xfrm rot="5400000" flipH="1">
            <a:off x="5306219" y="2770982"/>
            <a:ext cx="287338" cy="131762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398" name="AutoShape 22"/>
          <p:cNvCxnSpPr>
            <a:cxnSpLocks noChangeShapeType="1"/>
            <a:stCxn id="101382" idx="2"/>
            <a:endCxn id="101390" idx="3"/>
          </p:cNvCxnSpPr>
          <p:nvPr/>
        </p:nvCxnSpPr>
        <p:spPr bwMode="auto">
          <a:xfrm rot="5400000">
            <a:off x="5303838" y="3633788"/>
            <a:ext cx="288925" cy="13208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2714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Specialisation exists in properties as well as classes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dirty="0" err="1"/>
              <a:t>worksFor</a:t>
            </a:r>
            <a:r>
              <a:rPr lang="en-GB" dirty="0"/>
              <a:t> is a </a:t>
            </a:r>
            <a:r>
              <a:rPr lang="en-GB" dirty="0" err="1"/>
              <a:t>subproperty</a:t>
            </a:r>
            <a:r>
              <a:rPr lang="en-GB" dirty="0"/>
              <a:t> of </a:t>
            </a:r>
            <a:r>
              <a:rPr lang="en-GB" dirty="0" err="1"/>
              <a:t>affiliatedTo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B451-A6AB-F947-82C8-79429732F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532063" y="5527675"/>
            <a:ext cx="7416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ex:worksFor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rdf:</a:t>
            </a:r>
            <a:r>
              <a:rPr lang="en-GB" sz="20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Property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;</a:t>
            </a:r>
            <a:b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rdfs:subPropertyOf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ex:affiliatedTo</a:t>
            </a:r>
            <a:endParaRPr lang="en-US" dirty="0"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3584404" y="4652963"/>
            <a:ext cx="171948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ex:worksFor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6896770" y="4652963"/>
            <a:ext cx="1611312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3435" name="AutoShape 11"/>
          <p:cNvCxnSpPr>
            <a:cxnSpLocks noChangeShapeType="1"/>
            <a:stCxn id="103430" idx="3"/>
            <a:endCxn id="103433" idx="1"/>
          </p:cNvCxnSpPr>
          <p:nvPr/>
        </p:nvCxnSpPr>
        <p:spPr bwMode="auto">
          <a:xfrm>
            <a:off x="5303888" y="4941094"/>
            <a:ext cx="159288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672635" y="4615259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>
                <a:ea typeface="Arial" charset="0"/>
                <a:cs typeface="Arial" charset="0"/>
              </a:rPr>
              <a:t>rdf:type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3584402" y="3213101"/>
            <a:ext cx="171948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ex:affiliatedTo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3440" name="AutoShape 16"/>
          <p:cNvCxnSpPr>
            <a:cxnSpLocks noChangeShapeType="1"/>
            <a:stCxn id="103430" idx="0"/>
            <a:endCxn id="103438" idx="2"/>
          </p:cNvCxnSpPr>
          <p:nvPr/>
        </p:nvCxnSpPr>
        <p:spPr bwMode="auto">
          <a:xfrm flipH="1" flipV="1">
            <a:off x="4444146" y="3789363"/>
            <a:ext cx="1" cy="863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2371142" y="4051886"/>
            <a:ext cx="2073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>
                <a:ea typeface="Arial" charset="0"/>
                <a:cs typeface="Arial" charset="0"/>
              </a:rPr>
              <a:t>rdfs:subPropertyOf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3857675" y="3548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27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semantics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rdfs:subPropertyOf</a:t>
            </a:r>
            <a:r>
              <a:rPr lang="en-GB" dirty="0"/>
              <a:t> is transitive and reflexive</a:t>
            </a:r>
          </a:p>
          <a:p>
            <a:pPr lvl="1"/>
            <a:r>
              <a:rPr lang="en-GB" dirty="0"/>
              <a:t>Entailment of </a:t>
            </a:r>
            <a:r>
              <a:rPr lang="en-GB" dirty="0" err="1"/>
              <a:t>superproperties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9B4A5-8D3E-1F4D-9A7F-E445736F4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3339107" y="5084763"/>
            <a:ext cx="160437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7248526" y="5084763"/>
            <a:ext cx="171053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 Inc.</a:t>
            </a:r>
          </a:p>
        </p:txBody>
      </p:sp>
      <p:cxnSp>
        <p:nvCxnSpPr>
          <p:cNvPr id="105482" name="AutoShape 10"/>
          <p:cNvCxnSpPr>
            <a:cxnSpLocks noChangeShapeType="1"/>
            <a:stCxn id="105477" idx="3"/>
            <a:endCxn id="105480" idx="1"/>
          </p:cNvCxnSpPr>
          <p:nvPr/>
        </p:nvCxnSpPr>
        <p:spPr bwMode="auto">
          <a:xfrm>
            <a:off x="4943477" y="5372894"/>
            <a:ext cx="2305049" cy="0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439409" y="5403607"/>
            <a:ext cx="1404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ex:worksFor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235027" y="3355558"/>
            <a:ext cx="17219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ex:affiliatedTo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cxnSp>
        <p:nvCxnSpPr>
          <p:cNvPr id="105485" name="AutoShape 13"/>
          <p:cNvCxnSpPr>
            <a:cxnSpLocks noChangeShapeType="1"/>
            <a:stCxn id="105477" idx="0"/>
            <a:endCxn id="105480" idx="0"/>
          </p:cNvCxnSpPr>
          <p:nvPr/>
        </p:nvCxnSpPr>
        <p:spPr bwMode="auto">
          <a:xfrm rot="5400000" flipH="1" flipV="1">
            <a:off x="6122543" y="3103512"/>
            <a:ext cx="12700" cy="3962503"/>
          </a:xfrm>
          <a:prstGeom prst="curvedConnector3">
            <a:avLst>
              <a:gd name="adj1" fmla="val 10779780"/>
            </a:avLst>
          </a:prstGeom>
          <a:noFill/>
          <a:ln w="25400">
            <a:solidFill>
              <a:schemeClr val="tx1">
                <a:lumMod val="50000"/>
              </a:schemeClr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105486" name="Line 14"/>
          <p:cNvSpPr>
            <a:spLocks noChangeShapeType="1"/>
          </p:cNvSpPr>
          <p:nvPr/>
        </p:nvSpPr>
        <p:spPr bwMode="auto">
          <a:xfrm flipV="1">
            <a:off x="6096000" y="3716338"/>
            <a:ext cx="0" cy="1655762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4656139" y="4387850"/>
            <a:ext cx="2073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rdfs:subPropertyOf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4" grpId="0"/>
      <p:bldP spid="105486" grpId="0" animBg="1"/>
      <p:bldP spid="1054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semantics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Type entailments from range and domain constraints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62109-19A7-2140-9989-2A416FBEB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3429001" y="5084763"/>
            <a:ext cx="151447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7248526" y="5084763"/>
            <a:ext cx="151447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 Inc.</a:t>
            </a:r>
          </a:p>
        </p:txBody>
      </p:sp>
      <p:cxnSp>
        <p:nvCxnSpPr>
          <p:cNvPr id="107530" name="AutoShape 10"/>
          <p:cNvCxnSpPr>
            <a:cxnSpLocks noChangeShapeType="1"/>
            <a:stCxn id="107525" idx="3"/>
            <a:endCxn id="107528" idx="1"/>
          </p:cNvCxnSpPr>
          <p:nvPr/>
        </p:nvCxnSpPr>
        <p:spPr bwMode="auto">
          <a:xfrm>
            <a:off x="4943475" y="5373688"/>
            <a:ext cx="2305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393725" y="5417987"/>
            <a:ext cx="1404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ea typeface="Arial" charset="0"/>
                <a:cs typeface="Arial" charset="0"/>
              </a:rPr>
              <a:t>ex:worksFor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4730211" y="4275440"/>
            <a:ext cx="1391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ea typeface="Arial" charset="0"/>
                <a:cs typeface="Arial" charset="0"/>
              </a:rPr>
              <a:t>rdfs:domain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7534" name="AutoShape 14"/>
          <p:cNvSpPr>
            <a:spLocks noChangeArrowheads="1"/>
          </p:cNvSpPr>
          <p:nvPr/>
        </p:nvSpPr>
        <p:spPr bwMode="auto">
          <a:xfrm>
            <a:off x="3397250" y="3284538"/>
            <a:ext cx="154305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>
            <a:off x="7250113" y="3284538"/>
            <a:ext cx="149860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ex:Company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896322" y="3654384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ea typeface="Arial" charset="0"/>
                <a:cs typeface="Arial" charset="0"/>
              </a:rPr>
              <a:t>rdfs:range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3119581" y="4267786"/>
            <a:ext cx="1032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err="1">
                <a:ea typeface="Arial" charset="0"/>
                <a:cs typeface="Arial" charset="0"/>
              </a:rPr>
              <a:t>rdf:type</a:t>
            </a:r>
            <a:endParaRPr lang="en-US" sz="1600" b="1" dirty="0">
              <a:ea typeface="Arial" charset="0"/>
              <a:cs typeface="Arial" charset="0"/>
            </a:endParaRP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H="1" flipV="1">
            <a:off x="4943476" y="3573464"/>
            <a:ext cx="1152525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 flipV="1">
            <a:off x="6096001" y="3573464"/>
            <a:ext cx="1152525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7543" name="AutoShape 23"/>
          <p:cNvCxnSpPr>
            <a:cxnSpLocks noChangeShapeType="1"/>
            <a:stCxn id="107525" idx="0"/>
            <a:endCxn id="107534" idx="2"/>
          </p:cNvCxnSpPr>
          <p:nvPr/>
        </p:nvCxnSpPr>
        <p:spPr bwMode="auto">
          <a:xfrm flipH="1" flipV="1">
            <a:off x="4168776" y="3860801"/>
            <a:ext cx="17463" cy="12239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cxnSp>
        <p:nvCxnSpPr>
          <p:cNvPr id="107544" name="AutoShape 24"/>
          <p:cNvCxnSpPr>
            <a:cxnSpLocks noChangeShapeType="1"/>
            <a:stCxn id="107528" idx="0"/>
            <a:endCxn id="107537" idx="2"/>
          </p:cNvCxnSpPr>
          <p:nvPr/>
        </p:nvCxnSpPr>
        <p:spPr bwMode="auto">
          <a:xfrm flipH="1" flipV="1">
            <a:off x="7999413" y="3860801"/>
            <a:ext cx="6350" cy="12239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8038844" y="4267786"/>
            <a:ext cx="1032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err="1">
                <a:ea typeface="Arial" charset="0"/>
                <a:cs typeface="Arial" charset="0"/>
              </a:rPr>
              <a:t>rdf:type</a:t>
            </a:r>
            <a:endParaRPr lang="en-US" sz="1600" b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/>
      <p:bldP spid="107539" grpId="0"/>
      <p:bldP spid="107540" grpId="0"/>
      <p:bldP spid="107541" grpId="0" animBg="1"/>
      <p:bldP spid="107542" grpId="0" animBg="1"/>
      <p:bldP spid="1075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predefined classes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rdfs:Class</a:t>
            </a:r>
          </a:p>
          <a:p>
            <a:r>
              <a:rPr lang="en-GB"/>
              <a:t>rdf:Property (note different namespace)</a:t>
            </a:r>
          </a:p>
          <a:p>
            <a:r>
              <a:rPr lang="en-GB"/>
              <a:t>rdfs:Resource</a:t>
            </a:r>
          </a:p>
          <a:p>
            <a:r>
              <a:rPr lang="en-GB"/>
              <a:t>rdfs:Literal</a:t>
            </a:r>
          </a:p>
          <a:p>
            <a:r>
              <a:rPr lang="en-GB"/>
              <a:t>rdfs:Datatype</a:t>
            </a:r>
          </a:p>
          <a:p>
            <a:r>
              <a:rPr lang="en-GB"/>
              <a:t>rdf:XMLLiteral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8B025-199F-5041-B456-2C3FB402AF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26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predefined classes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53A6C-9108-F946-B336-2539C80037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696547" y="2228057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5242755" y="1640284"/>
            <a:ext cx="16891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rdfs:Resource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2782889" y="3068638"/>
            <a:ext cx="136842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5414099" y="3068638"/>
            <a:ext cx="136842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rdfs:Literal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2665414" y="4508501"/>
            <a:ext cx="160178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rdfs:Datatype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33" name="AutoShape 17"/>
          <p:cNvSpPr>
            <a:spLocks noChangeArrowheads="1"/>
          </p:cNvSpPr>
          <p:nvPr/>
        </p:nvSpPr>
        <p:spPr bwMode="auto">
          <a:xfrm>
            <a:off x="6910388" y="4508501"/>
            <a:ext cx="16637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rdf:XMLLiteral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8256588" y="3068638"/>
            <a:ext cx="1497012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1638" name="AutoShape 22"/>
          <p:cNvCxnSpPr>
            <a:cxnSpLocks noChangeShapeType="1"/>
            <a:stCxn id="111630" idx="0"/>
            <a:endCxn id="111624" idx="2"/>
          </p:cNvCxnSpPr>
          <p:nvPr/>
        </p:nvCxnSpPr>
        <p:spPr bwMode="auto">
          <a:xfrm flipV="1">
            <a:off x="3467100" y="3644900"/>
            <a:ext cx="0" cy="863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1639" name="AutoShape 23"/>
          <p:cNvCxnSpPr>
            <a:cxnSpLocks noChangeShapeType="1"/>
            <a:stCxn id="111627" idx="0"/>
            <a:endCxn id="111621" idx="2"/>
          </p:cNvCxnSpPr>
          <p:nvPr/>
        </p:nvCxnSpPr>
        <p:spPr bwMode="auto">
          <a:xfrm flipH="1" flipV="1">
            <a:off x="6087305" y="2216547"/>
            <a:ext cx="11007" cy="85209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1640" name="AutoShape 24"/>
          <p:cNvCxnSpPr>
            <a:cxnSpLocks noChangeShapeType="1"/>
            <a:stCxn id="111636" idx="0"/>
            <a:endCxn id="111621" idx="2"/>
          </p:cNvCxnSpPr>
          <p:nvPr/>
        </p:nvCxnSpPr>
        <p:spPr bwMode="auto">
          <a:xfrm flipH="1" flipV="1">
            <a:off x="6087305" y="2216547"/>
            <a:ext cx="2917789" cy="85209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1641" name="AutoShape 25"/>
          <p:cNvCxnSpPr>
            <a:cxnSpLocks noChangeShapeType="1"/>
            <a:stCxn id="111624" idx="0"/>
            <a:endCxn id="111621" idx="2"/>
          </p:cNvCxnSpPr>
          <p:nvPr/>
        </p:nvCxnSpPr>
        <p:spPr bwMode="auto">
          <a:xfrm flipV="1">
            <a:off x="3467102" y="2216547"/>
            <a:ext cx="2620203" cy="85209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7349218" y="2228057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1834411" y="3883026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6039264" y="2718574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cxnSp>
        <p:nvCxnSpPr>
          <p:cNvPr id="111645" name="AutoShape 29"/>
          <p:cNvCxnSpPr>
            <a:cxnSpLocks noChangeShapeType="1"/>
            <a:stCxn id="111633" idx="0"/>
            <a:endCxn id="111627" idx="2"/>
          </p:cNvCxnSpPr>
          <p:nvPr/>
        </p:nvCxnSpPr>
        <p:spPr bwMode="auto">
          <a:xfrm flipH="1" flipV="1">
            <a:off x="6098312" y="3644900"/>
            <a:ext cx="1643926" cy="8636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11646" name="Group 30"/>
          <p:cNvGrpSpPr>
            <a:grpSpLocks/>
          </p:cNvGrpSpPr>
          <p:nvPr/>
        </p:nvGrpSpPr>
        <p:grpSpPr bwMode="auto">
          <a:xfrm>
            <a:off x="4583114" y="4437063"/>
            <a:ext cx="2160587" cy="1223962"/>
            <a:chOff x="1882" y="2886"/>
            <a:chExt cx="1361" cy="771"/>
          </a:xfrm>
        </p:grpSpPr>
        <p:sp>
          <p:nvSpPr>
            <p:cNvPr id="111648" name="AutoShape 32"/>
            <p:cNvSpPr>
              <a:spLocks noChangeArrowheads="1"/>
            </p:cNvSpPr>
            <p:nvPr/>
          </p:nvSpPr>
          <p:spPr bwMode="auto">
            <a:xfrm>
              <a:off x="1973" y="2976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xsd:String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651" name="AutoShape 35"/>
            <p:cNvSpPr>
              <a:spLocks noChangeArrowheads="1"/>
            </p:cNvSpPr>
            <p:nvPr/>
          </p:nvSpPr>
          <p:spPr bwMode="auto">
            <a:xfrm>
              <a:off x="2290" y="3203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xsd:integer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/>
          </p:nvSpPr>
          <p:spPr bwMode="auto">
            <a:xfrm>
              <a:off x="1882" y="2886"/>
              <a:ext cx="1361" cy="771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11654" name="AutoShape 38"/>
          <p:cNvCxnSpPr>
            <a:cxnSpLocks noChangeShapeType="1"/>
            <a:stCxn id="111653" idx="0"/>
            <a:endCxn id="111627" idx="2"/>
          </p:cNvCxnSpPr>
          <p:nvPr/>
        </p:nvCxnSpPr>
        <p:spPr bwMode="auto">
          <a:xfrm flipV="1">
            <a:off x="5663408" y="3644900"/>
            <a:ext cx="434904" cy="792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1655" name="Text Box 39"/>
          <p:cNvSpPr txBox="1">
            <a:spLocks noChangeArrowheads="1"/>
          </p:cNvSpPr>
          <p:nvPr/>
        </p:nvSpPr>
        <p:spPr bwMode="auto">
          <a:xfrm>
            <a:off x="4038338" y="3883026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11656" name="Text Box 40"/>
          <p:cNvSpPr txBox="1">
            <a:spLocks noChangeArrowheads="1"/>
          </p:cNvSpPr>
          <p:nvPr/>
        </p:nvSpPr>
        <p:spPr bwMode="auto">
          <a:xfrm>
            <a:off x="7115655" y="3883026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cxnSp>
        <p:nvCxnSpPr>
          <p:cNvPr id="111657" name="AutoShape 41"/>
          <p:cNvCxnSpPr>
            <a:cxnSpLocks noChangeShapeType="1"/>
            <a:stCxn id="111653" idx="2"/>
            <a:endCxn id="111630" idx="2"/>
          </p:cNvCxnSpPr>
          <p:nvPr/>
        </p:nvCxnSpPr>
        <p:spPr bwMode="auto">
          <a:xfrm rot="16200000" flipV="1">
            <a:off x="4277519" y="4274344"/>
            <a:ext cx="576262" cy="2197100"/>
          </a:xfrm>
          <a:prstGeom prst="curvedConnector3">
            <a:avLst>
              <a:gd name="adj1" fmla="val -39671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1658" name="Text Box 42"/>
          <p:cNvSpPr txBox="1">
            <a:spLocks noChangeArrowheads="1"/>
          </p:cNvSpPr>
          <p:nvPr/>
        </p:nvSpPr>
        <p:spPr bwMode="auto">
          <a:xfrm>
            <a:off x="4265319" y="5827713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rdf:type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32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ancillary features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rdfs:label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is used to give a human-readable name for a resource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&lt;#person-01269&gt; </a:t>
            </a:r>
            <a:r>
              <a:rPr lang="en-GB" sz="1800" dirty="0" err="1">
                <a:latin typeface="Lucida Console" panose="020B0609040504020204" pitchFamily="49" charset="0"/>
              </a:rPr>
              <a:t>rdfs:label</a:t>
            </a:r>
            <a:r>
              <a:rPr lang="en-GB" sz="1800" dirty="0">
                <a:latin typeface="Lucida Console" panose="020B0609040504020204" pitchFamily="49" charset="0"/>
              </a:rPr>
              <a:t> “John Smith” .</a:t>
            </a: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rdfs:comment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is used to give a human-readable description for a resource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&lt;#Employee&gt; </a:t>
            </a:r>
            <a:r>
              <a:rPr lang="en-GB" sz="1800" dirty="0" err="1">
                <a:latin typeface="Lucida Console" panose="020B0609040504020204" pitchFamily="49" charset="0"/>
              </a:rPr>
              <a:t>rdfs:comment</a:t>
            </a:r>
            <a:r>
              <a:rPr lang="en-GB" sz="1800" dirty="0">
                <a:latin typeface="Lucida Console" panose="020B0609040504020204" pitchFamily="49" charset="0"/>
              </a:rPr>
              <a:t> “A person who works.” .</a:t>
            </a:r>
            <a:endParaRPr lang="en-US" sz="18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968C-DD09-5C43-B94F-8B29AF3F09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5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ancillary features</a:t>
            </a: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rdfs:seeAlso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is used to indicate a resource which can be retrieved to give more information about something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rdfs:isDefinedBy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indicates a resource which is responsible for the definition of something</a:t>
            </a:r>
          </a:p>
          <a:p>
            <a:pPr lvl="1"/>
            <a:r>
              <a:rPr lang="en-GB" dirty="0"/>
              <a:t>A </a:t>
            </a:r>
            <a:r>
              <a:rPr lang="en-GB" dirty="0" err="1"/>
              <a:t>subproperty</a:t>
            </a:r>
            <a:r>
              <a:rPr lang="en-GB" dirty="0"/>
              <a:t> of </a:t>
            </a:r>
            <a:r>
              <a:rPr lang="en-GB" dirty="0" err="1">
                <a:latin typeface="Lucida Console" panose="020B0609040504020204" pitchFamily="49" charset="0"/>
              </a:rPr>
              <a:t>rdfs:seeAlso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A3A88-E39E-E140-8F3A-9EFD2F2F0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Status</a:t>
            </a: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Original version contemporary with RDF (but never became a W3C Recommendation)</a:t>
            </a:r>
          </a:p>
          <a:p>
            <a:r>
              <a:rPr lang="en-GB" dirty="0"/>
              <a:t>Revised version published in 2004</a:t>
            </a:r>
          </a:p>
          <a:p>
            <a:r>
              <a:rPr lang="en-GB" dirty="0"/>
              <a:t>Second revision published in 2014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CCBA-95BC-3D47-98FA-634E2BAEF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4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Representation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4DFA3-8227-6549-9DCB-B8E9FE8F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KR approaches: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Production rules</a:t>
            </a:r>
          </a:p>
          <a:p>
            <a:pPr lvl="1"/>
            <a:r>
              <a:rPr lang="en-US" dirty="0"/>
              <a:t>Semantic Networks</a:t>
            </a:r>
          </a:p>
          <a:p>
            <a:pPr lvl="1"/>
            <a:r>
              <a:rPr lang="en-US" dirty="0"/>
              <a:t>Frames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Semantic Web combines aspects of all of these schemes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6E411-8DA2-A848-A46F-619BFFE56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7B62-21EB-8D4F-B8FB-F97E826C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Description Logics</a:t>
            </a:r>
          </a:p>
        </p:txBody>
      </p:sp>
    </p:spTree>
    <p:extLst>
      <p:ext uri="{BB962C8B-B14F-4D97-AF65-F5344CB8AC3E}">
        <p14:creationId xmlns:p14="http://schemas.microsoft.com/office/powerpoint/2010/main" val="352500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Representation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4D1926-B02D-E54F-B4C9-14B0587E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AI systems (and therefore SW systems) consist of:</a:t>
            </a:r>
          </a:p>
          <a:p>
            <a:r>
              <a:rPr lang="en-US" dirty="0"/>
              <a:t>A knowledge base (KB)</a:t>
            </a:r>
          </a:p>
          <a:p>
            <a:pPr lvl="1"/>
            <a:r>
              <a:rPr lang="en-US" dirty="0"/>
              <a:t>Forms the system's intelligence source</a:t>
            </a:r>
          </a:p>
          <a:p>
            <a:pPr lvl="1"/>
            <a:r>
              <a:rPr lang="en-US" dirty="0"/>
              <a:t>Structured according to the knowledge representation approach taken</a:t>
            </a:r>
          </a:p>
          <a:p>
            <a:r>
              <a:rPr lang="en-US" dirty="0"/>
              <a:t>An inference mechanism</a:t>
            </a:r>
          </a:p>
          <a:p>
            <a:pPr lvl="1"/>
            <a:r>
              <a:rPr lang="en-US" dirty="0"/>
              <a:t>Set of procedures that are used to examine the knowledge base to answer questions, solve problems or make decisions within the domain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DB510-1428-7A4F-BE09-84152381F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Ontologies</a:t>
            </a:r>
          </a:p>
        </p:txBody>
      </p:sp>
    </p:spTree>
    <p:extLst>
      <p:ext uri="{BB962C8B-B14F-4D97-AF65-F5344CB8AC3E}">
        <p14:creationId xmlns:p14="http://schemas.microsoft.com/office/powerpoint/2010/main" val="203659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‘O’ word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Ontology, n.</a:t>
            </a:r>
          </a:p>
          <a:p>
            <a:pPr marL="0" indent="0">
              <a:buNone/>
            </a:pPr>
            <a:r>
              <a:rPr lang="en-US" dirty="0"/>
              <a:t>1. a. Philos. The science or study of being; that branch of metaphysics concerned with the nature or essence of being or existence.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37726-1984-8A47-9C80-F934752A65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Oxford English Dictionary, 2004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105" y="1720302"/>
            <a:ext cx="2568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94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‘O’ 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D1DB0-7DBF-F745-9C6B-4F71A5A9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ontology is a specification of a </a:t>
            </a:r>
            <a:r>
              <a:rPr lang="en-US" dirty="0" err="1"/>
              <a:t>conceptualisation</a:t>
            </a:r>
            <a:endParaRPr lang="en-US" dirty="0"/>
          </a:p>
          <a:p>
            <a:r>
              <a:rPr lang="en-US" b="1" dirty="0"/>
              <a:t>Specification</a:t>
            </a:r>
            <a:r>
              <a:rPr lang="en-US" dirty="0"/>
              <a:t>: A formal description</a:t>
            </a:r>
          </a:p>
          <a:p>
            <a:r>
              <a:rPr lang="en-US" b="1" dirty="0" err="1"/>
              <a:t>Conceptualisation</a:t>
            </a:r>
            <a:r>
              <a:rPr lang="en-US" dirty="0"/>
              <a:t>: The objects, concepts, and other entities that are assumed to always exist in some area of interest and the relationships that hold among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Referred to in the philosophical literature as Formal Ontology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8BD69-33B1-E04F-9CC8-CF70E2F8C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T. R. Gruber. A translation approach to portable ontologies. Knowledge Acquisition, 5(2):199-220, 1993</a:t>
            </a:r>
          </a:p>
          <a:p>
            <a:r>
              <a:rPr lang="en-US" dirty="0"/>
              <a:t>N. Guarino, D. </a:t>
            </a:r>
            <a:r>
              <a:rPr lang="en-US" dirty="0" err="1"/>
              <a:t>Oberle</a:t>
            </a:r>
            <a:r>
              <a:rPr lang="en-US" dirty="0"/>
              <a:t>, S. Staab. What is an ontology? </a:t>
            </a:r>
            <a:r>
              <a:rPr lang="de-DE" dirty="0"/>
              <a:t>In: S. Staab &amp; R. Studer (</a:t>
            </a:r>
            <a:r>
              <a:rPr lang="de-DE" dirty="0" err="1"/>
              <a:t>eds</a:t>
            </a:r>
            <a:r>
              <a:rPr lang="de-DE" dirty="0"/>
              <a:t>.). </a:t>
            </a:r>
            <a:r>
              <a:rPr lang="en-US" dirty="0"/>
              <a:t>Handbook on Ontologies. 2nd revised edition. Springer, 2009.</a:t>
            </a:r>
          </a:p>
        </p:txBody>
      </p:sp>
    </p:spTree>
    <p:extLst>
      <p:ext uri="{BB962C8B-B14F-4D97-AF65-F5344CB8AC3E}">
        <p14:creationId xmlns:p14="http://schemas.microsoft.com/office/powerpoint/2010/main" val="288113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in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E28C-5F20-6F4A-B150-C3176ABB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Ontologies as engineered </a:t>
            </a:r>
            <a:r>
              <a:rPr lang="en-GB" dirty="0" err="1"/>
              <a:t>artifacts</a:t>
            </a:r>
            <a:r>
              <a:rPr lang="en-GB" dirty="0"/>
              <a:t>:</a:t>
            </a:r>
          </a:p>
          <a:p>
            <a:pPr lvl="1"/>
            <a:r>
              <a:rPr lang="de-DE" dirty="0" err="1"/>
              <a:t>constituted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reality</a:t>
            </a:r>
            <a:r>
              <a:rPr lang="de-DE" dirty="0"/>
              <a:t>, plus 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explicit </a:t>
            </a:r>
            <a:r>
              <a:rPr lang="de-DE" dirty="0" err="1"/>
              <a:t>assumptions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intended</a:t>
            </a:r>
            <a:r>
              <a:rPr lang="de-DE" dirty="0"/>
              <a:t>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vocabulary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Benefits</a:t>
            </a:r>
            <a:r>
              <a:rPr lang="de-DE" dirty="0"/>
              <a:t>:</a:t>
            </a:r>
            <a:endParaRPr lang="en-GB" dirty="0"/>
          </a:p>
          <a:p>
            <a:pPr lvl="1"/>
            <a:r>
              <a:rPr lang="en-GB" dirty="0"/>
              <a:t>Shared understanding</a:t>
            </a:r>
          </a:p>
          <a:p>
            <a:pPr lvl="1"/>
            <a:r>
              <a:rPr lang="en-GB" dirty="0"/>
              <a:t>Facilitate communication</a:t>
            </a:r>
          </a:p>
          <a:p>
            <a:pPr lvl="1"/>
            <a:r>
              <a:rPr lang="en-GB" dirty="0"/>
              <a:t>Establish a joint terminology for a community of interest</a:t>
            </a:r>
          </a:p>
          <a:p>
            <a:pPr lvl="1"/>
            <a:r>
              <a:rPr lang="en-GB" dirty="0"/>
              <a:t>Normative models</a:t>
            </a:r>
          </a:p>
          <a:p>
            <a:pPr lvl="1"/>
            <a:r>
              <a:rPr lang="en-GB" dirty="0"/>
              <a:t>Inter-operability: sharing and reuse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26F75-C057-A54F-8EA1-0CE587E7CE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43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132</TotalTime>
  <Words>1646</Words>
  <Application>Microsoft Office PowerPoint</Application>
  <PresentationFormat>Widescreen</PresentationFormat>
  <Paragraphs>332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Lucida Sans</vt:lpstr>
      <vt:lpstr>Lucida Console</vt:lpstr>
      <vt:lpstr>Arial</vt:lpstr>
      <vt:lpstr>Lucida Grande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Ontologies and RDF Schema </vt:lpstr>
      <vt:lpstr>Knowledge Representation</vt:lpstr>
      <vt:lpstr>Knowledge Representation</vt:lpstr>
      <vt:lpstr>Knowledge Representation</vt:lpstr>
      <vt:lpstr>Ontologies</vt:lpstr>
      <vt:lpstr>Defining the ‘O’ word</vt:lpstr>
      <vt:lpstr>Defining the ‘O’ word</vt:lpstr>
      <vt:lpstr>Ontology in Computer Science</vt:lpstr>
      <vt:lpstr>Ontology Structure</vt:lpstr>
      <vt:lpstr>Informal Usage</vt:lpstr>
      <vt:lpstr>Controlled Vocabularies</vt:lpstr>
      <vt:lpstr>Taxonomies</vt:lpstr>
      <vt:lpstr>Taxonomy Examples</vt:lpstr>
      <vt:lpstr>Taxonomy Examples</vt:lpstr>
      <vt:lpstr>Thesauri</vt:lpstr>
      <vt:lpstr>Thesaurus Example</vt:lpstr>
      <vt:lpstr>Ontology</vt:lpstr>
      <vt:lpstr>Summary</vt:lpstr>
      <vt:lpstr>Further Reading</vt:lpstr>
      <vt:lpstr>RDF Schema</vt:lpstr>
      <vt:lpstr>Using RDF to define RDFS</vt:lpstr>
      <vt:lpstr>Notes on RDF and RDFS namespaces</vt:lpstr>
      <vt:lpstr>RDF Schema class definitions</vt:lpstr>
      <vt:lpstr>RDF Schema class definitions</vt:lpstr>
      <vt:lpstr>RDF Schema class semantics</vt:lpstr>
      <vt:lpstr>RDF Schema class semantics</vt:lpstr>
      <vt:lpstr>RDF Schema class semantics</vt:lpstr>
      <vt:lpstr>RDF Schema property definitions</vt:lpstr>
      <vt:lpstr>RDF Schema property definitions</vt:lpstr>
      <vt:lpstr>RDF Schema property definitions</vt:lpstr>
      <vt:lpstr>RDF Schema property definitions</vt:lpstr>
      <vt:lpstr>RDF Schema property semantics</vt:lpstr>
      <vt:lpstr>RDF Schema property semantics</vt:lpstr>
      <vt:lpstr>RDF Schema predefined classes</vt:lpstr>
      <vt:lpstr>RDF Schema predefined classes</vt:lpstr>
      <vt:lpstr>RDF Schema ancillary features</vt:lpstr>
      <vt:lpstr>RDF Schema ancillary features</vt:lpstr>
      <vt:lpstr>RDF Schema Status</vt:lpstr>
      <vt:lpstr>Next Lecture: Description Logics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3</cp:revision>
  <dcterms:created xsi:type="dcterms:W3CDTF">2020-01-23T12:04:07Z</dcterms:created>
  <dcterms:modified xsi:type="dcterms:W3CDTF">2020-02-10T16:44:08Z</dcterms:modified>
</cp:coreProperties>
</file>