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9"/>
  </p:notesMasterIdLst>
  <p:sldIdLst>
    <p:sldId id="259" r:id="rId9"/>
    <p:sldId id="257" r:id="rId10"/>
    <p:sldId id="258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3" r:id="rId24"/>
    <p:sldId id="274" r:id="rId25"/>
    <p:sldId id="275" r:id="rId26"/>
    <p:sldId id="276" r:id="rId27"/>
    <p:sldId id="697" r:id="rId28"/>
    <p:sldId id="698" r:id="rId29"/>
    <p:sldId id="699" r:id="rId30"/>
    <p:sldId id="716" r:id="rId31"/>
    <p:sldId id="700" r:id="rId32"/>
    <p:sldId id="701" r:id="rId33"/>
    <p:sldId id="702" r:id="rId34"/>
    <p:sldId id="703" r:id="rId35"/>
    <p:sldId id="704" r:id="rId36"/>
    <p:sldId id="705" r:id="rId37"/>
    <p:sldId id="706" r:id="rId38"/>
    <p:sldId id="707" r:id="rId39"/>
    <p:sldId id="708" r:id="rId40"/>
    <p:sldId id="709" r:id="rId41"/>
    <p:sldId id="710" r:id="rId42"/>
    <p:sldId id="711" r:id="rId43"/>
    <p:sldId id="272" r:id="rId44"/>
    <p:sldId id="712" r:id="rId45"/>
    <p:sldId id="713" r:id="rId46"/>
    <p:sldId id="714" r:id="rId47"/>
    <p:sldId id="715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Lucida Console" panose="020B0609040504020204" pitchFamily="49" charset="0"/>
      <p:regular r:id="rId54"/>
    </p:embeddedFont>
    <p:embeddedFont>
      <p:font typeface="Lucida Sans" panose="020B0602030504020204" pitchFamily="34" charset="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B97FD-303F-4944-8A74-CDCDC23A1B36}" v="9" dt="2020-02-10T15:09:13.852"/>
    <p1510:client id="{9D4889F6-9D26-2443-8AF6-BA8DBD455361}" v="13" dt="2020-02-10T11:21:21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52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7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5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3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9FA46-A4E9-354D-883B-2579FCD5A229}" type="slidenum">
              <a:rPr lang="en-US"/>
              <a:pPr/>
              <a:t>11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81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E61C1-85FB-8F4C-B0AF-764FA372F2D6}" type="slidenum">
              <a:rPr lang="en-US"/>
              <a:pPr/>
              <a:t>12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0703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9D2E-8948-D94E-B5A6-168216C5328A}" type="slidenum">
              <a:rPr lang="en-US"/>
              <a:pPr/>
              <a:t>13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0487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F8256-AB58-EB4E-90E6-7693C85F54D1}" type="slidenum">
              <a:rPr lang="en-US"/>
              <a:pPr/>
              <a:t>14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3784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927E-9A02-3740-9494-23EDCB7D8B83}" type="slidenum">
              <a:rPr lang="en-US"/>
              <a:pPr/>
              <a:t>15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6294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D781A-B1E2-C24C-A489-FE4938F3600A}" type="slidenum">
              <a:rPr lang="en-US"/>
              <a:pPr/>
              <a:t>16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98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C36F-DB77-5749-A555-A9D9B6B37C11}" type="slidenum">
              <a:rPr lang="en-US"/>
              <a:pPr/>
              <a:t>17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47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39277-735D-7F45-B873-45908E2C076C}" type="slidenum">
              <a:rPr lang="en-US"/>
              <a:pPr/>
              <a:t>18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460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B5A17-B853-5D43-A624-B0548B32ACBD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608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0EF34-C31F-0F41-874B-68618BA389A4}" type="slidenum">
              <a:rPr lang="en-US"/>
              <a:pPr/>
              <a:t>21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28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CC4D9-AC7E-4D4E-B954-D5790954AD33}" type="slidenum">
              <a:rPr lang="en-US"/>
              <a:pPr/>
              <a:t>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0930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22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919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24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63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25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67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26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750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27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2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28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1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29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6971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30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496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31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551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32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868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BB31B-DDF4-684B-8D2C-7AEBD6706327}" type="slidenum">
              <a:rPr lang="en-US"/>
              <a:pPr/>
              <a:t>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48986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33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33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34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442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35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057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31FB4-8592-CA40-A57F-755AD61DE72A}" type="slidenum">
              <a:rPr lang="en-US"/>
              <a:pPr/>
              <a:t>36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8747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37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0139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63905-6A98-6B4E-B499-658BA45C16B2}" type="slidenum">
              <a:rPr lang="en-US"/>
              <a:pPr/>
              <a:t>38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999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39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732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89610-1BCF-0948-841B-716F44D869F8}" type="slidenum">
              <a:rPr lang="en-US"/>
              <a:pPr/>
              <a:t>5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43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A8E5F-9A69-AA46-9E37-FA64C2AA3FC7}" type="slidenum">
              <a:rPr lang="en-US"/>
              <a:pPr/>
              <a:t>6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59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FDE384-BD44-8C47-8DE3-902498A2EE2E}" type="slidenum">
              <a:rPr lang="en-US"/>
              <a:pPr/>
              <a:t>7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458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31C03F-788D-034F-A37A-3E70E309E1F6}" type="slidenum">
              <a:rPr lang="en-US"/>
              <a:pPr/>
              <a:t>8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15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DB2B66-AD5F-0E49-9E1D-9AE84424D82B}" type="slidenum">
              <a:rPr lang="en-US"/>
              <a:pPr/>
              <a:t>9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578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1EC39-E631-8B40-B24C-D42378654DF0}" type="slidenum">
              <a:rPr lang="en-US"/>
              <a:pPr/>
              <a:t>10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358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25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52273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23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214144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32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5017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4324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Structure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1810A-41C2-9B49-AEA4-41A4BC51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Ontologies typically have two distinct components:</a:t>
            </a:r>
          </a:p>
          <a:p>
            <a:r>
              <a:rPr lang="en-GB" dirty="0"/>
              <a:t>Names for important concepts in the domain</a:t>
            </a:r>
          </a:p>
          <a:p>
            <a:pPr lvl="1"/>
            <a:r>
              <a:rPr lang="en-GB" dirty="0"/>
              <a:t>Elephant, </a:t>
            </a:r>
            <a:r>
              <a:rPr lang="en-GB" dirty="0" err="1"/>
              <a:t>Adult_Elephant</a:t>
            </a:r>
            <a:r>
              <a:rPr lang="en-GB" dirty="0"/>
              <a:t>, </a:t>
            </a:r>
            <a:r>
              <a:rPr lang="en-GB" dirty="0" err="1"/>
              <a:t>African_Elephant</a:t>
            </a:r>
            <a:r>
              <a:rPr lang="en-GB" dirty="0"/>
              <a:t>, Herbivore, etc</a:t>
            </a:r>
          </a:p>
          <a:p>
            <a:r>
              <a:rPr lang="en-GB" dirty="0"/>
              <a:t>Background knowledge/constraints on the domain</a:t>
            </a:r>
          </a:p>
          <a:p>
            <a:pPr lvl="1"/>
            <a:r>
              <a:rPr lang="en-GB" dirty="0"/>
              <a:t>Elephants are a kind of animal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are Elephants whose age is greater than 20 years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weigh at least 2,000 kg</a:t>
            </a:r>
          </a:p>
          <a:p>
            <a:pPr lvl="1"/>
            <a:r>
              <a:rPr lang="en-GB" dirty="0"/>
              <a:t>All Elephants are either </a:t>
            </a:r>
            <a:r>
              <a:rPr lang="en-GB" dirty="0" err="1"/>
              <a:t>African_Elephants</a:t>
            </a:r>
            <a:r>
              <a:rPr lang="en-GB" dirty="0"/>
              <a:t> or </a:t>
            </a:r>
            <a:r>
              <a:rPr lang="en-GB" dirty="0" err="1"/>
              <a:t>Indian_Elephants</a:t>
            </a:r>
            <a:endParaRPr lang="en-GB" dirty="0"/>
          </a:p>
          <a:p>
            <a:pPr lvl="1"/>
            <a:r>
              <a:rPr lang="en-GB" dirty="0"/>
              <a:t>Herbivore are exactly those animals who eat only plants or parts of plants </a:t>
            </a:r>
          </a:p>
          <a:p>
            <a:pPr lvl="1"/>
            <a:r>
              <a:rPr lang="en-GB" dirty="0"/>
              <a:t>No individual can be both a Herbivore and a Carnivore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780AC-3185-A64E-B791-C90253D1B3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355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Informal Usage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F771E-BED3-154D-AE9F-8CD6E295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Informally, ‘ontology’ may also be used to describe a number of other types of conceptual specification:</a:t>
            </a:r>
          </a:p>
          <a:p>
            <a:pPr lvl="1"/>
            <a:r>
              <a:rPr lang="en-US" dirty="0"/>
              <a:t>Controlled vocabulary</a:t>
            </a:r>
          </a:p>
          <a:p>
            <a:pPr lvl="1"/>
            <a:r>
              <a:rPr lang="en-US" dirty="0"/>
              <a:t>Taxonomy</a:t>
            </a:r>
          </a:p>
          <a:p>
            <a:pPr lvl="1"/>
            <a:r>
              <a:rPr lang="en-US" dirty="0"/>
              <a:t>Thesaurus</a:t>
            </a:r>
          </a:p>
          <a:p>
            <a:pPr marL="0" indent="0">
              <a:buNone/>
            </a:pPr>
            <a:r>
              <a:rPr lang="en-US" dirty="0"/>
              <a:t>Study of ontology is not limited to computer scientists and philosophers</a:t>
            </a:r>
          </a:p>
          <a:p>
            <a:pPr lvl="1"/>
            <a:r>
              <a:rPr lang="en-US" dirty="0"/>
              <a:t>Rich tradition of knowledge representation and ontology in library and information science…</a:t>
            </a:r>
          </a:p>
          <a:p>
            <a:pPr lvl="1"/>
            <a:r>
              <a:rPr lang="en-US" dirty="0"/>
              <a:t>…but they talk about classification and metadata instead of ontologies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CB4751-38CA-B444-8720-AA1814EE80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9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Controlled Vocabularies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83684-FAB2-9A4D-BB6E-2B6D8193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32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explicitly enumerated list of terms, each with an unambiguous, non-redundant definition</a:t>
            </a:r>
          </a:p>
          <a:p>
            <a:pPr lvl="1"/>
            <a:r>
              <a:rPr lang="en-US" dirty="0"/>
              <a:t>No structure exists between terms </a:t>
            </a:r>
          </a:p>
          <a:p>
            <a:pPr lvl="1"/>
            <a:r>
              <a:rPr lang="en-US" dirty="0"/>
              <a:t>A controlled vocabulary is a flat list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 </a:t>
            </a:r>
          </a:p>
          <a:p>
            <a:pPr lvl="1"/>
            <a:r>
              <a:rPr lang="en-US" dirty="0"/>
              <a:t>Library of Congress Subject Headings (LCSH)</a:t>
            </a:r>
          </a:p>
          <a:p>
            <a:pPr lvl="1"/>
            <a:r>
              <a:rPr lang="en-US" dirty="0"/>
              <a:t>Medical Subject Headings (</a:t>
            </a:r>
            <a:r>
              <a:rPr lang="en-US" dirty="0" err="1"/>
              <a:t>MeSH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17B46-F2CE-4045-A2F4-E21BB069AC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56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21BF3-8F53-994D-A1C2-61CE158B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52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controlled vocabulary terms </a:t>
            </a:r>
            <a:r>
              <a:rPr lang="en-US" dirty="0" err="1"/>
              <a:t>organised</a:t>
            </a:r>
            <a:r>
              <a:rPr lang="en-US" dirty="0"/>
              <a:t> into a hierarchical structure</a:t>
            </a:r>
          </a:p>
          <a:p>
            <a:pPr lvl="1"/>
            <a:r>
              <a:rPr lang="en-US" dirty="0"/>
              <a:t>Each term is in one or more parent-child relationships</a:t>
            </a:r>
          </a:p>
          <a:p>
            <a:pPr lvl="1"/>
            <a:r>
              <a:rPr lang="en-US" dirty="0"/>
              <a:t>May be several different types of parent-child relationship:</a:t>
            </a:r>
          </a:p>
          <a:p>
            <a:pPr lvl="2"/>
            <a:r>
              <a:rPr lang="en-US" dirty="0"/>
              <a:t>Type-instance</a:t>
            </a:r>
          </a:p>
          <a:p>
            <a:pPr lvl="2"/>
            <a:r>
              <a:rPr lang="en-US" dirty="0"/>
              <a:t>Genus-species</a:t>
            </a:r>
          </a:p>
          <a:p>
            <a:pPr lvl="2"/>
            <a:r>
              <a:rPr lang="en-US" dirty="0"/>
              <a:t>Part-whole (referred to as </a:t>
            </a:r>
            <a:r>
              <a:rPr lang="en-US" dirty="0" err="1"/>
              <a:t>meronymy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DD7C42-F74D-4D4D-90C9-085870C506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5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54BC3-28F1-7848-BF1B-D9756651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73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Library classification schemes</a:t>
            </a:r>
          </a:p>
          <a:p>
            <a:pPr lvl="1"/>
            <a:r>
              <a:rPr lang="en-US" dirty="0"/>
              <a:t>Library of Congress</a:t>
            </a:r>
          </a:p>
          <a:p>
            <a:pPr lvl="1"/>
            <a:r>
              <a:rPr lang="en-US" dirty="0"/>
              <a:t>Dewey Decimal</a:t>
            </a:r>
          </a:p>
          <a:p>
            <a:pPr lvl="1"/>
            <a:r>
              <a:rPr lang="en-US" dirty="0"/>
              <a:t>UDC</a:t>
            </a:r>
          </a:p>
          <a:p>
            <a:pPr marL="0" indent="0">
              <a:buNone/>
            </a:pPr>
            <a:r>
              <a:rPr lang="en-US" dirty="0" err="1"/>
              <a:t>Linnean</a:t>
            </a:r>
            <a:r>
              <a:rPr lang="en-US" dirty="0"/>
              <a:t> Classification</a:t>
            </a:r>
          </a:p>
          <a:p>
            <a:pPr lvl="1"/>
            <a:r>
              <a:rPr lang="en-US" dirty="0"/>
              <a:t>Kingdom, Phylum, Class, Order, Family, Genus, Species, Subspecies</a:t>
            </a:r>
          </a:p>
          <a:p>
            <a:pPr marL="0" indent="0">
              <a:buNone/>
            </a:pPr>
            <a:r>
              <a:rPr lang="en-US" dirty="0" err="1"/>
              <a:t>MeSH</a:t>
            </a:r>
            <a:r>
              <a:rPr lang="en-US" dirty="0"/>
              <a:t> Tree Structures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B278C-4C48-F042-BDB9-D6FB588278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43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F840D-A4B9-324B-A633-81E3219D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93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Dewey Decimal</a:t>
            </a:r>
          </a:p>
          <a:p>
            <a:pPr lvl="1"/>
            <a:r>
              <a:rPr lang="en-US" dirty="0"/>
              <a:t>5xx - Natural Sciences and Mathematics</a:t>
            </a:r>
          </a:p>
          <a:p>
            <a:pPr lvl="1"/>
            <a:r>
              <a:rPr lang="en-US" dirty="0"/>
              <a:t>53x - Physics</a:t>
            </a:r>
          </a:p>
          <a:p>
            <a:pPr lvl="1"/>
            <a:r>
              <a:rPr lang="en-US" dirty="0"/>
              <a:t>537 - Electricity and Electronics</a:t>
            </a:r>
          </a:p>
          <a:p>
            <a:pPr marL="0" indent="0">
              <a:buNone/>
            </a:pPr>
            <a:r>
              <a:rPr lang="en-US" dirty="0"/>
              <a:t>Library of Congress</a:t>
            </a:r>
          </a:p>
          <a:p>
            <a:pPr lvl="1"/>
            <a:r>
              <a:rPr lang="en-US" dirty="0"/>
              <a:t>Q - Science</a:t>
            </a:r>
          </a:p>
          <a:p>
            <a:pPr lvl="1"/>
            <a:r>
              <a:rPr lang="en-US" dirty="0"/>
              <a:t>QA - Mathematics</a:t>
            </a:r>
          </a:p>
          <a:p>
            <a:pPr lvl="1"/>
            <a:r>
              <a:rPr lang="en-US" dirty="0"/>
              <a:t>QA71-90 - Instruments and machines</a:t>
            </a:r>
          </a:p>
          <a:p>
            <a:pPr lvl="1"/>
            <a:r>
              <a:rPr lang="en-US" dirty="0"/>
              <a:t>QA75-76.95 - Calculating machines</a:t>
            </a:r>
          </a:p>
          <a:p>
            <a:pPr lvl="1"/>
            <a:r>
              <a:rPr lang="en-US" dirty="0"/>
              <a:t>QA75.5-76.95 - Electronic computers and computer 	science</a:t>
            </a:r>
          </a:p>
          <a:p>
            <a:pPr lvl="1"/>
            <a:r>
              <a:rPr lang="en-US" dirty="0"/>
              <a:t>QA76-76.765 - Computer software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EC912D-2CCC-354D-9E58-EC79FB085E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3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83944-3D29-F943-AB26-C3E880DD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34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thesaurus is a taxonomy with additional relations showing lateral connections</a:t>
            </a:r>
          </a:p>
          <a:p>
            <a:pPr lvl="1"/>
            <a:r>
              <a:rPr lang="en-US" dirty="0"/>
              <a:t>Related Term (RT)</a:t>
            </a:r>
          </a:p>
          <a:p>
            <a:pPr lvl="1"/>
            <a:r>
              <a:rPr lang="en-US" dirty="0"/>
              <a:t>See Also</a:t>
            </a:r>
          </a:p>
          <a:p>
            <a:pPr marL="0" indent="0">
              <a:buNone/>
            </a:pPr>
            <a:r>
              <a:rPr lang="en-US" dirty="0"/>
              <a:t>Parent-child relation usually described in terms of Broader Terms (BT) and Narrower Terms (NT)</a:t>
            </a:r>
          </a:p>
          <a:p>
            <a:pPr marL="0" indent="0">
              <a:buNone/>
            </a:pPr>
            <a:r>
              <a:rPr lang="en-US" dirty="0"/>
              <a:t>Thesauri also typically contain scope notes which define the meaning of a term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8E252C-C57B-8441-8C46-BA79208C0A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09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Thesaurus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2FFCD-AD2E-4442-92CA-E26B9046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553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Apples</a:t>
            </a:r>
          </a:p>
          <a:p>
            <a:pPr marL="360000" lvl="1" indent="0">
              <a:buNone/>
            </a:pPr>
            <a:r>
              <a:rPr lang="en-US" dirty="0"/>
              <a:t>Scope notes:		The fruit of any member of the </a:t>
            </a:r>
            <a:br>
              <a:rPr lang="en-US" dirty="0"/>
            </a:br>
            <a:r>
              <a:rPr lang="en-US" dirty="0"/>
              <a:t>			species </a:t>
            </a:r>
            <a:r>
              <a:rPr lang="en-US" i="1" dirty="0"/>
              <a:t>Malus </a:t>
            </a:r>
            <a:r>
              <a:rPr lang="en-US" i="1" dirty="0" err="1"/>
              <a:t>pumila</a:t>
            </a:r>
            <a:endParaRPr lang="en-US" i="1" dirty="0"/>
          </a:p>
          <a:p>
            <a:pPr marL="360000" lvl="1" indent="0">
              <a:buNone/>
            </a:pPr>
            <a:r>
              <a:rPr lang="en-US" dirty="0"/>
              <a:t>Broader term: 	Foodstuffs</a:t>
            </a:r>
          </a:p>
          <a:p>
            <a:pPr marL="360000" lvl="1" indent="0">
              <a:buNone/>
            </a:pPr>
            <a:r>
              <a:rPr lang="en-US" dirty="0"/>
              <a:t>Related terms: 	Cooking Ingredients</a:t>
            </a:r>
            <a:br>
              <a:rPr lang="en-US" dirty="0"/>
            </a:br>
            <a:r>
              <a:rPr lang="en-US" dirty="0"/>
              <a:t>			Taxable Foodstuffs</a:t>
            </a:r>
            <a:br>
              <a:rPr lang="en-US" dirty="0"/>
            </a:br>
            <a:r>
              <a:rPr lang="en-US" dirty="0"/>
              <a:t>			Horticulture</a:t>
            </a:r>
          </a:p>
          <a:p>
            <a:pPr marL="360000" lvl="1" indent="0">
              <a:buNone/>
            </a:pPr>
            <a:r>
              <a:rPr lang="en-US" dirty="0"/>
              <a:t>Narrower terms: 	Granny Smiths</a:t>
            </a:r>
          </a:p>
          <a:p>
            <a:pPr marL="360000" lvl="1" indent="0">
              <a:buNone/>
            </a:pPr>
            <a:r>
              <a:rPr lang="en-US" dirty="0"/>
              <a:t>See also: 		Apple Trees</a:t>
            </a:r>
          </a:p>
          <a:p>
            <a:pPr marL="360000" lvl="1" indent="0">
              <a:buNone/>
            </a:pPr>
            <a:r>
              <a:rPr lang="en-US" dirty="0"/>
              <a:t>Use: 			For Apple computers use Personal</a:t>
            </a:r>
            <a:br>
              <a:rPr lang="en-US" dirty="0"/>
            </a:br>
            <a:r>
              <a:rPr lang="en-US" dirty="0"/>
              <a:t>			Computers (Apple)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EEB1B8-BCB8-6D41-9A67-01478D300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40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D85C8-064D-D745-8171-8FE3886E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75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further </a:t>
            </a:r>
            <a:r>
              <a:rPr lang="en-US" dirty="0" err="1"/>
              <a:t>specialises</a:t>
            </a:r>
            <a:r>
              <a:rPr lang="en-US" dirty="0"/>
              <a:t> types of relationships (particularly </a:t>
            </a:r>
            <a:r>
              <a:rPr lang="en-US" i="1" dirty="0"/>
              <a:t>related term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A ontology typically includes:</a:t>
            </a:r>
          </a:p>
          <a:p>
            <a:pPr lvl="1"/>
            <a:r>
              <a:rPr lang="en-US" dirty="0"/>
              <a:t>Class definitions and hierarchy</a:t>
            </a:r>
          </a:p>
          <a:p>
            <a:pPr lvl="1"/>
            <a:r>
              <a:rPr lang="en-US" dirty="0"/>
              <a:t>Relation definitions and hierarchy</a:t>
            </a:r>
          </a:p>
          <a:p>
            <a:pPr marL="0" indent="0">
              <a:buNone/>
            </a:pPr>
            <a:r>
              <a:rPr lang="en-US" dirty="0"/>
              <a:t>An ontology may also include the following: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Axioms</a:t>
            </a:r>
          </a:p>
          <a:p>
            <a:pPr lvl="1"/>
            <a:r>
              <a:rPr lang="en-US" dirty="0"/>
              <a:t>Rule-based knowledge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B287-55B9-E74C-9580-AE42D8A02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55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F8053-DA7B-D746-AA72-4924BC12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963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Controlled Vocabulary + Hierarchy = Taxonomy</a:t>
            </a:r>
          </a:p>
          <a:p>
            <a:pPr marL="0" indent="0">
              <a:buNone/>
            </a:pPr>
            <a:r>
              <a:rPr lang="en-US" dirty="0"/>
              <a:t>Taxonomy 	+      lateral relations = Thesaurus</a:t>
            </a:r>
          </a:p>
          <a:p>
            <a:pPr marL="0" indent="0">
              <a:buNone/>
            </a:pPr>
            <a:r>
              <a:rPr lang="en-US" dirty="0"/>
              <a:t>Thesaurus 	+      typed relations</a:t>
            </a:r>
            <a:br>
              <a:rPr lang="en-US" dirty="0"/>
            </a:br>
            <a:r>
              <a:rPr lang="en-US" dirty="0"/>
              <a:t>		+      constraints</a:t>
            </a:r>
            <a:br>
              <a:rPr lang="en-US" dirty="0"/>
            </a:br>
            <a:r>
              <a:rPr lang="en-US" dirty="0"/>
              <a:t>		+      rules</a:t>
            </a:r>
            <a:br>
              <a:rPr lang="en-US" dirty="0"/>
            </a:br>
            <a:r>
              <a:rPr lang="en-US" dirty="0"/>
              <a:t>		+      axioms = Ontology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DEE41F-A67F-DC40-9199-1A7A9E18A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9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Ontologies and RDF Schema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29A512-3DA4-5447-B72C-3DE4DBBD5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N. </a:t>
            </a:r>
            <a:r>
              <a:rPr lang="en-US" dirty="0" err="1"/>
              <a:t>Guarino</a:t>
            </a:r>
            <a:r>
              <a:rPr lang="en-US" dirty="0"/>
              <a:t>, D. </a:t>
            </a:r>
            <a:r>
              <a:rPr lang="en-US" dirty="0" err="1"/>
              <a:t>Oberle</a:t>
            </a:r>
            <a:r>
              <a:rPr lang="en-US" dirty="0"/>
              <a:t>, S. </a:t>
            </a:r>
            <a:r>
              <a:rPr lang="en-US" dirty="0" err="1"/>
              <a:t>Staab</a:t>
            </a:r>
            <a:r>
              <a:rPr lang="en-US" i="1" dirty="0"/>
              <a:t>. </a:t>
            </a:r>
            <a:r>
              <a:rPr lang="en-US" dirty="0"/>
              <a:t>What is an ontology?</a:t>
            </a:r>
            <a:r>
              <a:rPr lang="en-US" i="1" dirty="0"/>
              <a:t> </a:t>
            </a:r>
            <a:r>
              <a:rPr lang="de-DE" dirty="0"/>
              <a:t>In: S. Staab &amp; R. Studer. </a:t>
            </a:r>
            <a:r>
              <a:rPr lang="en-US" i="1" dirty="0"/>
              <a:t>Handbook on Ontologies</a:t>
            </a:r>
            <a:r>
              <a:rPr lang="en-US" dirty="0"/>
              <a:t>. 2nd revised edition. Springer, 2009.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	</a:t>
            </a:r>
            <a:r>
              <a:rPr lang="mr-IN" sz="1600" dirty="0" err="1"/>
              <a:t>https</a:t>
            </a:r>
            <a:r>
              <a:rPr lang="mr-IN" sz="1600" dirty="0"/>
              <a:t>://link.springer.com/chapter/10.1007%2F978-3-540-92673-3_0</a:t>
            </a:r>
            <a:endParaRPr lang="de-DE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/>
              <a:t>	https://userpages.uni-koblenz.de/~staab/Research/Publications/2009/handbookEdition2/what-is-an-ontology.pdf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31A5D-527D-9D4D-BA66-AEF97C481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37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RDF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235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 simple ontology language for use with RDF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A2CF9-C8DC-1A4E-A779-234510D501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5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493E-9BCD-4242-89F5-CA34AC58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RDF and RDFS namespaces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C1E8C-4C74-1F4D-BFE7-5749ACACC5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terms in RDF Schema are defined as part of the RDFS namespace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http://www.w3.org/2000/01/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-schema# </a:t>
            </a:r>
            <a:r>
              <a:rPr lang="en-GB" dirty="0"/>
              <a:t>, abbreviated here as </a:t>
            </a:r>
            <a:r>
              <a:rPr lang="en-GB" dirty="0" err="1">
                <a:latin typeface="Lucida Console" panose="020B0609040504020204" pitchFamily="49" charset="0"/>
              </a:rPr>
              <a:t>rdfs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terms are defined as part of the RDF namespace: </a:t>
            </a:r>
            <a:r>
              <a:rPr lang="en-GB" dirty="0" err="1"/>
              <a:t>rdf:type</a:t>
            </a:r>
            <a:r>
              <a:rPr lang="en-GB" dirty="0"/>
              <a:t> and </a:t>
            </a:r>
            <a:r>
              <a:rPr lang="en-GB" dirty="0" err="1"/>
              <a:t>rdf:Property</a:t>
            </a:r>
            <a:endParaRPr lang="en-GB" dirty="0"/>
          </a:p>
          <a:p>
            <a:r>
              <a:rPr lang="en-GB" dirty="0">
                <a:latin typeface="Lucida Console" panose="020B0609040504020204" pitchFamily="49" charset="0"/>
              </a:rPr>
              <a:t>http://www.w3.org/1999/02/22-rdf-syntax-ns#</a:t>
            </a:r>
            <a:r>
              <a:rPr lang="en-GB" dirty="0"/>
              <a:t> , abbreviated as 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This is a historical accident, but can trip up the unwary</a:t>
            </a:r>
          </a:p>
          <a:p>
            <a:pPr marL="0" indent="0">
              <a:buNone/>
            </a:pPr>
            <a:r>
              <a:rPr lang="en-US" dirty="0"/>
              <a:t>Be careful when using these terms in SPARQL queries!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7A447-1A02-464D-B663-195F086B0A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16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Person: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36EF85-CA8E-C44D-9CCF-0AFC105E38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3575050" y="3284538"/>
            <a:ext cx="5041900" cy="625475"/>
            <a:chOff x="1292" y="1721"/>
            <a:chExt cx="3176" cy="394"/>
          </a:xfrm>
        </p:grpSpPr>
        <p:sp>
          <p:nvSpPr>
            <p:cNvPr id="87046" name="AutoShape 6"/>
            <p:cNvSpPr>
              <a:spLocks noChangeArrowheads="1"/>
            </p:cNvSpPr>
            <p:nvPr/>
          </p:nvSpPr>
          <p:spPr bwMode="auto">
            <a:xfrm>
              <a:off x="1292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6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3204856" y="5497712"/>
            <a:ext cx="57822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85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3BF6B-7F37-D44F-A85B-819C25714E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E424A-F0B0-944F-9910-21D7390E794B}"/>
              </a:ext>
            </a:extLst>
          </p:cNvPr>
          <p:cNvGrpSpPr/>
          <p:nvPr/>
        </p:nvGrpSpPr>
        <p:grpSpPr>
          <a:xfrm>
            <a:off x="2929823" y="2937531"/>
            <a:ext cx="4982129" cy="1766888"/>
            <a:chOff x="1534559" y="2743200"/>
            <a:chExt cx="4982129" cy="1766888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2468488" y="3933825"/>
              <a:ext cx="1668537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ex:Employee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5148263" y="3933825"/>
              <a:ext cx="1368425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9098" name="AutoShape 10"/>
            <p:cNvCxnSpPr>
              <a:cxnSpLocks noChangeShapeType="1"/>
              <a:stCxn id="89093" idx="3"/>
              <a:endCxn id="89096" idx="1"/>
            </p:cNvCxnSpPr>
            <p:nvPr/>
          </p:nvCxnSpPr>
          <p:spPr bwMode="auto">
            <a:xfrm>
              <a:off x="4137025" y="4221957"/>
              <a:ext cx="1011238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9099" name="Text Box 11"/>
            <p:cNvSpPr txBox="1">
              <a:spLocks noChangeArrowheads="1"/>
            </p:cNvSpPr>
            <p:nvPr/>
          </p:nvSpPr>
          <p:spPr bwMode="auto">
            <a:xfrm>
              <a:off x="4211638" y="3884613"/>
              <a:ext cx="96693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rdf:type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2540496" y="2743200"/>
              <a:ext cx="1512168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1534559" y="3483073"/>
              <a:ext cx="17620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rdfs:subClassOf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cxnSp>
          <p:nvCxnSpPr>
            <p:cNvPr id="89104" name="AutoShape 16"/>
            <p:cNvCxnSpPr>
              <a:cxnSpLocks noChangeShapeType="1"/>
              <a:stCxn id="89093" idx="0"/>
              <a:endCxn id="89101" idx="2"/>
            </p:cNvCxnSpPr>
            <p:nvPr/>
          </p:nvCxnSpPr>
          <p:spPr bwMode="auto">
            <a:xfrm flipH="1" flipV="1">
              <a:off x="3296580" y="3319463"/>
              <a:ext cx="6177" cy="61436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3018235" y="5517233"/>
            <a:ext cx="55784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 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rdfs:subClassOf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 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63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</a:t>
            </a:r>
            <a:br>
              <a:rPr lang="en-GB" dirty="0"/>
            </a:br>
            <a:r>
              <a:rPr lang="en-GB" dirty="0"/>
              <a:t>implies 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58772-E6CE-344B-92A7-BE80799B1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5273675" y="53730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Ex:PartTime</a:t>
            </a:r>
            <a:r>
              <a:rPr lang="en-US" dirty="0">
                <a:solidFill>
                  <a:schemeClr val="bg1"/>
                </a:solidFill>
              </a:rPr>
              <a:t> Employee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273675" y="4323680"/>
            <a:ext cx="16446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4343401" y="491581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V="1">
            <a:off x="6096000" y="4899943"/>
            <a:ext cx="0" cy="4730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5273675" y="33156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4343401" y="3907755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6096000" y="3891880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6918325" y="3603749"/>
            <a:ext cx="12700" cy="2057400"/>
          </a:xfrm>
          <a:prstGeom prst="curvedConnector3">
            <a:avLst>
              <a:gd name="adj1" fmla="val 4957898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7570789" y="441893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ea typeface="Arial" charset="0"/>
                <a:cs typeface="Arial" charset="0"/>
              </a:rPr>
              <a:t>rdfs:subClassOf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1630F-A345-6E4C-B342-F8DD75BBB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auto">
          <a:xfrm>
            <a:off x="5411788" y="3968750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996113" y="406400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rdfs:subClassOf</a:t>
            </a:r>
            <a:endParaRPr lang="en-US" sz="1600" b="1"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5808662" y="4256087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25400">
            <a:solidFill>
              <a:schemeClr val="tx1"/>
            </a:solidFill>
            <a:prstDash val="dash"/>
            <a:round/>
            <a:headEnd type="triangle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08062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rdf:type</a:t>
            </a:r>
            <a:r>
              <a:rPr lang="en-GB" dirty="0"/>
              <a:t> distributes over </a:t>
            </a:r>
            <a:r>
              <a:rPr lang="en-GB" dirty="0" err="1"/>
              <a:t>rdf:subClassOf</a:t>
            </a:r>
            <a:endParaRPr lang="en-GB" dirty="0"/>
          </a:p>
          <a:p>
            <a:pPr lvl="1"/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(C </a:t>
            </a:r>
            <a:r>
              <a:rPr lang="en-GB" dirty="0" err="1"/>
              <a:t>rdf:type</a:t>
            </a:r>
            <a:r>
              <a:rPr lang="en-GB" dirty="0"/>
              <a:t> A)</a:t>
            </a:r>
            <a:br>
              <a:rPr lang="en-GB" dirty="0"/>
            </a:br>
            <a:r>
              <a:rPr lang="en-GB" dirty="0"/>
              <a:t>implies (C </a:t>
            </a:r>
            <a:r>
              <a:rPr lang="en-GB" dirty="0" err="1"/>
              <a:t>rdf:type</a:t>
            </a:r>
            <a:r>
              <a:rPr lang="en-GB" dirty="0"/>
              <a:t> B)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AE01F-2AC6-2A43-A0CA-7A24EA3367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815113" y="4865967"/>
            <a:ext cx="16002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3719513" y="4865967"/>
            <a:ext cx="151216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735614" y="4816754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5231681" y="5154098"/>
            <a:ext cx="158343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3719513" y="3642004"/>
            <a:ext cx="151216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2776514" y="4399241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4475597" y="4218266"/>
            <a:ext cx="0" cy="6477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16200000" flipV="1">
            <a:off x="5955533" y="3206285"/>
            <a:ext cx="935831" cy="2383532"/>
          </a:xfrm>
          <a:prstGeom prst="curvedConnector2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6672239" y="3808691"/>
            <a:ext cx="1010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rdf:type</a:t>
            </a:r>
            <a:endParaRPr lang="en-US" sz="1600" b="1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/>
              <a:t>worksFor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A00CA-EA6F-984B-AB3B-8902F8CBD5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3365104" y="3284762"/>
            <a:ext cx="157162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7248129" y="3284762"/>
            <a:ext cx="15271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4936728" y="3573686"/>
            <a:ext cx="23114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663804" y="323554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2532063" y="5497488"/>
            <a:ext cx="71278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0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DE6675-9160-A846-B68F-5F981D13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Knowledge representation is central to the Semantic Web</a:t>
            </a:r>
          </a:p>
          <a:p>
            <a:pPr lvl="1"/>
            <a:r>
              <a:rPr lang="en-US" dirty="0"/>
              <a:t>Data published on the Semantic Web must be structured and </a:t>
            </a:r>
            <a:r>
              <a:rPr lang="en-US" dirty="0" err="1"/>
              <a:t>organised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Long-standing concern in Artificial Intelligence</a:t>
            </a:r>
          </a:p>
          <a:p>
            <a:pPr lvl="1"/>
            <a:r>
              <a:rPr lang="en-US" dirty="0"/>
              <a:t>A good knowledge representation ‘naturally’ represents a given problem domain</a:t>
            </a:r>
          </a:p>
          <a:p>
            <a:pPr lvl="1"/>
            <a:r>
              <a:rPr lang="en-US" dirty="0"/>
              <a:t>A poor knowledge representation is unintelligible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832F15-E85C-D748-9AB9-A8775E7CC3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2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Important difference between RDF and object-oriented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domain</a:t>
            </a:r>
            <a:r>
              <a:rPr lang="en-GB" dirty="0"/>
              <a:t> of a property is the class that the property runs </a:t>
            </a:r>
            <a:r>
              <a:rPr lang="en-GB" i="1" dirty="0"/>
              <a:t>from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range</a:t>
            </a:r>
            <a:r>
              <a:rPr lang="en-GB" dirty="0"/>
              <a:t> of a property is the class that a property runs </a:t>
            </a:r>
            <a:r>
              <a:rPr lang="en-GB" i="1" dirty="0"/>
              <a:t>to</a:t>
            </a:r>
            <a:endParaRPr lang="en-US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24ACA-40EF-3040-8AC8-E536EC24D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59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property </a:t>
            </a:r>
            <a:r>
              <a:rPr lang="en-GB" dirty="0" err="1"/>
              <a:t>worksFor</a:t>
            </a:r>
            <a:r>
              <a:rPr lang="en-GB" dirty="0"/>
              <a:t> relates objects of class Employee to objects of class Company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5ECC-F974-1444-8B65-412D7799F9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179764" y="5251124"/>
            <a:ext cx="7127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rdfs:domain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rdfs:range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ex:Company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GB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1382" name="AutoShape 6"/>
          <p:cNvSpPr>
            <a:spLocks noChangeArrowheads="1"/>
          </p:cNvSpPr>
          <p:nvPr/>
        </p:nvSpPr>
        <p:spPr bwMode="auto">
          <a:xfrm>
            <a:off x="5334001" y="3573463"/>
            <a:ext cx="154781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7896226" y="3573463"/>
            <a:ext cx="14763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6881813" y="3862388"/>
            <a:ext cx="101441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7032626" y="3524250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0" name="AutoShape 14"/>
          <p:cNvSpPr>
            <a:spLocks noChangeArrowheads="1"/>
          </p:cNvSpPr>
          <p:nvPr/>
        </p:nvSpPr>
        <p:spPr bwMode="auto">
          <a:xfrm>
            <a:off x="3200400" y="4149726"/>
            <a:ext cx="15875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3200401" y="2997201"/>
            <a:ext cx="15906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5087938" y="4389438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5160964" y="2947988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5306219" y="2770982"/>
            <a:ext cx="287338" cy="1317625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5303838" y="3633788"/>
            <a:ext cx="288925" cy="13208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02714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B451-A6AB-F947-82C8-79429732F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532063" y="5527675"/>
            <a:ext cx="74168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</a:t>
            </a:r>
            <a:r>
              <a:rPr lang="en-GB" sz="20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Property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rdfs:subPropertyOf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ex:affiliatedTo</a:t>
            </a:r>
            <a:endParaRPr lang="en-US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3584404" y="4652963"/>
            <a:ext cx="171948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6896770" y="4652963"/>
            <a:ext cx="16113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5303888" y="4941094"/>
            <a:ext cx="159288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5672635" y="461525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38" name="AutoShape 14"/>
          <p:cNvSpPr>
            <a:spLocks noChangeArrowheads="1"/>
          </p:cNvSpPr>
          <p:nvPr/>
        </p:nvSpPr>
        <p:spPr bwMode="auto">
          <a:xfrm>
            <a:off x="3584402" y="3213101"/>
            <a:ext cx="171948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ex:affiliatedTo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H="1" flipV="1">
            <a:off x="4444146" y="3789363"/>
            <a:ext cx="1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2371142" y="4051886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rdfs:subPropertyOf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385767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27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9B4A5-8D3E-1F4D-9A7F-E445736F4E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5477" name="AutoShape 5"/>
          <p:cNvSpPr>
            <a:spLocks noChangeArrowheads="1"/>
          </p:cNvSpPr>
          <p:nvPr/>
        </p:nvSpPr>
        <p:spPr bwMode="auto">
          <a:xfrm>
            <a:off x="3339107" y="5084763"/>
            <a:ext cx="160437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248526" y="5084763"/>
            <a:ext cx="171053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4943477" y="5372894"/>
            <a:ext cx="2305049" cy="0"/>
          </a:xfrm>
          <a:prstGeom prst="straightConnector1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5439409" y="540360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ex:worksFor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5235027" y="3355558"/>
            <a:ext cx="1721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ex:affiliatedTo</a:t>
            </a:r>
            <a:endParaRPr lang="en-US" sz="1600" b="1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H="1" flipV="1">
            <a:off x="6122543" y="3103512"/>
            <a:ext cx="12700" cy="3962503"/>
          </a:xfrm>
          <a:prstGeom prst="curvedConnector3">
            <a:avLst>
              <a:gd name="adj1" fmla="val 10779780"/>
            </a:avLst>
          </a:prstGeom>
          <a:noFill/>
          <a:ln w="25400">
            <a:solidFill>
              <a:schemeClr val="tx1">
                <a:lumMod val="50000"/>
              </a:schemeClr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6096000" y="3716338"/>
            <a:ext cx="0" cy="1655762"/>
          </a:xfrm>
          <a:prstGeom prst="line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4656139" y="4387850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rdfs:subPropertyOf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62109-19A7-2140-9989-2A416FBEB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3429001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7248526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4943475" y="5373688"/>
            <a:ext cx="23050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5393725" y="541798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ex:worksFor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4730211" y="4275440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rdfs:domain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3397250" y="3284538"/>
            <a:ext cx="15430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7250113" y="3284538"/>
            <a:ext cx="149860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896322" y="3654384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rdfs:range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3119581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4943476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6096001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4168776" y="3860801"/>
            <a:ext cx="17463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7999413" y="3860801"/>
            <a:ext cx="6350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8038844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rdfs:Class</a:t>
            </a:r>
          </a:p>
          <a:p>
            <a:r>
              <a:rPr lang="en-GB"/>
              <a:t>rdf:Property (note different namespace)</a:t>
            </a:r>
          </a:p>
          <a:p>
            <a:r>
              <a:rPr lang="en-GB"/>
              <a:t>rdfs:Resource</a:t>
            </a:r>
          </a:p>
          <a:p>
            <a:r>
              <a:rPr lang="en-GB"/>
              <a:t>rdfs:Literal</a:t>
            </a:r>
          </a:p>
          <a:p>
            <a:r>
              <a:rPr lang="en-GB"/>
              <a:t>rdfs:Datatype</a:t>
            </a:r>
          </a:p>
          <a:p>
            <a:r>
              <a:rPr lang="en-GB"/>
              <a:t>rdf:XMLLiteral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B025-199F-5041-B456-2C3FB402AF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26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53A6C-9108-F946-B336-2539C8003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3696547" y="222805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>
            <a:off x="5242755" y="1640284"/>
            <a:ext cx="16891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rdfs:Resource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2782889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27" name="AutoShape 11"/>
          <p:cNvSpPr>
            <a:spLocks noChangeArrowheads="1"/>
          </p:cNvSpPr>
          <p:nvPr/>
        </p:nvSpPr>
        <p:spPr bwMode="auto">
          <a:xfrm>
            <a:off x="5414099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>
            <a:off x="2665414" y="4508501"/>
            <a:ext cx="160178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rdfs:Datatype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3" name="AutoShape 17"/>
          <p:cNvSpPr>
            <a:spLocks noChangeArrowheads="1"/>
          </p:cNvSpPr>
          <p:nvPr/>
        </p:nvSpPr>
        <p:spPr bwMode="auto">
          <a:xfrm>
            <a:off x="6910388" y="4508501"/>
            <a:ext cx="16637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rdf:XMLLiteral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6" name="AutoShape 20"/>
          <p:cNvSpPr>
            <a:spLocks noChangeArrowheads="1"/>
          </p:cNvSpPr>
          <p:nvPr/>
        </p:nvSpPr>
        <p:spPr bwMode="auto">
          <a:xfrm>
            <a:off x="8256588" y="3068638"/>
            <a:ext cx="14970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1638" name="AutoShape 22"/>
          <p:cNvCxnSpPr>
            <a:cxnSpLocks noChangeShapeType="1"/>
            <a:stCxn id="111630" idx="0"/>
            <a:endCxn id="111624" idx="2"/>
          </p:cNvCxnSpPr>
          <p:nvPr/>
        </p:nvCxnSpPr>
        <p:spPr bwMode="auto">
          <a:xfrm flipV="1">
            <a:off x="3467100" y="3644900"/>
            <a:ext cx="0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39" name="AutoShape 23"/>
          <p:cNvCxnSpPr>
            <a:cxnSpLocks noChangeShapeType="1"/>
            <a:stCxn id="111627" idx="0"/>
            <a:endCxn id="111621" idx="2"/>
          </p:cNvCxnSpPr>
          <p:nvPr/>
        </p:nvCxnSpPr>
        <p:spPr bwMode="auto">
          <a:xfrm flipH="1" flipV="1">
            <a:off x="6087305" y="2216547"/>
            <a:ext cx="11007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0" name="AutoShape 24"/>
          <p:cNvCxnSpPr>
            <a:cxnSpLocks noChangeShapeType="1"/>
            <a:stCxn id="111636" idx="0"/>
            <a:endCxn id="111621" idx="2"/>
          </p:cNvCxnSpPr>
          <p:nvPr/>
        </p:nvCxnSpPr>
        <p:spPr bwMode="auto">
          <a:xfrm flipH="1" flipV="1">
            <a:off x="6087305" y="2216547"/>
            <a:ext cx="2917789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1" name="AutoShape 25"/>
          <p:cNvCxnSpPr>
            <a:cxnSpLocks noChangeShapeType="1"/>
            <a:stCxn id="111624" idx="0"/>
            <a:endCxn id="111621" idx="2"/>
          </p:cNvCxnSpPr>
          <p:nvPr/>
        </p:nvCxnSpPr>
        <p:spPr bwMode="auto">
          <a:xfrm flipV="1">
            <a:off x="3467102" y="2216547"/>
            <a:ext cx="2620203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7349218" y="222805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1834411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6039264" y="2718574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45" name="AutoShape 29"/>
          <p:cNvCxnSpPr>
            <a:cxnSpLocks noChangeShapeType="1"/>
            <a:stCxn id="111633" idx="0"/>
            <a:endCxn id="111627" idx="2"/>
          </p:cNvCxnSpPr>
          <p:nvPr/>
        </p:nvCxnSpPr>
        <p:spPr bwMode="auto">
          <a:xfrm flipH="1" flipV="1">
            <a:off x="6098312" y="3644900"/>
            <a:ext cx="1643926" cy="86360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111646" name="Group 30"/>
          <p:cNvGrpSpPr>
            <a:grpSpLocks/>
          </p:cNvGrpSpPr>
          <p:nvPr/>
        </p:nvGrpSpPr>
        <p:grpSpPr bwMode="auto">
          <a:xfrm>
            <a:off x="4583114" y="4437063"/>
            <a:ext cx="2160587" cy="1223962"/>
            <a:chOff x="1882" y="2886"/>
            <a:chExt cx="1361" cy="771"/>
          </a:xfrm>
        </p:grpSpPr>
        <p:sp>
          <p:nvSpPr>
            <p:cNvPr id="111648" name="AutoShape 32"/>
            <p:cNvSpPr>
              <a:spLocks noChangeArrowheads="1"/>
            </p:cNvSpPr>
            <p:nvPr/>
          </p:nvSpPr>
          <p:spPr bwMode="auto">
            <a:xfrm>
              <a:off x="1973" y="297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xsd:String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1651" name="AutoShape 35"/>
            <p:cNvSpPr>
              <a:spLocks noChangeArrowheads="1"/>
            </p:cNvSpPr>
            <p:nvPr/>
          </p:nvSpPr>
          <p:spPr bwMode="auto">
            <a:xfrm>
              <a:off x="2290" y="3203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xsd:integer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1653" name="Rectangle 37"/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</a:schemeClr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11654" name="AutoShape 38"/>
          <p:cNvCxnSpPr>
            <a:cxnSpLocks noChangeShapeType="1"/>
            <a:stCxn id="111653" idx="0"/>
            <a:endCxn id="111627" idx="2"/>
          </p:cNvCxnSpPr>
          <p:nvPr/>
        </p:nvCxnSpPr>
        <p:spPr bwMode="auto">
          <a:xfrm flipV="1">
            <a:off x="5663408" y="3644900"/>
            <a:ext cx="434904" cy="7921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4038338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7115655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57" name="AutoShape 41"/>
          <p:cNvCxnSpPr>
            <a:cxnSpLocks noChangeShapeType="1"/>
            <a:stCxn id="111653" idx="2"/>
            <a:endCxn id="111630" idx="2"/>
          </p:cNvCxnSpPr>
          <p:nvPr/>
        </p:nvCxnSpPr>
        <p:spPr bwMode="auto">
          <a:xfrm rot="16200000" flipV="1">
            <a:off x="4277519" y="427434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8" name="Text Box 42"/>
          <p:cNvSpPr txBox="1">
            <a:spLocks noChangeArrowheads="1"/>
          </p:cNvSpPr>
          <p:nvPr/>
        </p:nvSpPr>
        <p:spPr bwMode="auto">
          <a:xfrm>
            <a:off x="4265319" y="5827713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rdf:type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32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rdfs:label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name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&lt;#person-01269&gt; </a:t>
            </a: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“John Smith” .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rdfs:comment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description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&lt;#Employee&gt;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 person who works.” .</a:t>
            </a:r>
            <a:endParaRPr lang="en-US" sz="1800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91968C-DD09-5C43-B94F-8B29AF3F0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54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indicate a resource which can be retrieved to give more information about something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rdfs:isDefinedBy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indicates a resource which is responsible for the definition of something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>
                <a:latin typeface="Lucida Console" panose="020B0609040504020204" pitchFamily="49" charset="0"/>
              </a:rPr>
              <a:t>rdfs:seeAlso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A3A88-E39E-E140-8F3A-9EFD2F2F0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6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contemporary with RDF (but never became a W3C Recommendation)</a:t>
            </a:r>
          </a:p>
          <a:p>
            <a:r>
              <a:rPr lang="en-GB" dirty="0"/>
              <a:t>Revised version published in 2004</a:t>
            </a:r>
          </a:p>
          <a:p>
            <a:r>
              <a:rPr lang="en-GB" dirty="0"/>
              <a:t>Second revision published in 2014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2CCBA-95BC-3D47-98FA-634E2BAEF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4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4DFA3-8227-6549-9DCB-B8E9FE8F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Common KR approaches:</a:t>
            </a:r>
          </a:p>
          <a:p>
            <a:pPr lvl="1"/>
            <a:r>
              <a:rPr lang="en-US" dirty="0"/>
              <a:t>Logic</a:t>
            </a:r>
          </a:p>
          <a:p>
            <a:pPr lvl="1"/>
            <a:r>
              <a:rPr lang="en-US" dirty="0"/>
              <a:t>Production rules</a:t>
            </a:r>
          </a:p>
          <a:p>
            <a:pPr lvl="1"/>
            <a:r>
              <a:rPr lang="en-US" dirty="0"/>
              <a:t>Semantic Networks</a:t>
            </a:r>
          </a:p>
          <a:p>
            <a:pPr lvl="1"/>
            <a:r>
              <a:rPr lang="en-US" dirty="0"/>
              <a:t>Frames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combines aspects of all of these schemes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A6E411-8DA2-A848-A46F-619BFFE569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40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Description Logics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4D1926-B02D-E54F-B4C9-14B0587E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AI systems (and therefore SW systems) consist of:</a:t>
            </a:r>
          </a:p>
          <a:p>
            <a:r>
              <a:rPr lang="en-US" dirty="0"/>
              <a:t>A knowledge base (KB)</a:t>
            </a:r>
          </a:p>
          <a:p>
            <a:pPr lvl="1"/>
            <a:r>
              <a:rPr lang="en-US" dirty="0"/>
              <a:t>Forms the system's intelligence source</a:t>
            </a:r>
          </a:p>
          <a:p>
            <a:pPr lvl="1"/>
            <a:r>
              <a:rPr lang="en-US" dirty="0"/>
              <a:t>Structured according to the knowledge representation approach taken</a:t>
            </a:r>
          </a:p>
          <a:p>
            <a:r>
              <a:rPr lang="en-US" dirty="0"/>
              <a:t>An inference mechanism</a:t>
            </a:r>
          </a:p>
          <a:p>
            <a:pPr lvl="1"/>
            <a:r>
              <a:rPr lang="en-US" dirty="0"/>
              <a:t>Set of procedures that are used to examine the knowledge base to answer questions, solve problems or make decisions within the domain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ADB510-1428-7A4F-BE09-84152381F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Ontologies</a:t>
            </a:r>
          </a:p>
        </p:txBody>
      </p:sp>
    </p:spTree>
    <p:extLst>
      <p:ext uri="{BB962C8B-B14F-4D97-AF65-F5344CB8AC3E}">
        <p14:creationId xmlns:p14="http://schemas.microsoft.com/office/powerpoint/2010/main" val="2036593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Ontology, n.</a:t>
            </a:r>
          </a:p>
          <a:p>
            <a:pPr marL="0" indent="0">
              <a:buNone/>
            </a:pPr>
            <a:r>
              <a:rPr lang="en-US" dirty="0"/>
              <a:t>1. a. Philos. The science or study of being; that branch of metaphysics concerned with the nature or essence of being or existence.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37726-1984-8A47-9C80-F934752A65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105" y="1720302"/>
            <a:ext cx="2568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994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D1DB0-7DBF-F745-9C6B-4F71A5A9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is a specification of a </a:t>
            </a:r>
            <a:r>
              <a:rPr lang="en-US" dirty="0" err="1"/>
              <a:t>conceptualisation</a:t>
            </a:r>
            <a:endParaRPr lang="en-US" dirty="0"/>
          </a:p>
          <a:p>
            <a:r>
              <a:rPr lang="en-US" b="1" dirty="0"/>
              <a:t>Specification</a:t>
            </a:r>
            <a:r>
              <a:rPr lang="en-US" dirty="0"/>
              <a:t>: A formal description</a:t>
            </a:r>
          </a:p>
          <a:p>
            <a:r>
              <a:rPr lang="en-US" b="1" dirty="0" err="1"/>
              <a:t>Conceptualisation</a:t>
            </a:r>
            <a:r>
              <a:rPr lang="en-US" dirty="0"/>
              <a:t>: The objects, concepts, and other entities that are assumed to always exist in some area of interest and the relationships that hold among them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Referred to in the philosophical literature as Formal Ontology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8BD69-33B1-E04F-9CC8-CF70E2F8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T. R. Gruber. A translation approach to portable ontologies. Knowledge Acquisition, 5(2):199-220, 1993</a:t>
            </a:r>
          </a:p>
          <a:p>
            <a:r>
              <a:rPr lang="en-US" dirty="0"/>
              <a:t>N. Guarino, D. </a:t>
            </a:r>
            <a:r>
              <a:rPr lang="en-US" dirty="0" err="1"/>
              <a:t>Oberle</a:t>
            </a:r>
            <a:r>
              <a:rPr lang="en-US" dirty="0"/>
              <a:t>, S. Staab. What is an ontology? </a:t>
            </a:r>
            <a:r>
              <a:rPr lang="de-DE" dirty="0"/>
              <a:t>In: S. Staab &amp; R. Studer (</a:t>
            </a:r>
            <a:r>
              <a:rPr lang="de-DE" dirty="0" err="1"/>
              <a:t>eds</a:t>
            </a:r>
            <a:r>
              <a:rPr lang="de-DE" dirty="0"/>
              <a:t>.). </a:t>
            </a:r>
            <a:r>
              <a:rPr lang="en-US" dirty="0"/>
              <a:t>Handbook on Ontologies. 2nd revised edition. Springer, 2009.</a:t>
            </a:r>
          </a:p>
        </p:txBody>
      </p:sp>
    </p:spTree>
    <p:extLst>
      <p:ext uri="{BB962C8B-B14F-4D97-AF65-F5344CB8AC3E}">
        <p14:creationId xmlns:p14="http://schemas.microsoft.com/office/powerpoint/2010/main" val="288113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in Computer Science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4E28C-5F20-6F4A-B150-C3176ABB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 err="1"/>
              <a:t>constituted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Benefits</a:t>
            </a:r>
            <a:r>
              <a:rPr lang="de-DE" dirty="0"/>
              <a:t>:</a:t>
            </a:r>
            <a:endParaRPr lang="en-GB" dirty="0"/>
          </a:p>
          <a:p>
            <a:pPr lvl="1"/>
            <a:r>
              <a:rPr lang="en-GB" dirty="0"/>
              <a:t>Shared understanding</a:t>
            </a:r>
          </a:p>
          <a:p>
            <a:pPr lvl="1"/>
            <a:r>
              <a:rPr lang="en-GB" dirty="0"/>
              <a:t>Facilitate communication</a:t>
            </a:r>
          </a:p>
          <a:p>
            <a:pPr lvl="1"/>
            <a:r>
              <a:rPr lang="en-GB" dirty="0"/>
              <a:t>Establish a joint terminology for a community of interest</a:t>
            </a:r>
          </a:p>
          <a:p>
            <a:pPr lvl="1"/>
            <a:r>
              <a:rPr lang="en-GB" dirty="0"/>
              <a:t>Normative models</a:t>
            </a:r>
          </a:p>
          <a:p>
            <a:pPr lvl="1"/>
            <a:r>
              <a:rPr lang="en-GB" dirty="0"/>
              <a:t>Inter-operability: sharing and reuse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26F75-C057-A54F-8EA1-0CE587E7C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943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132</TotalTime>
  <Words>1646</Words>
  <Application>Microsoft Office PowerPoint</Application>
  <PresentationFormat>Widescreen</PresentationFormat>
  <Paragraphs>332</Paragraphs>
  <Slides>40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Lucida Sans</vt:lpstr>
      <vt:lpstr>Lucida Console</vt:lpstr>
      <vt:lpstr>Arial</vt:lpstr>
      <vt:lpstr>Lucida Grande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Ontologies and RDF Schema </vt:lpstr>
      <vt:lpstr>Knowledge Representation</vt:lpstr>
      <vt:lpstr>Knowledge Representation</vt:lpstr>
      <vt:lpstr>Knowledge Representation</vt:lpstr>
      <vt:lpstr>Ontologies</vt:lpstr>
      <vt:lpstr>Defining the ‘O’ word</vt:lpstr>
      <vt:lpstr>Defining the ‘O’ word</vt:lpstr>
      <vt:lpstr>Ontology in Computer Science</vt:lpstr>
      <vt:lpstr>Ontology Structure</vt:lpstr>
      <vt:lpstr>Informal Usage</vt:lpstr>
      <vt:lpstr>Controlled Vocabularies</vt:lpstr>
      <vt:lpstr>Taxonomies</vt:lpstr>
      <vt:lpstr>Taxonomy Examples</vt:lpstr>
      <vt:lpstr>Taxonomy Examples</vt:lpstr>
      <vt:lpstr>Thesauri</vt:lpstr>
      <vt:lpstr>Thesaurus Example</vt:lpstr>
      <vt:lpstr>Ontology</vt:lpstr>
      <vt:lpstr>Summary</vt:lpstr>
      <vt:lpstr>Further Reading</vt:lpstr>
      <vt:lpstr>RDF Schema</vt:lpstr>
      <vt:lpstr>Using RDF to define RDFS</vt:lpstr>
      <vt:lpstr>Notes on RDF and RDFS namespaces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predefined classes</vt:lpstr>
      <vt:lpstr>RDF Schema ancillary features</vt:lpstr>
      <vt:lpstr>RDF Schema ancillary features</vt:lpstr>
      <vt:lpstr>RDF Schema Status</vt:lpstr>
      <vt:lpstr>Next Lecture: Description Logics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3</cp:revision>
  <dcterms:created xsi:type="dcterms:W3CDTF">2020-01-23T12:04:07Z</dcterms:created>
  <dcterms:modified xsi:type="dcterms:W3CDTF">2020-02-10T16:44:08Z</dcterms:modified>
</cp:coreProperties>
</file>