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87" r:id="rId4"/>
    <p:sldId id="274" r:id="rId5"/>
    <p:sldId id="291" r:id="rId6"/>
    <p:sldId id="258" r:id="rId7"/>
    <p:sldId id="271" r:id="rId8"/>
    <p:sldId id="273" r:id="rId9"/>
    <p:sldId id="288" r:id="rId10"/>
    <p:sldId id="260" r:id="rId11"/>
    <p:sldId id="275" r:id="rId12"/>
    <p:sldId id="290" r:id="rId13"/>
    <p:sldId id="259" r:id="rId14"/>
    <p:sldId id="282" r:id="rId15"/>
    <p:sldId id="283" r:id="rId16"/>
    <p:sldId id="284" r:id="rId17"/>
    <p:sldId id="285" r:id="rId18"/>
    <p:sldId id="286" r:id="rId19"/>
    <p:sldId id="267" r:id="rId20"/>
    <p:sldId id="266" r:id="rId21"/>
    <p:sldId id="279" r:id="rId22"/>
    <p:sldId id="263" r:id="rId23"/>
    <p:sldId id="289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296" r:id="rId32"/>
    <p:sldId id="262" r:id="rId33"/>
    <p:sldId id="268" r:id="rId34"/>
    <p:sldId id="269" r:id="rId35"/>
    <p:sldId id="270" r:id="rId36"/>
    <p:sldId id="28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2"/>
    <p:restoredTop sz="94750"/>
  </p:normalViewPr>
  <p:slideViewPr>
    <p:cSldViewPr snapToGrid="0" snapToObjects="1">
      <p:cViewPr varScale="1">
        <p:scale>
          <a:sx n="133" d="100"/>
          <a:sy n="133" d="100"/>
        </p:scale>
        <p:origin x="192" y="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B202-BEE4-2147-AE09-967E234955F2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A4164-1D93-FB4D-A2D0-3D936D9A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rgbClr val="A6A6A6"/>
                </a:solidFill>
              </a:rPr>
              <a:t>Is this is a useful or divisive question?</a:t>
            </a:r>
          </a:p>
          <a:p>
            <a:pPr lvl="1"/>
            <a:r>
              <a:rPr lang="en-US" dirty="0">
                <a:solidFill>
                  <a:srgbClr val="A6A6A6"/>
                </a:solidFill>
              </a:rPr>
              <a:t>Do you agree with the definition that ‘Art gives something back’?</a:t>
            </a:r>
          </a:p>
          <a:p>
            <a:pPr lvl="1"/>
            <a:r>
              <a:rPr lang="en-US" dirty="0">
                <a:solidFill>
                  <a:srgbClr val="A6A6A6"/>
                </a:solidFill>
              </a:rPr>
              <a:t>What is fun?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A4164-1D93-FB4D-A2D0-3D936D9A537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06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A27DD01-D4D2-C448-9CF5-ED982D3E7330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y3d.com/learn" TargetMode="External"/><Relationship Id="rId2" Type="http://schemas.openxmlformats.org/officeDocument/2006/relationships/hyperlink" Target="http://www.unity3d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Games Design and Development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Welcome to COMP3218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88" y="2017059"/>
            <a:ext cx="8563172" cy="42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73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0" y="2133600"/>
            <a:ext cx="6350000" cy="39925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have two objectives:</a:t>
            </a:r>
          </a:p>
          <a:p>
            <a:pPr marL="457200" lvl="1" indent="0">
              <a:buNone/>
            </a:pPr>
            <a:r>
              <a:rPr lang="en-US" dirty="0"/>
              <a:t>1) To make you think more deeply about games</a:t>
            </a:r>
          </a:p>
          <a:p>
            <a:pPr marL="457200" lvl="1" indent="0">
              <a:buNone/>
            </a:pPr>
            <a:r>
              <a:rPr lang="en-US" dirty="0"/>
              <a:t>2) To give you direct experience of making games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So the course is based around two Unity game development activities </a:t>
            </a:r>
            <a:r>
              <a:rPr lang="en-US" b="1" dirty="0"/>
              <a:t>done in pairs</a:t>
            </a:r>
          </a:p>
          <a:p>
            <a:r>
              <a:rPr lang="en-US" dirty="0"/>
              <a:t>Each lasts five weeks</a:t>
            </a:r>
          </a:p>
          <a:p>
            <a:r>
              <a:rPr lang="en-US" dirty="0"/>
              <a:t>Different pair for each activity</a:t>
            </a:r>
          </a:p>
          <a:p>
            <a:r>
              <a:rPr lang="en-US" dirty="0"/>
              <a:t>Each finishes with an Expo where you show your games to each other and other students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4" y="1714499"/>
            <a:ext cx="2077708" cy="4772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163" y="6488668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err="1">
                <a:solidFill>
                  <a:srgbClr val="A6A6A6"/>
                </a:solidFill>
              </a:rPr>
              <a:t>Minecraft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47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Will You Be Assessed?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2585" y="1939295"/>
            <a:ext cx="5955665" cy="468017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For each Expo:</a:t>
            </a:r>
          </a:p>
          <a:p>
            <a:r>
              <a:rPr lang="en-US" dirty="0"/>
              <a:t>You submit a 1 page document answering key questions about your game </a:t>
            </a:r>
          </a:p>
          <a:p>
            <a:pPr lvl="1"/>
            <a:r>
              <a:rPr lang="en-US" dirty="0"/>
              <a:t>Related to the ideas and theories from the course</a:t>
            </a:r>
          </a:p>
          <a:p>
            <a:pPr lvl="1"/>
            <a:r>
              <a:rPr lang="en-US" dirty="0"/>
              <a:t>Explaining how you responded to feedback from labs</a:t>
            </a:r>
          </a:p>
          <a:p>
            <a:r>
              <a:rPr lang="en-US" dirty="0"/>
              <a:t>You submit the game itself</a:t>
            </a:r>
            <a:r>
              <a:rPr lang="en-GB" dirty="0"/>
              <a:t> </a:t>
            </a:r>
            <a:r>
              <a:rPr lang="mr-IN" dirty="0"/>
              <a:t>–</a:t>
            </a:r>
            <a:r>
              <a:rPr lang="en-GB" dirty="0"/>
              <a:t> as a runnable game (a windows .exe), and as a project (.zip)</a:t>
            </a:r>
            <a:endParaRPr lang="en-US" dirty="0"/>
          </a:p>
          <a:p>
            <a:r>
              <a:rPr lang="en-US" dirty="0"/>
              <a:t>We mark the submission as one, you will get</a:t>
            </a:r>
          </a:p>
          <a:p>
            <a:pPr lvl="1"/>
            <a:r>
              <a:rPr lang="en-US" b="1" dirty="0"/>
              <a:t>public</a:t>
            </a:r>
            <a:r>
              <a:rPr lang="en-US" dirty="0"/>
              <a:t> feedback in the form of a Let’s Play video</a:t>
            </a:r>
          </a:p>
          <a:p>
            <a:pPr lvl="2"/>
            <a:r>
              <a:rPr lang="en-US" dirty="0"/>
              <a:t>We </a:t>
            </a:r>
            <a:r>
              <a:rPr lang="en-US" i="1" dirty="0"/>
              <a:t>will</a:t>
            </a:r>
            <a:r>
              <a:rPr lang="en-US" dirty="0"/>
              <a:t> compare your game to the marks criteria</a:t>
            </a:r>
          </a:p>
          <a:p>
            <a:pPr lvl="2"/>
            <a:r>
              <a:rPr lang="en-US" dirty="0"/>
              <a:t>But </a:t>
            </a:r>
            <a:r>
              <a:rPr lang="en-US" i="1" dirty="0"/>
              <a:t>will not</a:t>
            </a:r>
            <a:r>
              <a:rPr lang="en-US" dirty="0"/>
              <a:t> discuss marks (you get a </a:t>
            </a:r>
            <a:r>
              <a:rPr lang="en-US" b="1" dirty="0"/>
              <a:t>private</a:t>
            </a:r>
            <a:r>
              <a:rPr lang="en-US" dirty="0"/>
              <a:t> email instead)</a:t>
            </a:r>
          </a:p>
          <a:p>
            <a:pPr lvl="1"/>
            <a:r>
              <a:rPr lang="en-US" dirty="0"/>
              <a:t>Search for </a:t>
            </a:r>
            <a:r>
              <a:rPr lang="en-US" b="1" dirty="0"/>
              <a:t>COMP3218</a:t>
            </a:r>
            <a:r>
              <a:rPr lang="en-US" dirty="0"/>
              <a:t> on YouTube for previous years’</a:t>
            </a:r>
          </a:p>
          <a:p>
            <a:r>
              <a:rPr lang="en-US" b="1" dirty="0"/>
              <a:t>There is no exam</a:t>
            </a:r>
            <a:r>
              <a:rPr lang="en-US" dirty="0"/>
              <a:t>. 100% of marks come from the 2 games. Marks are shared equally between your pair.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163" y="6488668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Portal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04A87-89A3-C54D-B4AA-E3E304F305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1714500"/>
            <a:ext cx="2391982" cy="279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02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BAB598-D670-0548-92A0-D6BCD75CFF8A}"/>
              </a:ext>
            </a:extLst>
          </p:cNvPr>
          <p:cNvSpPr/>
          <p:nvPr/>
        </p:nvSpPr>
        <p:spPr>
          <a:xfrm>
            <a:off x="8270859" y="1965513"/>
            <a:ext cx="598678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Feed-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Back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10%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46355" y="1967561"/>
            <a:ext cx="2077709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Quality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40%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Marks Breakdown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1714500"/>
            <a:ext cx="2391982" cy="27926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1236" y="2588199"/>
            <a:ext cx="6217663" cy="153485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Expo1</a:t>
            </a:r>
          </a:p>
          <a:p>
            <a:r>
              <a:rPr lang="en-US" sz="2000" dirty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1236" y="4358266"/>
            <a:ext cx="6217663" cy="153485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Expo2</a:t>
            </a:r>
          </a:p>
          <a:p>
            <a:r>
              <a:rPr lang="en-US" sz="2000" dirty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4163" y="6488668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Portal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00771" y="1965513"/>
            <a:ext cx="1483294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Brief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30%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60770" y="1965513"/>
            <a:ext cx="933383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Design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20%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90257" y="2794573"/>
            <a:ext cx="5050972" cy="11170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Game 1</a:t>
            </a:r>
            <a:endParaRPr lang="en-US" sz="4800" dirty="0"/>
          </a:p>
        </p:txBody>
      </p:sp>
      <p:sp>
        <p:nvSpPr>
          <p:cNvPr id="15" name="Rectangle 14"/>
          <p:cNvSpPr/>
          <p:nvPr/>
        </p:nvSpPr>
        <p:spPr>
          <a:xfrm>
            <a:off x="3690257" y="4564640"/>
            <a:ext cx="5050972" cy="111702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Game 2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88551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2819068"/>
              </p:ext>
            </p:extLst>
          </p:nvPr>
        </p:nvGraphicFramePr>
        <p:xfrm>
          <a:off x="987423" y="2068622"/>
          <a:ext cx="7677606" cy="46800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8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4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0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Week</a:t>
                      </a:r>
                      <a:endParaRPr lang="en-US" sz="16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Lectures </a:t>
                      </a:r>
                      <a:r>
                        <a:rPr lang="en-US" sz="1600" b="0" u="none" strike="noStrike" dirty="0">
                          <a:effectLst/>
                        </a:rPr>
                        <a:t>(Tue 9-11am )</a:t>
                      </a:r>
                      <a:endParaRPr lang="en-US" sz="16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Lab </a:t>
                      </a:r>
                      <a:r>
                        <a:rPr lang="en-US" sz="1600" b="0" u="none" strike="noStrike" dirty="0">
                          <a:effectLst/>
                        </a:rPr>
                        <a:t>(Thu 3-5pm)</a:t>
                      </a:r>
                      <a:endParaRPr lang="en-US" sz="16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Person</a:t>
                      </a:r>
                    </a:p>
                  </a:txBody>
                  <a:tcPr marL="12700" marR="12700" marT="1270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Intro to the Course and Unity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No</a:t>
                      </a:r>
                      <a:r>
                        <a:rPr lang="en-US" sz="1600" u="none" strike="noStrike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 lab</a:t>
                      </a:r>
                      <a:endParaRPr lang="en-US" sz="16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all</a:t>
                      </a:r>
                    </a:p>
                  </a:txBody>
                  <a:tcPr marL="12700" marR="12700" marT="1270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Game</a:t>
                      </a:r>
                      <a:r>
                        <a:rPr lang="en-US" sz="1600" u="none" strike="noStrike" baseline="0" dirty="0">
                          <a:effectLst/>
                        </a:rPr>
                        <a:t> </a:t>
                      </a:r>
                      <a:r>
                        <a:rPr lang="en-US" sz="1600" u="none" strike="noStrike" dirty="0">
                          <a:effectLst/>
                        </a:rPr>
                        <a:t>Structures and Elements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Unity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age</a:t>
                      </a: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Mechanics, Dynamics, and Interactions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Sprint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age</a:t>
                      </a: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Level Design and Tutorials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Sprint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Balance and Difficulty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Feedback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effectLst/>
                        </a:rPr>
                        <a:t>Adaptivity and Procedural Generation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effectLst/>
                        </a:rPr>
                        <a:t>Sprint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age</a:t>
                      </a: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Interactivity, Agency and Non-linear Narratives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Expo 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Writing for Games: Form and Technique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Sprint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Game Narrative Design and Poetics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Sprint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Innovation in Games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Feedback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The Games Industry Guest Lecture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Sprint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all</a:t>
                      </a: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No lecture</a:t>
                      </a:r>
                      <a:endParaRPr lang="en-US" sz="16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Expo 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rot="16200000">
            <a:off x="-323742" y="3636616"/>
            <a:ext cx="1823820" cy="7985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Sprint 1</a:t>
            </a:r>
          </a:p>
          <a:p>
            <a:pPr algn="ctr"/>
            <a:r>
              <a:rPr lang="en-US" sz="1400" dirty="0"/>
              <a:t>Game Design Basics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-312254" y="5448946"/>
            <a:ext cx="1800840" cy="79851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Sprint 2</a:t>
            </a:r>
          </a:p>
          <a:p>
            <a:pPr algn="ctr"/>
            <a:r>
              <a:rPr lang="en-US" sz="1400" dirty="0"/>
              <a:t>Narrative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987423" y="5315343"/>
            <a:ext cx="7828554" cy="0"/>
          </a:xfrm>
          <a:prstGeom prst="line">
            <a:avLst/>
          </a:prstGeom>
          <a:ln w="53975">
            <a:solidFill>
              <a:srgbClr val="660066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8598147" y="5185462"/>
            <a:ext cx="74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</a:rPr>
              <a:t>EASTER</a:t>
            </a:r>
          </a:p>
        </p:txBody>
      </p:sp>
    </p:spTree>
    <p:extLst>
      <p:ext uri="{BB962C8B-B14F-4D97-AF65-F5344CB8AC3E}">
        <p14:creationId xmlns:p14="http://schemas.microsoft.com/office/powerpoint/2010/main" val="3226815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613" y="2133600"/>
            <a:ext cx="6334637" cy="4494981"/>
          </a:xfrm>
        </p:spPr>
        <p:txBody>
          <a:bodyPr/>
          <a:lstStyle/>
          <a:p>
            <a:r>
              <a:rPr lang="en-US" dirty="0"/>
              <a:t>In this course we will use Unity</a:t>
            </a:r>
          </a:p>
          <a:p>
            <a:r>
              <a:rPr lang="en-US" dirty="0"/>
              <a:t>Cross-platform Game Engine</a:t>
            </a:r>
          </a:p>
          <a:p>
            <a:r>
              <a:rPr lang="en-US" dirty="0"/>
              <a:t>2d and 3d support</a:t>
            </a:r>
          </a:p>
          <a:p>
            <a:r>
              <a:rPr lang="en-US" dirty="0"/>
              <a:t>Scripts written in C# and JavaScript</a:t>
            </a:r>
          </a:p>
          <a:p>
            <a:r>
              <a:rPr lang="en-US" dirty="0"/>
              <a:t>Download Unity from </a:t>
            </a:r>
            <a:r>
              <a:rPr lang="en-US" b="1" dirty="0">
                <a:hlinkClick r:id="rId2"/>
              </a:rPr>
              <a:t>www.unity.com</a:t>
            </a:r>
            <a:endParaRPr lang="en-US" b="1" dirty="0"/>
          </a:p>
          <a:p>
            <a:pPr lvl="1"/>
            <a:r>
              <a:rPr lang="en-US" dirty="0"/>
              <a:t>Free Personal Edition is sufficient</a:t>
            </a:r>
          </a:p>
          <a:p>
            <a:r>
              <a:rPr lang="en-US" dirty="0"/>
              <a:t>Great Tutorials at </a:t>
            </a:r>
            <a:r>
              <a:rPr lang="en-US" b="1" dirty="0">
                <a:hlinkClick r:id="rId3"/>
              </a:rPr>
              <a:t>www.unity.com/learn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674" y="638689"/>
            <a:ext cx="2295218" cy="918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2" y="1718186"/>
            <a:ext cx="2149321" cy="4815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774" y="6533315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Red Dead Redemption</a:t>
            </a:r>
          </a:p>
        </p:txBody>
      </p:sp>
    </p:spTree>
    <p:extLst>
      <p:ext uri="{BB962C8B-B14F-4D97-AF65-F5344CB8AC3E}">
        <p14:creationId xmlns:p14="http://schemas.microsoft.com/office/powerpoint/2010/main" val="853556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Example Screen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2" y="1658349"/>
            <a:ext cx="8574087" cy="4953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674" y="638689"/>
            <a:ext cx="2295218" cy="9180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55613" y="6596390"/>
            <a:ext cx="43026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Rocket5studios, Unity tutorials - www.rocket5studios.com/tag/unity3d/</a:t>
            </a:r>
          </a:p>
        </p:txBody>
      </p:sp>
    </p:spTree>
    <p:extLst>
      <p:ext uri="{BB962C8B-B14F-4D97-AF65-F5344CB8AC3E}">
        <p14:creationId xmlns:p14="http://schemas.microsoft.com/office/powerpoint/2010/main" val="711239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 to 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9355" y="1838632"/>
            <a:ext cx="6972710" cy="48339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General Platforms</a:t>
            </a:r>
          </a:p>
          <a:p>
            <a:pPr lvl="1"/>
            <a:r>
              <a:rPr lang="en-US" dirty="0"/>
              <a:t>Unreal Engine (suite of game </a:t>
            </a:r>
            <a:r>
              <a:rPr lang="en-US" dirty="0" err="1"/>
              <a:t>dev</a:t>
            </a:r>
            <a:r>
              <a:rPr lang="en-US" dirty="0"/>
              <a:t> tools)</a:t>
            </a:r>
          </a:p>
          <a:p>
            <a:pPr lvl="1"/>
            <a:r>
              <a:rPr lang="en-US" dirty="0" err="1"/>
              <a:t>Gamemaker</a:t>
            </a:r>
            <a:r>
              <a:rPr lang="en-US" dirty="0"/>
              <a:t> (drag + drop with simple scripts)</a:t>
            </a:r>
          </a:p>
          <a:p>
            <a:r>
              <a:rPr lang="en-US" dirty="0"/>
              <a:t>Genre Specific</a:t>
            </a:r>
          </a:p>
          <a:p>
            <a:pPr lvl="1"/>
            <a:r>
              <a:rPr lang="en-US" dirty="0"/>
              <a:t>Twine (web-based tool for creating IF)</a:t>
            </a:r>
          </a:p>
          <a:p>
            <a:pPr lvl="1"/>
            <a:r>
              <a:rPr lang="en-US" dirty="0"/>
              <a:t>Inform 7 (natural language tool for IF)</a:t>
            </a:r>
          </a:p>
          <a:p>
            <a:pPr lvl="1"/>
            <a:r>
              <a:rPr lang="en-US" dirty="0"/>
              <a:t>AGS (tools to create graphic adventure games)</a:t>
            </a:r>
          </a:p>
          <a:p>
            <a:pPr lvl="1"/>
            <a:r>
              <a:rPr lang="en-US" dirty="0" err="1"/>
              <a:t>RPGmaker</a:t>
            </a:r>
            <a:r>
              <a:rPr lang="en-US" dirty="0"/>
              <a:t> (tools to create 2d (J)RPGs</a:t>
            </a:r>
          </a:p>
          <a:p>
            <a:pPr lvl="1"/>
            <a:endParaRPr lang="en-US" dirty="0"/>
          </a:p>
          <a:p>
            <a:r>
              <a:rPr lang="en-US" dirty="0"/>
              <a:t>For this course </a:t>
            </a:r>
            <a:r>
              <a:rPr lang="en-US" b="1" dirty="0"/>
              <a:t>please use Unity</a:t>
            </a:r>
            <a:r>
              <a:rPr lang="en-US" dirty="0"/>
              <a:t> – it’s a powerful, flexible and popular engine – knowing it will only do you good!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284164" y="1709753"/>
            <a:ext cx="1690482" cy="49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68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7253" y="1988793"/>
            <a:ext cx="7076747" cy="44877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Tuesday 1500-1700, building </a:t>
            </a:r>
            <a:r>
              <a:rPr lang="is-IS" dirty="0"/>
              <a:t>25/1009</a:t>
            </a:r>
            <a:endParaRPr lang="en-US" dirty="0"/>
          </a:p>
          <a:p>
            <a:r>
              <a:rPr lang="en-US" dirty="0"/>
              <a:t>Plenty of Machines with Unity (2 per pair)</a:t>
            </a:r>
          </a:p>
          <a:p>
            <a:pPr lvl="1"/>
            <a:r>
              <a:rPr lang="en-US" dirty="0"/>
              <a:t>Welcome to bring your own machine</a:t>
            </a:r>
          </a:p>
          <a:p>
            <a:pPr lvl="1"/>
            <a:r>
              <a:rPr lang="en-US" dirty="0"/>
              <a:t>Unity personal license is free</a:t>
            </a:r>
          </a:p>
          <a:p>
            <a:r>
              <a:rPr lang="en-US" dirty="0"/>
              <a:t>There are four types of lab event:</a:t>
            </a:r>
          </a:p>
          <a:p>
            <a:pPr marL="917575" lvl="1">
              <a:buFont typeface="+mj-lt"/>
              <a:buAutoNum type="arabicPeriod"/>
            </a:pPr>
            <a:r>
              <a:rPr lang="en-US" b="1" dirty="0"/>
              <a:t>Unity Workshop </a:t>
            </a:r>
            <a:r>
              <a:rPr lang="en-US" dirty="0"/>
              <a:t>– work through a Unity Tutorial</a:t>
            </a:r>
          </a:p>
          <a:p>
            <a:pPr marL="917575" lvl="1">
              <a:buFont typeface="+mj-lt"/>
              <a:buAutoNum type="arabicPeriod"/>
            </a:pPr>
            <a:r>
              <a:rPr lang="en-US" b="1" dirty="0"/>
              <a:t>Sprint Workshop</a:t>
            </a:r>
            <a:r>
              <a:rPr lang="en-US" dirty="0"/>
              <a:t> – work with partner on your game</a:t>
            </a:r>
          </a:p>
          <a:p>
            <a:pPr marL="917575" lvl="1">
              <a:buFont typeface="+mj-lt"/>
              <a:buAutoNum type="arabicPeriod"/>
            </a:pPr>
            <a:r>
              <a:rPr lang="en-US" b="1" dirty="0"/>
              <a:t>Feedback Workshop </a:t>
            </a:r>
            <a:r>
              <a:rPr lang="en-US" dirty="0"/>
              <a:t>– get feedback on your game idea</a:t>
            </a:r>
          </a:p>
          <a:p>
            <a:pPr marL="917575" lvl="1">
              <a:buFont typeface="+mj-lt"/>
              <a:buAutoNum type="arabicPeriod"/>
            </a:pPr>
            <a:r>
              <a:rPr lang="en-US" b="1" dirty="0"/>
              <a:t>Expo</a:t>
            </a:r>
            <a:r>
              <a:rPr lang="en-US" dirty="0"/>
              <a:t> – show off your games to each other</a:t>
            </a:r>
          </a:p>
          <a:p>
            <a:pPr marL="457200"/>
            <a:r>
              <a:rPr lang="en-US" dirty="0"/>
              <a:t>Relatively unstructured but demonstrators will be there to answer questions and help where possible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DA99710-A37D-5F41-BEBD-C24A02A0E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911861"/>
              </p:ext>
            </p:extLst>
          </p:nvPr>
        </p:nvGraphicFramePr>
        <p:xfrm>
          <a:off x="346466" y="1988793"/>
          <a:ext cx="1720787" cy="46800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20787">
                  <a:extLst>
                    <a:ext uri="{9D8B030D-6E8A-4147-A177-3AD203B41FA5}">
                      <a16:colId xmlns:a16="http://schemas.microsoft.com/office/drawing/2014/main" val="418967309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Lab </a:t>
                      </a:r>
                      <a:r>
                        <a:rPr lang="en-US" sz="1600" b="0" u="none" strike="noStrike" dirty="0">
                          <a:effectLst/>
                        </a:rPr>
                        <a:t>(Thu 3-5pm)</a:t>
                      </a:r>
                      <a:endParaRPr lang="en-US" sz="16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extLst>
                  <a:ext uri="{0D108BD9-81ED-4DB2-BD59-A6C34878D82A}">
                    <a16:rowId xmlns:a16="http://schemas.microsoft.com/office/drawing/2014/main" val="19704597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No</a:t>
                      </a:r>
                      <a:r>
                        <a:rPr lang="en-US" sz="1600" u="none" strike="noStrike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 lab</a:t>
                      </a:r>
                      <a:endParaRPr lang="en-US" sz="16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extLst>
                  <a:ext uri="{0D108BD9-81ED-4DB2-BD59-A6C34878D82A}">
                    <a16:rowId xmlns:a16="http://schemas.microsoft.com/office/drawing/2014/main" val="39385627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Unity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53284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Sprint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09663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Sprint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11592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Feedback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13738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effectLst/>
                        </a:rPr>
                        <a:t>Sprint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57274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Expo 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02836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Sprint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13941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Sprint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21944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Feedback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99448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Sprint Workshop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42582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Expo 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65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2082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6491" y="6269818"/>
            <a:ext cx="2799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Roll-a-ball tutorial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719CC8-F483-A843-8966-AF0A9EBC0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571"/>
            <a:ext cx="9144000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87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sp>
        <p:nvSpPr>
          <p:cNvPr id="5" name="Rectangle 4"/>
          <p:cNvSpPr/>
          <p:nvPr/>
        </p:nvSpPr>
        <p:spPr>
          <a:xfrm>
            <a:off x="284163" y="6319249"/>
            <a:ext cx="8574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accent1"/>
                </a:solidFill>
              </a:rPr>
              <a:t>https://</a:t>
            </a:r>
            <a:r>
              <a:rPr lang="en-US" sz="2000" dirty="0" err="1">
                <a:solidFill>
                  <a:schemeClr val="accent1"/>
                </a:solidFill>
              </a:rPr>
              <a:t>secure.ecs.soton.ac.uk</a:t>
            </a:r>
            <a:r>
              <a:rPr lang="en-US" sz="2000" dirty="0">
                <a:solidFill>
                  <a:schemeClr val="accent1"/>
                </a:solidFill>
              </a:rPr>
              <a:t>/module/COMP3218/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0038" y="1895475"/>
            <a:ext cx="7076747" cy="3992563"/>
          </a:xfrm>
        </p:spPr>
        <p:txBody>
          <a:bodyPr/>
          <a:lstStyle/>
          <a:p>
            <a:r>
              <a:rPr lang="en-US" dirty="0"/>
              <a:t>Timetable</a:t>
            </a:r>
          </a:p>
          <a:p>
            <a:r>
              <a:rPr lang="en-US" dirty="0"/>
              <a:t>Presentations</a:t>
            </a:r>
          </a:p>
          <a:p>
            <a:r>
              <a:rPr lang="en-US" dirty="0"/>
              <a:t>Tutorial Links</a:t>
            </a:r>
          </a:p>
          <a:p>
            <a:r>
              <a:rPr lang="en-US" dirty="0"/>
              <a:t>Expo Info</a:t>
            </a:r>
          </a:p>
          <a:p>
            <a:r>
              <a:rPr lang="en-US" dirty="0"/>
              <a:t>Resources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C1FCF-EC51-4249-A9F5-B70FD5EE0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616" y="1724662"/>
            <a:ext cx="6200384" cy="492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86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Games Matter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251" y="2133600"/>
            <a:ext cx="7493000" cy="45180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“Life is more fun if you play games.” </a:t>
            </a:r>
          </a:p>
          <a:p>
            <a:pPr lvl="1"/>
            <a:r>
              <a:rPr lang="en-US" i="1" dirty="0"/>
              <a:t>Roald Dahl, My Uncle Oswald</a:t>
            </a:r>
          </a:p>
          <a:p>
            <a:r>
              <a:rPr lang="en-US" dirty="0"/>
              <a:t>“Games lubricate the body and the mind.”</a:t>
            </a:r>
          </a:p>
          <a:p>
            <a:pPr lvl="1"/>
            <a:r>
              <a:rPr lang="en-US" i="1" dirty="0"/>
              <a:t>Benjamin Franklin</a:t>
            </a:r>
          </a:p>
          <a:p>
            <a:r>
              <a:rPr lang="en-US" dirty="0"/>
              <a:t>“Reality is broken. Game designers can fix it.”</a:t>
            </a:r>
          </a:p>
          <a:p>
            <a:pPr lvl="1"/>
            <a:r>
              <a:rPr lang="en-US" i="1" dirty="0"/>
              <a:t>Jane </a:t>
            </a:r>
            <a:r>
              <a:rPr lang="en-US" i="1" dirty="0" err="1"/>
              <a:t>McGonigal</a:t>
            </a:r>
            <a:r>
              <a:rPr lang="en-US" i="1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Computer Games are our medium, our culture, our means of expression. They matter because they reflect us.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73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 + Resources</a:t>
            </a:r>
          </a:p>
        </p:txBody>
      </p:sp>
      <p:pic>
        <p:nvPicPr>
          <p:cNvPr id="4" name="Picture 3" descr="IMG_501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2" y="1711987"/>
            <a:ext cx="8574087" cy="33596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4163" y="1711987"/>
            <a:ext cx="2955070" cy="3359677"/>
          </a:xfrm>
          <a:prstGeom prst="rect">
            <a:avLst/>
          </a:prstGeom>
          <a:solidFill>
            <a:schemeClr val="accent1">
              <a:alpha val="4000"/>
            </a:schemeClr>
          </a:solidFill>
          <a:ln w="38100"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66659" y="5184196"/>
            <a:ext cx="6591590" cy="1668350"/>
          </a:xfrm>
        </p:spPr>
        <p:txBody>
          <a:bodyPr>
            <a:normAutofit/>
          </a:bodyPr>
          <a:lstStyle/>
          <a:p>
            <a:r>
              <a:rPr lang="en-US" dirty="0"/>
              <a:t>Course Text: Game Design Workshop</a:t>
            </a:r>
          </a:p>
          <a:p>
            <a:r>
              <a:rPr lang="en-US" dirty="0"/>
              <a:t>Available online as a PDF* or through the library</a:t>
            </a:r>
          </a:p>
          <a:p>
            <a:pPr marL="0" indent="0" algn="r"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* Google is your friend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8" name="Elbow Connector 7"/>
          <p:cNvCxnSpPr/>
          <p:nvPr/>
        </p:nvCxnSpPr>
        <p:spPr>
          <a:xfrm>
            <a:off x="1430728" y="5071664"/>
            <a:ext cx="546570" cy="522439"/>
          </a:xfrm>
          <a:prstGeom prst="bentConnector3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052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49" y="3274030"/>
            <a:ext cx="3931920" cy="3535362"/>
          </a:xfrm>
        </p:spPr>
        <p:txBody>
          <a:bodyPr>
            <a:normAutofit/>
          </a:bodyPr>
          <a:lstStyle/>
          <a:p>
            <a:r>
              <a:rPr lang="en-US" sz="1800" dirty="0"/>
              <a:t>YouTube channel on all aspects of game design</a:t>
            </a:r>
          </a:p>
          <a:p>
            <a:r>
              <a:rPr lang="en-US" sz="1800" dirty="0"/>
              <a:t>Started by James </a:t>
            </a:r>
            <a:r>
              <a:rPr lang="en-US" sz="1800" dirty="0" err="1"/>
              <a:t>Portnow</a:t>
            </a:r>
            <a:r>
              <a:rPr lang="en-US" sz="1800" dirty="0"/>
              <a:t> and Daniel Floyd</a:t>
            </a:r>
          </a:p>
          <a:p>
            <a:r>
              <a:rPr lang="en-US" sz="1800" dirty="0"/>
              <a:t>Links to relevant episodes on our website</a:t>
            </a:r>
          </a:p>
          <a:p>
            <a:pPr marL="0" indent="0" algn="ctr">
              <a:buNone/>
            </a:pPr>
            <a:endParaRPr lang="en-US" sz="1800" b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accent1"/>
                </a:solidFill>
              </a:rPr>
              <a:t>www.extra-credits.net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b="1" dirty="0" err="1">
                <a:solidFill>
                  <a:schemeClr val="accent1"/>
                </a:solidFill>
              </a:rPr>
              <a:t>www.youtube.com</a:t>
            </a:r>
            <a:r>
              <a:rPr lang="en-US" sz="1800" b="1" dirty="0">
                <a:solidFill>
                  <a:schemeClr val="accent1"/>
                </a:solidFill>
              </a:rPr>
              <a:t>/user/</a:t>
            </a:r>
            <a:r>
              <a:rPr lang="en-US" sz="1800" b="1" dirty="0" err="1">
                <a:solidFill>
                  <a:schemeClr val="accent1"/>
                </a:solidFill>
              </a:rPr>
              <a:t>ExtraCreditz</a:t>
            </a:r>
            <a:endParaRPr lang="en-US" sz="1800" b="1" dirty="0">
              <a:solidFill>
                <a:schemeClr val="accent1"/>
              </a:solidFill>
            </a:endParaRPr>
          </a:p>
          <a:p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787533" y="3274030"/>
            <a:ext cx="3931920" cy="3535362"/>
          </a:xfrm>
        </p:spPr>
        <p:txBody>
          <a:bodyPr>
            <a:normAutofit/>
          </a:bodyPr>
          <a:lstStyle/>
          <a:p>
            <a:r>
              <a:rPr lang="en-US" sz="1800" dirty="0"/>
              <a:t>Free online version of Game Developer Magazine</a:t>
            </a:r>
          </a:p>
          <a:p>
            <a:r>
              <a:rPr lang="en-US" sz="1800" dirty="0"/>
              <a:t>Lots of info on the games industry</a:t>
            </a:r>
          </a:p>
          <a:p>
            <a:r>
              <a:rPr lang="en-US" sz="1800" dirty="0"/>
              <a:t>Case studies of real problems tackled in real games</a:t>
            </a:r>
            <a:endParaRPr lang="en-US" sz="1800" b="1" dirty="0"/>
          </a:p>
          <a:p>
            <a:pPr marL="0" indent="0" algn="ctr">
              <a:buNone/>
            </a:pPr>
            <a:endParaRPr lang="en-US" sz="1800" b="1" dirty="0"/>
          </a:p>
          <a:p>
            <a:pPr marL="0" indent="0" algn="ctr">
              <a:buNone/>
            </a:pPr>
            <a:r>
              <a:rPr lang="en-US" sz="1800" b="1" dirty="0" err="1">
                <a:solidFill>
                  <a:srgbClr val="990000"/>
                </a:solidFill>
              </a:rPr>
              <a:t>www.gamasutra.com</a:t>
            </a:r>
            <a:endParaRPr lang="en-US" sz="1800" b="1" dirty="0">
              <a:solidFill>
                <a:srgbClr val="99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954" y="2089787"/>
            <a:ext cx="3086100" cy="977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47" y="2104392"/>
            <a:ext cx="4378483" cy="99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11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Pitfalls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7721" y="1884438"/>
            <a:ext cx="6075967" cy="4723974"/>
          </a:xfrm>
        </p:spPr>
        <p:txBody>
          <a:bodyPr>
            <a:normAutofit/>
          </a:bodyPr>
          <a:lstStyle/>
          <a:p>
            <a:r>
              <a:rPr lang="en-US" dirty="0"/>
              <a:t>Creating Games is fun and absorbing</a:t>
            </a:r>
            <a:endParaRPr lang="en-US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DON</a:t>
            </a:r>
            <a:r>
              <a:rPr lang="fr-FR" dirty="0">
                <a:solidFill>
                  <a:schemeClr val="accent1"/>
                </a:solidFill>
              </a:rPr>
              <a:t>’</a:t>
            </a:r>
            <a:r>
              <a:rPr lang="en-US" dirty="0">
                <a:solidFill>
                  <a:schemeClr val="accent1"/>
                </a:solidFill>
              </a:rPr>
              <a:t>T SPEND TOO MUCH TIME ON IT!</a:t>
            </a:r>
          </a:p>
          <a:p>
            <a:endParaRPr lang="en-US" dirty="0"/>
          </a:p>
          <a:p>
            <a:r>
              <a:rPr lang="en-US" dirty="0"/>
              <a:t>Expectation is </a:t>
            </a:r>
            <a:r>
              <a:rPr lang="en-US" b="1" dirty="0"/>
              <a:t>8 hours </a:t>
            </a:r>
            <a:r>
              <a:rPr lang="en-US" dirty="0"/>
              <a:t>a week (</a:t>
            </a:r>
            <a:r>
              <a:rPr lang="en-US" dirty="0" err="1"/>
              <a:t>inc</a:t>
            </a:r>
            <a:r>
              <a:rPr lang="en-US" dirty="0"/>
              <a:t> lectures!) ≈ </a:t>
            </a:r>
            <a:r>
              <a:rPr lang="en-US" b="1" dirty="0"/>
              <a:t>25 hours </a:t>
            </a:r>
            <a:r>
              <a:rPr lang="en-US" dirty="0"/>
              <a:t>of dev time each per Expo</a:t>
            </a:r>
          </a:p>
          <a:p>
            <a:r>
              <a:rPr lang="en-US" dirty="0"/>
              <a:t>The goal of each Expo is not a </a:t>
            </a:r>
            <a:r>
              <a:rPr lang="en-US" b="1" dirty="0"/>
              <a:t>complete </a:t>
            </a:r>
            <a:r>
              <a:rPr lang="en-US" dirty="0"/>
              <a:t>game – there are no marks for scale!</a:t>
            </a:r>
          </a:p>
          <a:p>
            <a:r>
              <a:rPr lang="en-US" dirty="0">
                <a:solidFill>
                  <a:schemeClr val="tx1"/>
                </a:solidFill>
              </a:rPr>
              <a:t>Work on creating a small </a:t>
            </a:r>
            <a:r>
              <a:rPr lang="en-US" b="1" dirty="0">
                <a:solidFill>
                  <a:schemeClr val="tx1"/>
                </a:solidFill>
              </a:rPr>
              <a:t>playable prototype </a:t>
            </a:r>
            <a:r>
              <a:rPr lang="en-US" dirty="0">
                <a:solidFill>
                  <a:schemeClr val="tx1"/>
                </a:solidFill>
              </a:rPr>
              <a:t>that fulfills the brief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701449"/>
            <a:ext cx="2521029" cy="4906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163" y="6596390"/>
            <a:ext cx="25210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Prince of Persia</a:t>
            </a:r>
          </a:p>
        </p:txBody>
      </p:sp>
    </p:spTree>
    <p:extLst>
      <p:ext uri="{BB962C8B-B14F-4D97-AF65-F5344CB8AC3E}">
        <p14:creationId xmlns:p14="http://schemas.microsoft.com/office/powerpoint/2010/main" val="1517028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Pitfalls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7721" y="1884438"/>
            <a:ext cx="5940529" cy="4723974"/>
          </a:xfrm>
        </p:spPr>
        <p:txBody>
          <a:bodyPr>
            <a:normAutofit/>
          </a:bodyPr>
          <a:lstStyle/>
          <a:p>
            <a:r>
              <a:rPr lang="en-US" dirty="0"/>
              <a:t>Creating Games is fun and absorbing</a:t>
            </a:r>
            <a:endParaRPr lang="en-US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DON</a:t>
            </a:r>
            <a:r>
              <a:rPr lang="fr-FR" dirty="0">
                <a:solidFill>
                  <a:schemeClr val="accent1"/>
                </a:solidFill>
              </a:rPr>
              <a:t>’</a:t>
            </a:r>
            <a:r>
              <a:rPr lang="en-US" dirty="0">
                <a:solidFill>
                  <a:schemeClr val="accent1"/>
                </a:solidFill>
              </a:rPr>
              <a:t>T FORGET THE GOAL!</a:t>
            </a:r>
          </a:p>
          <a:p>
            <a:endParaRPr lang="en-US" dirty="0"/>
          </a:p>
          <a:p>
            <a:r>
              <a:rPr lang="en-US" dirty="0"/>
              <a:t>This is not about creating random games</a:t>
            </a:r>
          </a:p>
          <a:p>
            <a:r>
              <a:rPr lang="en-US" dirty="0">
                <a:solidFill>
                  <a:schemeClr val="tx1"/>
                </a:solidFill>
              </a:rPr>
              <a:t>For each Expo you will be expected to demonstrate a </a:t>
            </a:r>
            <a:r>
              <a:rPr lang="en-US" b="1" dirty="0">
                <a:solidFill>
                  <a:schemeClr val="tx1"/>
                </a:solidFill>
              </a:rPr>
              <a:t>specific thing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60% of the mark is for this!</a:t>
            </a:r>
          </a:p>
          <a:p>
            <a:r>
              <a:rPr lang="en-US" dirty="0">
                <a:solidFill>
                  <a:schemeClr val="tx1"/>
                </a:solidFill>
              </a:rPr>
              <a:t>A good game will get a bad mark if it does not fulfil the brief!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163" y="6596390"/>
            <a:ext cx="25210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Prince of Persia: The Sands of Time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057" r="24575"/>
          <a:stretch/>
        </p:blipFill>
        <p:spPr>
          <a:xfrm>
            <a:off x="284162" y="1712314"/>
            <a:ext cx="2521029" cy="476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62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BAB598-D670-0548-92A0-D6BCD75CFF8A}"/>
              </a:ext>
            </a:extLst>
          </p:cNvPr>
          <p:cNvSpPr/>
          <p:nvPr/>
        </p:nvSpPr>
        <p:spPr>
          <a:xfrm>
            <a:off x="8270859" y="1965513"/>
            <a:ext cx="598678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Feed-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Back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10%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46355" y="1967561"/>
            <a:ext cx="2077709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Quality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40%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Marks Breakdown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1714500"/>
            <a:ext cx="2391982" cy="27926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1236" y="2588199"/>
            <a:ext cx="6217663" cy="153485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Expo1</a:t>
            </a:r>
          </a:p>
          <a:p>
            <a:r>
              <a:rPr lang="en-US" sz="2000" dirty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1236" y="4358266"/>
            <a:ext cx="6217663" cy="153485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Expo2</a:t>
            </a:r>
          </a:p>
          <a:p>
            <a:r>
              <a:rPr lang="en-US" sz="2000" dirty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4163" y="6488668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Portal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00771" y="1965513"/>
            <a:ext cx="1483294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Brief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30%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60770" y="1965513"/>
            <a:ext cx="933383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Design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20%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90257" y="2794573"/>
            <a:ext cx="5050972" cy="11170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Game 1</a:t>
            </a:r>
            <a:endParaRPr lang="en-US" sz="4800" dirty="0"/>
          </a:p>
        </p:txBody>
      </p:sp>
      <p:sp>
        <p:nvSpPr>
          <p:cNvPr id="15" name="Rectangle 14"/>
          <p:cNvSpPr/>
          <p:nvPr/>
        </p:nvSpPr>
        <p:spPr>
          <a:xfrm>
            <a:off x="3690257" y="4564640"/>
            <a:ext cx="5050972" cy="111702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Game 2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01965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BAB598-D670-0548-92A0-D6BCD75CFF8A}"/>
              </a:ext>
            </a:extLst>
          </p:cNvPr>
          <p:cNvSpPr/>
          <p:nvPr/>
        </p:nvSpPr>
        <p:spPr>
          <a:xfrm>
            <a:off x="8270859" y="1965513"/>
            <a:ext cx="598678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Feed-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Back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10%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46355" y="1967561"/>
            <a:ext cx="2077709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Quality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40%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Marks Breakdown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1714500"/>
            <a:ext cx="2391982" cy="27926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1236" y="2588199"/>
            <a:ext cx="6217663" cy="153485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Expo1</a:t>
            </a:r>
          </a:p>
          <a:p>
            <a:r>
              <a:rPr lang="en-US" sz="2000" dirty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1236" y="4358266"/>
            <a:ext cx="6217663" cy="153485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Expo2</a:t>
            </a:r>
          </a:p>
          <a:p>
            <a:r>
              <a:rPr lang="en-US" sz="2000" dirty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4163" y="6488668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Portal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00771" y="1965513"/>
            <a:ext cx="1483294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Brief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30%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60770" y="1965513"/>
            <a:ext cx="933383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Design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20%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90257" y="2794573"/>
            <a:ext cx="5050972" cy="11170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Game 1</a:t>
            </a:r>
            <a:endParaRPr lang="en-US" sz="4800" dirty="0"/>
          </a:p>
        </p:txBody>
      </p:sp>
      <p:sp>
        <p:nvSpPr>
          <p:cNvPr id="15" name="Rectangle 14"/>
          <p:cNvSpPr/>
          <p:nvPr/>
        </p:nvSpPr>
        <p:spPr>
          <a:xfrm>
            <a:off x="3690257" y="4564640"/>
            <a:ext cx="5050972" cy="111702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Game 2</a:t>
            </a:r>
            <a:endParaRPr lang="en-US" sz="4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C2A316-80F4-F242-B03B-0A07649130B0}"/>
              </a:ext>
            </a:extLst>
          </p:cNvPr>
          <p:cNvSpPr/>
          <p:nvPr/>
        </p:nvSpPr>
        <p:spPr>
          <a:xfrm rot="20938866">
            <a:off x="189535" y="4595179"/>
            <a:ext cx="3054089" cy="1915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Don’t attend the labs</a:t>
            </a:r>
          </a:p>
        </p:txBody>
      </p:sp>
    </p:spTree>
    <p:extLst>
      <p:ext uri="{BB962C8B-B14F-4D97-AF65-F5344CB8AC3E}">
        <p14:creationId xmlns:p14="http://schemas.microsoft.com/office/powerpoint/2010/main" val="1096537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546355" y="1967561"/>
            <a:ext cx="2077709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Quality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40%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Marks Breakdown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1714500"/>
            <a:ext cx="2391982" cy="27926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1236" y="2588199"/>
            <a:ext cx="6217663" cy="153485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Expo1</a:t>
            </a:r>
          </a:p>
          <a:p>
            <a:r>
              <a:rPr lang="en-US" sz="2000" dirty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1236" y="4358266"/>
            <a:ext cx="6217663" cy="153485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Expo2</a:t>
            </a:r>
          </a:p>
          <a:p>
            <a:r>
              <a:rPr lang="en-US" sz="2000" dirty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4163" y="6488668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Portal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00771" y="1965513"/>
            <a:ext cx="1483294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Brief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30%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60770" y="1965513"/>
            <a:ext cx="933383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Design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20%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90257" y="2794573"/>
            <a:ext cx="5050972" cy="11170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Game 1</a:t>
            </a:r>
            <a:endParaRPr lang="en-US" sz="4800" dirty="0"/>
          </a:p>
        </p:txBody>
      </p:sp>
      <p:sp>
        <p:nvSpPr>
          <p:cNvPr id="15" name="Rectangle 14"/>
          <p:cNvSpPr/>
          <p:nvPr/>
        </p:nvSpPr>
        <p:spPr>
          <a:xfrm>
            <a:off x="3690257" y="4564640"/>
            <a:ext cx="5050972" cy="111702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Game 2</a:t>
            </a:r>
            <a:endParaRPr lang="en-US" sz="4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C2A316-80F4-F242-B03B-0A07649130B0}"/>
              </a:ext>
            </a:extLst>
          </p:cNvPr>
          <p:cNvSpPr/>
          <p:nvPr/>
        </p:nvSpPr>
        <p:spPr>
          <a:xfrm rot="20938866">
            <a:off x="189535" y="4595179"/>
            <a:ext cx="3054089" cy="1915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Don’t attend the labs</a:t>
            </a:r>
          </a:p>
        </p:txBody>
      </p:sp>
    </p:spTree>
    <p:extLst>
      <p:ext uri="{BB962C8B-B14F-4D97-AF65-F5344CB8AC3E}">
        <p14:creationId xmlns:p14="http://schemas.microsoft.com/office/powerpoint/2010/main" val="2258188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546355" y="1967561"/>
            <a:ext cx="2077709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Quality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40%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Marks Breakdown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1714500"/>
            <a:ext cx="2391982" cy="27926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1236" y="2588199"/>
            <a:ext cx="6217663" cy="153485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Expo1</a:t>
            </a:r>
          </a:p>
          <a:p>
            <a:r>
              <a:rPr lang="en-US" sz="2000" dirty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1236" y="4358266"/>
            <a:ext cx="6217663" cy="153485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Expo2</a:t>
            </a:r>
          </a:p>
          <a:p>
            <a:r>
              <a:rPr lang="en-US" sz="2000" dirty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4163" y="6488668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Portal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00771" y="1965513"/>
            <a:ext cx="1483294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Brief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30%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60770" y="1965513"/>
            <a:ext cx="933383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Design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20%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90257" y="2794573"/>
            <a:ext cx="5050972" cy="11170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Game 1</a:t>
            </a:r>
            <a:endParaRPr lang="en-US" sz="4800" dirty="0"/>
          </a:p>
        </p:txBody>
      </p:sp>
      <p:sp>
        <p:nvSpPr>
          <p:cNvPr id="15" name="Rectangle 14"/>
          <p:cNvSpPr/>
          <p:nvPr/>
        </p:nvSpPr>
        <p:spPr>
          <a:xfrm>
            <a:off x="3690257" y="4564640"/>
            <a:ext cx="5050972" cy="111702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Game 2</a:t>
            </a:r>
            <a:endParaRPr lang="en-US" sz="4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08CC4C-98D1-7149-874A-99C2789F3A26}"/>
              </a:ext>
            </a:extLst>
          </p:cNvPr>
          <p:cNvSpPr/>
          <p:nvPr/>
        </p:nvSpPr>
        <p:spPr>
          <a:xfrm rot="20938866">
            <a:off x="189535" y="4595179"/>
            <a:ext cx="3054089" cy="1915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Don’t apply what you’ve learned</a:t>
            </a:r>
          </a:p>
        </p:txBody>
      </p:sp>
    </p:spTree>
    <p:extLst>
      <p:ext uri="{BB962C8B-B14F-4D97-AF65-F5344CB8AC3E}">
        <p14:creationId xmlns:p14="http://schemas.microsoft.com/office/powerpoint/2010/main" val="1599305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546355" y="1967561"/>
            <a:ext cx="2077709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Quality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40%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Marks Breakdown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1714500"/>
            <a:ext cx="2391982" cy="27926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1236" y="2588199"/>
            <a:ext cx="6217663" cy="153485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Expo1</a:t>
            </a:r>
          </a:p>
          <a:p>
            <a:r>
              <a:rPr lang="en-US" sz="2000" dirty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1236" y="4358266"/>
            <a:ext cx="6217663" cy="153485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Expo2</a:t>
            </a:r>
          </a:p>
          <a:p>
            <a:r>
              <a:rPr lang="en-US" sz="2000" dirty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4163" y="6488668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Portal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00771" y="1965513"/>
            <a:ext cx="1483294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Brief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30%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90257" y="2794573"/>
            <a:ext cx="5050972" cy="11170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Game 1</a:t>
            </a:r>
            <a:endParaRPr lang="en-US" sz="4800" dirty="0"/>
          </a:p>
        </p:txBody>
      </p:sp>
      <p:sp>
        <p:nvSpPr>
          <p:cNvPr id="15" name="Rectangle 14"/>
          <p:cNvSpPr/>
          <p:nvPr/>
        </p:nvSpPr>
        <p:spPr>
          <a:xfrm>
            <a:off x="3690257" y="4564640"/>
            <a:ext cx="5050972" cy="111702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Game 2</a:t>
            </a:r>
            <a:endParaRPr lang="en-US" sz="4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08CC4C-98D1-7149-874A-99C2789F3A26}"/>
              </a:ext>
            </a:extLst>
          </p:cNvPr>
          <p:cNvSpPr/>
          <p:nvPr/>
        </p:nvSpPr>
        <p:spPr>
          <a:xfrm rot="20938866">
            <a:off x="189535" y="4595179"/>
            <a:ext cx="3054089" cy="1915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Don’t apply what you’ve learned</a:t>
            </a:r>
          </a:p>
        </p:txBody>
      </p:sp>
    </p:spTree>
    <p:extLst>
      <p:ext uri="{BB962C8B-B14F-4D97-AF65-F5344CB8AC3E}">
        <p14:creationId xmlns:p14="http://schemas.microsoft.com/office/powerpoint/2010/main" val="3151566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546355" y="1967561"/>
            <a:ext cx="2077709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Quality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40%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Marks Breakdown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1714500"/>
            <a:ext cx="2391982" cy="27926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1236" y="2588199"/>
            <a:ext cx="6217663" cy="153485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Expo1</a:t>
            </a:r>
          </a:p>
          <a:p>
            <a:r>
              <a:rPr lang="en-US" sz="2000" dirty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1236" y="4358266"/>
            <a:ext cx="6217663" cy="153485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Expo2</a:t>
            </a:r>
          </a:p>
          <a:p>
            <a:r>
              <a:rPr lang="en-US" sz="2000" dirty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4163" y="6488668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Portal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00771" y="1965513"/>
            <a:ext cx="1483294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Brief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30%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90257" y="2794573"/>
            <a:ext cx="5050972" cy="11170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Game 1</a:t>
            </a:r>
            <a:endParaRPr lang="en-US" sz="4800" dirty="0"/>
          </a:p>
        </p:txBody>
      </p:sp>
      <p:sp>
        <p:nvSpPr>
          <p:cNvPr id="15" name="Rectangle 14"/>
          <p:cNvSpPr/>
          <p:nvPr/>
        </p:nvSpPr>
        <p:spPr>
          <a:xfrm>
            <a:off x="3690257" y="4564640"/>
            <a:ext cx="5050972" cy="111702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Game 2</a:t>
            </a:r>
            <a:endParaRPr lang="en-US" sz="48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EF07F9-B80C-1449-B023-749D91B75C92}"/>
              </a:ext>
            </a:extLst>
          </p:cNvPr>
          <p:cNvSpPr/>
          <p:nvPr/>
        </p:nvSpPr>
        <p:spPr>
          <a:xfrm rot="20938866">
            <a:off x="189535" y="4595179"/>
            <a:ext cx="3054089" cy="1915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Don’t do what was asked</a:t>
            </a:r>
          </a:p>
        </p:txBody>
      </p:sp>
    </p:spTree>
    <p:extLst>
      <p:ext uri="{BB962C8B-B14F-4D97-AF65-F5344CB8AC3E}">
        <p14:creationId xmlns:p14="http://schemas.microsoft.com/office/powerpoint/2010/main" val="1189642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7995"/>
          <a:stretch/>
        </p:blipFill>
        <p:spPr>
          <a:xfrm>
            <a:off x="284164" y="1706646"/>
            <a:ext cx="8574087" cy="4889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Games Matter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284164" y="1706646"/>
            <a:ext cx="8574086" cy="488974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987" y="1802139"/>
            <a:ext cx="2711784" cy="4794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“Over the centuries, mankind has tried many ways of combating the forces of evil... prayer, fasting, good works and so on   </a:t>
            </a:r>
          </a:p>
          <a:p>
            <a:pPr marL="0" indent="0">
              <a:buNone/>
            </a:pP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lvl="1" algn="r"/>
            <a:r>
              <a:rPr lang="en-US" sz="1800" i="1" dirty="0">
                <a:solidFill>
                  <a:schemeClr val="bg1">
                    <a:lumMod val="95000"/>
                  </a:schemeClr>
                </a:solidFill>
              </a:rPr>
              <a:t>Terry </a:t>
            </a:r>
            <a:r>
              <a:rPr lang="en-US" sz="1800" i="1" dirty="0" err="1">
                <a:solidFill>
                  <a:schemeClr val="bg1">
                    <a:lumMod val="95000"/>
                  </a:schemeClr>
                </a:solidFill>
              </a:rPr>
              <a:t>Pratchett</a:t>
            </a:r>
            <a:endParaRPr lang="en-US" sz="1800" i="1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0542" y="6596390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Doom</a:t>
            </a:r>
          </a:p>
        </p:txBody>
      </p:sp>
    </p:spTree>
    <p:extLst>
      <p:ext uri="{BB962C8B-B14F-4D97-AF65-F5344CB8AC3E}">
        <p14:creationId xmlns:p14="http://schemas.microsoft.com/office/powerpoint/2010/main" val="996305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546355" y="1967561"/>
            <a:ext cx="2077709" cy="471090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Quality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40%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Marks Breakdown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1714500"/>
            <a:ext cx="2391982" cy="27926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1236" y="2588199"/>
            <a:ext cx="6217663" cy="153485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Expo1</a:t>
            </a:r>
          </a:p>
          <a:p>
            <a:r>
              <a:rPr lang="en-US" sz="2000" dirty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1236" y="4358266"/>
            <a:ext cx="6217663" cy="1534856"/>
          </a:xfrm>
          <a:prstGeom prst="rect">
            <a:avLst/>
          </a:prstGeom>
          <a:solidFill>
            <a:schemeClr val="tx2">
              <a:lumMod val="50000"/>
              <a:lumOff val="50000"/>
              <a:alpha val="15000"/>
            </a:schemeClr>
          </a:solidFill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Expo2</a:t>
            </a:r>
          </a:p>
          <a:p>
            <a:r>
              <a:rPr lang="en-US" sz="2000" dirty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4163" y="6488668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Portal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0257" y="2794573"/>
            <a:ext cx="5050972" cy="11170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Game 1</a:t>
            </a:r>
            <a:endParaRPr lang="en-US" sz="4800" dirty="0"/>
          </a:p>
        </p:txBody>
      </p:sp>
      <p:sp>
        <p:nvSpPr>
          <p:cNvPr id="15" name="Rectangle 14"/>
          <p:cNvSpPr/>
          <p:nvPr/>
        </p:nvSpPr>
        <p:spPr>
          <a:xfrm>
            <a:off x="3690257" y="4564640"/>
            <a:ext cx="5050972" cy="111702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Game 2</a:t>
            </a:r>
            <a:endParaRPr lang="en-US" sz="48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EF07F9-B80C-1449-B023-749D91B75C92}"/>
              </a:ext>
            </a:extLst>
          </p:cNvPr>
          <p:cNvSpPr/>
          <p:nvPr/>
        </p:nvSpPr>
        <p:spPr>
          <a:xfrm rot="20938866">
            <a:off x="189535" y="4595179"/>
            <a:ext cx="3054089" cy="1915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Don’t do what was asked</a:t>
            </a:r>
          </a:p>
        </p:txBody>
      </p:sp>
    </p:spTree>
    <p:extLst>
      <p:ext uri="{BB962C8B-B14F-4D97-AF65-F5344CB8AC3E}">
        <p14:creationId xmlns:p14="http://schemas.microsoft.com/office/powerpoint/2010/main" val="513506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Credits – </a:t>
            </a:r>
            <a:r>
              <a:rPr lang="en-US" dirty="0" err="1"/>
              <a:t>Ludus</a:t>
            </a:r>
            <a:r>
              <a:rPr lang="en-US" dirty="0"/>
              <a:t> </a:t>
            </a:r>
            <a:r>
              <a:rPr lang="en-US" dirty="0" err="1"/>
              <a:t>Florentis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4413" y="6542527"/>
            <a:ext cx="65738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www.youtube.com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watch?v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=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dGJCTOsbqNI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25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Are Games Art?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706786"/>
            <a:ext cx="8574087" cy="49109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0541" y="6619473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Assassin’s Creed II</a:t>
            </a:r>
          </a:p>
        </p:txBody>
      </p:sp>
    </p:spTree>
    <p:extLst>
      <p:ext uri="{BB962C8B-B14F-4D97-AF65-F5344CB8AC3E}">
        <p14:creationId xmlns:p14="http://schemas.microsoft.com/office/powerpoint/2010/main" val="3217129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Prototyping Exercises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3355" y="2133600"/>
            <a:ext cx="6514895" cy="39925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Pairs and on Paper</a:t>
            </a:r>
          </a:p>
          <a:p>
            <a:r>
              <a:rPr lang="en-US" dirty="0"/>
              <a:t>Consider Tic-Tac-Toe (</a:t>
            </a:r>
            <a:r>
              <a:rPr lang="en-US" dirty="0" err="1"/>
              <a:t>Noughts</a:t>
            </a:r>
            <a:r>
              <a:rPr lang="en-US" dirty="0"/>
              <a:t> and Crosses)</a:t>
            </a:r>
          </a:p>
          <a:p>
            <a:r>
              <a:rPr lang="en-US" dirty="0"/>
              <a:t>The Brief, either:</a:t>
            </a:r>
          </a:p>
          <a:p>
            <a:pPr lvl="1"/>
            <a:r>
              <a:rPr lang="en-US" dirty="0"/>
              <a:t>Extend the game to 3 players</a:t>
            </a:r>
          </a:p>
          <a:p>
            <a:pPr lvl="1"/>
            <a:r>
              <a:rPr lang="en-US" dirty="0"/>
              <a:t>OR add element of chance to the game</a:t>
            </a:r>
          </a:p>
          <a:p>
            <a:r>
              <a:rPr lang="en-US" dirty="0"/>
              <a:t>Spend:</a:t>
            </a:r>
          </a:p>
          <a:p>
            <a:pPr lvl="1"/>
            <a:r>
              <a:rPr lang="en-US" dirty="0"/>
              <a:t>20 min design</a:t>
            </a:r>
          </a:p>
          <a:p>
            <a:pPr lvl="1"/>
            <a:r>
              <a:rPr lang="en-US" dirty="0"/>
              <a:t>5 min </a:t>
            </a:r>
            <a:r>
              <a:rPr lang="en-US" dirty="0" err="1"/>
              <a:t>playtesting</a:t>
            </a:r>
            <a:r>
              <a:rPr lang="en-US" dirty="0"/>
              <a:t> another pair’s game</a:t>
            </a:r>
          </a:p>
          <a:p>
            <a:pPr lvl="1"/>
            <a:r>
              <a:rPr lang="en-US" dirty="0"/>
              <a:t>20 min discussion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717437"/>
            <a:ext cx="1720645" cy="493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77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4194" y="2477748"/>
            <a:ext cx="6564056" cy="3992563"/>
          </a:xfrm>
        </p:spPr>
        <p:txBody>
          <a:bodyPr/>
          <a:lstStyle/>
          <a:p>
            <a:r>
              <a:rPr lang="en-US" dirty="0"/>
              <a:t>What is your new mechanic?</a:t>
            </a:r>
          </a:p>
          <a:p>
            <a:endParaRPr lang="en-US" dirty="0"/>
          </a:p>
          <a:p>
            <a:r>
              <a:rPr lang="en-US" dirty="0"/>
              <a:t>What is the impact of the new mechanic(s)</a:t>
            </a:r>
          </a:p>
          <a:p>
            <a:pPr lvl="1"/>
            <a:r>
              <a:rPr lang="en-US" dirty="0"/>
              <a:t>Time to play?</a:t>
            </a:r>
          </a:p>
          <a:p>
            <a:pPr lvl="1"/>
            <a:r>
              <a:rPr lang="en-US" dirty="0"/>
              <a:t>Complexity?</a:t>
            </a:r>
          </a:p>
          <a:p>
            <a:pPr lvl="1"/>
            <a:r>
              <a:rPr lang="en-US" dirty="0"/>
              <a:t>New strategies?</a:t>
            </a:r>
          </a:p>
          <a:p>
            <a:pPr lvl="1"/>
            <a:r>
              <a:rPr lang="en-US" dirty="0"/>
              <a:t>More fun?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19" y="2133600"/>
            <a:ext cx="2562716" cy="424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99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Tic-Tac-Toe Anyway?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6601" y="1969729"/>
            <a:ext cx="6691650" cy="4563586"/>
          </a:xfrm>
        </p:spPr>
        <p:txBody>
          <a:bodyPr/>
          <a:lstStyle/>
          <a:p>
            <a:r>
              <a:rPr lang="en-US" dirty="0"/>
              <a:t>What are the existing </a:t>
            </a:r>
            <a:r>
              <a:rPr lang="en-US" b="1" dirty="0"/>
              <a:t>Core Dynamics</a:t>
            </a:r>
          </a:p>
          <a:p>
            <a:r>
              <a:rPr lang="en-US" dirty="0"/>
              <a:t>MDA Framework</a:t>
            </a:r>
          </a:p>
          <a:p>
            <a:pPr lvl="1"/>
            <a:r>
              <a:rPr lang="en-US" dirty="0"/>
              <a:t>Mechanics </a:t>
            </a:r>
            <a:r>
              <a:rPr lang="en-US" dirty="0">
                <a:solidFill>
                  <a:srgbClr val="A6A6A6"/>
                </a:solidFill>
              </a:rPr>
              <a:t>produce…</a:t>
            </a:r>
          </a:p>
          <a:p>
            <a:pPr lvl="1"/>
            <a:r>
              <a:rPr lang="en-US" dirty="0"/>
              <a:t>Dynamics </a:t>
            </a:r>
            <a:r>
              <a:rPr lang="en-US" dirty="0">
                <a:solidFill>
                  <a:srgbClr val="A6A6A6"/>
                </a:solidFill>
              </a:rPr>
              <a:t>invoke…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Aesthetics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711631"/>
            <a:ext cx="1706869" cy="479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6677" y="6533315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Metroid Prime 2</a:t>
            </a:r>
          </a:p>
        </p:txBody>
      </p:sp>
    </p:spTree>
    <p:extLst>
      <p:ext uri="{BB962C8B-B14F-4D97-AF65-F5344CB8AC3E}">
        <p14:creationId xmlns:p14="http://schemas.microsoft.com/office/powerpoint/2010/main" val="462060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781275"/>
            <a:ext cx="8574087" cy="5456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/>
              <a:t>COMP3218 Website: </a:t>
            </a:r>
            <a:r>
              <a:rPr lang="en-US" sz="2200" dirty="0">
                <a:solidFill>
                  <a:schemeClr val="accent1"/>
                </a:solidFill>
              </a:rPr>
              <a:t>https://</a:t>
            </a:r>
            <a:r>
              <a:rPr lang="en-US" sz="2200" dirty="0" err="1">
                <a:solidFill>
                  <a:schemeClr val="accent1"/>
                </a:solidFill>
              </a:rPr>
              <a:t>secure.ecs.soton.ac.uk</a:t>
            </a:r>
            <a:r>
              <a:rPr lang="en-US" sz="2200" dirty="0">
                <a:solidFill>
                  <a:schemeClr val="accent1"/>
                </a:solidFill>
              </a:rPr>
              <a:t>/module/COMP3218/</a:t>
            </a:r>
          </a:p>
          <a:p>
            <a:pPr marL="0" indent="0" algn="ctr">
              <a:buNone/>
            </a:pP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03" y="2687484"/>
            <a:ext cx="2937295" cy="29372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895" y="5624779"/>
            <a:ext cx="299325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David Millard</a:t>
            </a:r>
          </a:p>
          <a:p>
            <a:pPr algn="ctr"/>
            <a:endParaRPr lang="en-US" sz="1000" dirty="0"/>
          </a:p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@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hoosfoos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davidmillard.org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dem@soton.ac.uk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24702" y="5613106"/>
            <a:ext cx="29737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Tom Blount</a:t>
            </a:r>
          </a:p>
          <a:p>
            <a:pPr algn="ctr"/>
            <a:endParaRPr lang="en-US" sz="1000" dirty="0"/>
          </a:p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@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Tom_Blount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| tb12g09@ecs.soton.ac.uk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0059" y="5624779"/>
            <a:ext cx="26900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age chapman</a:t>
            </a:r>
          </a:p>
          <a:p>
            <a:pPr algn="ctr"/>
            <a:endParaRPr lang="en-US" sz="1000" dirty="0"/>
          </a:p>
          <a:p>
            <a:pPr algn="ctr"/>
            <a:r>
              <a:rPr lang="en-US" sz="1000" dirty="0" err="1">
                <a:solidFill>
                  <a:srgbClr val="7F7F7F"/>
                </a:solidFill>
              </a:rPr>
              <a:t>Adriane.Chapman@soton.ac.uk</a:t>
            </a:r>
            <a:r>
              <a:rPr lang="en-US" sz="1000" dirty="0">
                <a:solidFill>
                  <a:srgbClr val="7F7F7F"/>
                </a:solidFill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461" y="2684280"/>
            <a:ext cx="2982789" cy="29827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56" y="3078100"/>
            <a:ext cx="1329048" cy="254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82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7995"/>
          <a:stretch/>
        </p:blipFill>
        <p:spPr>
          <a:xfrm>
            <a:off x="284164" y="1706646"/>
            <a:ext cx="8574087" cy="4889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Games Matter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987" y="1802139"/>
            <a:ext cx="2711784" cy="4794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BFBFBF"/>
                </a:solidFill>
              </a:rPr>
              <a:t>“Over the centuries, mankind has tried many ways of combating the forces of evil... prayer, fasting, good works and so on.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Up until Doom, no one seemed to have thought about the double-barrel shotgun. 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</a:rPr>
              <a:t>Eat leaden death, demon...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” </a:t>
            </a:r>
          </a:p>
          <a:p>
            <a:pPr lvl="1" algn="r"/>
            <a:r>
              <a:rPr lang="en-US" sz="1800" i="1" dirty="0">
                <a:solidFill>
                  <a:schemeClr val="bg1">
                    <a:lumMod val="95000"/>
                  </a:schemeClr>
                </a:solidFill>
              </a:rPr>
              <a:t>Terry </a:t>
            </a:r>
            <a:r>
              <a:rPr lang="en-US" sz="1800" i="1" dirty="0" err="1">
                <a:solidFill>
                  <a:schemeClr val="bg1">
                    <a:lumMod val="95000"/>
                  </a:schemeClr>
                </a:solidFill>
              </a:rPr>
              <a:t>Pratchett</a:t>
            </a:r>
            <a:endParaRPr lang="en-US" sz="1800" i="1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0542" y="6596390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Doom</a:t>
            </a:r>
          </a:p>
        </p:txBody>
      </p:sp>
    </p:spTree>
    <p:extLst>
      <p:ext uri="{BB962C8B-B14F-4D97-AF65-F5344CB8AC3E}">
        <p14:creationId xmlns:p14="http://schemas.microsoft.com/office/powerpoint/2010/main" val="2583101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Everyone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060" y="2133600"/>
            <a:ext cx="6092190" cy="440436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believe that everyone, </a:t>
            </a:r>
            <a:r>
              <a:rPr lang="en-US" b="1" dirty="0"/>
              <a:t>no matter what gender, sexual orientation, ethnicity, religion or disability </a:t>
            </a:r>
            <a:r>
              <a:rPr lang="en-US" dirty="0"/>
              <a:t>has the right to play games, criticize games and make games without getting harassed or threatened. It is the diversity of our community that allows games to flourish.</a:t>
            </a:r>
          </a:p>
          <a:p>
            <a:r>
              <a:rPr lang="en-US" dirty="0"/>
              <a:t>If you see threats of violence or harm in comments on Steam, YouTube, Twitch, Twitter, Facebook or </a:t>
            </a:r>
            <a:r>
              <a:rPr lang="en-US" dirty="0" err="1"/>
              <a:t>reddit</a:t>
            </a:r>
            <a:r>
              <a:rPr lang="en-US" dirty="0"/>
              <a:t>, please take a minute to report them on the respective sites.</a:t>
            </a:r>
          </a:p>
          <a:p>
            <a:r>
              <a:rPr lang="en-US" dirty="0"/>
              <a:t>If you see hateful, harassing speech, take a public stand against it and make the gaming community a more enjoyable space to be in.</a:t>
            </a:r>
          </a:p>
          <a:p>
            <a:pPr marL="0" indent="0">
              <a:buNone/>
            </a:pPr>
            <a:r>
              <a:rPr lang="en-US" b="1" dirty="0"/>
              <a:t>        Because Games Matter!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5" t="4260" r="35857" b="2289"/>
          <a:stretch/>
        </p:blipFill>
        <p:spPr>
          <a:xfrm>
            <a:off x="284163" y="1719226"/>
            <a:ext cx="2401887" cy="48066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8341" y="6514402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>
                <a:solidFill>
                  <a:srgbClr val="A6A6A6"/>
                </a:solidFill>
              </a:rPr>
              <a:t>Horizon Zero Dawn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5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Who Are We?</a:t>
            </a:r>
          </a:p>
        </p:txBody>
      </p:sp>
    </p:spTree>
    <p:extLst>
      <p:ext uri="{BB962C8B-B14F-4D97-AF65-F5344CB8AC3E}">
        <p14:creationId xmlns:p14="http://schemas.microsoft.com/office/powerpoint/2010/main" val="135963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Who Are We?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00" y="889000"/>
            <a:ext cx="5694507" cy="56945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163" y="4870972"/>
            <a:ext cx="5572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David Millard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hoosfoos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|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davidmillard.org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|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dem@soton.ac.uk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66291" y="6596390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Team Fortress 2</a:t>
            </a:r>
          </a:p>
        </p:txBody>
      </p:sp>
    </p:spTree>
    <p:extLst>
      <p:ext uri="{BB962C8B-B14F-4D97-AF65-F5344CB8AC3E}">
        <p14:creationId xmlns:p14="http://schemas.microsoft.com/office/powerpoint/2010/main" val="4098398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Who Are We?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163" y="4870972"/>
            <a:ext cx="5572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age chapman</a:t>
            </a:r>
          </a:p>
          <a:p>
            <a:endParaRPr lang="en-US" dirty="0"/>
          </a:p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Adriane.Chapman@soton.ac.uk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66291" y="6596390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Team Fortress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88" y="2121375"/>
            <a:ext cx="2403662" cy="460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95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Who Are We?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163" y="4870972"/>
            <a:ext cx="5572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Tom Blount</a:t>
            </a:r>
          </a:p>
          <a:p>
            <a:endParaRPr lang="en-US" dirty="0"/>
          </a:p>
          <a:p>
            <a:r>
              <a:rPr lang="en-US" dirty="0"/>
              <a:t>@</a:t>
            </a:r>
            <a:r>
              <a:rPr lang="en-US" dirty="0" err="1"/>
              <a:t>Tom_Blount</a:t>
            </a:r>
            <a:r>
              <a:rPr lang="en-US" dirty="0"/>
              <a:t>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| tb12g09@ecs.soton.ac.uk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66291" y="6596390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A6A6A6"/>
                </a:solidFill>
              </a:rPr>
              <a:t>Team Fortress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0"/>
            <a:ext cx="10951285" cy="684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65094"/>
      </p:ext>
    </p:extLst>
  </p:cSld>
  <p:clrMapOvr>
    <a:masterClrMapping/>
  </p:clrMapOvr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11642</TotalTime>
  <Words>1607</Words>
  <Application>Microsoft Macintosh PowerPoint</Application>
  <PresentationFormat>On-screen Show (4:3)</PresentationFormat>
  <Paragraphs>692</Paragraphs>
  <Slides>36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Calibri</vt:lpstr>
      <vt:lpstr>Corbel</vt:lpstr>
      <vt:lpstr>Wingdings</vt:lpstr>
      <vt:lpstr>Spectrum</vt:lpstr>
      <vt:lpstr>Games Design and Development</vt:lpstr>
      <vt:lpstr>Games Matter</vt:lpstr>
      <vt:lpstr>Games Matter</vt:lpstr>
      <vt:lpstr>Games Matter</vt:lpstr>
      <vt:lpstr>For Everyone</vt:lpstr>
      <vt:lpstr>Who Are We?</vt:lpstr>
      <vt:lpstr>Who Are We?</vt:lpstr>
      <vt:lpstr>Who Are We?</vt:lpstr>
      <vt:lpstr>Who Are We?</vt:lpstr>
      <vt:lpstr>Structure</vt:lpstr>
      <vt:lpstr>How Will You Be Assessed?</vt:lpstr>
      <vt:lpstr>Marks Breakdown</vt:lpstr>
      <vt:lpstr>Structure</vt:lpstr>
      <vt:lpstr> </vt:lpstr>
      <vt:lpstr>Example Screen</vt:lpstr>
      <vt:lpstr>Alternatives to Unity</vt:lpstr>
      <vt:lpstr>Labs</vt:lpstr>
      <vt:lpstr>PowerPoint Presentation</vt:lpstr>
      <vt:lpstr>Website</vt:lpstr>
      <vt:lpstr>Books + Resources</vt:lpstr>
      <vt:lpstr>Online Resources</vt:lpstr>
      <vt:lpstr>Pitfalls</vt:lpstr>
      <vt:lpstr>Pitfalls 2</vt:lpstr>
      <vt:lpstr>Marks Breakdown</vt:lpstr>
      <vt:lpstr>Marks Breakdown</vt:lpstr>
      <vt:lpstr>Marks Breakdown</vt:lpstr>
      <vt:lpstr>Marks Breakdown</vt:lpstr>
      <vt:lpstr>Marks Breakdown</vt:lpstr>
      <vt:lpstr>Marks Breakdown</vt:lpstr>
      <vt:lpstr>Marks Breakdown</vt:lpstr>
      <vt:lpstr>Extra Credits – Ludus Florentis</vt:lpstr>
      <vt:lpstr>Discussion: Are Games Art?</vt:lpstr>
      <vt:lpstr>Paper Prototyping Exercises</vt:lpstr>
      <vt:lpstr>Discussion</vt:lpstr>
      <vt:lpstr>What is Tic-Tac-Toe Anyway?</vt:lpstr>
      <vt:lpstr>Thank 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Millard</dc:creator>
  <cp:lastModifiedBy>Millard D.E.</cp:lastModifiedBy>
  <cp:revision>79</cp:revision>
  <cp:lastPrinted>2018-01-29T13:24:25Z</cp:lastPrinted>
  <dcterms:created xsi:type="dcterms:W3CDTF">2015-10-06T09:49:49Z</dcterms:created>
  <dcterms:modified xsi:type="dcterms:W3CDTF">2020-02-05T12:06:07Z</dcterms:modified>
</cp:coreProperties>
</file>