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0"/>
  </p:notesMasterIdLst>
  <p:sldIdLst>
    <p:sldId id="311" r:id="rId9"/>
    <p:sldId id="259" r:id="rId10"/>
    <p:sldId id="295" r:id="rId11"/>
    <p:sldId id="308" r:id="rId12"/>
    <p:sldId id="299" r:id="rId13"/>
    <p:sldId id="258" r:id="rId14"/>
    <p:sldId id="302" r:id="rId15"/>
    <p:sldId id="297" r:id="rId16"/>
    <p:sldId id="309" r:id="rId17"/>
    <p:sldId id="260" r:id="rId18"/>
    <p:sldId id="303" r:id="rId19"/>
    <p:sldId id="306" r:id="rId20"/>
    <p:sldId id="314" r:id="rId21"/>
    <p:sldId id="341" r:id="rId22"/>
    <p:sldId id="343" r:id="rId23"/>
    <p:sldId id="350" r:id="rId24"/>
    <p:sldId id="342" r:id="rId25"/>
    <p:sldId id="344" r:id="rId26"/>
    <p:sldId id="345" r:id="rId27"/>
    <p:sldId id="348" r:id="rId28"/>
    <p:sldId id="346" r:id="rId29"/>
    <p:sldId id="347" r:id="rId30"/>
    <p:sldId id="349" r:id="rId31"/>
    <p:sldId id="351" r:id="rId32"/>
    <p:sldId id="352" r:id="rId33"/>
    <p:sldId id="318" r:id="rId34"/>
    <p:sldId id="325" r:id="rId35"/>
    <p:sldId id="304" r:id="rId36"/>
    <p:sldId id="293" r:id="rId37"/>
    <p:sldId id="294" r:id="rId38"/>
    <p:sldId id="353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Lucida Console" panose="020B0609040504020204" pitchFamily="49" charset="0"/>
      <p:regular r:id="rId45"/>
    </p:embeddedFont>
    <p:embeddedFont>
      <p:font typeface="Lucida Sans" panose="020B0602030504020204" pitchFamily="3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FA5926-9734-5145-95E8-48D2B5DC1180}" v="150" dt="2020-01-30T14:49:42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6327"/>
  </p:normalViewPr>
  <p:slideViewPr>
    <p:cSldViewPr snapToGrid="0" snapToObjects="1" showGuides="1">
      <p:cViewPr varScale="1">
        <p:scale>
          <a:sx n="110" d="100"/>
          <a:sy n="110" d="100"/>
        </p:scale>
        <p:origin x="5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6.fntdata"/><Relationship Id="rId20" Type="http://schemas.openxmlformats.org/officeDocument/2006/relationships/slide" Target="slides/slide12.xml"/><Relationship Id="rId41" Type="http://schemas.openxmlformats.org/officeDocument/2006/relationships/font" Target="fonts/font1.fntdata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963F-EADC-C341-BAD3-78EB44937CEF}" type="slidenum">
              <a:rPr lang="en-GB"/>
              <a:pPr/>
              <a:t>4</a:t>
            </a:fld>
            <a:endParaRPr lang="en-GB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0575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58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297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19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896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20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257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1A19A5-86CD-9B47-B41D-A929594B7399}" type="slidenum">
              <a:rPr lang="en-US"/>
              <a:pPr/>
              <a:t>21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79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2B99F-DA0D-A849-9BF1-0597D6F50522}" type="slidenum">
              <a:rPr lang="en-US"/>
              <a:pPr/>
              <a:t>22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66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23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01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D91EA-83C8-0F4D-A085-9C6624492C65}" type="slidenum">
              <a:rPr lang="en-US"/>
              <a:pPr/>
              <a:t>24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742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B9F02-B13C-B044-B148-56270044A450}" type="slidenum">
              <a:rPr lang="en-US"/>
              <a:pPr/>
              <a:t>25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11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CF1D20-A4BF-264E-9D82-532712BD6884}" type="slidenum">
              <a:rPr lang="en-US"/>
              <a:pPr/>
              <a:t>26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042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91625-C71E-424B-9478-5BDDDD238290}" type="slidenum">
              <a:rPr lang="en-GB"/>
              <a:pPr/>
              <a:t>5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7977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A8A8-FFBE-114B-B955-05DDA2B11BA1}" type="slidenum">
              <a:rPr lang="en-US"/>
              <a:pPr/>
              <a:t>27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768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F52D1-0F99-894B-8587-0C07527C47F2}" type="slidenum">
              <a:rPr lang="en-US"/>
              <a:pPr/>
              <a:t>29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2581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08114-D393-6741-9893-7AE27B884356}" type="slidenum">
              <a:rPr lang="en-US"/>
              <a:pPr/>
              <a:t>30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092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A79C9C-4036-2544-BA1C-2229D469717C}" type="slidenum">
              <a:rPr lang="en-US"/>
              <a:pPr/>
              <a:t>6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3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8F4BC-F862-404D-8AF0-2949572798E1}" type="slidenum">
              <a:rPr lang="en-US"/>
              <a:pPr/>
              <a:t>9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376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05C42-CF68-9A47-BE5C-0406B5F86010}" type="slidenum">
              <a:rPr lang="en-US"/>
              <a:pPr/>
              <a:t>10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67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3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42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648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16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8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18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06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and qualified names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A79EC-7E8F-9640-85B0-472A37B4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279" name="Rectangle 15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RDF syntaxes use namespaces to abbreviate URIs to qualified names (</a:t>
            </a:r>
            <a:r>
              <a:rPr lang="en-GB" dirty="0" err="1"/>
              <a:t>QNames</a:t>
            </a:r>
            <a:r>
              <a:rPr lang="en-GB" dirty="0"/>
              <a:t>)</a:t>
            </a:r>
          </a:p>
          <a:p>
            <a:r>
              <a:rPr lang="en-GB" dirty="0"/>
              <a:t>A </a:t>
            </a:r>
            <a:r>
              <a:rPr lang="en-GB" dirty="0" err="1"/>
              <a:t>QName</a:t>
            </a:r>
            <a:r>
              <a:rPr lang="en-GB" dirty="0"/>
              <a:t> consists of a namespace prefix, a colon and a local name</a:t>
            </a:r>
          </a:p>
          <a:p>
            <a:pPr lvl="1"/>
            <a:r>
              <a:rPr lang="en-GB" dirty="0"/>
              <a:t>e.g. </a:t>
            </a:r>
            <a:r>
              <a:rPr lang="en-GB" dirty="0" err="1"/>
              <a:t>rdf:type</a:t>
            </a:r>
            <a:r>
              <a:rPr lang="en-GB" dirty="0"/>
              <a:t>, </a:t>
            </a:r>
            <a:r>
              <a:rPr lang="en-GB" dirty="0" err="1"/>
              <a:t>dc:creator</a:t>
            </a:r>
            <a:r>
              <a:rPr lang="en-GB" dirty="0"/>
              <a:t>, </a:t>
            </a:r>
            <a:r>
              <a:rPr lang="en-GB" dirty="0" err="1"/>
              <a:t>foaf:Person</a:t>
            </a:r>
            <a:endParaRPr lang="en-GB" dirty="0"/>
          </a:p>
          <a:p>
            <a:r>
              <a:rPr lang="en-GB" dirty="0"/>
              <a:t>Namespace prefixes correspond to URI prefixes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example:</a:t>
            </a:r>
          </a:p>
          <a:p>
            <a:pPr lvl="1"/>
            <a:r>
              <a:rPr lang="en-US" dirty="0"/>
              <a:t>Given a namespace prefix of </a:t>
            </a:r>
            <a:r>
              <a:rPr lang="en-US" sz="1600" dirty="0" err="1">
                <a:latin typeface="Lucida Console" panose="020B0609040504020204" pitchFamily="49" charset="0"/>
              </a:rPr>
              <a:t>rdf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dirty="0"/>
              <a:t>for the URI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QName</a:t>
            </a:r>
            <a:r>
              <a:rPr lang="en-US" dirty="0"/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rdf:type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dirty="0"/>
              <a:t>would expand to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http://www.w3.org/1999/02/22-rdf-syntax-ns#type</a:t>
            </a:r>
            <a:endParaRPr lang="en-GB" sz="1600" dirty="0">
              <a:latin typeface="Lucida Console" panose="020B0609040504020204" pitchFamily="49" charset="0"/>
            </a:endParaRP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E6719-4C25-6F46-AECD-4F88CA853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4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Turtle – Terse RDF Triple Language</a:t>
            </a:r>
          </a:p>
        </p:txBody>
      </p:sp>
    </p:spTree>
    <p:extLst>
      <p:ext uri="{BB962C8B-B14F-4D97-AF65-F5344CB8AC3E}">
        <p14:creationId xmlns:p14="http://schemas.microsoft.com/office/powerpoint/2010/main" val="654270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N3 family of RDF syntaxes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35EEC9-05D1-5845-9BF2-95025AFB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RDF/N3 notation designed by </a:t>
            </a:r>
            <a:r>
              <a:rPr lang="en-US" dirty="0" err="1"/>
              <a:t>TimBL</a:t>
            </a:r>
            <a:endParaRPr lang="en-US" dirty="0"/>
          </a:p>
          <a:p>
            <a:pPr lvl="1"/>
            <a:r>
              <a:rPr lang="en-US" dirty="0"/>
              <a:t>Concise format suitable for writing by hand</a:t>
            </a:r>
          </a:p>
          <a:p>
            <a:pPr marL="0" indent="0">
              <a:buNone/>
            </a:pPr>
            <a:r>
              <a:rPr lang="en-US" dirty="0"/>
              <a:t>RDF/</a:t>
            </a:r>
            <a:r>
              <a:rPr lang="en-US" dirty="0" err="1"/>
              <a:t>Ntriples</a:t>
            </a:r>
            <a:r>
              <a:rPr lang="en-US" dirty="0"/>
              <a:t> defined as part of SPARQL </a:t>
            </a:r>
            <a:r>
              <a:rPr lang="en-US" dirty="0" err="1"/>
              <a:t>standardisation</a:t>
            </a:r>
            <a:endParaRPr lang="en-US" dirty="0"/>
          </a:p>
          <a:p>
            <a:pPr lvl="1"/>
            <a:r>
              <a:rPr lang="en-US" dirty="0"/>
              <a:t>Used to write test cases for compliance testing</a:t>
            </a:r>
          </a:p>
          <a:p>
            <a:pPr marL="0" indent="0">
              <a:buNone/>
            </a:pPr>
            <a:r>
              <a:rPr lang="en-US" dirty="0"/>
              <a:t>RDF/Turtle defined as a simplified version of N3</a:t>
            </a:r>
          </a:p>
          <a:p>
            <a:pPr lvl="1"/>
            <a:r>
              <a:rPr lang="en-US" dirty="0"/>
              <a:t>More faithful to RDF data model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Resource URIs are written in angle brackets: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dirty="0"/>
              <a:t>Literal values are written in double quotes: 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"like this”</a:t>
            </a:r>
          </a:p>
          <a:p>
            <a:r>
              <a:rPr lang="en-US" dirty="0">
                <a:cs typeface="Courier New" panose="02070309020205020404" pitchFamily="49" charset="0"/>
              </a:rPr>
              <a:t>Triples terminated with a full stop: .</a:t>
            </a:r>
          </a:p>
          <a:p>
            <a:r>
              <a:rPr lang="en-US" dirty="0">
                <a:cs typeface="Courier New" panose="02070309020205020404" pitchFamily="49" charset="0"/>
              </a:rPr>
              <a:t>Whitespace not relevant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17ADC-14B5-D742-A3A4-988C1744C3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4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Literals as objects: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&lt;http://</a:t>
            </a:r>
            <a:r>
              <a:rPr lang="en-US" sz="1600" dirty="0" err="1">
                <a:latin typeface="Lucida Console" panose="020B0609040504020204" pitchFamily="49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</a:rPr>
              <a:t>/dc/elements/1.1/title&gt; “Scientific American” 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01DEB08-BBC1-5641-A592-0C71FBB217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2C90B6-5C57-204F-8A66-7A657DEAF88C}"/>
              </a:ext>
            </a:extLst>
          </p:cNvPr>
          <p:cNvGrpSpPr/>
          <p:nvPr/>
        </p:nvGrpSpPr>
        <p:grpSpPr>
          <a:xfrm>
            <a:off x="4129088" y="5099843"/>
            <a:ext cx="3983784" cy="424850"/>
            <a:chOff x="4129088" y="5099843"/>
            <a:chExt cx="3983784" cy="424850"/>
          </a:xfrm>
        </p:grpSpPr>
        <p:cxnSp>
          <p:nvCxnSpPr>
            <p:cNvPr id="13337" name="AutoShape 25"/>
            <p:cNvCxnSpPr>
              <a:cxnSpLocks noChangeShapeType="1"/>
              <a:stCxn id="13340" idx="3"/>
              <a:endCxn id="13342" idx="1"/>
            </p:cNvCxnSpPr>
            <p:nvPr/>
          </p:nvCxnSpPr>
          <p:spPr bwMode="auto">
            <a:xfrm>
              <a:off x="4151313" y="5099843"/>
              <a:ext cx="391160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4129088" y="5186139"/>
              <a:ext cx="398378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sz="1600" dirty="0">
                  <a:ea typeface="Arial" charset="0"/>
                  <a:cs typeface="Arial" charset="0"/>
                </a:rPr>
                <a:t>http://</a:t>
              </a:r>
              <a:r>
                <a:rPr lang="en-US" sz="1600" dirty="0" err="1">
                  <a:ea typeface="Arial" charset="0"/>
                  <a:cs typeface="Arial" charset="0"/>
                </a:rPr>
                <a:t>purl.org</a:t>
              </a:r>
              <a:r>
                <a:rPr lang="en-US" sz="1600" dirty="0">
                  <a:ea typeface="Arial" charset="0"/>
                  <a:cs typeface="Arial" charset="0"/>
                </a:rPr>
                <a:t>/dc/elements/1.1/title </a:t>
              </a:r>
            </a:p>
          </p:txBody>
        </p:sp>
      </p:grp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82979" y="4811711"/>
            <a:ext cx="3068334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8062913" y="4811711"/>
            <a:ext cx="2305050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Scientific American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567E79-BA08-AB4D-B4FD-458D8287C2B7}"/>
              </a:ext>
            </a:extLst>
          </p:cNvPr>
          <p:cNvGrpSpPr/>
          <p:nvPr/>
        </p:nvGrpSpPr>
        <p:grpSpPr>
          <a:xfrm>
            <a:off x="623888" y="3020064"/>
            <a:ext cx="2741612" cy="679811"/>
            <a:chOff x="623888" y="3020064"/>
            <a:chExt cx="2741612" cy="67981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224802-657F-2347-A1D2-C452D4ACDE99}"/>
                </a:ext>
              </a:extLst>
            </p:cNvPr>
            <p:cNvSpPr txBox="1"/>
            <p:nvPr/>
          </p:nvSpPr>
          <p:spPr>
            <a:xfrm>
              <a:off x="1497602" y="3330543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subject</a:t>
              </a: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A00AAD38-A5AF-1D4B-98C8-7008D3BB2FB5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A975E1-CC08-D146-B2DF-45EF784817F0}"/>
              </a:ext>
            </a:extLst>
          </p:cNvPr>
          <p:cNvGrpSpPr/>
          <p:nvPr/>
        </p:nvGrpSpPr>
        <p:grpSpPr>
          <a:xfrm>
            <a:off x="3462798" y="3017529"/>
            <a:ext cx="4843002" cy="682346"/>
            <a:chOff x="3462798" y="3017529"/>
            <a:chExt cx="4843002" cy="6823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E4302F-7DF4-3A4D-AD18-E07303EA134A}"/>
                </a:ext>
              </a:extLst>
            </p:cNvPr>
            <p:cNvSpPr txBox="1"/>
            <p:nvPr/>
          </p:nvSpPr>
          <p:spPr>
            <a:xfrm>
              <a:off x="5270188" y="3330543"/>
              <a:ext cx="1228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predicate</a:t>
              </a:r>
            </a:p>
          </p:txBody>
        </p:sp>
        <p:sp>
          <p:nvSpPr>
            <p:cNvPr id="52" name="Left Brace 51">
              <a:extLst>
                <a:ext uri="{FF2B5EF4-FFF2-40B4-BE49-F238E27FC236}">
                  <a16:creationId xmlns:a16="http://schemas.microsoft.com/office/drawing/2014/main" id="{78FF5A70-E4E4-BC4B-A67C-053E68C6B7DF}"/>
                </a:ext>
              </a:extLst>
            </p:cNvPr>
            <p:cNvSpPr/>
            <p:nvPr/>
          </p:nvSpPr>
          <p:spPr>
            <a:xfrm rot="16200000">
              <a:off x="5719199" y="761128"/>
              <a:ext cx="330200" cy="484300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BDC0F9-E11E-C949-B54F-74F849189C01}"/>
              </a:ext>
            </a:extLst>
          </p:cNvPr>
          <p:cNvGrpSpPr/>
          <p:nvPr/>
        </p:nvGrpSpPr>
        <p:grpSpPr>
          <a:xfrm>
            <a:off x="8403097" y="3017528"/>
            <a:ext cx="2525712" cy="673687"/>
            <a:chOff x="8403097" y="3017528"/>
            <a:chExt cx="2525712" cy="67368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451863-D478-2A4A-8ACA-E83A1C49199F}"/>
                </a:ext>
              </a:extLst>
            </p:cNvPr>
            <p:cNvSpPr txBox="1"/>
            <p:nvPr/>
          </p:nvSpPr>
          <p:spPr>
            <a:xfrm>
              <a:off x="9215438" y="3321883"/>
              <a:ext cx="8755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object</a:t>
              </a:r>
            </a:p>
          </p:txBody>
        </p:sp>
        <p:sp>
          <p:nvSpPr>
            <p:cNvPr id="53" name="Left Brace 52">
              <a:extLst>
                <a:ext uri="{FF2B5EF4-FFF2-40B4-BE49-F238E27FC236}">
                  <a16:creationId xmlns:a16="http://schemas.microsoft.com/office/drawing/2014/main" id="{30C2EF9B-8D36-864A-818B-74F084E8E04A}"/>
                </a:ext>
              </a:extLst>
            </p:cNvPr>
            <p:cNvSpPr/>
            <p:nvPr/>
          </p:nvSpPr>
          <p:spPr>
            <a:xfrm rot="16200000">
              <a:off x="9500853" y="1919772"/>
              <a:ext cx="330200" cy="25257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62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1468795" cy="2160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Resources as objects: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/dc/elements/1.1/creator&gt; 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mailto:john@example.org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Defined using </a:t>
            </a:r>
            <a:r>
              <a:rPr lang="en-US" sz="1800" dirty="0">
                <a:latin typeface="Lucida Console" panose="020B0609040504020204" pitchFamily="49" charset="0"/>
              </a:rPr>
              <a:t>@prefix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dc: &lt;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dc:creator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cs typeface="Arial" charset="0"/>
              </a:rPr>
              <a:t> 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541E8B-EEC5-5C48-B9C4-86273399EBAD}"/>
              </a:ext>
            </a:extLst>
          </p:cNvPr>
          <p:cNvGrpSpPr/>
          <p:nvPr/>
        </p:nvGrpSpPr>
        <p:grpSpPr>
          <a:xfrm>
            <a:off x="2725864" y="3692957"/>
            <a:ext cx="2826415" cy="679811"/>
            <a:chOff x="-1193670" y="3020064"/>
            <a:chExt cx="6376744" cy="67981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B5467E-A4DC-5846-89ED-6B583E337CAD}"/>
                </a:ext>
              </a:extLst>
            </p:cNvPr>
            <p:cNvSpPr txBox="1"/>
            <p:nvPr/>
          </p:nvSpPr>
          <p:spPr>
            <a:xfrm>
              <a:off x="-1193670" y="3330543"/>
              <a:ext cx="6376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</a:t>
              </a:r>
              <a:r>
                <a:rPr lang="en-US"/>
                <a:t>ote</a:t>
              </a:r>
              <a:r>
                <a:rPr lang="en-US" dirty="0"/>
                <a:t>: no angle brackets</a:t>
              </a:r>
            </a:p>
          </p:txBody>
        </p:sp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E02C7F7C-130D-0B46-9D3B-70BC484374CD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879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URI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577ACE-3A67-4545-B45F-75AF9D82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@base introduces a base URI relative to which all URI fragment identifiers are expanded (similar to use of </a:t>
            </a:r>
            <a:r>
              <a:rPr lang="en-US" dirty="0" err="1"/>
              <a:t>xml:base</a:t>
            </a:r>
            <a:r>
              <a:rPr lang="en-US" dirty="0"/>
              <a:t> in RDF/XML):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@base 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/data&gt;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&lt;#john&gt; </a:t>
            </a:r>
            <a:r>
              <a:rPr lang="en-US" sz="1800" dirty="0" err="1">
                <a:latin typeface="Lucida Console" panose="020B06090405040202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</a:rPr>
              <a:t> “John Smith” 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contains the triple: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data#john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</a:t>
            </a: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/0.1/name&gt; “John Smith” 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ADBD15-1EBC-9742-B2EE-4189B16982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24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semicolon ;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Example Inc. Homepage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latin typeface="Lucida Console" panose="020B0609040504020204" pitchFamily="49" charset="0"/>
                <a:ea typeface="Arial" charset="0"/>
                <a:cs typeface="Arial" charset="0"/>
              </a:rPr>
              <a:t>.</a:t>
            </a:r>
            <a:endParaRPr lang="en-US" sz="1800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22" name="AutoShape 25">
            <a:extLst>
              <a:ext uri="{FF2B5EF4-FFF2-40B4-BE49-F238E27FC236}">
                <a16:creationId xmlns:a16="http://schemas.microsoft.com/office/drawing/2014/main" id="{4E89B7B1-AC62-D749-919A-18C07B2C2A6B}"/>
              </a:ext>
            </a:extLst>
          </p:cNvPr>
          <p:cNvCxnSpPr>
            <a:cxnSpLocks noChangeShapeType="1"/>
            <a:stCxn id="23" idx="3"/>
            <a:endCxn id="25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" name="AutoShape 28">
            <a:extLst>
              <a:ext uri="{FF2B5EF4-FFF2-40B4-BE49-F238E27FC236}">
                <a16:creationId xmlns:a16="http://schemas.microsoft.com/office/drawing/2014/main" id="{401BE887-9FDB-274E-AB4A-DF753B89C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F1EFC13-B195-A847-8667-F2D96D141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512" y="5556686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25" name="AutoShape 11">
            <a:extLst>
              <a:ext uri="{FF2B5EF4-FFF2-40B4-BE49-F238E27FC236}">
                <a16:creationId xmlns:a16="http://schemas.microsoft.com/office/drawing/2014/main" id="{FDB9A49E-7649-4049-904B-879F0F627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D3997417-0972-BC4C-9829-BFD0E4B7E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9" y="4357900"/>
            <a:ext cx="3186908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Example Inc. Homepage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27" name="AutoShape 25">
            <a:extLst>
              <a:ext uri="{FF2B5EF4-FFF2-40B4-BE49-F238E27FC236}">
                <a16:creationId xmlns:a16="http://schemas.microsoft.com/office/drawing/2014/main" id="{F0A6080E-23B9-A24E-A699-FD5718392F22}"/>
              </a:ext>
            </a:extLst>
          </p:cNvPr>
          <p:cNvCxnSpPr>
            <a:cxnSpLocks noChangeShapeType="1"/>
            <a:stCxn id="23" idx="3"/>
            <a:endCxn id="26" idx="1"/>
          </p:cNvCxnSpPr>
          <p:nvPr/>
        </p:nvCxnSpPr>
        <p:spPr bwMode="auto">
          <a:xfrm flipV="1">
            <a:off x="4151313" y="4646032"/>
            <a:ext cx="3889376" cy="4538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8" name="Rectangle 26">
            <a:extLst>
              <a:ext uri="{FF2B5EF4-FFF2-40B4-BE49-F238E27FC236}">
                <a16:creationId xmlns:a16="http://schemas.microsoft.com/office/drawing/2014/main" id="{20BCE6BA-9D22-7245-BB00-F33D615A2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671" y="4027988"/>
            <a:ext cx="39837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/dc/elements/1.1/title </a:t>
            </a:r>
          </a:p>
        </p:txBody>
      </p:sp>
    </p:spTree>
    <p:extLst>
      <p:ext uri="{BB962C8B-B14F-4D97-AF65-F5344CB8AC3E}">
        <p14:creationId xmlns:p14="http://schemas.microsoft.com/office/powerpoint/2010/main" val="405000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 and predicates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comma ,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,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                   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mailto:sally@example.org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18</a:t>
            </a:fld>
            <a:endParaRPr lang="en-US"/>
          </a:p>
        </p:txBody>
      </p:sp>
      <p:cxnSp>
        <p:nvCxnSpPr>
          <p:cNvPr id="14" name="AutoShape 25">
            <a:extLst>
              <a:ext uri="{FF2B5EF4-FFF2-40B4-BE49-F238E27FC236}">
                <a16:creationId xmlns:a16="http://schemas.microsoft.com/office/drawing/2014/main" id="{D138C6C7-5603-4C43-A2AB-BBA9290CB003}"/>
              </a:ext>
            </a:extLst>
          </p:cNvPr>
          <p:cNvCxnSpPr>
            <a:cxnSpLocks noChangeShapeType="1"/>
            <a:stCxn id="15" idx="3"/>
            <a:endCxn id="18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5" name="AutoShape 28">
            <a:extLst>
              <a:ext uri="{FF2B5EF4-FFF2-40B4-BE49-F238E27FC236}">
                <a16:creationId xmlns:a16="http://schemas.microsoft.com/office/drawing/2014/main" id="{51792AAA-0731-A849-AA85-8CA3174A1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5D4D4F-D2E5-A94C-89B5-1332AFAE2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4" y="5556686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5CEFD031-7AD8-334A-B3A2-E2D094E9C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19" name="AutoShape 25">
            <a:extLst>
              <a:ext uri="{FF2B5EF4-FFF2-40B4-BE49-F238E27FC236}">
                <a16:creationId xmlns:a16="http://schemas.microsoft.com/office/drawing/2014/main" id="{3A43F9D3-5434-EC41-B9BD-5158B8F645E3}"/>
              </a:ext>
            </a:extLst>
          </p:cNvPr>
          <p:cNvCxnSpPr>
            <a:cxnSpLocks noChangeShapeType="1"/>
            <a:stCxn id="15" idx="3"/>
            <a:endCxn id="21" idx="1"/>
          </p:cNvCxnSpPr>
          <p:nvPr/>
        </p:nvCxnSpPr>
        <p:spPr bwMode="auto">
          <a:xfrm flipV="1">
            <a:off x="4151313" y="4646031"/>
            <a:ext cx="3889375" cy="453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0" name="Rectangle 6">
            <a:extLst>
              <a:ext uri="{FF2B5EF4-FFF2-40B4-BE49-F238E27FC236}">
                <a16:creationId xmlns:a16="http://schemas.microsoft.com/office/drawing/2014/main" id="{CF9C1151-5537-3547-86E6-5A21CEFF4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3" y="4188623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A97B0C98-CDA3-014A-BE35-9F57AA058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357900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mailto:sally@example.org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74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Sometimes we have resources which we do not wish to identify with a URI</a:t>
            </a:r>
          </a:p>
          <a:p>
            <a:r>
              <a:rPr lang="en-GB" dirty="0"/>
              <a:t>These are </a:t>
            </a:r>
            <a:r>
              <a:rPr lang="en-GB" i="1" dirty="0"/>
              <a:t>blank nodes</a:t>
            </a:r>
            <a:r>
              <a:rPr lang="en-GB" dirty="0"/>
              <a:t> or </a:t>
            </a:r>
            <a:r>
              <a:rPr lang="en-GB" i="1" dirty="0"/>
              <a:t>anonymous resources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23" name="AutoShape 4">
            <a:extLst>
              <a:ext uri="{FF2B5EF4-FFF2-40B4-BE49-F238E27FC236}">
                <a16:creationId xmlns:a16="http://schemas.microsoft.com/office/drawing/2014/main" id="{50532AE7-8AF3-A14B-9126-014F42EB9F52}"/>
              </a:ext>
            </a:extLst>
          </p:cNvPr>
          <p:cNvCxnSpPr>
            <a:cxnSpLocks noChangeShapeType="1"/>
            <a:stCxn id="25" idx="3"/>
            <a:endCxn id="29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5">
            <a:extLst>
              <a:ext uri="{FF2B5EF4-FFF2-40B4-BE49-F238E27FC236}">
                <a16:creationId xmlns:a16="http://schemas.microsoft.com/office/drawing/2014/main" id="{10819C65-2BE9-804D-B804-5EE830138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id="{10A42574-F2ED-2C4A-ADCE-2528B333A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26" name="AutoShape 9">
            <a:extLst>
              <a:ext uri="{FF2B5EF4-FFF2-40B4-BE49-F238E27FC236}">
                <a16:creationId xmlns:a16="http://schemas.microsoft.com/office/drawing/2014/main" id="{19AEC308-41A0-D449-9F08-9A9239DF19FC}"/>
              </a:ext>
            </a:extLst>
          </p:cNvPr>
          <p:cNvCxnSpPr>
            <a:cxnSpLocks noChangeShapeType="1"/>
            <a:stCxn id="29" idx="6"/>
            <a:endCxn id="28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7" name="Rectangle 10">
            <a:extLst>
              <a:ext uri="{FF2B5EF4-FFF2-40B4-BE49-F238E27FC236}">
                <a16:creationId xmlns:a16="http://schemas.microsoft.com/office/drawing/2014/main" id="{25926771-9BD2-5E40-8E7F-5EF89041C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1DE63353-96B4-B746-8E56-07EBB5919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9" name="Oval 12">
            <a:extLst>
              <a:ext uri="{FF2B5EF4-FFF2-40B4-BE49-F238E27FC236}">
                <a16:creationId xmlns:a16="http://schemas.microsoft.com/office/drawing/2014/main" id="{DD91FA5E-8230-8340-B954-CDDA66D2E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7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19BC21-7CFA-804A-BF16-011F5F329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 Description Framework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CA05B90-A77E-714E-8043-30506884FC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13FB0B-E9C5-004C-941B-B88F261A5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20</a:t>
            </a:fld>
            <a:endParaRPr lang="en-US"/>
          </a:p>
        </p:txBody>
      </p:sp>
      <p:cxnSp>
        <p:nvCxnSpPr>
          <p:cNvPr id="46084" name="AutoShape 4"/>
          <p:cNvCxnSpPr>
            <a:cxnSpLocks noChangeShapeType="1"/>
            <a:stCxn id="46087" idx="3"/>
            <a:endCxn id="46092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46089" name="AutoShape 9"/>
          <p:cNvCxnSpPr>
            <a:cxnSpLocks noChangeShapeType="1"/>
            <a:stCxn id="46092" idx="6"/>
            <a:endCxn id="46091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88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>
                <a:latin typeface="Lucida Console" panose="020B0609040504020204" pitchFamily="49" charset="0"/>
              </a:rPr>
              <a:t>[]</a:t>
            </a:r>
            <a:r>
              <a:rPr lang="en-GB" dirty="0"/>
              <a:t> syntax is insufficient to represent all graphs containing blank nodes unambiguously: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ED30026-64CB-DE44-B1BC-B1D59A571B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9E719A-486C-7E4A-8F15-C755705E85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21</a:t>
            </a:fld>
            <a:endParaRPr lang="en-US"/>
          </a:p>
        </p:txBody>
      </p:sp>
      <p:cxnSp>
        <p:nvCxnSpPr>
          <p:cNvPr id="50180" name="AutoShape 4"/>
          <p:cNvCxnSpPr>
            <a:cxnSpLocks noChangeShapeType="1"/>
            <a:stCxn id="50183" idx="3"/>
            <a:endCxn id="50188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85" name="AutoShape 9"/>
          <p:cNvCxnSpPr>
            <a:cxnSpLocks noChangeShapeType="1"/>
            <a:stCxn id="50188" idx="6"/>
            <a:endCxn id="50187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6465770" y="5197044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0" name="AutoShape 14"/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92" name="AutoShape 16"/>
          <p:cNvCxnSpPr>
            <a:cxnSpLocks noChangeShapeType="1"/>
            <a:stCxn id="50190" idx="3"/>
            <a:endCxn id="50188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61121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136AA4-867E-2B40-ACBE-A144E1DB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Ambiguities resulting from blank nodes can be resolved by using node IDs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identifiers which are local to a given serialisation of an RDF graph</a:t>
            </a:r>
          </a:p>
          <a:p>
            <a:pPr lvl="1"/>
            <a:r>
              <a:rPr lang="en-GB" dirty="0"/>
              <a:t>Node IDs look like </a:t>
            </a:r>
            <a:r>
              <a:rPr lang="en-GB" dirty="0" err="1"/>
              <a:t>qNames</a:t>
            </a:r>
            <a:r>
              <a:rPr lang="en-GB" dirty="0"/>
              <a:t> with a namespace prefix of </a:t>
            </a:r>
            <a:r>
              <a:rPr lang="en-GB" dirty="0">
                <a:latin typeface="Lucida Console" panose="020B0609040504020204" pitchFamily="49" charset="0"/>
              </a:rPr>
              <a:t>_</a:t>
            </a:r>
            <a:r>
              <a:rPr lang="en-GB" dirty="0"/>
              <a:t> (underscore)</a:t>
            </a:r>
          </a:p>
          <a:p>
            <a:pPr lvl="1"/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_:a123 _:foo _:bar</a:t>
            </a:r>
            <a:endParaRPr lang="en-GB" dirty="0"/>
          </a:p>
          <a:p>
            <a:pPr lvl="1"/>
            <a:r>
              <a:rPr lang="en-GB" dirty="0"/>
              <a:t>Node IDs may not be referred to from outside the scope of the defining graph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not guaranteed to remain unchanged when an RDF file is parsed and serialised</a:t>
            </a:r>
          </a:p>
          <a:p>
            <a:pPr lvl="1"/>
            <a:r>
              <a:rPr lang="en-GB" dirty="0"/>
              <a:t>The identifier strings may change</a:t>
            </a:r>
          </a:p>
          <a:p>
            <a:pPr marL="360000" lvl="1" indent="0">
              <a:buNone/>
            </a:pPr>
            <a:r>
              <a:rPr lang="en-GB" dirty="0"/>
              <a:t>but</a:t>
            </a:r>
          </a:p>
          <a:p>
            <a:pPr lvl="1"/>
            <a:r>
              <a:rPr lang="en-GB" dirty="0"/>
              <a:t>The graph structure will remain unchanged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74234-9AD3-CF44-A8A8-03257A47B9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86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.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9ACD2-33EB-8646-90AE-9FD47A7329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23</a:t>
            </a:fld>
            <a:endParaRPr lang="en-US"/>
          </a:p>
        </p:txBody>
      </p:sp>
      <p:cxnSp>
        <p:nvCxnSpPr>
          <p:cNvPr id="15" name="AutoShape 4">
            <a:extLst>
              <a:ext uri="{FF2B5EF4-FFF2-40B4-BE49-F238E27FC236}">
                <a16:creationId xmlns:a16="http://schemas.microsoft.com/office/drawing/2014/main" id="{5BFA6E8D-18F1-0046-A72E-6E3B7507F6F0}"/>
              </a:ext>
            </a:extLst>
          </p:cNvPr>
          <p:cNvCxnSpPr>
            <a:cxnSpLocks noChangeShapeType="1"/>
            <a:stCxn id="17" idx="3"/>
            <a:endCxn id="21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" name="Rectangle 5">
            <a:extLst>
              <a:ext uri="{FF2B5EF4-FFF2-40B4-BE49-F238E27FC236}">
                <a16:creationId xmlns:a16="http://schemas.microsoft.com/office/drawing/2014/main" id="{1CCA514E-06AE-344A-8D64-5055CB14F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9787C4A6-3D18-4641-8A63-4DD4F74F3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8" name="AutoShape 9">
            <a:extLst>
              <a:ext uri="{FF2B5EF4-FFF2-40B4-BE49-F238E27FC236}">
                <a16:creationId xmlns:a16="http://schemas.microsoft.com/office/drawing/2014/main" id="{A87B3046-9695-2547-B58B-4C56FC4804E7}"/>
              </a:ext>
            </a:extLst>
          </p:cNvPr>
          <p:cNvCxnSpPr>
            <a:cxnSpLocks noChangeShapeType="1"/>
            <a:stCxn id="21" idx="6"/>
            <a:endCxn id="20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" name="Rectangle 10">
            <a:extLst>
              <a:ext uri="{FF2B5EF4-FFF2-40B4-BE49-F238E27FC236}">
                <a16:creationId xmlns:a16="http://schemas.microsoft.com/office/drawing/2014/main" id="{BACE5AA4-72E9-8B48-9384-B67B24C1B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5770" y="520401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5E5D475-69EF-1A41-998E-96D2D4C1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1" name="Oval 12">
            <a:extLst>
              <a:ext uri="{FF2B5EF4-FFF2-40B4-BE49-F238E27FC236}">
                <a16:creationId xmlns:a16="http://schemas.microsoft.com/office/drawing/2014/main" id="{F9088F51-1B97-084E-8CAB-4B1021740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14">
            <a:extLst>
              <a:ext uri="{FF2B5EF4-FFF2-40B4-BE49-F238E27FC236}">
                <a16:creationId xmlns:a16="http://schemas.microsoft.com/office/drawing/2014/main" id="{1F612984-9405-544B-8029-D9F96F1DD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3" name="AutoShape 16">
            <a:extLst>
              <a:ext uri="{FF2B5EF4-FFF2-40B4-BE49-F238E27FC236}">
                <a16:creationId xmlns:a16="http://schemas.microsoft.com/office/drawing/2014/main" id="{748FB7F3-5FB3-C34B-9258-411DEAD11F08}"/>
              </a:ext>
            </a:extLst>
          </p:cNvPr>
          <p:cNvCxnSpPr>
            <a:cxnSpLocks noChangeShapeType="1"/>
            <a:stCxn id="22" idx="3"/>
            <a:endCxn id="21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17">
            <a:extLst>
              <a:ext uri="{FF2B5EF4-FFF2-40B4-BE49-F238E27FC236}">
                <a16:creationId xmlns:a16="http://schemas.microsoft.com/office/drawing/2014/main" id="{9731E1EF-DBE4-2E4D-B1EE-9CD4A2C44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554782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Datatypes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B5F03D-6732-3A41-B56B-0B6BC419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Literal values presented so far are plain and do not have a type</a:t>
            </a:r>
          </a:p>
          <a:p>
            <a:pPr lvl="1"/>
            <a:r>
              <a:rPr lang="en-GB" dirty="0"/>
              <a:t>Many applications need to be able to distinguish between different typed literals</a:t>
            </a:r>
          </a:p>
          <a:p>
            <a:pPr lvl="1"/>
            <a:r>
              <a:rPr lang="en-GB" dirty="0"/>
              <a:t>e.g. integer vs. date vs. decimal</a:t>
            </a:r>
          </a:p>
          <a:p>
            <a:pPr marL="0" indent="0">
              <a:buNone/>
            </a:pPr>
            <a:r>
              <a:rPr lang="en-GB" dirty="0"/>
              <a:t>RDF uses XML Schema datatypes: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: &lt;http://www.w3.org/2001/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XMLSchema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#&gt;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“2020-01-27”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^^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xsd:date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6A93E3-C65B-8B4B-B385-5D5E1813E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6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Multilingual support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AAD01-A63C-BC4E-893A-5C7ABD97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 supports language annotations on literals</a:t>
            </a:r>
          </a:p>
          <a:p>
            <a:pPr lvl="1"/>
            <a:r>
              <a:rPr lang="en-GB" dirty="0"/>
              <a:t>Languages identified by ISO369-1 two letter codes: </a:t>
            </a:r>
            <a:r>
              <a:rPr lang="en-GB" dirty="0" err="1"/>
              <a:t>en</a:t>
            </a:r>
            <a:r>
              <a:rPr lang="en-GB" dirty="0"/>
              <a:t>, </a:t>
            </a:r>
            <a:r>
              <a:rPr lang="en-GB" dirty="0" err="1"/>
              <a:t>zh</a:t>
            </a:r>
            <a:r>
              <a:rPr lang="en-GB" dirty="0"/>
              <a:t>, </a:t>
            </a:r>
            <a:r>
              <a:rPr lang="en-GB" dirty="0" err="1"/>
              <a:t>fr</a:t>
            </a:r>
            <a:r>
              <a:rPr lang="en-GB" dirty="0"/>
              <a:t>, de, es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“Foreword”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</a:t>
            </a:r>
            <a:r>
              <a:rPr lang="en-US" sz="1800" dirty="0" err="1">
                <a:latin typeface="Lucida Console" panose="020B0609040504020204" pitchFamily="49" charset="0"/>
              </a:rPr>
              <a:t>Avant-propos</a:t>
            </a:r>
            <a:r>
              <a:rPr lang="en-US" sz="1800" dirty="0">
                <a:latin typeface="Lucida Console" panose="020B0609040504020204" pitchFamily="49" charset="0"/>
              </a:rPr>
              <a:t>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fr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0B27EC-19D8-2743-B870-644EB417CF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3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 membership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An object’s membership of a class is indicated using the </a:t>
            </a:r>
            <a:r>
              <a:rPr lang="en-GB" dirty="0" err="1"/>
              <a:t>rdf:type</a:t>
            </a:r>
            <a:r>
              <a:rPr lang="en-GB" dirty="0"/>
              <a:t> property</a:t>
            </a:r>
          </a:p>
          <a:p>
            <a:pPr marL="0" indent="0">
              <a:buNone/>
            </a:pPr>
            <a:r>
              <a:rPr lang="en-GB" dirty="0"/>
              <a:t>Turtle lets us abbreviate </a:t>
            </a:r>
            <a:r>
              <a:rPr lang="en-GB" dirty="0" err="1"/>
              <a:t>rdf:type</a:t>
            </a:r>
            <a:r>
              <a:rPr lang="en-GB" dirty="0"/>
              <a:t> with ‘a’: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ex: 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/ontology/&gt;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a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ex:Website</a:t>
            </a:r>
            <a:br>
              <a:rPr lang="en-US" dirty="0">
                <a:latin typeface="Lucida Console" panose="020B0609040504020204" pitchFamily="49" charset="0"/>
              </a:rPr>
            </a:b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42D6EC9-5A37-0F47-8527-960797DA5F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1E5229-0F97-A34D-A28E-C883D6ADFB5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26</a:t>
            </a:fld>
            <a:endParaRPr lang="en-US"/>
          </a:p>
        </p:txBody>
      </p:sp>
      <p:cxnSp>
        <p:nvCxnSpPr>
          <p:cNvPr id="25605" name="AutoShape 5"/>
          <p:cNvCxnSpPr>
            <a:cxnSpLocks noChangeShapeType="1"/>
            <a:stCxn id="25608" idx="3"/>
            <a:endCxn id="25611" idx="1"/>
          </p:cNvCxnSpPr>
          <p:nvPr/>
        </p:nvCxnSpPr>
        <p:spPr bwMode="auto">
          <a:xfrm>
            <a:off x="4151313" y="5274469"/>
            <a:ext cx="388937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612535" y="4871828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517650" y="4986338"/>
            <a:ext cx="263366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8040689" y="4986338"/>
            <a:ext cx="20891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ex:Website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51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null URI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6FF434-2C1D-8841-98D2-58D9AD30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Assertions about the null </a:t>
            </a:r>
            <a:r>
              <a:rPr lang="en-GB" dirty="0" err="1"/>
              <a:t>URIref</a:t>
            </a:r>
            <a:r>
              <a:rPr lang="en-GB" dirty="0"/>
              <a:t> &lt;&gt; are about the RDF graph itself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xsd</a:t>
            </a:r>
            <a:r>
              <a:rPr lang="en-US" sz="1800" dirty="0">
                <a:latin typeface="Lucida Console" panose="020B0609040504020204" pitchFamily="49" charset="0"/>
              </a:rPr>
              <a:t>: &lt;http://www.w3.org/2001/</a:t>
            </a:r>
            <a:r>
              <a:rPr lang="en-US" sz="1800" dirty="0" err="1">
                <a:latin typeface="Lucida Console" panose="020B0609040504020204" pitchFamily="49" charset="0"/>
              </a:rPr>
              <a:t>XMLSchema</a:t>
            </a:r>
            <a:r>
              <a:rPr lang="en-US" sz="1800" dirty="0">
                <a:latin typeface="Lucida Console" panose="020B0609040504020204" pitchFamily="49" charset="0"/>
              </a:rPr>
              <a:t>#&gt;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&lt;&gt;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“2020-01-26”^^</a:t>
            </a:r>
            <a:r>
              <a:rPr lang="en-US" sz="1800" dirty="0" err="1">
                <a:latin typeface="Lucida Console" panose="020B0609040504020204" pitchFamily="49" charset="0"/>
              </a:rPr>
              <a:t>xsd:date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</a:rPr>
              <a:t>mailto:nmg@ecs.soton.ac.uk</a:t>
            </a:r>
            <a:r>
              <a:rPr lang="en-US" sz="1800" dirty="0">
                <a:latin typeface="Lucida Console" panose="020B0609040504020204" pitchFamily="49" charset="0"/>
              </a:rPr>
              <a:t>&gt; 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0D8B0-CBD9-1D40-8E43-69CCDA7D6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14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434037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Status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EC4D27-8EE0-004C-8F39-0AB49254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Original version published in 1999</a:t>
            </a:r>
          </a:p>
          <a:p>
            <a:r>
              <a:rPr lang="en-GB" dirty="0"/>
              <a:t>Working group (RDF Core) formed in April 2001</a:t>
            </a:r>
          </a:p>
          <a:p>
            <a:r>
              <a:rPr lang="en-GB" dirty="0"/>
              <a:t>Revised version published in early 2004</a:t>
            </a:r>
          </a:p>
          <a:p>
            <a:r>
              <a:rPr lang="en-GB" dirty="0"/>
              <a:t>New RDF working group from </a:t>
            </a:r>
            <a:r>
              <a:rPr lang="en-GB"/>
              <a:t>in 2011 until 2013</a:t>
            </a:r>
            <a:endParaRPr lang="en-GB" dirty="0"/>
          </a:p>
          <a:p>
            <a:pPr lvl="1"/>
            <a:r>
              <a:rPr lang="en-US" dirty="0"/>
              <a:t>New standard syntaxes (Turtle, JSON)</a:t>
            </a:r>
          </a:p>
          <a:p>
            <a:pPr lvl="1"/>
            <a:r>
              <a:rPr lang="en-US" dirty="0"/>
              <a:t>Multiple graphs and graph stores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0254B-B960-7D4E-A25F-26054AC3F2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3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Resource Description Framework?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DD41D-4C2E-EA4E-8E9A-DDE643A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standard data model for the Semantic Web</a:t>
            </a:r>
          </a:p>
          <a:p>
            <a:r>
              <a:rPr lang="en-US" dirty="0"/>
              <a:t>A knowledge representation language</a:t>
            </a:r>
          </a:p>
          <a:p>
            <a:r>
              <a:rPr lang="en-US" dirty="0"/>
              <a:t>A family of data formats and notations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866E58A-F75E-B04C-B52B-F1A509B6AD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08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references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62EFD2-A3A0-EF4C-B191-AD8ABC97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RDF homepage at W3C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http://www.w3.org/RDF/</a:t>
            </a:r>
          </a:p>
          <a:p>
            <a:pPr>
              <a:lnSpc>
                <a:spcPct val="90000"/>
              </a:lnSpc>
            </a:pPr>
            <a:r>
              <a:rPr lang="en-GB" dirty="0"/>
              <a:t>RDF 1.1 Primer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https://www.w3.org/TR/rdf11-primer/</a:t>
            </a:r>
          </a:p>
          <a:p>
            <a:pPr>
              <a:lnSpc>
                <a:spcPct val="90000"/>
              </a:lnSpc>
            </a:pPr>
            <a:r>
              <a:rPr lang="en-GB" dirty="0"/>
              <a:t>Turtle specification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https://www.w3.org/TR/turtle/</a:t>
            </a:r>
          </a:p>
          <a:p>
            <a:pPr>
              <a:lnSpc>
                <a:spcPct val="90000"/>
              </a:lnSpc>
            </a:pPr>
            <a:r>
              <a:rPr lang="en-GB" dirty="0"/>
              <a:t>RDF/N3 Primer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http://www.w3.org/2000/10/swap/</a:t>
            </a:r>
            <a:r>
              <a:rPr lang="en-US" dirty="0" err="1"/>
              <a:t>Primer.html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dirty="0"/>
              <a:t>XML Schema Part 2: </a:t>
            </a:r>
            <a:r>
              <a:rPr lang="en-GB" dirty="0" err="1"/>
              <a:t>Datatypes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US" dirty="0"/>
              <a:t>http://www.w3.org/TR/xmlschema-2/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7CF06-8EE4-4843-B435-5B363DFAB0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65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973A3-35F9-D548-B5D1-BA51C0C30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Linked Data</a:t>
            </a:r>
          </a:p>
        </p:txBody>
      </p:sp>
    </p:spTree>
    <p:extLst>
      <p:ext uri="{BB962C8B-B14F-4D97-AF65-F5344CB8AC3E}">
        <p14:creationId xmlns:p14="http://schemas.microsoft.com/office/powerpoint/2010/main" val="428713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data model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Statements in the form of subject-predicate-object </a:t>
            </a:r>
            <a:r>
              <a:rPr lang="en-GB" b="1" dirty="0"/>
              <a:t>triples</a:t>
            </a:r>
          </a:p>
          <a:p>
            <a:r>
              <a:rPr lang="en-GB" dirty="0"/>
              <a:t>Typed relationships between resources</a:t>
            </a:r>
          </a:p>
          <a:p>
            <a:r>
              <a:rPr lang="en-GB" dirty="0"/>
              <a:t>Collection of RDF statements represents a </a:t>
            </a:r>
            <a:r>
              <a:rPr lang="en-US" dirty="0"/>
              <a:t>labeled</a:t>
            </a:r>
            <a:r>
              <a:rPr lang="en-GB" dirty="0"/>
              <a:t>, directed graph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4D5CD23-E4F4-2F4D-ACE4-1C5CFC03A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92FC82-700F-9F4A-8EEB-25AB8F6F16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9101" name="AutoShape 5"/>
          <p:cNvSpPr>
            <a:spLocks noChangeArrowheads="1"/>
          </p:cNvSpPr>
          <p:nvPr/>
        </p:nvSpPr>
        <p:spPr bwMode="auto">
          <a:xfrm>
            <a:off x="2085368" y="5026146"/>
            <a:ext cx="209462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RDF Semantics</a:t>
            </a:r>
          </a:p>
        </p:txBody>
      </p:sp>
      <p:sp>
        <p:nvSpPr>
          <p:cNvPr id="89099" name="AutoShape 8"/>
          <p:cNvSpPr>
            <a:spLocks noChangeArrowheads="1"/>
          </p:cNvSpPr>
          <p:nvPr/>
        </p:nvSpPr>
        <p:spPr bwMode="auto">
          <a:xfrm>
            <a:off x="8053388" y="5021326"/>
            <a:ext cx="159081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Pat Hayes</a:t>
            </a:r>
          </a:p>
        </p:txBody>
      </p:sp>
      <p:cxnSp>
        <p:nvCxnSpPr>
          <p:cNvPr id="89094" name="AutoShape 10"/>
          <p:cNvCxnSpPr>
            <a:cxnSpLocks noChangeShapeType="1"/>
            <a:stCxn id="89101" idx="3"/>
            <a:endCxn id="89099" idx="1"/>
          </p:cNvCxnSpPr>
          <p:nvPr/>
        </p:nvCxnSpPr>
        <p:spPr bwMode="auto">
          <a:xfrm flipV="1">
            <a:off x="4179996" y="5309457"/>
            <a:ext cx="3873392" cy="48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9095" name="Text Box 11"/>
          <p:cNvSpPr txBox="1">
            <a:spLocks noChangeArrowheads="1"/>
          </p:cNvSpPr>
          <p:nvPr/>
        </p:nvSpPr>
        <p:spPr bwMode="auto">
          <a:xfrm>
            <a:off x="5460629" y="4737543"/>
            <a:ext cx="1226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cs typeface="Georgia"/>
              </a:rPr>
              <a:t>edited by</a:t>
            </a:r>
            <a:endParaRPr lang="en-US" dirty="0">
              <a:cs typeface="Georgia"/>
            </a:endParaRPr>
          </a:p>
        </p:txBody>
      </p:sp>
      <p:sp>
        <p:nvSpPr>
          <p:cNvPr id="89096" name="Text Box 12"/>
          <p:cNvSpPr txBox="1">
            <a:spLocks noChangeArrowheads="1"/>
          </p:cNvSpPr>
          <p:nvPr/>
        </p:nvSpPr>
        <p:spPr bwMode="auto">
          <a:xfrm>
            <a:off x="2680474" y="5678737"/>
            <a:ext cx="9044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subject</a:t>
            </a:r>
            <a:endParaRPr lang="en-US" sz="1600" dirty="0">
              <a:cs typeface="Georgia"/>
            </a:endParaRP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5534026" y="5678737"/>
            <a:ext cx="11112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predicate</a:t>
            </a:r>
            <a:endParaRPr lang="en-US" sz="1600" dirty="0">
              <a:cs typeface="Georgia"/>
            </a:endParaRPr>
          </a:p>
        </p:txBody>
      </p:sp>
      <p:sp>
        <p:nvSpPr>
          <p:cNvPr id="89098" name="Text Box 14"/>
          <p:cNvSpPr txBox="1">
            <a:spLocks noChangeArrowheads="1"/>
          </p:cNvSpPr>
          <p:nvPr/>
        </p:nvSpPr>
        <p:spPr bwMode="auto">
          <a:xfrm>
            <a:off x="8448683" y="5676481"/>
            <a:ext cx="8002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object</a:t>
            </a:r>
            <a:endParaRPr lang="en-US" sz="1600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1311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3251993" y="5429250"/>
            <a:ext cx="5688013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XML + Namespaces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3251992" y="5861050"/>
            <a:ext cx="3816350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URI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7141368" y="5861050"/>
            <a:ext cx="1800225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Unicode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149431" y="3717926"/>
            <a:ext cx="808037" cy="1655763"/>
            <a:chOff x="4196" y="1389"/>
            <a:chExt cx="509" cy="1588"/>
          </a:xfrm>
          <a:solidFill>
            <a:schemeClr val="bg1">
              <a:lumMod val="85000"/>
            </a:schemeClr>
          </a:solidFill>
        </p:grpSpPr>
        <p:sp>
          <p:nvSpPr>
            <p:cNvPr id="85013" name="Text Box 7"/>
            <p:cNvSpPr txBox="1">
              <a:spLocks noChangeArrowheads="1"/>
            </p:cNvSpPr>
            <p:nvPr/>
          </p:nvSpPr>
          <p:spPr bwMode="auto">
            <a:xfrm rot="-5400000">
              <a:off x="3521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Signature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5014" name="Text Box 8"/>
            <p:cNvSpPr txBox="1">
              <a:spLocks noChangeArrowheads="1"/>
            </p:cNvSpPr>
            <p:nvPr/>
          </p:nvSpPr>
          <p:spPr bwMode="auto">
            <a:xfrm rot="-5400000">
              <a:off x="3793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Encryption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6636543" y="4133850"/>
            <a:ext cx="1439863" cy="376238"/>
          </a:xfrm>
          <a:prstGeom prst="rect">
            <a:avLst/>
          </a:prstGeom>
          <a:solidFill>
            <a:srgbClr val="D9D9D9"/>
          </a:solidFill>
          <a:ln w="9525">
            <a:solidFill>
              <a:srgbClr val="7F7F7F"/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7F7F7F"/>
                </a:solidFill>
              </a:rPr>
              <a:t>Rules</a:t>
            </a:r>
            <a:endParaRPr lang="en-US">
              <a:solidFill>
                <a:srgbClr val="7F7F7F"/>
              </a:solidFill>
            </a:endParaRPr>
          </a:p>
        </p:txBody>
      </p:sp>
      <p:sp>
        <p:nvSpPr>
          <p:cNvPr id="211978" name="Text Box 10"/>
          <p:cNvSpPr txBox="1">
            <a:spLocks noChangeArrowheads="1"/>
          </p:cNvSpPr>
          <p:nvPr/>
        </p:nvSpPr>
        <p:spPr bwMode="auto">
          <a:xfrm>
            <a:off x="3251993" y="3700464"/>
            <a:ext cx="48244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Proof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3251993" y="32686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Trust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80" name="Text Box 12"/>
          <p:cNvSpPr txBox="1">
            <a:spLocks noChangeArrowheads="1"/>
          </p:cNvSpPr>
          <p:nvPr/>
        </p:nvSpPr>
        <p:spPr bwMode="auto">
          <a:xfrm>
            <a:off x="3251993" y="4997450"/>
            <a:ext cx="4824413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5196681" y="4565650"/>
            <a:ext cx="2879725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 Schema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5196681" y="4133850"/>
            <a:ext cx="1366837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OWL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3251993" y="4149726"/>
            <a:ext cx="1871663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SPARQL</a:t>
            </a:r>
            <a:br>
              <a:rPr lang="en-GB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(queries)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3251993" y="28368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User Interface and Applications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01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 knowledge representation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is used as the foundation for the other knowledge representation and ontology languages on the Semantic Web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3DCCCB-4511-294A-B8ED-5B031A27C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EAD96-B4C2-7F4C-8DF1-BB56551709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479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family of data formats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3EA2A0-19D5-A14B-84AD-EF82773C5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RDF/XML is the oldest syntax</a:t>
            </a:r>
          </a:p>
          <a:p>
            <a:pPr lvl="1"/>
            <a:r>
              <a:rPr lang="en-GB" dirty="0"/>
              <a:t>Supported by almost all tools</a:t>
            </a:r>
          </a:p>
          <a:p>
            <a:pPr lvl="1"/>
            <a:r>
              <a:rPr lang="en-GB" dirty="0"/>
              <a:t>Not in any way human-friendly</a:t>
            </a:r>
          </a:p>
          <a:p>
            <a:pPr marL="0" indent="0">
              <a:buNone/>
            </a:pPr>
            <a:r>
              <a:rPr lang="en-GB" dirty="0"/>
              <a:t>RDF/N3 family</a:t>
            </a:r>
          </a:p>
          <a:p>
            <a:pPr lvl="1"/>
            <a:r>
              <a:rPr lang="en-GB" dirty="0"/>
              <a:t>Compact, human-friendly, non-XML syntaxes: N3, </a:t>
            </a:r>
            <a:r>
              <a:rPr lang="en-GB" dirty="0" err="1"/>
              <a:t>Ntriples</a:t>
            </a:r>
            <a:r>
              <a:rPr lang="en-GB" dirty="0"/>
              <a:t>, Turtle</a:t>
            </a:r>
          </a:p>
          <a:p>
            <a:pPr lvl="1"/>
            <a:r>
              <a:rPr lang="en-GB" dirty="0"/>
              <a:t>We’ll concentrate on Turtle in this module</a:t>
            </a:r>
          </a:p>
          <a:p>
            <a:pPr marL="0" indent="0">
              <a:buNone/>
            </a:pPr>
            <a:r>
              <a:rPr lang="en-GB" dirty="0"/>
              <a:t>Other XML and non-XML syntaxes exist:</a:t>
            </a:r>
          </a:p>
          <a:p>
            <a:pPr lvl="1"/>
            <a:r>
              <a:rPr lang="en-GB" dirty="0" err="1"/>
              <a:t>TriX</a:t>
            </a:r>
            <a:r>
              <a:rPr lang="en-GB" dirty="0"/>
              <a:t>, JSON-LD, </a:t>
            </a:r>
            <a:r>
              <a:rPr lang="en-GB" dirty="0" err="1"/>
              <a:t>etc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6A683-AA92-554D-B58E-ABF02A7BCD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4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</p:spTree>
    <p:extLst>
      <p:ext uri="{BB962C8B-B14F-4D97-AF65-F5344CB8AC3E}">
        <p14:creationId xmlns:p14="http://schemas.microsoft.com/office/powerpoint/2010/main" val="79523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9AF2D-3872-FF46-9DC9-9A9C6C2D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means for identifying objects and vocabulary terms (URIs)</a:t>
            </a:r>
          </a:p>
          <a:p>
            <a:r>
              <a:rPr lang="en-US" dirty="0"/>
              <a:t>A means for distinguishing between terms from different vocabularies (namespaces and qualified names)</a:t>
            </a:r>
          </a:p>
          <a:p>
            <a:r>
              <a:rPr lang="en-US" dirty="0"/>
              <a:t>A means for </a:t>
            </a:r>
            <a:r>
              <a:rPr lang="en-US" dirty="0" err="1"/>
              <a:t>serialising</a:t>
            </a:r>
            <a:r>
              <a:rPr lang="en-US" dirty="0"/>
              <a:t> triples (a data format)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46086-8D71-FF48-8EBC-AE602B0FBF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41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URIs and </a:t>
            </a:r>
            <a:r>
              <a:rPr lang="en-GB" dirty="0" err="1"/>
              <a:t>URIrefs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6DCD5D-B116-2947-84A1-17E943B9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Standard identifiers for the Semantic Web</a:t>
            </a:r>
          </a:p>
          <a:p>
            <a:r>
              <a:rPr lang="en-GB" dirty="0"/>
              <a:t>Uniform Resource Identifiers are defined by RFC2396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urn:isbn:0198537379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mailto:nmg@ecs.soton.ac.uk</a:t>
            </a:r>
            <a:endParaRPr lang="en-GB" dirty="0">
              <a:latin typeface="Lucida Console" panose="020B0609040504020204" pitchFamily="49" charset="0"/>
            </a:endParaRPr>
          </a:p>
          <a:p>
            <a:r>
              <a:rPr lang="en-GB" dirty="0"/>
              <a:t>URI references (</a:t>
            </a:r>
            <a:r>
              <a:rPr lang="en-GB" dirty="0" err="1"/>
              <a:t>URIrefs</a:t>
            </a:r>
            <a:r>
              <a:rPr lang="en-GB" dirty="0"/>
              <a:t>) are URIs with optional fragment identifiers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index.html</a:t>
            </a:r>
            <a:r>
              <a:rPr lang="en-GB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#Introduction</a:t>
            </a:r>
            <a:endParaRPr lang="en-GB" dirty="0">
              <a:solidFill>
                <a:schemeClr val="accent4"/>
              </a:solidFill>
              <a:latin typeface="Lucida Console" panose="020B0609040504020204" pitchFamily="49" charset="0"/>
            </a:endParaRP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http://www.w3.org/1999/02/22-rdf-syntax-ns</a:t>
            </a:r>
            <a:r>
              <a:rPr lang="en-GB" dirty="0">
                <a:solidFill>
                  <a:schemeClr val="accent4"/>
                </a:solidFill>
                <a:latin typeface="Lucida Console" panose="020B0609040504020204" pitchFamily="49" charset="0"/>
              </a:rPr>
              <a:t>#type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DDB8D-F998-694D-84F0-79AE98D4A8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6583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2702</TotalTime>
  <Words>1436</Words>
  <Application>Microsoft Office PowerPoint</Application>
  <PresentationFormat>Widescreen</PresentationFormat>
  <Paragraphs>263</Paragraphs>
  <Slides>31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Calibri</vt:lpstr>
      <vt:lpstr>Lucida Sans</vt:lpstr>
      <vt:lpstr>Lucida Console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Resource Description Framework</vt:lpstr>
      <vt:lpstr>What is the Resource Description Framework?</vt:lpstr>
      <vt:lpstr>A data model</vt:lpstr>
      <vt:lpstr>A knowledge representation language</vt:lpstr>
      <vt:lpstr>A family of data formats</vt:lpstr>
      <vt:lpstr>RDF Requirements</vt:lpstr>
      <vt:lpstr>RDF requirements</vt:lpstr>
      <vt:lpstr>URIs and URIrefs</vt:lpstr>
      <vt:lpstr>Namespaces and qualified names</vt:lpstr>
      <vt:lpstr>Turtle – Terse RDF Triple Language</vt:lpstr>
      <vt:lpstr>The N3 family of RDF syntaxes</vt:lpstr>
      <vt:lpstr>Triples in Turtle</vt:lpstr>
      <vt:lpstr>Triples in Turtle</vt:lpstr>
      <vt:lpstr>Namespaces in Turtle</vt:lpstr>
      <vt:lpstr>Base URI</vt:lpstr>
      <vt:lpstr>Repeated subjects</vt:lpstr>
      <vt:lpstr>Repeated subjects and predicates</vt:lpstr>
      <vt:lpstr>Blank nodes (bNodes)</vt:lpstr>
      <vt:lpstr>Blank nodes (bNodes)</vt:lpstr>
      <vt:lpstr>Blank nodes (bNodes)</vt:lpstr>
      <vt:lpstr>Blank nodes and node IDs</vt:lpstr>
      <vt:lpstr>Blank nodes (bNodes)</vt:lpstr>
      <vt:lpstr>Datatypes</vt:lpstr>
      <vt:lpstr>Multilingual support</vt:lpstr>
      <vt:lpstr>Class membership</vt:lpstr>
      <vt:lpstr>The null URI</vt:lpstr>
      <vt:lpstr>Further Reading</vt:lpstr>
      <vt:lpstr>RDF Status</vt:lpstr>
      <vt:lpstr>RDF references</vt:lpstr>
      <vt:lpstr>Next Lecture: Linked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</cp:revision>
  <dcterms:created xsi:type="dcterms:W3CDTF">2020-01-22T16:50:28Z</dcterms:created>
  <dcterms:modified xsi:type="dcterms:W3CDTF">2020-01-30T15:46:41Z</dcterms:modified>
</cp:coreProperties>
</file>