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601" r:id="rId10"/>
    <p:sldId id="748" r:id="rId11"/>
    <p:sldId id="760" r:id="rId12"/>
    <p:sldId id="703" r:id="rId13"/>
    <p:sldId id="704" r:id="rId14"/>
    <p:sldId id="705" r:id="rId15"/>
    <p:sldId id="706" r:id="rId16"/>
    <p:sldId id="708" r:id="rId17"/>
    <p:sldId id="709" r:id="rId18"/>
    <p:sldId id="603" r:id="rId19"/>
    <p:sldId id="710" r:id="rId20"/>
    <p:sldId id="713" r:id="rId21"/>
    <p:sldId id="712" r:id="rId22"/>
    <p:sldId id="711" r:id="rId23"/>
    <p:sldId id="714" r:id="rId24"/>
    <p:sldId id="715" r:id="rId25"/>
    <p:sldId id="716" r:id="rId26"/>
    <p:sldId id="670" r:id="rId27"/>
    <p:sldId id="671" r:id="rId28"/>
    <p:sldId id="750" r:id="rId29"/>
    <p:sldId id="752" r:id="rId30"/>
    <p:sldId id="751" r:id="rId31"/>
    <p:sldId id="692" r:id="rId32"/>
    <p:sldId id="629" r:id="rId33"/>
    <p:sldId id="749" r:id="rId34"/>
    <p:sldId id="759" r:id="rId35"/>
    <p:sldId id="757" r:id="rId36"/>
    <p:sldId id="746" r:id="rId37"/>
    <p:sldId id="729" r:id="rId38"/>
    <p:sldId id="730" r:id="rId39"/>
    <p:sldId id="731" r:id="rId40"/>
    <p:sldId id="732" r:id="rId41"/>
    <p:sldId id="734" r:id="rId42"/>
    <p:sldId id="754" r:id="rId43"/>
    <p:sldId id="753" r:id="rId44"/>
    <p:sldId id="755" r:id="rId45"/>
    <p:sldId id="761" r:id="rId46"/>
  </p:sldIdLst>
  <p:sldSz cx="12192000" cy="6858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Lucida Sans" panose="020B0602030504020204" pitchFamily="34" charset="77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03E37-0D51-6148-B746-38BA5F40FAA1}" v="1" dt="2020-01-28T09:54:15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6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5/10/relationships/revisionInfo" Target="revisionInfo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1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2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5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01603E37-0D51-6148-B746-38BA5F40FAA1}"/>
    <pc:docChg chg="addSld modSld">
      <pc:chgData name="Gibbins N.M." userId="6a0e944c-4d97-467d-bb7a-7c3315791fe4" providerId="ADAL" clId="{01603E37-0D51-6148-B746-38BA5F40FAA1}" dt="2020-01-28T09:54:20.035" v="25" actId="20577"/>
      <pc:docMkLst>
        <pc:docMk/>
      </pc:docMkLst>
      <pc:sldChg chg="modSp">
        <pc:chgData name="Gibbins N.M." userId="6a0e944c-4d97-467d-bb7a-7c3315791fe4" providerId="ADAL" clId="{01603E37-0D51-6148-B746-38BA5F40FAA1}" dt="2020-01-27T18:27:31.735" v="7" actId="20577"/>
        <pc:sldMkLst>
          <pc:docMk/>
          <pc:sldMk cId="3427753269" sldId="601"/>
        </pc:sldMkLst>
        <pc:spChg chg="mod">
          <ac:chgData name="Gibbins N.M." userId="6a0e944c-4d97-467d-bb7a-7c3315791fe4" providerId="ADAL" clId="{01603E37-0D51-6148-B746-38BA5F40FAA1}" dt="2020-01-27T18:27:31.735" v="7" actId="20577"/>
          <ac:spMkLst>
            <pc:docMk/>
            <pc:sldMk cId="3427753269" sldId="601"/>
            <ac:spMk id="2" creationId="{00000000-0000-0000-0000-000000000000}"/>
          </ac:spMkLst>
        </pc:spChg>
      </pc:sldChg>
      <pc:sldChg chg="modSp add">
        <pc:chgData name="Gibbins N.M." userId="6a0e944c-4d97-467d-bb7a-7c3315791fe4" providerId="ADAL" clId="{01603E37-0D51-6148-B746-38BA5F40FAA1}" dt="2020-01-28T09:54:20.035" v="25" actId="20577"/>
        <pc:sldMkLst>
          <pc:docMk/>
          <pc:sldMk cId="142975601" sldId="761"/>
        </pc:sldMkLst>
        <pc:spChg chg="mod">
          <ac:chgData name="Gibbins N.M." userId="6a0e944c-4d97-467d-bb7a-7c3315791fe4" providerId="ADAL" clId="{01603E37-0D51-6148-B746-38BA5F40FAA1}" dt="2020-01-28T09:54:20.035" v="25" actId="20577"/>
          <ac:spMkLst>
            <pc:docMk/>
            <pc:sldMk cId="142975601" sldId="761"/>
            <ac:spMk id="2" creationId="{9F80C58E-D649-3A47-B91A-5864DEC84D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2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6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19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80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20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41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24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25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RDF published to a server </a:t>
            </a:r>
            <a:br>
              <a:rPr lang="en-GB" dirty="0"/>
            </a:br>
            <a:r>
              <a:rPr lang="en-GB" dirty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213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37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32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67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33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30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CA20E-E1C6-C346-99CB-CFB45C03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7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5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8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6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SIOC – Semantically-Interlinked Online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81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10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26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11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02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13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46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14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00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0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24738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1925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33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9208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gif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://www.esd.org.uk/standards/ipsv/" TargetMode="Externa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jibbering.com/foaf/foafnaut.svg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standard set of 15 metadata elements for cross-domain information resource description</a:t>
            </a:r>
          </a:p>
          <a:p>
            <a:r>
              <a:rPr lang="en-GB" dirty="0"/>
              <a:t>Formally endorsed by ISO, NISO and CEN</a:t>
            </a:r>
          </a:p>
          <a:p>
            <a:r>
              <a:rPr lang="en-GB" dirty="0"/>
              <a:t>Representation language-neutral</a:t>
            </a:r>
          </a:p>
          <a:p>
            <a:pPr lvl="1"/>
            <a:r>
              <a:rPr lang="en-GB" dirty="0"/>
              <a:t>Plain XML serialisations in addition to RDF/XML</a:t>
            </a:r>
          </a:p>
          <a:p>
            <a:pPr lvl="1"/>
            <a:r>
              <a:rPr lang="en-GB" dirty="0"/>
              <a:t>Predates RDF </a:t>
            </a:r>
            <a:br>
              <a:rPr lang="en-GB" dirty="0"/>
            </a:br>
            <a:r>
              <a:rPr lang="en-GB" dirty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Possibly the most widely used Semantic Web vocabulary</a:t>
            </a:r>
          </a:p>
          <a:p>
            <a:pPr lvl="1"/>
            <a:r>
              <a:rPr lang="en-GB" dirty="0"/>
              <a:t>Libraries (electronic and physical)</a:t>
            </a:r>
          </a:p>
          <a:p>
            <a:pPr lvl="1"/>
            <a:r>
              <a:rPr lang="en-GB" dirty="0"/>
              <a:t>Museums</a:t>
            </a:r>
          </a:p>
          <a:p>
            <a:pPr lvl="1"/>
            <a:r>
              <a:rPr lang="en-GB" dirty="0"/>
              <a:t>Web archives</a:t>
            </a:r>
          </a:p>
          <a:p>
            <a:pPr lvl="2"/>
            <a:r>
              <a:rPr lang="en-GB" dirty="0"/>
              <a:t>Open Directory Project</a:t>
            </a:r>
          </a:p>
          <a:p>
            <a:pPr lvl="2"/>
            <a:r>
              <a:rPr lang="en-GB" dirty="0"/>
              <a:t>UK Mirror Service</a:t>
            </a:r>
          </a:p>
          <a:p>
            <a:pPr lvl="2"/>
            <a:r>
              <a:rPr lang="en-GB" dirty="0" err="1"/>
              <a:t>MusicBrainz</a:t>
            </a:r>
            <a:endParaRPr lang="en-GB" dirty="0"/>
          </a:p>
          <a:p>
            <a:pPr lvl="1"/>
            <a:r>
              <a:rPr lang="en-GB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355216-87C0-2D4C-B3EE-7B4026DBD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dublincore.org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r="20285"/>
          <a:stretch/>
        </p:blipFill>
        <p:spPr>
          <a:xfrm>
            <a:off x="9454305" y="4120249"/>
            <a:ext cx="2113807" cy="211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275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 Element Set</a:t>
            </a:r>
            <a:endParaRPr lang="en-US"/>
          </a:p>
        </p:txBody>
      </p:sp>
      <p:sp>
        <p:nvSpPr>
          <p:cNvPr id="7843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Title</a:t>
            </a:r>
          </a:p>
          <a:p>
            <a:r>
              <a:rPr lang="en-GB"/>
              <a:t>Creator</a:t>
            </a:r>
          </a:p>
          <a:p>
            <a:r>
              <a:rPr lang="en-GB"/>
              <a:t>Subject</a:t>
            </a:r>
          </a:p>
          <a:p>
            <a:r>
              <a:rPr lang="en-GB"/>
              <a:t>Description</a:t>
            </a:r>
          </a:p>
          <a:p>
            <a:r>
              <a:rPr lang="en-GB"/>
              <a:t>Publisher</a:t>
            </a:r>
          </a:p>
          <a:p>
            <a:r>
              <a:rPr lang="en-GB"/>
              <a:t>Contributor</a:t>
            </a:r>
          </a:p>
          <a:p>
            <a:r>
              <a:rPr lang="en-GB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/>
              <a:t>Type</a:t>
            </a:r>
          </a:p>
          <a:p>
            <a:r>
              <a:rPr lang="en-GB"/>
              <a:t>Format</a:t>
            </a:r>
          </a:p>
          <a:p>
            <a:r>
              <a:rPr lang="en-GB"/>
              <a:t>Identifier</a:t>
            </a:r>
          </a:p>
          <a:p>
            <a:r>
              <a:rPr lang="en-GB"/>
              <a:t>Source</a:t>
            </a:r>
          </a:p>
          <a:p>
            <a:r>
              <a:rPr lang="en-GB"/>
              <a:t>Language</a:t>
            </a:r>
          </a:p>
          <a:p>
            <a:r>
              <a:rPr lang="en-GB"/>
              <a:t>Relation</a:t>
            </a:r>
          </a:p>
          <a:p>
            <a:r>
              <a:rPr lang="en-GB"/>
              <a:t>Coverage</a:t>
            </a:r>
          </a:p>
          <a:p>
            <a:r>
              <a:rPr lang="en-GB"/>
              <a:t>Rights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A4A47B-97E9-F944-B976-839CF3860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9613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Ontology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More detailed bibliographic ontology</a:t>
            </a:r>
          </a:p>
          <a:p>
            <a:r>
              <a:rPr lang="en-US" dirty="0"/>
              <a:t>Describes types of publication</a:t>
            </a:r>
          </a:p>
          <a:p>
            <a:pPr lvl="1"/>
            <a:r>
              <a:rPr lang="en-US" dirty="0"/>
              <a:t>Conference paper</a:t>
            </a:r>
          </a:p>
          <a:p>
            <a:pPr lvl="1"/>
            <a:r>
              <a:rPr lang="en-US" dirty="0"/>
              <a:t>Journal article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Builds on Dublin Core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1E7937-69EC-E246-9B76-30A624A2D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bibliontology.com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086" y="4004028"/>
            <a:ext cx="2531027" cy="22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098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sp>
        <p:nvSpPr>
          <p:cNvPr id="794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open replacement for the </a:t>
            </a:r>
            <a:r>
              <a:rPr lang="en-GB" dirty="0" err="1"/>
              <a:t>Gracenote</a:t>
            </a:r>
            <a:r>
              <a:rPr lang="en-GB" dirty="0"/>
              <a:t> CD database</a:t>
            </a:r>
          </a:p>
          <a:p>
            <a:r>
              <a:rPr lang="en-GB" dirty="0"/>
              <a:t>Community-maintained service</a:t>
            </a:r>
          </a:p>
          <a:p>
            <a:pPr lvl="1"/>
            <a:r>
              <a:rPr lang="en-GB" dirty="0"/>
              <a:t>Submissions and moderations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ontology for metadata specifically relating to audio recordings</a:t>
            </a: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0E219-1FDF-DF48-9EAA-697098972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www.musicbrainz.org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70" y="1773238"/>
            <a:ext cx="4681128" cy="446405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2751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Standards for Industry Standard Metadata</a:t>
            </a:r>
          </a:p>
        </p:txBody>
      </p:sp>
      <p:sp>
        <p:nvSpPr>
          <p:cNvPr id="798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Set of metadata vocabularies for automating publishing production processes and content exchange</a:t>
            </a:r>
          </a:p>
          <a:p>
            <a:r>
              <a:rPr lang="en-GB" dirty="0"/>
              <a:t>Simplified profile of RDF/XML</a:t>
            </a:r>
          </a:p>
          <a:p>
            <a:pPr lvl="1"/>
            <a:r>
              <a:rPr lang="en-GB" dirty="0"/>
              <a:t>Lower hurdle to adoption</a:t>
            </a:r>
          </a:p>
          <a:p>
            <a:r>
              <a:rPr lang="en-GB" dirty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</a:t>
            </a:r>
            <a:r>
              <a:rPr lang="en-GB" dirty="0" err="1"/>
              <a:t>ontologies</a:t>
            </a:r>
            <a:r>
              <a:rPr lang="en-GB" dirty="0"/>
              <a:t> for</a:t>
            </a:r>
          </a:p>
          <a:p>
            <a:pPr lvl="2"/>
            <a:r>
              <a:rPr lang="en-GB" dirty="0"/>
              <a:t>Controlled vocabularies</a:t>
            </a:r>
          </a:p>
          <a:p>
            <a:pPr lvl="2"/>
            <a:r>
              <a:rPr lang="en-GB" dirty="0"/>
              <a:t>Relational information</a:t>
            </a:r>
          </a:p>
          <a:p>
            <a:pPr lvl="2"/>
            <a:r>
              <a:rPr lang="en-GB" dirty="0"/>
              <a:t>Resource types</a:t>
            </a:r>
          </a:p>
          <a:p>
            <a:pPr lvl="2"/>
            <a:r>
              <a:rPr lang="en-GB" dirty="0"/>
              <a:t>Rights management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639CF-123F-E544-AA99-3BC0AB082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www.idealliance.org</a:t>
            </a:r>
            <a:r>
              <a:rPr lang="en-GB" dirty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653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 </a:t>
            </a:r>
            <a:r>
              <a:rPr lang="en-US" dirty="0" err="1"/>
              <a:t>Programmes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Simple ontology for describing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Brands</a:t>
            </a:r>
          </a:p>
          <a:p>
            <a:pPr lvl="1"/>
            <a:r>
              <a:rPr lang="en-US" dirty="0"/>
              <a:t>Series (seasons)</a:t>
            </a:r>
          </a:p>
          <a:p>
            <a:pPr lvl="1"/>
            <a:r>
              <a:rPr lang="en-US" dirty="0"/>
              <a:t>Episodes</a:t>
            </a:r>
          </a:p>
          <a:p>
            <a:pPr lvl="1"/>
            <a:r>
              <a:rPr lang="en-US" dirty="0"/>
              <a:t>Broadcast events</a:t>
            </a:r>
          </a:p>
          <a:p>
            <a:pPr lvl="1"/>
            <a:r>
              <a:rPr lang="en-US" dirty="0"/>
              <a:t>Broadcast services</a:t>
            </a:r>
          </a:p>
          <a:p>
            <a:endParaRPr lang="en-US" dirty="0"/>
          </a:p>
          <a:p>
            <a:r>
              <a:rPr lang="en-US" dirty="0"/>
              <a:t>Data describing all BBC </a:t>
            </a:r>
            <a:r>
              <a:rPr lang="en-US" dirty="0" err="1"/>
              <a:t>programmes</a:t>
            </a:r>
            <a:endParaRPr lang="en-US" dirty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92" y="1111805"/>
            <a:ext cx="3844111" cy="512548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9DBE8-2D8B-8C47-907B-9A13BE490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/ontology/</a:t>
            </a:r>
            <a:r>
              <a:rPr lang="en-US" dirty="0" err="1"/>
              <a:t>po</a:t>
            </a:r>
            <a:r>
              <a:rPr lang="en-US" dirty="0"/>
              <a:t>/ </a:t>
            </a:r>
          </a:p>
          <a:p>
            <a:r>
              <a:rPr lang="en-US" dirty="0"/>
              <a:t>http://</a:t>
            </a:r>
            <a:r>
              <a:rPr lang="en-US" dirty="0" err="1"/>
              <a:t>www.bbc.co.uk</a:t>
            </a:r>
            <a:r>
              <a:rPr lang="en-US" dirty="0"/>
              <a:t>/</a:t>
            </a:r>
            <a:r>
              <a:rPr lang="en-US" dirty="0" err="1"/>
              <a:t>programmes</a:t>
            </a:r>
            <a:r>
              <a:rPr lang="en-US" dirty="0"/>
              <a:t>/developers</a:t>
            </a:r>
          </a:p>
        </p:txBody>
      </p:sp>
    </p:spTree>
    <p:extLst>
      <p:ext uri="{BB962C8B-B14F-4D97-AF65-F5344CB8AC3E}">
        <p14:creationId xmlns:p14="http://schemas.microsoft.com/office/powerpoint/2010/main" val="38262644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 b="1251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http://www.flickr.com/photos/juanillooo/476627356/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26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CIDOC CRM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heterogeneous cultural heritage information</a:t>
            </a:r>
          </a:p>
          <a:p>
            <a:r>
              <a:rPr lang="en-US" dirty="0"/>
              <a:t>Represents more than just bibliographic information</a:t>
            </a:r>
          </a:p>
          <a:p>
            <a:r>
              <a:rPr lang="en-US" dirty="0"/>
              <a:t>Event-based model</a:t>
            </a:r>
            <a:br>
              <a:rPr lang="en-US" dirty="0"/>
            </a:br>
            <a:r>
              <a:rPr lang="en-US" dirty="0"/>
              <a:t>(compare with Dublin Core’s attribute-based approach)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D48A8-51C4-F849-AF45-4DA3EC61F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www.cidoc-crm.org</a:t>
            </a:r>
            <a:r>
              <a:rPr lang="en-US" dirty="0"/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40" y="1773236"/>
            <a:ext cx="5400673" cy="40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842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D420A-0396-DE41-B044-3A1C2A7B11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768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Knowledge Organisation System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/>
              <a:t>Semantic relationships: broader, narrower, related terms</a:t>
            </a:r>
          </a:p>
          <a:p>
            <a:r>
              <a:rPr lang="en-GB" dirty="0"/>
              <a:t>Labels, preferred labels, alternative labels</a:t>
            </a:r>
          </a:p>
          <a:p>
            <a:r>
              <a:rPr lang="en-GB" dirty="0"/>
              <a:t>Notes, documentation, scope notes</a:t>
            </a:r>
          </a:p>
          <a:p>
            <a:r>
              <a:rPr lang="en-GB" dirty="0"/>
              <a:t>Mappings between vocabularies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1481E-4C44-5742-9363-3FE6D51C3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skos</a:t>
            </a:r>
            <a:r>
              <a:rPr lang="en-GB" dirty="0"/>
              <a:t>-reference/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474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Applications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 dirty="0"/>
            </a:br>
            <a:r>
              <a:rPr lang="en-GB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342775326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SKOS Example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A03EBE-C0B8-1E43-9C69-90E633324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11948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514" t="6639" r="2514" b="6639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E1F325-6926-0040-9436-6DF408BB6F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1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a digital object represents its origin</a:t>
            </a:r>
          </a:p>
          <a:p>
            <a:r>
              <a:rPr lang="en-US" dirty="0"/>
              <a:t>Provenance facilitates:</a:t>
            </a:r>
          </a:p>
          <a:p>
            <a:pPr lvl="1"/>
            <a:r>
              <a:rPr lang="en-US" dirty="0"/>
              <a:t>understanding how data was collected so it can be meaningfully used</a:t>
            </a:r>
          </a:p>
          <a:p>
            <a:pPr lvl="1"/>
            <a:r>
              <a:rPr lang="en-US" dirty="0"/>
              <a:t>determining ownership and rights over an object</a:t>
            </a:r>
          </a:p>
          <a:p>
            <a:pPr lvl="1"/>
            <a:r>
              <a:rPr lang="en-US" dirty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it</a:t>
            </a:r>
          </a:p>
          <a:p>
            <a:pPr lvl="1"/>
            <a:r>
              <a:rPr lang="en-US" dirty="0"/>
              <a:t>verifying that the process and steps used to obtain a result complies with given requirements</a:t>
            </a:r>
          </a:p>
          <a:p>
            <a:pPr lvl="1"/>
            <a:r>
              <a:rPr lang="en-US" dirty="0"/>
              <a:t>reproducing how something was generated.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6CBBD9-FEE6-1243-96FC-CB88FF8941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PROV-O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specification and ontology for expressing provenance records</a:t>
            </a:r>
          </a:p>
          <a:p>
            <a:r>
              <a:rPr lang="en-US" dirty="0"/>
              <a:t>Records contain descriptions of the entities and activities involved in producing and delivering or otherwise influencing a given object</a:t>
            </a:r>
          </a:p>
          <a:p>
            <a:r>
              <a:rPr lang="en-US" dirty="0"/>
              <a:t>Became a W3C Recommendation in April 2013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484716"/>
            <a:ext cx="5400675" cy="304109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C553F7-6D4E-1F4C-B50C-DF4FEB2B7A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prov</a:t>
            </a:r>
            <a:r>
              <a:rPr lang="en-GB" dirty="0"/>
              <a:t>-primer/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0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12465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http://www.flickr.com/photos/medievalkarl/4473939932/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0333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837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Shared annotations for the Web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05760-AAEC-3647-B73B-185AEFD974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http://www.w3.org/2001/</a:t>
            </a:r>
            <a:r>
              <a:rPr lang="en-US" dirty="0" err="1"/>
              <a:t>Annotea</a:t>
            </a:r>
            <a:r>
              <a:rPr lang="en-US" dirty="0"/>
              <a:t>/</a:t>
            </a: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991469"/>
            <a:ext cx="5400675" cy="5866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07306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Annotation Data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W3C Proposed Recommendation (17 Jan 2017)</a:t>
            </a:r>
          </a:p>
          <a:p>
            <a:pPr lvl="1"/>
            <a:r>
              <a:rPr lang="en-US" dirty="0"/>
              <a:t>Ongoing work on annotation within W3C (Web Annotation Working Group)</a:t>
            </a:r>
          </a:p>
          <a:p>
            <a:r>
              <a:rPr lang="en-US" dirty="0"/>
              <a:t>Vocabularies used:</a:t>
            </a:r>
          </a:p>
          <a:p>
            <a:pPr lvl="1"/>
            <a:r>
              <a:rPr lang="en-US" dirty="0"/>
              <a:t>FOAF</a:t>
            </a:r>
          </a:p>
          <a:p>
            <a:pPr lvl="1"/>
            <a:r>
              <a:rPr lang="en-US" dirty="0"/>
              <a:t>Dublin Core</a:t>
            </a:r>
          </a:p>
          <a:p>
            <a:pPr lvl="1"/>
            <a:r>
              <a:rPr lang="en-US" dirty="0"/>
              <a:t>Provenance</a:t>
            </a:r>
          </a:p>
          <a:p>
            <a:pPr lvl="1"/>
            <a:r>
              <a:rPr lang="en-US" dirty="0"/>
              <a:t>SKOS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8531" y="2276475"/>
            <a:ext cx="5421371" cy="310201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6A9F6-9452-E84A-9FEC-6F0CBB6EC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www.openannotation.org</a:t>
            </a:r>
            <a:r>
              <a:rPr lang="en-GB" dirty="0"/>
              <a:t>/spec/core/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77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1489267" y="764704"/>
            <a:ext cx="9213466" cy="547258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CEA4C-0932-3344-AF2A-E469E1CCC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polycart</a:t>
            </a:r>
            <a:r>
              <a:rPr lang="en-US" dirty="0"/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117648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Relations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Standardised</a:t>
            </a:r>
            <a:r>
              <a:rPr lang="en-US" dirty="0"/>
              <a:t> vocabulary for product, price, and company data</a:t>
            </a:r>
          </a:p>
          <a:p>
            <a:r>
              <a:rPr lang="en-US" dirty="0"/>
              <a:t>Represents:</a:t>
            </a:r>
          </a:p>
          <a:p>
            <a:pPr lvl="1"/>
            <a:r>
              <a:rPr lang="en-US" dirty="0"/>
              <a:t>Prices</a:t>
            </a:r>
          </a:p>
          <a:p>
            <a:pPr lvl="1"/>
            <a:r>
              <a:rPr lang="en-US" dirty="0"/>
              <a:t>Accepted payment methods</a:t>
            </a:r>
          </a:p>
          <a:p>
            <a:pPr lvl="1"/>
            <a:r>
              <a:rPr lang="en-US" dirty="0"/>
              <a:t>Opening times</a:t>
            </a:r>
          </a:p>
          <a:p>
            <a:pPr lvl="1"/>
            <a:r>
              <a:rPr lang="en-US" dirty="0"/>
              <a:t>Delivery methods and charges</a:t>
            </a:r>
          </a:p>
          <a:p>
            <a:pPr lvl="1"/>
            <a:r>
              <a:rPr lang="en-US" dirty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Integrates with:</a:t>
            </a:r>
          </a:p>
          <a:p>
            <a:pPr lvl="1"/>
            <a:r>
              <a:rPr lang="en-US" dirty="0"/>
              <a:t>UNSPSC vocabulary for offerings</a:t>
            </a:r>
          </a:p>
          <a:p>
            <a:pPr lvl="1"/>
            <a:r>
              <a:rPr lang="en-US" dirty="0"/>
              <a:t>SIC codes for company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1B2619-C488-8040-95F9-B6B4A59C79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</a:t>
            </a:r>
            <a:r>
              <a:rPr lang="en-US" dirty="0" err="1"/>
              <a:t>goodrelations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23" y="5353645"/>
            <a:ext cx="3247389" cy="8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203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  <a:p>
            <a:r>
              <a:rPr lang="en-US" dirty="0"/>
              <a:t>Bibliographic Metadata</a:t>
            </a:r>
          </a:p>
          <a:p>
            <a:r>
              <a:rPr lang="en-US" dirty="0"/>
              <a:t>Cultural Heritage</a:t>
            </a:r>
          </a:p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36C8-9537-0D40-8F5C-493B0B6741C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  <a:p>
            <a:r>
              <a:rPr lang="en-US" dirty="0"/>
              <a:t>Web Annotation</a:t>
            </a:r>
          </a:p>
          <a:p>
            <a:r>
              <a:rPr lang="en-US" dirty="0"/>
              <a:t>Public Sector Information</a:t>
            </a:r>
          </a:p>
          <a:p>
            <a:r>
              <a:rPr lang="en-US" dirty="0"/>
              <a:t>Geographic Information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651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2" b="12552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http://www.flickr.com/photos/emsef/1398072554/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7607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AKTive</a:t>
            </a:r>
            <a:r>
              <a:rPr lang="en-GB" dirty="0"/>
              <a:t> PSI (2005)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/>
              <a:t>Build up a detailed picture of life in two London Boroughs, using as broad a collection of Public Sector Information as possible</a:t>
            </a:r>
            <a:endParaRPr lang="en-GB" dirty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2180949" y="3429000"/>
            <a:ext cx="7830101" cy="2808288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7022430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Visualisations and Mashups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27ABC9-CE5B-D242-B6B6-7B5F027F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773238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2730500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65" y="2159648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7278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 Sector 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4B3E32-EF99-C246-B016-5AD9BAE4B7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www.esd.org.uk</a:t>
            </a:r>
            <a:r>
              <a:rPr lang="en-US" dirty="0"/>
              <a:t>/standards/</a:t>
            </a:r>
            <a:r>
              <a:rPr lang="en-US" dirty="0" err="1"/>
              <a:t>ipsv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94369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data.gov.uk (2010)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2009, Tim Berners-Lee and Nigel </a:t>
            </a:r>
            <a:r>
              <a:rPr lang="en-US" dirty="0" err="1"/>
              <a:t>Shadbolt</a:t>
            </a:r>
            <a:r>
              <a:rPr lang="en-US" dirty="0"/>
              <a:t> appointed as advisors to HMG on opening up public data</a:t>
            </a:r>
          </a:p>
          <a:p>
            <a:endParaRPr lang="en-US" dirty="0"/>
          </a:p>
          <a:p>
            <a:r>
              <a:rPr lang="en-US" dirty="0" err="1"/>
              <a:t>data.gov.uk</a:t>
            </a:r>
            <a:r>
              <a:rPr lang="en-US" dirty="0"/>
              <a:t> website went public on 21 Jan 2010</a:t>
            </a:r>
          </a:p>
          <a:p>
            <a:pPr lvl="1"/>
            <a:r>
              <a:rPr lang="en-US" dirty="0"/>
              <a:t>2890 datasets from central and local government</a:t>
            </a:r>
          </a:p>
          <a:p>
            <a:pPr lvl="1"/>
            <a:r>
              <a:rPr lang="en-US" dirty="0"/>
              <a:t>Uses SW technologies to represent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E3DA6-926A-F94B-9EC9-89524D1A427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75E84-DAB1-9441-8BF6-35FF50C3F2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773235"/>
            <a:ext cx="5400674" cy="43529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41068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59" b="1355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Geographic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F50F3-7B71-D046-B6F8-926E6809C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95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Ordnance Survey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Opened up datasets as part of UK public sector data initiative:</a:t>
            </a:r>
          </a:p>
          <a:p>
            <a:pPr lvl="1"/>
            <a:r>
              <a:rPr lang="en-US" dirty="0"/>
              <a:t>1:50,000 Gazetteer</a:t>
            </a:r>
            <a:br>
              <a:rPr lang="en-US" dirty="0"/>
            </a:br>
            <a:r>
              <a:rPr lang="en-US" dirty="0"/>
              <a:t>250,000 place names</a:t>
            </a:r>
          </a:p>
          <a:p>
            <a:pPr lvl="1"/>
            <a:r>
              <a:rPr lang="en-US" dirty="0"/>
              <a:t>Code-Point</a:t>
            </a:r>
            <a:br>
              <a:rPr lang="en-US" dirty="0"/>
            </a:br>
            <a:r>
              <a:rPr lang="en-US" dirty="0"/>
              <a:t>1,700,000 postcode units</a:t>
            </a:r>
          </a:p>
          <a:p>
            <a:pPr lvl="1"/>
            <a:r>
              <a:rPr lang="en-US" dirty="0"/>
              <a:t>Boundary Line</a:t>
            </a:r>
            <a:br>
              <a:rPr lang="en-US" dirty="0"/>
            </a:br>
            <a:r>
              <a:rPr lang="en-US" dirty="0"/>
              <a:t>Electoral and administrative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Output formats:</a:t>
            </a:r>
          </a:p>
          <a:p>
            <a:pPr lvl="1"/>
            <a:r>
              <a:rPr lang="en-US" dirty="0"/>
              <a:t>JSON</a:t>
            </a:r>
          </a:p>
          <a:p>
            <a:pPr lvl="1"/>
            <a:r>
              <a:rPr lang="en-US" dirty="0"/>
              <a:t>RDF</a:t>
            </a:r>
          </a:p>
          <a:p>
            <a:r>
              <a:rPr lang="en-US" dirty="0"/>
              <a:t>SPARQL query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3A0A6-0084-A34D-BE2A-537E2B3A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data.ordnancesurvey.co.uk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98477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Streetmap</a:t>
            </a:r>
            <a:r>
              <a:rPr lang="en-US" dirty="0"/>
              <a:t>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OSM Semantic Network</a:t>
            </a:r>
          </a:p>
          <a:p>
            <a:pPr lvl="1"/>
            <a:r>
              <a:rPr lang="en-US" dirty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/>
              <a:t>LinkedGeoData.org</a:t>
            </a:r>
            <a:endParaRPr lang="en-US" dirty="0"/>
          </a:p>
          <a:p>
            <a:pPr lvl="1"/>
            <a:r>
              <a:rPr lang="en-US" dirty="0"/>
              <a:t>Interlinks OSM data with other linked open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tretch/>
        </p:blipFill>
        <p:spPr>
          <a:xfrm>
            <a:off x="6167438" y="2082194"/>
            <a:ext cx="5400675" cy="38461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FDC578-6620-DD4C-B4B3-B3F1D20A8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90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0C58E-D649-3A47-B91A-5864DEC8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RDF</a:t>
            </a:r>
          </a:p>
        </p:txBody>
      </p:sp>
    </p:spTree>
    <p:extLst>
      <p:ext uri="{BB962C8B-B14F-4D97-AF65-F5344CB8AC3E}">
        <p14:creationId xmlns:p14="http://schemas.microsoft.com/office/powerpoint/2010/main" val="14297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557371-9451-B346-A8AE-BC98EDB1B3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7" b="1365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D004D8-7DB3-1C46-8B8D-9307FE3E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C967A-61EF-DA4D-B950-E600DBE966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bigblackbox</a:t>
            </a:r>
            <a:r>
              <a:rPr lang="en-US" dirty="0"/>
              <a:t>/4269397346/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346A7C05-D1B0-FF4D-AC01-EA8CA6F0FCF0}"/>
              </a:ext>
            </a:extLst>
          </p:cNvPr>
          <p:cNvGrpSpPr/>
          <p:nvPr/>
        </p:nvGrpSpPr>
        <p:grpSpPr>
          <a:xfrm>
            <a:off x="4532596" y="1540438"/>
            <a:ext cx="1774664" cy="1367530"/>
            <a:chOff x="3385024" y="1308288"/>
            <a:chExt cx="1774664" cy="1367530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F52D31C1-B0D0-D747-9D58-77DC1006F91D}"/>
                </a:ext>
              </a:extLst>
            </p:cNvPr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C8AB0C-23EC-3045-B777-56028E1DB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CB720148-A20E-4E41-B71C-048F0777C0E2}"/>
              </a:ext>
            </a:extLst>
          </p:cNvPr>
          <p:cNvGrpSpPr/>
          <p:nvPr/>
        </p:nvGrpSpPr>
        <p:grpSpPr>
          <a:xfrm>
            <a:off x="8078014" y="678498"/>
            <a:ext cx="1774664" cy="1367530"/>
            <a:chOff x="6554014" y="472123"/>
            <a:chExt cx="1774664" cy="1367530"/>
          </a:xfrm>
        </p:grpSpPr>
        <p:sp>
          <p:nvSpPr>
            <p:cNvPr id="10" name="Rounded Rectangular Callout 9">
              <a:extLst>
                <a:ext uri="{FF2B5EF4-FFF2-40B4-BE49-F238E27FC236}">
                  <a16:creationId xmlns:a16="http://schemas.microsoft.com/office/drawing/2014/main" id="{826A30AD-6953-CC4F-8C38-BDEE9F6ABF6F}"/>
                </a:ext>
              </a:extLst>
            </p:cNvPr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F3B41-DDC1-3E42-9C7F-7CF805373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45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Semantic Web realisation of “six degrees of separation”</a:t>
            </a:r>
          </a:p>
          <a:p>
            <a:r>
              <a:rPr lang="en-GB" dirty="0"/>
              <a:t>Fully distributed system</a:t>
            </a:r>
          </a:p>
          <a:p>
            <a:pPr lvl="1"/>
            <a:r>
              <a:rPr lang="en-GB" dirty="0"/>
              <a:t>Each user writes an RDF file describing themselves and who they know (using the FOAF schema)</a:t>
            </a:r>
          </a:p>
          <a:p>
            <a:pPr lvl="1"/>
            <a:r>
              <a:rPr lang="en-GB" dirty="0"/>
              <a:t>Files are harvested and aggregated</a:t>
            </a:r>
          </a:p>
          <a:p>
            <a:pPr lvl="1"/>
            <a:r>
              <a:rPr lang="en-GB" dirty="0"/>
              <a:t>Data is presented in a variety of interfaces</a:t>
            </a:r>
          </a:p>
          <a:p>
            <a:r>
              <a:rPr lang="en-GB" dirty="0"/>
              <a:t>Avoids </a:t>
            </a:r>
            <a:r>
              <a:rPr lang="en-GB" dirty="0" err="1"/>
              <a:t>siloing</a:t>
            </a:r>
            <a:r>
              <a:rPr lang="en-GB" dirty="0"/>
              <a:t> of existing social networking systems</a:t>
            </a:r>
          </a:p>
          <a:p>
            <a:r>
              <a:rPr lang="en-GB" dirty="0"/>
              <a:t>Data from many providers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4BB08-2465-4A4D-A98D-F5D778D53E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www.foaf-project.org</a:t>
            </a:r>
            <a:r>
              <a:rPr lang="en-US" dirty="0"/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99" y="4876984"/>
            <a:ext cx="2235783" cy="11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47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Interfaces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F8160D-BAA5-D747-B462-92360990F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1938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9" y="1985902"/>
            <a:ext cx="5400673" cy="34114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Semantically-Interlinked Online Communities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describing wikis, bulletin boards, blogs,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Designed to interoperate with FOAF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C562CF-F72B-F94B-9668-0329F935D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rdfs.org</a:t>
            </a:r>
            <a:r>
              <a:rPr lang="en-US" dirty="0"/>
              <a:t>/</a:t>
            </a:r>
            <a:r>
              <a:rPr lang="en-US" dirty="0" err="1"/>
              <a:t>sioc</a:t>
            </a:r>
            <a:r>
              <a:rPr lang="en-US" dirty="0"/>
              <a:t>/spec/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27" y="3729796"/>
            <a:ext cx="2084767" cy="204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936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36" y="692150"/>
            <a:ext cx="9121728" cy="59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775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 b="1252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Metadata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http://www.flickr.com/photos/celesterc/1069893367/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9724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1333</TotalTime>
  <Words>1145</Words>
  <Application>Microsoft Macintosh PowerPoint</Application>
  <PresentationFormat>Widescreen</PresentationFormat>
  <Paragraphs>226</Paragraphs>
  <Slides>38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Calibri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Vocabularies and Applications</vt:lpstr>
      <vt:lpstr>Overview</vt:lpstr>
      <vt:lpstr>Social Networking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  <vt:lpstr>Next Lecture: RDF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2019-01-28T20:46:29Z</dcterms:created>
  <dcterms:modified xsi:type="dcterms:W3CDTF">2020-01-28T11:51:36Z</dcterms:modified>
</cp:coreProperties>
</file>