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  <p:sldMasterId id="2147483698" r:id="rId3"/>
    <p:sldMasterId id="2147483702" r:id="rId4"/>
    <p:sldMasterId id="2147483706" r:id="rId5"/>
    <p:sldMasterId id="2147483710" r:id="rId6"/>
    <p:sldMasterId id="2147483714" r:id="rId7"/>
    <p:sldMasterId id="2147483718" r:id="rId8"/>
  </p:sldMasterIdLst>
  <p:notesMasterIdLst>
    <p:notesMasterId r:id="rId47"/>
  </p:notesMasterIdLst>
  <p:sldIdLst>
    <p:sldId id="259" r:id="rId9"/>
    <p:sldId id="601" r:id="rId10"/>
    <p:sldId id="748" r:id="rId11"/>
    <p:sldId id="760" r:id="rId12"/>
    <p:sldId id="703" r:id="rId13"/>
    <p:sldId id="704" r:id="rId14"/>
    <p:sldId id="705" r:id="rId15"/>
    <p:sldId id="706" r:id="rId16"/>
    <p:sldId id="708" r:id="rId17"/>
    <p:sldId id="709" r:id="rId18"/>
    <p:sldId id="603" r:id="rId19"/>
    <p:sldId id="710" r:id="rId20"/>
    <p:sldId id="713" r:id="rId21"/>
    <p:sldId id="712" r:id="rId22"/>
    <p:sldId id="711" r:id="rId23"/>
    <p:sldId id="714" r:id="rId24"/>
    <p:sldId id="715" r:id="rId25"/>
    <p:sldId id="716" r:id="rId26"/>
    <p:sldId id="670" r:id="rId27"/>
    <p:sldId id="671" r:id="rId28"/>
    <p:sldId id="750" r:id="rId29"/>
    <p:sldId id="752" r:id="rId30"/>
    <p:sldId id="751" r:id="rId31"/>
    <p:sldId id="692" r:id="rId32"/>
    <p:sldId id="629" r:id="rId33"/>
    <p:sldId id="749" r:id="rId34"/>
    <p:sldId id="759" r:id="rId35"/>
    <p:sldId id="757" r:id="rId36"/>
    <p:sldId id="746" r:id="rId37"/>
    <p:sldId id="729" r:id="rId38"/>
    <p:sldId id="730" r:id="rId39"/>
    <p:sldId id="731" r:id="rId40"/>
    <p:sldId id="732" r:id="rId41"/>
    <p:sldId id="734" r:id="rId42"/>
    <p:sldId id="754" r:id="rId43"/>
    <p:sldId id="753" r:id="rId44"/>
    <p:sldId id="755" r:id="rId45"/>
    <p:sldId id="761" r:id="rId46"/>
  </p:sldIdLst>
  <p:sldSz cx="12192000" cy="6858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Lucida Sans" panose="020B0602030504020204" pitchFamily="34" charset="77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603E37-0D51-6148-B746-38BA5F40FAA1}" v="1" dt="2020-01-28T09:54:15.2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0"/>
    <p:restoredTop sz="96327"/>
  </p:normalViewPr>
  <p:slideViewPr>
    <p:cSldViewPr snapToGrid="0" snapToObjects="1" showGuides="1">
      <p:cViewPr varScale="1">
        <p:scale>
          <a:sx n="124" d="100"/>
          <a:sy n="124" d="100"/>
        </p:scale>
        <p:origin x="47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font" Target="fonts/font6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microsoft.com/office/2015/10/relationships/revisionInfo" Target="revisionInfo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font" Target="fonts/font1.fntdata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2.fntdata"/><Relationship Id="rId57" Type="http://schemas.openxmlformats.org/officeDocument/2006/relationships/viewProps" Target="view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font" Target="fonts/font5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bbins N.M." userId="6a0e944c-4d97-467d-bb7a-7c3315791fe4" providerId="ADAL" clId="{01603E37-0D51-6148-B746-38BA5F40FAA1}"/>
    <pc:docChg chg="addSld modSld">
      <pc:chgData name="Gibbins N.M." userId="6a0e944c-4d97-467d-bb7a-7c3315791fe4" providerId="ADAL" clId="{01603E37-0D51-6148-B746-38BA5F40FAA1}" dt="2020-01-28T09:54:20.035" v="25" actId="20577"/>
      <pc:docMkLst>
        <pc:docMk/>
      </pc:docMkLst>
      <pc:sldChg chg="modSp">
        <pc:chgData name="Gibbins N.M." userId="6a0e944c-4d97-467d-bb7a-7c3315791fe4" providerId="ADAL" clId="{01603E37-0D51-6148-B746-38BA5F40FAA1}" dt="2020-01-27T18:27:31.735" v="7" actId="20577"/>
        <pc:sldMkLst>
          <pc:docMk/>
          <pc:sldMk cId="3427753269" sldId="601"/>
        </pc:sldMkLst>
        <pc:spChg chg="mod">
          <ac:chgData name="Gibbins N.M." userId="6a0e944c-4d97-467d-bb7a-7c3315791fe4" providerId="ADAL" clId="{01603E37-0D51-6148-B746-38BA5F40FAA1}" dt="2020-01-27T18:27:31.735" v="7" actId="20577"/>
          <ac:spMkLst>
            <pc:docMk/>
            <pc:sldMk cId="3427753269" sldId="601"/>
            <ac:spMk id="2" creationId="{00000000-0000-0000-0000-000000000000}"/>
          </ac:spMkLst>
        </pc:spChg>
      </pc:sldChg>
      <pc:sldChg chg="modSp add">
        <pc:chgData name="Gibbins N.M." userId="6a0e944c-4d97-467d-bb7a-7c3315791fe4" providerId="ADAL" clId="{01603E37-0D51-6148-B746-38BA5F40FAA1}" dt="2020-01-28T09:54:20.035" v="25" actId="20577"/>
        <pc:sldMkLst>
          <pc:docMk/>
          <pc:sldMk cId="142975601" sldId="761"/>
        </pc:sldMkLst>
        <pc:spChg chg="mod">
          <ac:chgData name="Gibbins N.M." userId="6a0e944c-4d97-467d-bb7a-7c3315791fe4" providerId="ADAL" clId="{01603E37-0D51-6148-B746-38BA5F40FAA1}" dt="2020-01-28T09:54:20.035" v="25" actId="20577"/>
          <ac:spMkLst>
            <pc:docMk/>
            <pc:sldMk cId="142975601" sldId="761"/>
            <ac:spMk id="2" creationId="{9F80C58E-D649-3A47-B91A-5864DEC84DB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F37-1E6F-6A44-A0D2-6DE377B840E2}" type="datetimeFigureOut">
              <a:rPr lang="en-GB" smtClean="0"/>
              <a:t>27/01/2020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DA00-7454-BF4E-9465-7D8AE93A7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C72940-C1DA-7E48-B9C8-189526ED243E}" type="slidenum">
              <a:rPr lang="en-US"/>
              <a:pPr/>
              <a:t>2</a:t>
            </a:fld>
            <a:endParaRPr lang="en-US"/>
          </a:p>
        </p:txBody>
      </p:sp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66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C082AE-C401-E143-B11F-9C30003A89F7}" type="slidenum">
              <a:rPr lang="en-US"/>
              <a:pPr/>
              <a:t>19</a:t>
            </a:fld>
            <a:endParaRPr lang="en-US"/>
          </a:p>
        </p:txBody>
      </p:sp>
      <p:sp>
        <p:nvSpPr>
          <p:cNvPr id="92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780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896886-2FB5-0549-B45C-24729D721A7E}" type="slidenum">
              <a:rPr lang="en-US"/>
              <a:pPr/>
              <a:t>20</a:t>
            </a:fld>
            <a:endParaRPr lang="en-US"/>
          </a:p>
        </p:txBody>
      </p:sp>
      <p:sp>
        <p:nvSpPr>
          <p:cNvPr id="92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641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0D1858-A86A-8743-9E79-9338E18E5CC0}" type="slidenum">
              <a:rPr lang="en-US"/>
              <a:pPr/>
              <a:t>24</a:t>
            </a:fld>
            <a:endParaRPr lang="en-US"/>
          </a:p>
        </p:txBody>
      </p:sp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8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E1D57-CA1B-4347-9C79-B25DDD341818}" type="slidenum">
              <a:rPr lang="en-US"/>
              <a:pPr/>
              <a:t>25</a:t>
            </a:fld>
            <a:endParaRPr lang="en-US"/>
          </a:p>
        </p:txBody>
      </p:sp>
      <p:sp>
        <p:nvSpPr>
          <p:cNvPr id="83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28650" lvl="1" indent="-171450">
              <a:buFont typeface="Arial"/>
              <a:buChar char="•"/>
            </a:pPr>
            <a:r>
              <a:rPr lang="en-GB" dirty="0"/>
              <a:t>User wishes to annotate a document</a:t>
            </a:r>
          </a:p>
          <a:p>
            <a:pPr marL="628650" lvl="1" indent="-171450">
              <a:buFont typeface="Arial"/>
              <a:buChar char="•"/>
            </a:pPr>
            <a:r>
              <a:rPr lang="en-GB" dirty="0"/>
              <a:t>Browsers create RDF that associates a region in the document with the annotation</a:t>
            </a:r>
          </a:p>
          <a:p>
            <a:pPr marL="628650" lvl="1" indent="-171450">
              <a:buFont typeface="Arial"/>
              <a:buChar char="•"/>
            </a:pPr>
            <a:r>
              <a:rPr lang="en-GB" dirty="0"/>
              <a:t>RDF published to a server </a:t>
            </a:r>
            <a:br>
              <a:rPr lang="en-GB" dirty="0"/>
            </a:br>
            <a:r>
              <a:rPr lang="en-GB" dirty="0"/>
              <a:t>(cf. link server)</a:t>
            </a:r>
          </a:p>
          <a:p>
            <a:pPr marL="628650" lvl="1" indent="-171450">
              <a:buFont typeface="Arial"/>
              <a:buChar char="•"/>
            </a:pPr>
            <a:r>
              <a:rPr lang="en-GB" dirty="0"/>
              <a:t>Browsers can query server to obtain annotations for pages</a:t>
            </a:r>
          </a:p>
          <a:p>
            <a:pPr marL="171450" indent="-171450">
              <a:buFont typeface="Arial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4213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356283-C117-FD4F-81E4-DC95987D9CD6}" type="slidenum">
              <a:rPr lang="en-US"/>
              <a:pPr/>
              <a:t>31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37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605A2-F1CE-3F40-A4C6-64A4FC11CDD9}" type="slidenum">
              <a:rPr lang="en-GB"/>
              <a:pPr/>
              <a:t>32</a:t>
            </a:fld>
            <a:endParaRPr lang="en-GB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7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A11B7A-EDF0-EB4B-B44E-5EFB852CE2DF}" type="slidenum">
              <a:rPr lang="en-US"/>
              <a:pPr/>
              <a:t>33</a:t>
            </a:fld>
            <a:endParaRPr lang="en-US"/>
          </a:p>
        </p:txBody>
      </p:sp>
      <p:sp>
        <p:nvSpPr>
          <p:cNvPr id="92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306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CA20E-E1C6-C346-99CB-CFB45C0374C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77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75294A-305A-5148-851E-87EAB571FB8D}" type="slidenum">
              <a:rPr lang="en-US"/>
              <a:pPr/>
              <a:t>5</a:t>
            </a:fld>
            <a:endParaRPr lang="en-US"/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887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57A649-C45C-9540-BC69-7607E5A995A6}" type="slidenum">
              <a:rPr lang="en-US"/>
              <a:pPr/>
              <a:t>6</a:t>
            </a:fld>
            <a:endParaRPr lang="en-US"/>
          </a:p>
        </p:txBody>
      </p:sp>
      <p:sp>
        <p:nvSpPr>
          <p:cNvPr id="82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4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419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SIOC – Semantically-Interlinked Online Communities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59DFE-48A0-514B-974A-E9AD06536CE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81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532366-70DB-EF4D-9EEF-9FB110AD18D1}" type="slidenum">
              <a:rPr lang="en-US"/>
              <a:pPr/>
              <a:t>10</a:t>
            </a:fld>
            <a:endParaRPr lang="en-US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726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32FFCD-EFE2-9046-B394-5CF4991665DA}" type="slidenum">
              <a:rPr lang="en-US"/>
              <a:pPr/>
              <a:t>11</a:t>
            </a:fld>
            <a:endParaRPr lang="en-US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002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EA0532-F770-1A41-8380-1B7A62CB1CA7}" type="slidenum">
              <a:rPr lang="en-US"/>
              <a:pPr/>
              <a:t>13</a:t>
            </a:fld>
            <a:endParaRPr lang="en-US"/>
          </a:p>
        </p:txBody>
      </p:sp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461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42664A-158F-B748-BFA3-D3C1897C57E8}" type="slidenum">
              <a:rPr lang="en-US"/>
              <a:pPr/>
              <a:t>14</a:t>
            </a:fld>
            <a:endParaRPr lang="en-US"/>
          </a:p>
        </p:txBody>
      </p:sp>
      <p:sp>
        <p:nvSpPr>
          <p:cNvPr id="79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00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0703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7289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1511-F3E4-724E-9385-E56C8E96E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17649E7-935E-964A-AF69-C0C4D907C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2276475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FB0E1B-5C1F-6F40-9A46-F8BCACC6E5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2276477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555E08-1F8E-FE4A-8984-00D054924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88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1483EC-A312-1944-A3B6-36E2CF252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6743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2A8D003-FCDA-0047-981A-893491C35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DD746F-C60A-5F4B-A45F-63CE1F52D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9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956CC3-5066-2E40-8C1A-C70D599F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85866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7" y="692150"/>
            <a:ext cx="5400675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B6178A-34C0-C542-A96F-1D5AC73A1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A79C78-B21D-F943-BA39-8360A5CA22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041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8D99ABB-BC2E-134A-A2CD-85CF5A02E7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01542" y="824986"/>
            <a:ext cx="2666571" cy="28151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DD31F4D-BE21-FB46-B0CE-AF77431BBA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7438" y="1767953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6588E56-5876-5B4A-9118-0C89AE35EB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1119" y="3789039"/>
            <a:ext cx="2877210" cy="24482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C1FA18-66B6-1C4F-B252-BC50D7B557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4885" y="3789040"/>
            <a:ext cx="2373228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F2A8A3E-04CB-3D49-BFF9-4E8A1C7C7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07546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57BE-BD60-B043-9E76-245DD19A1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8C294F4-A6AD-1740-BEEC-61206D8F40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9" y="1773239"/>
            <a:ext cx="540117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0BA58DB-1B10-234D-9055-77566A3705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1" y="1773238"/>
            <a:ext cx="5401171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0C5138F-94AF-8046-AAE7-1C99875056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9" y="4076701"/>
            <a:ext cx="5401169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1B490-0D9B-4347-9BB0-19B2C921F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1" y="4076701"/>
            <a:ext cx="5401171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92EB63-72C1-744C-9F42-6A38D445F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193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DE22-5B82-9541-BA5A-BB368C0F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FB7F17B-6AA3-1149-BBC9-DC5B1DFC0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8" y="1773237"/>
            <a:ext cx="3527425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2245F91-9A08-D645-A795-C37F14E4A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688" y="1773237"/>
            <a:ext cx="3527426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F425D9C-51DB-2848-9101-2FF8AF582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775" y="1773236"/>
            <a:ext cx="3600450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C36AEF-34C3-E14F-BCD3-4CA0A0915F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393" y="4076700"/>
            <a:ext cx="3527920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5E5B0E-4B8A-C24D-B31C-4457A16D9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40688" y="4076700"/>
            <a:ext cx="3527425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1B113F3-BB57-AC48-9603-182BF960DC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95775" y="4076700"/>
            <a:ext cx="3600449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A280A98-37C6-2342-830C-12DF4E52E1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216496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0019-9464-AF4F-A14A-C779F78A7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CBA7DE-3862-DF4A-B953-467BCFD74F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773238"/>
            <a:ext cx="3527920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13F7FAA-ACCD-1D4C-B487-1D8E59569B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5775" y="1773239"/>
            <a:ext cx="3600449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BFC2351-BCA4-634D-9FC2-1AABCF68D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9" y="1773238"/>
            <a:ext cx="3527424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8D0C368-497A-8B4F-9C13-C840AF36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491501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12300D-9767-B945-AF02-1D3DEB990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41E2F-1B0D-9748-91C5-CC974CF8E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1188DFF-7D9D-C84E-AA59-F5EB920D4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064429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E695FFE-DEC3-8945-A9DF-C9F8CC8AF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58025-FD3D-9A45-8783-576F4EEB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00663"/>
            <a:ext cx="10944224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4003048-D4F7-6941-99F8-0109AB947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70894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6D86-B0CF-2A49-A4C4-A057AAAF2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7C13D-6028-A044-A6F1-DC4BF348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0E68F37-339A-074E-BA38-13276F509C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95507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31999" y="1700214"/>
            <a:ext cx="11328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32000" y="3860801"/>
            <a:ext cx="11328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34" y="381000"/>
            <a:ext cx="3594100" cy="584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5807075"/>
            <a:ext cx="11328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/>
              <a:t>Click to add author </a:t>
            </a:r>
            <a:br>
              <a:rPr lang="en-US"/>
            </a:br>
            <a:r>
              <a:rPr lang="en-US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381000"/>
            <a:ext cx="2884159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94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682750"/>
            <a:ext cx="54608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682751"/>
            <a:ext cx="54608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AAEE-4518-C74C-8451-7107E55F55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0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406901"/>
            <a:ext cx="11328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5768975"/>
            <a:ext cx="11328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3247381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6F416-8B11-524A-BEC2-6BD2DDA74A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32000" y="1692000"/>
            <a:ext cx="11328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1925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08F6-E396-D54A-AD7E-F132BE2489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33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9208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6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334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63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7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996258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FB4DFBA-4204-6F48-9C17-C4753F47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17486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1948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120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4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836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398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0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884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30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144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3357494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BB0091-538D-5945-9060-309C43192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79687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30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2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432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416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86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3983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55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2160587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0D52624-8049-5D40-91BF-8EA428BF66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47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79728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821EA71-BFDF-764B-9601-98B10F3D51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89947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515728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CD1A0C4-1EEA-A345-AAC3-06F0D07C5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6424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3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975F-9286-2641-8193-8DF7321C8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BC2BCE8-8683-9143-A195-36CA36A03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773238"/>
            <a:ext cx="3528392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5F0F8BD-14D9-F54C-8643-B510466E5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6" y="1773239"/>
            <a:ext cx="3527897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22968ED-E95A-5C4A-AFD4-AFD46BE8A4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800" y="1773239"/>
            <a:ext cx="360040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667781-6711-AC4E-B59A-870436D773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45C34E7-B8FA-EE45-B82E-8F66C35813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51603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42AA-DC19-824E-AC96-5B2BE9F1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068AE28-9C85-8643-AF49-94E4EA86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528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0EFFEC7-CADF-794D-8A8F-463A8B0D16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0689" y="5445122"/>
            <a:ext cx="1727719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51B6D2F-C03C-364E-96D4-07089520BE8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435" y="5445122"/>
            <a:ext cx="1728790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60F87C5-62F3-5348-A9B3-27985DEED7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95775" y="5445122"/>
            <a:ext cx="1728787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062D462-B04F-C447-B1D0-0BC4455923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23592" y="5445122"/>
            <a:ext cx="1727718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8F9F3D8-C529-AD4D-A368-265D78A91F7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51384" y="5445122"/>
            <a:ext cx="1727743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1E13E52-C677-7744-9232-41BF6179164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12872" y="5445122"/>
            <a:ext cx="1727744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E2EFAD-DC91-6841-A510-D79076BD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0196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35032-FFFC-C447-BA60-9B32DA45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6C37D-9121-684D-B590-EF4A5593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D240F-3434-DF49-BB59-C0B86B41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9" y="6381751"/>
            <a:ext cx="3527424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1B7BC17-F0E7-7A47-8273-78D53527614D}" type="datetimeFigureOut">
              <a:rPr lang="en-GB" smtClean="0"/>
              <a:pPr/>
              <a:t>27/01/2020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1AEA1-9EFF-6040-A0DF-32F3F8CF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5774" y="6381751"/>
            <a:ext cx="3600451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BF26-FC66-2C46-9F3E-A7306A28B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26078B-3553-4544-8ED2-80E83B6C7BAA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81750"/>
            <a:ext cx="431799" cy="287339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CCAEE-C447-EE4D-A54A-FF75ECE36C7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7" r:id="rId2"/>
    <p:sldLayoutId id="2147483676" r:id="rId3"/>
    <p:sldLayoutId id="2147483679" r:id="rId4"/>
    <p:sldLayoutId id="2147483680" r:id="rId5"/>
    <p:sldLayoutId id="2147483677" r:id="rId6"/>
    <p:sldLayoutId id="2147483678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6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  <p15:guide id="3" orient="horz" pos="1117" userDrawn="1">
          <p15:clr>
            <a:srgbClr val="F26B43"/>
          </p15:clr>
        </p15:guide>
        <p15:guide id="4" orient="horz" pos="1344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  <p15:guide id="6" orient="horz" pos="2478" userDrawn="1">
          <p15:clr>
            <a:srgbClr val="F26B43"/>
          </p15:clr>
        </p15:guide>
        <p15:guide id="7" orient="horz" pos="2568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020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2706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5065" userDrawn="1">
          <p15:clr>
            <a:srgbClr val="F26B43"/>
          </p15:clr>
        </p15:guide>
        <p15:guide id="17" pos="4974" userDrawn="1">
          <p15:clr>
            <a:srgbClr val="F26B43"/>
          </p15:clr>
        </p15:guide>
        <p15:guide id="18" pos="7559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orient="horz" pos="2115" userDrawn="1">
          <p15:clr>
            <a:srgbClr val="F26B43"/>
          </p15:clr>
        </p15:guide>
        <p15:guide id="5" orient="horz" pos="2205" userDrawn="1">
          <p15:clr>
            <a:srgbClr val="F26B43"/>
          </p15:clr>
        </p15:guide>
        <p15:guide id="6" orient="horz" pos="2840" userDrawn="1">
          <p15:clr>
            <a:srgbClr val="F26B43"/>
          </p15:clr>
        </p15:guide>
        <p15:guide id="7" orient="horz" pos="2931" userDrawn="1">
          <p15:clr>
            <a:srgbClr val="F26B43"/>
          </p15:clr>
        </p15:guide>
        <p15:guide id="8" orient="horz" pos="315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pos="755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orient="horz" pos="436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5" pos="393" userDrawn="1">
          <p15:clr>
            <a:srgbClr val="F26B43"/>
          </p15:clr>
        </p15:guide>
        <p15:guide id="16" orient="horz" pos="1026" userDrawn="1">
          <p15:clr>
            <a:srgbClr val="F26B43"/>
          </p15:clr>
        </p15:guide>
        <p15:guide id="17" orient="horz" pos="1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8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icbrainz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gif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hyperlink" Target="http://www.esd.org.uk/standards/ipsv/" TargetMode="Externa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ikeon.com/foaf/?mbox=nmg@ecs.soton.ac.u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://jibbering.com/foaf/foafnaut.svg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55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Dublin Core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A standard set of 15 metadata elements for cross-domain information resource description</a:t>
            </a:r>
          </a:p>
          <a:p>
            <a:r>
              <a:rPr lang="en-GB" dirty="0"/>
              <a:t>Formally endorsed by ISO, NISO and CEN</a:t>
            </a:r>
          </a:p>
          <a:p>
            <a:r>
              <a:rPr lang="en-GB" dirty="0"/>
              <a:t>Representation language-neutral</a:t>
            </a:r>
          </a:p>
          <a:p>
            <a:pPr lvl="1"/>
            <a:r>
              <a:rPr lang="en-GB" dirty="0"/>
              <a:t>Plain XML serialisations in addition to RDF/XML</a:t>
            </a:r>
          </a:p>
          <a:p>
            <a:pPr lvl="1"/>
            <a:r>
              <a:rPr lang="en-GB" dirty="0"/>
              <a:t>Predates RDF </a:t>
            </a:r>
            <a:br>
              <a:rPr lang="en-GB" dirty="0"/>
            </a:br>
            <a:r>
              <a:rPr lang="en-GB" dirty="0"/>
              <a:t>(started in 1995)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/>
              <a:t>Possibly the most widely used Semantic Web vocabulary</a:t>
            </a:r>
          </a:p>
          <a:p>
            <a:pPr lvl="1"/>
            <a:r>
              <a:rPr lang="en-GB" dirty="0"/>
              <a:t>Libraries (electronic and physical)</a:t>
            </a:r>
          </a:p>
          <a:p>
            <a:pPr lvl="1"/>
            <a:r>
              <a:rPr lang="en-GB" dirty="0"/>
              <a:t>Museums</a:t>
            </a:r>
          </a:p>
          <a:p>
            <a:pPr lvl="1"/>
            <a:r>
              <a:rPr lang="en-GB" dirty="0"/>
              <a:t>Web archives</a:t>
            </a:r>
          </a:p>
          <a:p>
            <a:pPr lvl="2"/>
            <a:r>
              <a:rPr lang="en-GB" dirty="0"/>
              <a:t>Open Directory Project</a:t>
            </a:r>
          </a:p>
          <a:p>
            <a:pPr lvl="2"/>
            <a:r>
              <a:rPr lang="en-GB" dirty="0"/>
              <a:t>UK Mirror Service</a:t>
            </a:r>
          </a:p>
          <a:p>
            <a:pPr lvl="2"/>
            <a:r>
              <a:rPr lang="en-GB" dirty="0" err="1"/>
              <a:t>MusicBrainz</a:t>
            </a:r>
            <a:endParaRPr lang="en-GB" dirty="0"/>
          </a:p>
          <a:p>
            <a:pPr lvl="1"/>
            <a:r>
              <a:rPr lang="en-GB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355216-87C0-2D4C-B3EE-7B4026DBDC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</a:t>
            </a:r>
            <a:r>
              <a:rPr lang="en-GB" dirty="0" err="1"/>
              <a:t>dublincore.org</a:t>
            </a:r>
            <a:r>
              <a:rPr lang="en-GB" dirty="0"/>
              <a:t>/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7" r="20285"/>
          <a:stretch/>
        </p:blipFill>
        <p:spPr>
          <a:xfrm>
            <a:off x="9454305" y="4120249"/>
            <a:ext cx="2113807" cy="211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0275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Dublin Core Element Set</a:t>
            </a:r>
            <a:endParaRPr lang="en-US"/>
          </a:p>
        </p:txBody>
      </p:sp>
      <p:sp>
        <p:nvSpPr>
          <p:cNvPr id="78438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/>
              <a:t>Title</a:t>
            </a:r>
          </a:p>
          <a:p>
            <a:r>
              <a:rPr lang="en-GB"/>
              <a:t>Creator</a:t>
            </a:r>
          </a:p>
          <a:p>
            <a:r>
              <a:rPr lang="en-GB"/>
              <a:t>Subject</a:t>
            </a:r>
          </a:p>
          <a:p>
            <a:r>
              <a:rPr lang="en-GB"/>
              <a:t>Description</a:t>
            </a:r>
          </a:p>
          <a:p>
            <a:r>
              <a:rPr lang="en-GB"/>
              <a:t>Publisher</a:t>
            </a:r>
          </a:p>
          <a:p>
            <a:r>
              <a:rPr lang="en-GB"/>
              <a:t>Contributor</a:t>
            </a:r>
          </a:p>
          <a:p>
            <a:r>
              <a:rPr lang="en-GB"/>
              <a:t>Date</a:t>
            </a:r>
            <a:endParaRPr lang="en-US"/>
          </a:p>
        </p:txBody>
      </p:sp>
      <p:sp>
        <p:nvSpPr>
          <p:cNvPr id="784388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/>
              <a:t>Type</a:t>
            </a:r>
          </a:p>
          <a:p>
            <a:r>
              <a:rPr lang="en-GB"/>
              <a:t>Format</a:t>
            </a:r>
          </a:p>
          <a:p>
            <a:r>
              <a:rPr lang="en-GB"/>
              <a:t>Identifier</a:t>
            </a:r>
          </a:p>
          <a:p>
            <a:r>
              <a:rPr lang="en-GB"/>
              <a:t>Source</a:t>
            </a:r>
          </a:p>
          <a:p>
            <a:r>
              <a:rPr lang="en-GB"/>
              <a:t>Language</a:t>
            </a:r>
          </a:p>
          <a:p>
            <a:r>
              <a:rPr lang="en-GB"/>
              <a:t>Relation</a:t>
            </a:r>
          </a:p>
          <a:p>
            <a:r>
              <a:rPr lang="en-GB"/>
              <a:t>Coverage</a:t>
            </a:r>
          </a:p>
          <a:p>
            <a:r>
              <a:rPr lang="en-GB"/>
              <a:t>Rights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A4A47B-97E9-F944-B976-839CF38607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9613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Bibliographic Ontology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More detailed bibliographic ontology</a:t>
            </a:r>
          </a:p>
          <a:p>
            <a:r>
              <a:rPr lang="en-US" dirty="0"/>
              <a:t>Describes types of publication</a:t>
            </a:r>
          </a:p>
          <a:p>
            <a:pPr lvl="1"/>
            <a:r>
              <a:rPr lang="en-US" dirty="0"/>
              <a:t>Conference paper</a:t>
            </a:r>
          </a:p>
          <a:p>
            <a:pPr lvl="1"/>
            <a:r>
              <a:rPr lang="en-US" dirty="0"/>
              <a:t>Journal article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Builds on Dublin Core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71E7937-69EC-E246-9B76-30A624A2D4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bibliontology.com</a:t>
            </a:r>
            <a:r>
              <a:rPr lang="en-US" dirty="0"/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86" y="4004028"/>
            <a:ext cx="2531027" cy="223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0098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MusicBrainz</a:t>
            </a:r>
          </a:p>
        </p:txBody>
      </p:sp>
      <p:sp>
        <p:nvSpPr>
          <p:cNvPr id="79462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An open replacement for the </a:t>
            </a:r>
            <a:r>
              <a:rPr lang="en-GB" dirty="0" err="1"/>
              <a:t>Gracenote</a:t>
            </a:r>
            <a:r>
              <a:rPr lang="en-GB" dirty="0"/>
              <a:t> CD database</a:t>
            </a:r>
          </a:p>
          <a:p>
            <a:r>
              <a:rPr lang="en-GB" dirty="0"/>
              <a:t>Community-maintained service</a:t>
            </a:r>
          </a:p>
          <a:p>
            <a:pPr lvl="1"/>
            <a:r>
              <a:rPr lang="en-GB" dirty="0"/>
              <a:t>Submissions and moderations</a:t>
            </a:r>
          </a:p>
          <a:p>
            <a:r>
              <a:rPr lang="en-GB" dirty="0"/>
              <a:t>Vocabularies used:</a:t>
            </a:r>
          </a:p>
          <a:p>
            <a:pPr lvl="1"/>
            <a:r>
              <a:rPr lang="en-GB" dirty="0"/>
              <a:t>Dublin Core</a:t>
            </a:r>
          </a:p>
          <a:p>
            <a:pPr lvl="1"/>
            <a:r>
              <a:rPr lang="en-GB" dirty="0"/>
              <a:t>Custom ontology for metadata specifically relating to audio recordings</a:t>
            </a:r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0E219-1FDF-DF48-9EAA-697098972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</a:t>
            </a:r>
            <a:r>
              <a:rPr lang="en-GB" dirty="0" err="1"/>
              <a:t>www.musicbrainz.org</a:t>
            </a:r>
            <a:r>
              <a:rPr lang="en-GB" dirty="0"/>
              <a:t>/</a:t>
            </a:r>
            <a:endParaRPr lang="en-US" dirty="0"/>
          </a:p>
        </p:txBody>
      </p:sp>
      <p:pic>
        <p:nvPicPr>
          <p:cNvPr id="794628" name="Picture 4" descr="Picture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70" y="1773238"/>
            <a:ext cx="4681128" cy="446405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627512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Publishing Standards for Industry Standard Metadata</a:t>
            </a:r>
          </a:p>
        </p:txBody>
      </p:sp>
      <p:sp>
        <p:nvSpPr>
          <p:cNvPr id="79872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Set of metadata vocabularies for automating publishing production processes and content exchange</a:t>
            </a:r>
          </a:p>
          <a:p>
            <a:r>
              <a:rPr lang="en-GB" dirty="0"/>
              <a:t>Simplified profile of RDF/XML</a:t>
            </a:r>
          </a:p>
          <a:p>
            <a:pPr lvl="1"/>
            <a:r>
              <a:rPr lang="en-GB" dirty="0"/>
              <a:t>Lower hurdle to adoption</a:t>
            </a:r>
          </a:p>
          <a:p>
            <a:r>
              <a:rPr lang="en-GB" dirty="0"/>
              <a:t>Commercial users include Time, Inc., Lexis-Nexis and McGraw-Hill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Vocabularies used:</a:t>
            </a:r>
          </a:p>
          <a:p>
            <a:pPr lvl="1"/>
            <a:r>
              <a:rPr lang="en-GB" dirty="0"/>
              <a:t>Dublin Core</a:t>
            </a:r>
          </a:p>
          <a:p>
            <a:pPr lvl="1"/>
            <a:r>
              <a:rPr lang="en-GB" dirty="0"/>
              <a:t>Custom </a:t>
            </a:r>
            <a:r>
              <a:rPr lang="en-GB" dirty="0" err="1"/>
              <a:t>ontologies</a:t>
            </a:r>
            <a:r>
              <a:rPr lang="en-GB" dirty="0"/>
              <a:t> for</a:t>
            </a:r>
          </a:p>
          <a:p>
            <a:pPr lvl="2"/>
            <a:r>
              <a:rPr lang="en-GB" dirty="0"/>
              <a:t>Controlled vocabularies</a:t>
            </a:r>
          </a:p>
          <a:p>
            <a:pPr lvl="2"/>
            <a:r>
              <a:rPr lang="en-GB" dirty="0"/>
              <a:t>Relational information</a:t>
            </a:r>
          </a:p>
          <a:p>
            <a:pPr lvl="2"/>
            <a:r>
              <a:rPr lang="en-GB" dirty="0"/>
              <a:t>Resource types</a:t>
            </a:r>
          </a:p>
          <a:p>
            <a:pPr lvl="2"/>
            <a:r>
              <a:rPr lang="en-GB" dirty="0"/>
              <a:t>Rights management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3639CF-123F-E544-AA99-3BC0AB0823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</a:t>
            </a:r>
            <a:r>
              <a:rPr lang="en-GB" dirty="0" err="1"/>
              <a:t>www.idealliance.org</a:t>
            </a:r>
            <a:r>
              <a:rPr lang="en-GB" dirty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46531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BBC </a:t>
            </a:r>
            <a:r>
              <a:rPr lang="en-US" dirty="0" err="1"/>
              <a:t>Programmes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Simple ontology for describing </a:t>
            </a:r>
            <a:r>
              <a:rPr lang="en-US" dirty="0" err="1"/>
              <a:t>programmes</a:t>
            </a:r>
            <a:endParaRPr lang="en-US" dirty="0"/>
          </a:p>
          <a:p>
            <a:pPr lvl="1"/>
            <a:r>
              <a:rPr lang="en-US" dirty="0"/>
              <a:t>Brands</a:t>
            </a:r>
          </a:p>
          <a:p>
            <a:pPr lvl="1"/>
            <a:r>
              <a:rPr lang="en-US" dirty="0"/>
              <a:t>Series (seasons)</a:t>
            </a:r>
          </a:p>
          <a:p>
            <a:pPr lvl="1"/>
            <a:r>
              <a:rPr lang="en-US" dirty="0"/>
              <a:t>Episodes</a:t>
            </a:r>
          </a:p>
          <a:p>
            <a:pPr lvl="1"/>
            <a:r>
              <a:rPr lang="en-US" dirty="0"/>
              <a:t>Broadcast events</a:t>
            </a:r>
          </a:p>
          <a:p>
            <a:pPr lvl="1"/>
            <a:r>
              <a:rPr lang="en-US" dirty="0"/>
              <a:t>Broadcast services</a:t>
            </a:r>
          </a:p>
          <a:p>
            <a:endParaRPr lang="en-US" dirty="0"/>
          </a:p>
          <a:p>
            <a:r>
              <a:rPr lang="en-US" dirty="0"/>
              <a:t>Data describing all BBC </a:t>
            </a:r>
            <a:r>
              <a:rPr lang="en-US" dirty="0" err="1"/>
              <a:t>programmes</a:t>
            </a:r>
            <a:endParaRPr lang="en-US" dirty="0"/>
          </a:p>
        </p:txBody>
      </p:sp>
      <p:pic>
        <p:nvPicPr>
          <p:cNvPr id="8" name="Content Placeholder 7" descr="radiotimes.pn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192" y="1111805"/>
            <a:ext cx="3844111" cy="512548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9DBE8-2D8B-8C47-907B-9A13BE4905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purl.org</a:t>
            </a:r>
            <a:r>
              <a:rPr lang="en-US" dirty="0"/>
              <a:t>/ontology/</a:t>
            </a:r>
            <a:r>
              <a:rPr lang="en-US" dirty="0" err="1"/>
              <a:t>po</a:t>
            </a:r>
            <a:r>
              <a:rPr lang="en-US" dirty="0"/>
              <a:t>/ </a:t>
            </a:r>
          </a:p>
          <a:p>
            <a:r>
              <a:rPr lang="en-US" dirty="0"/>
              <a:t>http://</a:t>
            </a:r>
            <a:r>
              <a:rPr lang="en-US" dirty="0" err="1"/>
              <a:t>www.bbc.co.uk</a:t>
            </a:r>
            <a:r>
              <a:rPr lang="en-US" dirty="0"/>
              <a:t>/</a:t>
            </a:r>
            <a:r>
              <a:rPr lang="en-US" dirty="0" err="1"/>
              <a:t>programmes</a:t>
            </a:r>
            <a:r>
              <a:rPr lang="en-US" dirty="0"/>
              <a:t>/developers</a:t>
            </a:r>
          </a:p>
        </p:txBody>
      </p:sp>
    </p:spTree>
    <p:extLst>
      <p:ext uri="{BB962C8B-B14F-4D97-AF65-F5344CB8AC3E}">
        <p14:creationId xmlns:p14="http://schemas.microsoft.com/office/powerpoint/2010/main" val="382626443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7" b="12517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Cultural Heritage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http://www.flickr.com/photos/juanillooo/476627356/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76264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CIDOC CRM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Ontology for heterogeneous cultural heritage information</a:t>
            </a:r>
          </a:p>
          <a:p>
            <a:r>
              <a:rPr lang="en-US" dirty="0"/>
              <a:t>Represents more than just bibliographic information</a:t>
            </a:r>
          </a:p>
          <a:p>
            <a:r>
              <a:rPr lang="en-US" dirty="0"/>
              <a:t>Event-based model</a:t>
            </a:r>
            <a:br>
              <a:rPr lang="en-US" dirty="0"/>
            </a:br>
            <a:r>
              <a:rPr lang="en-US" dirty="0"/>
              <a:t>(compare with Dublin Core’s attribute-based approach)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D48A8-51C4-F849-AF45-4DA3EC61F3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www.cidoc-crm.org</a:t>
            </a:r>
            <a:r>
              <a:rPr lang="en-US" dirty="0"/>
              <a:t>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40" y="1773236"/>
            <a:ext cx="5400673" cy="405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8842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re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/>
              <a:t>Knowledge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D420A-0396-DE41-B044-3A1C2A7B11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7768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Simple Knowledge Organisation System</a:t>
            </a:r>
          </a:p>
        </p:txBody>
      </p:sp>
      <p:sp>
        <p:nvSpPr>
          <p:cNvPr id="92160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Standard vocabulary to support thesauri, classification schemes, subject heading lists, taxonomies, and other types of controlled vocabulary</a:t>
            </a:r>
          </a:p>
          <a:p>
            <a:r>
              <a:rPr lang="en-GB" dirty="0"/>
              <a:t>Semantic relationships: broader, narrower, related terms</a:t>
            </a:r>
          </a:p>
          <a:p>
            <a:r>
              <a:rPr lang="en-GB" dirty="0"/>
              <a:t>Labels, preferred labels, alternative labels</a:t>
            </a:r>
          </a:p>
          <a:p>
            <a:r>
              <a:rPr lang="en-GB" dirty="0"/>
              <a:t>Notes, documentation, scope notes</a:t>
            </a:r>
          </a:p>
          <a:p>
            <a:r>
              <a:rPr lang="en-GB" dirty="0"/>
              <a:t>Mappings between vocabularies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91481E-4C44-5742-9363-3FE6D51C37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http://www.w3.org/TR/</a:t>
            </a:r>
            <a:r>
              <a:rPr lang="en-GB" dirty="0" err="1"/>
              <a:t>skos</a:t>
            </a:r>
            <a:r>
              <a:rPr lang="en-GB" dirty="0"/>
              <a:t>-reference/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743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Vocabularies and Applications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COMP6215 Semantic Web Technologies</a:t>
            </a:r>
          </a:p>
          <a:p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Dr Nicholas Gibbins - </a:t>
            </a:r>
            <a:r>
              <a:rPr lang="en-GB" dirty="0" err="1"/>
              <a:t>nmg@ecs.soton.ac.uk</a:t>
            </a:r>
            <a:br>
              <a:rPr lang="en-GB" dirty="0"/>
            </a:br>
            <a:r>
              <a:rPr lang="en-GB" dirty="0"/>
              <a:t>2019-2020</a:t>
            </a:r>
          </a:p>
        </p:txBody>
      </p:sp>
    </p:spTree>
    <p:extLst>
      <p:ext uri="{BB962C8B-B14F-4D97-AF65-F5344CB8AC3E}">
        <p14:creationId xmlns:p14="http://schemas.microsoft.com/office/powerpoint/2010/main" val="342775326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SKOS Example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A03EBE-C0B8-1E43-9C69-90E6333241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3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628775"/>
            <a:ext cx="7158038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1811948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514" t="6639" r="2514" b="6639"/>
          <a:stretch/>
        </p:blipFill>
        <p:spPr>
          <a:xfrm>
            <a:off x="1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Provenance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E1F325-6926-0040-9436-6DF408BB6F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17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Provenance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provenance</a:t>
            </a:r>
            <a:r>
              <a:rPr lang="en-US" dirty="0"/>
              <a:t> of a digital object represents its origin</a:t>
            </a:r>
          </a:p>
          <a:p>
            <a:r>
              <a:rPr lang="en-US" dirty="0"/>
              <a:t>Provenance facilitates:</a:t>
            </a:r>
          </a:p>
          <a:p>
            <a:pPr lvl="1"/>
            <a:r>
              <a:rPr lang="en-US" dirty="0"/>
              <a:t>understanding how data was collected so it can be meaningfully used</a:t>
            </a:r>
          </a:p>
          <a:p>
            <a:pPr lvl="1"/>
            <a:r>
              <a:rPr lang="en-US" dirty="0"/>
              <a:t>determining ownership and rights over an object</a:t>
            </a:r>
          </a:p>
          <a:p>
            <a:pPr lvl="1"/>
            <a:r>
              <a:rPr lang="en-US" dirty="0"/>
              <a:t>making </a:t>
            </a:r>
            <a:r>
              <a:rPr lang="en-US" dirty="0" err="1"/>
              <a:t>judgements</a:t>
            </a:r>
            <a:r>
              <a:rPr lang="en-US" dirty="0"/>
              <a:t> about information to determine whether to trust it</a:t>
            </a:r>
          </a:p>
          <a:p>
            <a:pPr lvl="1"/>
            <a:r>
              <a:rPr lang="en-US" dirty="0"/>
              <a:t>verifying that the process and steps used to obtain a result complies with given requirements</a:t>
            </a:r>
          </a:p>
          <a:p>
            <a:pPr lvl="1"/>
            <a:r>
              <a:rPr lang="en-US" dirty="0"/>
              <a:t>reproducing how something was generated.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6CBBD9-FEE6-1243-96FC-CB88FF8941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13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PROV-O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 specification and ontology for expressing provenance records</a:t>
            </a:r>
          </a:p>
          <a:p>
            <a:r>
              <a:rPr lang="en-US" dirty="0"/>
              <a:t>Records contain descriptions of the entities and activities involved in producing and delivering or otherwise influencing a given object</a:t>
            </a:r>
          </a:p>
          <a:p>
            <a:r>
              <a:rPr lang="en-US" dirty="0"/>
              <a:t>Became a W3C Recommendation in April 2013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7438" y="2484716"/>
            <a:ext cx="5400675" cy="3041094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C553F7-6D4E-1F4C-B50C-DF4FEB2B7A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http://www.w3.org/TR/</a:t>
            </a:r>
            <a:r>
              <a:rPr lang="en-GB" dirty="0" err="1"/>
              <a:t>prov</a:t>
            </a:r>
            <a:r>
              <a:rPr lang="en-GB" dirty="0"/>
              <a:t>-primer/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604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5" b="12465"/>
          <a:stretch/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Annotation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http://www.flickr.com/photos/medievalkarl/4473939932/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0333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Annotea</a:t>
            </a:r>
          </a:p>
        </p:txBody>
      </p:sp>
      <p:sp>
        <p:nvSpPr>
          <p:cNvPr id="83763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Shared annotations for the Web</a:t>
            </a:r>
          </a:p>
          <a:p>
            <a:r>
              <a:rPr lang="en-GB" dirty="0"/>
              <a:t>Vocabularies used:</a:t>
            </a:r>
          </a:p>
          <a:p>
            <a:pPr lvl="1"/>
            <a:r>
              <a:rPr lang="en-GB" dirty="0"/>
              <a:t>Dublin Core for bibliographic metadata about the annotation</a:t>
            </a:r>
          </a:p>
          <a:p>
            <a:pPr lvl="1"/>
            <a:r>
              <a:rPr lang="en-GB" dirty="0"/>
              <a:t>Custom schema for relating annotation to annotated document</a:t>
            </a:r>
          </a:p>
          <a:p>
            <a:pPr lvl="1"/>
            <a:r>
              <a:rPr lang="en-GB" dirty="0" err="1"/>
              <a:t>XPath</a:t>
            </a:r>
            <a:r>
              <a:rPr lang="en-GB" dirty="0"/>
              <a:t> and </a:t>
            </a:r>
            <a:r>
              <a:rPr lang="en-GB" dirty="0" err="1"/>
              <a:t>XPointer</a:t>
            </a:r>
            <a:r>
              <a:rPr lang="en-GB" dirty="0"/>
              <a:t> used to identify region of document to be annotated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05760-AAEC-3647-B73B-185AEFD974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http://www.w3.org/2001/</a:t>
            </a:r>
            <a:r>
              <a:rPr lang="en-US" dirty="0" err="1"/>
              <a:t>Annotea</a:t>
            </a:r>
            <a:r>
              <a:rPr lang="en-US" dirty="0"/>
              <a:t>/</a:t>
            </a:r>
          </a:p>
        </p:txBody>
      </p:sp>
      <p:pic>
        <p:nvPicPr>
          <p:cNvPr id="9" name="Picture 3" descr="xul_side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991469"/>
            <a:ext cx="5400675" cy="5866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907306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Annotation Data Model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W3C Proposed Recommendation (17 Jan 2017)</a:t>
            </a:r>
          </a:p>
          <a:p>
            <a:pPr lvl="1"/>
            <a:r>
              <a:rPr lang="en-US" dirty="0"/>
              <a:t>Ongoing work on annotation within W3C (Web Annotation Working Group)</a:t>
            </a:r>
          </a:p>
          <a:p>
            <a:r>
              <a:rPr lang="en-US" dirty="0"/>
              <a:t>Vocabularies used:</a:t>
            </a:r>
          </a:p>
          <a:p>
            <a:pPr lvl="1"/>
            <a:r>
              <a:rPr lang="en-US" dirty="0"/>
              <a:t>FOAF</a:t>
            </a:r>
          </a:p>
          <a:p>
            <a:pPr lvl="1"/>
            <a:r>
              <a:rPr lang="en-US" dirty="0"/>
              <a:t>Dublin Core</a:t>
            </a:r>
          </a:p>
          <a:p>
            <a:pPr lvl="1"/>
            <a:r>
              <a:rPr lang="en-US" dirty="0"/>
              <a:t>Provenance</a:t>
            </a:r>
          </a:p>
          <a:p>
            <a:pPr lvl="1"/>
            <a:r>
              <a:rPr lang="en-US" dirty="0"/>
              <a:t>SKOS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8531" y="2276475"/>
            <a:ext cx="5421371" cy="310201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6A9F6-9452-E84A-9FEC-6F0CBB6EC0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</a:t>
            </a:r>
            <a:r>
              <a:rPr lang="en-GB" dirty="0" err="1"/>
              <a:t>www.openannotation.org</a:t>
            </a:r>
            <a:r>
              <a:rPr lang="en-GB" dirty="0"/>
              <a:t>/spec/core/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77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2"/>
          <a:srcRect t="-2375" b="-1433"/>
          <a:stretch/>
        </p:blipFill>
        <p:spPr>
          <a:xfrm>
            <a:off x="1489267" y="764704"/>
            <a:ext cx="9213466" cy="547258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CEA4C-0932-3344-AF2A-E469E1CCC6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0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5786374464_ece629a41d_b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polycart</a:t>
            </a:r>
            <a:r>
              <a:rPr lang="en-US" dirty="0"/>
              <a:t>/5786374464</a:t>
            </a:r>
          </a:p>
        </p:txBody>
      </p:sp>
    </p:spTree>
    <p:extLst>
      <p:ext uri="{BB962C8B-B14F-4D97-AF65-F5344CB8AC3E}">
        <p14:creationId xmlns:p14="http://schemas.microsoft.com/office/powerpoint/2010/main" val="1176484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Relations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Standardised</a:t>
            </a:r>
            <a:r>
              <a:rPr lang="en-US" dirty="0"/>
              <a:t> vocabulary for product, price, and company data</a:t>
            </a:r>
          </a:p>
          <a:p>
            <a:r>
              <a:rPr lang="en-US" dirty="0"/>
              <a:t>Represents:</a:t>
            </a:r>
          </a:p>
          <a:p>
            <a:pPr lvl="1"/>
            <a:r>
              <a:rPr lang="en-US" dirty="0"/>
              <a:t>Prices</a:t>
            </a:r>
          </a:p>
          <a:p>
            <a:pPr lvl="1"/>
            <a:r>
              <a:rPr lang="en-US" dirty="0"/>
              <a:t>Accepted payment methods</a:t>
            </a:r>
          </a:p>
          <a:p>
            <a:pPr lvl="1"/>
            <a:r>
              <a:rPr lang="en-US" dirty="0"/>
              <a:t>Opening times</a:t>
            </a:r>
          </a:p>
          <a:p>
            <a:pPr lvl="1"/>
            <a:r>
              <a:rPr lang="en-US" dirty="0"/>
              <a:t>Delivery methods and charges</a:t>
            </a:r>
          </a:p>
          <a:p>
            <a:pPr lvl="1"/>
            <a:r>
              <a:rPr lang="en-US" dirty="0"/>
              <a:t>Warranty promises and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Integrates with:</a:t>
            </a:r>
          </a:p>
          <a:p>
            <a:pPr lvl="1"/>
            <a:r>
              <a:rPr lang="en-US" dirty="0"/>
              <a:t>UNSPSC vocabulary for offerings</a:t>
            </a:r>
          </a:p>
          <a:p>
            <a:pPr lvl="1"/>
            <a:r>
              <a:rPr lang="en-US" dirty="0"/>
              <a:t>SIC codes for company type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1B2619-C488-8040-95F9-B6B4A59C79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purl.org</a:t>
            </a:r>
            <a:r>
              <a:rPr lang="en-US" dirty="0"/>
              <a:t>/</a:t>
            </a:r>
            <a:r>
              <a:rPr lang="en-US" dirty="0" err="1"/>
              <a:t>goodrelations</a:t>
            </a:r>
            <a:r>
              <a:rPr lang="en-US" dirty="0"/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723" y="5353645"/>
            <a:ext cx="3247389" cy="88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2036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Social Networking</a:t>
            </a:r>
          </a:p>
          <a:p>
            <a:r>
              <a:rPr lang="en-US" dirty="0"/>
              <a:t>Bibliographic Metadata</a:t>
            </a:r>
          </a:p>
          <a:p>
            <a:r>
              <a:rPr lang="en-US" dirty="0"/>
              <a:t>Cultural Heritage</a:t>
            </a:r>
          </a:p>
          <a:p>
            <a:r>
              <a:rPr lang="en-US" dirty="0"/>
              <a:t>Knowledge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D836C8-9537-0D40-8F5C-493B0B6741C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Provenance</a:t>
            </a:r>
          </a:p>
          <a:p>
            <a:r>
              <a:rPr lang="en-US" dirty="0"/>
              <a:t>Web Annotation</a:t>
            </a:r>
          </a:p>
          <a:p>
            <a:r>
              <a:rPr lang="en-US" dirty="0"/>
              <a:t>Public Sector Information</a:t>
            </a:r>
          </a:p>
          <a:p>
            <a:r>
              <a:rPr lang="en-US" dirty="0"/>
              <a:t>Geographic Information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651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2" b="12552"/>
          <a:stretch>
            <a:fillRect/>
          </a:stretch>
        </p:blipFill>
        <p:spPr/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Sector Information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http://www.flickr.com/photos/emsef/1398072554/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47607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AKTive</a:t>
            </a:r>
            <a:r>
              <a:rPr lang="en-GB" dirty="0"/>
              <a:t> PSI (2005)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>
                <a:cs typeface="Georgia"/>
              </a:rPr>
              <a:t>Use advanced knowledge management technology to improve the delivery of policy and public services across Government</a:t>
            </a:r>
          </a:p>
          <a:p>
            <a:r>
              <a:rPr lang="en-GB" altLang="ja-JP" dirty="0"/>
              <a:t>Build up a detailed picture of life in two London Boroughs, using as broad a collection of Public Sector Information as possible</a:t>
            </a:r>
            <a:endParaRPr lang="en-GB" dirty="0"/>
          </a:p>
          <a:p>
            <a:pPr lvl="1"/>
            <a:endParaRPr lang="en-GB" dirty="0"/>
          </a:p>
        </p:txBody>
      </p:sp>
      <p:grpSp>
        <p:nvGrpSpPr>
          <p:cNvPr id="2" name="Group 9"/>
          <p:cNvGrpSpPr/>
          <p:nvPr/>
        </p:nvGrpSpPr>
        <p:grpSpPr>
          <a:xfrm>
            <a:off x="2180949" y="3429000"/>
            <a:ext cx="7830101" cy="2808288"/>
            <a:chOff x="107950" y="3429000"/>
            <a:chExt cx="8861425" cy="3178175"/>
          </a:xfrm>
        </p:grpSpPr>
        <p:pic>
          <p:nvPicPr>
            <p:cNvPr id="11" name="Picture 3" descr="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651" r="56650"/>
            <a:stretch>
              <a:fillRect/>
            </a:stretch>
          </p:blipFill>
          <p:spPr bwMode="auto">
            <a:xfrm>
              <a:off x="3132138" y="4149725"/>
              <a:ext cx="1152525" cy="747713"/>
            </a:xfrm>
            <a:prstGeom prst="rect">
              <a:avLst/>
            </a:prstGeom>
            <a:noFill/>
          </p:spPr>
        </p:pic>
        <p:pic>
          <p:nvPicPr>
            <p:cNvPr id="12" name="Picture 4" descr="on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5157788"/>
              <a:ext cx="2552700" cy="288925"/>
            </a:xfrm>
            <a:prstGeom prst="rect">
              <a:avLst/>
            </a:prstGeom>
            <a:noFill/>
          </p:spPr>
        </p:pic>
        <p:pic>
          <p:nvPicPr>
            <p:cNvPr id="13" name="Picture 5" descr="m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125" y="5949950"/>
              <a:ext cx="2381250" cy="657225"/>
            </a:xfrm>
            <a:prstGeom prst="rect">
              <a:avLst/>
            </a:prstGeom>
            <a:noFill/>
          </p:spPr>
        </p:pic>
        <p:pic>
          <p:nvPicPr>
            <p:cNvPr id="14" name="Picture 6" descr="london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5157788"/>
              <a:ext cx="1676400" cy="285750"/>
            </a:xfrm>
            <a:prstGeom prst="rect">
              <a:avLst/>
            </a:prstGeom>
            <a:noFill/>
          </p:spPr>
        </p:pic>
        <p:pic>
          <p:nvPicPr>
            <p:cNvPr id="15" name="Picture 7" descr="lewisha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7036"/>
            <a:stretch>
              <a:fillRect/>
            </a:stretch>
          </p:blipFill>
          <p:spPr bwMode="auto">
            <a:xfrm>
              <a:off x="5292725" y="3429000"/>
              <a:ext cx="2058988" cy="501650"/>
            </a:xfrm>
            <a:prstGeom prst="rect">
              <a:avLst/>
            </a:prstGeom>
            <a:noFill/>
          </p:spPr>
        </p:pic>
        <p:pic>
          <p:nvPicPr>
            <p:cNvPr id="16" name="Picture 8" descr="home-off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5661025"/>
              <a:ext cx="1104900" cy="866775"/>
            </a:xfrm>
            <a:prstGeom prst="rect">
              <a:avLst/>
            </a:prstGeom>
            <a:noFill/>
          </p:spPr>
        </p:pic>
        <p:pic>
          <p:nvPicPr>
            <p:cNvPr id="17" name="Picture 9" descr="hml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4365625"/>
              <a:ext cx="2047875" cy="523875"/>
            </a:xfrm>
            <a:prstGeom prst="rect">
              <a:avLst/>
            </a:prstGeom>
            <a:noFill/>
          </p:spPr>
        </p:pic>
        <p:pic>
          <p:nvPicPr>
            <p:cNvPr id="18" name="Picture 10" descr="gazett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25" y="5949950"/>
              <a:ext cx="2428875" cy="619125"/>
            </a:xfrm>
            <a:prstGeom prst="rect">
              <a:avLst/>
            </a:prstGeom>
            <a:noFill/>
          </p:spPr>
        </p:pic>
        <p:pic>
          <p:nvPicPr>
            <p:cNvPr id="19" name="Picture 11" descr="dh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7050" y="3716338"/>
              <a:ext cx="2066925" cy="1082675"/>
            </a:xfrm>
            <a:prstGeom prst="rect">
              <a:avLst/>
            </a:prstGeom>
            <a:noFill/>
          </p:spPr>
        </p:pic>
        <p:pic>
          <p:nvPicPr>
            <p:cNvPr id="20" name="Picture 12" descr="defr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5516563"/>
              <a:ext cx="1390650" cy="1085850"/>
            </a:xfrm>
            <a:prstGeom prst="rect">
              <a:avLst/>
            </a:prstGeom>
            <a:noFill/>
          </p:spPr>
        </p:pic>
        <p:pic>
          <p:nvPicPr>
            <p:cNvPr id="21" name="Picture 13" descr="camde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4437063"/>
              <a:ext cx="1800225" cy="374650"/>
            </a:xfrm>
            <a:prstGeom prst="rect">
              <a:avLst/>
            </a:prstGeom>
            <a:noFill/>
          </p:spPr>
        </p:pic>
        <p:pic>
          <p:nvPicPr>
            <p:cNvPr id="22" name="Picture 14" descr="co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563" y="4868863"/>
              <a:ext cx="2005012" cy="989012"/>
            </a:xfrm>
            <a:prstGeom prst="rect">
              <a:avLst/>
            </a:prstGeom>
            <a:noFill/>
          </p:spPr>
        </p:pic>
        <p:pic>
          <p:nvPicPr>
            <p:cNvPr id="23" name="Picture 16" descr="opsi-logo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3429000"/>
              <a:ext cx="4876800" cy="69532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77022430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Visualisations and Mashups</a:t>
            </a:r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27ABC9-CE5B-D242-B6B6-7B5F027FD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773238"/>
            <a:ext cx="3960813" cy="368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619" y="2730500"/>
            <a:ext cx="3925887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8" name="Picture 4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665" y="2159648"/>
            <a:ext cx="4054920" cy="240281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372786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Integrated Public Sector Vocabulary</a:t>
            </a:r>
          </a:p>
        </p:txBody>
      </p:sp>
      <p:sp>
        <p:nvSpPr>
          <p:cNvPr id="9256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Taxonomy for classifying public sector information resources</a:t>
            </a:r>
          </a:p>
          <a:p>
            <a:r>
              <a:rPr lang="en-GB" dirty="0"/>
              <a:t>Developed with the backing of the ODPM and the Cabinet Office e-Government Unit</a:t>
            </a:r>
          </a:p>
          <a:p>
            <a:r>
              <a:rPr lang="en-GB" dirty="0"/>
              <a:t>Available in a variety of formats, but RDF/XML is the definitive format</a:t>
            </a:r>
          </a:p>
          <a:p>
            <a:r>
              <a:rPr lang="en-GB" dirty="0"/>
              <a:t>Uses Dublin Core and SKOS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4B3E32-EF99-C246-B016-5AD9BAE4B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www.esd.org.uk</a:t>
            </a:r>
            <a:r>
              <a:rPr lang="en-US" dirty="0"/>
              <a:t>/standards/</a:t>
            </a:r>
            <a:r>
              <a:rPr lang="en-US" dirty="0" err="1"/>
              <a:t>ipsv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6694369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data.gov.uk (2010)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 2009, Tim Berners-Lee and Nigel </a:t>
            </a:r>
            <a:r>
              <a:rPr lang="en-US" dirty="0" err="1"/>
              <a:t>Shadbolt</a:t>
            </a:r>
            <a:r>
              <a:rPr lang="en-US" dirty="0"/>
              <a:t> appointed as advisors to HMG on opening up public data</a:t>
            </a:r>
          </a:p>
          <a:p>
            <a:endParaRPr lang="en-US" dirty="0"/>
          </a:p>
          <a:p>
            <a:r>
              <a:rPr lang="en-US" dirty="0" err="1"/>
              <a:t>data.gov.uk</a:t>
            </a:r>
            <a:r>
              <a:rPr lang="en-US" dirty="0"/>
              <a:t> website went public on 21 Jan 2010</a:t>
            </a:r>
          </a:p>
          <a:p>
            <a:pPr lvl="1"/>
            <a:r>
              <a:rPr lang="en-US" dirty="0"/>
              <a:t>2890 datasets from central and local government</a:t>
            </a:r>
          </a:p>
          <a:p>
            <a:pPr lvl="1"/>
            <a:r>
              <a:rPr lang="en-US" dirty="0"/>
              <a:t>Uses SW technologies to represent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E3DA6-926A-F94B-9EC9-89524D1A427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75E84-DAB1-9441-8BF6-35FF50C3F2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38" y="1773235"/>
            <a:ext cx="5400674" cy="4352943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241068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559" b="13559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Geographic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F50F3-7B71-D046-B6F8-926E6809C1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95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Ordnance Survey Linked Data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Opened up datasets as part of UK public sector data initiative:</a:t>
            </a:r>
          </a:p>
          <a:p>
            <a:pPr lvl="1"/>
            <a:r>
              <a:rPr lang="en-US" dirty="0"/>
              <a:t>1:50,000 Gazetteer</a:t>
            </a:r>
            <a:br>
              <a:rPr lang="en-US" dirty="0"/>
            </a:br>
            <a:r>
              <a:rPr lang="en-US" dirty="0"/>
              <a:t>250,000 place names</a:t>
            </a:r>
          </a:p>
          <a:p>
            <a:pPr lvl="1"/>
            <a:r>
              <a:rPr lang="en-US" dirty="0"/>
              <a:t>Code-Point</a:t>
            </a:r>
            <a:br>
              <a:rPr lang="en-US" dirty="0"/>
            </a:br>
            <a:r>
              <a:rPr lang="en-US" dirty="0"/>
              <a:t>1,700,000 postcode units</a:t>
            </a:r>
          </a:p>
          <a:p>
            <a:pPr lvl="1"/>
            <a:r>
              <a:rPr lang="en-US" dirty="0"/>
              <a:t>Boundary Line</a:t>
            </a:r>
            <a:br>
              <a:rPr lang="en-US" dirty="0"/>
            </a:br>
            <a:r>
              <a:rPr lang="en-US" dirty="0"/>
              <a:t>Electoral and administrative boundaries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Output formats:</a:t>
            </a:r>
          </a:p>
          <a:p>
            <a:pPr lvl="1"/>
            <a:r>
              <a:rPr lang="en-US" dirty="0"/>
              <a:t>JSON</a:t>
            </a:r>
          </a:p>
          <a:p>
            <a:pPr lvl="1"/>
            <a:r>
              <a:rPr lang="en-US" dirty="0"/>
              <a:t>RDF</a:t>
            </a:r>
          </a:p>
          <a:p>
            <a:r>
              <a:rPr lang="en-US" dirty="0"/>
              <a:t>SPARQL query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F3A0A6-0084-A34D-BE2A-537E2B3A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data.ordnancesurvey.co.uk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98477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</a:t>
            </a:r>
            <a:r>
              <a:rPr lang="en-US" dirty="0" err="1"/>
              <a:t>Streetmap</a:t>
            </a:r>
            <a:r>
              <a:rPr lang="en-US" dirty="0"/>
              <a:t> Linked Data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OSM Semantic Network</a:t>
            </a:r>
          </a:p>
          <a:p>
            <a:pPr lvl="1"/>
            <a:r>
              <a:rPr lang="en-US" dirty="0"/>
              <a:t>SKOS vocabulary built from map feature tags</a:t>
            </a:r>
          </a:p>
          <a:p>
            <a:pPr marL="0" indent="0">
              <a:buNone/>
            </a:pPr>
            <a:r>
              <a:rPr lang="en-US" dirty="0" err="1"/>
              <a:t>LinkedGeoData.org</a:t>
            </a:r>
            <a:endParaRPr lang="en-US" dirty="0"/>
          </a:p>
          <a:p>
            <a:pPr lvl="1"/>
            <a:r>
              <a:rPr lang="en-US" dirty="0"/>
              <a:t>Interlinks OSM data with other linked open data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tretch/>
        </p:blipFill>
        <p:spPr>
          <a:xfrm>
            <a:off x="6167438" y="2082194"/>
            <a:ext cx="5400675" cy="3846138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FDC578-6620-DD4C-B4B3-B3F1D20A8E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290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0C58E-D649-3A47-B91A-5864DEC84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Lecture: RDF</a:t>
            </a:r>
          </a:p>
        </p:txBody>
      </p:sp>
    </p:spTree>
    <p:extLst>
      <p:ext uri="{BB962C8B-B14F-4D97-AF65-F5344CB8AC3E}">
        <p14:creationId xmlns:p14="http://schemas.microsoft.com/office/powerpoint/2010/main" val="14297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2557371-9451-B346-A8AE-BC98EDB1B3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7" b="1365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4D004D8-7DB3-1C46-8B8D-9307FE3E7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Networking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3C967A-61EF-DA4D-B950-E600DBE966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bigblackbox</a:t>
            </a:r>
            <a:r>
              <a:rPr lang="en-US" dirty="0"/>
              <a:t>/4269397346/</a:t>
            </a: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346A7C05-D1B0-FF4D-AC01-EA8CA6F0FCF0}"/>
              </a:ext>
            </a:extLst>
          </p:cNvPr>
          <p:cNvGrpSpPr/>
          <p:nvPr/>
        </p:nvGrpSpPr>
        <p:grpSpPr>
          <a:xfrm>
            <a:off x="4532596" y="1540438"/>
            <a:ext cx="1774664" cy="1367530"/>
            <a:chOff x="3385024" y="1308288"/>
            <a:chExt cx="1774664" cy="1367530"/>
          </a:xfrm>
        </p:grpSpPr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id="{F52D31C1-B0D0-D747-9D58-77DC1006F91D}"/>
                </a:ext>
              </a:extLst>
            </p:cNvPr>
            <p:cNvSpPr/>
            <p:nvPr/>
          </p:nvSpPr>
          <p:spPr bwMode="auto">
            <a:xfrm>
              <a:off x="3385024" y="1308288"/>
              <a:ext cx="1774664" cy="1367530"/>
            </a:xfrm>
            <a:prstGeom prst="wedgeRoundRectCallout">
              <a:avLst>
                <a:gd name="adj1" fmla="val 37883"/>
                <a:gd name="adj2" fmla="val 66071"/>
                <a:gd name="adj3" fmla="val 16667"/>
              </a:avLst>
            </a:prstGeom>
            <a:solidFill>
              <a:schemeClr val="bg1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6000" dirty="0">
                  <a:latin typeface="Lucida Sans" pitchFamily="-106" charset="0"/>
                  <a:ea typeface="ＭＳ Ｐゴシック" pitchFamily="-106" charset="-128"/>
                  <a:cs typeface="ＭＳ Ｐゴシック" pitchFamily="-106" charset="-128"/>
                </a:rPr>
                <a:t>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C8AB0C-23EC-3045-B777-56028E1DB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193" y="1454808"/>
              <a:ext cx="1091369" cy="1091369"/>
            </a:xfrm>
            <a:prstGeom prst="rect">
              <a:avLst/>
            </a:prstGeom>
          </p:spPr>
        </p:pic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CB720148-A20E-4E41-B71C-048F0777C0E2}"/>
              </a:ext>
            </a:extLst>
          </p:cNvPr>
          <p:cNvGrpSpPr/>
          <p:nvPr/>
        </p:nvGrpSpPr>
        <p:grpSpPr>
          <a:xfrm>
            <a:off x="8078014" y="678498"/>
            <a:ext cx="1774664" cy="1367530"/>
            <a:chOff x="6554014" y="472123"/>
            <a:chExt cx="1774664" cy="1367530"/>
          </a:xfrm>
        </p:grpSpPr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id="{826A30AD-6953-CC4F-8C38-BDEE9F6ABF6F}"/>
                </a:ext>
              </a:extLst>
            </p:cNvPr>
            <p:cNvSpPr/>
            <p:nvPr/>
          </p:nvSpPr>
          <p:spPr bwMode="auto">
            <a:xfrm>
              <a:off x="6554014" y="472123"/>
              <a:ext cx="1774664" cy="1367530"/>
            </a:xfrm>
            <a:prstGeom prst="wedgeRoundRectCallout">
              <a:avLst>
                <a:gd name="adj1" fmla="val -33677"/>
                <a:gd name="adj2" fmla="val 62500"/>
                <a:gd name="adj3" fmla="val 16667"/>
              </a:avLst>
            </a:prstGeom>
            <a:solidFill>
              <a:schemeClr val="bg1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6000" dirty="0">
                  <a:latin typeface="Lucida Sans" pitchFamily="-106" charset="0"/>
                  <a:ea typeface="ＭＳ Ｐゴシック" pitchFamily="-106" charset="-128"/>
                  <a:cs typeface="ＭＳ Ｐゴシック" pitchFamily="-106" charset="-128"/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2F3B41-DDC1-3E42-9C7F-7CF805373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334" y="618643"/>
              <a:ext cx="1058807" cy="10588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8454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Friend of a Friend (FOAF)</a:t>
            </a:r>
            <a:endParaRPr lang="en-GB" dirty="0"/>
          </a:p>
        </p:txBody>
      </p:sp>
      <p:sp>
        <p:nvSpPr>
          <p:cNvPr id="821251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Semantic Web realisation of “six degrees of separation”</a:t>
            </a:r>
          </a:p>
          <a:p>
            <a:r>
              <a:rPr lang="en-GB" dirty="0"/>
              <a:t>Fully distributed system</a:t>
            </a:r>
          </a:p>
          <a:p>
            <a:pPr lvl="1"/>
            <a:r>
              <a:rPr lang="en-GB" dirty="0"/>
              <a:t>Each user writes an RDF file describing themselves and who they know (using the FOAF schema)</a:t>
            </a:r>
          </a:p>
          <a:p>
            <a:pPr lvl="1"/>
            <a:r>
              <a:rPr lang="en-GB" dirty="0"/>
              <a:t>Files are harvested and aggregated</a:t>
            </a:r>
          </a:p>
          <a:p>
            <a:pPr lvl="1"/>
            <a:r>
              <a:rPr lang="en-GB" dirty="0"/>
              <a:t>Data is presented in a variety of interfaces</a:t>
            </a:r>
          </a:p>
          <a:p>
            <a:r>
              <a:rPr lang="en-GB" dirty="0"/>
              <a:t>Avoids </a:t>
            </a:r>
            <a:r>
              <a:rPr lang="en-GB" dirty="0" err="1"/>
              <a:t>siloing</a:t>
            </a:r>
            <a:r>
              <a:rPr lang="en-GB" dirty="0"/>
              <a:t> of existing social networking systems</a:t>
            </a:r>
          </a:p>
          <a:p>
            <a:r>
              <a:rPr lang="en-GB" dirty="0"/>
              <a:t>Data from many providers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F4BB08-2465-4A4D-A98D-F5D778D53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www.foaf-project.org</a:t>
            </a:r>
            <a:r>
              <a:rPr lang="en-US" dirty="0"/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099" y="4876984"/>
            <a:ext cx="2235783" cy="111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3476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Multiple Interfaces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F8160D-BAA5-D747-B462-92360990F6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3299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378" y="1844824"/>
            <a:ext cx="3992102" cy="398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2780928"/>
            <a:ext cx="4248472" cy="365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319384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39" y="1985902"/>
            <a:ext cx="5400673" cy="34114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Semantically-Interlinked Online Communities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Ontology for describing wikis, bulletin boards, blogs,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Designed to interoperate with FOAF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C562CF-F72B-F94B-9668-0329F935D1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rdfs.org</a:t>
            </a:r>
            <a:r>
              <a:rPr lang="en-US" dirty="0"/>
              <a:t>/</a:t>
            </a:r>
            <a:r>
              <a:rPr lang="en-US" dirty="0" err="1"/>
              <a:t>sioc</a:t>
            </a:r>
            <a:r>
              <a:rPr lang="en-US" dirty="0"/>
              <a:t>/spec/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927" y="3729796"/>
            <a:ext cx="2084767" cy="204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6936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o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36" y="692150"/>
            <a:ext cx="9121728" cy="59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7754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9" b="12529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Bibliographic Metadata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http://www.flickr.com/photos/celesterc/1069893367/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19724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Plai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FAC440A0-E155-B946-914F-5936431B4EB9}"/>
    </a:ext>
  </a:extLst>
</a:theme>
</file>

<file path=ppt/theme/theme2.xml><?xml version="1.0" encoding="utf-8"?>
<a:theme xmlns:a="http://schemas.openxmlformats.org/drawingml/2006/main" name="Marine 1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93C95F-2DC1-2A4E-B142-7D61E6CC609A}"/>
    </a:ext>
  </a:extLst>
</a:theme>
</file>

<file path=ppt/theme/theme3.xml><?xml version="1.0" encoding="utf-8"?>
<a:theme xmlns:a="http://schemas.openxmlformats.org/drawingml/2006/main" name="Marine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967CC3BD-E74E-9B48-A70B-8F2C1FC0168D}"/>
    </a:ext>
  </a:extLst>
</a:theme>
</file>

<file path=ppt/theme/theme4.xml><?xml version="1.0" encoding="utf-8"?>
<a:theme xmlns:a="http://schemas.openxmlformats.org/drawingml/2006/main" name="Marine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E63C4AFA-5CDD-0448-9752-1553B0FA9E54}"/>
    </a:ext>
  </a:extLst>
</a:theme>
</file>

<file path=ppt/theme/theme5.xml><?xml version="1.0" encoding="utf-8"?>
<a:theme xmlns:a="http://schemas.openxmlformats.org/drawingml/2006/main" name="Marine 6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22C297-7613-8F40-B64B-5C2B3E659575}"/>
    </a:ext>
  </a:extLst>
</a:theme>
</file>

<file path=ppt/theme/theme6.xml><?xml version="1.0" encoding="utf-8"?>
<a:theme xmlns:a="http://schemas.openxmlformats.org/drawingml/2006/main" name="Horizon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7D6AF5E-FD7F-F84A-B7B9-5AF6110BEB2E}"/>
    </a:ext>
  </a:extLst>
</a:theme>
</file>

<file path=ppt/theme/theme7.xml><?xml version="1.0" encoding="utf-8"?>
<a:theme xmlns:a="http://schemas.openxmlformats.org/drawingml/2006/main" name="Horizon 4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28588786-51B7-4347-B9A0-6F586B294BD4}"/>
    </a:ext>
  </a:extLst>
</a:theme>
</file>

<file path=ppt/theme/theme8.xml><?xml version="1.0" encoding="utf-8"?>
<a:theme xmlns:a="http://schemas.openxmlformats.org/drawingml/2006/main" name="Horizon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4C5CE5B-70DD-BB4A-B8D3-088B3EDCABC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TotalTime>1333</TotalTime>
  <Words>1145</Words>
  <Application>Microsoft Macintosh PowerPoint</Application>
  <PresentationFormat>Widescreen</PresentationFormat>
  <Paragraphs>226</Paragraphs>
  <Slides>38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Calibri</vt:lpstr>
      <vt:lpstr>Lucida Sans</vt:lpstr>
      <vt:lpstr>Plain</vt:lpstr>
      <vt:lpstr>Marine 1</vt:lpstr>
      <vt:lpstr>Marine 3</vt:lpstr>
      <vt:lpstr>Marine 5</vt:lpstr>
      <vt:lpstr>Marine 6</vt:lpstr>
      <vt:lpstr>Horizon 3</vt:lpstr>
      <vt:lpstr>Horizon 4</vt:lpstr>
      <vt:lpstr>Horizon 5</vt:lpstr>
      <vt:lpstr>PowerPoint Presentation</vt:lpstr>
      <vt:lpstr>Vocabularies and Applications</vt:lpstr>
      <vt:lpstr>Overview</vt:lpstr>
      <vt:lpstr>Social Networking</vt:lpstr>
      <vt:lpstr>Friend of a Friend (FOAF)</vt:lpstr>
      <vt:lpstr>Multiple Interfaces</vt:lpstr>
      <vt:lpstr>Semantically-Interlinked Online Communities</vt:lpstr>
      <vt:lpstr>PowerPoint Presentation</vt:lpstr>
      <vt:lpstr>Bibliographic Metadata</vt:lpstr>
      <vt:lpstr>Dublin Core</vt:lpstr>
      <vt:lpstr>Dublin Core Element Set</vt:lpstr>
      <vt:lpstr>Bibliographic Ontology</vt:lpstr>
      <vt:lpstr>MusicBrainz</vt:lpstr>
      <vt:lpstr>Publishing Standards for Industry Standard Metadata</vt:lpstr>
      <vt:lpstr>BBC Programmes</vt:lpstr>
      <vt:lpstr>Cultural Heritage</vt:lpstr>
      <vt:lpstr>CIDOC CRM</vt:lpstr>
      <vt:lpstr>Knowledge Organisation</vt:lpstr>
      <vt:lpstr>Simple Knowledge Organisation System</vt:lpstr>
      <vt:lpstr>SKOS Example</vt:lpstr>
      <vt:lpstr>Provenance</vt:lpstr>
      <vt:lpstr>Provenance</vt:lpstr>
      <vt:lpstr>PROV-O</vt:lpstr>
      <vt:lpstr>Web Annotation</vt:lpstr>
      <vt:lpstr>Annotea</vt:lpstr>
      <vt:lpstr>Open Annotation Data Model</vt:lpstr>
      <vt:lpstr>PowerPoint Presentation</vt:lpstr>
      <vt:lpstr>Commerce</vt:lpstr>
      <vt:lpstr>Good Relations</vt:lpstr>
      <vt:lpstr>Public Sector Information</vt:lpstr>
      <vt:lpstr>AKTive PSI (2005)</vt:lpstr>
      <vt:lpstr>Visualisations and Mashups</vt:lpstr>
      <vt:lpstr>Integrated Public Sector Vocabulary</vt:lpstr>
      <vt:lpstr>data.gov.uk (2010)</vt:lpstr>
      <vt:lpstr>Geographic Information</vt:lpstr>
      <vt:lpstr>Ordnance Survey Linked Data</vt:lpstr>
      <vt:lpstr>Open Streetmap Linked Data</vt:lpstr>
      <vt:lpstr>Next Lecture: RDF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Gibbins N.M.</dc:creator>
  <cp:lastModifiedBy>Gibbins N.M.</cp:lastModifiedBy>
  <cp:revision>2</cp:revision>
  <dcterms:created xsi:type="dcterms:W3CDTF">2019-01-28T20:46:29Z</dcterms:created>
  <dcterms:modified xsi:type="dcterms:W3CDTF">2020-01-28T11:51:36Z</dcterms:modified>
</cp:coreProperties>
</file>