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8" r:id="rId3"/>
    <p:sldMasterId id="2147483702" r:id="rId4"/>
    <p:sldMasterId id="2147483706" r:id="rId5"/>
    <p:sldMasterId id="2147483710" r:id="rId6"/>
    <p:sldMasterId id="2147483714" r:id="rId7"/>
    <p:sldMasterId id="2147483718" r:id="rId8"/>
  </p:sldMasterIdLst>
  <p:notesMasterIdLst>
    <p:notesMasterId r:id="rId40"/>
  </p:notesMasterIdLst>
  <p:sldIdLst>
    <p:sldId id="259" r:id="rId9"/>
    <p:sldId id="257" r:id="rId10"/>
    <p:sldId id="298" r:id="rId11"/>
    <p:sldId id="297" r:id="rId12"/>
    <p:sldId id="265" r:id="rId13"/>
    <p:sldId id="270" r:id="rId14"/>
    <p:sldId id="271" r:id="rId15"/>
    <p:sldId id="316" r:id="rId16"/>
    <p:sldId id="296" r:id="rId17"/>
    <p:sldId id="285" r:id="rId18"/>
    <p:sldId id="286" r:id="rId19"/>
    <p:sldId id="287" r:id="rId20"/>
    <p:sldId id="288" r:id="rId21"/>
    <p:sldId id="289" r:id="rId22"/>
    <p:sldId id="305" r:id="rId23"/>
    <p:sldId id="268" r:id="rId24"/>
    <p:sldId id="269" r:id="rId25"/>
    <p:sldId id="300" r:id="rId26"/>
    <p:sldId id="301" r:id="rId27"/>
    <p:sldId id="306" r:id="rId28"/>
    <p:sldId id="302" r:id="rId29"/>
    <p:sldId id="307" r:id="rId30"/>
    <p:sldId id="275" r:id="rId31"/>
    <p:sldId id="308" r:id="rId32"/>
    <p:sldId id="309" r:id="rId33"/>
    <p:sldId id="310" r:id="rId34"/>
    <p:sldId id="311" r:id="rId35"/>
    <p:sldId id="312" r:id="rId36"/>
    <p:sldId id="313" r:id="rId37"/>
    <p:sldId id="314" r:id="rId38"/>
    <p:sldId id="31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DE4439-C2C7-F84F-B7ED-97C6A88EB90F}" v="50" dt="2019-11-19T16:44:58.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5"/>
    <p:restoredTop sz="84762"/>
  </p:normalViewPr>
  <p:slideViewPr>
    <p:cSldViewPr snapToGrid="0" snapToObjects="1" showGuides="1">
      <p:cViewPr>
        <p:scale>
          <a:sx n="93" d="100"/>
          <a:sy n="93" d="100"/>
        </p:scale>
        <p:origin x="632" y="4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bins N.M." userId="6a0e944c-4d97-467d-bb7a-7c3315791fe4" providerId="ADAL" clId="{A3DE4439-C2C7-F84F-B7ED-97C6A88EB90F}"/>
    <pc:docChg chg="undo custSel addSld modSld sldOrd">
      <pc:chgData name="Gibbins N.M." userId="6a0e944c-4d97-467d-bb7a-7c3315791fe4" providerId="ADAL" clId="{A3DE4439-C2C7-F84F-B7ED-97C6A88EB90F}" dt="2019-11-19T16:49:17.700" v="218" actId="242"/>
      <pc:docMkLst>
        <pc:docMk/>
      </pc:docMkLst>
      <pc:sldChg chg="modSp">
        <pc:chgData name="Gibbins N.M." userId="6a0e944c-4d97-467d-bb7a-7c3315791fe4" providerId="ADAL" clId="{A3DE4439-C2C7-F84F-B7ED-97C6A88EB90F}" dt="2019-11-19T16:46:00.183" v="213" actId="20577"/>
        <pc:sldMkLst>
          <pc:docMk/>
          <pc:sldMk cId="158235622" sldId="269"/>
        </pc:sldMkLst>
        <pc:spChg chg="mod">
          <ac:chgData name="Gibbins N.M." userId="6a0e944c-4d97-467d-bb7a-7c3315791fe4" providerId="ADAL" clId="{A3DE4439-C2C7-F84F-B7ED-97C6A88EB90F}" dt="2019-11-19T16:46:00.183" v="213" actId="20577"/>
          <ac:spMkLst>
            <pc:docMk/>
            <pc:sldMk cId="158235622" sldId="269"/>
            <ac:spMk id="3" creationId="{00000000-0000-0000-0000-000000000000}"/>
          </ac:spMkLst>
        </pc:spChg>
      </pc:sldChg>
      <pc:sldChg chg="modSp">
        <pc:chgData name="Gibbins N.M." userId="6a0e944c-4d97-467d-bb7a-7c3315791fe4" providerId="ADAL" clId="{A3DE4439-C2C7-F84F-B7ED-97C6A88EB90F}" dt="2019-11-19T16:49:17.700" v="218" actId="242"/>
        <pc:sldMkLst>
          <pc:docMk/>
          <pc:sldMk cId="3311974232" sldId="296"/>
        </pc:sldMkLst>
        <pc:spChg chg="mod">
          <ac:chgData name="Gibbins N.M." userId="6a0e944c-4d97-467d-bb7a-7c3315791fe4" providerId="ADAL" clId="{A3DE4439-C2C7-F84F-B7ED-97C6A88EB90F}" dt="2019-11-19T16:49:17.700" v="218" actId="242"/>
          <ac:spMkLst>
            <pc:docMk/>
            <pc:sldMk cId="3311974232" sldId="296"/>
            <ac:spMk id="12" creationId="{29976F02-603A-9145-BD76-B0D3962607B4}"/>
          </ac:spMkLst>
        </pc:spChg>
      </pc:sldChg>
      <pc:sldChg chg="modSp">
        <pc:chgData name="Gibbins N.M." userId="6a0e944c-4d97-467d-bb7a-7c3315791fe4" providerId="ADAL" clId="{A3DE4439-C2C7-F84F-B7ED-97C6A88EB90F}" dt="2019-11-19T16:49:08.084" v="217" actId="242"/>
        <pc:sldMkLst>
          <pc:docMk/>
          <pc:sldMk cId="2124861043" sldId="297"/>
        </pc:sldMkLst>
        <pc:spChg chg="mod">
          <ac:chgData name="Gibbins N.M." userId="6a0e944c-4d97-467d-bb7a-7c3315791fe4" providerId="ADAL" clId="{A3DE4439-C2C7-F84F-B7ED-97C6A88EB90F}" dt="2019-11-19T16:49:08.084" v="217" actId="242"/>
          <ac:spMkLst>
            <pc:docMk/>
            <pc:sldMk cId="2124861043" sldId="297"/>
            <ac:spMk id="8" creationId="{0C8D833A-982F-2849-807F-365988488B50}"/>
          </ac:spMkLst>
        </pc:spChg>
      </pc:sldChg>
      <pc:sldChg chg="modSp">
        <pc:chgData name="Gibbins N.M." userId="6a0e944c-4d97-467d-bb7a-7c3315791fe4" providerId="ADAL" clId="{A3DE4439-C2C7-F84F-B7ED-97C6A88EB90F}" dt="2019-11-19T16:49:02.235" v="216" actId="242"/>
        <pc:sldMkLst>
          <pc:docMk/>
          <pc:sldMk cId="3824641967" sldId="298"/>
        </pc:sldMkLst>
        <pc:spChg chg="mod">
          <ac:chgData name="Gibbins N.M." userId="6a0e944c-4d97-467d-bb7a-7c3315791fe4" providerId="ADAL" clId="{A3DE4439-C2C7-F84F-B7ED-97C6A88EB90F}" dt="2019-11-19T16:49:02.235" v="216" actId="242"/>
          <ac:spMkLst>
            <pc:docMk/>
            <pc:sldMk cId="3824641967" sldId="298"/>
            <ac:spMk id="8" creationId="{5E095695-380B-CE45-9E26-256A7AE513FB}"/>
          </ac:spMkLst>
        </pc:spChg>
        <pc:picChg chg="mod">
          <ac:chgData name="Gibbins N.M." userId="6a0e944c-4d97-467d-bb7a-7c3315791fe4" providerId="ADAL" clId="{A3DE4439-C2C7-F84F-B7ED-97C6A88EB90F}" dt="2019-11-19T10:22:54.875" v="22" actId="1076"/>
          <ac:picMkLst>
            <pc:docMk/>
            <pc:sldMk cId="3824641967" sldId="298"/>
            <ac:picMk id="7" creationId="{4DF6C08C-782C-7043-9095-A7A547BA5381}"/>
          </ac:picMkLst>
        </pc:picChg>
      </pc:sldChg>
      <pc:sldChg chg="modSp">
        <pc:chgData name="Gibbins N.M." userId="6a0e944c-4d97-467d-bb7a-7c3315791fe4" providerId="ADAL" clId="{A3DE4439-C2C7-F84F-B7ED-97C6A88EB90F}" dt="2019-11-18T13:50:12.660" v="20" actId="20577"/>
        <pc:sldMkLst>
          <pc:docMk/>
          <pc:sldMk cId="3294392888" sldId="315"/>
        </pc:sldMkLst>
        <pc:spChg chg="mod">
          <ac:chgData name="Gibbins N.M." userId="6a0e944c-4d97-467d-bb7a-7c3315791fe4" providerId="ADAL" clId="{A3DE4439-C2C7-F84F-B7ED-97C6A88EB90F}" dt="2019-11-18T13:50:12.660" v="20" actId="20577"/>
          <ac:spMkLst>
            <pc:docMk/>
            <pc:sldMk cId="3294392888" sldId="315"/>
            <ac:spMk id="2" creationId="{022405A8-EDE9-2A45-912C-512155DAA0DD}"/>
          </ac:spMkLst>
        </pc:spChg>
      </pc:sldChg>
      <pc:sldChg chg="addSp delSp modSp add ord modAnim">
        <pc:chgData name="Gibbins N.M." userId="6a0e944c-4d97-467d-bb7a-7c3315791fe4" providerId="ADAL" clId="{A3DE4439-C2C7-F84F-B7ED-97C6A88EB90F}" dt="2019-11-19T16:44:58.060" v="210"/>
        <pc:sldMkLst>
          <pc:docMk/>
          <pc:sldMk cId="1074219950" sldId="316"/>
        </pc:sldMkLst>
        <pc:spChg chg="del">
          <ac:chgData name="Gibbins N.M." userId="6a0e944c-4d97-467d-bb7a-7c3315791fe4" providerId="ADAL" clId="{A3DE4439-C2C7-F84F-B7ED-97C6A88EB90F}" dt="2019-11-19T14:02:38.331" v="31"/>
          <ac:spMkLst>
            <pc:docMk/>
            <pc:sldMk cId="1074219950" sldId="316"/>
            <ac:spMk id="2" creationId="{C44FF3F2-535C-CD48-8CF2-271D64CF2B81}"/>
          </ac:spMkLst>
        </pc:spChg>
        <pc:spChg chg="del">
          <ac:chgData name="Gibbins N.M." userId="6a0e944c-4d97-467d-bb7a-7c3315791fe4" providerId="ADAL" clId="{A3DE4439-C2C7-F84F-B7ED-97C6A88EB90F}" dt="2019-11-19T14:02:38.331" v="31"/>
          <ac:spMkLst>
            <pc:docMk/>
            <pc:sldMk cId="1074219950" sldId="316"/>
            <ac:spMk id="3" creationId="{E4EC852A-AEE0-184C-9F7B-7BAAC2629D88}"/>
          </ac:spMkLst>
        </pc:spChg>
        <pc:spChg chg="del">
          <ac:chgData name="Gibbins N.M." userId="6a0e944c-4d97-467d-bb7a-7c3315791fe4" providerId="ADAL" clId="{A3DE4439-C2C7-F84F-B7ED-97C6A88EB90F}" dt="2019-11-19T14:02:38.331" v="31"/>
          <ac:spMkLst>
            <pc:docMk/>
            <pc:sldMk cId="1074219950" sldId="316"/>
            <ac:spMk id="4" creationId="{D30409E5-B216-6241-9446-1C657AECF74A}"/>
          </ac:spMkLst>
        </pc:spChg>
        <pc:spChg chg="del">
          <ac:chgData name="Gibbins N.M." userId="6a0e944c-4d97-467d-bb7a-7c3315791fe4" providerId="ADAL" clId="{A3DE4439-C2C7-F84F-B7ED-97C6A88EB90F}" dt="2019-11-19T14:02:38.331" v="31"/>
          <ac:spMkLst>
            <pc:docMk/>
            <pc:sldMk cId="1074219950" sldId="316"/>
            <ac:spMk id="5" creationId="{D5502B36-0965-B649-A0D9-F5322CD42FF1}"/>
          </ac:spMkLst>
        </pc:spChg>
        <pc:spChg chg="add del mod">
          <ac:chgData name="Gibbins N.M." userId="6a0e944c-4d97-467d-bb7a-7c3315791fe4" providerId="ADAL" clId="{A3DE4439-C2C7-F84F-B7ED-97C6A88EB90F}" dt="2019-11-19T14:20:25.172" v="32"/>
          <ac:spMkLst>
            <pc:docMk/>
            <pc:sldMk cId="1074219950" sldId="316"/>
            <ac:spMk id="6" creationId="{2A8D262C-C47C-7040-AC30-C53E188C86D3}"/>
          </ac:spMkLst>
        </pc:spChg>
        <pc:spChg chg="add del mod">
          <ac:chgData name="Gibbins N.M." userId="6a0e944c-4d97-467d-bb7a-7c3315791fe4" providerId="ADAL" clId="{A3DE4439-C2C7-F84F-B7ED-97C6A88EB90F}" dt="2019-11-19T14:20:25.172" v="32"/>
          <ac:spMkLst>
            <pc:docMk/>
            <pc:sldMk cId="1074219950" sldId="316"/>
            <ac:spMk id="7" creationId="{81DC7746-B738-4C40-9EAC-BBF884B33079}"/>
          </ac:spMkLst>
        </pc:spChg>
        <pc:spChg chg="add del mod">
          <ac:chgData name="Gibbins N.M." userId="6a0e944c-4d97-467d-bb7a-7c3315791fe4" providerId="ADAL" clId="{A3DE4439-C2C7-F84F-B7ED-97C6A88EB90F}" dt="2019-11-19T14:20:25.172" v="32"/>
          <ac:spMkLst>
            <pc:docMk/>
            <pc:sldMk cId="1074219950" sldId="316"/>
            <ac:spMk id="8" creationId="{6987B6EE-8261-0E41-BA00-C6FC9E40E319}"/>
          </ac:spMkLst>
        </pc:spChg>
        <pc:spChg chg="add mod">
          <ac:chgData name="Gibbins N.M." userId="6a0e944c-4d97-467d-bb7a-7c3315791fe4" providerId="ADAL" clId="{A3DE4439-C2C7-F84F-B7ED-97C6A88EB90F}" dt="2019-11-19T16:44:45.283" v="207" actId="20577"/>
          <ac:spMkLst>
            <pc:docMk/>
            <pc:sldMk cId="1074219950" sldId="316"/>
            <ac:spMk id="9" creationId="{613BD633-706F-444D-9CC5-52B58FEA51B5}"/>
          </ac:spMkLst>
        </pc:spChg>
        <pc:spChg chg="add mod">
          <ac:chgData name="Gibbins N.M." userId="6a0e944c-4d97-467d-bb7a-7c3315791fe4" providerId="ADAL" clId="{A3DE4439-C2C7-F84F-B7ED-97C6A88EB90F}" dt="2019-11-19T14:20:25.172" v="32"/>
          <ac:spMkLst>
            <pc:docMk/>
            <pc:sldMk cId="1074219950" sldId="316"/>
            <ac:spMk id="10" creationId="{7BC99D9D-995D-CC4A-BFB6-4B1AA329B5EB}"/>
          </ac:spMkLst>
        </pc:spChg>
        <pc:spChg chg="add mod">
          <ac:chgData name="Gibbins N.M." userId="6a0e944c-4d97-467d-bb7a-7c3315791fe4" providerId="ADAL" clId="{A3DE4439-C2C7-F84F-B7ED-97C6A88EB90F}" dt="2019-11-19T15:07:27.150" v="111" actId="1076"/>
          <ac:spMkLst>
            <pc:docMk/>
            <pc:sldMk cId="1074219950" sldId="316"/>
            <ac:spMk id="11" creationId="{76A61681-069A-4E43-A0F7-F2A8BDC47026}"/>
          </ac:spMkLst>
        </pc:spChg>
        <pc:spChg chg="add mod">
          <ac:chgData name="Gibbins N.M." userId="6a0e944c-4d97-467d-bb7a-7c3315791fe4" providerId="ADAL" clId="{A3DE4439-C2C7-F84F-B7ED-97C6A88EB90F}" dt="2019-11-19T15:07:27.150" v="111" actId="1076"/>
          <ac:spMkLst>
            <pc:docMk/>
            <pc:sldMk cId="1074219950" sldId="316"/>
            <ac:spMk id="12" creationId="{32682F77-D4C1-5F4A-81AE-3355120D4B8C}"/>
          </ac:spMkLst>
        </pc:spChg>
        <pc:spChg chg="add mod">
          <ac:chgData name="Gibbins N.M." userId="6a0e944c-4d97-467d-bb7a-7c3315791fe4" providerId="ADAL" clId="{A3DE4439-C2C7-F84F-B7ED-97C6A88EB90F}" dt="2019-11-19T15:07:27.150" v="111" actId="1076"/>
          <ac:spMkLst>
            <pc:docMk/>
            <pc:sldMk cId="1074219950" sldId="316"/>
            <ac:spMk id="13" creationId="{DE6A9672-18C7-7E4F-B96D-59C61133E0E3}"/>
          </ac:spMkLst>
        </pc:spChg>
        <pc:spChg chg="add mod">
          <ac:chgData name="Gibbins N.M." userId="6a0e944c-4d97-467d-bb7a-7c3315791fe4" providerId="ADAL" clId="{A3DE4439-C2C7-F84F-B7ED-97C6A88EB90F}" dt="2019-11-19T15:07:27.150" v="111" actId="1076"/>
          <ac:spMkLst>
            <pc:docMk/>
            <pc:sldMk cId="1074219950" sldId="316"/>
            <ac:spMk id="14" creationId="{509DE7E9-3A2B-4849-AD2F-222D132C02B5}"/>
          </ac:spMkLst>
        </pc:spChg>
        <pc:spChg chg="add mod">
          <ac:chgData name="Gibbins N.M." userId="6a0e944c-4d97-467d-bb7a-7c3315791fe4" providerId="ADAL" clId="{A3DE4439-C2C7-F84F-B7ED-97C6A88EB90F}" dt="2019-11-19T15:07:27.150" v="111" actId="1076"/>
          <ac:spMkLst>
            <pc:docMk/>
            <pc:sldMk cId="1074219950" sldId="316"/>
            <ac:spMk id="15" creationId="{1F2FEA0C-06F1-5A4B-A8E4-B5D991D39FDD}"/>
          </ac:spMkLst>
        </pc:spChg>
        <pc:spChg chg="add mod">
          <ac:chgData name="Gibbins N.M." userId="6a0e944c-4d97-467d-bb7a-7c3315791fe4" providerId="ADAL" clId="{A3DE4439-C2C7-F84F-B7ED-97C6A88EB90F}" dt="2019-11-19T16:42:52.396" v="169" actId="164"/>
          <ac:spMkLst>
            <pc:docMk/>
            <pc:sldMk cId="1074219950" sldId="316"/>
            <ac:spMk id="18" creationId="{EFD64B09-0052-1348-8D2D-1467827717D5}"/>
          </ac:spMkLst>
        </pc:spChg>
        <pc:spChg chg="add mod">
          <ac:chgData name="Gibbins N.M." userId="6a0e944c-4d97-467d-bb7a-7c3315791fe4" providerId="ADAL" clId="{A3DE4439-C2C7-F84F-B7ED-97C6A88EB90F}" dt="2019-11-19T16:42:52.396" v="169" actId="164"/>
          <ac:spMkLst>
            <pc:docMk/>
            <pc:sldMk cId="1074219950" sldId="316"/>
            <ac:spMk id="19" creationId="{70E1D39F-C075-6A41-B401-C48228128948}"/>
          </ac:spMkLst>
        </pc:spChg>
        <pc:spChg chg="add mod">
          <ac:chgData name="Gibbins N.M." userId="6a0e944c-4d97-467d-bb7a-7c3315791fe4" providerId="ADAL" clId="{A3DE4439-C2C7-F84F-B7ED-97C6A88EB90F}" dt="2019-11-19T16:44:09.261" v="182" actId="5793"/>
          <ac:spMkLst>
            <pc:docMk/>
            <pc:sldMk cId="1074219950" sldId="316"/>
            <ac:spMk id="27" creationId="{6B576808-695F-EE47-8B01-F5328B574927}"/>
          </ac:spMkLst>
        </pc:spChg>
        <pc:spChg chg="add mod">
          <ac:chgData name="Gibbins N.M." userId="6a0e944c-4d97-467d-bb7a-7c3315791fe4" providerId="ADAL" clId="{A3DE4439-C2C7-F84F-B7ED-97C6A88EB90F}" dt="2019-11-19T16:42:44.748" v="168" actId="164"/>
          <ac:spMkLst>
            <pc:docMk/>
            <pc:sldMk cId="1074219950" sldId="316"/>
            <ac:spMk id="28" creationId="{15B86503-43DF-E94A-B745-B2ED30D527CF}"/>
          </ac:spMkLst>
        </pc:spChg>
        <pc:spChg chg="add mod">
          <ac:chgData name="Gibbins N.M." userId="6a0e944c-4d97-467d-bb7a-7c3315791fe4" providerId="ADAL" clId="{A3DE4439-C2C7-F84F-B7ED-97C6A88EB90F}" dt="2019-11-19T16:43:11.277" v="171" actId="164"/>
          <ac:spMkLst>
            <pc:docMk/>
            <pc:sldMk cId="1074219950" sldId="316"/>
            <ac:spMk id="29" creationId="{5690E838-15B6-8B4D-B0E4-145FFB642438}"/>
          </ac:spMkLst>
        </pc:spChg>
        <pc:spChg chg="add mod">
          <ac:chgData name="Gibbins N.M." userId="6a0e944c-4d97-467d-bb7a-7c3315791fe4" providerId="ADAL" clId="{A3DE4439-C2C7-F84F-B7ED-97C6A88EB90F}" dt="2019-11-19T16:43:11.277" v="171" actId="164"/>
          <ac:spMkLst>
            <pc:docMk/>
            <pc:sldMk cId="1074219950" sldId="316"/>
            <ac:spMk id="30" creationId="{D1453224-B79C-C542-AF12-779A34B22E11}"/>
          </ac:spMkLst>
        </pc:spChg>
        <pc:grpChg chg="add mod">
          <ac:chgData name="Gibbins N.M." userId="6a0e944c-4d97-467d-bb7a-7c3315791fe4" providerId="ADAL" clId="{A3DE4439-C2C7-F84F-B7ED-97C6A88EB90F}" dt="2019-11-19T16:42:44.748" v="168" actId="164"/>
          <ac:grpSpMkLst>
            <pc:docMk/>
            <pc:sldMk cId="1074219950" sldId="316"/>
            <ac:grpSpMk id="31" creationId="{0AEA99CE-BEF2-B546-AC1C-CFBD56E7970B}"/>
          </ac:grpSpMkLst>
        </pc:grpChg>
        <pc:grpChg chg="add mod">
          <ac:chgData name="Gibbins N.M." userId="6a0e944c-4d97-467d-bb7a-7c3315791fe4" providerId="ADAL" clId="{A3DE4439-C2C7-F84F-B7ED-97C6A88EB90F}" dt="2019-11-19T16:42:52.396" v="169" actId="164"/>
          <ac:grpSpMkLst>
            <pc:docMk/>
            <pc:sldMk cId="1074219950" sldId="316"/>
            <ac:grpSpMk id="32" creationId="{44264CE8-77FA-3C4A-86BF-0374CA749F62}"/>
          </ac:grpSpMkLst>
        </pc:grpChg>
        <pc:grpChg chg="add mod">
          <ac:chgData name="Gibbins N.M." userId="6a0e944c-4d97-467d-bb7a-7c3315791fe4" providerId="ADAL" clId="{A3DE4439-C2C7-F84F-B7ED-97C6A88EB90F}" dt="2019-11-19T16:43:01.328" v="170" actId="164"/>
          <ac:grpSpMkLst>
            <pc:docMk/>
            <pc:sldMk cId="1074219950" sldId="316"/>
            <ac:grpSpMk id="33" creationId="{64E949C3-8982-6244-9602-D6C41260BB67}"/>
          </ac:grpSpMkLst>
        </pc:grpChg>
        <pc:grpChg chg="add mod">
          <ac:chgData name="Gibbins N.M." userId="6a0e944c-4d97-467d-bb7a-7c3315791fe4" providerId="ADAL" clId="{A3DE4439-C2C7-F84F-B7ED-97C6A88EB90F}" dt="2019-11-19T16:43:11.277" v="171" actId="164"/>
          <ac:grpSpMkLst>
            <pc:docMk/>
            <pc:sldMk cId="1074219950" sldId="316"/>
            <ac:grpSpMk id="34" creationId="{1A800CDF-61F4-6647-835E-78296C9CCA72}"/>
          </ac:grpSpMkLst>
        </pc:grpChg>
        <pc:cxnChg chg="add mod">
          <ac:chgData name="Gibbins N.M." userId="6a0e944c-4d97-467d-bb7a-7c3315791fe4" providerId="ADAL" clId="{A3DE4439-C2C7-F84F-B7ED-97C6A88EB90F}" dt="2019-11-19T16:42:44.748" v="168" actId="164"/>
          <ac:cxnSpMkLst>
            <pc:docMk/>
            <pc:sldMk cId="1074219950" sldId="316"/>
            <ac:cxnSpMk id="17" creationId="{338508E7-4199-0E4B-AB58-51C725820E67}"/>
          </ac:cxnSpMkLst>
        </pc:cxnChg>
        <pc:cxnChg chg="add mod">
          <ac:chgData name="Gibbins N.M." userId="6a0e944c-4d97-467d-bb7a-7c3315791fe4" providerId="ADAL" clId="{A3DE4439-C2C7-F84F-B7ED-97C6A88EB90F}" dt="2019-11-19T16:42:52.396" v="169" actId="164"/>
          <ac:cxnSpMkLst>
            <pc:docMk/>
            <pc:sldMk cId="1074219950" sldId="316"/>
            <ac:cxnSpMk id="21" creationId="{27E05B70-E8A4-064C-89F3-34055714D5A8}"/>
          </ac:cxnSpMkLst>
        </pc:cxnChg>
        <pc:cxnChg chg="add mod">
          <ac:chgData name="Gibbins N.M." userId="6a0e944c-4d97-467d-bb7a-7c3315791fe4" providerId="ADAL" clId="{A3DE4439-C2C7-F84F-B7ED-97C6A88EB90F}" dt="2019-11-19T16:43:01.328" v="170" actId="164"/>
          <ac:cxnSpMkLst>
            <pc:docMk/>
            <pc:sldMk cId="1074219950" sldId="316"/>
            <ac:cxnSpMk id="23" creationId="{FAB50A39-C75B-B441-B56A-9E4A0F07DD5E}"/>
          </ac:cxnSpMkLst>
        </pc:cxnChg>
        <pc:cxnChg chg="add mod">
          <ac:chgData name="Gibbins N.M." userId="6a0e944c-4d97-467d-bb7a-7c3315791fe4" providerId="ADAL" clId="{A3DE4439-C2C7-F84F-B7ED-97C6A88EB90F}" dt="2019-11-19T16:43:01.328" v="170" actId="164"/>
          <ac:cxnSpMkLst>
            <pc:docMk/>
            <pc:sldMk cId="1074219950" sldId="316"/>
            <ac:cxnSpMk id="24" creationId="{CFEB010C-89BE-5343-BEDA-750A3B3F9C5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18/11/2019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B39A81C-47F1-F345-AF39-E638576E22AA}" type="slidenum">
              <a:rPr lang="en-GB"/>
              <a:pPr/>
              <a:t>5</a:t>
            </a:fld>
            <a:endParaRPr lang="en-GB"/>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7193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VIAF: The Virtual International Authority File – hosted by OCLC (guardians of DDC)</a:t>
            </a:r>
          </a:p>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17</a:t>
            </a:fld>
            <a:endParaRPr lang="en-GB"/>
          </a:p>
        </p:txBody>
      </p:sp>
    </p:spTree>
    <p:extLst>
      <p:ext uri="{BB962C8B-B14F-4D97-AF65-F5344CB8AC3E}">
        <p14:creationId xmlns:p14="http://schemas.microsoft.com/office/powerpoint/2010/main" val="3140178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19</a:t>
            </a:fld>
            <a:endParaRPr lang="en-GB"/>
          </a:p>
        </p:txBody>
      </p:sp>
    </p:spTree>
    <p:extLst>
      <p:ext uri="{BB962C8B-B14F-4D97-AF65-F5344CB8AC3E}">
        <p14:creationId xmlns:p14="http://schemas.microsoft.com/office/powerpoint/2010/main" val="318186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20</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1656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22</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3943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F852D-A03D-5940-BB15-1DA98132DDDA}" type="slidenum">
              <a:rPr lang="en-GB"/>
              <a:pPr/>
              <a:t>6</a:t>
            </a:fld>
            <a:endParaRPr lang="en-GB"/>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650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17B81-E51F-6946-B2B7-3FADE29A7AFD}" type="slidenum">
              <a:rPr lang="en-GB"/>
              <a:pPr/>
              <a:t>7</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085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CC3963F-EADC-C341-BAD3-78EB44937CEF}" type="slidenum">
              <a:rPr lang="en-GB"/>
              <a:pPr/>
              <a:t>10</a:t>
            </a:fld>
            <a:endParaRPr lang="en-GB"/>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r>
              <a:rPr lang="en-GB" dirty="0"/>
              <a:t>Network knowledge representation</a:t>
            </a:r>
          </a:p>
          <a:p>
            <a:pPr lvl="1"/>
            <a:r>
              <a:rPr lang="en-GB" dirty="0"/>
              <a:t>Labelled, directed graph</a:t>
            </a:r>
          </a:p>
          <a:p>
            <a:pPr lvl="1"/>
            <a:r>
              <a:rPr lang="en-GB" dirty="0"/>
              <a:t>Entities as nodes, relations as edges</a:t>
            </a:r>
            <a:endParaRPr lang="en-US" dirty="0"/>
          </a:p>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6097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7CC8C8A-A264-7446-BA69-899F86971668}" type="slidenum">
              <a:rPr lang="en-GB"/>
              <a:pPr/>
              <a:t>11</a:t>
            </a:fld>
            <a:endParaRPr lang="en-GB"/>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1674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12</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5654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0C48304-D270-3945-A315-A93BF7D6A0E5}" type="slidenum">
              <a:rPr lang="en-GB"/>
              <a:pPr/>
              <a:t>13</a:t>
            </a:fld>
            <a:endParaRPr lang="en-GB"/>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1809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E8926B7-9F50-DE4B-85D8-A6D316C4AA4D}" type="slidenum">
              <a:rPr lang="en-GB"/>
              <a:pPr/>
              <a:t>14</a:t>
            </a:fld>
            <a:endParaRPr lang="en-GB"/>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8611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15</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triple-based graph model makes it possible to mix terms from different vocabularies in the same graph</a:t>
            </a:r>
          </a:p>
        </p:txBody>
      </p:sp>
    </p:spTree>
    <p:extLst>
      <p:ext uri="{BB962C8B-B14F-4D97-AF65-F5344CB8AC3E}">
        <p14:creationId xmlns:p14="http://schemas.microsoft.com/office/powerpoint/2010/main" val="122021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6D86-B0CF-2A49-A4C4-A057AAAF27E1}"/>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D947C13D-6028-A044-A6F1-DC4BF348BE8E}"/>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6" name="Text Placeholder 10">
            <a:extLst>
              <a:ext uri="{FF2B5EF4-FFF2-40B4-BE49-F238E27FC236}">
                <a16:creationId xmlns:a16="http://schemas.microsoft.com/office/drawing/2014/main" id="{20E68F37-339A-074E-BA38-13276F509CB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39550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431999" y="1700214"/>
            <a:ext cx="11328000" cy="2160587"/>
          </a:xfrm>
        </p:spPr>
        <p:txBody>
          <a:bodyPr lIns="91440" anchor="b"/>
          <a:lstStyle>
            <a:lvl1pPr algn="l">
              <a:defRPr sz="7200">
                <a:solidFill>
                  <a:schemeClr val="bg1"/>
                </a:solidFill>
              </a:defRPr>
            </a:lvl1pPr>
          </a:lstStyle>
          <a:p>
            <a:r>
              <a:rPr lang="en-GB"/>
              <a:t>Click to edit Master title style</a:t>
            </a:r>
          </a:p>
        </p:txBody>
      </p:sp>
      <p:sp>
        <p:nvSpPr>
          <p:cNvPr id="10243" name="Rectangle 1027"/>
          <p:cNvSpPr>
            <a:spLocks noGrp="1" noChangeArrowheads="1"/>
          </p:cNvSpPr>
          <p:nvPr>
            <p:ph type="subTitle" idx="1"/>
          </p:nvPr>
        </p:nvSpPr>
        <p:spPr>
          <a:xfrm>
            <a:off x="432000" y="3860801"/>
            <a:ext cx="11328000" cy="1946275"/>
          </a:xfrm>
        </p:spPr>
        <p:txBody>
          <a:bodyPr lIns="91440"/>
          <a:lstStyle>
            <a:lvl1pPr marL="0" indent="0">
              <a:buFontTx/>
              <a:buNone/>
              <a:defRPr sz="3600">
                <a:solidFill>
                  <a:srgbClr val="B1D3D6"/>
                </a:solidFill>
              </a:defRPr>
            </a:lvl1pPr>
          </a:lstStyle>
          <a:p>
            <a:r>
              <a:rPr lang="en-GB"/>
              <a:t>Click to edit Master subtitle style</a:t>
            </a:r>
          </a:p>
        </p:txBody>
      </p:sp>
      <p:pic>
        <p:nvPicPr>
          <p:cNvPr id="5"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8734" y="381000"/>
            <a:ext cx="3594100" cy="5842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18"/>
          <p:cNvSpPr>
            <a:spLocks noGrp="1"/>
          </p:cNvSpPr>
          <p:nvPr>
            <p:ph type="body" sz="quarter" idx="10" hasCustomPrompt="1"/>
          </p:nvPr>
        </p:nvSpPr>
        <p:spPr>
          <a:xfrm>
            <a:off x="432000" y="5807075"/>
            <a:ext cx="11328000" cy="882860"/>
          </a:xfrm>
        </p:spPr>
        <p:txBody>
          <a:bodyPr/>
          <a:lstStyle>
            <a:lvl1pPr marL="90000" indent="0">
              <a:spcAft>
                <a:spcPts val="0"/>
              </a:spcAft>
              <a:buNone/>
              <a:defRPr sz="2000" baseline="0">
                <a:solidFill>
                  <a:srgbClr val="B1D3D6"/>
                </a:solidFill>
              </a:defRPr>
            </a:lvl1pPr>
          </a:lstStyle>
          <a:p>
            <a:pPr lvl="0"/>
            <a:r>
              <a:rPr lang="en-US"/>
              <a:t>Click to add author </a:t>
            </a:r>
            <a:br>
              <a:rPr lang="en-US"/>
            </a:br>
            <a:r>
              <a:rPr lang="en-US"/>
              <a:t>and date</a:t>
            </a:r>
          </a:p>
        </p:txBody>
      </p:sp>
      <p:pic>
        <p:nvPicPr>
          <p:cNvPr id="6" name="Picture 5" descr="Electronics_and_Computer_Science_BLACK-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381000"/>
            <a:ext cx="2884159" cy="584200"/>
          </a:xfrm>
          <a:prstGeom prst="rect">
            <a:avLst/>
          </a:prstGeom>
        </p:spPr>
      </p:pic>
    </p:spTree>
    <p:extLst>
      <p:ext uri="{BB962C8B-B14F-4D97-AF65-F5344CB8AC3E}">
        <p14:creationId xmlns:p14="http://schemas.microsoft.com/office/powerpoint/2010/main" val="2297155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2000" y="1682750"/>
            <a:ext cx="54608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99200" y="1682751"/>
            <a:ext cx="54608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a:p>
        </p:txBody>
      </p:sp>
      <p:sp>
        <p:nvSpPr>
          <p:cNvPr id="8" name="Date Placeholder 7"/>
          <p:cNvSpPr>
            <a:spLocks noGrp="1"/>
          </p:cNvSpPr>
          <p:nvPr>
            <p:ph type="dt" sz="half" idx="10"/>
          </p:nvPr>
        </p:nvSpPr>
        <p:spPr/>
        <p:txBody>
          <a:bodyPr/>
          <a:lstStyle/>
          <a:p>
            <a:endParaRPr lang="en-US"/>
          </a:p>
        </p:txBody>
      </p:sp>
      <p:sp>
        <p:nvSpPr>
          <p:cNvPr id="12" name="Footer Placeholder 11"/>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p:txBody>
          <a:bodyPr/>
          <a:lstStyle/>
          <a:p>
            <a:fld id="{03AC6681-E0FD-2C4C-B392-04A572FD2AAE}" type="slidenum">
              <a:rPr lang="en-US" smtClean="0"/>
              <a:pPr/>
              <a:t>‹#›</a:t>
            </a:fld>
            <a:endParaRPr lang="en-US"/>
          </a:p>
        </p:txBody>
      </p:sp>
    </p:spTree>
    <p:extLst>
      <p:ext uri="{BB962C8B-B14F-4D97-AF65-F5344CB8AC3E}">
        <p14:creationId xmlns:p14="http://schemas.microsoft.com/office/powerpoint/2010/main" val="400887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908050"/>
            <a:ext cx="11379200" cy="615950"/>
          </a:xfrm>
        </p:spPr>
        <p:txBody>
          <a:bodyPr/>
          <a:lstStyle/>
          <a:p>
            <a:r>
              <a:rPr lang="en-GB"/>
              <a:t>Click to edit Master title style</a:t>
            </a:r>
          </a:p>
        </p:txBody>
      </p:sp>
      <p:sp>
        <p:nvSpPr>
          <p:cNvPr id="3" name="Text Placeholder 2"/>
          <p:cNvSpPr>
            <a:spLocks noGrp="1"/>
          </p:cNvSpPr>
          <p:nvPr>
            <p:ph type="body" sz="half" idx="1"/>
          </p:nvPr>
        </p:nvSpPr>
        <p:spPr>
          <a:xfrm>
            <a:off x="4064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dt" sz="half" idx="10"/>
          </p:nvPr>
        </p:nvSpPr>
        <p:spPr>
          <a:ln/>
        </p:spPr>
        <p:txBody>
          <a:bodyPr/>
          <a:lstStyle>
            <a:lvl1pPr>
              <a:defRPr/>
            </a:lvl1pPr>
          </a:lstStyle>
          <a:p>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fld id="{54B5C4AC-9921-B44B-9B01-FB3FBEB46736}" type="slidenum">
              <a:rPr lang="en-GB"/>
              <a:pPr/>
              <a:t>‹#›</a:t>
            </a:fld>
            <a:endParaRPr lang="en-GB"/>
          </a:p>
        </p:txBody>
      </p:sp>
    </p:spTree>
    <p:extLst>
      <p:ext uri="{BB962C8B-B14F-4D97-AF65-F5344CB8AC3E}">
        <p14:creationId xmlns:p14="http://schemas.microsoft.com/office/powerpoint/2010/main" val="4014344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lvl1pPr>
              <a:defRPr sz="3200"/>
            </a:lvl1pPr>
          </a:lstStyle>
          <a:p>
            <a:r>
              <a:rPr lang="en-GB"/>
              <a:t>Click to edit Master title style</a:t>
            </a:r>
            <a:endParaRPr lang="en-US"/>
          </a:p>
        </p:txBody>
      </p:sp>
      <p:sp>
        <p:nvSpPr>
          <p:cNvPr id="10" name="Date Placeholder 9"/>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692000"/>
            <a:ext cx="11328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23149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04115661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83159579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3697391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8546015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21605394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9927949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1363744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70328720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1319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833120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54033419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063836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1773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7293074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4237884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4730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12114944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118144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707830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3349729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233432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41041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6597863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272398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73645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5.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18/11/2019</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76" r:id="rId3"/>
    <p:sldLayoutId id="2147483679" r:id="rId4"/>
    <p:sldLayoutId id="2147483680" r:id="rId5"/>
    <p:sldLayoutId id="2147483677" r:id="rId6"/>
    <p:sldLayoutId id="2147483678" r:id="rId7"/>
    <p:sldLayoutId id="2147483682" r:id="rId8"/>
    <p:sldLayoutId id="2147483683" r:id="rId9"/>
    <p:sldLayoutId id="2147483684" r:id="rId10"/>
    <p:sldLayoutId id="2147483685" r:id="rId11"/>
    <p:sldLayoutId id="2147483687" r:id="rId12"/>
    <p:sldLayoutId id="2147483686" r:id="rId13"/>
    <p:sldLayoutId id="2147483688" r:id="rId14"/>
    <p:sldLayoutId id="2147483689" r:id="rId15"/>
    <p:sldLayoutId id="2147483690" r:id="rId16"/>
    <p:sldLayoutId id="2147483691" r:id="rId17"/>
    <p:sldLayoutId id="2147483692" r:id="rId18"/>
    <p:sldLayoutId id="2147483693" r:id="rId19"/>
    <p:sldLayoutId id="2147483722" r:id="rId20"/>
    <p:sldLayoutId id="2147483723" r:id="rId21"/>
    <p:sldLayoutId id="2147483725" r:id="rId22"/>
    <p:sldLayoutId id="2147483727" r:id="rId23"/>
    <p:sldLayoutId id="2147483728" r:id="rId24"/>
    <p:sldLayoutId id="2147483729" r:id="rId25"/>
    <p:sldLayoutId id="2147483730" r:id="rId26"/>
    <p:sldLayoutId id="2147483731" r:id="rId27"/>
    <p:sldLayoutId id="2147483732" r:id="rId28"/>
    <p:sldLayoutId id="2147483733" r:id="rId29"/>
    <p:sldLayoutId id="2147483735" r:id="rId30"/>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30898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378782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95809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01499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8750422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6453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55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dirty="0"/>
              <a:t>Resource Description Framework</a:t>
            </a:r>
            <a:endParaRPr lang="en-US" dirty="0"/>
          </a:p>
        </p:txBody>
      </p:sp>
      <p:sp>
        <p:nvSpPr>
          <p:cNvPr id="4" name="Content Placeholder 3">
            <a:extLst>
              <a:ext uri="{FF2B5EF4-FFF2-40B4-BE49-F238E27FC236}">
                <a16:creationId xmlns:a16="http://schemas.microsoft.com/office/drawing/2014/main" id="{D3EFFBE7-2AAE-9D4B-B87F-8F755BD405C8}"/>
              </a:ext>
            </a:extLst>
          </p:cNvPr>
          <p:cNvSpPr>
            <a:spLocks noGrp="1"/>
          </p:cNvSpPr>
          <p:nvPr>
            <p:ph sz="quarter" idx="13"/>
          </p:nvPr>
        </p:nvSpPr>
        <p:spPr/>
        <p:txBody>
          <a:bodyPr/>
          <a:lstStyle/>
          <a:p>
            <a:pPr marL="0" indent="0">
              <a:buNone/>
            </a:pPr>
            <a:r>
              <a:rPr lang="en-GB" dirty="0"/>
              <a:t>Underlying model of triples used to describe the relations between entities</a:t>
            </a:r>
          </a:p>
          <a:p>
            <a:pPr lvl="1"/>
            <a:r>
              <a:rPr lang="en-GB" dirty="0"/>
              <a:t>Subject-Predicate-Object (compare Entity-Attribute-Value)</a:t>
            </a:r>
          </a:p>
          <a:p>
            <a:pPr lvl="1"/>
            <a:r>
              <a:rPr lang="en-GB" dirty="0"/>
              <a:t>Predicates are analogous to link types</a:t>
            </a:r>
          </a:p>
        </p:txBody>
      </p:sp>
      <p:sp>
        <p:nvSpPr>
          <p:cNvPr id="10" name="Text Placeholder 9">
            <a:extLst>
              <a:ext uri="{FF2B5EF4-FFF2-40B4-BE49-F238E27FC236}">
                <a16:creationId xmlns:a16="http://schemas.microsoft.com/office/drawing/2014/main" id="{AC03393D-FBD1-AD45-B39A-A15DF8EFE98C}"/>
              </a:ext>
            </a:extLst>
          </p:cNvPr>
          <p:cNvSpPr>
            <a:spLocks noGrp="1"/>
          </p:cNvSpPr>
          <p:nvPr>
            <p:ph type="body" sz="quarter" idx="15"/>
          </p:nvPr>
        </p:nvSpPr>
        <p:spPr/>
        <p:txBody>
          <a:bodyPr/>
          <a:lstStyle/>
          <a:p>
            <a:endParaRPr lang="en-US"/>
          </a:p>
        </p:txBody>
      </p:sp>
      <p:sp>
        <p:nvSpPr>
          <p:cNvPr id="89101" name="AutoShape 5"/>
          <p:cNvSpPr>
            <a:spLocks noChangeArrowheads="1"/>
          </p:cNvSpPr>
          <p:nvPr/>
        </p:nvSpPr>
        <p:spPr bwMode="auto">
          <a:xfrm>
            <a:off x="3257192"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RDF Semantics</a:t>
            </a:r>
          </a:p>
        </p:txBody>
      </p:sp>
      <p:sp>
        <p:nvSpPr>
          <p:cNvPr id="89099" name="AutoShape 8"/>
          <p:cNvSpPr>
            <a:spLocks noChangeArrowheads="1"/>
          </p:cNvSpPr>
          <p:nvPr/>
        </p:nvSpPr>
        <p:spPr bwMode="auto">
          <a:xfrm>
            <a:off x="7140688"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Pat Hayes</a:t>
            </a:r>
          </a:p>
        </p:txBody>
      </p:sp>
      <p:cxnSp>
        <p:nvCxnSpPr>
          <p:cNvPr id="89094" name="AutoShape 10"/>
          <p:cNvCxnSpPr>
            <a:cxnSpLocks noChangeShapeType="1"/>
            <a:stCxn id="89101" idx="3"/>
            <a:endCxn id="89099" idx="1"/>
          </p:cNvCxnSpPr>
          <p:nvPr/>
        </p:nvCxnSpPr>
        <p:spPr bwMode="auto">
          <a:xfrm>
            <a:off x="5057192" y="4369020"/>
            <a:ext cx="2083496" cy="0"/>
          </a:xfrm>
          <a:prstGeom prst="straightConnector1">
            <a:avLst/>
          </a:prstGeom>
          <a:noFill/>
          <a:ln w="25400">
            <a:solidFill>
              <a:schemeClr val="tx1"/>
            </a:solidFill>
            <a:round/>
            <a:headEnd/>
            <a:tailEnd type="arrow" w="lg" len="lg"/>
          </a:ln>
        </p:spPr>
      </p:cxnSp>
      <p:sp>
        <p:nvSpPr>
          <p:cNvPr id="89095" name="Text Box 11"/>
          <p:cNvSpPr txBox="1">
            <a:spLocks noChangeArrowheads="1"/>
          </p:cNvSpPr>
          <p:nvPr/>
        </p:nvSpPr>
        <p:spPr bwMode="auto">
          <a:xfrm>
            <a:off x="5550487" y="4028501"/>
            <a:ext cx="1226618" cy="369332"/>
          </a:xfrm>
          <a:prstGeom prst="rect">
            <a:avLst/>
          </a:prstGeom>
          <a:noFill/>
          <a:ln w="9525">
            <a:noFill/>
            <a:miter lim="800000"/>
            <a:headEnd/>
            <a:tailEnd/>
          </a:ln>
        </p:spPr>
        <p:txBody>
          <a:bodyPr wrap="none">
            <a:prstTxWarp prst="textNoShape">
              <a:avLst/>
            </a:prstTxWarp>
            <a:spAutoFit/>
          </a:bodyPr>
          <a:lstStyle/>
          <a:p>
            <a:pPr algn="l"/>
            <a:r>
              <a:rPr lang="en-GB"/>
              <a:t>edited by</a:t>
            </a:r>
            <a:endParaRPr lang="en-US"/>
          </a:p>
        </p:txBody>
      </p:sp>
      <p:sp>
        <p:nvSpPr>
          <p:cNvPr id="89096" name="Text Box 12"/>
          <p:cNvSpPr txBox="1">
            <a:spLocks noChangeArrowheads="1"/>
          </p:cNvSpPr>
          <p:nvPr/>
        </p:nvSpPr>
        <p:spPr bwMode="auto">
          <a:xfrm>
            <a:off x="3474037" y="4701601"/>
            <a:ext cx="1085554" cy="400110"/>
          </a:xfrm>
          <a:prstGeom prst="rect">
            <a:avLst/>
          </a:prstGeom>
          <a:noFill/>
          <a:ln w="9525">
            <a:noFill/>
            <a:miter lim="800000"/>
            <a:headEnd/>
            <a:tailEnd/>
          </a:ln>
        </p:spPr>
        <p:txBody>
          <a:bodyPr wrap="none">
            <a:prstTxWarp prst="textNoShape">
              <a:avLst/>
            </a:prstTxWarp>
            <a:spAutoFit/>
          </a:bodyPr>
          <a:lstStyle/>
          <a:p>
            <a:r>
              <a:rPr lang="en-GB" sz="2000"/>
              <a:t>subject</a:t>
            </a:r>
            <a:endParaRPr lang="en-US" sz="2000"/>
          </a:p>
        </p:txBody>
      </p:sp>
      <p:sp>
        <p:nvSpPr>
          <p:cNvPr id="89097" name="Text Box 13"/>
          <p:cNvSpPr txBox="1">
            <a:spLocks noChangeArrowheads="1"/>
          </p:cNvSpPr>
          <p:nvPr/>
        </p:nvSpPr>
        <p:spPr bwMode="auto">
          <a:xfrm>
            <a:off x="5334587" y="4701601"/>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89098" name="Text Box 14"/>
          <p:cNvSpPr txBox="1">
            <a:spLocks noChangeArrowheads="1"/>
          </p:cNvSpPr>
          <p:nvPr/>
        </p:nvSpPr>
        <p:spPr bwMode="auto">
          <a:xfrm>
            <a:off x="7423738" y="4701601"/>
            <a:ext cx="952505" cy="400110"/>
          </a:xfrm>
          <a:prstGeom prst="rect">
            <a:avLst/>
          </a:prstGeom>
          <a:noFill/>
          <a:ln w="9525">
            <a:noFill/>
            <a:miter lim="800000"/>
            <a:headEnd/>
            <a:tailEnd/>
          </a:ln>
        </p:spPr>
        <p:txBody>
          <a:bodyPr wrap="none">
            <a:prstTxWarp prst="textNoShape">
              <a:avLst/>
            </a:prstTxWarp>
            <a:spAutoFit/>
          </a:bodyPr>
          <a:lstStyle/>
          <a:p>
            <a:r>
              <a:rPr lang="en-GB" sz="2000"/>
              <a:t>object</a:t>
            </a:r>
            <a:endParaRPr lang="en-US" sz="2000"/>
          </a:p>
        </p:txBody>
      </p:sp>
    </p:spTree>
    <p:extLst>
      <p:ext uri="{BB962C8B-B14F-4D97-AF65-F5344CB8AC3E}">
        <p14:creationId xmlns:p14="http://schemas.microsoft.com/office/powerpoint/2010/main" val="3974793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30635C3E-494F-D44A-BFD0-A26D6FAD34AF}"/>
              </a:ext>
            </a:extLst>
          </p:cNvPr>
          <p:cNvSpPr>
            <a:spLocks noGrp="1"/>
          </p:cNvSpPr>
          <p:nvPr>
            <p:ph sz="quarter" idx="13"/>
          </p:nvPr>
        </p:nvSpPr>
        <p:spPr/>
        <p:txBody>
          <a:bodyPr/>
          <a:lstStyle/>
          <a:p>
            <a:pPr marL="0" indent="0">
              <a:buNone/>
            </a:pPr>
            <a:r>
              <a:rPr lang="en-GB" dirty="0"/>
              <a:t>Take a citation:</a:t>
            </a:r>
          </a:p>
          <a:p>
            <a:pPr lvl="1"/>
            <a:r>
              <a:rPr lang="en-GB" dirty="0"/>
              <a:t>Tim Berners-Lee, James </a:t>
            </a:r>
            <a:r>
              <a:rPr lang="en-GB" dirty="0" err="1"/>
              <a:t>Hendler</a:t>
            </a:r>
            <a:r>
              <a:rPr lang="en-GB" dirty="0"/>
              <a:t> and Ora </a:t>
            </a:r>
            <a:r>
              <a:rPr lang="en-GB" dirty="0" err="1"/>
              <a:t>Lassila</a:t>
            </a:r>
            <a:r>
              <a:rPr lang="en-GB" dirty="0"/>
              <a:t>. The Semantic Web. Scientific American, May 2001</a:t>
            </a:r>
          </a:p>
          <a:p>
            <a:pPr marL="0" indent="0">
              <a:buNone/>
            </a:pPr>
            <a:endParaRPr lang="en-GB" dirty="0"/>
          </a:p>
          <a:p>
            <a:pPr marL="0" indent="0">
              <a:buNone/>
            </a:pPr>
            <a:r>
              <a:rPr lang="en-GB" dirty="0"/>
              <a:t>We can identify a number of distinct statements in this citation:</a:t>
            </a:r>
          </a:p>
          <a:p>
            <a:pPr lvl="1"/>
            <a:r>
              <a:rPr lang="en-GB" dirty="0"/>
              <a:t>There is an article titled “The Semantic Web”</a:t>
            </a:r>
          </a:p>
          <a:p>
            <a:pPr lvl="1"/>
            <a:r>
              <a:rPr lang="en-GB" dirty="0"/>
              <a:t>One of its authors is a person named “Tim Berners-Lee” (etc)</a:t>
            </a:r>
          </a:p>
          <a:p>
            <a:pPr lvl="1"/>
            <a:r>
              <a:rPr lang="en-GB" dirty="0"/>
              <a:t>It appeared in a publication titled “Scientific American”</a:t>
            </a:r>
          </a:p>
          <a:p>
            <a:pPr lvl="1"/>
            <a:r>
              <a:rPr lang="en-GB" dirty="0"/>
              <a:t>It was published in May 2001</a:t>
            </a:r>
            <a:endParaRPr lang="en-US" dirty="0"/>
          </a:p>
          <a:p>
            <a:endParaRPr lang="en-US" dirty="0"/>
          </a:p>
        </p:txBody>
      </p:sp>
      <p:sp>
        <p:nvSpPr>
          <p:cNvPr id="5" name="Text Placeholder 4">
            <a:extLst>
              <a:ext uri="{FF2B5EF4-FFF2-40B4-BE49-F238E27FC236}">
                <a16:creationId xmlns:a16="http://schemas.microsoft.com/office/drawing/2014/main" id="{0E77B856-3C3C-7740-A950-326FED12134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120337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F07DBE46-4026-664C-8522-89662F84EBD5}"/>
              </a:ext>
            </a:extLst>
          </p:cNvPr>
          <p:cNvSpPr>
            <a:spLocks noGrp="1"/>
          </p:cNvSpPr>
          <p:nvPr>
            <p:ph sz="quarter" idx="13"/>
          </p:nvPr>
        </p:nvSpPr>
        <p:spPr/>
        <p:txBody>
          <a:bodyPr/>
          <a:lstStyle/>
          <a:p>
            <a:pPr marL="0" indent="0">
              <a:buNone/>
            </a:pPr>
            <a:r>
              <a:rPr lang="en-GB" dirty="0"/>
              <a:t>We can represent these statements graphically:</a:t>
            </a:r>
            <a:endParaRPr lang="en-US" dirty="0"/>
          </a:p>
          <a:p>
            <a:endParaRPr lang="en-US" dirty="0"/>
          </a:p>
        </p:txBody>
      </p:sp>
      <p:sp>
        <p:nvSpPr>
          <p:cNvPr id="4" name="Text Placeholder 3">
            <a:extLst>
              <a:ext uri="{FF2B5EF4-FFF2-40B4-BE49-F238E27FC236}">
                <a16:creationId xmlns:a16="http://schemas.microsoft.com/office/drawing/2014/main" id="{C0FB37E0-F585-EF47-82F8-561D2125C299}"/>
              </a:ext>
            </a:extLst>
          </p:cNvPr>
          <p:cNvSpPr>
            <a:spLocks noGrp="1"/>
          </p:cNvSpPr>
          <p:nvPr>
            <p:ph type="body" sz="quarter" idx="15"/>
          </p:nvPr>
        </p:nvSpPr>
        <p:spPr/>
        <p:txBody>
          <a:bodyPr/>
          <a:lstStyle/>
          <a:p>
            <a:endParaRPr lang="en-US"/>
          </a:p>
        </p:txBody>
      </p:sp>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Tree>
    <p:extLst>
      <p:ext uri="{BB962C8B-B14F-4D97-AF65-F5344CB8AC3E}">
        <p14:creationId xmlns:p14="http://schemas.microsoft.com/office/powerpoint/2010/main" val="273313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GB"/>
              <a:t>Example</a:t>
            </a:r>
          </a:p>
        </p:txBody>
      </p:sp>
      <p:sp>
        <p:nvSpPr>
          <p:cNvPr id="2" name="Content Placeholder 1">
            <a:extLst>
              <a:ext uri="{FF2B5EF4-FFF2-40B4-BE49-F238E27FC236}">
                <a16:creationId xmlns:a16="http://schemas.microsoft.com/office/drawing/2014/main" id="{F7E28FEE-3085-5048-B005-E4289A46BDCC}"/>
              </a:ext>
            </a:extLst>
          </p:cNvPr>
          <p:cNvSpPr>
            <a:spLocks noGrp="1"/>
          </p:cNvSpPr>
          <p:nvPr>
            <p:ph sz="quarter" idx="13"/>
          </p:nvPr>
        </p:nvSpPr>
        <p:spPr/>
        <p:txBody>
          <a:bodyPr/>
          <a:lstStyle/>
          <a:p>
            <a:pPr marL="0" indent="0">
              <a:buNone/>
            </a:pPr>
            <a:r>
              <a:rPr lang="en-GB" dirty="0"/>
              <a:t>There are two types of node in this graph:</a:t>
            </a:r>
          </a:p>
          <a:p>
            <a:pPr lvl="1"/>
            <a:r>
              <a:rPr lang="en-GB" b="1" dirty="0"/>
              <a:t>Literals</a:t>
            </a:r>
            <a:r>
              <a:rPr lang="en-GB" dirty="0"/>
              <a:t>, which have a value but no identity</a:t>
            </a:r>
            <a:br>
              <a:rPr lang="en-GB" dirty="0"/>
            </a:br>
            <a:r>
              <a:rPr lang="en-GB" dirty="0"/>
              <a:t>(a string, a number, a date)</a:t>
            </a:r>
          </a:p>
          <a:p>
            <a:pPr lvl="1"/>
            <a:endParaRPr lang="en-GB" dirty="0"/>
          </a:p>
          <a:p>
            <a:pPr lvl="1"/>
            <a:endParaRPr lang="en-GB" dirty="0"/>
          </a:p>
          <a:p>
            <a:pPr lvl="1"/>
            <a:r>
              <a:rPr lang="en-GB" b="1" dirty="0"/>
              <a:t>Resources</a:t>
            </a:r>
            <a:r>
              <a:rPr lang="en-GB" dirty="0"/>
              <a:t>, which represent objects with identity</a:t>
            </a:r>
            <a:br>
              <a:rPr lang="en-GB" dirty="0"/>
            </a:br>
            <a:r>
              <a:rPr lang="en-GB" dirty="0"/>
              <a:t>(a web page, a person, a journal)</a:t>
            </a:r>
            <a:endParaRPr lang="en-US" dirty="0"/>
          </a:p>
          <a:p>
            <a:pPr marL="0" indent="0">
              <a:buNone/>
            </a:pPr>
            <a:endParaRPr lang="en-US" dirty="0"/>
          </a:p>
        </p:txBody>
      </p:sp>
      <p:sp>
        <p:nvSpPr>
          <p:cNvPr id="95235" name="Rectangle 3"/>
          <p:cNvSpPr>
            <a:spLocks noGrp="1" noChangeArrowheads="1"/>
          </p:cNvSpPr>
          <p:nvPr>
            <p:ph type="body" sz="quarter" idx="15"/>
          </p:nvPr>
        </p:nvSpPr>
        <p:spPr/>
        <p:txBody>
          <a:bodyPr/>
          <a:lstStyle/>
          <a:p>
            <a:pPr marL="0" indent="0">
              <a:buNone/>
            </a:pPr>
            <a:endParaRPr lang="en-US" dirty="0"/>
          </a:p>
        </p:txBody>
      </p:sp>
      <p:sp>
        <p:nvSpPr>
          <p:cNvPr id="95236" name="Oval 4"/>
          <p:cNvSpPr>
            <a:spLocks noChangeArrowheads="1"/>
          </p:cNvSpPr>
          <p:nvPr/>
        </p:nvSpPr>
        <p:spPr bwMode="auto">
          <a:xfrm>
            <a:off x="5816601" y="4365386"/>
            <a:ext cx="576263"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5237" name="Text Box 5"/>
          <p:cNvSpPr txBox="1">
            <a:spLocks noChangeArrowheads="1"/>
          </p:cNvSpPr>
          <p:nvPr/>
        </p:nvSpPr>
        <p:spPr bwMode="auto">
          <a:xfrm>
            <a:off x="4948238" y="2871548"/>
            <a:ext cx="2305050" cy="431800"/>
          </a:xfrm>
          <a:prstGeom prst="rect">
            <a:avLst/>
          </a:prstGeom>
          <a:solidFill>
            <a:schemeClr val="bg2"/>
          </a:solidFill>
          <a:ln w="25400">
            <a:noFill/>
            <a:miter lim="800000"/>
            <a:headEnd/>
            <a:tailEnd/>
          </a:ln>
        </p:spPr>
        <p:txBody>
          <a:bodyPr wrap="none" lIns="72000" rIns="72000" anchor="ctr" anchorCtr="1">
            <a:prstTxWarp prst="textNoShape">
              <a:avLst/>
            </a:prstTxWarp>
          </a:bodyPr>
          <a:lstStyle/>
          <a:p>
            <a:pPr algn="l"/>
            <a:r>
              <a:rPr lang="en-GB" dirty="0">
                <a:solidFill>
                  <a:schemeClr val="bg1"/>
                </a:solidFill>
              </a:rPr>
              <a:t>Scientific American</a:t>
            </a:r>
            <a:endParaRPr lang="en-US" dirty="0">
              <a:solidFill>
                <a:schemeClr val="bg1"/>
              </a:solidFill>
            </a:endParaRPr>
          </a:p>
        </p:txBody>
      </p:sp>
    </p:spTree>
    <p:extLst>
      <p:ext uri="{BB962C8B-B14F-4D97-AF65-F5344CB8AC3E}">
        <p14:creationId xmlns:p14="http://schemas.microsoft.com/office/powerpoint/2010/main" val="164802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a:t>Example</a:t>
            </a:r>
            <a:endParaRPr lang="en-US"/>
          </a:p>
        </p:txBody>
      </p:sp>
      <p:sp>
        <p:nvSpPr>
          <p:cNvPr id="97283" name="Rectangle 3"/>
          <p:cNvSpPr>
            <a:spLocks noGrp="1" noChangeArrowheads="1"/>
          </p:cNvSpPr>
          <p:nvPr>
            <p:ph sz="quarter" idx="13"/>
          </p:nvPr>
        </p:nvSpPr>
        <p:spPr/>
        <p:txBody>
          <a:bodyPr/>
          <a:lstStyle/>
          <a:p>
            <a:pPr marL="0" indent="0">
              <a:buNone/>
            </a:pPr>
            <a:r>
              <a:rPr lang="en-GB" dirty="0"/>
              <a:t>Resources are identified by URIs</a:t>
            </a:r>
          </a:p>
          <a:p>
            <a:pPr marL="0" indent="0">
              <a:buNone/>
            </a:pPr>
            <a:r>
              <a:rPr lang="en-GB" dirty="0"/>
              <a:t>Properties are resources that are used as predicates</a:t>
            </a:r>
          </a:p>
          <a:p>
            <a:pPr lvl="1"/>
            <a:r>
              <a:rPr lang="en-GB" dirty="0"/>
              <a:t>Collection of properties constitutes a vocabulary (or ontology)</a:t>
            </a:r>
          </a:p>
        </p:txBody>
      </p:sp>
      <p:sp>
        <p:nvSpPr>
          <p:cNvPr id="3" name="Text Placeholder 2">
            <a:extLst>
              <a:ext uri="{FF2B5EF4-FFF2-40B4-BE49-F238E27FC236}">
                <a16:creationId xmlns:a16="http://schemas.microsoft.com/office/drawing/2014/main" id="{131B2B06-B5EB-4947-A2B3-872DD0B40260}"/>
              </a:ext>
            </a:extLst>
          </p:cNvPr>
          <p:cNvSpPr>
            <a:spLocks noGrp="1"/>
          </p:cNvSpPr>
          <p:nvPr>
            <p:ph type="body" sz="quarter" idx="15"/>
          </p:nvPr>
        </p:nvSpPr>
        <p:spPr/>
        <p:txBody>
          <a:bodyPr/>
          <a:lstStyle/>
          <a:p>
            <a:endParaRPr lang="en-US"/>
          </a:p>
        </p:txBody>
      </p:sp>
      <p:cxnSp>
        <p:nvCxnSpPr>
          <p:cNvPr id="97284" name="AutoShape 4"/>
          <p:cNvCxnSpPr>
            <a:cxnSpLocks noChangeShapeType="1"/>
            <a:stCxn id="97288" idx="3"/>
            <a:endCxn id="97287" idx="1"/>
          </p:cNvCxnSpPr>
          <p:nvPr/>
        </p:nvCxnSpPr>
        <p:spPr bwMode="auto">
          <a:xfrm>
            <a:off x="5115780" y="4279108"/>
            <a:ext cx="2924908" cy="13492"/>
          </a:xfrm>
          <a:prstGeom prst="straightConnector1">
            <a:avLst/>
          </a:prstGeom>
          <a:noFill/>
          <a:ln w="25400">
            <a:solidFill>
              <a:schemeClr val="tx1"/>
            </a:solidFill>
            <a:round/>
            <a:headEnd/>
            <a:tailEnd type="arrow" w="med" len="med"/>
          </a:ln>
        </p:spPr>
      </p:cxnSp>
      <p:sp>
        <p:nvSpPr>
          <p:cNvPr id="97285" name="Rectangle 5"/>
          <p:cNvSpPr>
            <a:spLocks noChangeArrowheads="1"/>
          </p:cNvSpPr>
          <p:nvPr/>
        </p:nvSpPr>
        <p:spPr bwMode="auto">
          <a:xfrm>
            <a:off x="4501067" y="3641885"/>
            <a:ext cx="4459875" cy="369332"/>
          </a:xfrm>
          <a:prstGeom prst="rect">
            <a:avLst/>
          </a:prstGeom>
          <a:noFill/>
          <a:ln w="9525">
            <a:noFill/>
            <a:miter lim="800000"/>
            <a:headEnd/>
            <a:tailEnd/>
          </a:ln>
        </p:spPr>
        <p:txBody>
          <a:bodyPr wrap="none" anchor="ctr">
            <a:prstTxWarp prst="textNoShape">
              <a:avLst/>
            </a:prstTxWarp>
            <a:spAutoFit/>
          </a:bodyPr>
          <a:lstStyle/>
          <a:p>
            <a:pPr eaLnBrk="1" hangingPunct="1"/>
            <a:r>
              <a:rPr lang="en-US" dirty="0"/>
              <a:t>http://purl.org/dc/elements/1.1/title </a:t>
            </a:r>
          </a:p>
        </p:txBody>
      </p:sp>
      <p:sp>
        <p:nvSpPr>
          <p:cNvPr id="97288" name="AutoShape 7"/>
          <p:cNvSpPr>
            <a:spLocks noChangeArrowheads="1"/>
          </p:cNvSpPr>
          <p:nvPr/>
        </p:nvSpPr>
        <p:spPr bwMode="auto">
          <a:xfrm>
            <a:off x="815975" y="3990976"/>
            <a:ext cx="4299805" cy="576263"/>
          </a:xfrm>
          <a:prstGeom prst="roundRect">
            <a:avLst>
              <a:gd name="adj" fmla="val 50000"/>
            </a:avLst>
          </a:prstGeom>
          <a:solidFill>
            <a:schemeClr val="accent1"/>
          </a:solidFill>
          <a:ln w="9525">
            <a:noFill/>
            <a:round/>
            <a:headEnd/>
            <a:tailEnd/>
          </a:ln>
        </p:spPr>
        <p:txBody>
          <a:bodyPr wrap="none" anchor="ctr">
            <a:prstTxWarp prst="textNoShape">
              <a:avLst/>
            </a:prstTxWarp>
          </a:bodyPr>
          <a:lstStyle/>
          <a:p>
            <a:pPr algn="ctr"/>
            <a:r>
              <a:rPr lang="en-GB" dirty="0">
                <a:solidFill>
                  <a:schemeClr val="bg1"/>
                </a:solidFill>
              </a:rPr>
              <a:t>http://</a:t>
            </a:r>
            <a:r>
              <a:rPr lang="en-GB" dirty="0" err="1">
                <a:solidFill>
                  <a:schemeClr val="bg1"/>
                </a:solidFill>
              </a:rPr>
              <a:t>www.scientificamericancom</a:t>
            </a:r>
            <a:r>
              <a:rPr lang="en-GB" dirty="0">
                <a:solidFill>
                  <a:schemeClr val="bg1"/>
                </a:solidFill>
              </a:rPr>
              <a:t>/</a:t>
            </a:r>
            <a:endParaRPr lang="en-US" dirty="0">
              <a:solidFill>
                <a:schemeClr val="bg1"/>
              </a:solidFill>
            </a:endParaRPr>
          </a:p>
        </p:txBody>
      </p:sp>
      <p:sp>
        <p:nvSpPr>
          <p:cNvPr id="97287" name="Text Box 9"/>
          <p:cNvSpPr txBox="1">
            <a:spLocks noChangeArrowheads="1"/>
          </p:cNvSpPr>
          <p:nvPr/>
        </p:nvSpPr>
        <p:spPr bwMode="auto">
          <a:xfrm>
            <a:off x="8040688" y="4076700"/>
            <a:ext cx="2305050" cy="431800"/>
          </a:xfrm>
          <a:prstGeom prst="rect">
            <a:avLst/>
          </a:prstGeom>
          <a:solidFill>
            <a:schemeClr val="bg2"/>
          </a:solidFill>
          <a:ln w="25400">
            <a:noFill/>
            <a:miter lim="800000"/>
            <a:headEnd/>
            <a:tailEnd/>
          </a:ln>
        </p:spPr>
        <p:txBody>
          <a:bodyPr wrap="none" anchor="ctr" anchorCtr="1">
            <a:prstTxWarp prst="textNoShape">
              <a:avLst/>
            </a:prstTxWarp>
          </a:bodyPr>
          <a:lstStyle/>
          <a:p>
            <a:pPr algn="l"/>
            <a:r>
              <a:rPr lang="en-GB">
                <a:solidFill>
                  <a:schemeClr val="bg1"/>
                </a:solidFill>
              </a:rPr>
              <a:t>Scientific American</a:t>
            </a:r>
            <a:endParaRPr lang="en-US">
              <a:solidFill>
                <a:schemeClr val="bg1"/>
              </a:solidFill>
            </a:endParaRPr>
          </a:p>
        </p:txBody>
      </p:sp>
      <p:sp>
        <p:nvSpPr>
          <p:cNvPr id="14" name="Text Box 12"/>
          <p:cNvSpPr txBox="1">
            <a:spLocks noChangeArrowheads="1"/>
          </p:cNvSpPr>
          <p:nvPr/>
        </p:nvSpPr>
        <p:spPr bwMode="auto">
          <a:xfrm>
            <a:off x="2870200" y="4567238"/>
            <a:ext cx="1085554" cy="400110"/>
          </a:xfrm>
          <a:prstGeom prst="rect">
            <a:avLst/>
          </a:prstGeom>
          <a:noFill/>
          <a:ln w="9525">
            <a:noFill/>
            <a:miter lim="800000"/>
            <a:headEnd/>
            <a:tailEnd/>
          </a:ln>
        </p:spPr>
        <p:txBody>
          <a:bodyPr wrap="none">
            <a:prstTxWarp prst="textNoShape">
              <a:avLst/>
            </a:prstTxWarp>
            <a:spAutoFit/>
          </a:bodyPr>
          <a:lstStyle/>
          <a:p>
            <a:r>
              <a:rPr lang="en-GB" sz="2000" dirty="0"/>
              <a:t>subject</a:t>
            </a:r>
            <a:endParaRPr lang="en-US" sz="2000" dirty="0"/>
          </a:p>
        </p:txBody>
      </p:sp>
      <p:sp>
        <p:nvSpPr>
          <p:cNvPr id="15" name="Text Box 13"/>
          <p:cNvSpPr txBox="1">
            <a:spLocks noChangeArrowheads="1"/>
          </p:cNvSpPr>
          <p:nvPr/>
        </p:nvSpPr>
        <p:spPr bwMode="auto">
          <a:xfrm>
            <a:off x="5713413" y="4567238"/>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16" name="Text Box 14"/>
          <p:cNvSpPr txBox="1">
            <a:spLocks noChangeArrowheads="1"/>
          </p:cNvSpPr>
          <p:nvPr/>
        </p:nvSpPr>
        <p:spPr bwMode="auto">
          <a:xfrm>
            <a:off x="8666164" y="4567238"/>
            <a:ext cx="952505" cy="400110"/>
          </a:xfrm>
          <a:prstGeom prst="rect">
            <a:avLst/>
          </a:prstGeom>
          <a:noFill/>
          <a:ln w="9525">
            <a:noFill/>
            <a:miter lim="800000"/>
            <a:headEnd/>
            <a:tailEnd/>
          </a:ln>
        </p:spPr>
        <p:txBody>
          <a:bodyPr wrap="none">
            <a:prstTxWarp prst="textNoShape">
              <a:avLst/>
            </a:prstTxWarp>
            <a:spAutoFit/>
          </a:bodyPr>
          <a:lstStyle/>
          <a:p>
            <a:r>
              <a:rPr lang="en-GB" sz="2000" dirty="0"/>
              <a:t>object</a:t>
            </a:r>
            <a:endParaRPr lang="en-US" sz="2000" dirty="0"/>
          </a:p>
        </p:txBody>
      </p:sp>
    </p:spTree>
    <p:extLst>
      <p:ext uri="{BB962C8B-B14F-4D97-AF65-F5344CB8AC3E}">
        <p14:creationId xmlns:p14="http://schemas.microsoft.com/office/powerpoint/2010/main" val="262690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dirty="0"/>
              <a:t>Mixing Vocabularies</a:t>
            </a:r>
          </a:p>
        </p:txBody>
      </p:sp>
      <p:sp>
        <p:nvSpPr>
          <p:cNvPr id="93188" name="Oval 4"/>
          <p:cNvSpPr>
            <a:spLocks noChangeArrowheads="1"/>
          </p:cNvSpPr>
          <p:nvPr/>
        </p:nvSpPr>
        <p:spPr bwMode="auto">
          <a:xfrm>
            <a:off x="4592209"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81135"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62501"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62373"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92209"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35322" y="3083107"/>
            <a:ext cx="2160000" cy="360000"/>
          </a:xfrm>
          <a:prstGeom prst="rect">
            <a:avLst/>
          </a:prstGeom>
          <a:solidFill>
            <a:schemeClr val="bg2"/>
          </a:solidFill>
          <a:ln w="25400">
            <a:noFill/>
            <a:miter lim="800000"/>
            <a:headEnd/>
            <a:tailEnd/>
          </a:ln>
        </p:spPr>
        <p:txBody>
          <a:bodyPr wrap="square" lIns="72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35322" y="3833965"/>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35322" y="4583024"/>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34562" y="2551237"/>
            <a:ext cx="2557124"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63696" y="5666666"/>
            <a:ext cx="2493252"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13125" y="2920569"/>
            <a:ext cx="1079085" cy="1091628"/>
          </a:xfrm>
          <a:prstGeom prst="curvedConnector2">
            <a:avLst/>
          </a:prstGeom>
          <a:noFill/>
          <a:ln w="25400">
            <a:solidFill>
              <a:srgbClr val="FF0000"/>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9933" y="2687256"/>
            <a:ext cx="545349" cy="1697055"/>
          </a:xfrm>
          <a:prstGeom prst="curvedConnector2">
            <a:avLst/>
          </a:prstGeom>
          <a:noFill/>
          <a:ln w="25400">
            <a:solidFill>
              <a:srgbClr val="FF0000"/>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49682" y="3650333"/>
            <a:ext cx="547088" cy="1678293"/>
          </a:xfrm>
          <a:prstGeom prst="curvedConnector2">
            <a:avLst/>
          </a:prstGeom>
          <a:noFill/>
          <a:ln w="25400">
            <a:solidFill>
              <a:srgbClr val="FF0000"/>
            </a:solidFill>
            <a:round/>
            <a:headEnd/>
            <a:tailEnd type="arrow" w="med" len="med"/>
          </a:ln>
        </p:spPr>
      </p:cxnSp>
      <p:cxnSp>
        <p:nvCxnSpPr>
          <p:cNvPr id="93201" name="AutoShape 17"/>
          <p:cNvCxnSpPr>
            <a:cxnSpLocks noChangeShapeType="1"/>
            <a:stCxn id="93192" idx="6"/>
            <a:endCxn id="93190" idx="2"/>
          </p:cNvCxnSpPr>
          <p:nvPr/>
        </p:nvCxnSpPr>
        <p:spPr bwMode="auto">
          <a:xfrm>
            <a:off x="5168472" y="4012197"/>
            <a:ext cx="1594029" cy="1315"/>
          </a:xfrm>
          <a:prstGeom prst="straightConnector1">
            <a:avLst/>
          </a:prstGeom>
          <a:noFill/>
          <a:ln w="25400">
            <a:solidFill>
              <a:srgbClr val="FF0000"/>
            </a:solidFill>
            <a:round/>
            <a:headEnd/>
            <a:tailEnd type="arrow" w="med" len="med"/>
          </a:ln>
        </p:spPr>
      </p:cxnSp>
      <p:cxnSp>
        <p:nvCxnSpPr>
          <p:cNvPr id="93202" name="AutoShape 18"/>
          <p:cNvCxnSpPr>
            <a:cxnSpLocks noChangeShapeType="1"/>
            <a:stCxn id="93189" idx="6"/>
            <a:endCxn id="93193" idx="1"/>
          </p:cNvCxnSpPr>
          <p:nvPr/>
        </p:nvCxnSpPr>
        <p:spPr bwMode="auto">
          <a:xfrm flipV="1">
            <a:off x="7357397" y="3263107"/>
            <a:ext cx="1177925" cy="1"/>
          </a:xfrm>
          <a:prstGeom prst="straightConnector1">
            <a:avLst/>
          </a:prstGeom>
          <a:noFill/>
          <a:ln w="25400">
            <a:solidFill>
              <a:srgbClr val="00B050"/>
            </a:solidFill>
            <a:round/>
            <a:headEnd/>
            <a:tailEnd type="arrow" w="med" len="med"/>
          </a:ln>
        </p:spPr>
      </p:cxnSp>
      <p:cxnSp>
        <p:nvCxnSpPr>
          <p:cNvPr id="93203" name="AutoShape 19"/>
          <p:cNvCxnSpPr>
            <a:cxnSpLocks noChangeShapeType="1"/>
            <a:stCxn id="93190" idx="6"/>
            <a:endCxn id="93194" idx="1"/>
          </p:cNvCxnSpPr>
          <p:nvPr/>
        </p:nvCxnSpPr>
        <p:spPr bwMode="auto">
          <a:xfrm>
            <a:off x="7338763" y="4013512"/>
            <a:ext cx="1196559" cy="453"/>
          </a:xfrm>
          <a:prstGeom prst="straightConnector1">
            <a:avLst/>
          </a:prstGeom>
          <a:noFill/>
          <a:ln w="25400">
            <a:solidFill>
              <a:srgbClr val="00B050"/>
            </a:solidFill>
            <a:round/>
            <a:headEnd/>
            <a:tailEnd type="arrow" w="med" len="med"/>
          </a:ln>
        </p:spPr>
      </p:cxnSp>
      <p:cxnSp>
        <p:nvCxnSpPr>
          <p:cNvPr id="93204" name="AutoShape 20"/>
          <p:cNvCxnSpPr>
            <a:cxnSpLocks noChangeShapeType="1"/>
            <a:stCxn id="93191" idx="6"/>
            <a:endCxn id="93195" idx="1"/>
          </p:cNvCxnSpPr>
          <p:nvPr/>
        </p:nvCxnSpPr>
        <p:spPr bwMode="auto">
          <a:xfrm>
            <a:off x="7338635" y="4763024"/>
            <a:ext cx="1196687" cy="0"/>
          </a:xfrm>
          <a:prstGeom prst="straightConnector1">
            <a:avLst/>
          </a:prstGeom>
          <a:noFill/>
          <a:ln w="25400">
            <a:solidFill>
              <a:srgbClr val="00B050"/>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33072" y="4547597"/>
            <a:ext cx="494539" cy="1"/>
          </a:xfrm>
          <a:prstGeom prst="curvedConnector3">
            <a:avLst>
              <a:gd name="adj1" fmla="val 50000"/>
            </a:avLst>
          </a:prstGeom>
          <a:noFill/>
          <a:ln w="25400">
            <a:solidFill>
              <a:srgbClr val="00B0F0"/>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78543" y="5049535"/>
            <a:ext cx="480202" cy="1123392"/>
          </a:xfrm>
          <a:prstGeom prst="curvedConnector2">
            <a:avLst/>
          </a:prstGeom>
          <a:noFill/>
          <a:ln w="25400">
            <a:solidFill>
              <a:srgbClr val="FF0000"/>
            </a:solidFill>
            <a:round/>
            <a:headEnd/>
            <a:tailEnd type="arrow" w="med" len="med"/>
          </a:ln>
        </p:spPr>
      </p:cxnSp>
      <p:sp>
        <p:nvSpPr>
          <p:cNvPr id="93207" name="Text Box 23"/>
          <p:cNvSpPr txBox="1">
            <a:spLocks noChangeArrowheads="1"/>
          </p:cNvSpPr>
          <p:nvPr/>
        </p:nvSpPr>
        <p:spPr bwMode="auto">
          <a:xfrm>
            <a:off x="7472217"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8" name="Text Box 24"/>
          <p:cNvSpPr txBox="1">
            <a:spLocks noChangeArrowheads="1"/>
          </p:cNvSpPr>
          <p:nvPr/>
        </p:nvSpPr>
        <p:spPr bwMode="auto">
          <a:xfrm>
            <a:off x="7478711"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9" name="Text Box 25"/>
          <p:cNvSpPr txBox="1">
            <a:spLocks noChangeArrowheads="1"/>
          </p:cNvSpPr>
          <p:nvPr/>
        </p:nvSpPr>
        <p:spPr bwMode="auto">
          <a:xfrm>
            <a:off x="7472216" y="3994809"/>
            <a:ext cx="798617" cy="369332"/>
          </a:xfrm>
          <a:prstGeom prst="rect">
            <a:avLst/>
          </a:prstGeom>
          <a:noFill/>
          <a:ln w="9525">
            <a:noFill/>
            <a:miter lim="800000"/>
            <a:headEnd/>
            <a:tailEnd/>
          </a:ln>
        </p:spPr>
        <p:txBody>
          <a:bodyPr wrap="none">
            <a:prstTxWarp prst="textNoShape">
              <a:avLst/>
            </a:prstTxWarp>
            <a:spAutoFit/>
          </a:bodyPr>
          <a:lstStyle/>
          <a:p>
            <a:pPr algn="l"/>
            <a:r>
              <a:rPr lang="en-GB">
                <a:solidFill>
                  <a:srgbClr val="00B050"/>
                </a:solidFill>
              </a:rPr>
              <a:t>name</a:t>
            </a:r>
            <a:endParaRPr lang="en-US">
              <a:solidFill>
                <a:srgbClr val="00B050"/>
              </a:solidFill>
            </a:endParaRPr>
          </a:p>
        </p:txBody>
      </p:sp>
      <p:sp>
        <p:nvSpPr>
          <p:cNvPr id="93210" name="Text Box 26"/>
          <p:cNvSpPr txBox="1">
            <a:spLocks noChangeArrowheads="1"/>
          </p:cNvSpPr>
          <p:nvPr/>
        </p:nvSpPr>
        <p:spPr bwMode="auto">
          <a:xfrm>
            <a:off x="3100913"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1" name="Text Box 27"/>
          <p:cNvSpPr txBox="1">
            <a:spLocks noChangeArrowheads="1"/>
          </p:cNvSpPr>
          <p:nvPr/>
        </p:nvSpPr>
        <p:spPr bwMode="auto">
          <a:xfrm>
            <a:off x="4643552"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2" name="Text Box 28"/>
          <p:cNvSpPr txBox="1">
            <a:spLocks noChangeArrowheads="1"/>
          </p:cNvSpPr>
          <p:nvPr/>
        </p:nvSpPr>
        <p:spPr bwMode="auto">
          <a:xfrm>
            <a:off x="5621212"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3" name="Text Box 29"/>
          <p:cNvSpPr txBox="1">
            <a:spLocks noChangeArrowheads="1"/>
          </p:cNvSpPr>
          <p:nvPr/>
        </p:nvSpPr>
        <p:spPr bwMode="auto">
          <a:xfrm>
            <a:off x="3340217"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solidFill>
                  <a:srgbClr val="00B0F0"/>
                </a:solidFill>
              </a:rPr>
              <a:t>publishedIn</a:t>
            </a:r>
            <a:endParaRPr lang="en-US" dirty="0">
              <a:solidFill>
                <a:srgbClr val="00B0F0"/>
              </a:solidFill>
            </a:endParaRPr>
          </a:p>
        </p:txBody>
      </p:sp>
      <p:sp>
        <p:nvSpPr>
          <p:cNvPr id="93214" name="Text Box 30"/>
          <p:cNvSpPr txBox="1">
            <a:spLocks noChangeArrowheads="1"/>
          </p:cNvSpPr>
          <p:nvPr/>
        </p:nvSpPr>
        <p:spPr bwMode="auto">
          <a:xfrm>
            <a:off x="5626426"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5" name="Text Box 31"/>
          <p:cNvSpPr txBox="1">
            <a:spLocks noChangeArrowheads="1"/>
          </p:cNvSpPr>
          <p:nvPr/>
        </p:nvSpPr>
        <p:spPr bwMode="auto">
          <a:xfrm>
            <a:off x="5628610" y="3336524"/>
            <a:ext cx="976549" cy="369332"/>
          </a:xfrm>
          <a:prstGeom prst="rect">
            <a:avLst/>
          </a:prstGeom>
          <a:noFill/>
          <a:ln w="9525">
            <a:noFill/>
            <a:miter lim="800000"/>
            <a:headEnd/>
            <a:tailEnd/>
          </a:ln>
        </p:spPr>
        <p:txBody>
          <a:bodyPr wrap="none">
            <a:prstTxWarp prst="textNoShape">
              <a:avLst/>
            </a:prstTxWarp>
            <a:spAutoFit/>
          </a:bodyPr>
          <a:lstStyle/>
          <a:p>
            <a:pPr algn="l"/>
            <a:r>
              <a:rPr lang="en-GB">
                <a:solidFill>
                  <a:srgbClr val="FF0000"/>
                </a:solidFill>
              </a:rPr>
              <a:t>creator</a:t>
            </a:r>
            <a:endParaRPr lang="en-US">
              <a:solidFill>
                <a:srgbClr val="FF0000"/>
              </a:solidFill>
            </a:endParaRPr>
          </a:p>
        </p:txBody>
      </p:sp>
      <p:sp>
        <p:nvSpPr>
          <p:cNvPr id="93216" name="Text Box 32"/>
          <p:cNvSpPr txBox="1">
            <a:spLocks noChangeArrowheads="1"/>
          </p:cNvSpPr>
          <p:nvPr/>
        </p:nvSpPr>
        <p:spPr bwMode="auto">
          <a:xfrm>
            <a:off x="6806535" y="2305051"/>
            <a:ext cx="1152525" cy="369332"/>
          </a:xfrm>
          <a:prstGeom prst="rect">
            <a:avLst/>
          </a:prstGeom>
          <a:solidFill>
            <a:schemeClr val="bg2"/>
          </a:solidFill>
          <a:ln w="25400">
            <a:noFill/>
            <a:miter lim="800000"/>
            <a:headEnd/>
            <a:tailEnd/>
          </a:ln>
        </p:spPr>
        <p:txBody>
          <a:bodyPr lIns="72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26264" y="2143794"/>
            <a:ext cx="1234348" cy="1926194"/>
          </a:xfrm>
          <a:prstGeom prst="curvedConnector2">
            <a:avLst/>
          </a:prstGeom>
          <a:noFill/>
          <a:ln w="25400">
            <a:solidFill>
              <a:srgbClr val="FF0000"/>
            </a:solidFill>
            <a:round/>
            <a:headEnd/>
            <a:tailEnd type="arrow" w="med" len="med"/>
          </a:ln>
        </p:spPr>
      </p:cxnSp>
      <p:sp>
        <p:nvSpPr>
          <p:cNvPr id="93218" name="Text Box 34"/>
          <p:cNvSpPr txBox="1">
            <a:spLocks noChangeArrowheads="1"/>
          </p:cNvSpPr>
          <p:nvPr/>
        </p:nvSpPr>
        <p:spPr bwMode="auto">
          <a:xfrm>
            <a:off x="5317219"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date</a:t>
            </a:r>
            <a:endParaRPr lang="en-US" dirty="0">
              <a:solidFill>
                <a:srgbClr val="FF0000"/>
              </a:solidFill>
            </a:endParaRPr>
          </a:p>
        </p:txBody>
      </p:sp>
      <p:cxnSp>
        <p:nvCxnSpPr>
          <p:cNvPr id="36" name="AutoShape 18">
            <a:extLst>
              <a:ext uri="{FF2B5EF4-FFF2-40B4-BE49-F238E27FC236}">
                <a16:creationId xmlns:a16="http://schemas.microsoft.com/office/drawing/2014/main" id="{DDA4A371-AE21-E54E-9BD1-EFF0A22FD561}"/>
              </a:ext>
            </a:extLst>
          </p:cNvPr>
          <p:cNvCxnSpPr>
            <a:cxnSpLocks noChangeShapeType="1"/>
          </p:cNvCxnSpPr>
          <p:nvPr/>
        </p:nvCxnSpPr>
        <p:spPr bwMode="auto">
          <a:xfrm flipV="1">
            <a:off x="10590213" y="5363193"/>
            <a:ext cx="977900" cy="7937"/>
          </a:xfrm>
          <a:prstGeom prst="straightConnector1">
            <a:avLst/>
          </a:prstGeom>
          <a:noFill/>
          <a:ln w="25400" cap="flat" cmpd="sng" algn="ctr">
            <a:solidFill>
              <a:srgbClr val="00B050"/>
            </a:solidFill>
            <a:prstDash val="solid"/>
            <a:round/>
            <a:headEnd type="none" w="med" len="med"/>
            <a:tailEnd type="arrow" w="med" len="med"/>
          </a:ln>
        </p:spPr>
      </p:cxnSp>
      <p:sp>
        <p:nvSpPr>
          <p:cNvPr id="37" name="Text Box 23">
            <a:extLst>
              <a:ext uri="{FF2B5EF4-FFF2-40B4-BE49-F238E27FC236}">
                <a16:creationId xmlns:a16="http://schemas.microsoft.com/office/drawing/2014/main" id="{E3DD2869-76E7-D841-AD16-F64F0E9287D5}"/>
              </a:ext>
            </a:extLst>
          </p:cNvPr>
          <p:cNvSpPr txBox="1">
            <a:spLocks noChangeArrowheads="1"/>
          </p:cNvSpPr>
          <p:nvPr/>
        </p:nvSpPr>
        <p:spPr bwMode="auto">
          <a:xfrm>
            <a:off x="9966323" y="5178527"/>
            <a:ext cx="623890"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50"/>
                </a:solidFill>
              </a:rPr>
              <a:t>foaf</a:t>
            </a:r>
            <a:endParaRPr lang="en-US" dirty="0">
              <a:solidFill>
                <a:srgbClr val="00B050"/>
              </a:solidFill>
            </a:endParaRPr>
          </a:p>
        </p:txBody>
      </p:sp>
      <p:cxnSp>
        <p:nvCxnSpPr>
          <p:cNvPr id="38" name="AutoShape 17">
            <a:extLst>
              <a:ext uri="{FF2B5EF4-FFF2-40B4-BE49-F238E27FC236}">
                <a16:creationId xmlns:a16="http://schemas.microsoft.com/office/drawing/2014/main" id="{EF571D15-66CD-DC40-AF6C-05713C7E28E0}"/>
              </a:ext>
            </a:extLst>
          </p:cNvPr>
          <p:cNvCxnSpPr>
            <a:cxnSpLocks noChangeShapeType="1"/>
          </p:cNvCxnSpPr>
          <p:nvPr/>
        </p:nvCxnSpPr>
        <p:spPr bwMode="auto">
          <a:xfrm>
            <a:off x="10590213" y="5793301"/>
            <a:ext cx="977900" cy="1588"/>
          </a:xfrm>
          <a:prstGeom prst="straightConnector1">
            <a:avLst/>
          </a:prstGeom>
          <a:noFill/>
          <a:ln w="25400" cap="flat" cmpd="sng" algn="ctr">
            <a:solidFill>
              <a:srgbClr val="FF0000"/>
            </a:solidFill>
            <a:prstDash val="solid"/>
            <a:round/>
            <a:headEnd type="none" w="med" len="med"/>
            <a:tailEnd type="arrow" w="med" len="med"/>
          </a:ln>
        </p:spPr>
      </p:cxnSp>
      <p:sp>
        <p:nvSpPr>
          <p:cNvPr id="39" name="Text Box 30">
            <a:extLst>
              <a:ext uri="{FF2B5EF4-FFF2-40B4-BE49-F238E27FC236}">
                <a16:creationId xmlns:a16="http://schemas.microsoft.com/office/drawing/2014/main" id="{113CB03E-0614-EF49-8FB4-531CD7CBB52B}"/>
              </a:ext>
            </a:extLst>
          </p:cNvPr>
          <p:cNvSpPr txBox="1">
            <a:spLocks noChangeArrowheads="1"/>
          </p:cNvSpPr>
          <p:nvPr/>
        </p:nvSpPr>
        <p:spPr bwMode="auto">
          <a:xfrm>
            <a:off x="10141051" y="5574278"/>
            <a:ext cx="449162" cy="369332"/>
          </a:xfrm>
          <a:prstGeom prst="rect">
            <a:avLst/>
          </a:prstGeom>
          <a:noFill/>
          <a:ln w="9525">
            <a:noFill/>
            <a:miter lim="800000"/>
            <a:headEnd/>
            <a:tailEnd/>
          </a:ln>
        </p:spPr>
        <p:txBody>
          <a:bodyPr wrap="none">
            <a:prstTxWarp prst="textNoShape">
              <a:avLst/>
            </a:prstTxWarp>
            <a:spAutoFit/>
          </a:bodyPr>
          <a:lstStyle/>
          <a:p>
            <a:pPr algn="ctr"/>
            <a:r>
              <a:rPr lang="en-GB" dirty="0">
                <a:solidFill>
                  <a:srgbClr val="FF0000"/>
                </a:solidFill>
              </a:rPr>
              <a:t>dc</a:t>
            </a:r>
            <a:endParaRPr lang="en-US" dirty="0">
              <a:solidFill>
                <a:srgbClr val="FF0000"/>
              </a:solidFill>
            </a:endParaRPr>
          </a:p>
        </p:txBody>
      </p:sp>
      <p:cxnSp>
        <p:nvCxnSpPr>
          <p:cNvPr id="40" name="AutoShape 17">
            <a:extLst>
              <a:ext uri="{FF2B5EF4-FFF2-40B4-BE49-F238E27FC236}">
                <a16:creationId xmlns:a16="http://schemas.microsoft.com/office/drawing/2014/main" id="{312F0F59-9669-F946-BC72-6265D413487B}"/>
              </a:ext>
            </a:extLst>
          </p:cNvPr>
          <p:cNvCxnSpPr>
            <a:cxnSpLocks noChangeShapeType="1"/>
          </p:cNvCxnSpPr>
          <p:nvPr/>
        </p:nvCxnSpPr>
        <p:spPr bwMode="auto">
          <a:xfrm>
            <a:off x="10590213" y="6215472"/>
            <a:ext cx="977900" cy="1588"/>
          </a:xfrm>
          <a:prstGeom prst="straightConnector1">
            <a:avLst/>
          </a:prstGeom>
          <a:noFill/>
          <a:ln w="25400" cap="flat" cmpd="sng" algn="ctr">
            <a:solidFill>
              <a:srgbClr val="00B0F0"/>
            </a:solidFill>
            <a:prstDash val="solid"/>
            <a:round/>
            <a:headEnd type="none" w="med" len="med"/>
            <a:tailEnd type="arrow" w="med" len="med"/>
          </a:ln>
        </p:spPr>
      </p:cxnSp>
      <p:sp>
        <p:nvSpPr>
          <p:cNvPr id="41" name="Text Box 30">
            <a:extLst>
              <a:ext uri="{FF2B5EF4-FFF2-40B4-BE49-F238E27FC236}">
                <a16:creationId xmlns:a16="http://schemas.microsoft.com/office/drawing/2014/main" id="{42B2FB26-9FB1-2442-9897-A9089A704A7E}"/>
              </a:ext>
            </a:extLst>
          </p:cNvPr>
          <p:cNvSpPr txBox="1">
            <a:spLocks noChangeArrowheads="1"/>
          </p:cNvSpPr>
          <p:nvPr/>
        </p:nvSpPr>
        <p:spPr bwMode="auto">
          <a:xfrm>
            <a:off x="9935866" y="5996449"/>
            <a:ext cx="684803"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F0"/>
                </a:solidFill>
              </a:rPr>
              <a:t>bibo</a:t>
            </a:r>
            <a:endParaRPr lang="en-US" dirty="0">
              <a:solidFill>
                <a:srgbClr val="00B0F0"/>
              </a:solidFill>
            </a:endParaRPr>
          </a:p>
        </p:txBody>
      </p:sp>
    </p:spTree>
    <p:extLst>
      <p:ext uri="{BB962C8B-B14F-4D97-AF65-F5344CB8AC3E}">
        <p14:creationId xmlns:p14="http://schemas.microsoft.com/office/powerpoint/2010/main" val="88114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Linked Data Principles</a:t>
            </a:r>
            <a:endParaRPr lang="en-US" dirty="0"/>
          </a:p>
        </p:txBody>
      </p:sp>
      <p:sp>
        <p:nvSpPr>
          <p:cNvPr id="2" name="Content Placeholder 1"/>
          <p:cNvSpPr>
            <a:spLocks noGrp="1"/>
          </p:cNvSpPr>
          <p:nvPr>
            <p:ph sz="quarter" idx="13"/>
          </p:nvPr>
        </p:nvSpPr>
        <p:spPr/>
        <p:txBody>
          <a:bodyPr/>
          <a:lstStyle/>
          <a:p>
            <a:pPr marL="0" indent="0">
              <a:buNone/>
            </a:pPr>
            <a:r>
              <a:rPr lang="en-US" dirty="0"/>
              <a:t>Set of publishing practices for Semantic Web data:</a:t>
            </a:r>
          </a:p>
          <a:p>
            <a:pPr marL="822575" lvl="1" indent="-457200">
              <a:buFont typeface="+mj-lt"/>
              <a:buAutoNum type="arabicPeriod"/>
            </a:pPr>
            <a:r>
              <a:rPr lang="en-US" dirty="0"/>
              <a:t>Use URIs as names for things</a:t>
            </a:r>
          </a:p>
          <a:p>
            <a:pPr marL="822575" lvl="1" indent="-457200">
              <a:buFont typeface="+mj-lt"/>
              <a:buAutoNum type="arabicPeriod"/>
            </a:pPr>
            <a:r>
              <a:rPr lang="en-US" dirty="0"/>
              <a:t>Use HTTP URIs so that people can look up those names</a:t>
            </a:r>
          </a:p>
          <a:p>
            <a:pPr marL="822575" lvl="1" indent="-457200">
              <a:buFont typeface="+mj-lt"/>
              <a:buAutoNum type="arabicPeriod"/>
            </a:pPr>
            <a:r>
              <a:rPr lang="en-US" dirty="0"/>
              <a:t>When someone looks up a URI, provide useful information</a:t>
            </a:r>
          </a:p>
          <a:p>
            <a:pPr marL="822575" lvl="1" indent="-457200">
              <a:buFont typeface="+mj-lt"/>
              <a:buAutoNum type="arabicPeriod"/>
            </a:pPr>
            <a:r>
              <a:rPr lang="en-US" dirty="0"/>
              <a:t>Include links to other URIs. so that they can discover more things</a:t>
            </a:r>
          </a:p>
          <a:p>
            <a:endParaRPr lang="en-US" dirty="0"/>
          </a:p>
          <a:p>
            <a:r>
              <a:rPr lang="en-US" dirty="0"/>
              <a:t>Putting the hypertext back into the Semantic Web</a:t>
            </a:r>
          </a:p>
          <a:p>
            <a:r>
              <a:rPr lang="en-US" dirty="0"/>
              <a:t>Simplifies integration between datasets while maintaining loose coupling</a:t>
            </a:r>
          </a:p>
        </p:txBody>
      </p:sp>
      <p:sp>
        <p:nvSpPr>
          <p:cNvPr id="4" name="Text Placeholder 3">
            <a:extLst>
              <a:ext uri="{FF2B5EF4-FFF2-40B4-BE49-F238E27FC236}">
                <a16:creationId xmlns:a16="http://schemas.microsoft.com/office/drawing/2014/main" id="{9039EF8B-3D5A-DF4E-A5BC-4AD58241FF6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87525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1. Use URIs as names for things</a:t>
            </a:r>
            <a:endParaRPr lang="de-DE" dirty="0"/>
          </a:p>
        </p:txBody>
      </p:sp>
      <p:sp>
        <p:nvSpPr>
          <p:cNvPr id="3" name="Inhaltsplatzhalter 2"/>
          <p:cNvSpPr>
            <a:spLocks noGrp="1"/>
          </p:cNvSpPr>
          <p:nvPr>
            <p:ph sz="quarter" idx="13"/>
          </p:nvPr>
        </p:nvSpPr>
        <p:spPr/>
        <p:txBody>
          <a:bodyPr/>
          <a:lstStyle/>
          <a:p>
            <a:pPr marL="0" indent="0">
              <a:buNone/>
            </a:pPr>
            <a:r>
              <a:rPr lang="en-US" dirty="0"/>
              <a:t>Use unique identifiers to denote things:</a:t>
            </a:r>
          </a:p>
          <a:p>
            <a:r>
              <a:rPr lang="de-DE" dirty="0"/>
              <a:t>Hegel, Georg Wilhelm Friedrich</a:t>
            </a:r>
          </a:p>
          <a:p>
            <a:pPr lvl="1"/>
            <a:r>
              <a:rPr lang="en-US" dirty="0"/>
              <a:t>http://</a:t>
            </a:r>
            <a:r>
              <a:rPr lang="en-US" dirty="0" err="1"/>
              <a:t>dbpedia.org</a:t>
            </a:r>
            <a:r>
              <a:rPr lang="en-US" dirty="0"/>
              <a:t>/resource/</a:t>
            </a:r>
            <a:r>
              <a:rPr lang="en-US" dirty="0" err="1"/>
              <a:t>Georg_Wilhelm_Friedrich_Hegel</a:t>
            </a:r>
            <a:endParaRPr lang="en-US" dirty="0"/>
          </a:p>
          <a:p>
            <a:pPr lvl="1"/>
            <a:r>
              <a:rPr lang="en-US" dirty="0"/>
              <a:t>http://</a:t>
            </a:r>
            <a:r>
              <a:rPr lang="en-US" dirty="0" err="1"/>
              <a:t>viaf.org</a:t>
            </a:r>
            <a:r>
              <a:rPr lang="en-US" dirty="0"/>
              <a:t>/</a:t>
            </a:r>
            <a:r>
              <a:rPr lang="en-US" dirty="0" err="1"/>
              <a:t>viaf</a:t>
            </a:r>
            <a:r>
              <a:rPr lang="en-US" dirty="0"/>
              <a:t>/89774942</a:t>
            </a:r>
          </a:p>
          <a:p>
            <a:pPr lvl="1"/>
            <a:r>
              <a:rPr lang="en-US" dirty="0"/>
              <a:t>…</a:t>
            </a:r>
            <a:endParaRPr lang="de-DE" dirty="0"/>
          </a:p>
          <a:p>
            <a:r>
              <a:rPr lang="de-DE" dirty="0"/>
              <a:t>Hegel, Georg Wilhelm Friedrich: Gesammelte Werke / Vorlesungen über die Logik</a:t>
            </a:r>
          </a:p>
          <a:p>
            <a:pPr lvl="1"/>
            <a:r>
              <a:rPr lang="de-DE" dirty="0" err="1"/>
              <a:t>urn:isbn</a:t>
            </a:r>
            <a:r>
              <a:rPr lang="de-DE" dirty="0"/>
              <a:t>:</a:t>
            </a:r>
            <a:r>
              <a:rPr lang="en-US" dirty="0"/>
              <a:t>978-3-7873-1964-0</a:t>
            </a:r>
          </a:p>
          <a:p>
            <a:endParaRPr lang="en-US" dirty="0"/>
          </a:p>
          <a:p>
            <a:endParaRPr lang="de-DE" dirty="0"/>
          </a:p>
        </p:txBody>
      </p:sp>
      <p:sp>
        <p:nvSpPr>
          <p:cNvPr id="4" name="Text Placeholder 3">
            <a:extLst>
              <a:ext uri="{FF2B5EF4-FFF2-40B4-BE49-F238E27FC236}">
                <a16:creationId xmlns:a16="http://schemas.microsoft.com/office/drawing/2014/main" id="{72E3F0E8-D0E7-5845-8D80-79EEEC2EAA1D}"/>
              </a:ext>
            </a:extLst>
          </p:cNvPr>
          <p:cNvSpPr>
            <a:spLocks noGrp="1"/>
          </p:cNvSpPr>
          <p:nvPr>
            <p:ph type="body" sz="quarter" idx="15"/>
          </p:nvPr>
        </p:nvSpPr>
        <p:spPr/>
        <p:txBody>
          <a:bodyPr/>
          <a:lstStyle/>
          <a:p>
            <a:endParaRPr lang="en-US"/>
          </a:p>
        </p:txBody>
      </p:sp>
      <p:pic>
        <p:nvPicPr>
          <p:cNvPr id="8" name="Grafik 7" descr="9783787319640_detail.jpg"/>
          <p:cNvPicPr>
            <a:picLocks noChangeAspect="1"/>
          </p:cNvPicPr>
          <p:nvPr/>
        </p:nvPicPr>
        <p:blipFill>
          <a:blip r:embed="rId3" cstate="print"/>
          <a:stretch>
            <a:fillRect/>
          </a:stretch>
        </p:blipFill>
        <p:spPr>
          <a:xfrm>
            <a:off x="9624393" y="4298830"/>
            <a:ext cx="874383" cy="1224136"/>
          </a:xfrm>
          <a:prstGeom prst="rect">
            <a:avLst/>
          </a:prstGeom>
        </p:spPr>
      </p:pic>
      <p:pic>
        <p:nvPicPr>
          <p:cNvPr id="9" name="Grafik 8" descr="200px-Hegel.jpg"/>
          <p:cNvPicPr>
            <a:picLocks noChangeAspect="1"/>
          </p:cNvPicPr>
          <p:nvPr/>
        </p:nvPicPr>
        <p:blipFill>
          <a:blip r:embed="rId4" cstate="print"/>
          <a:stretch>
            <a:fillRect/>
          </a:stretch>
        </p:blipFill>
        <p:spPr>
          <a:xfrm>
            <a:off x="9624393" y="2636912"/>
            <a:ext cx="880447" cy="1008112"/>
          </a:xfrm>
          <a:prstGeom prst="rect">
            <a:avLst/>
          </a:prstGeom>
        </p:spPr>
      </p:pic>
    </p:spTree>
    <p:extLst>
      <p:ext uri="{BB962C8B-B14F-4D97-AF65-F5344CB8AC3E}">
        <p14:creationId xmlns:p14="http://schemas.microsoft.com/office/powerpoint/2010/main" val="158235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2. Use HTTP URIs</a:t>
            </a:r>
            <a:endParaRPr lang="de-DE" dirty="0"/>
          </a:p>
        </p:txBody>
      </p:sp>
      <p:sp>
        <p:nvSpPr>
          <p:cNvPr id="3" name="Inhaltsplatzhalter 2"/>
          <p:cNvSpPr>
            <a:spLocks noGrp="1"/>
          </p:cNvSpPr>
          <p:nvPr>
            <p:ph sz="quarter" idx="13"/>
          </p:nvPr>
        </p:nvSpPr>
        <p:spPr/>
        <p:txBody>
          <a:bodyPr/>
          <a:lstStyle/>
          <a:p>
            <a:r>
              <a:rPr lang="en-US" dirty="0"/>
              <a:t>Enables “lookup” of URIs via Hypertext Transfer Protocol </a:t>
            </a:r>
          </a:p>
          <a:p>
            <a:r>
              <a:rPr lang="en-US" dirty="0"/>
              <a:t>Piggy-backs on hierarchical Domain Name System to guarantee uniqueness of identifiers</a:t>
            </a:r>
          </a:p>
          <a:p>
            <a:r>
              <a:rPr lang="en-US" dirty="0"/>
              <a:t>Uses established infrastructure</a:t>
            </a:r>
          </a:p>
          <a:p>
            <a:r>
              <a:rPr lang="en-US" dirty="0"/>
              <a:t>Connects logical level (thing) with physical level (source)</a:t>
            </a:r>
          </a:p>
          <a:p>
            <a:r>
              <a:rPr lang="en-US" dirty="0"/>
              <a:t>Important distinction between name/“thing URI” and location/“source URI”</a:t>
            </a:r>
            <a:r>
              <a:rPr lang="de-DE" dirty="0"/>
              <a:t> </a:t>
            </a:r>
          </a:p>
          <a:p>
            <a:pPr lvl="1"/>
            <a:r>
              <a:rPr lang="de-DE" dirty="0"/>
              <a:t>Also </a:t>
            </a:r>
            <a:r>
              <a:rPr lang="de-DE" dirty="0" err="1"/>
              <a:t>called</a:t>
            </a:r>
            <a:r>
              <a:rPr lang="de-DE" dirty="0"/>
              <a:t> “</a:t>
            </a:r>
            <a:r>
              <a:rPr lang="de-DE" dirty="0" err="1"/>
              <a:t>other</a:t>
            </a:r>
            <a:r>
              <a:rPr lang="de-DE" dirty="0"/>
              <a:t> </a:t>
            </a:r>
            <a:r>
              <a:rPr lang="de-DE" dirty="0" err="1"/>
              <a:t>resource</a:t>
            </a:r>
            <a:r>
              <a:rPr lang="de-DE" dirty="0"/>
              <a:t>“/“non-information </a:t>
            </a:r>
            <a:r>
              <a:rPr lang="de-DE" dirty="0" err="1"/>
              <a:t>resource</a:t>
            </a:r>
            <a:r>
              <a:rPr lang="de-DE" dirty="0"/>
              <a:t>“ vs. “</a:t>
            </a:r>
            <a:r>
              <a:rPr lang="de-DE" dirty="0" err="1"/>
              <a:t>information</a:t>
            </a:r>
            <a:r>
              <a:rPr lang="de-DE" dirty="0"/>
              <a:t> </a:t>
            </a:r>
            <a:r>
              <a:rPr lang="de-DE" dirty="0" err="1"/>
              <a:t>resource</a:t>
            </a:r>
            <a:r>
              <a:rPr lang="de-DE" dirty="0"/>
              <a:t>“</a:t>
            </a:r>
          </a:p>
          <a:p>
            <a:pPr lvl="1"/>
            <a:r>
              <a:rPr lang="de-DE" dirty="0"/>
              <a:t>See also TAG </a:t>
            </a:r>
            <a:r>
              <a:rPr lang="de-DE" dirty="0" err="1"/>
              <a:t>issue</a:t>
            </a:r>
            <a:r>
              <a:rPr lang="de-DE" dirty="0"/>
              <a:t> httpRange-14 (</a:t>
            </a:r>
            <a:r>
              <a:rPr lang="de-DE" dirty="0" err="1"/>
              <a:t>beware</a:t>
            </a:r>
            <a:r>
              <a:rPr lang="de-DE" dirty="0"/>
              <a:t> </a:t>
            </a:r>
            <a:r>
              <a:rPr lang="de-DE" dirty="0" err="1"/>
              <a:t>can</a:t>
            </a:r>
            <a:r>
              <a:rPr lang="de-DE" dirty="0"/>
              <a:t> </a:t>
            </a:r>
            <a:r>
              <a:rPr lang="de-DE" dirty="0" err="1"/>
              <a:t>of</a:t>
            </a:r>
            <a:r>
              <a:rPr lang="de-DE" dirty="0"/>
              <a:t> </a:t>
            </a:r>
            <a:r>
              <a:rPr lang="de-DE" dirty="0" err="1"/>
              <a:t>worms</a:t>
            </a:r>
            <a:r>
              <a:rPr lang="de-DE" dirty="0"/>
              <a:t>!)</a:t>
            </a:r>
            <a:endParaRPr lang="en-US" dirty="0"/>
          </a:p>
        </p:txBody>
      </p:sp>
      <p:sp>
        <p:nvSpPr>
          <p:cNvPr id="4" name="Text Placeholder 3">
            <a:extLst>
              <a:ext uri="{FF2B5EF4-FFF2-40B4-BE49-F238E27FC236}">
                <a16:creationId xmlns:a16="http://schemas.microsoft.com/office/drawing/2014/main" id="{28AEACD3-9440-B94E-8C67-C251ED9E27C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4381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3. Provide useful information</a:t>
            </a:r>
            <a:endParaRPr lang="de-DE" dirty="0"/>
          </a:p>
        </p:txBody>
      </p:sp>
      <p:sp>
        <p:nvSpPr>
          <p:cNvPr id="3" name="Inhaltsplatzhalter 2"/>
          <p:cNvSpPr>
            <a:spLocks noGrp="1"/>
          </p:cNvSpPr>
          <p:nvPr>
            <p:ph sz="quarter" idx="13"/>
          </p:nvPr>
        </p:nvSpPr>
        <p:spPr/>
        <p:txBody>
          <a:bodyPr/>
          <a:lstStyle/>
          <a:p>
            <a:pPr marL="0" indent="0">
              <a:buNone/>
            </a:pPr>
            <a:r>
              <a:rPr lang="en-US" dirty="0"/>
              <a:t>When somebody looks up a URI, return data using the standards (RDF*, SPARQL)</a:t>
            </a:r>
          </a:p>
        </p:txBody>
      </p:sp>
      <p:sp>
        <p:nvSpPr>
          <p:cNvPr id="5" name="Text Placeholder 4">
            <a:extLst>
              <a:ext uri="{FF2B5EF4-FFF2-40B4-BE49-F238E27FC236}">
                <a16:creationId xmlns:a16="http://schemas.microsoft.com/office/drawing/2014/main" id="{06DBA660-19B4-9A4F-9EC8-E4B2E67A656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91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Linked Data</a:t>
            </a:r>
          </a:p>
        </p:txBody>
      </p:sp>
      <p:sp>
        <p:nvSpPr>
          <p:cNvPr id="3" name="Subtitle 2"/>
          <p:cNvSpPr>
            <a:spLocks noGrp="1"/>
          </p:cNvSpPr>
          <p:nvPr>
            <p:ph type="subTitle" idx="1"/>
          </p:nvPr>
        </p:nvSpPr>
        <p:spPr/>
        <p:txBody>
          <a:bodyPr/>
          <a:lstStyle/>
          <a:p>
            <a:r>
              <a:rPr lang="en-US" dirty="0"/>
              <a:t>COMP3220 Web Infrastructure</a:t>
            </a:r>
            <a:br>
              <a:rPr lang="en-US" dirty="0"/>
            </a:br>
            <a:r>
              <a:rPr lang="en-US" dirty="0"/>
              <a:t>COMP6218 Web Architecture</a:t>
            </a:r>
          </a:p>
        </p:txBody>
      </p:sp>
      <p:sp>
        <p:nvSpPr>
          <p:cNvPr id="4" name="Text Placeholder 3"/>
          <p:cNvSpPr>
            <a:spLocks noGrp="1"/>
          </p:cNvSpPr>
          <p:nvPr>
            <p:ph type="body" sz="quarter" idx="13"/>
          </p:nvPr>
        </p:nvSpPr>
        <p:spPr/>
        <p:txBody>
          <a:bodyPr/>
          <a:lstStyle/>
          <a:p>
            <a:r>
              <a:rPr lang="en-US" dirty="0" err="1"/>
              <a:t>Dr</a:t>
            </a:r>
            <a:r>
              <a:rPr lang="en-US" dirty="0"/>
              <a:t> Nicholas Gibbins – </a:t>
            </a:r>
            <a:r>
              <a:rPr lang="en-US" dirty="0" err="1"/>
              <a:t>nmg@ecs.soton.ac.uk</a:t>
            </a:r>
            <a:endParaRPr lang="en-US" dirty="0"/>
          </a:p>
        </p:txBody>
      </p:sp>
    </p:spTree>
    <p:extLst>
      <p:ext uri="{BB962C8B-B14F-4D97-AF65-F5344CB8AC3E}">
        <p14:creationId xmlns:p14="http://schemas.microsoft.com/office/powerpoint/2010/main" val="938963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38" name="Rectangle 37">
            <a:extLst>
              <a:ext uri="{FF2B5EF4-FFF2-40B4-BE49-F238E27FC236}">
                <a16:creationId xmlns:a16="http://schemas.microsoft.com/office/drawing/2014/main" id="{865D3330-0D6D-5340-B242-7F26D1CA2682}"/>
              </a:ext>
            </a:extLst>
          </p:cNvPr>
          <p:cNvSpPr/>
          <p:nvPr/>
        </p:nvSpPr>
        <p:spPr bwMode="auto">
          <a:xfrm>
            <a:off x="623888" y="2133600"/>
            <a:ext cx="10944225" cy="4103687"/>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 name="TextBox 5">
            <a:extLst>
              <a:ext uri="{FF2B5EF4-FFF2-40B4-BE49-F238E27FC236}">
                <a16:creationId xmlns:a16="http://schemas.microsoft.com/office/drawing/2014/main" id="{F276F148-8FC4-7A47-9FF8-DB76ECA1120D}"/>
              </a:ext>
            </a:extLst>
          </p:cNvPr>
          <p:cNvSpPr txBox="1"/>
          <p:nvPr/>
        </p:nvSpPr>
        <p:spPr>
          <a:xfrm>
            <a:off x="623888" y="2103569"/>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51" name="TextBox 50">
            <a:extLst>
              <a:ext uri="{FF2B5EF4-FFF2-40B4-BE49-F238E27FC236}">
                <a16:creationId xmlns:a16="http://schemas.microsoft.com/office/drawing/2014/main" id="{74422890-8E80-1A49-844E-980D0CDAEA34}"/>
              </a:ext>
            </a:extLst>
          </p:cNvPr>
          <p:cNvSpPr txBox="1"/>
          <p:nvPr/>
        </p:nvSpPr>
        <p:spPr>
          <a:xfrm>
            <a:off x="2859132" y="1551928"/>
            <a:ext cx="2584362" cy="369332"/>
          </a:xfrm>
          <a:prstGeom prst="rect">
            <a:avLst/>
          </a:prstGeom>
          <a:noFill/>
        </p:spPr>
        <p:txBody>
          <a:bodyPr wrap="none" rtlCol="0">
            <a:spAutoFit/>
          </a:bodyPr>
          <a:lstStyle/>
          <a:p>
            <a:r>
              <a:rPr lang="en-US" dirty="0"/>
              <a:t>yields on dereference</a:t>
            </a:r>
          </a:p>
        </p:txBody>
      </p:sp>
      <p:sp>
        <p:nvSpPr>
          <p:cNvPr id="53" name="Oval 8">
            <a:extLst>
              <a:ext uri="{FF2B5EF4-FFF2-40B4-BE49-F238E27FC236}">
                <a16:creationId xmlns:a16="http://schemas.microsoft.com/office/drawing/2014/main" id="{32F08633-180E-CF4E-BF68-D985C151351F}"/>
              </a:ext>
            </a:extLst>
          </p:cNvPr>
          <p:cNvSpPr>
            <a:spLocks noChangeArrowheads="1"/>
          </p:cNvSpPr>
          <p:nvPr/>
        </p:nvSpPr>
        <p:spPr bwMode="auto">
          <a:xfrm>
            <a:off x="2514818" y="926043"/>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15" name="TextBox 14">
            <a:extLst>
              <a:ext uri="{FF2B5EF4-FFF2-40B4-BE49-F238E27FC236}">
                <a16:creationId xmlns:a16="http://schemas.microsoft.com/office/drawing/2014/main" id="{130FBA44-9F1D-5345-A7C3-4F9DA3912988}"/>
              </a:ext>
            </a:extLst>
          </p:cNvPr>
          <p:cNvSpPr txBox="1"/>
          <p:nvPr/>
        </p:nvSpPr>
        <p:spPr>
          <a:xfrm>
            <a:off x="3268944" y="1053003"/>
            <a:ext cx="6585457" cy="307777"/>
          </a:xfrm>
          <a:prstGeom prst="rect">
            <a:avLst/>
          </a:prstGeom>
          <a:noFill/>
        </p:spPr>
        <p:txBody>
          <a:bodyPr wrap="none" rtlCol="0">
            <a:spAutoFit/>
          </a:bodyPr>
          <a:lstStyle/>
          <a:p>
            <a:r>
              <a:rPr lang="en-GB" sz="1400" dirty="0"/>
              <a:t>(short for https://www.scientificamerican.com/article/the-semantic-web/ )</a:t>
            </a:r>
            <a:endParaRPr lang="en-US" sz="1400" dirty="0"/>
          </a:p>
        </p:txBody>
      </p:sp>
      <p:cxnSp>
        <p:nvCxnSpPr>
          <p:cNvPr id="17" name="Straight Arrow Connector 16">
            <a:extLst>
              <a:ext uri="{FF2B5EF4-FFF2-40B4-BE49-F238E27FC236}">
                <a16:creationId xmlns:a16="http://schemas.microsoft.com/office/drawing/2014/main" id="{2DD95C10-24E2-2147-812E-0DF3A1A7D87D}"/>
              </a:ext>
            </a:extLst>
          </p:cNvPr>
          <p:cNvCxnSpPr>
            <a:cxnSpLocks/>
            <a:stCxn id="53" idx="4"/>
          </p:cNvCxnSpPr>
          <p:nvPr/>
        </p:nvCxnSpPr>
        <p:spPr>
          <a:xfrm>
            <a:off x="2802950" y="1502306"/>
            <a:ext cx="0" cy="631294"/>
          </a:xfrm>
          <a:prstGeom prst="straightConnector1">
            <a:avLst/>
          </a:prstGeom>
          <a:ln w="50800" cap="rn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5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1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1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1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1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1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1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1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31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1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319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320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20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20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320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320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20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32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2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320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32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32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2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32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2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32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32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2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3" grpId="0" animBg="1"/>
      <p:bldP spid="93194" grpId="0" animBg="1"/>
      <p:bldP spid="93195" grpId="0" animBg="1"/>
      <p:bldP spid="93196" grpId="0" animBg="1"/>
      <p:bldP spid="93197" grpId="0" animBg="1"/>
      <p:bldP spid="93207" grpId="0"/>
      <p:bldP spid="93208" grpId="0"/>
      <p:bldP spid="93209" grpId="0"/>
      <p:bldP spid="93210" grpId="0"/>
      <p:bldP spid="93211" grpId="0"/>
      <p:bldP spid="93212" grpId="0"/>
      <p:bldP spid="93213" grpId="0"/>
      <p:bldP spid="93214" grpId="0"/>
      <p:bldP spid="93215" grpId="0"/>
      <p:bldP spid="93216" grpId="0" animBg="1"/>
      <p:bldP spid="93218" grpId="0"/>
      <p:bldP spid="38" grpId="0" animBg="1"/>
      <p:bldP spid="6" grpId="0"/>
      <p:bldP spid="51"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4. Link to other URIs</a:t>
            </a:r>
            <a:endParaRPr lang="de-DE" dirty="0"/>
          </a:p>
        </p:txBody>
      </p:sp>
      <p:sp>
        <p:nvSpPr>
          <p:cNvPr id="3" name="Inhaltsplatzhalter 2"/>
          <p:cNvSpPr>
            <a:spLocks noGrp="1"/>
          </p:cNvSpPr>
          <p:nvPr>
            <p:ph sz="quarter" idx="13"/>
          </p:nvPr>
        </p:nvSpPr>
        <p:spPr/>
        <p:txBody>
          <a:bodyPr>
            <a:normAutofit/>
          </a:bodyPr>
          <a:lstStyle/>
          <a:p>
            <a:r>
              <a:rPr lang="en-US"/>
              <a:t>Enable people (and machines) to jump from server to server</a:t>
            </a:r>
          </a:p>
          <a:p>
            <a:r>
              <a:rPr lang="en-US"/>
              <a:t>External links vs. internal links (for any predicate)</a:t>
            </a:r>
          </a:p>
          <a:p>
            <a:endParaRPr lang="en-US"/>
          </a:p>
          <a:p>
            <a:r>
              <a:rPr lang="en-US"/>
              <a:t>Using external vocabularies enables linking</a:t>
            </a:r>
          </a:p>
          <a:p>
            <a:r>
              <a:rPr lang="en-US"/>
              <a:t>Vocabularies might be interlinked, too</a:t>
            </a:r>
          </a:p>
          <a:p>
            <a:endParaRPr lang="en-US"/>
          </a:p>
          <a:p>
            <a:r>
              <a:rPr lang="en-US"/>
              <a:t>Special owl:sameAs links to denote equivalence of identifiers (useful for data merging)</a:t>
            </a:r>
          </a:p>
          <a:p>
            <a:r>
              <a:rPr lang="en-GB"/>
              <a:t>Other types of links are possible as well</a:t>
            </a:r>
            <a:endParaRPr lang="en-US" dirty="0"/>
          </a:p>
        </p:txBody>
      </p:sp>
      <p:sp>
        <p:nvSpPr>
          <p:cNvPr id="4" name="Text Placeholder 3">
            <a:extLst>
              <a:ext uri="{FF2B5EF4-FFF2-40B4-BE49-F238E27FC236}">
                <a16:creationId xmlns:a16="http://schemas.microsoft.com/office/drawing/2014/main" id="{E45FB67E-A237-E64B-BA0B-9FEEAC02253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697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3810237" y="3488980"/>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5999163" y="1669089"/>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5980529" y="2419493"/>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5980401" y="3169006"/>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3810237" y="2418178"/>
            <a:ext cx="576263"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6" name="Text Box 12"/>
          <p:cNvSpPr txBox="1">
            <a:spLocks noChangeArrowheads="1"/>
          </p:cNvSpPr>
          <p:nvPr/>
        </p:nvSpPr>
        <p:spPr bwMode="auto">
          <a:xfrm>
            <a:off x="823318" y="1253791"/>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2101881" y="1623124"/>
            <a:ext cx="1708357" cy="1083187"/>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4877961" y="1381369"/>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4867710" y="2344446"/>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4386500" y="2706310"/>
            <a:ext cx="1594029" cy="1315"/>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3851100" y="3241710"/>
            <a:ext cx="494539" cy="1"/>
          </a:xfrm>
          <a:prstGeom prst="curvedConnector3">
            <a:avLst>
              <a:gd name="adj1" fmla="val 50000"/>
            </a:avLst>
          </a:prstGeom>
          <a:noFill/>
          <a:ln w="25400">
            <a:solidFill>
              <a:schemeClr val="tx1"/>
            </a:solidFill>
            <a:round/>
            <a:headEnd/>
            <a:tailEnd type="arrow" w="med" len="med"/>
          </a:ln>
        </p:spPr>
      </p:cxnSp>
      <p:sp>
        <p:nvSpPr>
          <p:cNvPr id="93210" name="Text Box 26"/>
          <p:cNvSpPr txBox="1">
            <a:spLocks noChangeArrowheads="1"/>
          </p:cNvSpPr>
          <p:nvPr/>
        </p:nvSpPr>
        <p:spPr bwMode="auto">
          <a:xfrm>
            <a:off x="1791538" y="2164718"/>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4839240" y="3426599"/>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2558245" y="2973614"/>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4844454" y="2689905"/>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4846638" y="2030637"/>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5399396" y="1106889"/>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4185571" y="1204354"/>
            <a:ext cx="1126623" cy="1301027"/>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3832019" y="1199486"/>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42" name="Oval 5">
            <a:extLst>
              <a:ext uri="{FF2B5EF4-FFF2-40B4-BE49-F238E27FC236}">
                <a16:creationId xmlns:a16="http://schemas.microsoft.com/office/drawing/2014/main" id="{37C8668C-1867-5947-808A-4D807502F0F3}"/>
              </a:ext>
            </a:extLst>
          </p:cNvPr>
          <p:cNvSpPr>
            <a:spLocks noChangeArrowheads="1"/>
          </p:cNvSpPr>
          <p:nvPr/>
        </p:nvSpPr>
        <p:spPr bwMode="auto">
          <a:xfrm>
            <a:off x="7402839" y="12532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43" name="Oval 6">
            <a:extLst>
              <a:ext uri="{FF2B5EF4-FFF2-40B4-BE49-F238E27FC236}">
                <a16:creationId xmlns:a16="http://schemas.microsoft.com/office/drawing/2014/main" id="{BF3D8768-C612-574E-BADF-DFDF9D6DB629}"/>
              </a:ext>
            </a:extLst>
          </p:cNvPr>
          <p:cNvSpPr>
            <a:spLocks noChangeArrowheads="1"/>
          </p:cNvSpPr>
          <p:nvPr/>
        </p:nvSpPr>
        <p:spPr bwMode="auto">
          <a:xfrm>
            <a:off x="7384205" y="313249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44" name="Oval 7">
            <a:extLst>
              <a:ext uri="{FF2B5EF4-FFF2-40B4-BE49-F238E27FC236}">
                <a16:creationId xmlns:a16="http://schemas.microsoft.com/office/drawing/2014/main" id="{81778E16-F162-ED4C-BBBC-3B9B1757634D}"/>
              </a:ext>
            </a:extLst>
          </p:cNvPr>
          <p:cNvSpPr>
            <a:spLocks noChangeArrowheads="1"/>
          </p:cNvSpPr>
          <p:nvPr/>
        </p:nvSpPr>
        <p:spPr bwMode="auto">
          <a:xfrm>
            <a:off x="7384077" y="5144519"/>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45" name="Text Box 9">
            <a:extLst>
              <a:ext uri="{FF2B5EF4-FFF2-40B4-BE49-F238E27FC236}">
                <a16:creationId xmlns:a16="http://schemas.microsoft.com/office/drawing/2014/main" id="{B6A689E7-FAAB-D345-A833-BEBCB27931A1}"/>
              </a:ext>
            </a:extLst>
          </p:cNvPr>
          <p:cNvSpPr txBox="1">
            <a:spLocks noChangeArrowheads="1"/>
          </p:cNvSpPr>
          <p:nvPr/>
        </p:nvSpPr>
        <p:spPr bwMode="auto">
          <a:xfrm>
            <a:off x="9157022" y="13614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46" name="Text Box 10">
            <a:extLst>
              <a:ext uri="{FF2B5EF4-FFF2-40B4-BE49-F238E27FC236}">
                <a16:creationId xmlns:a16="http://schemas.microsoft.com/office/drawing/2014/main" id="{1004A06F-72EE-0645-9F8F-B573A94E6857}"/>
              </a:ext>
            </a:extLst>
          </p:cNvPr>
          <p:cNvSpPr txBox="1">
            <a:spLocks noChangeArrowheads="1"/>
          </p:cNvSpPr>
          <p:nvPr/>
        </p:nvSpPr>
        <p:spPr bwMode="auto">
          <a:xfrm>
            <a:off x="9157022" y="3241081"/>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47" name="Text Box 11">
            <a:extLst>
              <a:ext uri="{FF2B5EF4-FFF2-40B4-BE49-F238E27FC236}">
                <a16:creationId xmlns:a16="http://schemas.microsoft.com/office/drawing/2014/main" id="{0332F7A3-EDC4-8248-A4DF-513E79919E5E}"/>
              </a:ext>
            </a:extLst>
          </p:cNvPr>
          <p:cNvSpPr txBox="1">
            <a:spLocks noChangeArrowheads="1"/>
          </p:cNvSpPr>
          <p:nvPr/>
        </p:nvSpPr>
        <p:spPr bwMode="auto">
          <a:xfrm>
            <a:off x="9157022" y="5252650"/>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cxnSp>
        <p:nvCxnSpPr>
          <p:cNvPr id="48" name="AutoShape 18">
            <a:extLst>
              <a:ext uri="{FF2B5EF4-FFF2-40B4-BE49-F238E27FC236}">
                <a16:creationId xmlns:a16="http://schemas.microsoft.com/office/drawing/2014/main" id="{5A23136C-C0A3-4C49-B90B-30C68E3D1328}"/>
              </a:ext>
            </a:extLst>
          </p:cNvPr>
          <p:cNvCxnSpPr>
            <a:cxnSpLocks noChangeShapeType="1"/>
            <a:stCxn id="42" idx="6"/>
            <a:endCxn id="45" idx="1"/>
          </p:cNvCxnSpPr>
          <p:nvPr/>
        </p:nvCxnSpPr>
        <p:spPr bwMode="auto">
          <a:xfrm flipV="1">
            <a:off x="7979101" y="1541407"/>
            <a:ext cx="1177921" cy="1"/>
          </a:xfrm>
          <a:prstGeom prst="straightConnector1">
            <a:avLst/>
          </a:prstGeom>
          <a:noFill/>
          <a:ln w="25400">
            <a:solidFill>
              <a:schemeClr val="tx1"/>
            </a:solidFill>
            <a:round/>
            <a:headEnd/>
            <a:tailEnd type="arrow" w="med" len="med"/>
          </a:ln>
        </p:spPr>
      </p:cxnSp>
      <p:cxnSp>
        <p:nvCxnSpPr>
          <p:cNvPr id="49" name="AutoShape 19">
            <a:extLst>
              <a:ext uri="{FF2B5EF4-FFF2-40B4-BE49-F238E27FC236}">
                <a16:creationId xmlns:a16="http://schemas.microsoft.com/office/drawing/2014/main" id="{75C7B11C-273A-6F45-A293-5DB35787ED45}"/>
              </a:ext>
            </a:extLst>
          </p:cNvPr>
          <p:cNvCxnSpPr>
            <a:cxnSpLocks noChangeShapeType="1"/>
            <a:stCxn id="43" idx="6"/>
            <a:endCxn id="46" idx="1"/>
          </p:cNvCxnSpPr>
          <p:nvPr/>
        </p:nvCxnSpPr>
        <p:spPr bwMode="auto">
          <a:xfrm>
            <a:off x="7960467" y="3420628"/>
            <a:ext cx="1196555" cy="453"/>
          </a:xfrm>
          <a:prstGeom prst="straightConnector1">
            <a:avLst/>
          </a:prstGeom>
          <a:noFill/>
          <a:ln w="25400">
            <a:solidFill>
              <a:schemeClr val="tx1"/>
            </a:solidFill>
            <a:round/>
            <a:headEnd/>
            <a:tailEnd type="arrow" w="med" len="med"/>
          </a:ln>
        </p:spPr>
      </p:cxnSp>
      <p:cxnSp>
        <p:nvCxnSpPr>
          <p:cNvPr id="50" name="AutoShape 20">
            <a:extLst>
              <a:ext uri="{FF2B5EF4-FFF2-40B4-BE49-F238E27FC236}">
                <a16:creationId xmlns:a16="http://schemas.microsoft.com/office/drawing/2014/main" id="{B67E74E6-8D44-6C46-94CE-8EC2784794F0}"/>
              </a:ext>
            </a:extLst>
          </p:cNvPr>
          <p:cNvCxnSpPr>
            <a:cxnSpLocks noChangeShapeType="1"/>
            <a:stCxn id="44" idx="6"/>
            <a:endCxn id="47" idx="1"/>
          </p:cNvCxnSpPr>
          <p:nvPr/>
        </p:nvCxnSpPr>
        <p:spPr bwMode="auto">
          <a:xfrm>
            <a:off x="7960339" y="5432650"/>
            <a:ext cx="1196683" cy="0"/>
          </a:xfrm>
          <a:prstGeom prst="straightConnector1">
            <a:avLst/>
          </a:prstGeom>
          <a:noFill/>
          <a:ln w="25400">
            <a:solidFill>
              <a:schemeClr val="tx1"/>
            </a:solidFill>
            <a:round/>
            <a:headEnd/>
            <a:tailEnd type="arrow" w="med" len="med"/>
          </a:ln>
        </p:spPr>
      </p:cxnSp>
      <p:sp>
        <p:nvSpPr>
          <p:cNvPr id="51" name="Text Box 23">
            <a:extLst>
              <a:ext uri="{FF2B5EF4-FFF2-40B4-BE49-F238E27FC236}">
                <a16:creationId xmlns:a16="http://schemas.microsoft.com/office/drawing/2014/main" id="{9995CE5F-AF25-D24E-A36E-42BE6E4DF75C}"/>
              </a:ext>
            </a:extLst>
          </p:cNvPr>
          <p:cNvSpPr txBox="1">
            <a:spLocks noChangeArrowheads="1"/>
          </p:cNvSpPr>
          <p:nvPr/>
        </p:nvSpPr>
        <p:spPr bwMode="auto">
          <a:xfrm>
            <a:off x="8093921" y="15158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2" name="Text Box 24">
            <a:extLst>
              <a:ext uri="{FF2B5EF4-FFF2-40B4-BE49-F238E27FC236}">
                <a16:creationId xmlns:a16="http://schemas.microsoft.com/office/drawing/2014/main" id="{E317EF8B-21BE-BA49-A9EC-AC326582DA06}"/>
              </a:ext>
            </a:extLst>
          </p:cNvPr>
          <p:cNvSpPr txBox="1">
            <a:spLocks noChangeArrowheads="1"/>
          </p:cNvSpPr>
          <p:nvPr/>
        </p:nvSpPr>
        <p:spPr bwMode="auto">
          <a:xfrm>
            <a:off x="8100415" y="5403486"/>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3" name="Text Box 25">
            <a:extLst>
              <a:ext uri="{FF2B5EF4-FFF2-40B4-BE49-F238E27FC236}">
                <a16:creationId xmlns:a16="http://schemas.microsoft.com/office/drawing/2014/main" id="{CB06B9C7-D2A6-E342-93BF-72C17930F629}"/>
              </a:ext>
            </a:extLst>
          </p:cNvPr>
          <p:cNvSpPr txBox="1">
            <a:spLocks noChangeArrowheads="1"/>
          </p:cNvSpPr>
          <p:nvPr/>
        </p:nvSpPr>
        <p:spPr bwMode="auto">
          <a:xfrm>
            <a:off x="8093920" y="3401925"/>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54" name="Oval 4">
            <a:extLst>
              <a:ext uri="{FF2B5EF4-FFF2-40B4-BE49-F238E27FC236}">
                <a16:creationId xmlns:a16="http://schemas.microsoft.com/office/drawing/2014/main" id="{3D3E42E8-FC52-9C43-A86C-AF9C62045793}"/>
              </a:ext>
            </a:extLst>
          </p:cNvPr>
          <p:cNvSpPr>
            <a:spLocks noChangeArrowheads="1"/>
          </p:cNvSpPr>
          <p:nvPr/>
        </p:nvSpPr>
        <p:spPr bwMode="auto">
          <a:xfrm>
            <a:off x="4572328" y="51424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55" name="Text Box 13">
            <a:extLst>
              <a:ext uri="{FF2B5EF4-FFF2-40B4-BE49-F238E27FC236}">
                <a16:creationId xmlns:a16="http://schemas.microsoft.com/office/drawing/2014/main" id="{BC25618B-721B-7B43-9CEC-CA0CE2B9F243}"/>
              </a:ext>
            </a:extLst>
          </p:cNvPr>
          <p:cNvSpPr txBox="1">
            <a:spLocks noChangeArrowheads="1"/>
          </p:cNvSpPr>
          <p:nvPr/>
        </p:nvSpPr>
        <p:spPr bwMode="auto">
          <a:xfrm>
            <a:off x="1155410" y="5243318"/>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56" name="AutoShape 22">
            <a:extLst>
              <a:ext uri="{FF2B5EF4-FFF2-40B4-BE49-F238E27FC236}">
                <a16:creationId xmlns:a16="http://schemas.microsoft.com/office/drawing/2014/main" id="{59247AF7-BB9D-904A-8281-C633044EEE26}"/>
              </a:ext>
            </a:extLst>
          </p:cNvPr>
          <p:cNvCxnSpPr>
            <a:cxnSpLocks noChangeShapeType="1"/>
            <a:stCxn id="54" idx="2"/>
            <a:endCxn id="55" idx="3"/>
          </p:cNvCxnSpPr>
          <p:nvPr/>
        </p:nvCxnSpPr>
        <p:spPr bwMode="auto">
          <a:xfrm rot="10800000">
            <a:off x="3648662" y="5427984"/>
            <a:ext cx="923666" cy="2624"/>
          </a:xfrm>
          <a:prstGeom prst="curvedConnector3">
            <a:avLst>
              <a:gd name="adj1" fmla="val 50000"/>
            </a:avLst>
          </a:prstGeom>
          <a:noFill/>
          <a:ln w="25400">
            <a:solidFill>
              <a:schemeClr val="tx1"/>
            </a:solidFill>
            <a:round/>
            <a:headEnd/>
            <a:tailEnd type="arrow" w="med" len="med"/>
          </a:ln>
        </p:spPr>
      </p:cxnSp>
      <p:sp>
        <p:nvSpPr>
          <p:cNvPr id="57" name="Text Box 27">
            <a:extLst>
              <a:ext uri="{FF2B5EF4-FFF2-40B4-BE49-F238E27FC236}">
                <a16:creationId xmlns:a16="http://schemas.microsoft.com/office/drawing/2014/main" id="{CACC595A-DB38-224E-BBFC-C3B81E9A38A8}"/>
              </a:ext>
            </a:extLst>
          </p:cNvPr>
          <p:cNvSpPr txBox="1">
            <a:spLocks noChangeArrowheads="1"/>
          </p:cNvSpPr>
          <p:nvPr/>
        </p:nvSpPr>
        <p:spPr bwMode="auto">
          <a:xfrm>
            <a:off x="3884918" y="5433730"/>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58" name="Rectangle 57">
            <a:extLst>
              <a:ext uri="{FF2B5EF4-FFF2-40B4-BE49-F238E27FC236}">
                <a16:creationId xmlns:a16="http://schemas.microsoft.com/office/drawing/2014/main" id="{5FE745E3-78CA-C743-8755-0A1B145819BD}"/>
              </a:ext>
            </a:extLst>
          </p:cNvPr>
          <p:cNvSpPr/>
          <p:nvPr/>
        </p:nvSpPr>
        <p:spPr bwMode="auto">
          <a:xfrm>
            <a:off x="623888" y="692150"/>
            <a:ext cx="6138653" cy="356009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4" name="Rectangle 63">
            <a:extLst>
              <a:ext uri="{FF2B5EF4-FFF2-40B4-BE49-F238E27FC236}">
                <a16:creationId xmlns:a16="http://schemas.microsoft.com/office/drawing/2014/main" id="{21F1902D-E6D4-2C46-B747-9D741F6E75E5}"/>
              </a:ext>
            </a:extLst>
          </p:cNvPr>
          <p:cNvSpPr/>
          <p:nvPr/>
        </p:nvSpPr>
        <p:spPr bwMode="auto">
          <a:xfrm>
            <a:off x="623888" y="4619607"/>
            <a:ext cx="6138653" cy="1616424"/>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5" name="Rectangle 64">
            <a:extLst>
              <a:ext uri="{FF2B5EF4-FFF2-40B4-BE49-F238E27FC236}">
                <a16:creationId xmlns:a16="http://schemas.microsoft.com/office/drawing/2014/main" id="{4AC2D963-7CCB-A343-ABD9-B0175DED7C5D}"/>
              </a:ext>
            </a:extLst>
          </p:cNvPr>
          <p:cNvSpPr/>
          <p:nvPr/>
        </p:nvSpPr>
        <p:spPr bwMode="auto">
          <a:xfrm>
            <a:off x="7151689" y="692150"/>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6" name="Rectangle 65">
            <a:extLst>
              <a:ext uri="{FF2B5EF4-FFF2-40B4-BE49-F238E27FC236}">
                <a16:creationId xmlns:a16="http://schemas.microsoft.com/office/drawing/2014/main" id="{7DF497C0-2178-0F42-9E58-EA9EFFCB70C9}"/>
              </a:ext>
            </a:extLst>
          </p:cNvPr>
          <p:cNvSpPr/>
          <p:nvPr/>
        </p:nvSpPr>
        <p:spPr bwMode="auto">
          <a:xfrm>
            <a:off x="7137796" y="2655335"/>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7" name="Rectangle 66">
            <a:extLst>
              <a:ext uri="{FF2B5EF4-FFF2-40B4-BE49-F238E27FC236}">
                <a16:creationId xmlns:a16="http://schemas.microsoft.com/office/drawing/2014/main" id="{A8B861DC-ED4E-6F41-96E1-B54B7C57ED74}"/>
              </a:ext>
            </a:extLst>
          </p:cNvPr>
          <p:cNvSpPr/>
          <p:nvPr/>
        </p:nvSpPr>
        <p:spPr bwMode="auto">
          <a:xfrm>
            <a:off x="7137796" y="4641902"/>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15" name="TextBox 14">
            <a:extLst>
              <a:ext uri="{FF2B5EF4-FFF2-40B4-BE49-F238E27FC236}">
                <a16:creationId xmlns:a16="http://schemas.microsoft.com/office/drawing/2014/main" id="{E268579E-4F06-C64E-8063-796A4CE4C656}"/>
              </a:ext>
            </a:extLst>
          </p:cNvPr>
          <p:cNvSpPr txBox="1"/>
          <p:nvPr/>
        </p:nvSpPr>
        <p:spPr>
          <a:xfrm>
            <a:off x="752800" y="716731"/>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69" name="TextBox 68">
            <a:extLst>
              <a:ext uri="{FF2B5EF4-FFF2-40B4-BE49-F238E27FC236}">
                <a16:creationId xmlns:a16="http://schemas.microsoft.com/office/drawing/2014/main" id="{84C42708-7B67-0C49-AD12-D2DA129283E2}"/>
              </a:ext>
            </a:extLst>
          </p:cNvPr>
          <p:cNvSpPr txBox="1"/>
          <p:nvPr/>
        </p:nvSpPr>
        <p:spPr>
          <a:xfrm>
            <a:off x="752800" y="4641902"/>
            <a:ext cx="3052439" cy="369332"/>
          </a:xfrm>
          <a:prstGeom prst="rect">
            <a:avLst/>
          </a:prstGeom>
          <a:noFill/>
        </p:spPr>
        <p:txBody>
          <a:bodyPr wrap="none" rtlCol="0">
            <a:spAutoFit/>
          </a:bodyPr>
          <a:lstStyle/>
          <a:p>
            <a:r>
              <a:rPr lang="en-US" dirty="0"/>
              <a:t>graph describing “</a:t>
            </a:r>
            <a:r>
              <a:rPr lang="en-US" dirty="0" err="1"/>
              <a:t>sciam</a:t>
            </a:r>
            <a:r>
              <a:rPr lang="en-US" dirty="0"/>
              <a:t>”</a:t>
            </a:r>
          </a:p>
        </p:txBody>
      </p:sp>
      <p:sp>
        <p:nvSpPr>
          <p:cNvPr id="70" name="TextBox 69">
            <a:extLst>
              <a:ext uri="{FF2B5EF4-FFF2-40B4-BE49-F238E27FC236}">
                <a16:creationId xmlns:a16="http://schemas.microsoft.com/office/drawing/2014/main" id="{3441AA1B-D015-7D4D-BE42-31FE5E91D711}"/>
              </a:ext>
            </a:extLst>
          </p:cNvPr>
          <p:cNvSpPr txBox="1"/>
          <p:nvPr/>
        </p:nvSpPr>
        <p:spPr>
          <a:xfrm>
            <a:off x="7254240" y="717409"/>
            <a:ext cx="2632452" cy="369332"/>
          </a:xfrm>
          <a:prstGeom prst="rect">
            <a:avLst/>
          </a:prstGeom>
          <a:noFill/>
        </p:spPr>
        <p:txBody>
          <a:bodyPr wrap="none" rtlCol="0">
            <a:spAutoFit/>
          </a:bodyPr>
          <a:lstStyle/>
          <a:p>
            <a:r>
              <a:rPr lang="en-US" dirty="0"/>
              <a:t>graph describing “</a:t>
            </a:r>
            <a:r>
              <a:rPr lang="en-US" dirty="0" err="1"/>
              <a:t>tbl</a:t>
            </a:r>
            <a:r>
              <a:rPr lang="en-US" dirty="0"/>
              <a:t>”</a:t>
            </a:r>
          </a:p>
        </p:txBody>
      </p:sp>
      <p:sp>
        <p:nvSpPr>
          <p:cNvPr id="71" name="TextBox 70">
            <a:extLst>
              <a:ext uri="{FF2B5EF4-FFF2-40B4-BE49-F238E27FC236}">
                <a16:creationId xmlns:a16="http://schemas.microsoft.com/office/drawing/2014/main" id="{30ABCE60-681F-F945-8F45-477541CF3490}"/>
              </a:ext>
            </a:extLst>
          </p:cNvPr>
          <p:cNvSpPr txBox="1"/>
          <p:nvPr/>
        </p:nvSpPr>
        <p:spPr>
          <a:xfrm>
            <a:off x="7254240" y="2668650"/>
            <a:ext cx="2545890" cy="369332"/>
          </a:xfrm>
          <a:prstGeom prst="rect">
            <a:avLst/>
          </a:prstGeom>
          <a:noFill/>
        </p:spPr>
        <p:txBody>
          <a:bodyPr wrap="none" rtlCol="0">
            <a:spAutoFit/>
          </a:bodyPr>
          <a:lstStyle/>
          <a:p>
            <a:r>
              <a:rPr lang="en-US" dirty="0"/>
              <a:t>graph describing “</a:t>
            </a:r>
            <a:r>
              <a:rPr lang="en-US" dirty="0" err="1"/>
              <a:t>jh</a:t>
            </a:r>
            <a:r>
              <a:rPr lang="en-US" dirty="0"/>
              <a:t>”</a:t>
            </a:r>
          </a:p>
        </p:txBody>
      </p:sp>
      <p:sp>
        <p:nvSpPr>
          <p:cNvPr id="72" name="TextBox 71">
            <a:extLst>
              <a:ext uri="{FF2B5EF4-FFF2-40B4-BE49-F238E27FC236}">
                <a16:creationId xmlns:a16="http://schemas.microsoft.com/office/drawing/2014/main" id="{703168A2-C614-E544-AC61-5BAE724FD057}"/>
              </a:ext>
            </a:extLst>
          </p:cNvPr>
          <p:cNvSpPr txBox="1"/>
          <p:nvPr/>
        </p:nvSpPr>
        <p:spPr>
          <a:xfrm>
            <a:off x="7254240" y="4639155"/>
            <a:ext cx="2541080" cy="369332"/>
          </a:xfrm>
          <a:prstGeom prst="rect">
            <a:avLst/>
          </a:prstGeom>
          <a:noFill/>
        </p:spPr>
        <p:txBody>
          <a:bodyPr wrap="none" rtlCol="0">
            <a:spAutoFit/>
          </a:bodyPr>
          <a:lstStyle/>
          <a:p>
            <a:r>
              <a:rPr lang="en-US" dirty="0"/>
              <a:t>graph describing “</a:t>
            </a:r>
            <a:r>
              <a:rPr lang="en-US" dirty="0" err="1"/>
              <a:t>ol</a:t>
            </a:r>
            <a:r>
              <a:rPr lang="en-US" dirty="0"/>
              <a:t>”</a:t>
            </a:r>
          </a:p>
        </p:txBody>
      </p:sp>
      <p:cxnSp>
        <p:nvCxnSpPr>
          <p:cNvPr id="17" name="Curved Connector 16">
            <a:extLst>
              <a:ext uri="{FF2B5EF4-FFF2-40B4-BE49-F238E27FC236}">
                <a16:creationId xmlns:a16="http://schemas.microsoft.com/office/drawing/2014/main" id="{EE89A94F-4FAA-4A46-934B-8E3809C1010E}"/>
              </a:ext>
            </a:extLst>
          </p:cNvPr>
          <p:cNvCxnSpPr>
            <a:stCxn id="93189" idx="6"/>
            <a:endCxn id="65" idx="1"/>
          </p:cNvCxnSpPr>
          <p:nvPr/>
        </p:nvCxnSpPr>
        <p:spPr>
          <a:xfrm flipV="1">
            <a:off x="6575425" y="1484313"/>
            <a:ext cx="576264" cy="472908"/>
          </a:xfrm>
          <a:prstGeom prst="curvedConnector3">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3D4083B-1B7C-CB41-BF27-046552837FD8}"/>
              </a:ext>
            </a:extLst>
          </p:cNvPr>
          <p:cNvCxnSpPr>
            <a:cxnSpLocks/>
            <a:stCxn id="93190" idx="6"/>
            <a:endCxn id="66" idx="1"/>
          </p:cNvCxnSpPr>
          <p:nvPr/>
        </p:nvCxnSpPr>
        <p:spPr>
          <a:xfrm>
            <a:off x="6556791" y="2707625"/>
            <a:ext cx="581005" cy="73987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CA124B0C-EB29-E749-BD48-6675A760C949}"/>
              </a:ext>
            </a:extLst>
          </p:cNvPr>
          <p:cNvCxnSpPr>
            <a:cxnSpLocks/>
            <a:stCxn id="93191" idx="6"/>
            <a:endCxn id="67" idx="1"/>
          </p:cNvCxnSpPr>
          <p:nvPr/>
        </p:nvCxnSpPr>
        <p:spPr>
          <a:xfrm>
            <a:off x="6556663" y="3457137"/>
            <a:ext cx="581133" cy="1976928"/>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CD7C1B5B-694C-5547-9B43-D3139835E3CB}"/>
              </a:ext>
            </a:extLst>
          </p:cNvPr>
          <p:cNvCxnSpPr>
            <a:cxnSpLocks/>
            <a:stCxn id="93188" idx="4"/>
            <a:endCxn id="64" idx="0"/>
          </p:cNvCxnSpPr>
          <p:nvPr/>
        </p:nvCxnSpPr>
        <p:spPr>
          <a:xfrm rot="5400000">
            <a:off x="3618610" y="4139849"/>
            <a:ext cx="554364" cy="40515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92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1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1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1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1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1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2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2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2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2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2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2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2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2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2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2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32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6" grpId="0" animBg="1"/>
      <p:bldP spid="93210" grpId="0"/>
      <p:bldP spid="93212" grpId="0"/>
      <p:bldP spid="93213" grpId="0"/>
      <p:bldP spid="93214" grpId="0"/>
      <p:bldP spid="93215" grpId="0"/>
      <p:bldP spid="93216" grpId="0" animBg="1"/>
      <p:bldP spid="93218" grpId="0"/>
      <p:bldP spid="42" grpId="0" animBg="1"/>
      <p:bldP spid="43" grpId="0" animBg="1"/>
      <p:bldP spid="44" grpId="0" animBg="1"/>
      <p:bldP spid="45" grpId="0" animBg="1"/>
      <p:bldP spid="46" grpId="0" animBg="1"/>
      <p:bldP spid="47" grpId="0" animBg="1"/>
      <p:bldP spid="51" grpId="0"/>
      <p:bldP spid="52" grpId="0"/>
      <p:bldP spid="53" grpId="0"/>
      <p:bldP spid="54" grpId="0" animBg="1"/>
      <p:bldP spid="55" grpId="0" animBg="1"/>
      <p:bldP spid="57" grpId="0"/>
      <p:bldP spid="58" grpId="0" animBg="1"/>
      <p:bldP spid="64" grpId="0" animBg="1"/>
      <p:bldP spid="65" grpId="0" animBg="1"/>
      <p:bldP spid="66" grpId="0" animBg="1"/>
      <p:bldP spid="67" grpId="0" animBg="1"/>
      <p:bldP spid="15" grpId="0"/>
      <p:bldP spid="69" grpId="0"/>
      <p:bldP spid="70" grpId="0"/>
      <p:bldP spid="71" grpId="0"/>
      <p:bldP spid="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a:t>Linked Data on the Web: 2007</a:t>
            </a:r>
            <a:endParaRPr lang="de-DE" dirty="0"/>
          </a:p>
        </p:txBody>
      </p:sp>
      <p:pic>
        <p:nvPicPr>
          <p:cNvPr id="5" name="Content Placeholder 4" descr="A close up of a device&#13;&#10;&#13;&#10;Description automatically generated">
            <a:extLst>
              <a:ext uri="{FF2B5EF4-FFF2-40B4-BE49-F238E27FC236}">
                <a16:creationId xmlns:a16="http://schemas.microsoft.com/office/drawing/2014/main" id="{19C260EF-6963-5349-9E04-BCDB862D6F64}"/>
              </a:ext>
            </a:extLst>
          </p:cNvPr>
          <p:cNvPicPr>
            <a:picLocks noGrp="1" noChangeAspect="1"/>
          </p:cNvPicPr>
          <p:nvPr>
            <p:ph sz="quarter" idx="13"/>
          </p:nvPr>
        </p:nvPicPr>
        <p:blipFill>
          <a:blip r:embed="rId2"/>
          <a:stretch>
            <a:fillRect/>
          </a:stretch>
        </p:blipFill>
        <p:spPr>
          <a:xfrm>
            <a:off x="3203562" y="1773237"/>
            <a:ext cx="5784875" cy="4464051"/>
          </a:xfrm>
        </p:spPr>
      </p:pic>
      <p:sp>
        <p:nvSpPr>
          <p:cNvPr id="3" name="Text Placeholder 2">
            <a:extLst>
              <a:ext uri="{FF2B5EF4-FFF2-40B4-BE49-F238E27FC236}">
                <a16:creationId xmlns:a16="http://schemas.microsoft.com/office/drawing/2014/main" id="{69AE2F10-BFB9-0B4E-BACA-852F5DC0058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7667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4276-1B0A-2E40-8DBC-2E30CD132FD7}"/>
              </a:ext>
            </a:extLst>
          </p:cNvPr>
          <p:cNvSpPr>
            <a:spLocks noGrp="1"/>
          </p:cNvSpPr>
          <p:nvPr>
            <p:ph type="title"/>
          </p:nvPr>
        </p:nvSpPr>
        <p:spPr/>
        <p:txBody>
          <a:bodyPr/>
          <a:lstStyle/>
          <a:p>
            <a:r>
              <a:rPr lang="en-US" dirty="0"/>
              <a:t>Linked Data on the Web: 2008</a:t>
            </a:r>
          </a:p>
        </p:txBody>
      </p:sp>
      <p:pic>
        <p:nvPicPr>
          <p:cNvPr id="6" name="Content Placeholder 5">
            <a:extLst>
              <a:ext uri="{FF2B5EF4-FFF2-40B4-BE49-F238E27FC236}">
                <a16:creationId xmlns:a16="http://schemas.microsoft.com/office/drawing/2014/main" id="{66F13908-58AF-E04B-9B1C-7D4A0F53D6D3}"/>
              </a:ext>
            </a:extLst>
          </p:cNvPr>
          <p:cNvPicPr>
            <a:picLocks noGrp="1" noChangeAspect="1"/>
          </p:cNvPicPr>
          <p:nvPr>
            <p:ph sz="quarter" idx="13"/>
          </p:nvPr>
        </p:nvPicPr>
        <p:blipFill>
          <a:blip r:embed="rId2"/>
          <a:stretch>
            <a:fillRect/>
          </a:stretch>
        </p:blipFill>
        <p:spPr>
          <a:xfrm>
            <a:off x="3210798" y="1773238"/>
            <a:ext cx="5770405" cy="4464050"/>
          </a:xfrm>
        </p:spPr>
      </p:pic>
      <p:sp>
        <p:nvSpPr>
          <p:cNvPr id="4" name="Text Placeholder 3">
            <a:extLst>
              <a:ext uri="{FF2B5EF4-FFF2-40B4-BE49-F238E27FC236}">
                <a16:creationId xmlns:a16="http://schemas.microsoft.com/office/drawing/2014/main" id="{BCCA848A-5E01-CE45-BA9F-DCD1C6E58C8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22713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9B29ED-7350-D746-84B0-FDA85459C08C}"/>
              </a:ext>
            </a:extLst>
          </p:cNvPr>
          <p:cNvPicPr>
            <a:picLocks noGrp="1" noChangeAspect="1"/>
          </p:cNvPicPr>
          <p:nvPr>
            <p:ph sz="quarter" idx="13"/>
          </p:nvPr>
        </p:nvPicPr>
        <p:blipFill>
          <a:blip r:embed="rId2"/>
          <a:stretch>
            <a:fillRect/>
          </a:stretch>
        </p:blipFill>
        <p:spPr>
          <a:xfrm>
            <a:off x="2176468" y="692150"/>
            <a:ext cx="7839064" cy="5976938"/>
          </a:xfrm>
        </p:spPr>
      </p:pic>
    </p:spTree>
    <p:extLst>
      <p:ext uri="{BB962C8B-B14F-4D97-AF65-F5344CB8AC3E}">
        <p14:creationId xmlns:p14="http://schemas.microsoft.com/office/powerpoint/2010/main" val="2668448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D2B92-31DB-2949-AE98-1021471AE52E}"/>
              </a:ext>
            </a:extLst>
          </p:cNvPr>
          <p:cNvPicPr>
            <a:picLocks noChangeAspect="1"/>
          </p:cNvPicPr>
          <p:nvPr/>
        </p:nvPicPr>
        <p:blipFill>
          <a:blip r:embed="rId2"/>
          <a:stretch>
            <a:fillRect/>
          </a:stretch>
        </p:blipFill>
        <p:spPr>
          <a:xfrm>
            <a:off x="828003" y="0"/>
            <a:ext cx="10535994" cy="6858000"/>
          </a:xfrm>
          <a:prstGeom prst="rect">
            <a:avLst/>
          </a:prstGeom>
        </p:spPr>
      </p:pic>
      <p:sp>
        <p:nvSpPr>
          <p:cNvPr id="6" name="Rectangle 5">
            <a:extLst>
              <a:ext uri="{FF2B5EF4-FFF2-40B4-BE49-F238E27FC236}">
                <a16:creationId xmlns:a16="http://schemas.microsoft.com/office/drawing/2014/main" id="{EAFEFE9D-5E9C-0E4B-AD40-7CCAFA6A8814}"/>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045947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0B0DBB-E63D-0749-B85F-1F4D58A2C733}"/>
              </a:ext>
            </a:extLst>
          </p:cNvPr>
          <p:cNvPicPr>
            <a:picLocks noChangeAspect="1"/>
          </p:cNvPicPr>
          <p:nvPr/>
        </p:nvPicPr>
        <p:blipFill>
          <a:blip r:embed="rId2"/>
          <a:stretch>
            <a:fillRect/>
          </a:stretch>
        </p:blipFill>
        <p:spPr>
          <a:xfrm>
            <a:off x="895911" y="0"/>
            <a:ext cx="10400178" cy="6858000"/>
          </a:xfrm>
          <a:prstGeom prst="rect">
            <a:avLst/>
          </a:prstGeom>
        </p:spPr>
      </p:pic>
      <p:sp>
        <p:nvSpPr>
          <p:cNvPr id="8" name="Rectangle 7">
            <a:extLst>
              <a:ext uri="{FF2B5EF4-FFF2-40B4-BE49-F238E27FC236}">
                <a16:creationId xmlns:a16="http://schemas.microsoft.com/office/drawing/2014/main" id="{EF8106B6-F754-C846-A136-552728330013}"/>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167806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5A7C-F242-1240-B3DA-68982ED81B9A}"/>
              </a:ext>
            </a:extLst>
          </p:cNvPr>
          <p:cNvPicPr>
            <a:picLocks noChangeAspect="1"/>
          </p:cNvPicPr>
          <p:nvPr/>
        </p:nvPicPr>
        <p:blipFill>
          <a:blip r:embed="rId2"/>
          <a:stretch>
            <a:fillRect/>
          </a:stretch>
        </p:blipFill>
        <p:spPr>
          <a:xfrm>
            <a:off x="855453" y="0"/>
            <a:ext cx="10481094" cy="6858000"/>
          </a:xfrm>
          <a:prstGeom prst="rect">
            <a:avLst/>
          </a:prstGeom>
        </p:spPr>
      </p:pic>
      <p:sp>
        <p:nvSpPr>
          <p:cNvPr id="6" name="Rectangle 5">
            <a:extLst>
              <a:ext uri="{FF2B5EF4-FFF2-40B4-BE49-F238E27FC236}">
                <a16:creationId xmlns:a16="http://schemas.microsoft.com/office/drawing/2014/main" id="{FD7E84B9-7936-564A-880E-CBEDAA121FFB}"/>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59815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232F9-F7BA-EC40-97A1-2DAEF3034E13}"/>
              </a:ext>
            </a:extLst>
          </p:cNvPr>
          <p:cNvPicPr>
            <a:picLocks noChangeAspect="1"/>
          </p:cNvPicPr>
          <p:nvPr/>
        </p:nvPicPr>
        <p:blipFill>
          <a:blip r:embed="rId2"/>
          <a:stretch>
            <a:fillRect/>
          </a:stretch>
        </p:blipFill>
        <p:spPr>
          <a:xfrm>
            <a:off x="2209800" y="0"/>
            <a:ext cx="7772400" cy="6858000"/>
          </a:xfrm>
          <a:prstGeom prst="rect">
            <a:avLst/>
          </a:prstGeom>
        </p:spPr>
      </p:pic>
    </p:spTree>
    <p:extLst>
      <p:ext uri="{BB962C8B-B14F-4D97-AF65-F5344CB8AC3E}">
        <p14:creationId xmlns:p14="http://schemas.microsoft.com/office/powerpoint/2010/main" val="7104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839E-C54C-8743-B7A3-3621BDA9ED5C}"/>
              </a:ext>
            </a:extLst>
          </p:cNvPr>
          <p:cNvSpPr>
            <a:spLocks noGrp="1"/>
          </p:cNvSpPr>
          <p:nvPr>
            <p:ph type="title"/>
          </p:nvPr>
        </p:nvSpPr>
        <p:spPr/>
        <p:txBody>
          <a:bodyPr/>
          <a:lstStyle/>
          <a:p>
            <a:r>
              <a:rPr lang="en-US" dirty="0"/>
              <a:t>The World Wide Web: </a:t>
            </a:r>
            <a:br>
              <a:rPr lang="en-US" dirty="0"/>
            </a:br>
            <a:r>
              <a:rPr lang="en-US" dirty="0"/>
              <a:t>Past, Present and Future</a:t>
            </a:r>
          </a:p>
        </p:txBody>
      </p:sp>
      <p:pic>
        <p:nvPicPr>
          <p:cNvPr id="7" name="Picture Placeholder 6" descr="A person holding a microphone&#13;&#10;&#13;&#10;Description automatically generated">
            <a:extLst>
              <a:ext uri="{FF2B5EF4-FFF2-40B4-BE49-F238E27FC236}">
                <a16:creationId xmlns:a16="http://schemas.microsoft.com/office/drawing/2014/main" id="{4DF6C08C-782C-7043-9095-A7A547BA5381}"/>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DDA7EB73-1456-224B-91D2-624E2D0CF34D}"/>
              </a:ext>
            </a:extLst>
          </p:cNvPr>
          <p:cNvSpPr>
            <a:spLocks noGrp="1"/>
          </p:cNvSpPr>
          <p:nvPr>
            <p:ph type="body" sz="quarter" idx="15"/>
          </p:nvPr>
        </p:nvSpPr>
        <p:spPr>
          <a:xfrm>
            <a:off x="6167438" y="6381750"/>
            <a:ext cx="5400675" cy="478387"/>
          </a:xfrm>
        </p:spPr>
        <p:txBody>
          <a:bodyPr/>
          <a:lstStyle/>
          <a:p>
            <a:r>
              <a:rPr lang="en-US" dirty="0">
                <a:ea typeface="ＭＳ Ｐゴシック" charset="-128"/>
                <a:cs typeface="ＭＳ Ｐゴシック" charset="-128"/>
              </a:rPr>
              <a:t>Berners-Lee, T. (1996) </a:t>
            </a:r>
            <a:r>
              <a:rPr lang="en-US" i="1" dirty="0">
                <a:ea typeface="ＭＳ Ｐゴシック" charset="-128"/>
                <a:cs typeface="ＭＳ Ｐゴシック" charset="-128"/>
              </a:rPr>
              <a:t>The World Wide Web: Past, Present and Future</a:t>
            </a:r>
            <a:r>
              <a:rPr lang="en-US" dirty="0">
                <a:ea typeface="ＭＳ Ｐゴシック" charset="-128"/>
                <a:cs typeface="ＭＳ Ｐゴシック" charset="-128"/>
              </a:rPr>
              <a:t>. https://www.w3.org/People/Berners-Lee/1996/</a:t>
            </a:r>
            <a:r>
              <a:rPr lang="en-US" dirty="0" err="1">
                <a:ea typeface="ＭＳ Ｐゴシック" charset="-128"/>
                <a:cs typeface="ＭＳ Ｐゴシック" charset="-128"/>
              </a:rPr>
              <a:t>ppf.html</a:t>
            </a:r>
            <a:endParaRPr lang="en-US" dirty="0">
              <a:ea typeface="ＭＳ Ｐゴシック" charset="-128"/>
              <a:cs typeface="ＭＳ Ｐゴシック" charset="-128"/>
            </a:endParaRPr>
          </a:p>
          <a:p>
            <a:endParaRPr lang="en-US" dirty="0"/>
          </a:p>
        </p:txBody>
      </p:sp>
      <p:sp>
        <p:nvSpPr>
          <p:cNvPr id="8" name="Rounded Rectangular Callout 7">
            <a:extLst>
              <a:ext uri="{FF2B5EF4-FFF2-40B4-BE49-F238E27FC236}">
                <a16:creationId xmlns:a16="http://schemas.microsoft.com/office/drawing/2014/main" id="{5E095695-380B-CE45-9E26-256A7AE513FB}"/>
              </a:ext>
            </a:extLst>
          </p:cNvPr>
          <p:cNvSpPr/>
          <p:nvPr/>
        </p:nvSpPr>
        <p:spPr bwMode="auto">
          <a:xfrm>
            <a:off x="6373640" y="1773238"/>
            <a:ext cx="5194471" cy="4464050"/>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r>
              <a:rPr lang="en-GB" sz="2000" dirty="0"/>
              <a:t>A goal of the Web was that, if the interaction between person and hypertext could be so intuitive that the machine-readable information space gave an accurate representation of the state of people's thoughts, interactions, and work patterns, then machine analysis could become a very powerful management tool, seeing patterns in our work and facilitating our working together</a:t>
            </a:r>
            <a:endParaRPr lang="en-US" sz="2000" dirty="0"/>
          </a:p>
        </p:txBody>
      </p:sp>
    </p:spTree>
    <p:extLst>
      <p:ext uri="{BB962C8B-B14F-4D97-AF65-F5344CB8AC3E}">
        <p14:creationId xmlns:p14="http://schemas.microsoft.com/office/powerpoint/2010/main" val="3824641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A45A9-A1A3-6645-9CA1-A3A2BB413A0C}"/>
              </a:ext>
            </a:extLst>
          </p:cNvPr>
          <p:cNvPicPr>
            <a:picLocks noChangeAspect="1"/>
          </p:cNvPicPr>
          <p:nvPr/>
        </p:nvPicPr>
        <p:blipFill>
          <a:blip r:embed="rId2"/>
          <a:stretch>
            <a:fillRect/>
          </a:stretch>
        </p:blipFill>
        <p:spPr>
          <a:xfrm>
            <a:off x="2737422" y="0"/>
            <a:ext cx="6717156" cy="6858000"/>
          </a:xfrm>
          <a:prstGeom prst="rect">
            <a:avLst/>
          </a:prstGeom>
        </p:spPr>
      </p:pic>
    </p:spTree>
    <p:extLst>
      <p:ext uri="{BB962C8B-B14F-4D97-AF65-F5344CB8AC3E}">
        <p14:creationId xmlns:p14="http://schemas.microsoft.com/office/powerpoint/2010/main" val="3504871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05A8-EDE9-2A45-912C-512155DAA0DD}"/>
              </a:ext>
            </a:extLst>
          </p:cNvPr>
          <p:cNvSpPr>
            <a:spLocks noGrp="1"/>
          </p:cNvSpPr>
          <p:nvPr>
            <p:ph type="title"/>
          </p:nvPr>
        </p:nvSpPr>
        <p:spPr/>
        <p:txBody>
          <a:bodyPr/>
          <a:lstStyle/>
          <a:p>
            <a:r>
              <a:rPr lang="en-US" dirty="0"/>
              <a:t>Next Lecture: Intellectual Property</a:t>
            </a:r>
          </a:p>
        </p:txBody>
      </p:sp>
    </p:spTree>
    <p:extLst>
      <p:ext uri="{BB962C8B-B14F-4D97-AF65-F5344CB8AC3E}">
        <p14:creationId xmlns:p14="http://schemas.microsoft.com/office/powerpoint/2010/main" val="3294392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AD3C-C1D0-E14A-B3DD-D85BB62F7C6D}"/>
              </a:ext>
            </a:extLst>
          </p:cNvPr>
          <p:cNvSpPr>
            <a:spLocks noGrp="1"/>
          </p:cNvSpPr>
          <p:nvPr>
            <p:ph type="title"/>
          </p:nvPr>
        </p:nvSpPr>
        <p:spPr/>
        <p:txBody>
          <a:bodyPr/>
          <a:lstStyle/>
          <a:p>
            <a:r>
              <a:rPr lang="en-US" sz="3100" dirty="0"/>
              <a:t>Weaving the Semantic Web</a:t>
            </a:r>
          </a:p>
        </p:txBody>
      </p:sp>
      <p:pic>
        <p:nvPicPr>
          <p:cNvPr id="7" name="Picture Placeholder 6" descr="A person holding a microphone&#13;&#10;&#13;&#10;Description automatically generated">
            <a:extLst>
              <a:ext uri="{FF2B5EF4-FFF2-40B4-BE49-F238E27FC236}">
                <a16:creationId xmlns:a16="http://schemas.microsoft.com/office/drawing/2014/main" id="{C76FDFE4-3FC5-D742-9313-444F527120FD}"/>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E5891627-1AFF-9249-A2C1-6AD2758AF894}"/>
              </a:ext>
            </a:extLst>
          </p:cNvPr>
          <p:cNvSpPr>
            <a:spLocks noGrp="1"/>
          </p:cNvSpPr>
          <p:nvPr>
            <p:ph type="body" sz="quarter" idx="15"/>
          </p:nvPr>
        </p:nvSpPr>
        <p:spPr>
          <a:xfrm>
            <a:off x="6167437" y="6381750"/>
            <a:ext cx="5400676" cy="293721"/>
          </a:xfrm>
        </p:spPr>
        <p:txBody>
          <a:bodyPr/>
          <a:lstStyle/>
          <a:p>
            <a:r>
              <a:rPr lang="en-US" dirty="0">
                <a:ea typeface="ＭＳ Ｐゴシック" charset="-128"/>
                <a:cs typeface="ＭＳ Ｐゴシック" charset="-128"/>
              </a:rPr>
              <a:t>T. Berners-Lee (1999) </a:t>
            </a:r>
            <a:r>
              <a:rPr lang="en-US" i="1" dirty="0">
                <a:ea typeface="ＭＳ Ｐゴシック" charset="-128"/>
                <a:cs typeface="ＭＳ Ｐゴシック" charset="-128"/>
              </a:rPr>
              <a:t>Weaving the Web</a:t>
            </a:r>
            <a:r>
              <a:rPr lang="en-US" dirty="0">
                <a:ea typeface="ＭＳ Ｐゴシック" charset="-128"/>
                <a:cs typeface="ＭＳ Ｐゴシック" charset="-128"/>
              </a:rPr>
              <a:t>. San Francisco, CA: Harper</a:t>
            </a:r>
          </a:p>
        </p:txBody>
      </p:sp>
      <p:sp>
        <p:nvSpPr>
          <p:cNvPr id="8" name="Rounded Rectangular Callout 7">
            <a:extLst>
              <a:ext uri="{FF2B5EF4-FFF2-40B4-BE49-F238E27FC236}">
                <a16:creationId xmlns:a16="http://schemas.microsoft.com/office/drawing/2014/main" id="{0C8D833A-982F-2849-807F-365988488B50}"/>
              </a:ext>
            </a:extLst>
          </p:cNvPr>
          <p:cNvSpPr/>
          <p:nvPr/>
        </p:nvSpPr>
        <p:spPr bwMode="auto">
          <a:xfrm>
            <a:off x="6373640" y="1973654"/>
            <a:ext cx="5194471" cy="4263633"/>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pPr eaLnBrk="0" hangingPunct="0"/>
            <a:r>
              <a:rPr lang="en-US" sz="2000" dirty="0">
                <a:ea typeface="ＭＳ Ｐゴシック" pitchFamily="-106" charset="-128"/>
                <a:cs typeface="Georgia"/>
              </a:rPr>
              <a:t>I have a dream for the Web [in which computers] become capable of analyzing all the data on the Web – the content, links, and transactions between people and computers. A ‘Semantic Web’, which should make this possible, has yet to emerge, but when it does, the day-to-day mechanisms of trade, bureaucracy and our daily lives will be handled by machines talking to machines. </a:t>
            </a:r>
          </a:p>
        </p:txBody>
      </p:sp>
    </p:spTree>
    <p:extLst>
      <p:ext uri="{BB962C8B-B14F-4D97-AF65-F5344CB8AC3E}">
        <p14:creationId xmlns:p14="http://schemas.microsoft.com/office/powerpoint/2010/main" val="212486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GB"/>
              <a:t>What is the Semantic Web?</a:t>
            </a:r>
          </a:p>
        </p:txBody>
      </p:sp>
      <p:sp>
        <p:nvSpPr>
          <p:cNvPr id="3" name="Content Placeholder 2">
            <a:extLst>
              <a:ext uri="{FF2B5EF4-FFF2-40B4-BE49-F238E27FC236}">
                <a16:creationId xmlns:a16="http://schemas.microsoft.com/office/drawing/2014/main" id="{B2E8526D-0FB5-1341-AD22-6CE05A880278}"/>
              </a:ext>
            </a:extLst>
          </p:cNvPr>
          <p:cNvSpPr>
            <a:spLocks noGrp="1"/>
          </p:cNvSpPr>
          <p:nvPr>
            <p:ph sz="quarter" idx="13"/>
          </p:nvPr>
        </p:nvSpPr>
        <p:spPr/>
        <p:txBody>
          <a:bodyPr>
            <a:normAutofit fontScale="92500" lnSpcReduction="10000"/>
          </a:bodyPr>
          <a:lstStyle/>
          <a:p>
            <a:pPr marL="0" indent="0">
              <a:buNone/>
            </a:pPr>
            <a:r>
              <a:rPr lang="en-GB" dirty="0"/>
              <a:t>“The goal of the Semantic Web initiative is as broad as that of the Web: to create a universal medium for the exchange of data. It is envisaged to smoothly interconnect personal information management, enterprise application integration, and the global sharing of commercial, scientific and cultural data. Facilities to put machine-understandable data on the Web are quickly becoming a high priority for many organizations, individuals and communities.</a:t>
            </a:r>
          </a:p>
          <a:p>
            <a:pPr marL="0" indent="0">
              <a:buNone/>
            </a:pPr>
            <a:r>
              <a:rPr lang="en-GB" dirty="0"/>
              <a:t>The Web can reach its full potential only if it becomes a place where data can be shared and processed by automated tools as well as by people.”</a:t>
            </a:r>
          </a:p>
        </p:txBody>
      </p:sp>
      <p:sp>
        <p:nvSpPr>
          <p:cNvPr id="35843" name="Rectangle 6"/>
          <p:cNvSpPr>
            <a:spLocks noGrp="1" noChangeArrowheads="1"/>
          </p:cNvSpPr>
          <p:nvPr>
            <p:ph type="body" sz="quarter" idx="15"/>
          </p:nvPr>
        </p:nvSpPr>
        <p:spPr/>
        <p:txBody>
          <a:bodyPr/>
          <a:lstStyle/>
          <a:p>
            <a:r>
              <a:rPr lang="en-GB" dirty="0"/>
              <a:t>W3C (2013) </a:t>
            </a:r>
            <a:r>
              <a:rPr lang="en-GB" i="1" dirty="0"/>
              <a:t>Semantic Web Activity Statement</a:t>
            </a:r>
            <a:r>
              <a:rPr lang="en-GB" dirty="0"/>
              <a:t>. https://www.w3.org/2001/</a:t>
            </a:r>
            <a:r>
              <a:rPr lang="en-GB" dirty="0" err="1"/>
              <a:t>sw</a:t>
            </a:r>
            <a:r>
              <a:rPr lang="en-GB" dirty="0"/>
              <a:t>/Activity</a:t>
            </a:r>
          </a:p>
        </p:txBody>
      </p:sp>
      <p:grpSp>
        <p:nvGrpSpPr>
          <p:cNvPr id="2" name="Group 9"/>
          <p:cNvGrpSpPr>
            <a:grpSpLocks/>
          </p:cNvGrpSpPr>
          <p:nvPr/>
        </p:nvGrpSpPr>
        <p:grpSpPr bwMode="auto">
          <a:xfrm>
            <a:off x="7068312" y="1937321"/>
            <a:ext cx="3544162" cy="4135882"/>
            <a:chOff x="2880" y="960"/>
            <a:chExt cx="2880" cy="3360"/>
          </a:xfrm>
        </p:grpSpPr>
        <p:pic>
          <p:nvPicPr>
            <p:cNvPr id="35846" name="Picture 10" descr="computer_understand_en"/>
            <p:cNvPicPr>
              <a:picLocks noChangeAspect="1" noChangeArrowheads="1"/>
            </p:cNvPicPr>
            <p:nvPr/>
          </p:nvPicPr>
          <p:blipFill>
            <a:blip r:embed="rId3">
              <a:lum bright="24000"/>
            </a:blip>
            <a:srcRect/>
            <a:stretch>
              <a:fillRect/>
            </a:stretch>
          </p:blipFill>
          <p:spPr bwMode="auto">
            <a:xfrm>
              <a:off x="3890" y="960"/>
              <a:ext cx="1870" cy="1748"/>
            </a:xfrm>
            <a:prstGeom prst="rect">
              <a:avLst/>
            </a:prstGeom>
            <a:noFill/>
            <a:ln w="9525">
              <a:noFill/>
              <a:miter lim="800000"/>
              <a:headEnd/>
              <a:tailEnd/>
            </a:ln>
          </p:spPr>
        </p:pic>
        <p:pic>
          <p:nvPicPr>
            <p:cNvPr id="35847" name="Picture 11"/>
            <p:cNvPicPr>
              <a:picLocks noChangeAspect="1" noChangeArrowheads="1"/>
            </p:cNvPicPr>
            <p:nvPr/>
          </p:nvPicPr>
          <p:blipFill>
            <a:blip r:embed="rId4"/>
            <a:srcRect l="50000" t="17633" b="36737"/>
            <a:stretch>
              <a:fillRect/>
            </a:stretch>
          </p:blipFill>
          <p:spPr bwMode="auto">
            <a:xfrm>
              <a:off x="2880" y="2832"/>
              <a:ext cx="2880" cy="1488"/>
            </a:xfrm>
            <a:prstGeom prst="rect">
              <a:avLst/>
            </a:prstGeom>
            <a:noFill/>
            <a:ln w="9525">
              <a:noFill/>
              <a:miter lim="800000"/>
              <a:headEnd/>
              <a:tailEnd/>
            </a:ln>
          </p:spPr>
        </p:pic>
      </p:grpSp>
    </p:spTree>
    <p:extLst>
      <p:ext uri="{BB962C8B-B14F-4D97-AF65-F5344CB8AC3E}">
        <p14:creationId xmlns:p14="http://schemas.microsoft.com/office/powerpoint/2010/main" val="40631159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t>The Annotated Web</a:t>
            </a:r>
          </a:p>
        </p:txBody>
      </p:sp>
      <p:sp>
        <p:nvSpPr>
          <p:cNvPr id="2" name="Content Placeholder 1">
            <a:extLst>
              <a:ext uri="{FF2B5EF4-FFF2-40B4-BE49-F238E27FC236}">
                <a16:creationId xmlns:a16="http://schemas.microsoft.com/office/drawing/2014/main" id="{5725EB67-F1FD-AF42-AA57-7BD5DFA8C6DF}"/>
              </a:ext>
            </a:extLst>
          </p:cNvPr>
          <p:cNvSpPr>
            <a:spLocks noGrp="1"/>
          </p:cNvSpPr>
          <p:nvPr>
            <p:ph sz="quarter" idx="13"/>
          </p:nvPr>
        </p:nvSpPr>
        <p:spPr/>
        <p:txBody>
          <a:bodyPr/>
          <a:lstStyle/>
          <a:p>
            <a:pPr marL="0" indent="0">
              <a:buNone/>
            </a:pPr>
            <a:r>
              <a:rPr lang="en-GB" dirty="0"/>
              <a:t>Add structure to unstructured data</a:t>
            </a:r>
          </a:p>
          <a:p>
            <a:pPr lvl="1"/>
            <a:r>
              <a:rPr lang="en-GB" dirty="0"/>
              <a:t>Annotate existing web pages</a:t>
            </a:r>
          </a:p>
          <a:p>
            <a:pPr lvl="1"/>
            <a:r>
              <a:rPr lang="en-GB" dirty="0"/>
              <a:t>Classify web pages</a:t>
            </a:r>
          </a:p>
          <a:p>
            <a:pPr lvl="1"/>
            <a:r>
              <a:rPr lang="en-GB" dirty="0"/>
              <a:t>Use natural language techniques to extract information from web pages</a:t>
            </a:r>
          </a:p>
          <a:p>
            <a:pPr marL="0" indent="0">
              <a:buNone/>
            </a:pPr>
            <a:r>
              <a:rPr lang="en-GB" dirty="0"/>
              <a:t>Annotations enable enhanced browsing and searching</a:t>
            </a:r>
          </a:p>
          <a:p>
            <a:pPr lvl="1"/>
            <a:endParaRPr lang="en-GB" dirty="0"/>
          </a:p>
          <a:p>
            <a:pPr marL="0" indent="0">
              <a:buNone/>
            </a:pPr>
            <a:r>
              <a:rPr lang="en-GB" dirty="0"/>
              <a:t>Examples: COHSE, Magpie</a:t>
            </a:r>
          </a:p>
          <a:p>
            <a:endParaRPr lang="en-US" dirty="0"/>
          </a:p>
        </p:txBody>
      </p:sp>
      <p:sp>
        <p:nvSpPr>
          <p:cNvPr id="7" name="Text Placeholder 6">
            <a:extLst>
              <a:ext uri="{FF2B5EF4-FFF2-40B4-BE49-F238E27FC236}">
                <a16:creationId xmlns:a16="http://schemas.microsoft.com/office/drawing/2014/main" id="{7B654CC2-F966-C446-B6E1-24683FB1FC88}"/>
              </a:ext>
            </a:extLst>
          </p:cNvPr>
          <p:cNvSpPr>
            <a:spLocks noGrp="1"/>
          </p:cNvSpPr>
          <p:nvPr>
            <p:ph type="body" sz="quarter" idx="15"/>
          </p:nvPr>
        </p:nvSpPr>
        <p:spPr/>
        <p:txBody>
          <a:bodyPr/>
          <a:lstStyle/>
          <a:p>
            <a:endParaRPr lang="en-US"/>
          </a:p>
        </p:txBody>
      </p:sp>
      <p:pic>
        <p:nvPicPr>
          <p:cNvPr id="6154" name="Picture 10" descr="http://iswc2004.semanticweb.org/demos/40/index_files/nasa-climate-menu.png"/>
          <p:cNvPicPr>
            <a:picLocks noChangeAspect="1" noChangeArrowheads="1"/>
          </p:cNvPicPr>
          <p:nvPr/>
        </p:nvPicPr>
        <p:blipFill>
          <a:blip r:embed="rId3"/>
          <a:srcRect/>
          <a:stretch>
            <a:fillRect/>
          </a:stretch>
        </p:blipFill>
        <p:spPr bwMode="auto">
          <a:xfrm>
            <a:off x="6855837" y="906587"/>
            <a:ext cx="4730532" cy="3574878"/>
          </a:xfrm>
          <a:prstGeom prst="rect">
            <a:avLst/>
          </a:prstGeom>
          <a:noFill/>
          <a:effectLst>
            <a:outerShdw blurRad="50800" dist="38100" dir="2700000">
              <a:srgbClr val="000000">
                <a:alpha val="43000"/>
              </a:srgbClr>
            </a:outerShdw>
          </a:effectLst>
        </p:spPr>
      </p:pic>
      <p:pic>
        <p:nvPicPr>
          <p:cNvPr id="6156" name="Picture 12" descr="The image “http://www.aktors.org/technologies/cohse/images/annlinks.gif” cannot be displayed, because it contains errors."/>
          <p:cNvPicPr>
            <a:picLocks noChangeAspect="1" noChangeArrowheads="1"/>
          </p:cNvPicPr>
          <p:nvPr/>
        </p:nvPicPr>
        <p:blipFill>
          <a:blip r:embed="rId4"/>
          <a:srcRect/>
          <a:stretch>
            <a:fillRect/>
          </a:stretch>
        </p:blipFill>
        <p:spPr bwMode="auto">
          <a:xfrm>
            <a:off x="6096000" y="2932732"/>
            <a:ext cx="4549885" cy="3438173"/>
          </a:xfrm>
          <a:prstGeom prst="rect">
            <a:avLst/>
          </a:prstGeom>
          <a:noFill/>
          <a:effectLst>
            <a:outerShdw blurRad="50800" dist="38100" dir="2700000">
              <a:srgbClr val="000000">
                <a:alpha val="43000"/>
              </a:srgbClr>
            </a:outerShdw>
          </a:effectLst>
        </p:spPr>
      </p:pic>
    </p:spTree>
    <p:extLst>
      <p:ext uri="{BB962C8B-B14F-4D97-AF65-F5344CB8AC3E}">
        <p14:creationId xmlns:p14="http://schemas.microsoft.com/office/powerpoint/2010/main" val="30323025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dirty="0"/>
              <a:t>The Web of (Linked) Data</a:t>
            </a:r>
          </a:p>
        </p:txBody>
      </p:sp>
      <p:sp>
        <p:nvSpPr>
          <p:cNvPr id="2" name="Content Placeholder 1">
            <a:extLst>
              <a:ext uri="{FF2B5EF4-FFF2-40B4-BE49-F238E27FC236}">
                <a16:creationId xmlns:a16="http://schemas.microsoft.com/office/drawing/2014/main" id="{E89CDF07-3C00-B344-955C-E3D6BAC1F40F}"/>
              </a:ext>
            </a:extLst>
          </p:cNvPr>
          <p:cNvSpPr>
            <a:spLocks noGrp="1"/>
          </p:cNvSpPr>
          <p:nvPr>
            <p:ph sz="quarter" idx="13"/>
          </p:nvPr>
        </p:nvSpPr>
        <p:spPr/>
        <p:txBody>
          <a:bodyPr/>
          <a:lstStyle/>
          <a:p>
            <a:pPr marL="0" indent="0">
              <a:buNone/>
            </a:pPr>
            <a:r>
              <a:rPr lang="en-GB" dirty="0"/>
              <a:t>Make the most of the structure you already have</a:t>
            </a:r>
          </a:p>
          <a:p>
            <a:pPr lvl="1"/>
            <a:r>
              <a:rPr lang="en-GB" dirty="0"/>
              <a:t>Expose existing databases in a common format</a:t>
            </a:r>
          </a:p>
          <a:p>
            <a:pPr lvl="1"/>
            <a:r>
              <a:rPr lang="en-GB" dirty="0"/>
              <a:t>Express database schemas in a machine-understandable form</a:t>
            </a:r>
          </a:p>
          <a:p>
            <a:pPr marL="0" indent="0">
              <a:buNone/>
            </a:pPr>
            <a:r>
              <a:rPr lang="en-GB" dirty="0"/>
              <a:t>Common format allows the integration of data in unexpected ways</a:t>
            </a:r>
          </a:p>
          <a:p>
            <a:pPr marL="0" indent="0">
              <a:buNone/>
            </a:pPr>
            <a:r>
              <a:rPr lang="en-GB" dirty="0"/>
              <a:t>Machine-understandable schemas allow reasoning about data</a:t>
            </a:r>
          </a:p>
          <a:p>
            <a:endParaRPr lang="en-US" dirty="0"/>
          </a:p>
        </p:txBody>
      </p:sp>
      <p:sp>
        <p:nvSpPr>
          <p:cNvPr id="8" name="Text Placeholder 7">
            <a:extLst>
              <a:ext uri="{FF2B5EF4-FFF2-40B4-BE49-F238E27FC236}">
                <a16:creationId xmlns:a16="http://schemas.microsoft.com/office/drawing/2014/main" id="{BAFBAACD-243B-B24A-8A2D-B4A467FEEFE3}"/>
              </a:ext>
            </a:extLst>
          </p:cNvPr>
          <p:cNvSpPr>
            <a:spLocks noGrp="1"/>
          </p:cNvSpPr>
          <p:nvPr>
            <p:ph type="body" sz="quarter" idx="15"/>
          </p:nvPr>
        </p:nvSpPr>
        <p:spPr/>
        <p:txBody>
          <a:bodyPr/>
          <a:lstStyle/>
          <a:p>
            <a:endParaRPr lang="en-US"/>
          </a:p>
        </p:txBody>
      </p:sp>
      <p:pic>
        <p:nvPicPr>
          <p:cNvPr id="8197" name="Picture 5" descr="http://genereg.ornl.gov/gkdb/genekeydb.jpg"/>
          <p:cNvPicPr>
            <a:picLocks noChangeAspect="1" noChangeArrowheads="1"/>
          </p:cNvPicPr>
          <p:nvPr/>
        </p:nvPicPr>
        <p:blipFill rotWithShape="1">
          <a:blip r:embed="rId3"/>
          <a:srcRect r="30987"/>
          <a:stretch/>
        </p:blipFill>
        <p:spPr bwMode="auto">
          <a:xfrm>
            <a:off x="6167439" y="973239"/>
            <a:ext cx="6024561" cy="5264049"/>
          </a:xfrm>
          <a:prstGeom prst="rect">
            <a:avLst/>
          </a:prstGeom>
          <a:noFill/>
        </p:spPr>
      </p:pic>
    </p:spTree>
    <p:extLst>
      <p:ext uri="{BB962C8B-B14F-4D97-AF65-F5344CB8AC3E}">
        <p14:creationId xmlns:p14="http://schemas.microsoft.com/office/powerpoint/2010/main" val="38826432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3BD633-706F-444D-9CC5-52B58FEA51B5}"/>
              </a:ext>
            </a:extLst>
          </p:cNvPr>
          <p:cNvSpPr>
            <a:spLocks noGrp="1"/>
          </p:cNvSpPr>
          <p:nvPr>
            <p:ph type="title"/>
          </p:nvPr>
        </p:nvSpPr>
        <p:spPr/>
        <p:txBody>
          <a:bodyPr/>
          <a:lstStyle/>
          <a:p>
            <a:r>
              <a:rPr lang="en-US" dirty="0"/>
              <a:t>Hypertext and Linked Data</a:t>
            </a:r>
          </a:p>
        </p:txBody>
      </p:sp>
      <p:sp>
        <p:nvSpPr>
          <p:cNvPr id="10" name="Text Placeholder 9">
            <a:extLst>
              <a:ext uri="{FF2B5EF4-FFF2-40B4-BE49-F238E27FC236}">
                <a16:creationId xmlns:a16="http://schemas.microsoft.com/office/drawing/2014/main" id="{7BC99D9D-995D-CC4A-BFB6-4B1AA329B5EB}"/>
              </a:ext>
            </a:extLst>
          </p:cNvPr>
          <p:cNvSpPr>
            <a:spLocks noGrp="1"/>
          </p:cNvSpPr>
          <p:nvPr>
            <p:ph type="body" sz="quarter" idx="15"/>
          </p:nvPr>
        </p:nvSpPr>
        <p:spPr/>
        <p:txBody>
          <a:bodyPr/>
          <a:lstStyle/>
          <a:p>
            <a:endParaRPr lang="en-US"/>
          </a:p>
        </p:txBody>
      </p:sp>
      <p:sp>
        <p:nvSpPr>
          <p:cNvPr id="11" name="Rectangle 5">
            <a:extLst>
              <a:ext uri="{FF2B5EF4-FFF2-40B4-BE49-F238E27FC236}">
                <a16:creationId xmlns:a16="http://schemas.microsoft.com/office/drawing/2014/main" id="{76A61681-069A-4E43-A0F7-F2A8BDC47026}"/>
              </a:ext>
            </a:extLst>
          </p:cNvPr>
          <p:cNvSpPr>
            <a:spLocks noChangeArrowheads="1"/>
          </p:cNvSpPr>
          <p:nvPr/>
        </p:nvSpPr>
        <p:spPr bwMode="auto">
          <a:xfrm>
            <a:off x="8040688" y="2139985"/>
            <a:ext cx="1080000" cy="1440000"/>
          </a:xfrm>
          <a:prstGeom prst="rect">
            <a:avLst/>
          </a:prstGeom>
          <a:solidFill>
            <a:schemeClr val="bg1">
              <a:lumMod val="95000"/>
            </a:schemeClr>
          </a:solidFill>
          <a:ln w="12700">
            <a:solidFill>
              <a:schemeClr val="bg1">
                <a:lumMod val="50000"/>
              </a:schemeClr>
            </a:solidFill>
            <a:miter lim="800000"/>
            <a:headEnd type="none" w="sm" len="sm"/>
            <a:tailEnd type="none" w="sm" len="sm"/>
          </a:ln>
          <a:effectLst/>
        </p:spPr>
        <p:txBody>
          <a:bodyPr wrap="none" anchor="ctr"/>
          <a:lstStyle/>
          <a:p>
            <a:endParaRPr lang="en-US"/>
          </a:p>
        </p:txBody>
      </p:sp>
      <p:sp>
        <p:nvSpPr>
          <p:cNvPr id="12" name="Rectangle 5">
            <a:extLst>
              <a:ext uri="{FF2B5EF4-FFF2-40B4-BE49-F238E27FC236}">
                <a16:creationId xmlns:a16="http://schemas.microsoft.com/office/drawing/2014/main" id="{32682F77-D4C1-5F4A-81AE-3355120D4B8C}"/>
              </a:ext>
            </a:extLst>
          </p:cNvPr>
          <p:cNvSpPr>
            <a:spLocks noChangeArrowheads="1"/>
          </p:cNvSpPr>
          <p:nvPr/>
        </p:nvSpPr>
        <p:spPr bwMode="auto">
          <a:xfrm>
            <a:off x="3071313" y="2139985"/>
            <a:ext cx="1080000" cy="1440000"/>
          </a:xfrm>
          <a:prstGeom prst="rect">
            <a:avLst/>
          </a:prstGeom>
          <a:solidFill>
            <a:schemeClr val="bg1">
              <a:lumMod val="95000"/>
            </a:schemeClr>
          </a:solidFill>
          <a:ln w="12700">
            <a:solidFill>
              <a:schemeClr val="bg1">
                <a:lumMod val="50000"/>
              </a:schemeClr>
            </a:solidFill>
            <a:miter lim="800000"/>
            <a:headEnd type="none" w="sm" len="sm"/>
            <a:tailEnd type="none" w="sm" len="sm"/>
          </a:ln>
          <a:effectLst/>
        </p:spPr>
        <p:txBody>
          <a:bodyPr wrap="none" anchor="ctr"/>
          <a:lstStyle/>
          <a:p>
            <a:endParaRPr lang="en-US"/>
          </a:p>
        </p:txBody>
      </p:sp>
      <p:sp>
        <p:nvSpPr>
          <p:cNvPr id="13" name="Rectangle 7">
            <a:extLst>
              <a:ext uri="{FF2B5EF4-FFF2-40B4-BE49-F238E27FC236}">
                <a16:creationId xmlns:a16="http://schemas.microsoft.com/office/drawing/2014/main" id="{DE6A9672-18C7-7E4F-B96D-59C61133E0E3}"/>
              </a:ext>
            </a:extLst>
          </p:cNvPr>
          <p:cNvSpPr>
            <a:spLocks noChangeArrowheads="1"/>
          </p:cNvSpPr>
          <p:nvPr/>
        </p:nvSpPr>
        <p:spPr bwMode="auto">
          <a:xfrm>
            <a:off x="3251313" y="2423296"/>
            <a:ext cx="360000" cy="89443"/>
          </a:xfrm>
          <a:prstGeom prst="rect">
            <a:avLst/>
          </a:prstGeom>
          <a:solidFill>
            <a:schemeClr val="tx2">
              <a:lumMod val="75000"/>
              <a:lumOff val="25000"/>
            </a:schemeClr>
          </a:solidFill>
          <a:ln w="12700">
            <a:solidFill>
              <a:schemeClr val="tx2">
                <a:lumMod val="75000"/>
                <a:lumOff val="25000"/>
              </a:schemeClr>
            </a:solidFill>
            <a:miter lim="800000"/>
            <a:headEnd type="none" w="sm" len="sm"/>
            <a:tailEnd type="none" w="sm" len="sm"/>
          </a:ln>
          <a:effectLst/>
        </p:spPr>
        <p:txBody>
          <a:bodyPr wrap="none" anchor="ctr"/>
          <a:lstStyle/>
          <a:p>
            <a:endParaRPr lang="en-US"/>
          </a:p>
        </p:txBody>
      </p:sp>
      <p:sp>
        <p:nvSpPr>
          <p:cNvPr id="14" name="Line 9">
            <a:extLst>
              <a:ext uri="{FF2B5EF4-FFF2-40B4-BE49-F238E27FC236}">
                <a16:creationId xmlns:a16="http://schemas.microsoft.com/office/drawing/2014/main" id="{509DE7E9-3A2B-4849-AD2F-222D132C02B5}"/>
              </a:ext>
            </a:extLst>
          </p:cNvPr>
          <p:cNvSpPr>
            <a:spLocks noChangeShapeType="1"/>
          </p:cNvSpPr>
          <p:nvPr/>
        </p:nvSpPr>
        <p:spPr bwMode="auto">
          <a:xfrm>
            <a:off x="3611312" y="2512739"/>
            <a:ext cx="4789375" cy="780235"/>
          </a:xfrm>
          <a:prstGeom prst="line">
            <a:avLst/>
          </a:prstGeom>
          <a:noFill/>
          <a:ln w="12700">
            <a:solidFill>
              <a:schemeClr val="tx2">
                <a:lumMod val="75000"/>
                <a:lumOff val="25000"/>
              </a:schemeClr>
            </a:solidFill>
            <a:round/>
            <a:headEnd type="none" w="lg" len="lg"/>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Rectangle 7">
            <a:extLst>
              <a:ext uri="{FF2B5EF4-FFF2-40B4-BE49-F238E27FC236}">
                <a16:creationId xmlns:a16="http://schemas.microsoft.com/office/drawing/2014/main" id="{1F2FEA0C-06F1-5A4B-A8E4-B5D991D39FDD}"/>
              </a:ext>
            </a:extLst>
          </p:cNvPr>
          <p:cNvSpPr>
            <a:spLocks noChangeArrowheads="1"/>
          </p:cNvSpPr>
          <p:nvPr/>
        </p:nvSpPr>
        <p:spPr bwMode="auto">
          <a:xfrm>
            <a:off x="8400688" y="3292974"/>
            <a:ext cx="360000" cy="89443"/>
          </a:xfrm>
          <a:prstGeom prst="rect">
            <a:avLst/>
          </a:prstGeom>
          <a:solidFill>
            <a:schemeClr val="tx2">
              <a:lumMod val="75000"/>
              <a:lumOff val="25000"/>
            </a:schemeClr>
          </a:solidFill>
          <a:ln w="12700">
            <a:solidFill>
              <a:schemeClr val="tx2">
                <a:lumMod val="75000"/>
                <a:lumOff val="25000"/>
              </a:schemeClr>
            </a:solidFill>
            <a:miter lim="800000"/>
            <a:headEnd type="none" w="sm" len="sm"/>
            <a:tailEnd type="none" w="sm" len="sm"/>
          </a:ln>
          <a:effectLst/>
        </p:spPr>
        <p:txBody>
          <a:bodyPr wrap="none" anchor="ctr"/>
          <a:lstStyle/>
          <a:p>
            <a:endParaRPr lang="en-US"/>
          </a:p>
        </p:txBody>
      </p:sp>
      <p:grpSp>
        <p:nvGrpSpPr>
          <p:cNvPr id="32" name="Group 31">
            <a:extLst>
              <a:ext uri="{FF2B5EF4-FFF2-40B4-BE49-F238E27FC236}">
                <a16:creationId xmlns:a16="http://schemas.microsoft.com/office/drawing/2014/main" id="{44264CE8-77FA-3C4A-86BF-0374CA749F62}"/>
              </a:ext>
            </a:extLst>
          </p:cNvPr>
          <p:cNvGrpSpPr/>
          <p:nvPr/>
        </p:nvGrpSpPr>
        <p:grpSpPr>
          <a:xfrm>
            <a:off x="2816183" y="4535406"/>
            <a:ext cx="6559635" cy="1179444"/>
            <a:chOff x="2816183" y="4535406"/>
            <a:chExt cx="6559635" cy="1179444"/>
          </a:xfrm>
        </p:grpSpPr>
        <p:sp>
          <p:nvSpPr>
            <p:cNvPr id="18" name="Cloud 17">
              <a:extLst>
                <a:ext uri="{FF2B5EF4-FFF2-40B4-BE49-F238E27FC236}">
                  <a16:creationId xmlns:a16="http://schemas.microsoft.com/office/drawing/2014/main" id="{EFD64B09-0052-1348-8D2D-1467827717D5}"/>
                </a:ext>
              </a:extLst>
            </p:cNvPr>
            <p:cNvSpPr/>
            <p:nvPr/>
          </p:nvSpPr>
          <p:spPr>
            <a:xfrm>
              <a:off x="2816183" y="4535406"/>
              <a:ext cx="1590261" cy="117944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X</a:t>
              </a:r>
            </a:p>
          </p:txBody>
        </p:sp>
        <p:sp>
          <p:nvSpPr>
            <p:cNvPr id="19" name="Cloud 18">
              <a:extLst>
                <a:ext uri="{FF2B5EF4-FFF2-40B4-BE49-F238E27FC236}">
                  <a16:creationId xmlns:a16="http://schemas.microsoft.com/office/drawing/2014/main" id="{70E1D39F-C075-6A41-B401-C48228128948}"/>
                </a:ext>
              </a:extLst>
            </p:cNvPr>
            <p:cNvSpPr/>
            <p:nvPr/>
          </p:nvSpPr>
          <p:spPr>
            <a:xfrm>
              <a:off x="7785557" y="4535406"/>
              <a:ext cx="1590261" cy="117944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Y</a:t>
              </a:r>
            </a:p>
          </p:txBody>
        </p:sp>
        <p:cxnSp>
          <p:nvCxnSpPr>
            <p:cNvPr id="21" name="Straight Arrow Connector 20">
              <a:extLst>
                <a:ext uri="{FF2B5EF4-FFF2-40B4-BE49-F238E27FC236}">
                  <a16:creationId xmlns:a16="http://schemas.microsoft.com/office/drawing/2014/main" id="{27E05B70-E8A4-064C-89F3-34055714D5A8}"/>
                </a:ext>
              </a:extLst>
            </p:cNvPr>
            <p:cNvCxnSpPr>
              <a:stCxn id="18" idx="0"/>
              <a:endCxn id="19" idx="2"/>
            </p:cNvCxnSpPr>
            <p:nvPr/>
          </p:nvCxnSpPr>
          <p:spPr>
            <a:xfrm>
              <a:off x="4405119" y="5125128"/>
              <a:ext cx="3385371" cy="0"/>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64E949C3-8982-6244-9602-D6C41260BB67}"/>
              </a:ext>
            </a:extLst>
          </p:cNvPr>
          <p:cNvGrpSpPr/>
          <p:nvPr/>
        </p:nvGrpSpPr>
        <p:grpSpPr>
          <a:xfrm>
            <a:off x="3611313" y="3579985"/>
            <a:ext cx="4969375" cy="1022857"/>
            <a:chOff x="3611313" y="3579985"/>
            <a:chExt cx="4969375" cy="1022857"/>
          </a:xfrm>
        </p:grpSpPr>
        <p:cxnSp>
          <p:nvCxnSpPr>
            <p:cNvPr id="23" name="Straight Arrow Connector 22">
              <a:extLst>
                <a:ext uri="{FF2B5EF4-FFF2-40B4-BE49-F238E27FC236}">
                  <a16:creationId xmlns:a16="http://schemas.microsoft.com/office/drawing/2014/main" id="{FAB50A39-C75B-B441-B56A-9E4A0F07DD5E}"/>
                </a:ext>
              </a:extLst>
            </p:cNvPr>
            <p:cNvCxnSpPr>
              <a:stCxn id="12" idx="2"/>
              <a:endCxn id="18" idx="3"/>
            </p:cNvCxnSpPr>
            <p:nvPr/>
          </p:nvCxnSpPr>
          <p:spPr>
            <a:xfrm>
              <a:off x="3611313" y="3579985"/>
              <a:ext cx="1" cy="1022857"/>
            </a:xfrm>
            <a:prstGeom prst="straightConnector1">
              <a:avLst/>
            </a:prstGeom>
            <a:ln w="76200" cmpd="db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EB010C-89BE-5343-BEDA-750A3B3F9C5F}"/>
                </a:ext>
              </a:extLst>
            </p:cNvPr>
            <p:cNvCxnSpPr>
              <a:cxnSpLocks/>
              <a:stCxn id="11" idx="2"/>
              <a:endCxn id="19" idx="3"/>
            </p:cNvCxnSpPr>
            <p:nvPr/>
          </p:nvCxnSpPr>
          <p:spPr>
            <a:xfrm>
              <a:off x="8580688" y="3579985"/>
              <a:ext cx="0" cy="1022857"/>
            </a:xfrm>
            <a:prstGeom prst="straightConnector1">
              <a:avLst/>
            </a:prstGeom>
            <a:ln w="76200" cmpd="dbl">
              <a:tailEnd type="stealt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AEA99CE-BEF2-B546-AC1C-CFBD56E7970B}"/>
              </a:ext>
            </a:extLst>
          </p:cNvPr>
          <p:cNvGrpSpPr/>
          <p:nvPr/>
        </p:nvGrpSpPr>
        <p:grpSpPr>
          <a:xfrm>
            <a:off x="623888" y="3512838"/>
            <a:ext cx="10944225" cy="972028"/>
            <a:chOff x="623888" y="3512838"/>
            <a:chExt cx="10944225" cy="972028"/>
          </a:xfrm>
        </p:grpSpPr>
        <p:cxnSp>
          <p:nvCxnSpPr>
            <p:cNvPr id="17" name="Straight Connector 16">
              <a:extLst>
                <a:ext uri="{FF2B5EF4-FFF2-40B4-BE49-F238E27FC236}">
                  <a16:creationId xmlns:a16="http://schemas.microsoft.com/office/drawing/2014/main" id="{338508E7-4199-0E4B-AB58-51C725820E67}"/>
                </a:ext>
              </a:extLst>
            </p:cNvPr>
            <p:cNvCxnSpPr/>
            <p:nvPr/>
          </p:nvCxnSpPr>
          <p:spPr>
            <a:xfrm>
              <a:off x="623888" y="3998015"/>
              <a:ext cx="10944225"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B576808-695F-EE47-8B01-F5328B574927}"/>
                </a:ext>
              </a:extLst>
            </p:cNvPr>
            <p:cNvSpPr txBox="1"/>
            <p:nvPr/>
          </p:nvSpPr>
          <p:spPr>
            <a:xfrm>
              <a:off x="623888" y="3512838"/>
              <a:ext cx="1332416" cy="369332"/>
            </a:xfrm>
            <a:prstGeom prst="rect">
              <a:avLst/>
            </a:prstGeom>
            <a:noFill/>
          </p:spPr>
          <p:txBody>
            <a:bodyPr wrap="none" rtlCol="0">
              <a:spAutoFit/>
            </a:bodyPr>
            <a:lstStyle/>
            <a:p>
              <a:r>
                <a:rPr lang="en-US" dirty="0"/>
                <a:t>hypertext </a:t>
              </a:r>
            </a:p>
          </p:txBody>
        </p:sp>
        <p:sp>
          <p:nvSpPr>
            <p:cNvPr id="28" name="TextBox 27">
              <a:extLst>
                <a:ext uri="{FF2B5EF4-FFF2-40B4-BE49-F238E27FC236}">
                  <a16:creationId xmlns:a16="http://schemas.microsoft.com/office/drawing/2014/main" id="{15B86503-43DF-E94A-B745-B2ED30D527CF}"/>
                </a:ext>
              </a:extLst>
            </p:cNvPr>
            <p:cNvSpPr txBox="1"/>
            <p:nvPr/>
          </p:nvSpPr>
          <p:spPr>
            <a:xfrm>
              <a:off x="629437" y="4115534"/>
              <a:ext cx="1183337" cy="369332"/>
            </a:xfrm>
            <a:prstGeom prst="rect">
              <a:avLst/>
            </a:prstGeom>
            <a:noFill/>
          </p:spPr>
          <p:txBody>
            <a:bodyPr wrap="none" rtlCol="0">
              <a:spAutoFit/>
            </a:bodyPr>
            <a:lstStyle/>
            <a:p>
              <a:r>
                <a:rPr lang="en-US" dirty="0"/>
                <a:t>concepts</a:t>
              </a:r>
            </a:p>
          </p:txBody>
        </p:sp>
      </p:grpSp>
      <p:grpSp>
        <p:nvGrpSpPr>
          <p:cNvPr id="34" name="Group 33">
            <a:extLst>
              <a:ext uri="{FF2B5EF4-FFF2-40B4-BE49-F238E27FC236}">
                <a16:creationId xmlns:a16="http://schemas.microsoft.com/office/drawing/2014/main" id="{1A800CDF-61F4-6647-835E-78296C9CCA72}"/>
              </a:ext>
            </a:extLst>
          </p:cNvPr>
          <p:cNvGrpSpPr/>
          <p:nvPr/>
        </p:nvGrpSpPr>
        <p:grpSpPr>
          <a:xfrm>
            <a:off x="1392647" y="2674112"/>
            <a:ext cx="9517231" cy="370539"/>
            <a:chOff x="1392647" y="2674112"/>
            <a:chExt cx="9517231" cy="370539"/>
          </a:xfrm>
        </p:grpSpPr>
        <p:sp>
          <p:nvSpPr>
            <p:cNvPr id="29" name="TextBox 28">
              <a:extLst>
                <a:ext uri="{FF2B5EF4-FFF2-40B4-BE49-F238E27FC236}">
                  <a16:creationId xmlns:a16="http://schemas.microsoft.com/office/drawing/2014/main" id="{5690E838-15B6-8B4D-B0E4-145FFB642438}"/>
                </a:ext>
              </a:extLst>
            </p:cNvPr>
            <p:cNvSpPr txBox="1"/>
            <p:nvPr/>
          </p:nvSpPr>
          <p:spPr>
            <a:xfrm>
              <a:off x="1392647" y="2674112"/>
              <a:ext cx="1678665" cy="369332"/>
            </a:xfrm>
            <a:prstGeom prst="rect">
              <a:avLst/>
            </a:prstGeom>
            <a:noFill/>
          </p:spPr>
          <p:txBody>
            <a:bodyPr wrap="none" rtlCol="0">
              <a:spAutoFit/>
            </a:bodyPr>
            <a:lstStyle/>
            <a:p>
              <a:r>
                <a:rPr lang="en-US" dirty="0"/>
                <a:t>node about X</a:t>
              </a:r>
            </a:p>
          </p:txBody>
        </p:sp>
        <p:sp>
          <p:nvSpPr>
            <p:cNvPr id="30" name="TextBox 29">
              <a:extLst>
                <a:ext uri="{FF2B5EF4-FFF2-40B4-BE49-F238E27FC236}">
                  <a16:creationId xmlns:a16="http://schemas.microsoft.com/office/drawing/2014/main" id="{D1453224-B79C-C542-AF12-779A34B22E11}"/>
                </a:ext>
              </a:extLst>
            </p:cNvPr>
            <p:cNvSpPr txBox="1"/>
            <p:nvPr/>
          </p:nvSpPr>
          <p:spPr>
            <a:xfrm>
              <a:off x="9231213" y="2675319"/>
              <a:ext cx="1678665" cy="369332"/>
            </a:xfrm>
            <a:prstGeom prst="rect">
              <a:avLst/>
            </a:prstGeom>
            <a:noFill/>
          </p:spPr>
          <p:txBody>
            <a:bodyPr wrap="none" rtlCol="0">
              <a:spAutoFit/>
            </a:bodyPr>
            <a:lstStyle/>
            <a:p>
              <a:r>
                <a:rPr lang="en-US" dirty="0"/>
                <a:t>node about Y</a:t>
              </a:r>
            </a:p>
          </p:txBody>
        </p:sp>
      </p:grpSp>
    </p:spTree>
    <p:extLst>
      <p:ext uri="{BB962C8B-B14F-4D97-AF65-F5344CB8AC3E}">
        <p14:creationId xmlns:p14="http://schemas.microsoft.com/office/powerpoint/2010/main" val="10742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B25B9B-8EBC-374A-AF13-FEEA77CE6FD1}"/>
              </a:ext>
            </a:extLst>
          </p:cNvPr>
          <p:cNvSpPr>
            <a:spLocks noGrp="1"/>
          </p:cNvSpPr>
          <p:nvPr>
            <p:ph type="title"/>
          </p:nvPr>
        </p:nvSpPr>
        <p:spPr/>
        <p:txBody>
          <a:bodyPr/>
          <a:lstStyle/>
          <a:p>
            <a:r>
              <a:rPr lang="en-US" dirty="0"/>
              <a:t>Rocket Science (not)</a:t>
            </a:r>
          </a:p>
        </p:txBody>
      </p:sp>
      <p:pic>
        <p:nvPicPr>
          <p:cNvPr id="11" name="Picture Placeholder 10" descr="A person holding a microphone&#13;&#10;&#13;&#10;Description automatically generated">
            <a:extLst>
              <a:ext uri="{FF2B5EF4-FFF2-40B4-BE49-F238E27FC236}">
                <a16:creationId xmlns:a16="http://schemas.microsoft.com/office/drawing/2014/main" id="{28C1E026-8C0C-F046-AEC6-394FF1C9ECD4}"/>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9" name="Text Placeholder 8">
            <a:extLst>
              <a:ext uri="{FF2B5EF4-FFF2-40B4-BE49-F238E27FC236}">
                <a16:creationId xmlns:a16="http://schemas.microsoft.com/office/drawing/2014/main" id="{A31084FE-EDF8-C24A-80D2-00AF92A919FE}"/>
              </a:ext>
            </a:extLst>
          </p:cNvPr>
          <p:cNvSpPr>
            <a:spLocks noGrp="1"/>
          </p:cNvSpPr>
          <p:nvPr>
            <p:ph type="body" sz="quarter" idx="15"/>
          </p:nvPr>
        </p:nvSpPr>
        <p:spPr>
          <a:xfrm>
            <a:off x="6167437" y="6381750"/>
            <a:ext cx="5400676" cy="293721"/>
          </a:xfrm>
        </p:spPr>
        <p:txBody>
          <a:bodyPr/>
          <a:lstStyle/>
          <a:p>
            <a:r>
              <a:rPr lang="en-US" dirty="0"/>
              <a:t>Berners-Lee, T. (2001) </a:t>
            </a:r>
            <a:r>
              <a:rPr lang="en-US" i="1" dirty="0"/>
              <a:t>Business Model for the Semantic Web</a:t>
            </a:r>
            <a:r>
              <a:rPr lang="en-US" dirty="0"/>
              <a:t>, http://www.w3.org/</a:t>
            </a:r>
            <a:r>
              <a:rPr lang="en-US" dirty="0" err="1"/>
              <a:t>DesignIssues</a:t>
            </a:r>
            <a:r>
              <a:rPr lang="en-US" dirty="0"/>
              <a:t>/Business</a:t>
            </a:r>
          </a:p>
        </p:txBody>
      </p:sp>
      <p:sp>
        <p:nvSpPr>
          <p:cNvPr id="12" name="Rounded Rectangular Callout 11">
            <a:extLst>
              <a:ext uri="{FF2B5EF4-FFF2-40B4-BE49-F238E27FC236}">
                <a16:creationId xmlns:a16="http://schemas.microsoft.com/office/drawing/2014/main" id="{29976F02-603A-9145-BD76-B0D3962607B4}"/>
              </a:ext>
            </a:extLst>
          </p:cNvPr>
          <p:cNvSpPr/>
          <p:nvPr/>
        </p:nvSpPr>
        <p:spPr bwMode="auto">
          <a:xfrm>
            <a:off x="6373640" y="1953418"/>
            <a:ext cx="5194471" cy="4130511"/>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r>
              <a:rPr lang="en-US" sz="2000" dirty="0"/>
              <a:t>Is this rocket science? Well, not really. The Semantic Web, like the World Wide Web, is just taking well established ideas, and making them work </a:t>
            </a:r>
            <a:r>
              <a:rPr lang="en-US" sz="2000" dirty="0" err="1"/>
              <a:t>interoperably</a:t>
            </a:r>
            <a:r>
              <a:rPr lang="en-US" sz="2000" dirty="0"/>
              <a:t> over the Internet. This is done with standards, which is what the World Wide Web Consortium is all about. We are not inventing relational models for data, or query systems or rule-based systems. We are just webizing them. </a:t>
            </a:r>
          </a:p>
        </p:txBody>
      </p:sp>
    </p:spTree>
    <p:extLst>
      <p:ext uri="{BB962C8B-B14F-4D97-AF65-F5344CB8AC3E}">
        <p14:creationId xmlns:p14="http://schemas.microsoft.com/office/powerpoint/2010/main" val="3311974232"/>
      </p:ext>
    </p:extLst>
  </p:cSld>
  <p:clrMapOvr>
    <a:masterClrMapping/>
  </p:clrMapOvr>
</p:sld>
</file>

<file path=ppt/theme/theme1.xml><?xml version="1.0" encoding="utf-8"?>
<a:theme xmlns:a="http://schemas.openxmlformats.org/drawingml/2006/main" name="Plain">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FAC440A0-E155-B946-914F-5936431B4EB9}"/>
    </a:ext>
  </a:extLst>
</a:theme>
</file>

<file path=ppt/theme/theme2.xml><?xml version="1.0" encoding="utf-8"?>
<a:theme xmlns:a="http://schemas.openxmlformats.org/drawingml/2006/main" name="Marine 1">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93C95F-2DC1-2A4E-B142-7D61E6CC609A}"/>
    </a:ext>
  </a:extLst>
</a:theme>
</file>

<file path=ppt/theme/theme3.xml><?xml version="1.0" encoding="utf-8"?>
<a:theme xmlns:a="http://schemas.openxmlformats.org/drawingml/2006/main" name="Marine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967CC3BD-E74E-9B48-A70B-8F2C1FC0168D}"/>
    </a:ext>
  </a:extLst>
</a:theme>
</file>

<file path=ppt/theme/theme4.xml><?xml version="1.0" encoding="utf-8"?>
<a:theme xmlns:a="http://schemas.openxmlformats.org/drawingml/2006/main" name="Marine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E63C4AFA-5CDD-0448-9752-1553B0FA9E54}"/>
    </a:ext>
  </a:extLst>
</a:theme>
</file>

<file path=ppt/theme/theme5.xml><?xml version="1.0" encoding="utf-8"?>
<a:theme xmlns:a="http://schemas.openxmlformats.org/drawingml/2006/main" name="Marine 6">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22C297-7613-8F40-B64B-5C2B3E659575}"/>
    </a:ext>
  </a:extLst>
</a:theme>
</file>

<file path=ppt/theme/theme6.xml><?xml version="1.0" encoding="utf-8"?>
<a:theme xmlns:a="http://schemas.openxmlformats.org/drawingml/2006/main" name="Horizon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7D6AF5E-FD7F-F84A-B7B9-5AF6110BEB2E}"/>
    </a:ext>
  </a:extLst>
</a:theme>
</file>

<file path=ppt/theme/theme7.xml><?xml version="1.0" encoding="utf-8"?>
<a:theme xmlns:a="http://schemas.openxmlformats.org/drawingml/2006/main" name="Horizon 4">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28588786-51B7-4347-B9A0-6F586B294BD4}"/>
    </a:ext>
  </a:extLst>
</a:theme>
</file>

<file path=ppt/theme/theme8.xml><?xml version="1.0" encoding="utf-8"?>
<a:theme xmlns:a="http://schemas.openxmlformats.org/drawingml/2006/main" name="Horizon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4C5CE5B-70DD-BB4A-B8D3-088B3EDCABC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4176</TotalTime>
  <Words>1321</Words>
  <Application>Microsoft Macintosh PowerPoint</Application>
  <PresentationFormat>Widescreen</PresentationFormat>
  <Paragraphs>229</Paragraphs>
  <Slides>31</Slides>
  <Notes>13</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31</vt:i4>
      </vt:variant>
    </vt:vector>
  </HeadingPairs>
  <TitlesOfParts>
    <vt:vector size="43" baseType="lpstr">
      <vt:lpstr>Arial</vt:lpstr>
      <vt:lpstr>Calibri</vt:lpstr>
      <vt:lpstr>Lucida Grande</vt:lpstr>
      <vt:lpstr>Lucida Sans</vt:lpstr>
      <vt:lpstr>Plain</vt:lpstr>
      <vt:lpstr>Marine 1</vt:lpstr>
      <vt:lpstr>Marine 3</vt:lpstr>
      <vt:lpstr>Marine 5</vt:lpstr>
      <vt:lpstr>Marine 6</vt:lpstr>
      <vt:lpstr>Horizon 3</vt:lpstr>
      <vt:lpstr>Horizon 4</vt:lpstr>
      <vt:lpstr>Horizon 5</vt:lpstr>
      <vt:lpstr>PowerPoint Presentation</vt:lpstr>
      <vt:lpstr>Linked Data</vt:lpstr>
      <vt:lpstr>The World Wide Web:  Past, Present and Future</vt:lpstr>
      <vt:lpstr>Weaving the Semantic Web</vt:lpstr>
      <vt:lpstr>What is the Semantic Web?</vt:lpstr>
      <vt:lpstr>The Annotated Web</vt:lpstr>
      <vt:lpstr>The Web of (Linked) Data</vt:lpstr>
      <vt:lpstr>Hypertext and Linked Data</vt:lpstr>
      <vt:lpstr>Rocket Science (not)</vt:lpstr>
      <vt:lpstr>Resource Description Framework</vt:lpstr>
      <vt:lpstr>Example</vt:lpstr>
      <vt:lpstr>Example</vt:lpstr>
      <vt:lpstr>Example</vt:lpstr>
      <vt:lpstr>Example</vt:lpstr>
      <vt:lpstr>Mixing Vocabularies</vt:lpstr>
      <vt:lpstr>Linked Data Principles</vt:lpstr>
      <vt:lpstr>1. Use URIs as names for things</vt:lpstr>
      <vt:lpstr>2. Use HTTP URIs</vt:lpstr>
      <vt:lpstr>3. Provide useful information</vt:lpstr>
      <vt:lpstr>PowerPoint Presentation</vt:lpstr>
      <vt:lpstr>4. Link to other URIs</vt:lpstr>
      <vt:lpstr>PowerPoint Presentation</vt:lpstr>
      <vt:lpstr>Linked Data on the Web: 2007</vt:lpstr>
      <vt:lpstr>Linked Data on the Web: 2008</vt:lpstr>
      <vt:lpstr>PowerPoint Presentation</vt:lpstr>
      <vt:lpstr>PowerPoint Presentation</vt:lpstr>
      <vt:lpstr>PowerPoint Presentation</vt:lpstr>
      <vt:lpstr>PowerPoint Presentation</vt:lpstr>
      <vt:lpstr>PowerPoint Presentation</vt:lpstr>
      <vt:lpstr>PowerPoint Presentation</vt:lpstr>
      <vt:lpstr>Next Lecture: Intellectual Property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Gibbins N.M.</cp:lastModifiedBy>
  <cp:revision>26</cp:revision>
  <dcterms:created xsi:type="dcterms:W3CDTF">2018-10-14T11:56:23Z</dcterms:created>
  <dcterms:modified xsi:type="dcterms:W3CDTF">2019-11-19T17:53:18Z</dcterms:modified>
</cp:coreProperties>
</file>