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6"/>
  </p:notesMasterIdLst>
  <p:sldIdLst>
    <p:sldId id="261" r:id="rId9"/>
    <p:sldId id="262" r:id="rId10"/>
    <p:sldId id="259" r:id="rId11"/>
    <p:sldId id="260" r:id="rId12"/>
    <p:sldId id="264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80" r:id="rId22"/>
    <p:sldId id="275" r:id="rId23"/>
    <p:sldId id="281" r:id="rId24"/>
    <p:sldId id="263" r:id="rId25"/>
    <p:sldId id="276" r:id="rId26"/>
    <p:sldId id="277" r:id="rId27"/>
    <p:sldId id="283" r:id="rId28"/>
    <p:sldId id="284" r:id="rId29"/>
    <p:sldId id="285" r:id="rId30"/>
    <p:sldId id="286" r:id="rId31"/>
    <p:sldId id="299" r:id="rId32"/>
    <p:sldId id="287" r:id="rId33"/>
    <p:sldId id="290" r:id="rId34"/>
    <p:sldId id="291" r:id="rId35"/>
    <p:sldId id="292" r:id="rId36"/>
    <p:sldId id="293" r:id="rId37"/>
    <p:sldId id="288" r:id="rId38"/>
    <p:sldId id="295" r:id="rId39"/>
    <p:sldId id="296" r:id="rId40"/>
    <p:sldId id="289" r:id="rId41"/>
    <p:sldId id="294" r:id="rId42"/>
    <p:sldId id="297" r:id="rId43"/>
    <p:sldId id="282" r:id="rId44"/>
    <p:sldId id="29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8"/>
    <p:restoredTop sz="82771" autoAdjust="0"/>
  </p:normalViewPr>
  <p:slideViewPr>
    <p:cSldViewPr snapToGrid="0" snapToObjects="1" showGuides="1">
      <p:cViewPr>
        <p:scale>
          <a:sx n="75" d="100"/>
          <a:sy n="75" d="100"/>
        </p:scale>
        <p:origin x="-85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13/12/19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C5C38-6D5D-DB4D-BEC8-00292445BAFF}" type="slidenum">
              <a:rPr lang="en-GB"/>
              <a:pPr/>
              <a:t>2</a:t>
            </a:fld>
            <a:endParaRPr lang="en-GB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15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=""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=""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=""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=""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=""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=""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=""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=""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=""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=""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=""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3480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733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66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=""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=""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=""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=""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=""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theme" Target="../theme/theme2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4" Type="http://schemas.openxmlformats.org/officeDocument/2006/relationships/theme" Target="../theme/theme3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4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theme" Target="../theme/theme5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4" Type="http://schemas.openxmlformats.org/officeDocument/2006/relationships/theme" Target="../theme/theme6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theme" Target="../theme/theme7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4" Type="http://schemas.openxmlformats.org/officeDocument/2006/relationships/theme" Target="../theme/theme8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13/12/19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426078B-3553-4544-8ED2-80E83B6C7BAA}"/>
              </a:ext>
            </a:extLst>
          </p:cNvPr>
          <p:cNvSpPr txBox="1">
            <a:spLocks/>
          </p:cNvSpPr>
          <p:nvPr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etcinema.com/6Y7B23V" TargetMode="External"/><Relationship Id="rId4" Type="http://schemas.openxmlformats.org/officeDocument/2006/relationships/hyperlink" Target="http://KingCDN.com/NetC6Y7B23V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video.netcinema.com/6Y7B23V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KingCDN.com/NetC6Y7B23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98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Cache </a:t>
            </a:r>
            <a:r>
              <a:rPr lang="en-US" dirty="0" err="1" smtClean="0"/>
              <a:t>vs</a:t>
            </a:r>
            <a:r>
              <a:rPr lang="en-US" dirty="0" smtClean="0"/>
              <a:t> Cookies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276775"/>
              </p:ext>
            </p:extLst>
          </p:nvPr>
        </p:nvGraphicFramePr>
        <p:xfrm>
          <a:off x="1278983" y="2476500"/>
          <a:ext cx="8229600" cy="1584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08085"/>
                <a:gridCol w="54215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Cache</a:t>
                      </a:r>
                      <a:endParaRPr lang="en-US" sz="2000" b="1" dirty="0"/>
                    </a:p>
                  </a:txBody>
                  <a:tcPr marL="88570" marR="8857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Cookies</a:t>
                      </a:r>
                      <a:endParaRPr lang="en-US" sz="2000" b="1" dirty="0"/>
                    </a:p>
                  </a:txBody>
                  <a:tcPr marL="88570" marR="885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Stores</a:t>
                      </a:r>
                      <a:r>
                        <a:rPr lang="en-US" sz="2000" baseline="0" dirty="0" smtClean="0"/>
                        <a:t> files</a:t>
                      </a:r>
                      <a:endParaRPr lang="en-US" sz="2000" dirty="0"/>
                    </a:p>
                  </a:txBody>
                  <a:tcPr marL="88570" marR="8857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Stores session info or </a:t>
                      </a:r>
                      <a:r>
                        <a:rPr lang="en-US" sz="2000" baseline="0" dirty="0" smtClean="0"/>
                        <a:t>tracking </a:t>
                      </a:r>
                      <a:endParaRPr lang="en-US" sz="2000" dirty="0"/>
                    </a:p>
                  </a:txBody>
                  <a:tcPr marL="88570" marR="8857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Faster viewing</a:t>
                      </a:r>
                      <a:endParaRPr lang="en-US" sz="2000" dirty="0"/>
                    </a:p>
                  </a:txBody>
                  <a:tcPr marL="88570" marR="8857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Preferences</a:t>
                      </a:r>
                      <a:r>
                        <a:rPr lang="en-US" sz="2000" baseline="0" dirty="0" smtClean="0"/>
                        <a:t> and targeting advertising</a:t>
                      </a:r>
                      <a:endParaRPr lang="en-US" sz="2000" dirty="0"/>
                    </a:p>
                  </a:txBody>
                  <a:tcPr marL="88570" marR="885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Stored locally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marL="88570" marR="8857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Stored locally</a:t>
                      </a:r>
                      <a:endParaRPr lang="en-US" sz="2000" dirty="0"/>
                    </a:p>
                  </a:txBody>
                  <a:tcPr marL="88570" marR="885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17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and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Browser caches can also be used </a:t>
            </a:r>
            <a:r>
              <a:rPr lang="en-US" sz="2400" dirty="0" smtClean="0"/>
              <a:t>to track users</a:t>
            </a:r>
            <a:endParaRPr lang="en-US" sz="2400" dirty="0"/>
          </a:p>
          <a:p>
            <a:r>
              <a:rPr lang="en-US" sz="2400" dirty="0"/>
              <a:t>It is possible to track you </a:t>
            </a:r>
            <a:r>
              <a:rPr lang="en-US" sz="2400" dirty="0" smtClean="0"/>
              <a:t>cross</a:t>
            </a:r>
            <a:r>
              <a:rPr lang="en-US" sz="2400" dirty="0"/>
              <a:t>-site and across browser restarts, even if you disable or clear cookies </a:t>
            </a:r>
          </a:p>
          <a:p>
            <a:r>
              <a:rPr lang="en-US" sz="2400" dirty="0"/>
              <a:t>Browsers cache content based on the expiration headers provided by the server </a:t>
            </a:r>
          </a:p>
          <a:p>
            <a:pPr lvl="1"/>
            <a:r>
              <a:rPr lang="en-US" sz="2000" dirty="0"/>
              <a:t>A web application can include unique content in a page, and then use JavaScript to check if the content is cached or not in order to identify a user.</a:t>
            </a:r>
          </a:p>
          <a:p>
            <a:pPr lvl="1"/>
            <a:r>
              <a:rPr lang="en-US" sz="2000" dirty="0"/>
              <a:t> It is difficult to defend against unless you routinely (e.g. on closing the browser) delete all content.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07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3678614" cy="446405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Cache located close to the clients (hosted by University or Internet Service Provider)</a:t>
            </a:r>
          </a:p>
          <a:p>
            <a:pPr lvl="1"/>
            <a:r>
              <a:rPr lang="en-US" sz="2400" dirty="0"/>
              <a:t>Decrease bandwidth usage</a:t>
            </a:r>
          </a:p>
          <a:p>
            <a:pPr lvl="1"/>
            <a:r>
              <a:rPr lang="en-US" sz="2400" dirty="0"/>
              <a:t>Decreases network latency</a:t>
            </a:r>
          </a:p>
          <a:p>
            <a:r>
              <a:rPr lang="en-US" sz="2400" dirty="0"/>
              <a:t>Scale provides the main advantage: many users within the ISP may all be asking for the same web </a:t>
            </a:r>
            <a:r>
              <a:rPr lang="en-US" sz="2400" dirty="0" smtClean="0"/>
              <a:t>pages</a:t>
            </a:r>
          </a:p>
          <a:p>
            <a:r>
              <a:rPr lang="en-US" sz="2400" dirty="0" smtClean="0"/>
              <a:t>ISPs use </a:t>
            </a:r>
            <a:r>
              <a:rPr lang="en-US" sz="2400" dirty="0"/>
              <a:t>this approach to decrease bandwidth across their </a:t>
            </a:r>
            <a:r>
              <a:rPr lang="en-US" sz="2400" dirty="0" smtClean="0"/>
              <a:t>networks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444411" y="1804389"/>
            <a:ext cx="6644451" cy="4016583"/>
            <a:chOff x="2890204" y="1980153"/>
            <a:chExt cx="6644451" cy="4016583"/>
          </a:xfrm>
        </p:grpSpPr>
        <p:sp>
          <p:nvSpPr>
            <p:cNvPr id="6" name="Cloud 5"/>
            <p:cNvSpPr/>
            <p:nvPr/>
          </p:nvSpPr>
          <p:spPr bwMode="auto">
            <a:xfrm>
              <a:off x="4628524" y="1980153"/>
              <a:ext cx="2666054" cy="2154116"/>
            </a:xfrm>
            <a:prstGeom prst="cloud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144711" y="2507621"/>
              <a:ext cx="822960" cy="82296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548137" y="2507621"/>
              <a:ext cx="822960" cy="82296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9" name="Curved Connector 8"/>
            <p:cNvCxnSpPr/>
            <p:nvPr/>
          </p:nvCxnSpPr>
          <p:spPr bwMode="auto">
            <a:xfrm rot="16200000" flipV="1">
              <a:off x="4248368" y="2678136"/>
              <a:ext cx="1511602" cy="2072993"/>
            </a:xfrm>
            <a:prstGeom prst="curvedConnector2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Curved Connector 9"/>
            <p:cNvCxnSpPr>
              <a:stCxn id="8" idx="1"/>
            </p:cNvCxnSpPr>
            <p:nvPr/>
          </p:nvCxnSpPr>
          <p:spPr bwMode="auto">
            <a:xfrm rot="10800000" flipV="1">
              <a:off x="6040665" y="2919100"/>
              <a:ext cx="2507472" cy="1551333"/>
            </a:xfrm>
            <a:prstGeom prst="curvedConnector2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>
              <a:endCxn id="8" idx="2"/>
            </p:cNvCxnSpPr>
            <p:nvPr/>
          </p:nvCxnSpPr>
          <p:spPr bwMode="auto">
            <a:xfrm flipV="1">
              <a:off x="8959617" y="3330581"/>
              <a:ext cx="0" cy="76810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2" name="Group 11"/>
            <p:cNvGrpSpPr/>
            <p:nvPr/>
          </p:nvGrpSpPr>
          <p:grpSpPr>
            <a:xfrm>
              <a:off x="5321847" y="4490395"/>
              <a:ext cx="1843073" cy="1506341"/>
              <a:chOff x="1177174" y="3540802"/>
              <a:chExt cx="1843073" cy="1506341"/>
            </a:xfrm>
          </p:grpSpPr>
          <p:sp>
            <p:nvSpPr>
              <p:cNvPr id="18" name="Can 17"/>
              <p:cNvSpPr/>
              <p:nvPr/>
            </p:nvSpPr>
            <p:spPr bwMode="auto">
              <a:xfrm>
                <a:off x="1285542" y="3540802"/>
                <a:ext cx="1201392" cy="1106064"/>
              </a:xfrm>
              <a:prstGeom prst="can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n>
                    <a:solidFill>
                      <a:srgbClr val="000000"/>
                    </a:solidFill>
                  </a:ln>
                </a:endParaRPr>
              </a:p>
            </p:txBody>
          </p:sp>
          <p:cxnSp>
            <p:nvCxnSpPr>
              <p:cNvPr id="19" name="Straight Arrow Connector 18"/>
              <p:cNvCxnSpPr>
                <a:stCxn id="21" idx="0"/>
                <a:endCxn id="18" idx="0"/>
              </p:cNvCxnSpPr>
              <p:nvPr/>
            </p:nvCxnSpPr>
            <p:spPr bwMode="auto">
              <a:xfrm flipV="1">
                <a:off x="1882919" y="3817318"/>
                <a:ext cx="3319" cy="360433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1177174" y="4677811"/>
                <a:ext cx="1843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Proxy Cache</a:t>
                </a:r>
                <a:endParaRPr lang="en-US" dirty="0"/>
              </a:p>
            </p:txBody>
          </p:sp>
          <p:sp>
            <p:nvSpPr>
              <p:cNvPr id="21" name="Folded Corner 20"/>
              <p:cNvSpPr/>
              <p:nvPr/>
            </p:nvSpPr>
            <p:spPr bwMode="auto">
              <a:xfrm>
                <a:off x="1705890" y="4177751"/>
                <a:ext cx="354057" cy="354057"/>
              </a:xfrm>
              <a:prstGeom prst="foldedCorner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890204" y="3443349"/>
              <a:ext cx="193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Local Machine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96928" y="2157674"/>
              <a:ext cx="1037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Server</a:t>
              </a:r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435034" y="4117994"/>
              <a:ext cx="1058741" cy="639596"/>
              <a:chOff x="6954297" y="3571141"/>
              <a:chExt cx="1058741" cy="639596"/>
            </a:xfrm>
          </p:grpSpPr>
          <p:sp>
            <p:nvSpPr>
              <p:cNvPr id="16" name="Folded Corner 15"/>
              <p:cNvSpPr/>
              <p:nvPr/>
            </p:nvSpPr>
            <p:spPr bwMode="auto">
              <a:xfrm>
                <a:off x="7294578" y="3571141"/>
                <a:ext cx="354057" cy="354057"/>
              </a:xfrm>
              <a:prstGeom prst="foldedCorner">
                <a:avLst/>
              </a:prstGeom>
              <a:solidFill>
                <a:srgbClr val="D5F4FF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954297" y="3841405"/>
                <a:ext cx="1058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resource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2449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Proxy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4038735" cy="44640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Cache </a:t>
            </a:r>
            <a:r>
              <a:rPr lang="en-US" dirty="0"/>
              <a:t>proxy located closer to the origin web server</a:t>
            </a:r>
          </a:p>
          <a:p>
            <a:r>
              <a:rPr lang="en-US" dirty="0"/>
              <a:t>Usually deployed by a Web host</a:t>
            </a:r>
          </a:p>
          <a:p>
            <a:r>
              <a:rPr lang="en-US" dirty="0"/>
              <a:t>Decreases load on the Web service (e.g. database)</a:t>
            </a:r>
          </a:p>
          <a:p>
            <a:r>
              <a:rPr lang="en-US" dirty="0"/>
              <a:t>Several reverse proxy caches implemented together can for a Content Delivery Network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12525" y="2646111"/>
            <a:ext cx="7062627" cy="2661449"/>
            <a:chOff x="1967730" y="2546345"/>
            <a:chExt cx="7062627" cy="2661449"/>
          </a:xfrm>
        </p:grpSpPr>
        <p:sp>
          <p:nvSpPr>
            <p:cNvPr id="6" name="Cloud 5"/>
            <p:cNvSpPr/>
            <p:nvPr/>
          </p:nvSpPr>
          <p:spPr bwMode="auto">
            <a:xfrm>
              <a:off x="4375131" y="2546345"/>
              <a:ext cx="1743488" cy="1743488"/>
            </a:xfrm>
            <a:prstGeom prst="cloud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299677" y="2957825"/>
              <a:ext cx="822960" cy="82296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043839" y="2957825"/>
              <a:ext cx="822960" cy="82296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 bwMode="auto">
            <a:xfrm flipH="1">
              <a:off x="7538238" y="3369305"/>
              <a:ext cx="505601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>
              <a:endCxn id="7" idx="3"/>
            </p:cNvCxnSpPr>
            <p:nvPr/>
          </p:nvCxnSpPr>
          <p:spPr bwMode="auto">
            <a:xfrm flipH="1">
              <a:off x="3122637" y="3369305"/>
              <a:ext cx="3251905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8455319" y="3780785"/>
              <a:ext cx="0" cy="76810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2" name="Group 11"/>
            <p:cNvGrpSpPr/>
            <p:nvPr/>
          </p:nvGrpSpPr>
          <p:grpSpPr>
            <a:xfrm>
              <a:off x="6149517" y="2849449"/>
              <a:ext cx="1843073" cy="1783340"/>
              <a:chOff x="1084246" y="3540802"/>
              <a:chExt cx="1843073" cy="1783340"/>
            </a:xfrm>
          </p:grpSpPr>
          <p:sp>
            <p:nvSpPr>
              <p:cNvPr id="18" name="Can 17"/>
              <p:cNvSpPr/>
              <p:nvPr/>
            </p:nvSpPr>
            <p:spPr bwMode="auto">
              <a:xfrm>
                <a:off x="1285542" y="3540802"/>
                <a:ext cx="1201392" cy="1106064"/>
              </a:xfrm>
              <a:prstGeom prst="can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n>
                    <a:solidFill>
                      <a:srgbClr val="000000"/>
                    </a:solidFill>
                  </a:ln>
                </a:endParaRPr>
              </a:p>
            </p:txBody>
          </p:sp>
          <p:cxnSp>
            <p:nvCxnSpPr>
              <p:cNvPr id="19" name="Straight Arrow Connector 18"/>
              <p:cNvCxnSpPr>
                <a:stCxn id="21" idx="0"/>
                <a:endCxn id="18" idx="0"/>
              </p:cNvCxnSpPr>
              <p:nvPr/>
            </p:nvCxnSpPr>
            <p:spPr bwMode="auto">
              <a:xfrm flipV="1">
                <a:off x="1882919" y="3817318"/>
                <a:ext cx="3319" cy="360433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1084246" y="4677811"/>
                <a:ext cx="18430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Reverse Proxy Cache</a:t>
                </a:r>
                <a:endParaRPr lang="en-US" dirty="0"/>
              </a:p>
            </p:txBody>
          </p:sp>
          <p:sp>
            <p:nvSpPr>
              <p:cNvPr id="21" name="Folded Corner 20"/>
              <p:cNvSpPr/>
              <p:nvPr/>
            </p:nvSpPr>
            <p:spPr bwMode="auto">
              <a:xfrm>
                <a:off x="1705890" y="4177751"/>
                <a:ext cx="354057" cy="354057"/>
              </a:xfrm>
              <a:prstGeom prst="foldedCorner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967730" y="3878063"/>
              <a:ext cx="193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Local Machine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92630" y="2607878"/>
              <a:ext cx="1037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Server</a:t>
              </a:r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930736" y="4568198"/>
              <a:ext cx="1058741" cy="639596"/>
              <a:chOff x="6954297" y="3571141"/>
              <a:chExt cx="1058741" cy="639596"/>
            </a:xfrm>
          </p:grpSpPr>
          <p:sp>
            <p:nvSpPr>
              <p:cNvPr id="16" name="Folded Corner 15"/>
              <p:cNvSpPr/>
              <p:nvPr/>
            </p:nvSpPr>
            <p:spPr bwMode="auto">
              <a:xfrm>
                <a:off x="7294578" y="3571141"/>
                <a:ext cx="354057" cy="354057"/>
              </a:xfrm>
              <a:prstGeom prst="foldedCorner">
                <a:avLst/>
              </a:prstGeom>
              <a:solidFill>
                <a:srgbClr val="D5F4FF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954297" y="3841405"/>
                <a:ext cx="1058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resource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1394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Caches with </a:t>
            </a:r>
            <a:r>
              <a:rPr lang="en-US" dirty="0"/>
              <a:t>HTTP: Last-Modified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00531" y="2292605"/>
            <a:ext cx="6198746" cy="4469088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ndale Mono"/>
                <a:cs typeface="Andale Mono"/>
              </a:rPr>
              <a:t>GET /HTTP/1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ndale Mono"/>
                <a:cs typeface="Andale Mono"/>
              </a:rPr>
              <a:t>Host: comp3220.ecs.soton.ac.uk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ndale Mono"/>
                <a:cs typeface="Andale Mono"/>
              </a:rPr>
              <a:t>Accept: */*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ndale Mono"/>
                <a:cs typeface="Andale Mono"/>
              </a:rPr>
              <a:t>HTTP/1 200 OK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ndale Mono"/>
                <a:cs typeface="Andale Mono"/>
              </a:rPr>
              <a:t>Date: Wed 15 Nov 2017 07:43:20 GMT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ndale Mono"/>
                <a:cs typeface="Andale Mono"/>
              </a:rPr>
              <a:t>Connection: keep-alive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ndale Mono"/>
                <a:cs typeface="Andale Mono"/>
              </a:rPr>
              <a:t>Content-Type: text/html; charset=UTF-8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ndale Mono"/>
                <a:cs typeface="Andale Mono"/>
              </a:rPr>
              <a:t>Content-Length: 4003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FF0000"/>
                </a:solidFill>
                <a:latin typeface="Andale Mono"/>
                <a:cs typeface="Andale Mono"/>
              </a:rPr>
              <a:t>Last-Modified: Tue 14 Nov 2019 08:00:20 GMT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986515" y="2174430"/>
            <a:ext cx="5900176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GET /HTTP/</a:t>
            </a:r>
            <a:r>
              <a:rPr lang="en-US" sz="1600" dirty="0" smtClean="0">
                <a:latin typeface="Andale Mono"/>
                <a:cs typeface="Andale Mono"/>
              </a:rPr>
              <a:t>1</a:t>
            </a:r>
            <a:endParaRPr lang="en-US" sz="1600" dirty="0">
              <a:latin typeface="Andale Mono"/>
              <a:cs typeface="Andale Mono"/>
            </a:endParaRPr>
          </a:p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Host: comp3220.ecs.soton.ac.uk</a:t>
            </a:r>
          </a:p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Accept: */</a:t>
            </a:r>
            <a:r>
              <a:rPr lang="en-US" sz="1600" dirty="0" smtClean="0">
                <a:latin typeface="Andale Mono"/>
                <a:cs typeface="Andale Mono"/>
              </a:rPr>
              <a:t>*</a:t>
            </a:r>
          </a:p>
          <a:p>
            <a:pPr marL="0" indent="0">
              <a:buNone/>
            </a:pPr>
            <a:r>
              <a:rPr lang="en-US" sz="1600" dirty="0" smtClean="0">
                <a:latin typeface="Andale Mono"/>
                <a:cs typeface="Andale Mono"/>
              </a:rPr>
              <a:t>If-Modified-Since: </a:t>
            </a:r>
            <a:r>
              <a:rPr lang="en-US" sz="1600" dirty="0" smtClean="0">
                <a:solidFill>
                  <a:srgbClr val="FF0000"/>
                </a:solidFill>
                <a:latin typeface="Andale Mono"/>
                <a:cs typeface="Andale Mono"/>
              </a:rPr>
              <a:t>Tue </a:t>
            </a:r>
            <a:r>
              <a:rPr lang="en-US" sz="1600" dirty="0">
                <a:solidFill>
                  <a:srgbClr val="FF0000"/>
                </a:solidFill>
                <a:latin typeface="Andale Mono"/>
                <a:cs typeface="Andale Mono"/>
              </a:rPr>
              <a:t>14 Nov </a:t>
            </a:r>
            <a:r>
              <a:rPr lang="en-US" sz="1600" dirty="0" smtClean="0">
                <a:solidFill>
                  <a:srgbClr val="FF0000"/>
                </a:solidFill>
                <a:latin typeface="Andale Mono"/>
                <a:cs typeface="Andale Mono"/>
              </a:rPr>
              <a:t>2019 </a:t>
            </a:r>
            <a:r>
              <a:rPr lang="en-US" sz="1600" dirty="0">
                <a:solidFill>
                  <a:srgbClr val="FF0000"/>
                </a:solidFill>
                <a:latin typeface="Andale Mono"/>
                <a:cs typeface="Andale Mono"/>
              </a:rPr>
              <a:t>08:00:20 GMT</a:t>
            </a:r>
          </a:p>
          <a:p>
            <a:pPr marL="0" indent="0">
              <a:buNone/>
            </a:pPr>
            <a:endParaRPr lang="en-US" sz="1600" dirty="0" smtClean="0">
              <a:latin typeface="Andale Mono"/>
              <a:cs typeface="Andale Mono"/>
            </a:endParaRPr>
          </a:p>
          <a:p>
            <a:pPr marL="0" indent="0">
              <a:buNone/>
            </a:pPr>
            <a:r>
              <a:rPr lang="en-US" sz="1600" dirty="0" smtClean="0">
                <a:latin typeface="Andale Mono"/>
                <a:cs typeface="Andale Mono"/>
              </a:rPr>
              <a:t>HTTP</a:t>
            </a:r>
            <a:r>
              <a:rPr lang="en-US" sz="1600" dirty="0">
                <a:latin typeface="Andale Mono"/>
                <a:cs typeface="Andale Mono"/>
              </a:rPr>
              <a:t>/</a:t>
            </a:r>
            <a:r>
              <a:rPr lang="en-US" sz="1600" dirty="0" smtClean="0">
                <a:latin typeface="Andale Mono"/>
                <a:cs typeface="Andale Mono"/>
              </a:rPr>
              <a:t>1 304 Not Modified</a:t>
            </a:r>
          </a:p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Date: Wed 15 Nov 2017 07</a:t>
            </a:r>
            <a:r>
              <a:rPr lang="en-US" sz="1600" dirty="0" smtClean="0">
                <a:latin typeface="Andale Mono"/>
                <a:cs typeface="Andale Mono"/>
              </a:rPr>
              <a:t>:55:10 GMT</a:t>
            </a:r>
          </a:p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Connection: keep-alive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Andale Mono"/>
                <a:cs typeface="Andale Mono"/>
              </a:rPr>
              <a:t>Last</a:t>
            </a:r>
            <a:r>
              <a:rPr lang="en-US" sz="1600" dirty="0">
                <a:solidFill>
                  <a:srgbClr val="FF0000"/>
                </a:solidFill>
                <a:latin typeface="Andale Mono"/>
                <a:cs typeface="Andale Mono"/>
              </a:rPr>
              <a:t>-Modified: Tue 14 Nov </a:t>
            </a:r>
            <a:r>
              <a:rPr lang="en-US" sz="1600" dirty="0" smtClean="0">
                <a:solidFill>
                  <a:srgbClr val="FF0000"/>
                </a:solidFill>
                <a:latin typeface="Andale Mono"/>
                <a:cs typeface="Andale Mono"/>
              </a:rPr>
              <a:t>2019 </a:t>
            </a:r>
            <a:r>
              <a:rPr lang="en-US" sz="1600" dirty="0">
                <a:solidFill>
                  <a:srgbClr val="FF0000"/>
                </a:solidFill>
                <a:latin typeface="Andale Mono"/>
                <a:cs typeface="Andale Mono"/>
              </a:rPr>
              <a:t>08:00:20 GMT</a:t>
            </a:r>
          </a:p>
          <a:p>
            <a:pPr marL="0" indent="0">
              <a:buNone/>
            </a:pPr>
            <a:endParaRPr lang="en-US" sz="1200" dirty="0">
              <a:latin typeface="Andale Mono"/>
              <a:cs typeface="Andale Mono"/>
            </a:endParaRPr>
          </a:p>
          <a:p>
            <a:pPr marL="0" indent="0">
              <a:buNone/>
            </a:pPr>
            <a:endParaRPr lang="en-US" sz="1200" dirty="0">
              <a:latin typeface="Andale Mono"/>
              <a:cs typeface="Andale Mono"/>
            </a:endParaRP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14513" y="1665891"/>
            <a:ext cx="11367582" cy="96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/>
              <a:t>GET                                                     Conditional GET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692241" y="1628030"/>
            <a:ext cx="1" cy="49178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9954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Headers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Last-Modified</a:t>
            </a:r>
          </a:p>
          <a:p>
            <a:r>
              <a:rPr lang="en-US" dirty="0"/>
              <a:t>Cache-Control flags</a:t>
            </a:r>
          </a:p>
          <a:p>
            <a:pPr lvl="1"/>
            <a:r>
              <a:rPr lang="en-US" dirty="0"/>
              <a:t>no-store			- no-cache	</a:t>
            </a:r>
          </a:p>
          <a:p>
            <a:pPr lvl="1"/>
            <a:r>
              <a:rPr lang="en-US" dirty="0"/>
              <a:t>max-age			- must-revalidate</a:t>
            </a:r>
          </a:p>
          <a:p>
            <a:pPr lvl="1"/>
            <a:r>
              <a:rPr lang="en-US" dirty="0"/>
              <a:t>proxy-revalidate		- no-transform</a:t>
            </a:r>
          </a:p>
          <a:p>
            <a:r>
              <a:rPr lang="en-US" dirty="0" err="1"/>
              <a:t>Etag</a:t>
            </a:r>
            <a:r>
              <a:rPr lang="en-US" dirty="0"/>
              <a:t> – used in validation</a:t>
            </a:r>
          </a:p>
          <a:p>
            <a:r>
              <a:rPr lang="en-US" dirty="0"/>
              <a:t>Content-Length – can be used in caching policies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27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with Cache-Control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45669" y="2294050"/>
            <a:ext cx="5779103" cy="4469088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ndale Mono"/>
                <a:cs typeface="Andale Mono"/>
              </a:rPr>
              <a:t>GET /HTTP/1.1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ndale Mono"/>
                <a:cs typeface="Andale Mono"/>
              </a:rPr>
              <a:t>Host: comp3220.ecs.soton.ac.uk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ndale Mono"/>
                <a:cs typeface="Andale Mono"/>
              </a:rPr>
              <a:t>Accept: */*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ndale Mono"/>
                <a:cs typeface="Andale Mono"/>
              </a:rPr>
              <a:t>HTTP/1.1 200 OK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ndale Mono"/>
                <a:cs typeface="Andale Mono"/>
              </a:rPr>
              <a:t>Date: Wed 15 Nov 2017 07:43:20 GMT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ndale Mono"/>
                <a:cs typeface="Andale Mono"/>
              </a:rPr>
              <a:t>Connection: keep-alive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ndale Mono"/>
                <a:cs typeface="Andale Mono"/>
              </a:rPr>
              <a:t>Content-Type: text/html; charset=UTF-8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Andale Mono"/>
                <a:cs typeface="Andale Mono"/>
              </a:rPr>
              <a:t>Content-Length: 4003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323D43"/>
                </a:solidFill>
                <a:latin typeface="Andale Mono"/>
                <a:cs typeface="Andale Mono"/>
              </a:rPr>
              <a:t>Last-Modified: Thurs 7 Dec 2019 08:00:20 GMT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FF0000"/>
                </a:solidFill>
                <a:latin typeface="Andale Mono"/>
                <a:cs typeface="Andale Mono"/>
              </a:rPr>
              <a:t>Cache-Control: max-age=86400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6178629" y="2369790"/>
            <a:ext cx="4458068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Andale Mono"/>
                <a:cs typeface="Andale Mono"/>
              </a:rPr>
              <a:t>* No request sent *</a:t>
            </a:r>
            <a:endParaRPr lang="en-US" sz="16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27085" y="1617051"/>
            <a:ext cx="10121916" cy="52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/>
              <a:t>GET                                                       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89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</a:t>
            </a:r>
            <a:r>
              <a:rPr lang="en-US" smtClean="0"/>
              <a:t>Delivery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60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Stream video content to 100,000+ simultaneous users</a:t>
            </a:r>
          </a:p>
          <a:p>
            <a:r>
              <a:rPr lang="en-US" dirty="0"/>
              <a:t>You could use a single large “mega-server”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35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Stream video content to 100,000+ simultaneous users</a:t>
            </a:r>
          </a:p>
          <a:p>
            <a:r>
              <a:rPr lang="en-US" dirty="0"/>
              <a:t>You could use a single large “mega-server”</a:t>
            </a:r>
          </a:p>
          <a:p>
            <a:pPr lvl="1"/>
            <a:r>
              <a:rPr lang="en-US" dirty="0"/>
              <a:t>Single point of failure</a:t>
            </a:r>
          </a:p>
          <a:p>
            <a:pPr lvl="1"/>
            <a:r>
              <a:rPr lang="en-US" dirty="0"/>
              <a:t>Point of network congestion</a:t>
            </a:r>
          </a:p>
          <a:p>
            <a:pPr lvl="1"/>
            <a:r>
              <a:rPr lang="en-US" dirty="0"/>
              <a:t>Long path to distant clients</a:t>
            </a:r>
          </a:p>
          <a:p>
            <a:pPr lvl="1"/>
            <a:r>
              <a:rPr lang="en-US" dirty="0"/>
              <a:t>Multiple copies of video sent over outgoing link</a:t>
            </a:r>
          </a:p>
          <a:p>
            <a:r>
              <a:rPr lang="en-US" dirty="0"/>
              <a:t>This solution </a:t>
            </a:r>
            <a:r>
              <a:rPr lang="en-US" b="1" dirty="0"/>
              <a:t>doesn’t</a:t>
            </a:r>
            <a:r>
              <a:rPr lang="en-US" dirty="0"/>
              <a:t> work in practice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8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Caching and Content Delivery Networks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  <a:br>
              <a:rPr lang="en-GB" dirty="0"/>
            </a:br>
            <a:r>
              <a:rPr lang="en-GB" dirty="0"/>
              <a:t>COMP6218 Web Architecture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smtClean="0"/>
              <a:t>Heather Packer </a:t>
            </a:r>
            <a:r>
              <a:rPr lang="mr-IN" dirty="0" smtClean="0"/>
              <a:t>–</a:t>
            </a:r>
            <a:r>
              <a:rPr lang="en-US" dirty="0" smtClean="0"/>
              <a:t> hp3@ecs.soton.ac.uk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63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Delivery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CDN a geographically distributed network of proxy servers (edge nodes)</a:t>
            </a:r>
          </a:p>
          <a:p>
            <a:r>
              <a:rPr lang="en-US" dirty="0"/>
              <a:t>Hosts static content (such as images, CSS and JS)</a:t>
            </a:r>
          </a:p>
          <a:p>
            <a:r>
              <a:rPr lang="en-US" dirty="0"/>
              <a:t>Data travels to user via the shortest path (reduced latency)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82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nkMap-World-nobord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r="5489"/>
          <a:stretch/>
        </p:blipFill>
        <p:spPr>
          <a:xfrm>
            <a:off x="1320106" y="2343295"/>
            <a:ext cx="9104400" cy="4563215"/>
          </a:xfrm>
          <a:prstGeom prst="rect">
            <a:avLst/>
          </a:prstGeom>
        </p:spPr>
      </p:pic>
      <p:pic>
        <p:nvPicPr>
          <p:cNvPr id="6" name="Picture 5" descr="Elliot_Grieves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13" y="5559048"/>
            <a:ext cx="369695" cy="369695"/>
          </a:xfrm>
          <a:prstGeom prst="rect">
            <a:avLst/>
          </a:prstGeom>
        </p:spPr>
      </p:pic>
      <p:pic>
        <p:nvPicPr>
          <p:cNvPr id="7" name="Picture 6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64" y="1737417"/>
            <a:ext cx="277321" cy="377629"/>
          </a:xfrm>
          <a:prstGeom prst="rect">
            <a:avLst/>
          </a:prstGeom>
        </p:spPr>
      </p:pic>
      <p:pic>
        <p:nvPicPr>
          <p:cNvPr id="8" name="Picture 7" descr="Map_pin_ico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71" y="1737418"/>
            <a:ext cx="281760" cy="383617"/>
          </a:xfrm>
          <a:prstGeom prst="rect">
            <a:avLst/>
          </a:prstGeom>
        </p:spPr>
      </p:pic>
      <p:pic>
        <p:nvPicPr>
          <p:cNvPr id="9" name="Picture 8" descr="Map_pin_ico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23" y="3020588"/>
            <a:ext cx="281760" cy="383617"/>
          </a:xfrm>
          <a:prstGeom prst="rect">
            <a:avLst/>
          </a:prstGeom>
        </p:spPr>
      </p:pic>
      <p:pic>
        <p:nvPicPr>
          <p:cNvPr id="10" name="Picture 9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64" y="5406047"/>
            <a:ext cx="277321" cy="377629"/>
          </a:xfrm>
          <a:prstGeom prst="rect">
            <a:avLst/>
          </a:prstGeom>
        </p:spPr>
      </p:pic>
      <p:pic>
        <p:nvPicPr>
          <p:cNvPr id="11" name="Picture 10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08" y="2803727"/>
            <a:ext cx="277321" cy="377629"/>
          </a:xfrm>
          <a:prstGeom prst="rect">
            <a:avLst/>
          </a:prstGeom>
        </p:spPr>
      </p:pic>
      <p:pic>
        <p:nvPicPr>
          <p:cNvPr id="12" name="Picture 11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60" y="3516267"/>
            <a:ext cx="277321" cy="377629"/>
          </a:xfrm>
          <a:prstGeom prst="rect">
            <a:avLst/>
          </a:prstGeom>
        </p:spPr>
      </p:pic>
      <p:pic>
        <p:nvPicPr>
          <p:cNvPr id="13" name="Picture 12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20" y="5034287"/>
            <a:ext cx="277321" cy="377629"/>
          </a:xfrm>
          <a:prstGeom prst="rect">
            <a:avLst/>
          </a:prstGeom>
        </p:spPr>
      </p:pic>
      <p:pic>
        <p:nvPicPr>
          <p:cNvPr id="14" name="Picture 13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96" y="2834707"/>
            <a:ext cx="277321" cy="377629"/>
          </a:xfrm>
          <a:prstGeom prst="rect">
            <a:avLst/>
          </a:prstGeom>
        </p:spPr>
      </p:pic>
      <p:pic>
        <p:nvPicPr>
          <p:cNvPr id="15" name="Picture 14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08" y="4073907"/>
            <a:ext cx="277321" cy="377629"/>
          </a:xfrm>
          <a:prstGeom prst="rect">
            <a:avLst/>
          </a:prstGeom>
        </p:spPr>
      </p:pic>
      <p:pic>
        <p:nvPicPr>
          <p:cNvPr id="16" name="Picture 15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12" y="4755467"/>
            <a:ext cx="277321" cy="377629"/>
          </a:xfrm>
          <a:prstGeom prst="rect">
            <a:avLst/>
          </a:prstGeom>
        </p:spPr>
      </p:pic>
      <p:pic>
        <p:nvPicPr>
          <p:cNvPr id="17" name="Picture 16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40" y="2772747"/>
            <a:ext cx="277321" cy="377629"/>
          </a:xfrm>
          <a:prstGeom prst="rect">
            <a:avLst/>
          </a:prstGeom>
        </p:spPr>
      </p:pic>
      <p:pic>
        <p:nvPicPr>
          <p:cNvPr id="18" name="Picture 17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8" y="3500777"/>
            <a:ext cx="277321" cy="377629"/>
          </a:xfrm>
          <a:prstGeom prst="rect">
            <a:avLst/>
          </a:prstGeom>
        </p:spPr>
      </p:pic>
      <p:pic>
        <p:nvPicPr>
          <p:cNvPr id="19" name="Picture 18" descr="Elliot_Grieves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57" y="1730518"/>
            <a:ext cx="369695" cy="369695"/>
          </a:xfrm>
          <a:prstGeom prst="rect">
            <a:avLst/>
          </a:prstGeom>
        </p:spPr>
      </p:pic>
      <p:pic>
        <p:nvPicPr>
          <p:cNvPr id="20" name="Picture 19" descr="Elliot_Grieves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05" y="3558338"/>
            <a:ext cx="369695" cy="369695"/>
          </a:xfrm>
          <a:prstGeom prst="rect">
            <a:avLst/>
          </a:prstGeom>
        </p:spPr>
      </p:pic>
      <p:pic>
        <p:nvPicPr>
          <p:cNvPr id="21" name="Picture 20" descr="Elliot_Grieves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81" y="3325988"/>
            <a:ext cx="369695" cy="369695"/>
          </a:xfrm>
          <a:prstGeom prst="rect">
            <a:avLst/>
          </a:prstGeom>
        </p:spPr>
      </p:pic>
      <p:cxnSp>
        <p:nvCxnSpPr>
          <p:cNvPr id="22" name="Straight Connector 21"/>
          <p:cNvCxnSpPr>
            <a:stCxn id="9" idx="3"/>
            <a:endCxn id="17" idx="1"/>
          </p:cNvCxnSpPr>
          <p:nvPr/>
        </p:nvCxnSpPr>
        <p:spPr bwMode="auto">
          <a:xfrm flipV="1">
            <a:off x="2009383" y="2961562"/>
            <a:ext cx="405457" cy="2508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9" idx="2"/>
            <a:endCxn id="18" idx="1"/>
          </p:cNvCxnSpPr>
          <p:nvPr/>
        </p:nvCxnSpPr>
        <p:spPr bwMode="auto">
          <a:xfrm>
            <a:off x="1868503" y="3404205"/>
            <a:ext cx="252065" cy="2853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741206" y="1934828"/>
            <a:ext cx="38052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363127" y="3783028"/>
            <a:ext cx="733185" cy="10189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12" idx="1"/>
          </p:cNvCxnSpPr>
          <p:nvPr/>
        </p:nvCxnSpPr>
        <p:spPr bwMode="auto">
          <a:xfrm>
            <a:off x="5228407" y="2993038"/>
            <a:ext cx="903553" cy="7120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6436471" y="3134886"/>
            <a:ext cx="779649" cy="4003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5882689" y="3965913"/>
            <a:ext cx="308743" cy="9735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 flipV="1">
            <a:off x="6421273" y="3762044"/>
            <a:ext cx="794847" cy="3118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7567384" y="4288703"/>
            <a:ext cx="1011680" cy="11232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21" idx="0"/>
          </p:cNvCxnSpPr>
          <p:nvPr/>
        </p:nvCxnSpPr>
        <p:spPr bwMode="auto">
          <a:xfrm flipV="1">
            <a:off x="4908029" y="3217399"/>
            <a:ext cx="101396" cy="1085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6" idx="0"/>
          </p:cNvCxnSpPr>
          <p:nvPr/>
        </p:nvCxnSpPr>
        <p:spPr bwMode="auto">
          <a:xfrm flipH="1" flipV="1">
            <a:off x="3277231" y="5161082"/>
            <a:ext cx="146430" cy="3979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7561660" y="3893896"/>
            <a:ext cx="584369" cy="2016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8502253" y="1934884"/>
            <a:ext cx="36969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2800746" y="2956466"/>
            <a:ext cx="1937923" cy="331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010764" y="1733514"/>
            <a:ext cx="107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291900" y="1617053"/>
            <a:ext cx="1541568" cy="37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 Server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165948" y="1730223"/>
            <a:ext cx="154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Edge Server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176908" y="1572823"/>
            <a:ext cx="154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CDN Connection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955548" y="1554833"/>
            <a:ext cx="154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</a:p>
          <a:p>
            <a:r>
              <a:rPr lang="en-US" dirty="0" smtClean="0"/>
              <a:t>Connection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1302106" y="160953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1299626" y="225761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80421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CDNs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Limelight Networks</a:t>
            </a:r>
          </a:p>
          <a:p>
            <a:r>
              <a:rPr lang="en-US" dirty="0"/>
              <a:t>Level 3 Communications</a:t>
            </a:r>
          </a:p>
          <a:p>
            <a:r>
              <a:rPr lang="en-US" dirty="0"/>
              <a:t>Akamai Technologies</a:t>
            </a:r>
          </a:p>
          <a:p>
            <a:r>
              <a:rPr lang="en-US" dirty="0"/>
              <a:t>Amazon </a:t>
            </a:r>
            <a:r>
              <a:rPr lang="en-US" dirty="0" err="1" smtClean="0"/>
              <a:t>CloudFront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cloudping.info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CloudFlare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27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Streaming video to 100,000+ simultaneous users</a:t>
            </a:r>
          </a:p>
          <a:p>
            <a:r>
              <a:rPr lang="en-US" dirty="0"/>
              <a:t>Working Web solution: store/serve many copies of video at multiple geographically distributed sites (CDN)</a:t>
            </a:r>
          </a:p>
          <a:p>
            <a:r>
              <a:rPr lang="en-US" dirty="0"/>
              <a:t>Two strategies: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GB" b="1" dirty="0"/>
              <a:t>Push CDN servers deep into many access networks</a:t>
            </a:r>
          </a:p>
          <a:p>
            <a:pPr lvl="2"/>
            <a:r>
              <a:rPr lang="en-GB" dirty="0"/>
              <a:t>Close to </a:t>
            </a:r>
            <a:r>
              <a:rPr lang="en-GB" dirty="0" smtClean="0"/>
              <a:t>users</a:t>
            </a:r>
          </a:p>
          <a:p>
            <a:pPr lvl="2"/>
            <a:r>
              <a:rPr lang="en-GB" dirty="0" smtClean="0"/>
              <a:t>Placed near ISP</a:t>
            </a:r>
            <a:endParaRPr lang="en-GB" dirty="0"/>
          </a:p>
          <a:p>
            <a:pPr lvl="2"/>
            <a:r>
              <a:rPr lang="en-GB" dirty="0"/>
              <a:t>Used by Akamai, 1700 locations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GB" b="1" dirty="0"/>
              <a:t>Place larger clusters at key points in the network near internet </a:t>
            </a:r>
            <a:r>
              <a:rPr lang="en-GB" b="1" dirty="0" smtClean="0"/>
              <a:t>exchanges</a:t>
            </a:r>
          </a:p>
          <a:p>
            <a:pPr lvl="2"/>
            <a:r>
              <a:rPr lang="en-US" dirty="0"/>
              <a:t>Internet exchanges where network providers connect their networks to each </a:t>
            </a:r>
            <a:r>
              <a:rPr lang="en-US" dirty="0" smtClean="0"/>
              <a:t>other</a:t>
            </a:r>
          </a:p>
          <a:p>
            <a:pPr lvl="2"/>
            <a:r>
              <a:rPr lang="en-US" dirty="0"/>
              <a:t>Dedicated high speed private networks are used to connect the clusters </a:t>
            </a:r>
            <a:r>
              <a:rPr lang="en-US" dirty="0" smtClean="0"/>
              <a:t>together</a:t>
            </a:r>
            <a:endParaRPr lang="en-GB" dirty="0"/>
          </a:p>
          <a:p>
            <a:pPr lvl="2"/>
            <a:r>
              <a:rPr lang="en-GB" dirty="0"/>
              <a:t>Used by Limelight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38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Streaming video to 100,000+ simultaneous users</a:t>
            </a:r>
          </a:p>
          <a:p>
            <a:r>
              <a:rPr lang="en-US" dirty="0"/>
              <a:t>Working Web solution: store/serve many copies of video at multiple geographically distributed sites (CDN)</a:t>
            </a:r>
          </a:p>
          <a:p>
            <a:r>
              <a:rPr lang="en-US" dirty="0"/>
              <a:t>Two strategies: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GB" b="1" dirty="0"/>
              <a:t>Push CDN servers deep into many access networks</a:t>
            </a:r>
          </a:p>
          <a:p>
            <a:pPr lvl="2"/>
            <a:r>
              <a:rPr lang="en-GB" dirty="0"/>
              <a:t>Close to </a:t>
            </a:r>
            <a:r>
              <a:rPr lang="en-GB" dirty="0" smtClean="0"/>
              <a:t>users</a:t>
            </a:r>
          </a:p>
          <a:p>
            <a:pPr lvl="2"/>
            <a:r>
              <a:rPr lang="en-GB" dirty="0" smtClean="0"/>
              <a:t>Placed near ISP</a:t>
            </a:r>
            <a:endParaRPr lang="en-GB" dirty="0"/>
          </a:p>
          <a:p>
            <a:pPr lvl="2"/>
            <a:r>
              <a:rPr lang="en-GB" dirty="0"/>
              <a:t>Used by Akamai, 1700 locations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GB" b="1" dirty="0"/>
              <a:t>Place larger clusters at key points in the network near internet </a:t>
            </a:r>
            <a:r>
              <a:rPr lang="en-GB" b="1" dirty="0" smtClean="0"/>
              <a:t>exchanges</a:t>
            </a:r>
          </a:p>
          <a:p>
            <a:pPr lvl="2"/>
            <a:r>
              <a:rPr lang="en-US" dirty="0"/>
              <a:t>Internet exchanges where network providers connect their networks to each </a:t>
            </a:r>
            <a:r>
              <a:rPr lang="en-US" dirty="0" smtClean="0"/>
              <a:t>other</a:t>
            </a:r>
          </a:p>
          <a:p>
            <a:pPr lvl="2"/>
            <a:r>
              <a:rPr lang="en-US" dirty="0"/>
              <a:t>Dedicated high speed private networks are used to connect the clusters </a:t>
            </a:r>
            <a:r>
              <a:rPr lang="en-US" dirty="0" smtClean="0"/>
              <a:t>together</a:t>
            </a:r>
            <a:endParaRPr lang="en-GB" dirty="0"/>
          </a:p>
          <a:p>
            <a:pPr lvl="2"/>
            <a:r>
              <a:rPr lang="en-GB" dirty="0"/>
              <a:t>Used by Limelight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70098" y="3614183"/>
            <a:ext cx="6480690" cy="10744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Better latency and better network performance.</a:t>
            </a:r>
          </a:p>
          <a:p>
            <a:endParaRPr lang="en-US" dirty="0"/>
          </a:p>
          <a:p>
            <a:r>
              <a:rPr lang="en-US" dirty="0"/>
              <a:t>Harder to maintain because there are many more servers in the CDN.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70098" y="4997997"/>
            <a:ext cx="6480690" cy="12230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Higher latency and lower performance for the end user</a:t>
            </a:r>
          </a:p>
          <a:p>
            <a:endParaRPr lang="en-US" dirty="0"/>
          </a:p>
          <a:p>
            <a:r>
              <a:rPr lang="en-US" dirty="0"/>
              <a:t>Easier to manage but with higher latency and lower performance for the end user.</a:t>
            </a:r>
          </a:p>
        </p:txBody>
      </p:sp>
    </p:spTree>
    <p:extLst>
      <p:ext uri="{BB962C8B-B14F-4D97-AF65-F5344CB8AC3E}">
        <p14:creationId xmlns:p14="http://schemas.microsoft.com/office/powerpoint/2010/main" val="1427312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2-01 at 13.3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47" y="2154753"/>
            <a:ext cx="4738167" cy="3565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CDN: Simple content access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CDN has to be able to tell clients where to find resources</a:t>
            </a:r>
          </a:p>
          <a:p>
            <a:r>
              <a:rPr lang="en-US" dirty="0"/>
              <a:t>A client will request a file, with one URL but retrieve it from another</a:t>
            </a:r>
          </a:p>
          <a:p>
            <a:pPr marL="0" indent="0">
              <a:buNone/>
            </a:pPr>
            <a:r>
              <a:rPr lang="en-US" sz="1100" dirty="0">
                <a:hlinkClick r:id="rId3"/>
              </a:rPr>
              <a:t>http://video.netcinema.com/6Y7B23V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hlinkClick r:id="rId4"/>
              </a:rPr>
              <a:t>http://KingCDN.com/NetC6Y7B23V</a:t>
            </a:r>
            <a:r>
              <a:rPr lang="en-US" sz="1100" dirty="0"/>
              <a:t>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98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43471" y="1419028"/>
            <a:ext cx="8301528" cy="4940039"/>
            <a:chOff x="943471" y="1419028"/>
            <a:chExt cx="8301528" cy="4940039"/>
          </a:xfrm>
        </p:grpSpPr>
        <p:pic>
          <p:nvPicPr>
            <p:cNvPr id="4" name="Picture 3" descr="Screen Shot 2017-12-01 at 13.39.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71" y="1419028"/>
              <a:ext cx="6565573" cy="494003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2639803" y="3173084"/>
              <a:ext cx="5513615" cy="314597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866919" y="3410861"/>
              <a:ext cx="836393" cy="294820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721783" y="3546930"/>
              <a:ext cx="925293" cy="43542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547627" y="4261732"/>
              <a:ext cx="925293" cy="43542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731384" y="2791891"/>
              <a:ext cx="5513615" cy="314597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Content Placeholder 3"/>
            <p:cNvSpPr txBox="1">
              <a:spLocks/>
            </p:cNvSpPr>
            <p:nvPr/>
          </p:nvSpPr>
          <p:spPr>
            <a:xfrm>
              <a:off x="3383642" y="3193142"/>
              <a:ext cx="5436357" cy="2967945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7200" lvl="1" indent="-457200">
                <a:buFont typeface="+mj-lt"/>
                <a:buAutoNum type="arabicPeriod"/>
              </a:pPr>
              <a:r>
                <a:rPr lang="en-US" smtClean="0"/>
                <a:t>Requests URL for video</a:t>
              </a:r>
              <a:r>
                <a:rPr lang="en-US" smtClean="0">
                  <a:hlinkClick r:id="rId3"/>
                </a:rPr>
                <a:t>http://video.netcinema.com/6Y7B23V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6185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43471" y="1419028"/>
            <a:ext cx="11695383" cy="5377591"/>
            <a:chOff x="943471" y="1419028"/>
            <a:chExt cx="11695383" cy="5377591"/>
          </a:xfrm>
        </p:grpSpPr>
        <p:pic>
          <p:nvPicPr>
            <p:cNvPr id="4" name="Picture 3" descr="Screen Shot 2017-12-01 at 13.39.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71" y="1419028"/>
              <a:ext cx="6565573" cy="494003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4279671" y="2911940"/>
              <a:ext cx="4652834" cy="314597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888265" y="3848413"/>
              <a:ext cx="1366847" cy="294820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458349" y="3764642"/>
              <a:ext cx="925293" cy="43542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125239" y="2766413"/>
              <a:ext cx="5513615" cy="314597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Content Placeholder 3"/>
            <p:cNvSpPr txBox="1">
              <a:spLocks/>
            </p:cNvSpPr>
            <p:nvPr/>
          </p:nvSpPr>
          <p:spPr>
            <a:xfrm>
              <a:off x="4931149" y="3143326"/>
              <a:ext cx="5436357" cy="2967945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1" indent="0">
                <a:buNone/>
              </a:pPr>
              <a:r>
                <a:rPr lang="en-US" dirty="0"/>
                <a:t>2. Resolves Domain name via local DNS </a:t>
              </a:r>
              <a:r>
                <a:rPr lang="en-US" dirty="0" err="1"/>
                <a:t>video.netcinema.com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1553720" y="4267609"/>
            <a:ext cx="1690719" cy="10469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96928" y="3827069"/>
            <a:ext cx="1729406" cy="20090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983058" y="3024508"/>
            <a:ext cx="948091" cy="108884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30428" y="5287252"/>
            <a:ext cx="1449243" cy="12502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439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43471" y="1419028"/>
            <a:ext cx="11094233" cy="4940038"/>
            <a:chOff x="943471" y="1419028"/>
            <a:chExt cx="11094233" cy="4940038"/>
          </a:xfrm>
        </p:grpSpPr>
        <p:pic>
          <p:nvPicPr>
            <p:cNvPr id="4" name="Picture 3" descr="Screen Shot 2017-12-01 at 13.39.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71" y="1419028"/>
              <a:ext cx="6565573" cy="4940038"/>
            </a:xfrm>
            <a:prstGeom prst="rect">
              <a:avLst/>
            </a:prstGeom>
          </p:spPr>
        </p:pic>
        <p:sp>
          <p:nvSpPr>
            <p:cNvPr id="9" name="Content Placeholder 3"/>
            <p:cNvSpPr txBox="1">
              <a:spLocks/>
            </p:cNvSpPr>
            <p:nvPr/>
          </p:nvSpPr>
          <p:spPr>
            <a:xfrm>
              <a:off x="7509044" y="3213184"/>
              <a:ext cx="4528660" cy="2967945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1" indent="0">
                <a:buNone/>
              </a:pPr>
              <a:r>
                <a:rPr lang="en-US" dirty="0"/>
                <a:t>4. Resolves Domain name  </a:t>
              </a:r>
              <a:r>
                <a:rPr lang="en-US" dirty="0" err="1"/>
                <a:t>KingCDN.com</a:t>
              </a:r>
              <a:endParaRPr lang="en-US" dirty="0"/>
            </a:p>
            <a:p>
              <a:pPr marL="817200" lvl="1" indent="-457200">
                <a:buFont typeface="+mj-lt"/>
                <a:buAutoNum type="arabicPeriod"/>
              </a:pPr>
              <a:endParaRPr lang="en-US" dirty="0"/>
            </a:p>
            <a:p>
              <a:pPr marL="360000" lvl="1" indent="0">
                <a:buNone/>
              </a:pPr>
              <a:r>
                <a:rPr lang="en-US" dirty="0"/>
                <a:t>5. Returns IP of </a:t>
              </a:r>
              <a:r>
                <a:rPr lang="en-US" dirty="0" err="1"/>
                <a:t>KingCDN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1553720" y="4267609"/>
            <a:ext cx="1690719" cy="10469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53720" y="4807520"/>
            <a:ext cx="2951885" cy="155154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439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43471" y="1419028"/>
            <a:ext cx="11558542" cy="4940038"/>
            <a:chOff x="943471" y="1419028"/>
            <a:chExt cx="11558542" cy="4940038"/>
          </a:xfrm>
        </p:grpSpPr>
        <p:pic>
          <p:nvPicPr>
            <p:cNvPr id="4" name="Picture 3" descr="Screen Shot 2017-12-01 at 13.39.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71" y="1419028"/>
              <a:ext cx="6565573" cy="4940038"/>
            </a:xfrm>
            <a:prstGeom prst="rect">
              <a:avLst/>
            </a:prstGeom>
          </p:spPr>
        </p:pic>
        <p:sp>
          <p:nvSpPr>
            <p:cNvPr id="9" name="Content Placeholder 3"/>
            <p:cNvSpPr txBox="1">
              <a:spLocks/>
            </p:cNvSpPr>
            <p:nvPr/>
          </p:nvSpPr>
          <p:spPr>
            <a:xfrm>
              <a:off x="7065656" y="1848488"/>
              <a:ext cx="5436357" cy="2967945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1" indent="0">
                <a:buNone/>
              </a:pPr>
              <a:r>
                <a:rPr lang="en-US" dirty="0"/>
                <a:t>6. Requests URL </a:t>
              </a:r>
              <a:r>
                <a:rPr lang="en-US" dirty="0">
                  <a:hlinkClick r:id="rId3"/>
                </a:rPr>
                <a:t>http://KingCDN.com/NetC6Y7B23V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143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B0CE4B-E5CC-F34B-825F-51178C32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D2FAA4-7A8A-A74A-9442-FEC3629AAD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Caching stores the result of an operation so that future operations return faster</a:t>
            </a:r>
          </a:p>
          <a:p>
            <a:pPr lvl="1"/>
            <a:r>
              <a:rPr lang="en-US" sz="2000" dirty="0" smtClean="0"/>
              <a:t>Computation is slow</a:t>
            </a:r>
          </a:p>
          <a:p>
            <a:pPr lvl="1"/>
            <a:r>
              <a:rPr lang="en-US" sz="2000" dirty="0" smtClean="0"/>
              <a:t>Computation will run multiple times</a:t>
            </a:r>
          </a:p>
          <a:p>
            <a:pPr lvl="1"/>
            <a:r>
              <a:rPr lang="en-US" sz="2000" dirty="0" smtClean="0"/>
              <a:t>When the output is the same for a particular input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BC2168-4E9D-D64B-BAF6-2C87334147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Cluster Selection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CDN’s DNS decides which edge server to </a:t>
            </a:r>
            <a:r>
              <a:rPr lang="en-US" dirty="0" smtClean="0"/>
              <a:t>use</a:t>
            </a:r>
            <a:endParaRPr lang="en-US" dirty="0"/>
          </a:p>
          <a:p>
            <a:pPr lvl="1"/>
            <a:r>
              <a:rPr lang="en-US" dirty="0"/>
              <a:t>Pick CDN node geographically closest to client</a:t>
            </a:r>
          </a:p>
          <a:p>
            <a:pPr lvl="1"/>
            <a:r>
              <a:rPr lang="en-US" dirty="0"/>
              <a:t>Pick CDN node with shortest delay (min hops) to client (CDN nodes periodically ping access ISPs, report results to CDN DNS)</a:t>
            </a:r>
          </a:p>
          <a:p>
            <a:r>
              <a:rPr lang="en-US" dirty="0"/>
              <a:t>Or let the Client decide – give client a list of several CDN servers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02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Netflix’s first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Owned very little infrastructure, uses 3</a:t>
            </a:r>
            <a:r>
              <a:rPr lang="en-US" baseline="30000" dirty="0"/>
              <a:t>rd</a:t>
            </a:r>
            <a:r>
              <a:rPr lang="en-US" dirty="0"/>
              <a:t> party services</a:t>
            </a:r>
          </a:p>
          <a:p>
            <a:pPr lvl="1"/>
            <a:r>
              <a:rPr lang="en-US" dirty="0"/>
              <a:t>Own registration, payment servers</a:t>
            </a:r>
          </a:p>
          <a:p>
            <a:pPr lvl="1"/>
            <a:r>
              <a:rPr lang="en-US" dirty="0"/>
              <a:t>Amazon (3</a:t>
            </a:r>
            <a:r>
              <a:rPr lang="en-US" baseline="30000" dirty="0"/>
              <a:t>rd</a:t>
            </a:r>
            <a:r>
              <a:rPr lang="en-US" dirty="0"/>
              <a:t> party) cloud services</a:t>
            </a:r>
          </a:p>
          <a:p>
            <a:pPr lvl="2"/>
            <a:r>
              <a:rPr lang="en-US" dirty="0"/>
              <a:t>Netflix uploads studio master to Amazon cloud</a:t>
            </a:r>
          </a:p>
          <a:p>
            <a:pPr lvl="2"/>
            <a:r>
              <a:rPr lang="en-US" dirty="0"/>
              <a:t>Create multiple version of movie (different encodings) in cloud</a:t>
            </a:r>
          </a:p>
          <a:p>
            <a:pPr lvl="2"/>
            <a:r>
              <a:rPr lang="en-US" dirty="0"/>
              <a:t>Upload versions from cloud to CDNs</a:t>
            </a:r>
          </a:p>
          <a:p>
            <a:pPr lvl="1"/>
            <a:r>
              <a:rPr lang="en-US" dirty="0"/>
              <a:t>Three 3</a:t>
            </a:r>
            <a:r>
              <a:rPr lang="en-US" baseline="30000" dirty="0"/>
              <a:t>rd</a:t>
            </a:r>
            <a:r>
              <a:rPr lang="en-US" dirty="0"/>
              <a:t> party CDNs host/stream Netflix content: Akamai, Limelight, Level-3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80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Netflix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12-01 at 13.53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22" y="1628775"/>
            <a:ext cx="7692571" cy="49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31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 - Dynamic Adaptive Streaming over HTTP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Server</a:t>
            </a:r>
          </a:p>
          <a:p>
            <a:pPr lvl="1"/>
            <a:r>
              <a:rPr lang="en-US" dirty="0"/>
              <a:t>Divides video files into multiple chucks</a:t>
            </a:r>
          </a:p>
          <a:p>
            <a:pPr lvl="1"/>
            <a:r>
              <a:rPr lang="en-US" dirty="0"/>
              <a:t>Each chunk stored encoded at different bit rates</a:t>
            </a:r>
          </a:p>
          <a:p>
            <a:pPr lvl="1"/>
            <a:r>
              <a:rPr lang="en-US" dirty="0"/>
              <a:t>Manifest file: provides URLs for different chunks</a:t>
            </a:r>
          </a:p>
          <a:p>
            <a:r>
              <a:rPr lang="en-US" dirty="0"/>
              <a:t>Client</a:t>
            </a:r>
          </a:p>
          <a:p>
            <a:pPr lvl="1"/>
            <a:r>
              <a:rPr lang="en-US" dirty="0"/>
              <a:t>Periodically measures server-to-client bandwidth</a:t>
            </a:r>
          </a:p>
          <a:p>
            <a:pPr lvl="1"/>
            <a:r>
              <a:rPr lang="en-US" dirty="0"/>
              <a:t>Consulting manifest, requests one chunk at a time</a:t>
            </a:r>
          </a:p>
          <a:p>
            <a:pPr lvl="1"/>
            <a:r>
              <a:rPr lang="en-US" dirty="0"/>
              <a:t>Chooses maximum coding rate sustainable given current bandwidth</a:t>
            </a:r>
          </a:p>
          <a:p>
            <a:pPr lvl="1"/>
            <a:r>
              <a:rPr lang="en-US" dirty="0"/>
              <a:t>Can choose different coding rates at different points in time (depending on available bandwidth at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Intelligence </a:t>
            </a:r>
            <a:r>
              <a:rPr lang="en-US" dirty="0"/>
              <a:t>happens at the client </a:t>
            </a:r>
            <a:r>
              <a:rPr lang="en-US" dirty="0" smtClean="0"/>
              <a:t>level so it can makes </a:t>
            </a:r>
            <a:r>
              <a:rPr lang="en-US" dirty="0"/>
              <a:t>sure that there is no buffer starvation or </a:t>
            </a:r>
            <a:r>
              <a:rPr lang="en-US" dirty="0" smtClean="0"/>
              <a:t>overflow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40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MPEG-DASH Adoption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MPEG DASH is independent, open and international standard, which has broad support from the industry</a:t>
            </a:r>
          </a:p>
          <a:p>
            <a:r>
              <a:rPr lang="en-US" dirty="0"/>
              <a:t>HTML5 Media Source Extensions and </a:t>
            </a:r>
            <a:r>
              <a:rPr lang="en-US" dirty="0" err="1"/>
              <a:t>HbbTV</a:t>
            </a:r>
            <a:r>
              <a:rPr lang="en-US" dirty="0"/>
              <a:t> are MPEG-DASH enabled</a:t>
            </a:r>
          </a:p>
          <a:p>
            <a:r>
              <a:rPr lang="en-US" dirty="0"/>
              <a:t>Heavy plugins like Silverlight and Flash perform poorly and cause security </a:t>
            </a:r>
            <a:r>
              <a:rPr lang="en-US" dirty="0" smtClean="0"/>
              <a:t>issues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Chrome dropped </a:t>
            </a:r>
            <a:r>
              <a:rPr lang="en-US" dirty="0"/>
              <a:t>the Silverlight support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It was a problem </a:t>
            </a:r>
            <a:r>
              <a:rPr lang="en-US" dirty="0"/>
              <a:t>for the majority of premium video providers, </a:t>
            </a:r>
            <a:endParaRPr lang="en-US" dirty="0" smtClean="0"/>
          </a:p>
          <a:p>
            <a:pPr lvl="1"/>
            <a:r>
              <a:rPr lang="en-US" dirty="0" smtClean="0"/>
              <a:t>They delivered </a:t>
            </a:r>
            <a:r>
              <a:rPr lang="en-US" dirty="0"/>
              <a:t>their streams via </a:t>
            </a:r>
            <a:r>
              <a:rPr lang="en-US" dirty="0" err="1"/>
              <a:t>Smoothstreaming</a:t>
            </a:r>
            <a:r>
              <a:rPr lang="en-US" dirty="0"/>
              <a:t> and </a:t>
            </a:r>
            <a:r>
              <a:rPr lang="en-US" dirty="0" err="1"/>
              <a:t>Playready</a:t>
            </a:r>
            <a:r>
              <a:rPr lang="en-US" dirty="0"/>
              <a:t> DRM, which </a:t>
            </a:r>
            <a:r>
              <a:rPr lang="en-US" dirty="0" smtClean="0"/>
              <a:t>enforced Silverlight</a:t>
            </a:r>
          </a:p>
          <a:p>
            <a:pPr lvl="1"/>
            <a:r>
              <a:rPr lang="en-US" dirty="0" smtClean="0"/>
              <a:t>These providers switch </a:t>
            </a:r>
            <a:r>
              <a:rPr lang="en-US" dirty="0"/>
              <a:t>to </a:t>
            </a:r>
            <a:r>
              <a:rPr lang="en-US" dirty="0" smtClean="0"/>
              <a:t>using HTML5 </a:t>
            </a:r>
            <a:r>
              <a:rPr lang="en-US" dirty="0"/>
              <a:t>with MPEG-DASH and MPEG-CENC based </a:t>
            </a:r>
            <a:r>
              <a:rPr lang="en-US" dirty="0" smtClean="0"/>
              <a:t>DRM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18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Neflix</a:t>
            </a:r>
            <a:r>
              <a:rPr lang="en-US" dirty="0" smtClean="0"/>
              <a:t> </a:t>
            </a:r>
            <a:r>
              <a:rPr lang="en-US" dirty="0" err="1" smtClean="0"/>
              <a:t>OpenConnect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Netflix </a:t>
            </a:r>
            <a:r>
              <a:rPr lang="en-US" dirty="0"/>
              <a:t>wanted the absolute best streaming they could get, while lowering </a:t>
            </a:r>
            <a:r>
              <a:rPr lang="en-US" dirty="0" smtClean="0"/>
              <a:t>cost</a:t>
            </a:r>
          </a:p>
          <a:p>
            <a:r>
              <a:rPr lang="en-US" dirty="0" smtClean="0"/>
              <a:t>They developed </a:t>
            </a:r>
            <a:r>
              <a:rPr lang="en-US" dirty="0" err="1" smtClean="0"/>
              <a:t>OpenConnect</a:t>
            </a:r>
            <a:endParaRPr lang="en-US" dirty="0" smtClean="0"/>
          </a:p>
          <a:p>
            <a:r>
              <a:rPr lang="en-US" dirty="0" smtClean="0"/>
              <a:t>High </a:t>
            </a:r>
            <a:r>
              <a:rPr lang="en-US" dirty="0" err="1"/>
              <a:t>optimised</a:t>
            </a:r>
            <a:r>
              <a:rPr lang="en-US" dirty="0"/>
              <a:t> for delivery large files, </a:t>
            </a:r>
            <a:r>
              <a:rPr lang="en-US" dirty="0" smtClean="0"/>
              <a:t>still use </a:t>
            </a:r>
            <a:r>
              <a:rPr lang="en-US" dirty="0"/>
              <a:t>Akamai for small assets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Data centers around the </a:t>
            </a:r>
            <a:r>
              <a:rPr lang="en-US" dirty="0" smtClean="0"/>
              <a:t>world</a:t>
            </a:r>
          </a:p>
          <a:p>
            <a:pPr lvl="1"/>
            <a:r>
              <a:rPr lang="en-US" dirty="0"/>
              <a:t>There may be a data center with a couple of racks that contain the entire Netflix </a:t>
            </a:r>
            <a:r>
              <a:rPr lang="en-US" dirty="0" smtClean="0"/>
              <a:t>library</a:t>
            </a:r>
          </a:p>
          <a:p>
            <a:pPr lvl="1"/>
            <a:r>
              <a:rPr lang="en-US" dirty="0" smtClean="0"/>
              <a:t>Others might only have 80</a:t>
            </a:r>
            <a:r>
              <a:rPr lang="en-US" dirty="0"/>
              <a:t>% of the most popular content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Unpopular material will </a:t>
            </a:r>
            <a:r>
              <a:rPr lang="en-US" dirty="0"/>
              <a:t>have to travel </a:t>
            </a:r>
            <a:r>
              <a:rPr lang="en-US" dirty="0" smtClean="0"/>
              <a:t>further</a:t>
            </a:r>
            <a:endParaRPr lang="en-US" dirty="0"/>
          </a:p>
          <a:p>
            <a:r>
              <a:rPr lang="en-US" dirty="0"/>
              <a:t>Client Intelligence</a:t>
            </a:r>
          </a:p>
          <a:p>
            <a:pPr lvl="1"/>
            <a:r>
              <a:rPr lang="en-US" dirty="0"/>
              <a:t>Calculates best edge server to </a:t>
            </a:r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Selects which </a:t>
            </a:r>
            <a:r>
              <a:rPr lang="en-US" dirty="0"/>
              <a:t>edge server based on the required bit rate and </a:t>
            </a:r>
            <a:r>
              <a:rPr lang="en-US" dirty="0" smtClean="0"/>
              <a:t>latency</a:t>
            </a:r>
            <a:endParaRPr lang="en-US" dirty="0"/>
          </a:p>
          <a:p>
            <a:pPr lvl="1"/>
            <a:r>
              <a:rPr lang="en-US" dirty="0"/>
              <a:t>Continually probes the best </a:t>
            </a:r>
            <a:r>
              <a:rPr lang="en-US" dirty="0" smtClean="0"/>
              <a:t>way of </a:t>
            </a:r>
            <a:r>
              <a:rPr lang="en-US" dirty="0"/>
              <a:t>receiving </a:t>
            </a:r>
            <a:r>
              <a:rPr lang="en-US" dirty="0" smtClean="0"/>
              <a:t>content</a:t>
            </a:r>
          </a:p>
          <a:p>
            <a:r>
              <a:rPr lang="en-US" dirty="0" smtClean="0"/>
              <a:t>However </a:t>
            </a:r>
            <a:r>
              <a:rPr lang="en-US" dirty="0"/>
              <a:t>the intelligence happens client side, it</a:t>
            </a:r>
            <a:r>
              <a:rPr lang="mr-IN" dirty="0"/>
              <a:t>’</a:t>
            </a:r>
            <a:r>
              <a:rPr lang="en-US" dirty="0"/>
              <a:t>s the client that calculates the best edge server to use (based on bit rate and closeness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11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30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Caches</a:t>
            </a:r>
          </a:p>
          <a:p>
            <a:pPr lvl="1"/>
            <a:r>
              <a:rPr lang="en-US" dirty="0"/>
              <a:t>Browser</a:t>
            </a:r>
          </a:p>
          <a:p>
            <a:pPr lvl="1"/>
            <a:r>
              <a:rPr lang="en-US" dirty="0"/>
              <a:t>Proxy</a:t>
            </a:r>
          </a:p>
          <a:p>
            <a:pPr lvl="1"/>
            <a:r>
              <a:rPr lang="en-US" dirty="0"/>
              <a:t>Reverse Proxy</a:t>
            </a:r>
          </a:p>
          <a:p>
            <a:r>
              <a:rPr lang="en-US" dirty="0"/>
              <a:t>Cache Control Headers</a:t>
            </a:r>
          </a:p>
          <a:p>
            <a:r>
              <a:rPr lang="en-US" dirty="0"/>
              <a:t>Content Delivery Networks</a:t>
            </a:r>
          </a:p>
          <a:p>
            <a:r>
              <a:rPr lang="en-US" dirty="0"/>
              <a:t>CDNs in practice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6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Slashdot effect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ashdo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03" y="1731828"/>
            <a:ext cx="6558327" cy="442504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3887" y="1773238"/>
            <a:ext cx="4266181" cy="446405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Popular website links to a smaller website</a:t>
            </a:r>
          </a:p>
          <a:p>
            <a:r>
              <a:rPr lang="en-US" dirty="0" smtClean="0"/>
              <a:t>Causes a massive increase of traffic</a:t>
            </a:r>
          </a:p>
          <a:p>
            <a:r>
              <a:rPr lang="en-US" dirty="0" smtClean="0"/>
              <a:t>The website is virtually unreachable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Slashdot early 2000s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err="1" smtClean="0"/>
              <a:t>Digg</a:t>
            </a:r>
            <a:endParaRPr lang="en-US" dirty="0" smtClean="0"/>
          </a:p>
          <a:p>
            <a:r>
              <a:rPr lang="en-US" dirty="0" err="1" smtClean="0"/>
              <a:t>Reddit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7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temporary storage (caching) of frequently accessed data for rapid </a:t>
            </a:r>
            <a:r>
              <a:rPr lang="en-US" dirty="0" smtClean="0"/>
              <a:t>access</a:t>
            </a:r>
          </a:p>
          <a:p>
            <a:r>
              <a:rPr lang="en-US" dirty="0"/>
              <a:t>Typically caches store "static </a:t>
            </a:r>
            <a:r>
              <a:rPr lang="en-US" dirty="0" smtClean="0"/>
              <a:t>assets”</a:t>
            </a:r>
            <a:endParaRPr lang="en-US" dirty="0"/>
          </a:p>
          <a:p>
            <a:pPr lvl="1"/>
            <a:r>
              <a:rPr lang="en-US" dirty="0"/>
              <a:t>Web documents</a:t>
            </a:r>
          </a:p>
          <a:p>
            <a:pPr lvl="1"/>
            <a:r>
              <a:rPr lang="en-US" dirty="0"/>
              <a:t>HTML pages</a:t>
            </a:r>
          </a:p>
          <a:p>
            <a:pPr lvl="1"/>
            <a:r>
              <a:rPr lang="en-US" dirty="0"/>
              <a:t>Images</a:t>
            </a:r>
          </a:p>
          <a:p>
            <a:r>
              <a:rPr lang="en-US" dirty="0"/>
              <a:t>Caches can be located at various points in a network</a:t>
            </a:r>
          </a:p>
          <a:p>
            <a:pPr lvl="1"/>
            <a:r>
              <a:rPr lang="en-US" dirty="0"/>
              <a:t>Reduces access time/latency for clients</a:t>
            </a:r>
          </a:p>
          <a:p>
            <a:pPr lvl="1"/>
            <a:r>
              <a:rPr lang="en-US" dirty="0"/>
              <a:t>Reduces bandwidth usage across slower links</a:t>
            </a:r>
          </a:p>
          <a:p>
            <a:pPr lvl="1"/>
            <a:r>
              <a:rPr lang="en-US" dirty="0"/>
              <a:t>Reduces load on a server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1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Cached?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24000" y="1692000"/>
            <a:ext cx="4919171" cy="293937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Cache friendly</a:t>
            </a:r>
          </a:p>
          <a:p>
            <a:pPr lvl="1"/>
            <a:r>
              <a:rPr lang="en-US" sz="2000" dirty="0" smtClean="0"/>
              <a:t>Logos and brand images</a:t>
            </a:r>
          </a:p>
          <a:p>
            <a:pPr lvl="1"/>
            <a:r>
              <a:rPr lang="en-US" sz="2000" dirty="0" smtClean="0"/>
              <a:t>Style sheets</a:t>
            </a:r>
          </a:p>
          <a:p>
            <a:pPr lvl="1"/>
            <a:r>
              <a:rPr lang="en-US" sz="2000" dirty="0" err="1" smtClean="0"/>
              <a:t>Javascript</a:t>
            </a:r>
            <a:r>
              <a:rPr lang="en-US" sz="2000" dirty="0" smtClean="0"/>
              <a:t> files, site and library </a:t>
            </a:r>
          </a:p>
          <a:p>
            <a:pPr lvl="1"/>
            <a:r>
              <a:rPr lang="en-US" sz="2000" dirty="0" smtClean="0"/>
              <a:t>Downloadable content</a:t>
            </a:r>
          </a:p>
          <a:p>
            <a:pPr lvl="1"/>
            <a:r>
              <a:rPr lang="en-US" sz="2000" dirty="0" smtClean="0"/>
              <a:t>Media files</a:t>
            </a:r>
          </a:p>
          <a:p>
            <a:pPr marL="360000" lvl="1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225163" y="1675720"/>
            <a:ext cx="7247722" cy="311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Be careful caching: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Data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HTML pages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Rotating images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Frequently modified </a:t>
            </a:r>
            <a:r>
              <a:rPr lang="en-US" dirty="0" err="1" smtClean="0"/>
              <a:t>Javascript</a:t>
            </a:r>
            <a:r>
              <a:rPr lang="en-US" dirty="0" smtClean="0"/>
              <a:t> and CSS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Content requested with authentication cookies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2772491" y="4659119"/>
            <a:ext cx="5995292" cy="152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Never cache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Sensitive data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User-specific data that frequently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2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Origin server </a:t>
            </a:r>
            <a:r>
              <a:rPr lang="en-US" dirty="0"/>
              <a:t>– original location of content</a:t>
            </a:r>
          </a:p>
          <a:p>
            <a:r>
              <a:rPr lang="en-US" b="1" dirty="0"/>
              <a:t>Hit</a:t>
            </a:r>
            <a:r>
              <a:rPr lang="en-US" dirty="0"/>
              <a:t> – response in cache</a:t>
            </a:r>
          </a:p>
          <a:p>
            <a:r>
              <a:rPr lang="en-US" b="1" dirty="0"/>
              <a:t>Miss</a:t>
            </a:r>
            <a:r>
              <a:rPr lang="en-US" dirty="0"/>
              <a:t> – response is not in the cache</a:t>
            </a:r>
          </a:p>
          <a:p>
            <a:r>
              <a:rPr lang="en-US" b="1" dirty="0"/>
              <a:t>Stale content</a:t>
            </a:r>
            <a:r>
              <a:rPr lang="en-US" dirty="0"/>
              <a:t> – Expired response </a:t>
            </a:r>
          </a:p>
          <a:p>
            <a:r>
              <a:rPr lang="en-US" b="1" dirty="0"/>
              <a:t>Cache hit ratio </a:t>
            </a:r>
            <a:r>
              <a:rPr lang="en-US" dirty="0"/>
              <a:t>– </a:t>
            </a:r>
            <a:r>
              <a:rPr lang="en-US" dirty="0" err="1"/>
              <a:t>hits:total</a:t>
            </a:r>
            <a:r>
              <a:rPr lang="en-US" dirty="0"/>
              <a:t> requests</a:t>
            </a:r>
          </a:p>
          <a:p>
            <a:r>
              <a:rPr lang="en-US" b="1" dirty="0"/>
              <a:t>Validation</a:t>
            </a:r>
            <a:r>
              <a:rPr lang="en-US" dirty="0"/>
              <a:t> – Check that cached response is most recent version</a:t>
            </a:r>
          </a:p>
          <a:p>
            <a:r>
              <a:rPr lang="en-US" b="1" dirty="0"/>
              <a:t>Invalidation</a:t>
            </a:r>
            <a:r>
              <a:rPr lang="en-US" dirty="0"/>
              <a:t> – Removal of response before it expires, due to update on origin server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9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Web Caching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Caches can </a:t>
            </a:r>
            <a:r>
              <a:rPr lang="en-US" sz="2400" dirty="0"/>
              <a:t>be located at various points in a </a:t>
            </a:r>
            <a:r>
              <a:rPr lang="en-US" sz="2400" dirty="0" smtClean="0"/>
              <a:t>network</a:t>
            </a:r>
          </a:p>
          <a:p>
            <a:pPr lvl="1"/>
            <a:r>
              <a:rPr lang="en-US" sz="2200" dirty="0" smtClean="0"/>
              <a:t>Browser </a:t>
            </a:r>
            <a:r>
              <a:rPr lang="en-US" sz="2200" dirty="0"/>
              <a:t>Cache</a:t>
            </a:r>
          </a:p>
          <a:p>
            <a:pPr lvl="1"/>
            <a:r>
              <a:rPr lang="en-US" sz="2200" dirty="0"/>
              <a:t>Proxy Cache</a:t>
            </a:r>
          </a:p>
          <a:p>
            <a:pPr lvl="1"/>
            <a:r>
              <a:rPr lang="en-US" sz="2200" dirty="0"/>
              <a:t>Reverse Proxy Cache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8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3307795" cy="4464050"/>
          </a:xfrm>
        </p:spPr>
        <p:txBody>
          <a:bodyPr/>
          <a:lstStyle/>
          <a:p>
            <a:r>
              <a:rPr lang="en-US" dirty="0"/>
              <a:t>Browsers maintain a small cache</a:t>
            </a:r>
          </a:p>
          <a:p>
            <a:r>
              <a:rPr lang="en-US" dirty="0"/>
              <a:t>Stored locally</a:t>
            </a:r>
          </a:p>
          <a:p>
            <a:r>
              <a:rPr lang="en-US" dirty="0"/>
              <a:t>Cache for a single user or application</a:t>
            </a:r>
          </a:p>
          <a:p>
            <a:r>
              <a:rPr lang="en-US" dirty="0"/>
              <a:t>Browser sets a caching policy, deciding what data to cache</a:t>
            </a:r>
          </a:p>
          <a:p>
            <a:pPr lvl="1"/>
            <a:r>
              <a:rPr lang="en-US" dirty="0"/>
              <a:t>User specific content</a:t>
            </a:r>
          </a:p>
          <a:p>
            <a:pPr lvl="1"/>
            <a:r>
              <a:rPr lang="en-US" dirty="0"/>
              <a:t>Expensive content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31682" y="1795268"/>
            <a:ext cx="7381985" cy="3497855"/>
            <a:chOff x="2263752" y="2370622"/>
            <a:chExt cx="7381985" cy="3497855"/>
          </a:xfrm>
        </p:grpSpPr>
        <p:sp>
          <p:nvSpPr>
            <p:cNvPr id="6" name="Cloud 5"/>
            <p:cNvSpPr/>
            <p:nvPr/>
          </p:nvSpPr>
          <p:spPr bwMode="auto">
            <a:xfrm>
              <a:off x="4918933" y="2370622"/>
              <a:ext cx="2473611" cy="1743488"/>
            </a:xfrm>
            <a:prstGeom prst="cloud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843480" y="2782102"/>
              <a:ext cx="822960" cy="82296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246906" y="2782102"/>
              <a:ext cx="822960" cy="82296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9" name="Straight Arrow Connector 8"/>
            <p:cNvCxnSpPr>
              <a:stCxn id="18" idx="1"/>
              <a:endCxn id="7" idx="2"/>
            </p:cNvCxnSpPr>
            <p:nvPr/>
          </p:nvCxnSpPr>
          <p:spPr bwMode="auto">
            <a:xfrm flipV="1">
              <a:off x="3065744" y="3605062"/>
              <a:ext cx="189216" cy="75707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>
              <a:stCxn id="8" idx="1"/>
              <a:endCxn id="7" idx="3"/>
            </p:cNvCxnSpPr>
            <p:nvPr/>
          </p:nvCxnSpPr>
          <p:spPr bwMode="auto">
            <a:xfrm flipH="1">
              <a:off x="3666440" y="3193582"/>
              <a:ext cx="4580466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>
              <a:endCxn id="8" idx="2"/>
            </p:cNvCxnSpPr>
            <p:nvPr/>
          </p:nvCxnSpPr>
          <p:spPr bwMode="auto">
            <a:xfrm flipV="1">
              <a:off x="8658386" y="3605062"/>
              <a:ext cx="0" cy="76810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2" name="Group 11"/>
            <p:cNvGrpSpPr/>
            <p:nvPr/>
          </p:nvGrpSpPr>
          <p:grpSpPr>
            <a:xfrm>
              <a:off x="2263752" y="4362136"/>
              <a:ext cx="1843073" cy="1506341"/>
              <a:chOff x="1084246" y="3540802"/>
              <a:chExt cx="1843073" cy="1506341"/>
            </a:xfrm>
          </p:grpSpPr>
          <p:sp>
            <p:nvSpPr>
              <p:cNvPr id="18" name="Can 17"/>
              <p:cNvSpPr/>
              <p:nvPr/>
            </p:nvSpPr>
            <p:spPr bwMode="auto">
              <a:xfrm>
                <a:off x="1285542" y="3540802"/>
                <a:ext cx="1201392" cy="1106064"/>
              </a:xfrm>
              <a:prstGeom prst="can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n>
                    <a:solidFill>
                      <a:srgbClr val="000000"/>
                    </a:solidFill>
                  </a:ln>
                </a:endParaRPr>
              </a:p>
            </p:txBody>
          </p:sp>
          <p:cxnSp>
            <p:nvCxnSpPr>
              <p:cNvPr id="19" name="Straight Arrow Connector 18"/>
              <p:cNvCxnSpPr>
                <a:stCxn id="21" idx="0"/>
                <a:endCxn id="18" idx="0"/>
              </p:cNvCxnSpPr>
              <p:nvPr/>
            </p:nvCxnSpPr>
            <p:spPr bwMode="auto">
              <a:xfrm flipV="1">
                <a:off x="1882919" y="3817318"/>
                <a:ext cx="3319" cy="360433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1084246" y="4677811"/>
                <a:ext cx="1843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Browser Cache</a:t>
                </a:r>
                <a:endParaRPr lang="en-US" dirty="0"/>
              </a:p>
            </p:txBody>
          </p:sp>
          <p:sp>
            <p:nvSpPr>
              <p:cNvPr id="21" name="Folded Corner 20"/>
              <p:cNvSpPr/>
              <p:nvPr/>
            </p:nvSpPr>
            <p:spPr bwMode="auto">
              <a:xfrm>
                <a:off x="1705890" y="4177751"/>
                <a:ext cx="354057" cy="354057"/>
              </a:xfrm>
              <a:prstGeom prst="foldedCorner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418605" y="2432160"/>
              <a:ext cx="193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Local Machine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41928" y="2432155"/>
              <a:ext cx="1803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Origin Server</a:t>
              </a:r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133803" y="4392475"/>
              <a:ext cx="1058741" cy="639596"/>
              <a:chOff x="6954297" y="3571141"/>
              <a:chExt cx="1058741" cy="639596"/>
            </a:xfrm>
          </p:grpSpPr>
          <p:sp>
            <p:nvSpPr>
              <p:cNvPr id="16" name="Folded Corner 15"/>
              <p:cNvSpPr/>
              <p:nvPr/>
            </p:nvSpPr>
            <p:spPr bwMode="auto">
              <a:xfrm>
                <a:off x="7294578" y="3571141"/>
                <a:ext cx="354057" cy="354057"/>
              </a:xfrm>
              <a:prstGeom prst="foldedCorner">
                <a:avLst/>
              </a:prstGeom>
              <a:solidFill>
                <a:srgbClr val="D5F4FF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954297" y="3841405"/>
                <a:ext cx="1058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resource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968372"/>
      </p:ext>
    </p:extLst>
  </p:cSld>
  <p:clrMapOvr>
    <a:masterClrMapping/>
  </p:clrMapOvr>
</p:sld>
</file>

<file path=ppt/theme/theme1.xml><?xml version="1.0" encoding="utf-8"?>
<a:theme xmlns:a="http://schemas.openxmlformats.org/drawingml/2006/main" name="Southampton Wide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8ACAB719-A16B-2145-8B77-04255D7FC1C3}" vid="{C7FB8697-F337-7944-BF6C-FB96E5580AC4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8ACAB719-A16B-2145-8B77-04255D7FC1C3}" vid="{7C02E769-0FDE-0C4E-A392-F38FC251E033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8ACAB719-A16B-2145-8B77-04255D7FC1C3}" vid="{055654B0-B660-E444-AA0D-B3C48A7BFC89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8ACAB719-A16B-2145-8B77-04255D7FC1C3}" vid="{06C70491-3485-934F-AEE2-390829289E0D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8ACAB719-A16B-2145-8B77-04255D7FC1C3}" vid="{73D72BC4-040E-D84E-9A78-FB3009EDC067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8ACAB719-A16B-2145-8B77-04255D7FC1C3}" vid="{166383DF-174E-4647-A844-A3C758D47151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8ACAB719-A16B-2145-8B77-04255D7FC1C3}" vid="{A9F065CA-4772-A44B-BDD4-FE6097D870F6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8ACAB719-A16B-2145-8B77-04255D7FC1C3}" vid="{990850B8-7987-3541-89DD-FF6F97230F13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Southampton Wide.potx</Template>
  <TotalTime>264</TotalTime>
  <Words>1690</Words>
  <Application>Microsoft Macintosh PowerPoint</Application>
  <PresentationFormat>Custom</PresentationFormat>
  <Paragraphs>276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Southampton Wide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Caching and Content Delivery Networks</vt:lpstr>
      <vt:lpstr>Caching</vt:lpstr>
      <vt:lpstr>Slashdot effect</vt:lpstr>
      <vt:lpstr>Web Caching</vt:lpstr>
      <vt:lpstr>What can be Cached?</vt:lpstr>
      <vt:lpstr>Terminology</vt:lpstr>
      <vt:lpstr>Different Web Caching Solutions</vt:lpstr>
      <vt:lpstr>Browser Cache</vt:lpstr>
      <vt:lpstr>Browser Cache vs Cookies</vt:lpstr>
      <vt:lpstr>Tracking and Caches</vt:lpstr>
      <vt:lpstr>Proxy Cache</vt:lpstr>
      <vt:lpstr>Reverse Proxy Cache</vt:lpstr>
      <vt:lpstr>Controlling Caches with HTTP: Last-Modified Header</vt:lpstr>
      <vt:lpstr>Caching Headers</vt:lpstr>
      <vt:lpstr>HTTP with Cache-Control Header</vt:lpstr>
      <vt:lpstr>Content Delivery Networks</vt:lpstr>
      <vt:lpstr>Motivation Scenario</vt:lpstr>
      <vt:lpstr>Motivation Scenario</vt:lpstr>
      <vt:lpstr>Content Delivery Network</vt:lpstr>
      <vt:lpstr>CDN</vt:lpstr>
      <vt:lpstr>Commercial CDNs</vt:lpstr>
      <vt:lpstr>Motivational Scenario</vt:lpstr>
      <vt:lpstr>Motivational Scenario</vt:lpstr>
      <vt:lpstr>CDN: Simple content access scenario</vt:lpstr>
      <vt:lpstr>PowerPoint Presentation</vt:lpstr>
      <vt:lpstr>PowerPoint Presentation</vt:lpstr>
      <vt:lpstr>PowerPoint Presentation</vt:lpstr>
      <vt:lpstr>PowerPoint Presentation</vt:lpstr>
      <vt:lpstr>CDN Cluster Selection Strategy</vt:lpstr>
      <vt:lpstr>Case Study: Netflix’s first Approach</vt:lpstr>
      <vt:lpstr>Case Study: Netflix</vt:lpstr>
      <vt:lpstr>DASH - Dynamic Adaptive Streaming over HTTP</vt:lpstr>
      <vt:lpstr>MPEG-DASH Adoption</vt:lpstr>
      <vt:lpstr>Neflix OpenConnect</vt:lpstr>
      <vt:lpstr>Summary</vt:lpstr>
      <vt:lpstr>Learning Outcomes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Heather</cp:lastModifiedBy>
  <cp:revision>28</cp:revision>
  <dcterms:created xsi:type="dcterms:W3CDTF">2019-11-19T14:02:50Z</dcterms:created>
  <dcterms:modified xsi:type="dcterms:W3CDTF">2019-12-13T14:22:50Z</dcterms:modified>
</cp:coreProperties>
</file>