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gif" ContentType="image/gif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4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5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6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7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46"/>
  </p:notesMasterIdLst>
  <p:sldIdLst>
    <p:sldId id="261" r:id="rId9"/>
    <p:sldId id="262" r:id="rId10"/>
    <p:sldId id="259" r:id="rId11"/>
    <p:sldId id="260" r:id="rId12"/>
    <p:sldId id="264" r:id="rId13"/>
    <p:sldId id="266" r:id="rId14"/>
    <p:sldId id="267" r:id="rId15"/>
    <p:sldId id="268" r:id="rId16"/>
    <p:sldId id="269" r:id="rId17"/>
    <p:sldId id="271" r:id="rId18"/>
    <p:sldId id="272" r:id="rId19"/>
    <p:sldId id="273" r:id="rId20"/>
    <p:sldId id="274" r:id="rId21"/>
    <p:sldId id="280" r:id="rId22"/>
    <p:sldId id="275" r:id="rId23"/>
    <p:sldId id="281" r:id="rId24"/>
    <p:sldId id="263" r:id="rId25"/>
    <p:sldId id="276" r:id="rId26"/>
    <p:sldId id="277" r:id="rId27"/>
    <p:sldId id="283" r:id="rId28"/>
    <p:sldId id="284" r:id="rId29"/>
    <p:sldId id="285" r:id="rId30"/>
    <p:sldId id="286" r:id="rId31"/>
    <p:sldId id="299" r:id="rId32"/>
    <p:sldId id="287" r:id="rId33"/>
    <p:sldId id="290" r:id="rId34"/>
    <p:sldId id="291" r:id="rId35"/>
    <p:sldId id="292" r:id="rId36"/>
    <p:sldId id="293" r:id="rId37"/>
    <p:sldId id="288" r:id="rId38"/>
    <p:sldId id="295" r:id="rId39"/>
    <p:sldId id="296" r:id="rId40"/>
    <p:sldId id="289" r:id="rId41"/>
    <p:sldId id="294" r:id="rId42"/>
    <p:sldId id="297" r:id="rId43"/>
    <p:sldId id="282" r:id="rId44"/>
    <p:sldId id="298" r:id="rId4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08"/>
    <p:restoredTop sz="82771" autoAdjust="0"/>
  </p:normalViewPr>
  <p:slideViewPr>
    <p:cSldViewPr snapToGrid="0" snapToObjects="1" showGuides="1">
      <p:cViewPr>
        <p:scale>
          <a:sx n="75" d="100"/>
          <a:sy n="75" d="100"/>
        </p:scale>
        <p:origin x="-856" y="-1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notesMaster" Target="notesMasters/notesMaster1.xml"/><Relationship Id="rId47" Type="http://schemas.openxmlformats.org/officeDocument/2006/relationships/printerSettings" Target="printerSettings/printerSettings1.bin"/><Relationship Id="rId48" Type="http://schemas.openxmlformats.org/officeDocument/2006/relationships/presProps" Target="presProps.xml"/><Relationship Id="rId49" Type="http://schemas.openxmlformats.org/officeDocument/2006/relationships/viewProps" Target="viewProps.xml"/><Relationship Id="rId20" Type="http://schemas.openxmlformats.org/officeDocument/2006/relationships/slide" Target="slides/slide12.xml"/><Relationship Id="rId21" Type="http://schemas.openxmlformats.org/officeDocument/2006/relationships/slide" Target="slides/slide13.xml"/><Relationship Id="rId22" Type="http://schemas.openxmlformats.org/officeDocument/2006/relationships/slide" Target="slides/slide14.xml"/><Relationship Id="rId23" Type="http://schemas.openxmlformats.org/officeDocument/2006/relationships/slide" Target="slides/slide15.xml"/><Relationship Id="rId24" Type="http://schemas.openxmlformats.org/officeDocument/2006/relationships/slide" Target="slides/slide16.xml"/><Relationship Id="rId25" Type="http://schemas.openxmlformats.org/officeDocument/2006/relationships/slide" Target="slides/slide17.xml"/><Relationship Id="rId26" Type="http://schemas.openxmlformats.org/officeDocument/2006/relationships/slide" Target="slides/slide18.xml"/><Relationship Id="rId27" Type="http://schemas.openxmlformats.org/officeDocument/2006/relationships/slide" Target="slides/slide19.xml"/><Relationship Id="rId28" Type="http://schemas.openxmlformats.org/officeDocument/2006/relationships/slide" Target="slides/slide20.xml"/><Relationship Id="rId29" Type="http://schemas.openxmlformats.org/officeDocument/2006/relationships/slide" Target="slides/slide21.xml"/><Relationship Id="rId50" Type="http://schemas.openxmlformats.org/officeDocument/2006/relationships/theme" Target="theme/theme1.xml"/><Relationship Id="rId5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Master" Target="slideMasters/slideMaster5.xml"/><Relationship Id="rId30" Type="http://schemas.openxmlformats.org/officeDocument/2006/relationships/slide" Target="slides/slide22.xml"/><Relationship Id="rId31" Type="http://schemas.openxmlformats.org/officeDocument/2006/relationships/slide" Target="slides/slide23.xml"/><Relationship Id="rId32" Type="http://schemas.openxmlformats.org/officeDocument/2006/relationships/slide" Target="slides/slide24.xml"/><Relationship Id="rId9" Type="http://schemas.openxmlformats.org/officeDocument/2006/relationships/slide" Target="slides/slide1.xml"/><Relationship Id="rId6" Type="http://schemas.openxmlformats.org/officeDocument/2006/relationships/slideMaster" Target="slideMasters/slideMaster6.xml"/><Relationship Id="rId7" Type="http://schemas.openxmlformats.org/officeDocument/2006/relationships/slideMaster" Target="slideMasters/slideMaster7.xml"/><Relationship Id="rId8" Type="http://schemas.openxmlformats.org/officeDocument/2006/relationships/slideMaster" Target="slideMasters/slideMaster8.xml"/><Relationship Id="rId33" Type="http://schemas.openxmlformats.org/officeDocument/2006/relationships/slide" Target="slides/slide25.xml"/><Relationship Id="rId34" Type="http://schemas.openxmlformats.org/officeDocument/2006/relationships/slide" Target="slides/slide26.xml"/><Relationship Id="rId35" Type="http://schemas.openxmlformats.org/officeDocument/2006/relationships/slide" Target="slides/slide27.xml"/><Relationship Id="rId36" Type="http://schemas.openxmlformats.org/officeDocument/2006/relationships/slide" Target="slides/slide28.xml"/><Relationship Id="rId10" Type="http://schemas.openxmlformats.org/officeDocument/2006/relationships/slide" Target="slides/slide2.xml"/><Relationship Id="rId11" Type="http://schemas.openxmlformats.org/officeDocument/2006/relationships/slide" Target="slides/slide3.xml"/><Relationship Id="rId12" Type="http://schemas.openxmlformats.org/officeDocument/2006/relationships/slide" Target="slides/slide4.xml"/><Relationship Id="rId13" Type="http://schemas.openxmlformats.org/officeDocument/2006/relationships/slide" Target="slides/slide5.xml"/><Relationship Id="rId14" Type="http://schemas.openxmlformats.org/officeDocument/2006/relationships/slide" Target="slides/slide6.xml"/><Relationship Id="rId15" Type="http://schemas.openxmlformats.org/officeDocument/2006/relationships/slide" Target="slides/slide7.xml"/><Relationship Id="rId16" Type="http://schemas.openxmlformats.org/officeDocument/2006/relationships/slide" Target="slides/slide8.xml"/><Relationship Id="rId17" Type="http://schemas.openxmlformats.org/officeDocument/2006/relationships/slide" Target="slides/slide9.xml"/><Relationship Id="rId18" Type="http://schemas.openxmlformats.org/officeDocument/2006/relationships/slide" Target="slides/slide10.xml"/><Relationship Id="rId19" Type="http://schemas.openxmlformats.org/officeDocument/2006/relationships/slide" Target="slides/slide11.xml"/><Relationship Id="rId37" Type="http://schemas.openxmlformats.org/officeDocument/2006/relationships/slide" Target="slides/slide29.xml"/><Relationship Id="rId38" Type="http://schemas.openxmlformats.org/officeDocument/2006/relationships/slide" Target="slides/slide30.xml"/><Relationship Id="rId39" Type="http://schemas.openxmlformats.org/officeDocument/2006/relationships/slide" Target="slides/slide31.xml"/><Relationship Id="rId40" Type="http://schemas.openxmlformats.org/officeDocument/2006/relationships/slide" Target="slides/slide32.xml"/><Relationship Id="rId41" Type="http://schemas.openxmlformats.org/officeDocument/2006/relationships/slide" Target="slides/slide33.xml"/><Relationship Id="rId42" Type="http://schemas.openxmlformats.org/officeDocument/2006/relationships/slide" Target="slides/slide34.xml"/><Relationship Id="rId43" Type="http://schemas.openxmlformats.org/officeDocument/2006/relationships/slide" Target="slides/slide35.xml"/><Relationship Id="rId44" Type="http://schemas.openxmlformats.org/officeDocument/2006/relationships/slide" Target="slides/slide36.xml"/><Relationship Id="rId45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13/12/19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12C5C38-6D5D-DB4D-BEC8-00292445BAFF}" type="slidenum">
              <a:rPr lang="en-GB"/>
              <a:pPr/>
              <a:t>2</a:t>
            </a:fld>
            <a:endParaRPr lang="en-GB"/>
          </a:p>
        </p:txBody>
      </p:sp>
      <p:sp>
        <p:nvSpPr>
          <p:cNvPr id="199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9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11507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.png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2.png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2.png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2.png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Relationship Id="rId2" Type="http://schemas.openxmlformats.org/officeDocument/2006/relationships/image" Target="../media/image2.png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=""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=""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=""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=""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=""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=""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=""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=""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=""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=""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=""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=""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=""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=""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=""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=""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=""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=""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=""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=""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=""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=""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=""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=""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=""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=""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=""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=""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=""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=""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=""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=""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=""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=""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=""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=""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=""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=""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=""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=""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=""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=""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=""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1434801"/>
      </p:ext>
    </p:extLst>
  </p:cSld>
  <p:clrMapOvr>
    <a:masterClrMapping/>
  </p:clrMapOvr>
  <p:extLst>
    <p:ext uri="{DCECCB84-F9BA-43D5-87BE-67443E8EF086}">
      <p15:sldGuideLst xmlns=""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=""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8273321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276621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=""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=""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=""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=""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=""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=""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=""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=""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=""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=""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=""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=""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=""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=""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=""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=""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=""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=""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=""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=""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=""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=""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=""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=""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=""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=""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=""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=""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=""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=""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=""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=""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=""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=""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=""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=""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=""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=""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=""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=""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=""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=""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=""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20" Type="http://schemas.openxmlformats.org/officeDocument/2006/relationships/slideLayout" Target="../slideLayouts/slideLayout20.xml"/><Relationship Id="rId21" Type="http://schemas.openxmlformats.org/officeDocument/2006/relationships/slideLayout" Target="../slideLayouts/slideLayout21.xml"/><Relationship Id="rId22" Type="http://schemas.openxmlformats.org/officeDocument/2006/relationships/slideLayout" Target="../slideLayouts/slideLayout22.xml"/><Relationship Id="rId23" Type="http://schemas.openxmlformats.org/officeDocument/2006/relationships/theme" Target="../theme/theme1.xml"/><Relationship Id="rId24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4" Type="http://schemas.openxmlformats.org/officeDocument/2006/relationships/theme" Target="../theme/theme2.xml"/><Relationship Id="rId5" Type="http://schemas.openxmlformats.org/officeDocument/2006/relationships/image" Target="../media/image2.png"/><Relationship Id="rId1" Type="http://schemas.openxmlformats.org/officeDocument/2006/relationships/slideLayout" Target="../slideLayouts/slideLayout23.xml"/><Relationship Id="rId2" Type="http://schemas.openxmlformats.org/officeDocument/2006/relationships/slideLayout" Target="../slideLayouts/slideLayout24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4" Type="http://schemas.openxmlformats.org/officeDocument/2006/relationships/theme" Target="../theme/theme3.xml"/><Relationship Id="rId5" Type="http://schemas.openxmlformats.org/officeDocument/2006/relationships/image" Target="../media/image2.png"/><Relationship Id="rId1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7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4" Type="http://schemas.openxmlformats.org/officeDocument/2006/relationships/theme" Target="../theme/theme4.xml"/><Relationship Id="rId5" Type="http://schemas.openxmlformats.org/officeDocument/2006/relationships/image" Target="../media/image2.png"/><Relationship Id="rId1" Type="http://schemas.openxmlformats.org/officeDocument/2006/relationships/slideLayout" Target="../slideLayouts/slideLayout29.xml"/><Relationship Id="rId2" Type="http://schemas.openxmlformats.org/officeDocument/2006/relationships/slideLayout" Target="../slideLayouts/slideLayout30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4" Type="http://schemas.openxmlformats.org/officeDocument/2006/relationships/theme" Target="../theme/theme5.xml"/><Relationship Id="rId5" Type="http://schemas.openxmlformats.org/officeDocument/2006/relationships/image" Target="../media/image2.png"/><Relationship Id="rId1" Type="http://schemas.openxmlformats.org/officeDocument/2006/relationships/slideLayout" Target="../slideLayouts/slideLayout32.xml"/><Relationship Id="rId2" Type="http://schemas.openxmlformats.org/officeDocument/2006/relationships/slideLayout" Target="../slideLayouts/slideLayout33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7.xml"/><Relationship Id="rId4" Type="http://schemas.openxmlformats.org/officeDocument/2006/relationships/theme" Target="../theme/theme6.xml"/><Relationship Id="rId5" Type="http://schemas.openxmlformats.org/officeDocument/2006/relationships/image" Target="../media/image2.png"/><Relationship Id="rId1" Type="http://schemas.openxmlformats.org/officeDocument/2006/relationships/slideLayout" Target="../slideLayouts/slideLayout35.xml"/><Relationship Id="rId2" Type="http://schemas.openxmlformats.org/officeDocument/2006/relationships/slideLayout" Target="../slideLayouts/slideLayout3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4" Type="http://schemas.openxmlformats.org/officeDocument/2006/relationships/theme" Target="../theme/theme7.xml"/><Relationship Id="rId5" Type="http://schemas.openxmlformats.org/officeDocument/2006/relationships/image" Target="../media/image2.png"/><Relationship Id="rId1" Type="http://schemas.openxmlformats.org/officeDocument/2006/relationships/slideLayout" Target="../slideLayouts/slideLayout38.xml"/><Relationship Id="rId2" Type="http://schemas.openxmlformats.org/officeDocument/2006/relationships/slideLayout" Target="../slideLayouts/slideLayout39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3.xml"/><Relationship Id="rId4" Type="http://schemas.openxmlformats.org/officeDocument/2006/relationships/theme" Target="../theme/theme8.xml"/><Relationship Id="rId5" Type="http://schemas.openxmlformats.org/officeDocument/2006/relationships/image" Target="../media/image2.png"/><Relationship Id="rId1" Type="http://schemas.openxmlformats.org/officeDocument/2006/relationships/slideLayout" Target="../slideLayouts/slideLayout41.xml"/><Relationship Id="rId2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13/12/19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="" xmlns:a16="http://schemas.microsoft.com/office/drawing/2014/main" id="{B426078B-3553-4544-8ED2-80E83B6C7BAA}"/>
              </a:ext>
            </a:extLst>
          </p:cNvPr>
          <p:cNvSpPr txBox="1">
            <a:spLocks/>
          </p:cNvSpPr>
          <p:nvPr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A4DCCAEE-C447-EE4D-A54A-FF75ECE36C76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722" r:id="rId20"/>
    <p:sldLayoutId id="2147483723" r:id="rId21"/>
    <p:sldLayoutId id="2147483724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=""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=""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=""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=""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=""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=""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=""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=""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video.netcinema.com/6Y7B23V" TargetMode="External"/><Relationship Id="rId4" Type="http://schemas.openxmlformats.org/officeDocument/2006/relationships/hyperlink" Target="http://KingCDN.com/NetC6Y7B23V" TargetMode="External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3" Type="http://schemas.openxmlformats.org/officeDocument/2006/relationships/hyperlink" Target="http://video.netcinema.com/6Y7B23V" TargetMode="Externa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3" Type="http://schemas.openxmlformats.org/officeDocument/2006/relationships/hyperlink" Target="http://KingCDN.com/NetC6Y7B23V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gi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179856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Browser Cache </a:t>
            </a:r>
            <a:r>
              <a:rPr lang="en-US" dirty="0" err="1" smtClean="0"/>
              <a:t>vs</a:t>
            </a:r>
            <a:r>
              <a:rPr lang="en-US" dirty="0" smtClean="0"/>
              <a:t> Cookies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5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80276775"/>
              </p:ext>
            </p:extLst>
          </p:nvPr>
        </p:nvGraphicFramePr>
        <p:xfrm>
          <a:off x="1278983" y="2476500"/>
          <a:ext cx="8229600" cy="158496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2808085"/>
                <a:gridCol w="5421515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Cache</a:t>
                      </a:r>
                      <a:endParaRPr lang="en-US" sz="2000" b="1" dirty="0"/>
                    </a:p>
                  </a:txBody>
                  <a:tcPr marL="88570" marR="88570"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Cookies</a:t>
                      </a:r>
                      <a:endParaRPr lang="en-US" sz="2000" b="1" dirty="0"/>
                    </a:p>
                  </a:txBody>
                  <a:tcPr marL="88570" marR="8857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Stores</a:t>
                      </a:r>
                      <a:r>
                        <a:rPr lang="en-US" sz="2000" baseline="0" dirty="0" smtClean="0"/>
                        <a:t> files</a:t>
                      </a:r>
                      <a:endParaRPr lang="en-US" sz="2000" dirty="0"/>
                    </a:p>
                  </a:txBody>
                  <a:tcPr marL="88570" marR="88570"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Stores session info or </a:t>
                      </a:r>
                      <a:r>
                        <a:rPr lang="en-US" sz="2000" baseline="0" dirty="0" smtClean="0"/>
                        <a:t>tracking </a:t>
                      </a:r>
                      <a:endParaRPr lang="en-US" sz="2000" dirty="0"/>
                    </a:p>
                  </a:txBody>
                  <a:tcPr marL="88570" marR="88570"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Faster viewing</a:t>
                      </a:r>
                      <a:endParaRPr lang="en-US" sz="2000" dirty="0"/>
                    </a:p>
                  </a:txBody>
                  <a:tcPr marL="88570" marR="88570"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Preferences</a:t>
                      </a:r>
                      <a:r>
                        <a:rPr lang="en-US" sz="2000" baseline="0" dirty="0" smtClean="0"/>
                        <a:t> and targeting advertising</a:t>
                      </a:r>
                      <a:endParaRPr lang="en-US" sz="2000" dirty="0"/>
                    </a:p>
                  </a:txBody>
                  <a:tcPr marL="88570" marR="8857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Stored locally</a:t>
                      </a:r>
                      <a:r>
                        <a:rPr lang="en-US" sz="2000" baseline="0" dirty="0" smtClean="0"/>
                        <a:t> </a:t>
                      </a:r>
                      <a:endParaRPr lang="en-US" sz="2000" dirty="0"/>
                    </a:p>
                  </a:txBody>
                  <a:tcPr marL="88570" marR="88570"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Stored locally</a:t>
                      </a:r>
                      <a:endParaRPr lang="en-US" sz="2000" dirty="0"/>
                    </a:p>
                  </a:txBody>
                  <a:tcPr marL="88570" marR="8857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691710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Tracking and Caches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sz="2400" dirty="0"/>
              <a:t>Browser caches can also be used </a:t>
            </a:r>
            <a:r>
              <a:rPr lang="en-US" sz="2400" dirty="0" smtClean="0"/>
              <a:t>to track users</a:t>
            </a:r>
            <a:endParaRPr lang="en-US" sz="2400" dirty="0"/>
          </a:p>
          <a:p>
            <a:r>
              <a:rPr lang="en-US" sz="2400" dirty="0"/>
              <a:t>It is possible to track you </a:t>
            </a:r>
            <a:r>
              <a:rPr lang="en-US" sz="2400" dirty="0" smtClean="0"/>
              <a:t>cross</a:t>
            </a:r>
            <a:r>
              <a:rPr lang="en-US" sz="2400" dirty="0"/>
              <a:t>-site and across browser restarts, even if you disable or clear cookies </a:t>
            </a:r>
          </a:p>
          <a:p>
            <a:r>
              <a:rPr lang="en-US" sz="2400" dirty="0"/>
              <a:t>Browsers cache content based on the expiration headers provided by the server </a:t>
            </a:r>
          </a:p>
          <a:p>
            <a:pPr lvl="1"/>
            <a:r>
              <a:rPr lang="en-US" sz="2000" dirty="0"/>
              <a:t>A web application can include unique content in a page, and then use JavaScript to check if the content is cached or not in order to identify a user.</a:t>
            </a:r>
          </a:p>
          <a:p>
            <a:pPr lvl="1"/>
            <a:r>
              <a:rPr lang="en-US" sz="2000" dirty="0"/>
              <a:t> It is difficult to defend against unless you routinely (e.g. on closing the browser) delete all content. </a:t>
            </a:r>
          </a:p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71078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Proxy Cache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3678614" cy="4464050"/>
          </a:xfrm>
        </p:spPr>
        <p:txBody>
          <a:bodyPr>
            <a:normAutofit fontScale="85000" lnSpcReduction="20000"/>
          </a:bodyPr>
          <a:lstStyle/>
          <a:p>
            <a:r>
              <a:rPr lang="en-US" sz="2400" dirty="0"/>
              <a:t>Cache located close to the clients (hosted by University or Internet Service Provider)</a:t>
            </a:r>
          </a:p>
          <a:p>
            <a:pPr lvl="1"/>
            <a:r>
              <a:rPr lang="en-US" sz="2400" dirty="0"/>
              <a:t>Decrease bandwidth usage</a:t>
            </a:r>
          </a:p>
          <a:p>
            <a:pPr lvl="1"/>
            <a:r>
              <a:rPr lang="en-US" sz="2400" dirty="0"/>
              <a:t>Decreases network latency</a:t>
            </a:r>
          </a:p>
          <a:p>
            <a:r>
              <a:rPr lang="en-US" sz="2400" dirty="0"/>
              <a:t>Scale provides the main advantage: many users within the ISP may all be asking for the same web </a:t>
            </a:r>
            <a:r>
              <a:rPr lang="en-US" sz="2400" dirty="0" smtClean="0"/>
              <a:t>pages</a:t>
            </a:r>
          </a:p>
          <a:p>
            <a:r>
              <a:rPr lang="en-US" sz="2400" dirty="0" smtClean="0"/>
              <a:t>ISPs use </a:t>
            </a:r>
            <a:r>
              <a:rPr lang="en-US" sz="2400" dirty="0"/>
              <a:t>this approach to decrease bandwidth across their </a:t>
            </a:r>
            <a:r>
              <a:rPr lang="en-US" sz="2400" dirty="0" smtClean="0"/>
              <a:t>networks</a:t>
            </a:r>
            <a:endParaRPr lang="en-US" sz="2400" dirty="0"/>
          </a:p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4444411" y="1804389"/>
            <a:ext cx="6644451" cy="4016583"/>
            <a:chOff x="2890204" y="1980153"/>
            <a:chExt cx="6644451" cy="4016583"/>
          </a:xfrm>
        </p:grpSpPr>
        <p:sp>
          <p:nvSpPr>
            <p:cNvPr id="6" name="Cloud 5"/>
            <p:cNvSpPr/>
            <p:nvPr/>
          </p:nvSpPr>
          <p:spPr bwMode="auto">
            <a:xfrm>
              <a:off x="4628524" y="1980153"/>
              <a:ext cx="2666054" cy="2154116"/>
            </a:xfrm>
            <a:prstGeom prst="cloud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Rectangle 6"/>
            <p:cNvSpPr/>
            <p:nvPr/>
          </p:nvSpPr>
          <p:spPr bwMode="auto">
            <a:xfrm>
              <a:off x="3144711" y="2507621"/>
              <a:ext cx="822960" cy="822960"/>
            </a:xfrm>
            <a:prstGeom prst="rect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Rectangle 7"/>
            <p:cNvSpPr/>
            <p:nvPr/>
          </p:nvSpPr>
          <p:spPr bwMode="auto">
            <a:xfrm>
              <a:off x="8548137" y="2507621"/>
              <a:ext cx="822960" cy="822960"/>
            </a:xfrm>
            <a:prstGeom prst="rect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cxnSp>
          <p:nvCxnSpPr>
            <p:cNvPr id="9" name="Curved Connector 8"/>
            <p:cNvCxnSpPr/>
            <p:nvPr/>
          </p:nvCxnSpPr>
          <p:spPr bwMode="auto">
            <a:xfrm rot="16200000" flipV="1">
              <a:off x="4248368" y="2678136"/>
              <a:ext cx="1511602" cy="2072993"/>
            </a:xfrm>
            <a:prstGeom prst="curvedConnector2">
              <a:avLst/>
            </a:prstGeom>
            <a:solidFill>
              <a:schemeClr val="accent1"/>
            </a:solidFill>
            <a:ln w="5715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0" name="Curved Connector 9"/>
            <p:cNvCxnSpPr>
              <a:stCxn id="8" idx="1"/>
            </p:cNvCxnSpPr>
            <p:nvPr/>
          </p:nvCxnSpPr>
          <p:spPr bwMode="auto">
            <a:xfrm rot="10800000" flipV="1">
              <a:off x="6040665" y="2919100"/>
              <a:ext cx="2507472" cy="1551333"/>
            </a:xfrm>
            <a:prstGeom prst="curvedConnector2">
              <a:avLst/>
            </a:prstGeom>
            <a:solidFill>
              <a:schemeClr val="accent1"/>
            </a:solidFill>
            <a:ln w="57150" cap="flat" cmpd="sng" algn="ctr">
              <a:solidFill>
                <a:srgbClr val="FF66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1" name="Straight Arrow Connector 10"/>
            <p:cNvCxnSpPr>
              <a:endCxn id="8" idx="2"/>
            </p:cNvCxnSpPr>
            <p:nvPr/>
          </p:nvCxnSpPr>
          <p:spPr bwMode="auto">
            <a:xfrm flipV="1">
              <a:off x="8959617" y="3330581"/>
              <a:ext cx="0" cy="768104"/>
            </a:xfrm>
            <a:prstGeom prst="straightConnector1">
              <a:avLst/>
            </a:prstGeom>
            <a:solidFill>
              <a:schemeClr val="accent1"/>
            </a:solidFill>
            <a:ln w="57150" cap="flat" cmpd="sng" algn="ctr">
              <a:solidFill>
                <a:srgbClr val="FF66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grpSp>
          <p:nvGrpSpPr>
            <p:cNvPr id="12" name="Group 11"/>
            <p:cNvGrpSpPr/>
            <p:nvPr/>
          </p:nvGrpSpPr>
          <p:grpSpPr>
            <a:xfrm>
              <a:off x="5321847" y="4490395"/>
              <a:ext cx="1843073" cy="1506341"/>
              <a:chOff x="1177174" y="3540802"/>
              <a:chExt cx="1843073" cy="1506341"/>
            </a:xfrm>
          </p:grpSpPr>
          <p:sp>
            <p:nvSpPr>
              <p:cNvPr id="18" name="Can 17"/>
              <p:cNvSpPr/>
              <p:nvPr/>
            </p:nvSpPr>
            <p:spPr bwMode="auto">
              <a:xfrm>
                <a:off x="1285542" y="3540802"/>
                <a:ext cx="1201392" cy="1106064"/>
              </a:xfrm>
              <a:prstGeom prst="can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>
                  <a:ln>
                    <a:solidFill>
                      <a:srgbClr val="000000"/>
                    </a:solidFill>
                  </a:ln>
                </a:endParaRPr>
              </a:p>
            </p:txBody>
          </p:sp>
          <p:cxnSp>
            <p:nvCxnSpPr>
              <p:cNvPr id="19" name="Straight Arrow Connector 18"/>
              <p:cNvCxnSpPr>
                <a:stCxn id="21" idx="0"/>
                <a:endCxn id="18" idx="0"/>
              </p:cNvCxnSpPr>
              <p:nvPr/>
            </p:nvCxnSpPr>
            <p:spPr bwMode="auto">
              <a:xfrm flipV="1">
                <a:off x="1882919" y="3817318"/>
                <a:ext cx="3319" cy="360433"/>
              </a:xfrm>
              <a:prstGeom prst="straightConnector1">
                <a:avLst/>
              </a:prstGeom>
              <a:solidFill>
                <a:schemeClr val="accent1"/>
              </a:solidFill>
              <a:ln w="5715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arrow"/>
              </a:ln>
              <a:effectLst/>
            </p:spPr>
          </p:cxnSp>
          <p:sp>
            <p:nvSpPr>
              <p:cNvPr id="20" name="TextBox 19"/>
              <p:cNvSpPr txBox="1"/>
              <p:nvPr/>
            </p:nvSpPr>
            <p:spPr>
              <a:xfrm>
                <a:off x="1177174" y="4677811"/>
                <a:ext cx="184307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Proxy Cache</a:t>
                </a:r>
                <a:endParaRPr lang="en-US" dirty="0"/>
              </a:p>
            </p:txBody>
          </p:sp>
          <p:sp>
            <p:nvSpPr>
              <p:cNvPr id="21" name="Folded Corner 20"/>
              <p:cNvSpPr/>
              <p:nvPr/>
            </p:nvSpPr>
            <p:spPr bwMode="auto">
              <a:xfrm>
                <a:off x="1705890" y="4177751"/>
                <a:ext cx="354057" cy="354057"/>
              </a:xfrm>
              <a:prstGeom prst="foldedCorner">
                <a:avLst/>
              </a:prstGeom>
              <a:solidFill>
                <a:schemeClr val="tx2">
                  <a:lumMod val="10000"/>
                  <a:lumOff val="90000"/>
                </a:schemeClr>
              </a:solidFill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3" name="TextBox 12"/>
            <p:cNvSpPr txBox="1"/>
            <p:nvPr/>
          </p:nvSpPr>
          <p:spPr>
            <a:xfrm>
              <a:off x="2890204" y="3443349"/>
              <a:ext cx="193605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Local Machine</a:t>
              </a:r>
              <a:endParaRPr lang="en-US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8496928" y="2157674"/>
              <a:ext cx="103772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Server</a:t>
              </a:r>
              <a:endParaRPr lang="en-US" dirty="0"/>
            </a:p>
          </p:txBody>
        </p:sp>
        <p:grpSp>
          <p:nvGrpSpPr>
            <p:cNvPr id="15" name="Group 14"/>
            <p:cNvGrpSpPr/>
            <p:nvPr/>
          </p:nvGrpSpPr>
          <p:grpSpPr>
            <a:xfrm>
              <a:off x="8435034" y="4117994"/>
              <a:ext cx="1058741" cy="639596"/>
              <a:chOff x="6954297" y="3571141"/>
              <a:chExt cx="1058741" cy="639596"/>
            </a:xfrm>
          </p:grpSpPr>
          <p:sp>
            <p:nvSpPr>
              <p:cNvPr id="16" name="Folded Corner 15"/>
              <p:cNvSpPr/>
              <p:nvPr/>
            </p:nvSpPr>
            <p:spPr bwMode="auto">
              <a:xfrm>
                <a:off x="7294578" y="3571141"/>
                <a:ext cx="354057" cy="354057"/>
              </a:xfrm>
              <a:prstGeom prst="foldedCorner">
                <a:avLst/>
              </a:prstGeom>
              <a:solidFill>
                <a:srgbClr val="D5F4FF"/>
              </a:solidFill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6954297" y="3841405"/>
                <a:ext cx="105874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resource</a:t>
                </a:r>
                <a:endParaRPr lang="en-US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5624497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Reverse Proxy Cache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4038735" cy="4464050"/>
          </a:xfrm>
        </p:spPr>
        <p:txBody>
          <a:bodyPr/>
          <a:lstStyle/>
          <a:p>
            <a:endParaRPr lang="en-US" dirty="0" smtClean="0"/>
          </a:p>
          <a:p>
            <a:r>
              <a:rPr lang="en-US" dirty="0" smtClean="0"/>
              <a:t>Cache </a:t>
            </a:r>
            <a:r>
              <a:rPr lang="en-US" dirty="0"/>
              <a:t>proxy located closer to the origin web server</a:t>
            </a:r>
          </a:p>
          <a:p>
            <a:r>
              <a:rPr lang="en-US" dirty="0"/>
              <a:t>Usually deployed by a Web host</a:t>
            </a:r>
          </a:p>
          <a:p>
            <a:r>
              <a:rPr lang="en-US" dirty="0"/>
              <a:t>Decreases load on the Web service (e.g. database)</a:t>
            </a:r>
          </a:p>
          <a:p>
            <a:r>
              <a:rPr lang="en-US" dirty="0"/>
              <a:t>Several reverse proxy caches implemented together can for a Content Delivery Network</a:t>
            </a:r>
          </a:p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4512525" y="2646111"/>
            <a:ext cx="7062627" cy="2661449"/>
            <a:chOff x="1967730" y="2546345"/>
            <a:chExt cx="7062627" cy="2661449"/>
          </a:xfrm>
        </p:grpSpPr>
        <p:sp>
          <p:nvSpPr>
            <p:cNvPr id="6" name="Cloud 5"/>
            <p:cNvSpPr/>
            <p:nvPr/>
          </p:nvSpPr>
          <p:spPr bwMode="auto">
            <a:xfrm>
              <a:off x="4375131" y="2546345"/>
              <a:ext cx="1743488" cy="1743488"/>
            </a:xfrm>
            <a:prstGeom prst="cloud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Rectangle 6"/>
            <p:cNvSpPr/>
            <p:nvPr/>
          </p:nvSpPr>
          <p:spPr bwMode="auto">
            <a:xfrm>
              <a:off x="2299677" y="2957825"/>
              <a:ext cx="822960" cy="822960"/>
            </a:xfrm>
            <a:prstGeom prst="rect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Rectangle 7"/>
            <p:cNvSpPr/>
            <p:nvPr/>
          </p:nvSpPr>
          <p:spPr bwMode="auto">
            <a:xfrm>
              <a:off x="8043839" y="2957825"/>
              <a:ext cx="822960" cy="822960"/>
            </a:xfrm>
            <a:prstGeom prst="rect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cxnSp>
          <p:nvCxnSpPr>
            <p:cNvPr id="9" name="Straight Arrow Connector 8"/>
            <p:cNvCxnSpPr>
              <a:stCxn id="8" idx="1"/>
            </p:cNvCxnSpPr>
            <p:nvPr/>
          </p:nvCxnSpPr>
          <p:spPr bwMode="auto">
            <a:xfrm flipH="1">
              <a:off x="7538238" y="3369305"/>
              <a:ext cx="505601" cy="0"/>
            </a:xfrm>
            <a:prstGeom prst="straightConnector1">
              <a:avLst/>
            </a:prstGeom>
            <a:solidFill>
              <a:schemeClr val="accent1"/>
            </a:solidFill>
            <a:ln w="571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0" name="Straight Arrow Connector 9"/>
            <p:cNvCxnSpPr>
              <a:endCxn id="7" idx="3"/>
            </p:cNvCxnSpPr>
            <p:nvPr/>
          </p:nvCxnSpPr>
          <p:spPr bwMode="auto">
            <a:xfrm flipH="1">
              <a:off x="3122637" y="3369305"/>
              <a:ext cx="3251905" cy="0"/>
            </a:xfrm>
            <a:prstGeom prst="straightConnector1">
              <a:avLst/>
            </a:prstGeom>
            <a:solidFill>
              <a:schemeClr val="accent1"/>
            </a:solidFill>
            <a:ln w="5715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1" name="Straight Arrow Connector 10"/>
            <p:cNvCxnSpPr/>
            <p:nvPr/>
          </p:nvCxnSpPr>
          <p:spPr bwMode="auto">
            <a:xfrm flipV="1">
              <a:off x="8455319" y="3780785"/>
              <a:ext cx="0" cy="768104"/>
            </a:xfrm>
            <a:prstGeom prst="straightConnector1">
              <a:avLst/>
            </a:prstGeom>
            <a:solidFill>
              <a:schemeClr val="accent1"/>
            </a:solidFill>
            <a:ln w="571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grpSp>
          <p:nvGrpSpPr>
            <p:cNvPr id="12" name="Group 11"/>
            <p:cNvGrpSpPr/>
            <p:nvPr/>
          </p:nvGrpSpPr>
          <p:grpSpPr>
            <a:xfrm>
              <a:off x="6149517" y="2849449"/>
              <a:ext cx="1843073" cy="1783340"/>
              <a:chOff x="1084246" y="3540802"/>
              <a:chExt cx="1843073" cy="1783340"/>
            </a:xfrm>
          </p:grpSpPr>
          <p:sp>
            <p:nvSpPr>
              <p:cNvPr id="18" name="Can 17"/>
              <p:cNvSpPr/>
              <p:nvPr/>
            </p:nvSpPr>
            <p:spPr bwMode="auto">
              <a:xfrm>
                <a:off x="1285542" y="3540802"/>
                <a:ext cx="1201392" cy="1106064"/>
              </a:xfrm>
              <a:prstGeom prst="can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>
                  <a:ln>
                    <a:solidFill>
                      <a:srgbClr val="000000"/>
                    </a:solidFill>
                  </a:ln>
                </a:endParaRPr>
              </a:p>
            </p:txBody>
          </p:sp>
          <p:cxnSp>
            <p:nvCxnSpPr>
              <p:cNvPr id="19" name="Straight Arrow Connector 18"/>
              <p:cNvCxnSpPr>
                <a:stCxn id="21" idx="0"/>
                <a:endCxn id="18" idx="0"/>
              </p:cNvCxnSpPr>
              <p:nvPr/>
            </p:nvCxnSpPr>
            <p:spPr bwMode="auto">
              <a:xfrm flipV="1">
                <a:off x="1882919" y="3817318"/>
                <a:ext cx="3319" cy="360433"/>
              </a:xfrm>
              <a:prstGeom prst="straightConnector1">
                <a:avLst/>
              </a:prstGeom>
              <a:solidFill>
                <a:schemeClr val="accent1"/>
              </a:solidFill>
              <a:ln w="5715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arrow"/>
              </a:ln>
              <a:effectLst/>
            </p:spPr>
          </p:cxnSp>
          <p:sp>
            <p:nvSpPr>
              <p:cNvPr id="20" name="TextBox 19"/>
              <p:cNvSpPr txBox="1"/>
              <p:nvPr/>
            </p:nvSpPr>
            <p:spPr>
              <a:xfrm>
                <a:off x="1084246" y="4677811"/>
                <a:ext cx="1843073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Reverse Proxy Cache</a:t>
                </a:r>
                <a:endParaRPr lang="en-US" dirty="0"/>
              </a:p>
            </p:txBody>
          </p:sp>
          <p:sp>
            <p:nvSpPr>
              <p:cNvPr id="21" name="Folded Corner 20"/>
              <p:cNvSpPr/>
              <p:nvPr/>
            </p:nvSpPr>
            <p:spPr bwMode="auto">
              <a:xfrm>
                <a:off x="1705890" y="4177751"/>
                <a:ext cx="354057" cy="354057"/>
              </a:xfrm>
              <a:prstGeom prst="foldedCorner">
                <a:avLst/>
              </a:prstGeom>
              <a:solidFill>
                <a:schemeClr val="tx2">
                  <a:lumMod val="10000"/>
                  <a:lumOff val="90000"/>
                </a:schemeClr>
              </a:solidFill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3" name="TextBox 12"/>
            <p:cNvSpPr txBox="1"/>
            <p:nvPr/>
          </p:nvSpPr>
          <p:spPr>
            <a:xfrm>
              <a:off x="1967730" y="3878063"/>
              <a:ext cx="193605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Local Machine</a:t>
              </a:r>
              <a:endParaRPr lang="en-US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7992630" y="2607878"/>
              <a:ext cx="103772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Server</a:t>
              </a:r>
              <a:endParaRPr lang="en-US" dirty="0"/>
            </a:p>
          </p:txBody>
        </p:sp>
        <p:grpSp>
          <p:nvGrpSpPr>
            <p:cNvPr id="15" name="Group 14"/>
            <p:cNvGrpSpPr/>
            <p:nvPr/>
          </p:nvGrpSpPr>
          <p:grpSpPr>
            <a:xfrm>
              <a:off x="7930736" y="4568198"/>
              <a:ext cx="1058741" cy="639596"/>
              <a:chOff x="6954297" y="3571141"/>
              <a:chExt cx="1058741" cy="639596"/>
            </a:xfrm>
          </p:grpSpPr>
          <p:sp>
            <p:nvSpPr>
              <p:cNvPr id="16" name="Folded Corner 15"/>
              <p:cNvSpPr/>
              <p:nvPr/>
            </p:nvSpPr>
            <p:spPr bwMode="auto">
              <a:xfrm>
                <a:off x="7294578" y="3571141"/>
                <a:ext cx="354057" cy="354057"/>
              </a:xfrm>
              <a:prstGeom prst="foldedCorner">
                <a:avLst/>
              </a:prstGeom>
              <a:solidFill>
                <a:srgbClr val="D5F4FF"/>
              </a:solidFill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6954297" y="3841405"/>
                <a:ext cx="105874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resource</a:t>
                </a:r>
                <a:endParaRPr lang="en-US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5613947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Controlling Caches with </a:t>
            </a:r>
            <a:r>
              <a:rPr lang="en-US" dirty="0"/>
              <a:t>HTTP: Last-Modified Header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 txBox="1">
            <a:spLocks/>
          </p:cNvSpPr>
          <p:nvPr/>
        </p:nvSpPr>
        <p:spPr>
          <a:xfrm>
            <a:off x="200531" y="2292605"/>
            <a:ext cx="6198746" cy="4469088"/>
          </a:xfrm>
          <a:prstGeom prst="rect">
            <a:avLst/>
          </a:prstGeom>
        </p:spPr>
        <p:txBody>
          <a:bodyPr/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0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2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600" dirty="0" smtClean="0">
                <a:latin typeface="Andale Mono"/>
                <a:cs typeface="Andale Mono"/>
              </a:rPr>
              <a:t>GET /HTTP/1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600" dirty="0" smtClean="0">
                <a:latin typeface="Andale Mono"/>
                <a:cs typeface="Andale Mono"/>
              </a:rPr>
              <a:t>Host: comp3220.ecs.soton.ac.uk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600" dirty="0" smtClean="0">
                <a:latin typeface="Andale Mono"/>
                <a:cs typeface="Andale Mono"/>
              </a:rPr>
              <a:t>Accept: */*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1600" dirty="0" smtClean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600" dirty="0" smtClean="0">
                <a:latin typeface="Andale Mono"/>
                <a:cs typeface="Andale Mono"/>
              </a:rPr>
              <a:t>HTTP/1 200 OK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600" dirty="0" smtClean="0">
                <a:latin typeface="Andale Mono"/>
                <a:cs typeface="Andale Mono"/>
              </a:rPr>
              <a:t>Date: Wed 15 Nov 2017 07:43:20 GMT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600" dirty="0" smtClean="0">
                <a:latin typeface="Andale Mono"/>
                <a:cs typeface="Andale Mono"/>
              </a:rPr>
              <a:t>Connection: keep-alive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600" dirty="0" smtClean="0">
                <a:latin typeface="Andale Mono"/>
                <a:cs typeface="Andale Mono"/>
              </a:rPr>
              <a:t>Content-Type: text/html; charset=UTF-8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600" dirty="0" smtClean="0">
                <a:latin typeface="Andale Mono"/>
                <a:cs typeface="Andale Mono"/>
              </a:rPr>
              <a:t>Content-Length: 4003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600" dirty="0" smtClean="0">
                <a:solidFill>
                  <a:srgbClr val="FF0000"/>
                </a:solidFill>
                <a:latin typeface="Andale Mono"/>
                <a:cs typeface="Andale Mono"/>
              </a:rPr>
              <a:t>Last-Modified: Tue 14 Nov 2019 08:00:20 GMT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5" name="Content Placeholder 3"/>
          <p:cNvSpPr txBox="1">
            <a:spLocks/>
          </p:cNvSpPr>
          <p:nvPr/>
        </p:nvSpPr>
        <p:spPr bwMode="auto">
          <a:xfrm>
            <a:off x="5986515" y="2174430"/>
            <a:ext cx="5900176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 marL="174625" indent="-174625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2pPr>
            <a:lvl3pPr marL="81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08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135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en-US" sz="1600" dirty="0">
                <a:latin typeface="Andale Mono"/>
                <a:cs typeface="Andale Mono"/>
              </a:rPr>
              <a:t>GET /HTTP/</a:t>
            </a:r>
            <a:r>
              <a:rPr lang="en-US" sz="1600" dirty="0" smtClean="0">
                <a:latin typeface="Andale Mono"/>
                <a:cs typeface="Andale Mono"/>
              </a:rPr>
              <a:t>1</a:t>
            </a:r>
            <a:endParaRPr lang="en-US" sz="1600" dirty="0">
              <a:latin typeface="Andale Mono"/>
              <a:cs typeface="Andale Mono"/>
            </a:endParaRPr>
          </a:p>
          <a:p>
            <a:pPr marL="0" indent="0">
              <a:buNone/>
            </a:pPr>
            <a:r>
              <a:rPr lang="en-US" sz="1600" dirty="0">
                <a:latin typeface="Andale Mono"/>
                <a:cs typeface="Andale Mono"/>
              </a:rPr>
              <a:t>Host: comp3220.ecs.soton.ac.uk</a:t>
            </a:r>
          </a:p>
          <a:p>
            <a:pPr marL="0" indent="0">
              <a:buNone/>
            </a:pPr>
            <a:r>
              <a:rPr lang="en-US" sz="1600" dirty="0">
                <a:latin typeface="Andale Mono"/>
                <a:cs typeface="Andale Mono"/>
              </a:rPr>
              <a:t>Accept: */</a:t>
            </a:r>
            <a:r>
              <a:rPr lang="en-US" sz="1600" dirty="0" smtClean="0">
                <a:latin typeface="Andale Mono"/>
                <a:cs typeface="Andale Mono"/>
              </a:rPr>
              <a:t>*</a:t>
            </a:r>
          </a:p>
          <a:p>
            <a:pPr marL="0" indent="0">
              <a:buNone/>
            </a:pPr>
            <a:r>
              <a:rPr lang="en-US" sz="1600" dirty="0" smtClean="0">
                <a:latin typeface="Andale Mono"/>
                <a:cs typeface="Andale Mono"/>
              </a:rPr>
              <a:t>If-Modified-Since: </a:t>
            </a:r>
            <a:r>
              <a:rPr lang="en-US" sz="1600" dirty="0" smtClean="0">
                <a:solidFill>
                  <a:srgbClr val="FF0000"/>
                </a:solidFill>
                <a:latin typeface="Andale Mono"/>
                <a:cs typeface="Andale Mono"/>
              </a:rPr>
              <a:t>Tue </a:t>
            </a:r>
            <a:r>
              <a:rPr lang="en-US" sz="1600" dirty="0">
                <a:solidFill>
                  <a:srgbClr val="FF0000"/>
                </a:solidFill>
                <a:latin typeface="Andale Mono"/>
                <a:cs typeface="Andale Mono"/>
              </a:rPr>
              <a:t>14 Nov </a:t>
            </a:r>
            <a:r>
              <a:rPr lang="en-US" sz="1600" dirty="0" smtClean="0">
                <a:solidFill>
                  <a:srgbClr val="FF0000"/>
                </a:solidFill>
                <a:latin typeface="Andale Mono"/>
                <a:cs typeface="Andale Mono"/>
              </a:rPr>
              <a:t>2019 </a:t>
            </a:r>
            <a:r>
              <a:rPr lang="en-US" sz="1600" dirty="0">
                <a:solidFill>
                  <a:srgbClr val="FF0000"/>
                </a:solidFill>
                <a:latin typeface="Andale Mono"/>
                <a:cs typeface="Andale Mono"/>
              </a:rPr>
              <a:t>08:00:20 GMT</a:t>
            </a:r>
          </a:p>
          <a:p>
            <a:pPr marL="0" indent="0">
              <a:buNone/>
            </a:pPr>
            <a:endParaRPr lang="en-US" sz="1600" dirty="0" smtClean="0">
              <a:latin typeface="Andale Mono"/>
              <a:cs typeface="Andale Mono"/>
            </a:endParaRPr>
          </a:p>
          <a:p>
            <a:pPr marL="0" indent="0">
              <a:buNone/>
            </a:pPr>
            <a:r>
              <a:rPr lang="en-US" sz="1600" dirty="0" smtClean="0">
                <a:latin typeface="Andale Mono"/>
                <a:cs typeface="Andale Mono"/>
              </a:rPr>
              <a:t>HTTP</a:t>
            </a:r>
            <a:r>
              <a:rPr lang="en-US" sz="1600" dirty="0">
                <a:latin typeface="Andale Mono"/>
                <a:cs typeface="Andale Mono"/>
              </a:rPr>
              <a:t>/</a:t>
            </a:r>
            <a:r>
              <a:rPr lang="en-US" sz="1600" dirty="0" smtClean="0">
                <a:latin typeface="Andale Mono"/>
                <a:cs typeface="Andale Mono"/>
              </a:rPr>
              <a:t>1 304 Not Modified</a:t>
            </a:r>
          </a:p>
          <a:p>
            <a:pPr marL="0" indent="0">
              <a:buNone/>
            </a:pPr>
            <a:r>
              <a:rPr lang="en-US" sz="1600" dirty="0">
                <a:latin typeface="Andale Mono"/>
                <a:cs typeface="Andale Mono"/>
              </a:rPr>
              <a:t>Date: Wed 15 Nov 2017 07</a:t>
            </a:r>
            <a:r>
              <a:rPr lang="en-US" sz="1600" dirty="0" smtClean="0">
                <a:latin typeface="Andale Mono"/>
                <a:cs typeface="Andale Mono"/>
              </a:rPr>
              <a:t>:55:10 GMT</a:t>
            </a:r>
          </a:p>
          <a:p>
            <a:pPr marL="0" indent="0">
              <a:buNone/>
            </a:pPr>
            <a:r>
              <a:rPr lang="en-US" sz="1600" dirty="0">
                <a:latin typeface="Andale Mono"/>
                <a:cs typeface="Andale Mono"/>
              </a:rPr>
              <a:t>Connection: keep-alive</a:t>
            </a:r>
          </a:p>
          <a:p>
            <a:pPr marL="0" indent="0">
              <a:buNone/>
            </a:pPr>
            <a:r>
              <a:rPr lang="en-US" sz="1600" dirty="0" smtClean="0">
                <a:solidFill>
                  <a:srgbClr val="FF0000"/>
                </a:solidFill>
                <a:latin typeface="Andale Mono"/>
                <a:cs typeface="Andale Mono"/>
              </a:rPr>
              <a:t>Last</a:t>
            </a:r>
            <a:r>
              <a:rPr lang="en-US" sz="1600" dirty="0">
                <a:solidFill>
                  <a:srgbClr val="FF0000"/>
                </a:solidFill>
                <a:latin typeface="Andale Mono"/>
                <a:cs typeface="Andale Mono"/>
              </a:rPr>
              <a:t>-Modified: Tue 14 Nov </a:t>
            </a:r>
            <a:r>
              <a:rPr lang="en-US" sz="1600" dirty="0" smtClean="0">
                <a:solidFill>
                  <a:srgbClr val="FF0000"/>
                </a:solidFill>
                <a:latin typeface="Andale Mono"/>
                <a:cs typeface="Andale Mono"/>
              </a:rPr>
              <a:t>2019 </a:t>
            </a:r>
            <a:r>
              <a:rPr lang="en-US" sz="1600" dirty="0">
                <a:solidFill>
                  <a:srgbClr val="FF0000"/>
                </a:solidFill>
                <a:latin typeface="Andale Mono"/>
                <a:cs typeface="Andale Mono"/>
              </a:rPr>
              <a:t>08:00:20 GMT</a:t>
            </a:r>
          </a:p>
          <a:p>
            <a:pPr marL="0" indent="0">
              <a:buNone/>
            </a:pPr>
            <a:endParaRPr lang="en-US" sz="1200" dirty="0">
              <a:latin typeface="Andale Mono"/>
              <a:cs typeface="Andale Mono"/>
            </a:endParaRPr>
          </a:p>
          <a:p>
            <a:pPr marL="0" indent="0">
              <a:buNone/>
            </a:pPr>
            <a:endParaRPr lang="en-US" sz="1200" dirty="0">
              <a:latin typeface="Andale Mono"/>
              <a:cs typeface="Andale Mono"/>
            </a:endParaRPr>
          </a:p>
          <a:p>
            <a:pPr marL="0" indent="0">
              <a:buFont typeface="Arial"/>
              <a:buNone/>
            </a:pPr>
            <a:endParaRPr lang="en-US" dirty="0"/>
          </a:p>
        </p:txBody>
      </p:sp>
      <p:sp>
        <p:nvSpPr>
          <p:cNvPr id="6" name="Content Placeholder 3"/>
          <p:cNvSpPr txBox="1">
            <a:spLocks/>
          </p:cNvSpPr>
          <p:nvPr/>
        </p:nvSpPr>
        <p:spPr bwMode="auto">
          <a:xfrm>
            <a:off x="314513" y="1665891"/>
            <a:ext cx="11367582" cy="9616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 marL="174625" indent="-174625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2pPr>
            <a:lvl3pPr marL="81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08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135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en-US" dirty="0" smtClean="0"/>
              <a:t>GET                                                     Conditional GET</a:t>
            </a:r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 bwMode="auto">
          <a:xfrm>
            <a:off x="5692241" y="1628030"/>
            <a:ext cx="1" cy="4917808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41995429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Caching Headers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Last-Modified</a:t>
            </a:r>
          </a:p>
          <a:p>
            <a:r>
              <a:rPr lang="en-US" dirty="0"/>
              <a:t>Cache-Control flags</a:t>
            </a:r>
          </a:p>
          <a:p>
            <a:pPr lvl="1"/>
            <a:r>
              <a:rPr lang="en-US" dirty="0"/>
              <a:t>no-store			- no-cache	</a:t>
            </a:r>
          </a:p>
          <a:p>
            <a:pPr lvl="1"/>
            <a:r>
              <a:rPr lang="en-US" dirty="0"/>
              <a:t>max-age			- must-revalidate</a:t>
            </a:r>
          </a:p>
          <a:p>
            <a:pPr lvl="1"/>
            <a:r>
              <a:rPr lang="en-US" dirty="0"/>
              <a:t>proxy-revalidate		- no-transform</a:t>
            </a:r>
          </a:p>
          <a:p>
            <a:r>
              <a:rPr lang="en-US" dirty="0" err="1"/>
              <a:t>Etag</a:t>
            </a:r>
            <a:r>
              <a:rPr lang="en-US" dirty="0"/>
              <a:t> – used in validation</a:t>
            </a:r>
          </a:p>
          <a:p>
            <a:r>
              <a:rPr lang="en-US" dirty="0"/>
              <a:t>Content-Length – can be used in caching policies</a:t>
            </a:r>
          </a:p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23273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HTTP with Cache-Control Header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 txBox="1">
            <a:spLocks/>
          </p:cNvSpPr>
          <p:nvPr/>
        </p:nvSpPr>
        <p:spPr>
          <a:xfrm>
            <a:off x="245669" y="2294050"/>
            <a:ext cx="5779103" cy="4469088"/>
          </a:xfrm>
          <a:prstGeom prst="rect">
            <a:avLst/>
          </a:prstGeom>
        </p:spPr>
        <p:txBody>
          <a:bodyPr/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0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2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600" dirty="0" smtClean="0">
                <a:latin typeface="Andale Mono"/>
                <a:cs typeface="Andale Mono"/>
              </a:rPr>
              <a:t>GET /HTTP/1.1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600" dirty="0" smtClean="0">
                <a:latin typeface="Andale Mono"/>
                <a:cs typeface="Andale Mono"/>
              </a:rPr>
              <a:t>Host: comp3220.ecs.soton.ac.uk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600" dirty="0" smtClean="0">
                <a:latin typeface="Andale Mono"/>
                <a:cs typeface="Andale Mono"/>
              </a:rPr>
              <a:t>Accept: */*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1600" dirty="0" smtClean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600" dirty="0" smtClean="0">
                <a:latin typeface="Andale Mono"/>
                <a:cs typeface="Andale Mono"/>
              </a:rPr>
              <a:t>HTTP/1.1 200 OK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600" dirty="0" smtClean="0">
                <a:latin typeface="Andale Mono"/>
                <a:cs typeface="Andale Mono"/>
              </a:rPr>
              <a:t>Date: Wed 15 Nov 2017 07:43:20 GMT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600" dirty="0" smtClean="0">
                <a:latin typeface="Andale Mono"/>
                <a:cs typeface="Andale Mono"/>
              </a:rPr>
              <a:t>Connection: keep-alive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600" dirty="0" smtClean="0">
                <a:latin typeface="Andale Mono"/>
                <a:cs typeface="Andale Mono"/>
              </a:rPr>
              <a:t>Content-Type: text/html; charset=UTF-8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600" dirty="0" smtClean="0">
                <a:latin typeface="Andale Mono"/>
                <a:cs typeface="Andale Mono"/>
              </a:rPr>
              <a:t>Content-Length: 4003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600" dirty="0" smtClean="0">
                <a:solidFill>
                  <a:srgbClr val="323D43"/>
                </a:solidFill>
                <a:latin typeface="Andale Mono"/>
                <a:cs typeface="Andale Mono"/>
              </a:rPr>
              <a:t>Last-Modified: Thurs 7 Dec 2019 08:00:20 GMT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600" dirty="0" smtClean="0">
                <a:solidFill>
                  <a:srgbClr val="FF0000"/>
                </a:solidFill>
                <a:latin typeface="Andale Mono"/>
                <a:cs typeface="Andale Mono"/>
              </a:rPr>
              <a:t>Cache-Control: max-age=86400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5" name="Content Placeholder 3"/>
          <p:cNvSpPr txBox="1">
            <a:spLocks/>
          </p:cNvSpPr>
          <p:nvPr/>
        </p:nvSpPr>
        <p:spPr bwMode="auto">
          <a:xfrm>
            <a:off x="6178629" y="2369790"/>
            <a:ext cx="4458068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 marL="174625" indent="-174625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2pPr>
            <a:lvl3pPr marL="81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08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135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en-US" sz="1600" dirty="0" smtClean="0">
                <a:latin typeface="Andale Mono"/>
                <a:cs typeface="Andale Mono"/>
              </a:rPr>
              <a:t>* No request sent *</a:t>
            </a:r>
            <a:endParaRPr lang="en-US" sz="1600" dirty="0"/>
          </a:p>
        </p:txBody>
      </p:sp>
      <p:sp>
        <p:nvSpPr>
          <p:cNvPr id="6" name="Content Placeholder 3"/>
          <p:cNvSpPr txBox="1">
            <a:spLocks/>
          </p:cNvSpPr>
          <p:nvPr/>
        </p:nvSpPr>
        <p:spPr bwMode="auto">
          <a:xfrm>
            <a:off x="327085" y="1617051"/>
            <a:ext cx="10121916" cy="5248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 marL="174625" indent="-174625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2pPr>
            <a:lvl3pPr marL="81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08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135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en-US" dirty="0" smtClean="0"/>
              <a:t>GET                                                       GET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44890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Content </a:t>
            </a:r>
            <a:r>
              <a:rPr lang="en-US" smtClean="0"/>
              <a:t>Delivery Networks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67603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Motivation Scenario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Stream video content to 100,000+ simultaneous users</a:t>
            </a:r>
          </a:p>
          <a:p>
            <a:r>
              <a:rPr lang="en-US" dirty="0"/>
              <a:t>You could use a single large “mega-server”</a:t>
            </a:r>
          </a:p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70354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Motivation Scenario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Stream video content to 100,000+ simultaneous users</a:t>
            </a:r>
          </a:p>
          <a:p>
            <a:r>
              <a:rPr lang="en-US" dirty="0"/>
              <a:t>You could use a single large “mega-server”</a:t>
            </a:r>
          </a:p>
          <a:p>
            <a:pPr lvl="1"/>
            <a:r>
              <a:rPr lang="en-US" dirty="0"/>
              <a:t>Single point of failure</a:t>
            </a:r>
          </a:p>
          <a:p>
            <a:pPr lvl="1"/>
            <a:r>
              <a:rPr lang="en-US" dirty="0"/>
              <a:t>Point of network congestion</a:t>
            </a:r>
          </a:p>
          <a:p>
            <a:pPr lvl="1"/>
            <a:r>
              <a:rPr lang="en-US" dirty="0"/>
              <a:t>Long path to distant clients</a:t>
            </a:r>
          </a:p>
          <a:p>
            <a:pPr lvl="1"/>
            <a:r>
              <a:rPr lang="en-US" dirty="0"/>
              <a:t>Multiple copies of video sent over outgoing link</a:t>
            </a:r>
          </a:p>
          <a:p>
            <a:r>
              <a:rPr lang="en-US" dirty="0"/>
              <a:t>This solution </a:t>
            </a:r>
            <a:r>
              <a:rPr lang="en-US" b="1" dirty="0"/>
              <a:t>doesn’t</a:t>
            </a:r>
            <a:r>
              <a:rPr lang="en-US" dirty="0"/>
              <a:t> work in practice</a:t>
            </a:r>
          </a:p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7809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Caching and Content Delivery Networks</a:t>
            </a:r>
            <a:endParaRPr lang="en-GB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COMP3220 Web Infrastructure</a:t>
            </a:r>
            <a:br>
              <a:rPr lang="en-GB" dirty="0"/>
            </a:br>
            <a:r>
              <a:rPr lang="en-GB" dirty="0"/>
              <a:t>COMP6218 Web Architecture</a:t>
            </a:r>
            <a:endParaRPr lang="en-US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Dr</a:t>
            </a:r>
            <a:r>
              <a:rPr lang="en-US" dirty="0"/>
              <a:t> </a:t>
            </a:r>
            <a:r>
              <a:rPr lang="en-US" dirty="0" smtClean="0"/>
              <a:t>Heather Packer </a:t>
            </a:r>
            <a:r>
              <a:rPr lang="mr-IN" dirty="0" smtClean="0"/>
              <a:t>–</a:t>
            </a:r>
            <a:r>
              <a:rPr lang="en-US" dirty="0" smtClean="0"/>
              <a:t> hp3@ecs.soton.ac.uk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50639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Content Delivery Network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CDN a geographically distributed network of proxy servers (edge nodes)</a:t>
            </a:r>
          </a:p>
          <a:p>
            <a:r>
              <a:rPr lang="en-US" dirty="0"/>
              <a:t>Hosts static content (such as images, CSS and JS)</a:t>
            </a:r>
          </a:p>
          <a:p>
            <a:r>
              <a:rPr lang="en-US" dirty="0"/>
              <a:t>Data travels to user via the shortest path (reduced latency) </a:t>
            </a:r>
          </a:p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18820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CDN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BlankMap-World-noborders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6" r="5489"/>
          <a:stretch/>
        </p:blipFill>
        <p:spPr>
          <a:xfrm>
            <a:off x="1320106" y="2343295"/>
            <a:ext cx="9104400" cy="4563215"/>
          </a:xfrm>
          <a:prstGeom prst="rect">
            <a:avLst/>
          </a:prstGeom>
        </p:spPr>
      </p:pic>
      <p:pic>
        <p:nvPicPr>
          <p:cNvPr id="6" name="Picture 5" descr="Elliot_Grieveson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813" y="5559048"/>
            <a:ext cx="369695" cy="369695"/>
          </a:xfrm>
          <a:prstGeom prst="rect">
            <a:avLst/>
          </a:prstGeom>
        </p:spPr>
      </p:pic>
      <p:pic>
        <p:nvPicPr>
          <p:cNvPr id="7" name="Picture 6" descr="Map_pin_icon_green.svg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1864" y="1737417"/>
            <a:ext cx="277321" cy="377629"/>
          </a:xfrm>
          <a:prstGeom prst="rect">
            <a:avLst/>
          </a:prstGeom>
        </p:spPr>
      </p:pic>
      <p:pic>
        <p:nvPicPr>
          <p:cNvPr id="8" name="Picture 7" descr="Map_pin_icon.svg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2071" y="1737418"/>
            <a:ext cx="281760" cy="383617"/>
          </a:xfrm>
          <a:prstGeom prst="rect">
            <a:avLst/>
          </a:prstGeom>
        </p:spPr>
      </p:pic>
      <p:pic>
        <p:nvPicPr>
          <p:cNvPr id="9" name="Picture 8" descr="Map_pin_icon.svg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7623" y="3020588"/>
            <a:ext cx="281760" cy="383617"/>
          </a:xfrm>
          <a:prstGeom prst="rect">
            <a:avLst/>
          </a:prstGeom>
        </p:spPr>
      </p:pic>
      <p:pic>
        <p:nvPicPr>
          <p:cNvPr id="10" name="Picture 9" descr="Map_pin_icon_green.svg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9064" y="5406047"/>
            <a:ext cx="277321" cy="377629"/>
          </a:xfrm>
          <a:prstGeom prst="rect">
            <a:avLst/>
          </a:prstGeom>
        </p:spPr>
      </p:pic>
      <p:pic>
        <p:nvPicPr>
          <p:cNvPr id="11" name="Picture 10" descr="Map_pin_icon_green.svg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8408" y="2803727"/>
            <a:ext cx="277321" cy="377629"/>
          </a:xfrm>
          <a:prstGeom prst="rect">
            <a:avLst/>
          </a:prstGeom>
        </p:spPr>
      </p:pic>
      <p:pic>
        <p:nvPicPr>
          <p:cNvPr id="12" name="Picture 11" descr="Map_pin_icon_green.svg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1960" y="3516267"/>
            <a:ext cx="277321" cy="377629"/>
          </a:xfrm>
          <a:prstGeom prst="rect">
            <a:avLst/>
          </a:prstGeom>
        </p:spPr>
      </p:pic>
      <p:pic>
        <p:nvPicPr>
          <p:cNvPr id="13" name="Picture 12" descr="Map_pin_icon_green.svg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7320" y="5034287"/>
            <a:ext cx="277321" cy="377629"/>
          </a:xfrm>
          <a:prstGeom prst="rect">
            <a:avLst/>
          </a:prstGeom>
        </p:spPr>
      </p:pic>
      <p:pic>
        <p:nvPicPr>
          <p:cNvPr id="14" name="Picture 13" descr="Map_pin_icon_green.svg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7096" y="2834707"/>
            <a:ext cx="277321" cy="377629"/>
          </a:xfrm>
          <a:prstGeom prst="rect">
            <a:avLst/>
          </a:prstGeom>
        </p:spPr>
      </p:pic>
      <p:pic>
        <p:nvPicPr>
          <p:cNvPr id="15" name="Picture 14" descr="Map_pin_icon_green.svg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1608" y="4073907"/>
            <a:ext cx="277321" cy="377629"/>
          </a:xfrm>
          <a:prstGeom prst="rect">
            <a:avLst/>
          </a:prstGeom>
        </p:spPr>
      </p:pic>
      <p:pic>
        <p:nvPicPr>
          <p:cNvPr id="16" name="Picture 15" descr="Map_pin_icon_green.svg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6312" y="4755467"/>
            <a:ext cx="277321" cy="377629"/>
          </a:xfrm>
          <a:prstGeom prst="rect">
            <a:avLst/>
          </a:prstGeom>
        </p:spPr>
      </p:pic>
      <p:pic>
        <p:nvPicPr>
          <p:cNvPr id="17" name="Picture 16" descr="Map_pin_icon_green.svg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4840" y="2772747"/>
            <a:ext cx="277321" cy="377629"/>
          </a:xfrm>
          <a:prstGeom prst="rect">
            <a:avLst/>
          </a:prstGeom>
        </p:spPr>
      </p:pic>
      <p:pic>
        <p:nvPicPr>
          <p:cNvPr id="18" name="Picture 17" descr="Map_pin_icon_green.svg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0568" y="3500777"/>
            <a:ext cx="277321" cy="377629"/>
          </a:xfrm>
          <a:prstGeom prst="rect">
            <a:avLst/>
          </a:prstGeom>
        </p:spPr>
      </p:pic>
      <p:pic>
        <p:nvPicPr>
          <p:cNvPr id="19" name="Picture 18" descr="Elliot_Grieveson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6557" y="1730518"/>
            <a:ext cx="369695" cy="369695"/>
          </a:xfrm>
          <a:prstGeom prst="rect">
            <a:avLst/>
          </a:prstGeom>
        </p:spPr>
      </p:pic>
      <p:pic>
        <p:nvPicPr>
          <p:cNvPr id="20" name="Picture 19" descr="Elliot_Grieveson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7005" y="3558338"/>
            <a:ext cx="369695" cy="369695"/>
          </a:xfrm>
          <a:prstGeom prst="rect">
            <a:avLst/>
          </a:prstGeom>
        </p:spPr>
      </p:pic>
      <p:pic>
        <p:nvPicPr>
          <p:cNvPr id="21" name="Picture 20" descr="Elliot_Grieveson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3181" y="3325988"/>
            <a:ext cx="369695" cy="369695"/>
          </a:xfrm>
          <a:prstGeom prst="rect">
            <a:avLst/>
          </a:prstGeom>
        </p:spPr>
      </p:pic>
      <p:cxnSp>
        <p:nvCxnSpPr>
          <p:cNvPr id="22" name="Straight Connector 21"/>
          <p:cNvCxnSpPr>
            <a:stCxn id="9" idx="3"/>
            <a:endCxn id="17" idx="1"/>
          </p:cNvCxnSpPr>
          <p:nvPr/>
        </p:nvCxnSpPr>
        <p:spPr bwMode="auto">
          <a:xfrm flipV="1">
            <a:off x="2009383" y="2961562"/>
            <a:ext cx="405457" cy="250835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0E8B1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3" name="Straight Connector 22"/>
          <p:cNvCxnSpPr>
            <a:stCxn id="9" idx="2"/>
            <a:endCxn id="18" idx="1"/>
          </p:cNvCxnSpPr>
          <p:nvPr/>
        </p:nvCxnSpPr>
        <p:spPr bwMode="auto">
          <a:xfrm>
            <a:off x="1868503" y="3404205"/>
            <a:ext cx="252065" cy="285387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0E8B1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4" name="Straight Connector 23"/>
          <p:cNvCxnSpPr/>
          <p:nvPr/>
        </p:nvCxnSpPr>
        <p:spPr bwMode="auto">
          <a:xfrm>
            <a:off x="6741206" y="1934828"/>
            <a:ext cx="380523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0E8B1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5" name="Straight Connector 24"/>
          <p:cNvCxnSpPr/>
          <p:nvPr/>
        </p:nvCxnSpPr>
        <p:spPr bwMode="auto">
          <a:xfrm>
            <a:off x="2363127" y="3783028"/>
            <a:ext cx="733185" cy="1018909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0E8B1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6" name="Straight Connector 25"/>
          <p:cNvCxnSpPr>
            <a:endCxn id="12" idx="1"/>
          </p:cNvCxnSpPr>
          <p:nvPr/>
        </p:nvCxnSpPr>
        <p:spPr bwMode="auto">
          <a:xfrm>
            <a:off x="5228407" y="2993038"/>
            <a:ext cx="903553" cy="712044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0E8B1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7" name="Straight Connector 26"/>
          <p:cNvCxnSpPr/>
          <p:nvPr/>
        </p:nvCxnSpPr>
        <p:spPr bwMode="auto">
          <a:xfrm flipV="1">
            <a:off x="6436471" y="3134886"/>
            <a:ext cx="779649" cy="400302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0E8B1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8" name="Straight Connector 27"/>
          <p:cNvCxnSpPr/>
          <p:nvPr/>
        </p:nvCxnSpPr>
        <p:spPr bwMode="auto">
          <a:xfrm flipV="1">
            <a:off x="5882689" y="3965913"/>
            <a:ext cx="308743" cy="973552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0E8B1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9" name="Straight Connector 28"/>
          <p:cNvCxnSpPr/>
          <p:nvPr/>
        </p:nvCxnSpPr>
        <p:spPr bwMode="auto">
          <a:xfrm flipH="1" flipV="1">
            <a:off x="6421273" y="3762044"/>
            <a:ext cx="794847" cy="311863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0E8B1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0" name="Straight Connector 29"/>
          <p:cNvCxnSpPr/>
          <p:nvPr/>
        </p:nvCxnSpPr>
        <p:spPr bwMode="auto">
          <a:xfrm flipH="1" flipV="1">
            <a:off x="7567384" y="4288703"/>
            <a:ext cx="1011680" cy="1123213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0E8B1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1" name="Straight Connector 30"/>
          <p:cNvCxnSpPr>
            <a:stCxn id="21" idx="0"/>
          </p:cNvCxnSpPr>
          <p:nvPr/>
        </p:nvCxnSpPr>
        <p:spPr bwMode="auto">
          <a:xfrm flipV="1">
            <a:off x="4908029" y="3217399"/>
            <a:ext cx="101396" cy="108589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2" name="Straight Connector 31"/>
          <p:cNvCxnSpPr>
            <a:stCxn id="6" idx="0"/>
          </p:cNvCxnSpPr>
          <p:nvPr/>
        </p:nvCxnSpPr>
        <p:spPr bwMode="auto">
          <a:xfrm flipH="1" flipV="1">
            <a:off x="3277231" y="5161082"/>
            <a:ext cx="146430" cy="397966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3" name="Straight Connector 32"/>
          <p:cNvCxnSpPr/>
          <p:nvPr/>
        </p:nvCxnSpPr>
        <p:spPr bwMode="auto">
          <a:xfrm flipV="1">
            <a:off x="7561660" y="3893896"/>
            <a:ext cx="584369" cy="201641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4" name="Straight Connector 33"/>
          <p:cNvCxnSpPr/>
          <p:nvPr/>
        </p:nvCxnSpPr>
        <p:spPr bwMode="auto">
          <a:xfrm>
            <a:off x="8502253" y="1934884"/>
            <a:ext cx="369695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5" name="Straight Connector 34"/>
          <p:cNvCxnSpPr/>
          <p:nvPr/>
        </p:nvCxnSpPr>
        <p:spPr bwMode="auto">
          <a:xfrm>
            <a:off x="2800746" y="2956466"/>
            <a:ext cx="1937923" cy="33142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0E8B1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6" name="TextBox 35"/>
          <p:cNvSpPr txBox="1"/>
          <p:nvPr/>
        </p:nvSpPr>
        <p:spPr>
          <a:xfrm>
            <a:off x="2010764" y="1733514"/>
            <a:ext cx="10700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User</a:t>
            </a:r>
            <a:endParaRPr lang="en-US" dirty="0"/>
          </a:p>
        </p:txBody>
      </p:sp>
      <p:sp>
        <p:nvSpPr>
          <p:cNvPr id="37" name="TextBox 36"/>
          <p:cNvSpPr txBox="1"/>
          <p:nvPr/>
        </p:nvSpPr>
        <p:spPr>
          <a:xfrm>
            <a:off x="3291900" y="1617053"/>
            <a:ext cx="1541568" cy="375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Origin Server</a:t>
            </a:r>
            <a:endParaRPr lang="en-US" dirty="0"/>
          </a:p>
        </p:txBody>
      </p:sp>
      <p:sp>
        <p:nvSpPr>
          <p:cNvPr id="38" name="TextBox 37"/>
          <p:cNvSpPr txBox="1"/>
          <p:nvPr/>
        </p:nvSpPr>
        <p:spPr>
          <a:xfrm>
            <a:off x="5165948" y="1730223"/>
            <a:ext cx="15415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Edge Server</a:t>
            </a:r>
            <a:endParaRPr lang="en-US" dirty="0"/>
          </a:p>
        </p:txBody>
      </p:sp>
      <p:sp>
        <p:nvSpPr>
          <p:cNvPr id="39" name="TextBox 38"/>
          <p:cNvSpPr txBox="1"/>
          <p:nvPr/>
        </p:nvSpPr>
        <p:spPr>
          <a:xfrm>
            <a:off x="7176908" y="1572823"/>
            <a:ext cx="1541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CDN Connection</a:t>
            </a:r>
            <a:endParaRPr lang="en-US" dirty="0"/>
          </a:p>
        </p:txBody>
      </p:sp>
      <p:sp>
        <p:nvSpPr>
          <p:cNvPr id="40" name="TextBox 39"/>
          <p:cNvSpPr txBox="1"/>
          <p:nvPr/>
        </p:nvSpPr>
        <p:spPr>
          <a:xfrm>
            <a:off x="8955548" y="1554833"/>
            <a:ext cx="1541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User</a:t>
            </a:r>
          </a:p>
          <a:p>
            <a:r>
              <a:rPr lang="en-US" dirty="0" smtClean="0"/>
              <a:t>Connection</a:t>
            </a:r>
            <a:endParaRPr lang="en-US" dirty="0"/>
          </a:p>
        </p:txBody>
      </p:sp>
      <p:cxnSp>
        <p:nvCxnSpPr>
          <p:cNvPr id="41" name="Straight Connector 40"/>
          <p:cNvCxnSpPr/>
          <p:nvPr/>
        </p:nvCxnSpPr>
        <p:spPr bwMode="auto">
          <a:xfrm>
            <a:off x="1302106" y="1609538"/>
            <a:ext cx="91440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2" name="Straight Connector 41"/>
          <p:cNvCxnSpPr/>
          <p:nvPr/>
        </p:nvCxnSpPr>
        <p:spPr bwMode="auto">
          <a:xfrm>
            <a:off x="1299626" y="2257618"/>
            <a:ext cx="91440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27804216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Commercial CDNs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Limelight Networks</a:t>
            </a:r>
          </a:p>
          <a:p>
            <a:r>
              <a:rPr lang="en-US" dirty="0"/>
              <a:t>Level 3 Communications</a:t>
            </a:r>
          </a:p>
          <a:p>
            <a:r>
              <a:rPr lang="en-US" dirty="0"/>
              <a:t>Akamai Technologies</a:t>
            </a:r>
          </a:p>
          <a:p>
            <a:r>
              <a:rPr lang="en-US" dirty="0"/>
              <a:t>Amazon </a:t>
            </a:r>
            <a:r>
              <a:rPr lang="en-US" dirty="0" err="1" smtClean="0"/>
              <a:t>CloudFront</a:t>
            </a:r>
            <a:r>
              <a:rPr lang="en-US" dirty="0"/>
              <a:t> </a:t>
            </a:r>
            <a:r>
              <a:rPr lang="en-US" dirty="0" smtClean="0"/>
              <a:t>(</a:t>
            </a:r>
            <a:r>
              <a:rPr lang="en-US" dirty="0" err="1" smtClean="0"/>
              <a:t>cloudping.info</a:t>
            </a:r>
            <a:r>
              <a:rPr lang="en-US" dirty="0" smtClean="0"/>
              <a:t>)</a:t>
            </a:r>
            <a:endParaRPr lang="en-US" dirty="0"/>
          </a:p>
          <a:p>
            <a:r>
              <a:rPr lang="en-US" dirty="0" err="1"/>
              <a:t>CloudFlare</a:t>
            </a:r>
            <a:endParaRPr lang="en-US" dirty="0"/>
          </a:p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85279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Motivational Scenario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Streaming video to 100,000+ simultaneous users</a:t>
            </a:r>
          </a:p>
          <a:p>
            <a:r>
              <a:rPr lang="en-US" dirty="0"/>
              <a:t>Working Web solution: store/serve many copies of video at multiple geographically distributed sites (CDN)</a:t>
            </a:r>
          </a:p>
          <a:p>
            <a:r>
              <a:rPr lang="en-US" dirty="0"/>
              <a:t>Two strategies:</a:t>
            </a:r>
          </a:p>
          <a:p>
            <a:pPr marL="702900" lvl="1" indent="-342900">
              <a:buFont typeface="+mj-lt"/>
              <a:buAutoNum type="arabicPeriod"/>
            </a:pPr>
            <a:r>
              <a:rPr lang="en-GB" b="1" dirty="0"/>
              <a:t>Push CDN servers deep into many access networks</a:t>
            </a:r>
          </a:p>
          <a:p>
            <a:pPr lvl="2"/>
            <a:r>
              <a:rPr lang="en-GB" dirty="0"/>
              <a:t>Close to </a:t>
            </a:r>
            <a:r>
              <a:rPr lang="en-GB" dirty="0" smtClean="0"/>
              <a:t>users</a:t>
            </a:r>
          </a:p>
          <a:p>
            <a:pPr lvl="2"/>
            <a:r>
              <a:rPr lang="en-GB" dirty="0" smtClean="0"/>
              <a:t>Placed near ISP</a:t>
            </a:r>
            <a:endParaRPr lang="en-GB" dirty="0"/>
          </a:p>
          <a:p>
            <a:pPr lvl="2"/>
            <a:r>
              <a:rPr lang="en-GB" dirty="0"/>
              <a:t>Used by Akamai, 1700 locations</a:t>
            </a:r>
          </a:p>
          <a:p>
            <a:pPr marL="702900" lvl="1" indent="-342900">
              <a:buFont typeface="+mj-lt"/>
              <a:buAutoNum type="arabicPeriod"/>
            </a:pPr>
            <a:r>
              <a:rPr lang="en-GB" b="1" dirty="0"/>
              <a:t>Place larger clusters at key points in the network near internet </a:t>
            </a:r>
            <a:r>
              <a:rPr lang="en-GB" b="1" dirty="0" smtClean="0"/>
              <a:t>exchanges</a:t>
            </a:r>
          </a:p>
          <a:p>
            <a:pPr lvl="2"/>
            <a:r>
              <a:rPr lang="en-US" dirty="0"/>
              <a:t>Internet exchanges where network providers connect their networks to each </a:t>
            </a:r>
            <a:r>
              <a:rPr lang="en-US" dirty="0" smtClean="0"/>
              <a:t>other</a:t>
            </a:r>
          </a:p>
          <a:p>
            <a:pPr lvl="2"/>
            <a:r>
              <a:rPr lang="en-US" dirty="0"/>
              <a:t>Dedicated high speed private networks are used to connect the clusters </a:t>
            </a:r>
            <a:r>
              <a:rPr lang="en-US" dirty="0" smtClean="0"/>
              <a:t>together</a:t>
            </a:r>
            <a:endParaRPr lang="en-GB" dirty="0"/>
          </a:p>
          <a:p>
            <a:pPr lvl="2"/>
            <a:r>
              <a:rPr lang="en-GB" dirty="0"/>
              <a:t>Used by Limelight</a:t>
            </a:r>
          </a:p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13388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Motivational Scenario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Streaming video to 100,000+ simultaneous users</a:t>
            </a:r>
          </a:p>
          <a:p>
            <a:r>
              <a:rPr lang="en-US" dirty="0"/>
              <a:t>Working Web solution: store/serve many copies of video at multiple geographically distributed sites (CDN)</a:t>
            </a:r>
          </a:p>
          <a:p>
            <a:r>
              <a:rPr lang="en-US" dirty="0"/>
              <a:t>Two strategies:</a:t>
            </a:r>
          </a:p>
          <a:p>
            <a:pPr marL="702900" lvl="1" indent="-342900">
              <a:buFont typeface="+mj-lt"/>
              <a:buAutoNum type="arabicPeriod"/>
            </a:pPr>
            <a:r>
              <a:rPr lang="en-GB" b="1" dirty="0"/>
              <a:t>Push CDN servers deep into many access networks</a:t>
            </a:r>
          </a:p>
          <a:p>
            <a:pPr lvl="2"/>
            <a:r>
              <a:rPr lang="en-GB" dirty="0"/>
              <a:t>Close to </a:t>
            </a:r>
            <a:r>
              <a:rPr lang="en-GB" dirty="0" smtClean="0"/>
              <a:t>users</a:t>
            </a:r>
          </a:p>
          <a:p>
            <a:pPr lvl="2"/>
            <a:r>
              <a:rPr lang="en-GB" dirty="0" smtClean="0"/>
              <a:t>Placed near ISP</a:t>
            </a:r>
            <a:endParaRPr lang="en-GB" dirty="0"/>
          </a:p>
          <a:p>
            <a:pPr lvl="2"/>
            <a:r>
              <a:rPr lang="en-GB" dirty="0"/>
              <a:t>Used by Akamai, 1700 locations</a:t>
            </a:r>
          </a:p>
          <a:p>
            <a:pPr marL="702900" lvl="1" indent="-342900">
              <a:buFont typeface="+mj-lt"/>
              <a:buAutoNum type="arabicPeriod"/>
            </a:pPr>
            <a:r>
              <a:rPr lang="en-GB" b="1" dirty="0"/>
              <a:t>Place larger clusters at key points in the network near internet </a:t>
            </a:r>
            <a:r>
              <a:rPr lang="en-GB" b="1" dirty="0" smtClean="0"/>
              <a:t>exchanges</a:t>
            </a:r>
          </a:p>
          <a:p>
            <a:pPr lvl="2"/>
            <a:r>
              <a:rPr lang="en-US" dirty="0"/>
              <a:t>Internet exchanges where network providers connect their networks to each </a:t>
            </a:r>
            <a:r>
              <a:rPr lang="en-US" dirty="0" smtClean="0"/>
              <a:t>other</a:t>
            </a:r>
          </a:p>
          <a:p>
            <a:pPr lvl="2"/>
            <a:r>
              <a:rPr lang="en-US" dirty="0"/>
              <a:t>Dedicated high speed private networks are used to connect the clusters </a:t>
            </a:r>
            <a:r>
              <a:rPr lang="en-US" dirty="0" smtClean="0"/>
              <a:t>together</a:t>
            </a:r>
            <a:endParaRPr lang="en-GB" dirty="0"/>
          </a:p>
          <a:p>
            <a:pPr lvl="2"/>
            <a:r>
              <a:rPr lang="en-GB" dirty="0"/>
              <a:t>Used by Limelight</a:t>
            </a:r>
          </a:p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1270098" y="3614183"/>
            <a:ext cx="6480690" cy="107449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Better latency and better network performance.</a:t>
            </a:r>
          </a:p>
          <a:p>
            <a:endParaRPr lang="en-US" dirty="0"/>
          </a:p>
          <a:p>
            <a:r>
              <a:rPr lang="en-US" dirty="0"/>
              <a:t>Harder to maintain because there are many more servers in the CDN.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1270098" y="4997997"/>
            <a:ext cx="6480690" cy="1223011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Higher latency and lower performance for the end user</a:t>
            </a:r>
          </a:p>
          <a:p>
            <a:endParaRPr lang="en-US" dirty="0"/>
          </a:p>
          <a:p>
            <a:r>
              <a:rPr lang="en-US" dirty="0"/>
              <a:t>Easier to manage but with higher latency and lower performance for the end user.</a:t>
            </a:r>
          </a:p>
        </p:txBody>
      </p:sp>
    </p:spTree>
    <p:extLst>
      <p:ext uri="{BB962C8B-B14F-4D97-AF65-F5344CB8AC3E}">
        <p14:creationId xmlns:p14="http://schemas.microsoft.com/office/powerpoint/2010/main" val="14273128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reen Shot 2017-12-01 at 13.39.2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6447" y="2154753"/>
            <a:ext cx="4738167" cy="356507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CDN: Simple content access scenario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A CDN has to be able to tell clients where to find resources</a:t>
            </a:r>
          </a:p>
          <a:p>
            <a:r>
              <a:rPr lang="en-US" dirty="0"/>
              <a:t>A client will request a file, with one URL but retrieve it from another</a:t>
            </a:r>
          </a:p>
          <a:p>
            <a:pPr marL="0" indent="0">
              <a:buNone/>
            </a:pPr>
            <a:r>
              <a:rPr lang="en-US" sz="1100" dirty="0">
                <a:hlinkClick r:id="rId3"/>
              </a:rPr>
              <a:t>http://video.netcinema.com/6Y7B23V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hlinkClick r:id="rId4"/>
              </a:rPr>
              <a:t>http://KingCDN.com/NetC6Y7B23V</a:t>
            </a:r>
            <a:r>
              <a:rPr lang="en-US" sz="1100" dirty="0"/>
              <a:t> </a:t>
            </a:r>
          </a:p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259831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11" name="Group 10"/>
          <p:cNvGrpSpPr/>
          <p:nvPr/>
        </p:nvGrpSpPr>
        <p:grpSpPr>
          <a:xfrm>
            <a:off x="943471" y="1419028"/>
            <a:ext cx="8301528" cy="4940039"/>
            <a:chOff x="943471" y="1419028"/>
            <a:chExt cx="8301528" cy="4940039"/>
          </a:xfrm>
        </p:grpSpPr>
        <p:pic>
          <p:nvPicPr>
            <p:cNvPr id="4" name="Picture 3" descr="Screen Shot 2017-12-01 at 13.39.24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3471" y="1419028"/>
              <a:ext cx="6565573" cy="4940038"/>
            </a:xfrm>
            <a:prstGeom prst="rect">
              <a:avLst/>
            </a:prstGeom>
          </p:spPr>
        </p:pic>
        <p:sp>
          <p:nvSpPr>
            <p:cNvPr id="5" name="Rectangle 4"/>
            <p:cNvSpPr/>
            <p:nvPr/>
          </p:nvSpPr>
          <p:spPr bwMode="auto">
            <a:xfrm>
              <a:off x="2639803" y="3173084"/>
              <a:ext cx="5513615" cy="3145971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6" name="Rectangle 5"/>
            <p:cNvSpPr/>
            <p:nvPr/>
          </p:nvSpPr>
          <p:spPr bwMode="auto">
            <a:xfrm>
              <a:off x="1866919" y="3410861"/>
              <a:ext cx="836393" cy="2948206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7" name="Rectangle 6"/>
            <p:cNvSpPr/>
            <p:nvPr/>
          </p:nvSpPr>
          <p:spPr bwMode="auto">
            <a:xfrm>
              <a:off x="1721783" y="3546930"/>
              <a:ext cx="925293" cy="435425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8" name="Rectangle 7"/>
            <p:cNvSpPr/>
            <p:nvPr/>
          </p:nvSpPr>
          <p:spPr bwMode="auto">
            <a:xfrm>
              <a:off x="1547627" y="4261732"/>
              <a:ext cx="925293" cy="435425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0" name="Rectangle 9"/>
            <p:cNvSpPr/>
            <p:nvPr/>
          </p:nvSpPr>
          <p:spPr bwMode="auto">
            <a:xfrm>
              <a:off x="3731384" y="2791891"/>
              <a:ext cx="5513615" cy="3145971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9" name="Content Placeholder 3"/>
            <p:cNvSpPr txBox="1">
              <a:spLocks/>
            </p:cNvSpPr>
            <p:nvPr/>
          </p:nvSpPr>
          <p:spPr>
            <a:xfrm>
              <a:off x="3383642" y="3193142"/>
              <a:ext cx="5436357" cy="2967945"/>
            </a:xfrm>
            <a:prstGeom prst="rect">
              <a:avLst/>
            </a:prstGeom>
          </p:spPr>
          <p:txBody>
            <a:bodyPr/>
            <a:lstStyle>
              <a:lvl1pPr marL="180000" indent="-18000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0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40000" indent="-1800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00000" indent="-1800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60000" indent="-1800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620000" indent="-1800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817200" lvl="1" indent="-457200">
                <a:buFont typeface="+mj-lt"/>
                <a:buAutoNum type="arabicPeriod"/>
              </a:pPr>
              <a:r>
                <a:rPr lang="en-US" smtClean="0"/>
                <a:t>Requests URL for video</a:t>
              </a:r>
              <a:r>
                <a:rPr lang="en-US" smtClean="0">
                  <a:hlinkClick r:id="rId3"/>
                </a:rPr>
                <a:t>http://video.netcinema.com/6Y7B23V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86618572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11" name="Group 10"/>
          <p:cNvGrpSpPr/>
          <p:nvPr/>
        </p:nvGrpSpPr>
        <p:grpSpPr>
          <a:xfrm>
            <a:off x="943471" y="1419028"/>
            <a:ext cx="11695383" cy="5377591"/>
            <a:chOff x="943471" y="1419028"/>
            <a:chExt cx="11695383" cy="5377591"/>
          </a:xfrm>
        </p:grpSpPr>
        <p:pic>
          <p:nvPicPr>
            <p:cNvPr id="4" name="Picture 3" descr="Screen Shot 2017-12-01 at 13.39.24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3471" y="1419028"/>
              <a:ext cx="6565573" cy="4940038"/>
            </a:xfrm>
            <a:prstGeom prst="rect">
              <a:avLst/>
            </a:prstGeom>
          </p:spPr>
        </p:pic>
        <p:sp>
          <p:nvSpPr>
            <p:cNvPr id="5" name="Rectangle 4"/>
            <p:cNvSpPr/>
            <p:nvPr/>
          </p:nvSpPr>
          <p:spPr bwMode="auto">
            <a:xfrm>
              <a:off x="4279671" y="2911940"/>
              <a:ext cx="4652834" cy="3145971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6" name="Rectangle 5"/>
            <p:cNvSpPr/>
            <p:nvPr/>
          </p:nvSpPr>
          <p:spPr bwMode="auto">
            <a:xfrm>
              <a:off x="1888265" y="3848413"/>
              <a:ext cx="1366847" cy="2948206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8" name="Rectangle 7"/>
            <p:cNvSpPr/>
            <p:nvPr/>
          </p:nvSpPr>
          <p:spPr bwMode="auto">
            <a:xfrm>
              <a:off x="2458349" y="3764642"/>
              <a:ext cx="925293" cy="435425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0" name="Rectangle 9"/>
            <p:cNvSpPr/>
            <p:nvPr/>
          </p:nvSpPr>
          <p:spPr bwMode="auto">
            <a:xfrm>
              <a:off x="7125239" y="2766413"/>
              <a:ext cx="5513615" cy="3145971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9" name="Content Placeholder 3"/>
            <p:cNvSpPr txBox="1">
              <a:spLocks/>
            </p:cNvSpPr>
            <p:nvPr/>
          </p:nvSpPr>
          <p:spPr>
            <a:xfrm>
              <a:off x="4931149" y="3143326"/>
              <a:ext cx="5436357" cy="2967945"/>
            </a:xfrm>
            <a:prstGeom prst="rect">
              <a:avLst/>
            </a:prstGeom>
          </p:spPr>
          <p:txBody>
            <a:bodyPr/>
            <a:lstStyle>
              <a:lvl1pPr marL="180000" indent="-18000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0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40000" indent="-1800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00000" indent="-1800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60000" indent="-1800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620000" indent="-1800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360000" lvl="1" indent="0">
                <a:buNone/>
              </a:pPr>
              <a:r>
                <a:rPr lang="en-US" dirty="0"/>
                <a:t>2. Resolves Domain name via local DNS </a:t>
              </a:r>
              <a:r>
                <a:rPr lang="en-US" dirty="0" err="1"/>
                <a:t>video.netcinema.com</a:t>
              </a:r>
              <a:endParaRPr lang="en-US" dirty="0"/>
            </a:p>
          </p:txBody>
        </p:sp>
      </p:grpSp>
      <p:sp>
        <p:nvSpPr>
          <p:cNvPr id="12" name="Rectangle 11"/>
          <p:cNvSpPr/>
          <p:nvPr/>
        </p:nvSpPr>
        <p:spPr bwMode="auto">
          <a:xfrm>
            <a:off x="1553720" y="4267609"/>
            <a:ext cx="1690719" cy="1046973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1696928" y="3827069"/>
            <a:ext cx="1729406" cy="200904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3983058" y="3024508"/>
            <a:ext cx="948091" cy="1088841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2830428" y="5287252"/>
            <a:ext cx="1449243" cy="1250263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7143931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11" name="Group 10"/>
          <p:cNvGrpSpPr/>
          <p:nvPr/>
        </p:nvGrpSpPr>
        <p:grpSpPr>
          <a:xfrm>
            <a:off x="943471" y="1419028"/>
            <a:ext cx="11094233" cy="4940038"/>
            <a:chOff x="943471" y="1419028"/>
            <a:chExt cx="11094233" cy="4940038"/>
          </a:xfrm>
        </p:grpSpPr>
        <p:pic>
          <p:nvPicPr>
            <p:cNvPr id="4" name="Picture 3" descr="Screen Shot 2017-12-01 at 13.39.24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3471" y="1419028"/>
              <a:ext cx="6565573" cy="4940038"/>
            </a:xfrm>
            <a:prstGeom prst="rect">
              <a:avLst/>
            </a:prstGeom>
          </p:spPr>
        </p:pic>
        <p:sp>
          <p:nvSpPr>
            <p:cNvPr id="9" name="Content Placeholder 3"/>
            <p:cNvSpPr txBox="1">
              <a:spLocks/>
            </p:cNvSpPr>
            <p:nvPr/>
          </p:nvSpPr>
          <p:spPr>
            <a:xfrm>
              <a:off x="7509044" y="3213184"/>
              <a:ext cx="4528660" cy="2967945"/>
            </a:xfrm>
            <a:prstGeom prst="rect">
              <a:avLst/>
            </a:prstGeom>
          </p:spPr>
          <p:txBody>
            <a:bodyPr/>
            <a:lstStyle>
              <a:lvl1pPr marL="180000" indent="-18000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0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40000" indent="-1800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00000" indent="-1800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60000" indent="-1800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620000" indent="-1800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360000" lvl="1" indent="0">
                <a:buNone/>
              </a:pPr>
              <a:r>
                <a:rPr lang="en-US" dirty="0"/>
                <a:t>4. Resolves Domain name  </a:t>
              </a:r>
              <a:r>
                <a:rPr lang="en-US" dirty="0" err="1"/>
                <a:t>KingCDN.com</a:t>
              </a:r>
              <a:endParaRPr lang="en-US" dirty="0"/>
            </a:p>
            <a:p>
              <a:pPr marL="817200" lvl="1" indent="-457200">
                <a:buFont typeface="+mj-lt"/>
                <a:buAutoNum type="arabicPeriod"/>
              </a:pPr>
              <a:endParaRPr lang="en-US" dirty="0"/>
            </a:p>
            <a:p>
              <a:pPr marL="360000" lvl="1" indent="0">
                <a:buNone/>
              </a:pPr>
              <a:r>
                <a:rPr lang="en-US" dirty="0"/>
                <a:t>5. Returns IP of </a:t>
              </a:r>
              <a:r>
                <a:rPr lang="en-US" dirty="0" err="1"/>
                <a:t>KingCDN</a:t>
              </a:r>
              <a:endParaRPr lang="en-US" dirty="0"/>
            </a:p>
          </p:txBody>
        </p:sp>
      </p:grpSp>
      <p:sp>
        <p:nvSpPr>
          <p:cNvPr id="12" name="Rectangle 11"/>
          <p:cNvSpPr/>
          <p:nvPr/>
        </p:nvSpPr>
        <p:spPr bwMode="auto">
          <a:xfrm>
            <a:off x="1553720" y="4267609"/>
            <a:ext cx="1690719" cy="1046973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1553720" y="4807520"/>
            <a:ext cx="2951885" cy="1551546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7143931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11" name="Group 10"/>
          <p:cNvGrpSpPr/>
          <p:nvPr/>
        </p:nvGrpSpPr>
        <p:grpSpPr>
          <a:xfrm>
            <a:off x="943471" y="1419028"/>
            <a:ext cx="11558542" cy="4940038"/>
            <a:chOff x="943471" y="1419028"/>
            <a:chExt cx="11558542" cy="4940038"/>
          </a:xfrm>
        </p:grpSpPr>
        <p:pic>
          <p:nvPicPr>
            <p:cNvPr id="4" name="Picture 3" descr="Screen Shot 2017-12-01 at 13.39.24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3471" y="1419028"/>
              <a:ext cx="6565573" cy="4940038"/>
            </a:xfrm>
            <a:prstGeom prst="rect">
              <a:avLst/>
            </a:prstGeom>
          </p:spPr>
        </p:pic>
        <p:sp>
          <p:nvSpPr>
            <p:cNvPr id="9" name="Content Placeholder 3"/>
            <p:cNvSpPr txBox="1">
              <a:spLocks/>
            </p:cNvSpPr>
            <p:nvPr/>
          </p:nvSpPr>
          <p:spPr>
            <a:xfrm>
              <a:off x="7065656" y="1848488"/>
              <a:ext cx="5436357" cy="2967945"/>
            </a:xfrm>
            <a:prstGeom prst="rect">
              <a:avLst/>
            </a:prstGeom>
          </p:spPr>
          <p:txBody>
            <a:bodyPr/>
            <a:lstStyle>
              <a:lvl1pPr marL="180000" indent="-18000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0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40000" indent="-1800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00000" indent="-1800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60000" indent="-1800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620000" indent="-1800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360000" lvl="1" indent="0">
                <a:buNone/>
              </a:pPr>
              <a:r>
                <a:rPr lang="en-US" dirty="0"/>
                <a:t>6. Requests URL </a:t>
              </a:r>
              <a:r>
                <a:rPr lang="en-US" dirty="0">
                  <a:hlinkClick r:id="rId3"/>
                </a:rPr>
                <a:t>http://KingCDN.com/NetC6Y7B23V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0714393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8B0CE4B-E5CC-F34B-825F-51178C3208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Caching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BD2FAA4-7A8A-A74A-9442-FEC3629AADB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sz="2400" dirty="0" smtClean="0"/>
              <a:t>Caching stores the result of an operation so that future operations return faster</a:t>
            </a:r>
          </a:p>
          <a:p>
            <a:pPr lvl="1"/>
            <a:r>
              <a:rPr lang="en-US" sz="2000" dirty="0" smtClean="0"/>
              <a:t>Computation is slow</a:t>
            </a:r>
          </a:p>
          <a:p>
            <a:pPr lvl="1"/>
            <a:r>
              <a:rPr lang="en-US" sz="2000" dirty="0" smtClean="0"/>
              <a:t>Computation will run multiple times</a:t>
            </a:r>
          </a:p>
          <a:p>
            <a:pPr lvl="1"/>
            <a:r>
              <a:rPr lang="en-US" sz="2000" dirty="0" smtClean="0"/>
              <a:t>When the output is the same for a particular input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endParaRPr lang="en-US" dirty="0"/>
          </a:p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7DBC2168-4E9D-D64B-BAF6-2C873341474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155002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CDN Cluster Selection Strategy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dirty="0"/>
              <a:t>CDN’s DNS decides which edge server to </a:t>
            </a:r>
            <a:r>
              <a:rPr lang="en-US" dirty="0" smtClean="0"/>
              <a:t>use</a:t>
            </a:r>
            <a:endParaRPr lang="en-US" dirty="0"/>
          </a:p>
          <a:p>
            <a:pPr lvl="1"/>
            <a:r>
              <a:rPr lang="en-US" dirty="0"/>
              <a:t>Pick CDN node geographically closest to client</a:t>
            </a:r>
          </a:p>
          <a:p>
            <a:pPr lvl="1"/>
            <a:r>
              <a:rPr lang="en-US" dirty="0"/>
              <a:t>Pick CDN node with shortest delay (min hops) to client (CDN nodes periodically ping access ISPs, report results to CDN DNS)</a:t>
            </a:r>
          </a:p>
          <a:p>
            <a:r>
              <a:rPr lang="en-US" dirty="0"/>
              <a:t>Or let the Client decide – give client a list of several CDN servers</a:t>
            </a:r>
          </a:p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090230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Case Study: Netflix’s first Approach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Owned very little infrastructure, uses 3</a:t>
            </a:r>
            <a:r>
              <a:rPr lang="en-US" baseline="30000" dirty="0"/>
              <a:t>rd</a:t>
            </a:r>
            <a:r>
              <a:rPr lang="en-US" dirty="0"/>
              <a:t> party services</a:t>
            </a:r>
          </a:p>
          <a:p>
            <a:pPr lvl="1"/>
            <a:r>
              <a:rPr lang="en-US" dirty="0"/>
              <a:t>Own registration, payment servers</a:t>
            </a:r>
          </a:p>
          <a:p>
            <a:pPr lvl="1"/>
            <a:r>
              <a:rPr lang="en-US" dirty="0"/>
              <a:t>Amazon (3</a:t>
            </a:r>
            <a:r>
              <a:rPr lang="en-US" baseline="30000" dirty="0"/>
              <a:t>rd</a:t>
            </a:r>
            <a:r>
              <a:rPr lang="en-US" dirty="0"/>
              <a:t> party) cloud services</a:t>
            </a:r>
          </a:p>
          <a:p>
            <a:pPr lvl="2"/>
            <a:r>
              <a:rPr lang="en-US" dirty="0"/>
              <a:t>Netflix uploads studio master to Amazon cloud</a:t>
            </a:r>
          </a:p>
          <a:p>
            <a:pPr lvl="2"/>
            <a:r>
              <a:rPr lang="en-US" dirty="0"/>
              <a:t>Create multiple version of movie (different encodings) in cloud</a:t>
            </a:r>
          </a:p>
          <a:p>
            <a:pPr lvl="2"/>
            <a:r>
              <a:rPr lang="en-US" dirty="0"/>
              <a:t>Upload versions from cloud to CDNs</a:t>
            </a:r>
          </a:p>
          <a:p>
            <a:pPr lvl="1"/>
            <a:r>
              <a:rPr lang="en-US" dirty="0"/>
              <a:t>Three 3</a:t>
            </a:r>
            <a:r>
              <a:rPr lang="en-US" baseline="30000" dirty="0"/>
              <a:t>rd</a:t>
            </a:r>
            <a:r>
              <a:rPr lang="en-US" dirty="0"/>
              <a:t> party CDNs host/stream Netflix content: Akamai, Limelight, Level-3</a:t>
            </a:r>
          </a:p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288038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Case Study: Netflix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Screen Shot 2017-12-01 at 13.53.4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8322" y="1628775"/>
            <a:ext cx="7692571" cy="4982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63164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DASH - Dynamic Adaptive Streaming over HTTP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Server</a:t>
            </a:r>
          </a:p>
          <a:p>
            <a:pPr lvl="1"/>
            <a:r>
              <a:rPr lang="en-US" dirty="0"/>
              <a:t>Divides video files into multiple chucks</a:t>
            </a:r>
          </a:p>
          <a:p>
            <a:pPr lvl="1"/>
            <a:r>
              <a:rPr lang="en-US" dirty="0"/>
              <a:t>Each chunk stored encoded at different bit rates</a:t>
            </a:r>
          </a:p>
          <a:p>
            <a:pPr lvl="1"/>
            <a:r>
              <a:rPr lang="en-US" dirty="0"/>
              <a:t>Manifest file: provides URLs for different chunks</a:t>
            </a:r>
          </a:p>
          <a:p>
            <a:r>
              <a:rPr lang="en-US" dirty="0"/>
              <a:t>Client</a:t>
            </a:r>
          </a:p>
          <a:p>
            <a:pPr lvl="1"/>
            <a:r>
              <a:rPr lang="en-US" dirty="0"/>
              <a:t>Periodically measures server-to-client bandwidth</a:t>
            </a:r>
          </a:p>
          <a:p>
            <a:pPr lvl="1"/>
            <a:r>
              <a:rPr lang="en-US" dirty="0"/>
              <a:t>Consulting manifest, requests one chunk at a time</a:t>
            </a:r>
          </a:p>
          <a:p>
            <a:pPr lvl="1"/>
            <a:r>
              <a:rPr lang="en-US" dirty="0"/>
              <a:t>Chooses maximum coding rate sustainable given current bandwidth</a:t>
            </a:r>
          </a:p>
          <a:p>
            <a:pPr lvl="1"/>
            <a:r>
              <a:rPr lang="en-US" dirty="0"/>
              <a:t>Can choose different coding rates at different points in time (depending on available bandwidth at time</a:t>
            </a:r>
            <a:r>
              <a:rPr lang="en-US" dirty="0" smtClean="0"/>
              <a:t>)</a:t>
            </a:r>
          </a:p>
          <a:p>
            <a:r>
              <a:rPr lang="en-US" dirty="0" smtClean="0"/>
              <a:t>The Intelligence </a:t>
            </a:r>
            <a:r>
              <a:rPr lang="en-US" dirty="0"/>
              <a:t>happens at the client </a:t>
            </a:r>
            <a:r>
              <a:rPr lang="en-US" dirty="0" smtClean="0"/>
              <a:t>level so it can makes </a:t>
            </a:r>
            <a:r>
              <a:rPr lang="en-US" dirty="0"/>
              <a:t>sure that there is no buffer starvation or </a:t>
            </a:r>
            <a:r>
              <a:rPr lang="en-US" dirty="0" smtClean="0"/>
              <a:t>overflow</a:t>
            </a:r>
            <a:endParaRPr lang="en-US" dirty="0"/>
          </a:p>
          <a:p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664052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MPEG-DASH Adoption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MPEG DASH is independent, open and international standard, which has broad support from the industry</a:t>
            </a:r>
          </a:p>
          <a:p>
            <a:r>
              <a:rPr lang="en-US" dirty="0"/>
              <a:t>HTML5 Media Source Extensions and </a:t>
            </a:r>
            <a:r>
              <a:rPr lang="en-US" dirty="0" err="1"/>
              <a:t>HbbTV</a:t>
            </a:r>
            <a:r>
              <a:rPr lang="en-US" dirty="0"/>
              <a:t> are MPEG-DASH enabled</a:t>
            </a:r>
          </a:p>
          <a:p>
            <a:r>
              <a:rPr lang="en-US" dirty="0"/>
              <a:t>Heavy plugins like Silverlight and Flash perform poorly and cause security </a:t>
            </a:r>
            <a:r>
              <a:rPr lang="en-US" dirty="0" smtClean="0"/>
              <a:t>issues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Chrome dropped </a:t>
            </a:r>
            <a:r>
              <a:rPr lang="en-US" dirty="0"/>
              <a:t>the Silverlight support</a:t>
            </a:r>
            <a:r>
              <a:rPr lang="en-US" dirty="0" smtClean="0"/>
              <a:t>,</a:t>
            </a:r>
          </a:p>
          <a:p>
            <a:pPr lvl="1"/>
            <a:r>
              <a:rPr lang="en-US" dirty="0" smtClean="0"/>
              <a:t>It was a problem </a:t>
            </a:r>
            <a:r>
              <a:rPr lang="en-US" dirty="0"/>
              <a:t>for the majority of premium video providers, </a:t>
            </a:r>
            <a:endParaRPr lang="en-US" dirty="0" smtClean="0"/>
          </a:p>
          <a:p>
            <a:pPr lvl="1"/>
            <a:r>
              <a:rPr lang="en-US" dirty="0" smtClean="0"/>
              <a:t>They delivered </a:t>
            </a:r>
            <a:r>
              <a:rPr lang="en-US" dirty="0"/>
              <a:t>their streams via </a:t>
            </a:r>
            <a:r>
              <a:rPr lang="en-US" dirty="0" err="1"/>
              <a:t>Smoothstreaming</a:t>
            </a:r>
            <a:r>
              <a:rPr lang="en-US" dirty="0"/>
              <a:t> and </a:t>
            </a:r>
            <a:r>
              <a:rPr lang="en-US" dirty="0" err="1"/>
              <a:t>Playready</a:t>
            </a:r>
            <a:r>
              <a:rPr lang="en-US" dirty="0"/>
              <a:t> DRM, which </a:t>
            </a:r>
            <a:r>
              <a:rPr lang="en-US" dirty="0" smtClean="0"/>
              <a:t>enforced Silverlight</a:t>
            </a:r>
          </a:p>
          <a:p>
            <a:pPr lvl="1"/>
            <a:r>
              <a:rPr lang="en-US" dirty="0" smtClean="0"/>
              <a:t>These providers switch </a:t>
            </a:r>
            <a:r>
              <a:rPr lang="en-US" dirty="0"/>
              <a:t>to </a:t>
            </a:r>
            <a:r>
              <a:rPr lang="en-US" dirty="0" smtClean="0"/>
              <a:t>using HTML5 </a:t>
            </a:r>
            <a:r>
              <a:rPr lang="en-US" dirty="0"/>
              <a:t>with MPEG-DASH and MPEG-CENC based </a:t>
            </a:r>
            <a:r>
              <a:rPr lang="en-US" dirty="0" smtClean="0"/>
              <a:t>DRM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91863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Neflix</a:t>
            </a:r>
            <a:r>
              <a:rPr lang="en-US" dirty="0" smtClean="0"/>
              <a:t> </a:t>
            </a:r>
            <a:r>
              <a:rPr lang="en-US" dirty="0" err="1" smtClean="0"/>
              <a:t>OpenConnect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Netflix </a:t>
            </a:r>
            <a:r>
              <a:rPr lang="en-US" dirty="0"/>
              <a:t>wanted the absolute best streaming they could get, while lowering </a:t>
            </a:r>
            <a:r>
              <a:rPr lang="en-US" dirty="0" smtClean="0"/>
              <a:t>cost</a:t>
            </a:r>
          </a:p>
          <a:p>
            <a:r>
              <a:rPr lang="en-US" dirty="0" smtClean="0"/>
              <a:t>They developed </a:t>
            </a:r>
            <a:r>
              <a:rPr lang="en-US" dirty="0" err="1" smtClean="0"/>
              <a:t>OpenConnect</a:t>
            </a:r>
            <a:endParaRPr lang="en-US" dirty="0" smtClean="0"/>
          </a:p>
          <a:p>
            <a:r>
              <a:rPr lang="en-US" dirty="0" smtClean="0"/>
              <a:t>High </a:t>
            </a:r>
            <a:r>
              <a:rPr lang="en-US" dirty="0" err="1"/>
              <a:t>optimised</a:t>
            </a:r>
            <a:r>
              <a:rPr lang="en-US" dirty="0"/>
              <a:t> for delivery large files, </a:t>
            </a:r>
            <a:r>
              <a:rPr lang="en-US" dirty="0" smtClean="0"/>
              <a:t>still use </a:t>
            </a:r>
            <a:r>
              <a:rPr lang="en-US" dirty="0"/>
              <a:t>Akamai for small assets</a:t>
            </a:r>
            <a:r>
              <a:rPr lang="en-US" dirty="0" smtClean="0"/>
              <a:t>.</a:t>
            </a:r>
            <a:endParaRPr lang="en-US" dirty="0"/>
          </a:p>
          <a:p>
            <a:r>
              <a:rPr lang="en-US" dirty="0"/>
              <a:t>Data centers around the </a:t>
            </a:r>
            <a:r>
              <a:rPr lang="en-US" dirty="0" smtClean="0"/>
              <a:t>world</a:t>
            </a:r>
          </a:p>
          <a:p>
            <a:pPr lvl="1"/>
            <a:r>
              <a:rPr lang="en-US" dirty="0"/>
              <a:t>There may be a data center with a couple of racks that contain the entire Netflix </a:t>
            </a:r>
            <a:r>
              <a:rPr lang="en-US" dirty="0" smtClean="0"/>
              <a:t>library</a:t>
            </a:r>
          </a:p>
          <a:p>
            <a:pPr lvl="1"/>
            <a:r>
              <a:rPr lang="en-US" dirty="0" smtClean="0"/>
              <a:t>Others might only have 80</a:t>
            </a:r>
            <a:r>
              <a:rPr lang="en-US" dirty="0"/>
              <a:t>% of the most popular content</a:t>
            </a:r>
            <a:r>
              <a:rPr lang="en-US" dirty="0" smtClean="0"/>
              <a:t>.</a:t>
            </a:r>
          </a:p>
          <a:p>
            <a:r>
              <a:rPr lang="en-US" dirty="0" smtClean="0"/>
              <a:t>Unpopular material will </a:t>
            </a:r>
            <a:r>
              <a:rPr lang="en-US" dirty="0"/>
              <a:t>have to travel </a:t>
            </a:r>
            <a:r>
              <a:rPr lang="en-US" dirty="0" smtClean="0"/>
              <a:t>further</a:t>
            </a:r>
            <a:endParaRPr lang="en-US" dirty="0"/>
          </a:p>
          <a:p>
            <a:r>
              <a:rPr lang="en-US" dirty="0"/>
              <a:t>Client Intelligence</a:t>
            </a:r>
          </a:p>
          <a:p>
            <a:pPr lvl="1"/>
            <a:r>
              <a:rPr lang="en-US" dirty="0"/>
              <a:t>Calculates best edge server to </a:t>
            </a:r>
            <a:r>
              <a:rPr lang="en-US" dirty="0" smtClean="0"/>
              <a:t>use</a:t>
            </a:r>
          </a:p>
          <a:p>
            <a:pPr lvl="1"/>
            <a:r>
              <a:rPr lang="en-US" dirty="0" smtClean="0"/>
              <a:t>Selects which </a:t>
            </a:r>
            <a:r>
              <a:rPr lang="en-US" dirty="0"/>
              <a:t>edge server based on the required bit rate and </a:t>
            </a:r>
            <a:r>
              <a:rPr lang="en-US" dirty="0" smtClean="0"/>
              <a:t>latency</a:t>
            </a:r>
            <a:endParaRPr lang="en-US" dirty="0"/>
          </a:p>
          <a:p>
            <a:pPr lvl="1"/>
            <a:r>
              <a:rPr lang="en-US" dirty="0"/>
              <a:t>Continually probes the best </a:t>
            </a:r>
            <a:r>
              <a:rPr lang="en-US" dirty="0" smtClean="0"/>
              <a:t>way of </a:t>
            </a:r>
            <a:r>
              <a:rPr lang="en-US" dirty="0"/>
              <a:t>receiving </a:t>
            </a:r>
            <a:r>
              <a:rPr lang="en-US" dirty="0" smtClean="0"/>
              <a:t>content</a:t>
            </a:r>
          </a:p>
          <a:p>
            <a:r>
              <a:rPr lang="en-US" dirty="0" smtClean="0"/>
              <a:t>However </a:t>
            </a:r>
            <a:r>
              <a:rPr lang="en-US" dirty="0"/>
              <a:t>the intelligence happens client side, it</a:t>
            </a:r>
            <a:r>
              <a:rPr lang="mr-IN" dirty="0"/>
              <a:t>’</a:t>
            </a:r>
            <a:r>
              <a:rPr lang="en-US" dirty="0"/>
              <a:t>s the client that calculates the best edge server to use (based on bit rate and closeness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781171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673014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Outcomes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Caches</a:t>
            </a:r>
          </a:p>
          <a:p>
            <a:pPr lvl="1"/>
            <a:r>
              <a:rPr lang="en-US" dirty="0"/>
              <a:t>Browser</a:t>
            </a:r>
          </a:p>
          <a:p>
            <a:pPr lvl="1"/>
            <a:r>
              <a:rPr lang="en-US" dirty="0"/>
              <a:t>Proxy</a:t>
            </a:r>
          </a:p>
          <a:p>
            <a:pPr lvl="1"/>
            <a:r>
              <a:rPr lang="en-US" dirty="0"/>
              <a:t>Reverse Proxy</a:t>
            </a:r>
          </a:p>
          <a:p>
            <a:r>
              <a:rPr lang="en-US" dirty="0"/>
              <a:t>Cache Control Headers</a:t>
            </a:r>
          </a:p>
          <a:p>
            <a:r>
              <a:rPr lang="en-US" dirty="0"/>
              <a:t>Content Delivery Networks</a:t>
            </a:r>
          </a:p>
          <a:p>
            <a:r>
              <a:rPr lang="en-US" dirty="0"/>
              <a:t>CDNs in practice</a:t>
            </a:r>
          </a:p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81690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Slashdot effect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slashdot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5603" y="1731828"/>
            <a:ext cx="6558327" cy="4425042"/>
          </a:xfrm>
          <a:prstGeom prst="rect">
            <a:avLst/>
          </a:prstGeom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623887" y="1773238"/>
            <a:ext cx="4266181" cy="4464050"/>
          </a:xfrm>
          <a:prstGeom prst="rect">
            <a:avLst/>
          </a:prstGeom>
        </p:spPr>
        <p:txBody>
          <a:bodyPr/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0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2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Popular website links to a smaller website</a:t>
            </a:r>
          </a:p>
          <a:p>
            <a:r>
              <a:rPr lang="en-US" dirty="0" smtClean="0"/>
              <a:t>Causes a massive increase of traffic</a:t>
            </a:r>
          </a:p>
          <a:p>
            <a:r>
              <a:rPr lang="en-US" dirty="0" smtClean="0"/>
              <a:t>The website is virtually unreachable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Slashdot early 2000s</a:t>
            </a:r>
          </a:p>
          <a:p>
            <a:r>
              <a:rPr lang="en-US" dirty="0" smtClean="0"/>
              <a:t>Twitter</a:t>
            </a:r>
          </a:p>
          <a:p>
            <a:r>
              <a:rPr lang="en-US" dirty="0" err="1" smtClean="0"/>
              <a:t>Digg</a:t>
            </a:r>
            <a:endParaRPr lang="en-US" dirty="0" smtClean="0"/>
          </a:p>
          <a:p>
            <a:r>
              <a:rPr lang="en-US" dirty="0" err="1" smtClean="0"/>
              <a:t>Reddit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68772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Web Caching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The temporary storage (caching) of frequently accessed data for rapid </a:t>
            </a:r>
            <a:r>
              <a:rPr lang="en-US" dirty="0" smtClean="0"/>
              <a:t>access</a:t>
            </a:r>
          </a:p>
          <a:p>
            <a:r>
              <a:rPr lang="en-US" dirty="0"/>
              <a:t>Typically caches store "static </a:t>
            </a:r>
            <a:r>
              <a:rPr lang="en-US" dirty="0" smtClean="0"/>
              <a:t>assets”</a:t>
            </a:r>
            <a:endParaRPr lang="en-US" dirty="0"/>
          </a:p>
          <a:p>
            <a:pPr lvl="1"/>
            <a:r>
              <a:rPr lang="en-US" dirty="0"/>
              <a:t>Web documents</a:t>
            </a:r>
          </a:p>
          <a:p>
            <a:pPr lvl="1"/>
            <a:r>
              <a:rPr lang="en-US" dirty="0"/>
              <a:t>HTML pages</a:t>
            </a:r>
          </a:p>
          <a:p>
            <a:pPr lvl="1"/>
            <a:r>
              <a:rPr lang="en-US" dirty="0"/>
              <a:t>Images</a:t>
            </a:r>
          </a:p>
          <a:p>
            <a:r>
              <a:rPr lang="en-US" dirty="0"/>
              <a:t>Caches can be located at various points in a network</a:t>
            </a:r>
          </a:p>
          <a:p>
            <a:pPr lvl="1"/>
            <a:r>
              <a:rPr lang="en-US" dirty="0"/>
              <a:t>Reduces access time/latency for clients</a:t>
            </a:r>
          </a:p>
          <a:p>
            <a:pPr lvl="1"/>
            <a:r>
              <a:rPr lang="en-US" dirty="0"/>
              <a:t>Reduces bandwidth usage across slower links</a:t>
            </a:r>
          </a:p>
          <a:p>
            <a:pPr lvl="1"/>
            <a:r>
              <a:rPr lang="en-US" dirty="0"/>
              <a:t>Reduces load on a server</a:t>
            </a:r>
          </a:p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80137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can be Cached?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 txBox="1">
            <a:spLocks/>
          </p:cNvSpPr>
          <p:nvPr/>
        </p:nvSpPr>
        <p:spPr>
          <a:xfrm>
            <a:off x="324000" y="1692000"/>
            <a:ext cx="4919171" cy="2939377"/>
          </a:xfrm>
          <a:prstGeom prst="rect">
            <a:avLst/>
          </a:prstGeom>
        </p:spPr>
        <p:txBody>
          <a:bodyPr>
            <a:norm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0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2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/>
              <a:t>Cache friendly</a:t>
            </a:r>
          </a:p>
          <a:p>
            <a:pPr lvl="1"/>
            <a:r>
              <a:rPr lang="en-US" sz="2000" dirty="0" smtClean="0"/>
              <a:t>Logos and brand images</a:t>
            </a:r>
          </a:p>
          <a:p>
            <a:pPr lvl="1"/>
            <a:r>
              <a:rPr lang="en-US" sz="2000" dirty="0" smtClean="0"/>
              <a:t>Style sheets</a:t>
            </a:r>
          </a:p>
          <a:p>
            <a:pPr lvl="1"/>
            <a:r>
              <a:rPr lang="en-US" sz="2000" dirty="0" err="1" smtClean="0"/>
              <a:t>Javascript</a:t>
            </a:r>
            <a:r>
              <a:rPr lang="en-US" sz="2000" dirty="0" smtClean="0"/>
              <a:t> files, site and library </a:t>
            </a:r>
          </a:p>
          <a:p>
            <a:pPr lvl="1"/>
            <a:r>
              <a:rPr lang="en-US" sz="2000" dirty="0" smtClean="0"/>
              <a:t>Downloadable content</a:t>
            </a:r>
          </a:p>
          <a:p>
            <a:pPr lvl="1"/>
            <a:r>
              <a:rPr lang="en-US" sz="2000" dirty="0" smtClean="0"/>
              <a:t>Media files</a:t>
            </a:r>
          </a:p>
          <a:p>
            <a:pPr marL="360000" lvl="1" indent="0"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5" name="Content Placeholder 3"/>
          <p:cNvSpPr txBox="1">
            <a:spLocks/>
          </p:cNvSpPr>
          <p:nvPr/>
        </p:nvSpPr>
        <p:spPr bwMode="auto">
          <a:xfrm>
            <a:off x="5225163" y="1675720"/>
            <a:ext cx="7247722" cy="3112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 marL="174625" indent="-174625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2pPr>
            <a:lvl3pPr marL="81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08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135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r>
              <a:rPr lang="en-US" dirty="0" smtClean="0"/>
              <a:t>Be careful caching:</a:t>
            </a:r>
          </a:p>
          <a:p>
            <a:pPr lvl="1">
              <a:buFont typeface="Arial"/>
              <a:buChar char="•"/>
            </a:pPr>
            <a:r>
              <a:rPr lang="en-US" dirty="0" smtClean="0"/>
              <a:t>Data</a:t>
            </a:r>
          </a:p>
          <a:p>
            <a:pPr lvl="1">
              <a:buFont typeface="Arial"/>
              <a:buChar char="•"/>
            </a:pPr>
            <a:r>
              <a:rPr lang="en-US" dirty="0" smtClean="0"/>
              <a:t>HTML pages</a:t>
            </a:r>
          </a:p>
          <a:p>
            <a:pPr lvl="1">
              <a:buFont typeface="Arial"/>
              <a:buChar char="•"/>
            </a:pPr>
            <a:r>
              <a:rPr lang="en-US" dirty="0" smtClean="0"/>
              <a:t>Rotating images</a:t>
            </a:r>
          </a:p>
          <a:p>
            <a:pPr lvl="1">
              <a:buFont typeface="Arial"/>
              <a:buChar char="•"/>
            </a:pPr>
            <a:r>
              <a:rPr lang="en-US" dirty="0" smtClean="0"/>
              <a:t>Frequently modified </a:t>
            </a:r>
            <a:r>
              <a:rPr lang="en-US" dirty="0" err="1" smtClean="0"/>
              <a:t>Javascript</a:t>
            </a:r>
            <a:r>
              <a:rPr lang="en-US" dirty="0" smtClean="0"/>
              <a:t> and CSS</a:t>
            </a:r>
          </a:p>
          <a:p>
            <a:pPr lvl="1">
              <a:buFont typeface="Arial"/>
              <a:buChar char="•"/>
            </a:pPr>
            <a:r>
              <a:rPr lang="en-US" dirty="0" smtClean="0"/>
              <a:t>Content requested with authentication cookies</a:t>
            </a:r>
          </a:p>
        </p:txBody>
      </p:sp>
      <p:sp>
        <p:nvSpPr>
          <p:cNvPr id="6" name="Content Placeholder 3"/>
          <p:cNvSpPr txBox="1">
            <a:spLocks/>
          </p:cNvSpPr>
          <p:nvPr/>
        </p:nvSpPr>
        <p:spPr bwMode="auto">
          <a:xfrm>
            <a:off x="2772491" y="4659119"/>
            <a:ext cx="5995292" cy="1529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 marL="174625" indent="-174625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2pPr>
            <a:lvl3pPr marL="81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08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135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r>
              <a:rPr lang="en-US" dirty="0" smtClean="0"/>
              <a:t>Never cache</a:t>
            </a:r>
          </a:p>
          <a:p>
            <a:pPr lvl="1">
              <a:buFont typeface="Arial"/>
              <a:buChar char="•"/>
            </a:pPr>
            <a:r>
              <a:rPr lang="en-US" dirty="0" smtClean="0"/>
              <a:t>Sensitive data</a:t>
            </a:r>
          </a:p>
          <a:p>
            <a:pPr lvl="1">
              <a:buFont typeface="Arial"/>
              <a:buChar char="•"/>
            </a:pPr>
            <a:r>
              <a:rPr lang="en-US" dirty="0" smtClean="0"/>
              <a:t>User-specific data that frequently changes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02272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Terminology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b="1" dirty="0"/>
              <a:t>Origin server </a:t>
            </a:r>
            <a:r>
              <a:rPr lang="en-US" dirty="0"/>
              <a:t>– original location of content</a:t>
            </a:r>
          </a:p>
          <a:p>
            <a:r>
              <a:rPr lang="en-US" b="1" dirty="0"/>
              <a:t>Hit</a:t>
            </a:r>
            <a:r>
              <a:rPr lang="en-US" dirty="0"/>
              <a:t> – response in cache</a:t>
            </a:r>
          </a:p>
          <a:p>
            <a:r>
              <a:rPr lang="en-US" b="1" dirty="0"/>
              <a:t>Miss</a:t>
            </a:r>
            <a:r>
              <a:rPr lang="en-US" dirty="0"/>
              <a:t> – response is not in the cache</a:t>
            </a:r>
          </a:p>
          <a:p>
            <a:r>
              <a:rPr lang="en-US" b="1" dirty="0"/>
              <a:t>Stale content</a:t>
            </a:r>
            <a:r>
              <a:rPr lang="en-US" dirty="0"/>
              <a:t> – Expired response </a:t>
            </a:r>
          </a:p>
          <a:p>
            <a:r>
              <a:rPr lang="en-US" b="1" dirty="0"/>
              <a:t>Cache hit ratio </a:t>
            </a:r>
            <a:r>
              <a:rPr lang="en-US" dirty="0"/>
              <a:t>– </a:t>
            </a:r>
            <a:r>
              <a:rPr lang="en-US" dirty="0" err="1"/>
              <a:t>hits:total</a:t>
            </a:r>
            <a:r>
              <a:rPr lang="en-US" dirty="0"/>
              <a:t> requests</a:t>
            </a:r>
          </a:p>
          <a:p>
            <a:r>
              <a:rPr lang="en-US" b="1" dirty="0"/>
              <a:t>Validation</a:t>
            </a:r>
            <a:r>
              <a:rPr lang="en-US" dirty="0"/>
              <a:t> – Check that cached response is most recent version</a:t>
            </a:r>
          </a:p>
          <a:p>
            <a:r>
              <a:rPr lang="en-US" b="1" dirty="0"/>
              <a:t>Invalidation</a:t>
            </a:r>
            <a:r>
              <a:rPr lang="en-US" dirty="0"/>
              <a:t> – Removal of response before it expires, due to update on origin server</a:t>
            </a:r>
          </a:p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2957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Different Web Caching Solutions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sz="2400" dirty="0" smtClean="0"/>
              <a:t>Caches can </a:t>
            </a:r>
            <a:r>
              <a:rPr lang="en-US" sz="2400" dirty="0"/>
              <a:t>be located at various points in a </a:t>
            </a:r>
            <a:r>
              <a:rPr lang="en-US" sz="2400" dirty="0" smtClean="0"/>
              <a:t>network</a:t>
            </a:r>
          </a:p>
          <a:p>
            <a:pPr lvl="1"/>
            <a:r>
              <a:rPr lang="en-US" sz="2200" dirty="0" smtClean="0"/>
              <a:t>Browser </a:t>
            </a:r>
            <a:r>
              <a:rPr lang="en-US" sz="2200" dirty="0"/>
              <a:t>Cache</a:t>
            </a:r>
          </a:p>
          <a:p>
            <a:pPr lvl="1"/>
            <a:r>
              <a:rPr lang="en-US" sz="2200" dirty="0"/>
              <a:t>Proxy Cache</a:t>
            </a:r>
          </a:p>
          <a:p>
            <a:pPr lvl="1"/>
            <a:r>
              <a:rPr lang="en-US" sz="2200" dirty="0"/>
              <a:t>Reverse Proxy Cache</a:t>
            </a:r>
          </a:p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5856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Browser Cache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23887" y="1773238"/>
            <a:ext cx="3307795" cy="4464050"/>
          </a:xfrm>
        </p:spPr>
        <p:txBody>
          <a:bodyPr/>
          <a:lstStyle/>
          <a:p>
            <a:r>
              <a:rPr lang="en-US" dirty="0"/>
              <a:t>Browsers maintain a small cache</a:t>
            </a:r>
          </a:p>
          <a:p>
            <a:r>
              <a:rPr lang="en-US" dirty="0"/>
              <a:t>Stored locally</a:t>
            </a:r>
          </a:p>
          <a:p>
            <a:r>
              <a:rPr lang="en-US" dirty="0"/>
              <a:t>Cache for a single user or application</a:t>
            </a:r>
          </a:p>
          <a:p>
            <a:r>
              <a:rPr lang="en-US" dirty="0"/>
              <a:t>Browser sets a caching policy, deciding what data to cache</a:t>
            </a:r>
          </a:p>
          <a:p>
            <a:pPr lvl="1"/>
            <a:r>
              <a:rPr lang="en-US" dirty="0"/>
              <a:t>User specific content</a:t>
            </a:r>
          </a:p>
          <a:p>
            <a:pPr lvl="1"/>
            <a:r>
              <a:rPr lang="en-US" dirty="0"/>
              <a:t>Expensive content</a:t>
            </a:r>
          </a:p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3931682" y="1795268"/>
            <a:ext cx="7381985" cy="3497855"/>
            <a:chOff x="2263752" y="2370622"/>
            <a:chExt cx="7381985" cy="3497855"/>
          </a:xfrm>
        </p:grpSpPr>
        <p:sp>
          <p:nvSpPr>
            <p:cNvPr id="6" name="Cloud 5"/>
            <p:cNvSpPr/>
            <p:nvPr/>
          </p:nvSpPr>
          <p:spPr bwMode="auto">
            <a:xfrm>
              <a:off x="4918933" y="2370622"/>
              <a:ext cx="2473611" cy="1743488"/>
            </a:xfrm>
            <a:prstGeom prst="cloud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Rectangle 6"/>
            <p:cNvSpPr/>
            <p:nvPr/>
          </p:nvSpPr>
          <p:spPr bwMode="auto">
            <a:xfrm>
              <a:off x="2843480" y="2782102"/>
              <a:ext cx="822960" cy="822960"/>
            </a:xfrm>
            <a:prstGeom prst="rect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Rectangle 7"/>
            <p:cNvSpPr/>
            <p:nvPr/>
          </p:nvSpPr>
          <p:spPr bwMode="auto">
            <a:xfrm>
              <a:off x="8246906" y="2782102"/>
              <a:ext cx="822960" cy="822960"/>
            </a:xfrm>
            <a:prstGeom prst="rect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cxnSp>
          <p:nvCxnSpPr>
            <p:cNvPr id="9" name="Straight Arrow Connector 8"/>
            <p:cNvCxnSpPr>
              <a:stCxn id="18" idx="1"/>
              <a:endCxn id="7" idx="2"/>
            </p:cNvCxnSpPr>
            <p:nvPr/>
          </p:nvCxnSpPr>
          <p:spPr bwMode="auto">
            <a:xfrm flipV="1">
              <a:off x="3065744" y="3605062"/>
              <a:ext cx="189216" cy="757074"/>
            </a:xfrm>
            <a:prstGeom prst="straightConnector1">
              <a:avLst/>
            </a:prstGeom>
            <a:solidFill>
              <a:schemeClr val="accent1"/>
            </a:solidFill>
            <a:ln w="5715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0" name="Straight Arrow Connector 9"/>
            <p:cNvCxnSpPr>
              <a:stCxn id="8" idx="1"/>
              <a:endCxn id="7" idx="3"/>
            </p:cNvCxnSpPr>
            <p:nvPr/>
          </p:nvCxnSpPr>
          <p:spPr bwMode="auto">
            <a:xfrm flipH="1">
              <a:off x="3666440" y="3193582"/>
              <a:ext cx="4580466" cy="0"/>
            </a:xfrm>
            <a:prstGeom prst="straightConnector1">
              <a:avLst/>
            </a:prstGeom>
            <a:solidFill>
              <a:schemeClr val="accent1"/>
            </a:solidFill>
            <a:ln w="57150" cap="flat" cmpd="sng" algn="ctr">
              <a:solidFill>
                <a:srgbClr val="FF66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1" name="Straight Arrow Connector 10"/>
            <p:cNvCxnSpPr>
              <a:endCxn id="8" idx="2"/>
            </p:cNvCxnSpPr>
            <p:nvPr/>
          </p:nvCxnSpPr>
          <p:spPr bwMode="auto">
            <a:xfrm flipV="1">
              <a:off x="8658386" y="3605062"/>
              <a:ext cx="0" cy="768104"/>
            </a:xfrm>
            <a:prstGeom prst="straightConnector1">
              <a:avLst/>
            </a:prstGeom>
            <a:solidFill>
              <a:schemeClr val="accent1"/>
            </a:solidFill>
            <a:ln w="57150" cap="flat" cmpd="sng" algn="ctr">
              <a:solidFill>
                <a:srgbClr val="FF66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grpSp>
          <p:nvGrpSpPr>
            <p:cNvPr id="12" name="Group 11"/>
            <p:cNvGrpSpPr/>
            <p:nvPr/>
          </p:nvGrpSpPr>
          <p:grpSpPr>
            <a:xfrm>
              <a:off x="2263752" y="4362136"/>
              <a:ext cx="1843073" cy="1506341"/>
              <a:chOff x="1084246" y="3540802"/>
              <a:chExt cx="1843073" cy="1506341"/>
            </a:xfrm>
          </p:grpSpPr>
          <p:sp>
            <p:nvSpPr>
              <p:cNvPr id="18" name="Can 17"/>
              <p:cNvSpPr/>
              <p:nvPr/>
            </p:nvSpPr>
            <p:spPr bwMode="auto">
              <a:xfrm>
                <a:off x="1285542" y="3540802"/>
                <a:ext cx="1201392" cy="1106064"/>
              </a:xfrm>
              <a:prstGeom prst="can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>
                  <a:ln>
                    <a:solidFill>
                      <a:srgbClr val="000000"/>
                    </a:solidFill>
                  </a:ln>
                </a:endParaRPr>
              </a:p>
            </p:txBody>
          </p:sp>
          <p:cxnSp>
            <p:nvCxnSpPr>
              <p:cNvPr id="19" name="Straight Arrow Connector 18"/>
              <p:cNvCxnSpPr>
                <a:stCxn id="21" idx="0"/>
                <a:endCxn id="18" idx="0"/>
              </p:cNvCxnSpPr>
              <p:nvPr/>
            </p:nvCxnSpPr>
            <p:spPr bwMode="auto">
              <a:xfrm flipV="1">
                <a:off x="1882919" y="3817318"/>
                <a:ext cx="3319" cy="360433"/>
              </a:xfrm>
              <a:prstGeom prst="straightConnector1">
                <a:avLst/>
              </a:prstGeom>
              <a:solidFill>
                <a:schemeClr val="accent1"/>
              </a:solidFill>
              <a:ln w="5715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arrow"/>
              </a:ln>
              <a:effectLst/>
            </p:spPr>
          </p:cxnSp>
          <p:sp>
            <p:nvSpPr>
              <p:cNvPr id="20" name="TextBox 19"/>
              <p:cNvSpPr txBox="1"/>
              <p:nvPr/>
            </p:nvSpPr>
            <p:spPr>
              <a:xfrm>
                <a:off x="1084246" y="4677811"/>
                <a:ext cx="184307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Browser Cache</a:t>
                </a:r>
                <a:endParaRPr lang="en-US" dirty="0"/>
              </a:p>
            </p:txBody>
          </p:sp>
          <p:sp>
            <p:nvSpPr>
              <p:cNvPr id="21" name="Folded Corner 20"/>
              <p:cNvSpPr/>
              <p:nvPr/>
            </p:nvSpPr>
            <p:spPr bwMode="auto">
              <a:xfrm>
                <a:off x="1705890" y="4177751"/>
                <a:ext cx="354057" cy="354057"/>
              </a:xfrm>
              <a:prstGeom prst="foldedCorner">
                <a:avLst/>
              </a:prstGeom>
              <a:solidFill>
                <a:schemeClr val="tx2">
                  <a:lumMod val="10000"/>
                  <a:lumOff val="90000"/>
                </a:schemeClr>
              </a:solidFill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3" name="TextBox 12"/>
            <p:cNvSpPr txBox="1"/>
            <p:nvPr/>
          </p:nvSpPr>
          <p:spPr>
            <a:xfrm>
              <a:off x="2418605" y="2432160"/>
              <a:ext cx="193605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Local Machine</a:t>
              </a:r>
              <a:endParaRPr lang="en-US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7841928" y="2432155"/>
              <a:ext cx="180380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Origin Server</a:t>
              </a:r>
              <a:endParaRPr lang="en-US" dirty="0"/>
            </a:p>
          </p:txBody>
        </p:sp>
        <p:grpSp>
          <p:nvGrpSpPr>
            <p:cNvPr id="15" name="Group 14"/>
            <p:cNvGrpSpPr/>
            <p:nvPr/>
          </p:nvGrpSpPr>
          <p:grpSpPr>
            <a:xfrm>
              <a:off x="8133803" y="4392475"/>
              <a:ext cx="1058741" cy="639596"/>
              <a:chOff x="6954297" y="3571141"/>
              <a:chExt cx="1058741" cy="639596"/>
            </a:xfrm>
          </p:grpSpPr>
          <p:sp>
            <p:nvSpPr>
              <p:cNvPr id="16" name="Folded Corner 15"/>
              <p:cNvSpPr/>
              <p:nvPr/>
            </p:nvSpPr>
            <p:spPr bwMode="auto">
              <a:xfrm>
                <a:off x="7294578" y="3571141"/>
                <a:ext cx="354057" cy="354057"/>
              </a:xfrm>
              <a:prstGeom prst="foldedCorner">
                <a:avLst/>
              </a:prstGeom>
              <a:solidFill>
                <a:srgbClr val="D5F4FF"/>
              </a:solidFill>
              <a:ln w="127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6954297" y="3841405"/>
                <a:ext cx="105874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resource</a:t>
                </a:r>
                <a:endParaRPr lang="en-US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4968372"/>
      </p:ext>
    </p:extLst>
  </p:cSld>
  <p:clrMapOvr>
    <a:masterClrMapping/>
  </p:clrMapOvr>
</p:sld>
</file>

<file path=ppt/theme/theme1.xml><?xml version="1.0" encoding="utf-8"?>
<a:theme xmlns:a="http://schemas.openxmlformats.org/drawingml/2006/main" name="Southampton Wide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Presentation1" id="{8ACAB719-A16B-2145-8B77-04255D7FC1C3}" vid="{C7FB8697-F337-7944-BF6C-FB96E5580AC4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Presentation1" id="{8ACAB719-A16B-2145-8B77-04255D7FC1C3}" vid="{7C02E769-0FDE-0C4E-A392-F38FC251E033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Presentation1" id="{8ACAB719-A16B-2145-8B77-04255D7FC1C3}" vid="{055654B0-B660-E444-AA0D-B3C48A7BFC89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Presentation1" id="{8ACAB719-A16B-2145-8B77-04255D7FC1C3}" vid="{06C70491-3485-934F-AEE2-390829289E0D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Presentation1" id="{8ACAB719-A16B-2145-8B77-04255D7FC1C3}" vid="{73D72BC4-040E-D84E-9A78-FB3009EDC067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Presentation1" id="{8ACAB719-A16B-2145-8B77-04255D7FC1C3}" vid="{166383DF-174E-4647-A844-A3C758D47151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Presentation1" id="{8ACAB719-A16B-2145-8B77-04255D7FC1C3}" vid="{A9F065CA-4772-A44B-BDD4-FE6097D870F6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Presentation1" id="{8ACAB719-A16B-2145-8B77-04255D7FC1C3}" vid="{990850B8-7987-3541-89DD-FF6F97230F13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Southampton Wide.potx</Template>
  <TotalTime>264</TotalTime>
  <Words>1690</Words>
  <Application>Microsoft Macintosh PowerPoint</Application>
  <PresentationFormat>Custom</PresentationFormat>
  <Paragraphs>276</Paragraphs>
  <Slides>37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8</vt:i4>
      </vt:variant>
      <vt:variant>
        <vt:lpstr>Slide Titles</vt:lpstr>
      </vt:variant>
      <vt:variant>
        <vt:i4>37</vt:i4>
      </vt:variant>
    </vt:vector>
  </HeadingPairs>
  <TitlesOfParts>
    <vt:vector size="45" baseType="lpstr">
      <vt:lpstr>Southampton Wide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Caching and Content Delivery Networks</vt:lpstr>
      <vt:lpstr>Caching</vt:lpstr>
      <vt:lpstr>Slashdot effect</vt:lpstr>
      <vt:lpstr>Web Caching</vt:lpstr>
      <vt:lpstr>What can be Cached?</vt:lpstr>
      <vt:lpstr>Terminology</vt:lpstr>
      <vt:lpstr>Different Web Caching Solutions</vt:lpstr>
      <vt:lpstr>Browser Cache</vt:lpstr>
      <vt:lpstr>Browser Cache vs Cookies</vt:lpstr>
      <vt:lpstr>Tracking and Caches</vt:lpstr>
      <vt:lpstr>Proxy Cache</vt:lpstr>
      <vt:lpstr>Reverse Proxy Cache</vt:lpstr>
      <vt:lpstr>Controlling Caches with HTTP: Last-Modified Header</vt:lpstr>
      <vt:lpstr>Caching Headers</vt:lpstr>
      <vt:lpstr>HTTP with Cache-Control Header</vt:lpstr>
      <vt:lpstr>Content Delivery Networks</vt:lpstr>
      <vt:lpstr>Motivation Scenario</vt:lpstr>
      <vt:lpstr>Motivation Scenario</vt:lpstr>
      <vt:lpstr>Content Delivery Network</vt:lpstr>
      <vt:lpstr>CDN</vt:lpstr>
      <vt:lpstr>Commercial CDNs</vt:lpstr>
      <vt:lpstr>Motivational Scenario</vt:lpstr>
      <vt:lpstr>Motivational Scenario</vt:lpstr>
      <vt:lpstr>CDN: Simple content access scenario</vt:lpstr>
      <vt:lpstr>PowerPoint Presentation</vt:lpstr>
      <vt:lpstr>PowerPoint Presentation</vt:lpstr>
      <vt:lpstr>PowerPoint Presentation</vt:lpstr>
      <vt:lpstr>PowerPoint Presentation</vt:lpstr>
      <vt:lpstr>CDN Cluster Selection Strategy</vt:lpstr>
      <vt:lpstr>Case Study: Netflix’s first Approach</vt:lpstr>
      <vt:lpstr>Case Study: Netflix</vt:lpstr>
      <vt:lpstr>DASH - Dynamic Adaptive Streaming over HTTP</vt:lpstr>
      <vt:lpstr>MPEG-DASH Adoption</vt:lpstr>
      <vt:lpstr>Neflix OpenConnect</vt:lpstr>
      <vt:lpstr>Summary</vt:lpstr>
      <vt:lpstr>Learning Outcomes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Gibbins N.M.</dc:creator>
  <cp:lastModifiedBy>Heather</cp:lastModifiedBy>
  <cp:revision>28</cp:revision>
  <dcterms:created xsi:type="dcterms:W3CDTF">2019-11-19T14:02:50Z</dcterms:created>
  <dcterms:modified xsi:type="dcterms:W3CDTF">2019-12-13T14:22:50Z</dcterms:modified>
</cp:coreProperties>
</file>