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43"/>
  </p:notesMasterIdLst>
  <p:sldIdLst>
    <p:sldId id="282" r:id="rId9"/>
    <p:sldId id="283" r:id="rId10"/>
    <p:sldId id="289" r:id="rId11"/>
    <p:sldId id="306" r:id="rId12"/>
    <p:sldId id="260" r:id="rId13"/>
    <p:sldId id="262" r:id="rId14"/>
    <p:sldId id="312" r:id="rId15"/>
    <p:sldId id="313" r:id="rId16"/>
    <p:sldId id="314" r:id="rId17"/>
    <p:sldId id="315" r:id="rId18"/>
    <p:sldId id="316" r:id="rId19"/>
    <p:sldId id="318" r:id="rId20"/>
    <p:sldId id="307" r:id="rId21"/>
    <p:sldId id="308" r:id="rId22"/>
    <p:sldId id="290" r:id="rId23"/>
    <p:sldId id="309" r:id="rId24"/>
    <p:sldId id="310" r:id="rId25"/>
    <p:sldId id="311" r:id="rId26"/>
    <p:sldId id="293" r:id="rId27"/>
    <p:sldId id="277" r:id="rId28"/>
    <p:sldId id="292" r:id="rId29"/>
    <p:sldId id="296" r:id="rId30"/>
    <p:sldId id="297" r:id="rId31"/>
    <p:sldId id="278" r:id="rId32"/>
    <p:sldId id="295" r:id="rId33"/>
    <p:sldId id="274" r:id="rId34"/>
    <p:sldId id="273" r:id="rId35"/>
    <p:sldId id="294" r:id="rId36"/>
    <p:sldId id="299" r:id="rId37"/>
    <p:sldId id="300" r:id="rId38"/>
    <p:sldId id="275" r:id="rId39"/>
    <p:sldId id="281" r:id="rId40"/>
    <p:sldId id="285" r:id="rId41"/>
    <p:sldId id="28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40646D-AB12-CE4C-B07C-E238D51206B4}">
          <p14:sldIdLst>
            <p14:sldId id="282"/>
            <p14:sldId id="283"/>
            <p14:sldId id="289"/>
            <p14:sldId id="306"/>
            <p14:sldId id="260"/>
            <p14:sldId id="262"/>
            <p14:sldId id="312"/>
            <p14:sldId id="313"/>
            <p14:sldId id="314"/>
            <p14:sldId id="315"/>
            <p14:sldId id="316"/>
            <p14:sldId id="318"/>
            <p14:sldId id="307"/>
            <p14:sldId id="308"/>
            <p14:sldId id="290"/>
            <p14:sldId id="309"/>
            <p14:sldId id="310"/>
            <p14:sldId id="311"/>
            <p14:sldId id="293"/>
            <p14:sldId id="277"/>
            <p14:sldId id="292"/>
            <p14:sldId id="296"/>
            <p14:sldId id="297"/>
            <p14:sldId id="278"/>
            <p14:sldId id="295"/>
            <p14:sldId id="274"/>
            <p14:sldId id="273"/>
            <p14:sldId id="294"/>
            <p14:sldId id="299"/>
            <p14:sldId id="300"/>
            <p14:sldId id="275"/>
            <p14:sldId id="281"/>
            <p14:sldId id="285"/>
            <p14:sldId id="287"/>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8"/>
    <p:restoredTop sz="74731" autoAdjust="0"/>
  </p:normalViewPr>
  <p:slideViewPr>
    <p:cSldViewPr snapToGrid="0" snapToObjects="1" showGuides="1">
      <p:cViewPr varScale="1">
        <p:scale>
          <a:sx n="55" d="100"/>
          <a:sy n="55" d="100"/>
        </p:scale>
        <p:origin x="-166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13/12/19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C5C38-6D5D-DB4D-BEC8-00292445BAFF}" type="slidenum">
              <a:rPr lang="en-GB"/>
              <a:pPr/>
              <a:t>2</a:t>
            </a:fld>
            <a:endParaRPr lang="en-GB"/>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36115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27</a:t>
            </a:fld>
            <a:endParaRPr lang="en-US"/>
          </a:p>
        </p:txBody>
      </p:sp>
    </p:spTree>
    <p:extLst>
      <p:ext uri="{BB962C8B-B14F-4D97-AF65-F5344CB8AC3E}">
        <p14:creationId xmlns:p14="http://schemas.microsoft.com/office/powerpoint/2010/main" val="3005687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31</a:t>
            </a:fld>
            <a:endParaRPr lang="en-US"/>
          </a:p>
        </p:txBody>
      </p:sp>
    </p:spTree>
    <p:extLst>
      <p:ext uri="{BB962C8B-B14F-4D97-AF65-F5344CB8AC3E}">
        <p14:creationId xmlns:p14="http://schemas.microsoft.com/office/powerpoint/2010/main" val="193827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6</a:t>
            </a:fld>
            <a:endParaRPr lang="en-GB"/>
          </a:p>
        </p:txBody>
      </p:sp>
    </p:spTree>
    <p:extLst>
      <p:ext uri="{BB962C8B-B14F-4D97-AF65-F5344CB8AC3E}">
        <p14:creationId xmlns:p14="http://schemas.microsoft.com/office/powerpoint/2010/main" val="101825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7</a:t>
            </a:fld>
            <a:endParaRPr lang="en-GB"/>
          </a:p>
        </p:txBody>
      </p:sp>
    </p:spTree>
    <p:extLst>
      <p:ext uri="{BB962C8B-B14F-4D97-AF65-F5344CB8AC3E}">
        <p14:creationId xmlns:p14="http://schemas.microsoft.com/office/powerpoint/2010/main" val="283122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8</a:t>
            </a:fld>
            <a:endParaRPr lang="en-GB"/>
          </a:p>
        </p:txBody>
      </p:sp>
    </p:spTree>
    <p:extLst>
      <p:ext uri="{BB962C8B-B14F-4D97-AF65-F5344CB8AC3E}">
        <p14:creationId xmlns:p14="http://schemas.microsoft.com/office/powerpoint/2010/main" val="414038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9</a:t>
            </a:fld>
            <a:endParaRPr lang="en-GB"/>
          </a:p>
        </p:txBody>
      </p:sp>
    </p:spTree>
    <p:extLst>
      <p:ext uri="{BB962C8B-B14F-4D97-AF65-F5344CB8AC3E}">
        <p14:creationId xmlns:p14="http://schemas.microsoft.com/office/powerpoint/2010/main" val="57076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12</a:t>
            </a:fld>
            <a:endParaRPr lang="en-US"/>
          </a:p>
        </p:txBody>
      </p:sp>
    </p:spTree>
    <p:extLst>
      <p:ext uri="{BB962C8B-B14F-4D97-AF65-F5344CB8AC3E}">
        <p14:creationId xmlns:p14="http://schemas.microsoft.com/office/powerpoint/2010/main" val="382221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16</a:t>
            </a:fld>
            <a:endParaRPr lang="en-US"/>
          </a:p>
        </p:txBody>
      </p:sp>
    </p:spTree>
    <p:extLst>
      <p:ext uri="{BB962C8B-B14F-4D97-AF65-F5344CB8AC3E}">
        <p14:creationId xmlns:p14="http://schemas.microsoft.com/office/powerpoint/2010/main" val="8248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22</a:t>
            </a:fld>
            <a:endParaRPr lang="en-US"/>
          </a:p>
        </p:txBody>
      </p:sp>
    </p:spTree>
    <p:extLst>
      <p:ext uri="{BB962C8B-B14F-4D97-AF65-F5344CB8AC3E}">
        <p14:creationId xmlns:p14="http://schemas.microsoft.com/office/powerpoint/2010/main" val="421597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24</a:t>
            </a:fld>
            <a:endParaRPr lang="en-GB"/>
          </a:p>
        </p:txBody>
      </p:sp>
    </p:spTree>
    <p:extLst>
      <p:ext uri="{BB962C8B-B14F-4D97-AF65-F5344CB8AC3E}">
        <p14:creationId xmlns:p14="http://schemas.microsoft.com/office/powerpoint/2010/main" val="120708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xmlns=""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xmlns="" id="{369A46B8-E3F6-A44F-899D-EF8F718CC987}"/>
              </a:ext>
            </a:extLst>
          </p:cNvPr>
          <p:cNvSpPr>
            <a:spLocks noGrp="1"/>
          </p:cNvSpPr>
          <p:nvPr>
            <p:ph sz="quarter" idx="13"/>
          </p:nvPr>
        </p:nvSpPr>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8" name="Text Placeholder 10">
            <a:extLst>
              <a:ext uri="{FF2B5EF4-FFF2-40B4-BE49-F238E27FC236}">
                <a16:creationId xmlns:a16="http://schemas.microsoft.com/office/drawing/2014/main" xmlns=""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xmlns=""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7" name="Content Placeholder 6">
            <a:extLst>
              <a:ext uri="{FF2B5EF4-FFF2-40B4-BE49-F238E27FC236}">
                <a16:creationId xmlns:a16="http://schemas.microsoft.com/office/drawing/2014/main" xmlns=""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0" name="Text Placeholder 10">
            <a:extLst>
              <a:ext uri="{FF2B5EF4-FFF2-40B4-BE49-F238E27FC236}">
                <a16:creationId xmlns:a16="http://schemas.microsoft.com/office/drawing/2014/main" xmlns=""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xmlns=""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7" name="Content Placeholder 6">
            <a:extLst>
              <a:ext uri="{FF2B5EF4-FFF2-40B4-BE49-F238E27FC236}">
                <a16:creationId xmlns:a16="http://schemas.microsoft.com/office/drawing/2014/main" xmlns=""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0" name="Text Placeholder 9">
            <a:extLst>
              <a:ext uri="{FF2B5EF4-FFF2-40B4-BE49-F238E27FC236}">
                <a16:creationId xmlns:a16="http://schemas.microsoft.com/office/drawing/2014/main" xmlns=""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smtClean="0"/>
              <a:t>Click to edit Master text styles</a:t>
            </a:r>
          </a:p>
        </p:txBody>
      </p:sp>
      <p:sp>
        <p:nvSpPr>
          <p:cNvPr id="11" name="Text Placeholder 9">
            <a:extLst>
              <a:ext uri="{FF2B5EF4-FFF2-40B4-BE49-F238E27FC236}">
                <a16:creationId xmlns:a16="http://schemas.microsoft.com/office/drawing/2014/main" xmlns=""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smtClean="0"/>
              <a:t>Click to edit Master text styles</a:t>
            </a:r>
          </a:p>
        </p:txBody>
      </p:sp>
      <p:sp>
        <p:nvSpPr>
          <p:cNvPr id="14" name="Text Placeholder 10">
            <a:extLst>
              <a:ext uri="{FF2B5EF4-FFF2-40B4-BE49-F238E27FC236}">
                <a16:creationId xmlns:a16="http://schemas.microsoft.com/office/drawing/2014/main" xmlns=""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2" name="Title 1">
            <a:extLst>
              <a:ext uri="{FF2B5EF4-FFF2-40B4-BE49-F238E27FC236}">
                <a16:creationId xmlns:a16="http://schemas.microsoft.com/office/drawing/2014/main" xmlns=""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xmlns=""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1" name="Text Placeholder 10">
            <a:extLst>
              <a:ext uri="{FF2B5EF4-FFF2-40B4-BE49-F238E27FC236}">
                <a16:creationId xmlns:a16="http://schemas.microsoft.com/office/drawing/2014/main" xmlns=""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xmlns=""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9" name="Picture Placeholder 8">
            <a:extLst>
              <a:ext uri="{FF2B5EF4-FFF2-40B4-BE49-F238E27FC236}">
                <a16:creationId xmlns:a16="http://schemas.microsoft.com/office/drawing/2014/main" xmlns=""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11" name="Text Placeholder 10">
            <a:extLst>
              <a:ext uri="{FF2B5EF4-FFF2-40B4-BE49-F238E27FC236}">
                <a16:creationId xmlns:a16="http://schemas.microsoft.com/office/drawing/2014/main" xmlns=""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xmlns=""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7" name="Picture Placeholder 4">
            <a:extLst>
              <a:ext uri="{FF2B5EF4-FFF2-40B4-BE49-F238E27FC236}">
                <a16:creationId xmlns:a16="http://schemas.microsoft.com/office/drawing/2014/main" xmlns=""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xmlns=""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xmlns=""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xmlns=""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xmlns=""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xmlns=""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7" name="Picture Placeholder 8">
            <a:extLst>
              <a:ext uri="{FF2B5EF4-FFF2-40B4-BE49-F238E27FC236}">
                <a16:creationId xmlns:a16="http://schemas.microsoft.com/office/drawing/2014/main" xmlns=""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8" name="Picture Placeholder 8">
            <a:extLst>
              <a:ext uri="{FF2B5EF4-FFF2-40B4-BE49-F238E27FC236}">
                <a16:creationId xmlns:a16="http://schemas.microsoft.com/office/drawing/2014/main" xmlns=""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9" name="Picture Placeholder 8">
            <a:extLst>
              <a:ext uri="{FF2B5EF4-FFF2-40B4-BE49-F238E27FC236}">
                <a16:creationId xmlns:a16="http://schemas.microsoft.com/office/drawing/2014/main" xmlns=""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smtClean="0"/>
              <a:t>Drag picture to placeholder or click icon to add</a:t>
            </a:r>
            <a:endParaRPr lang="en-GB" dirty="0"/>
          </a:p>
        </p:txBody>
      </p:sp>
      <p:sp>
        <p:nvSpPr>
          <p:cNvPr id="11" name="Text Placeholder 10">
            <a:extLst>
              <a:ext uri="{FF2B5EF4-FFF2-40B4-BE49-F238E27FC236}">
                <a16:creationId xmlns:a16="http://schemas.microsoft.com/office/drawing/2014/main" xmlns=""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xmlns=""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7" name="Picture Placeholder 8">
            <a:extLst>
              <a:ext uri="{FF2B5EF4-FFF2-40B4-BE49-F238E27FC236}">
                <a16:creationId xmlns:a16="http://schemas.microsoft.com/office/drawing/2014/main" xmlns=""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8" name="Picture Placeholder 8">
            <a:extLst>
              <a:ext uri="{FF2B5EF4-FFF2-40B4-BE49-F238E27FC236}">
                <a16:creationId xmlns:a16="http://schemas.microsoft.com/office/drawing/2014/main" xmlns=""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9" name="Picture Placeholder 8">
            <a:extLst>
              <a:ext uri="{FF2B5EF4-FFF2-40B4-BE49-F238E27FC236}">
                <a16:creationId xmlns:a16="http://schemas.microsoft.com/office/drawing/2014/main" xmlns=""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10" name="Picture Placeholder 8">
            <a:extLst>
              <a:ext uri="{FF2B5EF4-FFF2-40B4-BE49-F238E27FC236}">
                <a16:creationId xmlns:a16="http://schemas.microsoft.com/office/drawing/2014/main" xmlns=""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11" name="Picture Placeholder 8">
            <a:extLst>
              <a:ext uri="{FF2B5EF4-FFF2-40B4-BE49-F238E27FC236}">
                <a16:creationId xmlns:a16="http://schemas.microsoft.com/office/drawing/2014/main" xmlns=""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13" name="Text Placeholder 10">
            <a:extLst>
              <a:ext uri="{FF2B5EF4-FFF2-40B4-BE49-F238E27FC236}">
                <a16:creationId xmlns:a16="http://schemas.microsoft.com/office/drawing/2014/main" xmlns=""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xmlns=""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xmlns=""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xmlns=""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xmlns=""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xmlns=""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2" name="Title 1">
            <a:extLst>
              <a:ext uri="{FF2B5EF4-FFF2-40B4-BE49-F238E27FC236}">
                <a16:creationId xmlns:a16="http://schemas.microsoft.com/office/drawing/2014/main" xmlns=""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xmlns=""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xmlns=""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2" name="Title 1">
            <a:extLst>
              <a:ext uri="{FF2B5EF4-FFF2-40B4-BE49-F238E27FC236}">
                <a16:creationId xmlns:a16="http://schemas.microsoft.com/office/drawing/2014/main" xmlns=""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xmlns=""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xmlns=""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xmlns=""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E94B3CE-C217-6742-B79F-D260DE782BA1}" type="datetimeFigureOut">
              <a:rPr lang="en-US" smtClean="0"/>
              <a:t>13/12/19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762E-A278-9E44-860E-56746098D1EF}" type="slidenum">
              <a:rPr lang="en-US" smtClean="0"/>
              <a:t>‹#›</a:t>
            </a:fld>
            <a:endParaRPr lang="en-US"/>
          </a:p>
        </p:txBody>
      </p:sp>
    </p:spTree>
    <p:extLst>
      <p:ext uri="{BB962C8B-B14F-4D97-AF65-F5344CB8AC3E}">
        <p14:creationId xmlns:p14="http://schemas.microsoft.com/office/powerpoint/2010/main" val="3975772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2891050642"/>
      </p:ext>
    </p:extLst>
  </p:cSld>
  <p:clrMapOvr>
    <a:masterClrMapping/>
  </p:clrMapOvr>
  <p:extLst>
    <p:ext uri="{DCECCB84-F9BA-43D5-87BE-67443E8EF086}">
      <p15:sldGuideLst xmlns:p15="http://schemas.microsoft.com/office/powerpoint/2012/main" xmlns=""/>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xmlns=""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381637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xmlns=""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566674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xmlns=""/>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xmlns=""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xmlns=""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xmlns=""/>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xmlns=""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xmlns=""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xmlns=""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9" name="Content Placeholder 8">
            <a:extLst>
              <a:ext uri="{FF2B5EF4-FFF2-40B4-BE49-F238E27FC236}">
                <a16:creationId xmlns:a16="http://schemas.microsoft.com/office/drawing/2014/main" xmlns=""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5" name="Text Placeholder 10">
            <a:extLst>
              <a:ext uri="{FF2B5EF4-FFF2-40B4-BE49-F238E27FC236}">
                <a16:creationId xmlns:a16="http://schemas.microsoft.com/office/drawing/2014/main" xmlns=""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9" y="692150"/>
            <a:ext cx="10944224" cy="936625"/>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623887" y="1773238"/>
            <a:ext cx="10944225" cy="446405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BE94B3CE-C217-6742-B79F-D260DE782BA1}" type="datetimeFigureOut">
              <a:rPr lang="en-US" smtClean="0"/>
              <a:t>13/12/19</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F9762E-A278-9E44-860E-56746098D1EF}" type="slidenum">
              <a:rPr lang="en-US" smtClean="0"/>
              <a:t>‹#›</a:t>
            </a:fld>
            <a:endParaRPr lang="en-US"/>
          </a:p>
        </p:txBody>
      </p:sp>
    </p:spTree>
    <p:extLst>
      <p:ext uri="{BB962C8B-B14F-4D97-AF65-F5344CB8AC3E}">
        <p14:creationId xmlns:p14="http://schemas.microsoft.com/office/powerpoint/2010/main" val="3975772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xmlns=""/>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xmlns=""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xmlns=""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xmlns=""/>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xmlns=""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xmlns=""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xmlns=""/>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xmlns=""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xmlns=""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xmlns=""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9" name="Content Placeholder 8">
            <a:extLst>
              <a:ext uri="{FF2B5EF4-FFF2-40B4-BE49-F238E27FC236}">
                <a16:creationId xmlns:a16="http://schemas.microsoft.com/office/drawing/2014/main" xmlns=""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8" name="Text Placeholder 10">
            <a:extLst>
              <a:ext uri="{FF2B5EF4-FFF2-40B4-BE49-F238E27FC236}">
                <a16:creationId xmlns:a16="http://schemas.microsoft.com/office/drawing/2014/main" xmlns=""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xmlns=""/>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xmlns=""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xmlns=""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xmlns=""/>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xmlns=""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xmlns=""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xmlns=""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9" name="Content Placeholder 8">
            <a:extLst>
              <a:ext uri="{FF2B5EF4-FFF2-40B4-BE49-F238E27FC236}">
                <a16:creationId xmlns:a16="http://schemas.microsoft.com/office/drawing/2014/main" xmlns=""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8" name="Text Placeholder 10">
            <a:extLst>
              <a:ext uri="{FF2B5EF4-FFF2-40B4-BE49-F238E27FC236}">
                <a16:creationId xmlns:a16="http://schemas.microsoft.com/office/drawing/2014/main" xmlns=""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xmlns=""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9" name="Content Placeholder 8">
            <a:extLst>
              <a:ext uri="{FF2B5EF4-FFF2-40B4-BE49-F238E27FC236}">
                <a16:creationId xmlns:a16="http://schemas.microsoft.com/office/drawing/2014/main" xmlns=""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8" name="Text Placeholder 10">
            <a:extLst>
              <a:ext uri="{FF2B5EF4-FFF2-40B4-BE49-F238E27FC236}">
                <a16:creationId xmlns:a16="http://schemas.microsoft.com/office/drawing/2014/main" xmlns=""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xmlns=""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9" name="Content Placeholder 8">
            <a:extLst>
              <a:ext uri="{FF2B5EF4-FFF2-40B4-BE49-F238E27FC236}">
                <a16:creationId xmlns:a16="http://schemas.microsoft.com/office/drawing/2014/main" xmlns=""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8" name="Text Placeholder 10">
            <a:extLst>
              <a:ext uri="{FF2B5EF4-FFF2-40B4-BE49-F238E27FC236}">
                <a16:creationId xmlns:a16="http://schemas.microsoft.com/office/drawing/2014/main" xmlns=""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xmlns=""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7" name="Picture Placeholder 8">
            <a:extLst>
              <a:ext uri="{FF2B5EF4-FFF2-40B4-BE49-F238E27FC236}">
                <a16:creationId xmlns:a16="http://schemas.microsoft.com/office/drawing/2014/main" xmlns=""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8" name="Picture Placeholder 8">
            <a:extLst>
              <a:ext uri="{FF2B5EF4-FFF2-40B4-BE49-F238E27FC236}">
                <a16:creationId xmlns:a16="http://schemas.microsoft.com/office/drawing/2014/main" xmlns=""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smtClean="0"/>
              <a:t>Drag picture to placeholder or click icon to add</a:t>
            </a:r>
            <a:endParaRPr lang="en-GB" dirty="0"/>
          </a:p>
        </p:txBody>
      </p:sp>
      <p:sp>
        <p:nvSpPr>
          <p:cNvPr id="9" name="Content Placeholder 8">
            <a:extLst>
              <a:ext uri="{FF2B5EF4-FFF2-40B4-BE49-F238E27FC236}">
                <a16:creationId xmlns:a16="http://schemas.microsoft.com/office/drawing/2014/main" xmlns=""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12" name="Text Placeholder 10">
            <a:extLst>
              <a:ext uri="{FF2B5EF4-FFF2-40B4-BE49-F238E27FC236}">
                <a16:creationId xmlns:a16="http://schemas.microsoft.com/office/drawing/2014/main" xmlns=""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xmlns=""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7" name="Picture Placeholder 5">
            <a:extLst>
              <a:ext uri="{FF2B5EF4-FFF2-40B4-BE49-F238E27FC236}">
                <a16:creationId xmlns:a16="http://schemas.microsoft.com/office/drawing/2014/main" xmlns=""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xmlns=""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xmlns=""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xmlns=""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xmlns=""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xmlns=""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xmlns=""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theme" Target="../theme/theme2.xml"/><Relationship Id="rId5" Type="http://schemas.openxmlformats.org/officeDocument/2006/relationships/image" Target="../media/image2.png"/><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theme" Target="../theme/theme3.xml"/><Relationship Id="rId6" Type="http://schemas.openxmlformats.org/officeDocument/2006/relationships/image" Target="../media/image2.pn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theme" Target="../theme/theme4.xml"/><Relationship Id="rId5" Type="http://schemas.openxmlformats.org/officeDocument/2006/relationships/image" Target="../media/image2.png"/><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4" Type="http://schemas.openxmlformats.org/officeDocument/2006/relationships/theme" Target="../theme/theme5.xml"/><Relationship Id="rId5"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4" Type="http://schemas.openxmlformats.org/officeDocument/2006/relationships/theme" Target="../theme/theme6.xml"/><Relationship Id="rId5" Type="http://schemas.openxmlformats.org/officeDocument/2006/relationships/image" Target="../media/image2.png"/><Relationship Id="rId1" Type="http://schemas.openxmlformats.org/officeDocument/2006/relationships/slideLayout" Target="../slideLayouts/slideLayout37.xml"/><Relationship Id="rId2"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4" Type="http://schemas.openxmlformats.org/officeDocument/2006/relationships/theme" Target="../theme/theme7.xml"/><Relationship Id="rId5" Type="http://schemas.openxmlformats.org/officeDocument/2006/relationships/image" Target="../media/image2.png"/><Relationship Id="rId1" Type="http://schemas.openxmlformats.org/officeDocument/2006/relationships/slideLayout" Target="../slideLayouts/slideLayout40.xml"/><Relationship Id="rId2"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4" Type="http://schemas.openxmlformats.org/officeDocument/2006/relationships/theme" Target="../theme/theme8.xml"/><Relationship Id="rId5" Type="http://schemas.openxmlformats.org/officeDocument/2006/relationships/image" Target="../media/image2.png"/><Relationship Id="rId1" Type="http://schemas.openxmlformats.org/officeDocument/2006/relationships/slideLayout" Target="../slideLayouts/slideLayout43.xml"/><Relationship Id="rId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smtClean="0"/>
              <a:t>Click to edit Master title style</a:t>
            </a:r>
            <a:endParaRPr lang="en-GB" dirty="0"/>
          </a:p>
        </p:txBody>
      </p:sp>
      <p:sp>
        <p:nvSpPr>
          <p:cNvPr id="3" name="Text Placeholder 2">
            <a:extLst>
              <a:ext uri="{FF2B5EF4-FFF2-40B4-BE49-F238E27FC236}">
                <a16:creationId xmlns:a16="http://schemas.microsoft.com/office/drawing/2014/main" xmlns=""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Date Placeholder 3">
            <a:extLst>
              <a:ext uri="{FF2B5EF4-FFF2-40B4-BE49-F238E27FC236}">
                <a16:creationId xmlns:a16="http://schemas.microsoft.com/office/drawing/2014/main" xmlns=""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13/12/19</a:t>
            </a:fld>
            <a:endParaRPr lang="en-GB"/>
          </a:p>
        </p:txBody>
      </p:sp>
      <p:sp>
        <p:nvSpPr>
          <p:cNvPr id="5" name="Footer Placeholder 4">
            <a:extLst>
              <a:ext uri="{FF2B5EF4-FFF2-40B4-BE49-F238E27FC236}">
                <a16:creationId xmlns:a16="http://schemas.microsoft.com/office/drawing/2014/main" xmlns=""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xmlns=""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xmlns="" id="{B426078B-3553-4544-8ED2-80E83B6C7BAA}"/>
              </a:ext>
            </a:extLst>
          </p:cNvPr>
          <p:cNvSpPr txBox="1">
            <a:spLocks/>
          </p:cNvSpPr>
          <p:nvPr/>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xmlns="" id="{A4DCCAEE-C447-EE4D-A54A-FF75ECE36C7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 id="2147483727" r:id="rId23"/>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xmlns=""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xmlns="" id="{0495394F-77C7-FD45-868E-6D47163E9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28" r:id="rId4"/>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xmlns=""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xmlns=""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xmlns=""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xmlns=""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xmlns=""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8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9-23 at 09.55.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0181" y="1628775"/>
            <a:ext cx="5996136" cy="4497663"/>
          </a:xfrm>
          <a:prstGeom prst="rect">
            <a:avLst/>
          </a:prstGeom>
        </p:spPr>
      </p:pic>
      <p:sp>
        <p:nvSpPr>
          <p:cNvPr id="2" name="Title 1"/>
          <p:cNvSpPr>
            <a:spLocks noGrp="1"/>
          </p:cNvSpPr>
          <p:nvPr>
            <p:ph type="title"/>
          </p:nvPr>
        </p:nvSpPr>
        <p:spPr/>
        <p:txBody>
          <a:bodyPr/>
          <a:lstStyle/>
          <a:p>
            <a:r>
              <a:rPr lang="en-US" dirty="0" smtClean="0"/>
              <a:t>The Literature: As We Imagine</a:t>
            </a:r>
            <a:endParaRPr lang="en-US" dirty="0"/>
          </a:p>
        </p:txBody>
      </p:sp>
      <p:sp>
        <p:nvSpPr>
          <p:cNvPr id="3" name="Content Placeholder 2"/>
          <p:cNvSpPr>
            <a:spLocks noGrp="1"/>
          </p:cNvSpPr>
          <p:nvPr>
            <p:ph idx="1"/>
          </p:nvPr>
        </p:nvSpPr>
        <p:spPr>
          <a:xfrm>
            <a:off x="623887" y="1773238"/>
            <a:ext cx="4906293" cy="4464050"/>
          </a:xfrm>
        </p:spPr>
        <p:txBody>
          <a:bodyPr/>
          <a:lstStyle/>
          <a:p>
            <a:r>
              <a:rPr lang="en-US" dirty="0" smtClean="0"/>
              <a:t>Integrated</a:t>
            </a:r>
          </a:p>
          <a:p>
            <a:pPr lvl="1"/>
            <a:r>
              <a:rPr lang="en-US" dirty="0"/>
              <a:t>C</a:t>
            </a:r>
            <a:r>
              <a:rPr lang="en-US" dirty="0" smtClean="0"/>
              <a:t>itations</a:t>
            </a:r>
          </a:p>
          <a:p>
            <a:r>
              <a:rPr lang="en-US" dirty="0" smtClean="0"/>
              <a:t>Readily available</a:t>
            </a:r>
            <a:endParaRPr lang="en-US" dirty="0"/>
          </a:p>
          <a:p>
            <a:r>
              <a:rPr lang="en-US" dirty="0" smtClean="0"/>
              <a:t>Standing on the shoulders of giants</a:t>
            </a:r>
            <a:endParaRPr lang="en-US" dirty="0"/>
          </a:p>
          <a:p>
            <a:pPr marL="0" indent="0" algn="ctr">
              <a:buNone/>
            </a:pPr>
            <a:r>
              <a:rPr lang="en-US" sz="1800" i="1" dirty="0" smtClean="0"/>
              <a:t>“we </a:t>
            </a:r>
            <a:r>
              <a:rPr lang="en-US" sz="1800" i="1" dirty="0"/>
              <a:t>see more and farther than our predecessors, not because we have keener vision or greater height, but because we are lifted up and borne aloft on their gigantic </a:t>
            </a:r>
            <a:r>
              <a:rPr lang="en-US" sz="1800" i="1" dirty="0" smtClean="0"/>
              <a:t>stature”</a:t>
            </a:r>
            <a:endParaRPr lang="en-US" sz="1800" i="1" dirty="0"/>
          </a:p>
        </p:txBody>
      </p:sp>
    </p:spTree>
    <p:extLst>
      <p:ext uri="{BB962C8B-B14F-4D97-AF65-F5344CB8AC3E}">
        <p14:creationId xmlns:p14="http://schemas.microsoft.com/office/powerpoint/2010/main" val="297715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Literature: As It Is</a:t>
            </a:r>
            <a:endParaRPr lang="en-US" dirty="0"/>
          </a:p>
        </p:txBody>
      </p:sp>
      <p:sp>
        <p:nvSpPr>
          <p:cNvPr id="3" name="Content Placeholder 2"/>
          <p:cNvSpPr>
            <a:spLocks noGrp="1"/>
          </p:cNvSpPr>
          <p:nvPr>
            <p:ph idx="1"/>
          </p:nvPr>
        </p:nvSpPr>
        <p:spPr/>
        <p:txBody>
          <a:bodyPr/>
          <a:lstStyle/>
          <a:p>
            <a:r>
              <a:rPr lang="en-US" dirty="0" smtClean="0"/>
              <a:t>Inaccessible</a:t>
            </a:r>
          </a:p>
          <a:p>
            <a:pPr lvl="1"/>
            <a:r>
              <a:rPr lang="en-US" dirty="0" smtClean="0"/>
              <a:t>Hidden behind pay walls</a:t>
            </a:r>
          </a:p>
          <a:p>
            <a:pPr lvl="1"/>
            <a:r>
              <a:rPr lang="en-US" dirty="0" smtClean="0"/>
              <a:t>Not subscribed too</a:t>
            </a:r>
          </a:p>
          <a:p>
            <a:r>
              <a:rPr lang="en-US" dirty="0" smtClean="0"/>
              <a:t>Disjoint</a:t>
            </a:r>
          </a:p>
          <a:p>
            <a:pPr lvl="1"/>
            <a:r>
              <a:rPr lang="en-US" dirty="0" smtClean="0"/>
              <a:t>Books</a:t>
            </a:r>
          </a:p>
          <a:p>
            <a:pPr lvl="1"/>
            <a:r>
              <a:rPr lang="en-US" dirty="0" smtClean="0"/>
              <a:t>Online journals</a:t>
            </a:r>
          </a:p>
          <a:p>
            <a:pPr lvl="1"/>
            <a:r>
              <a:rPr lang="en-US" dirty="0" smtClean="0"/>
              <a:t>Scientific magazines</a:t>
            </a:r>
          </a:p>
          <a:p>
            <a:endParaRPr lang="en-US" dirty="0" smtClean="0"/>
          </a:p>
          <a:p>
            <a:pPr marL="0" indent="0">
              <a:buNone/>
            </a:pPr>
            <a:endParaRPr lang="en-US" dirty="0"/>
          </a:p>
        </p:txBody>
      </p:sp>
      <p:pic>
        <p:nvPicPr>
          <p:cNvPr id="4" name="Picture 3" descr="Screen Shot 2019-09-23 at 09.56.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663" y="1793416"/>
            <a:ext cx="5885289" cy="4097734"/>
          </a:xfrm>
          <a:prstGeom prst="rect">
            <a:avLst/>
          </a:prstGeom>
        </p:spPr>
      </p:pic>
    </p:spTree>
    <p:extLst>
      <p:ext uri="{BB962C8B-B14F-4D97-AF65-F5344CB8AC3E}">
        <p14:creationId xmlns:p14="http://schemas.microsoft.com/office/powerpoint/2010/main" val="225344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Twin Peaks Problem</a:t>
            </a:r>
            <a:endParaRPr lang="en-US" dirty="0"/>
          </a:p>
        </p:txBody>
      </p:sp>
      <p:sp>
        <p:nvSpPr>
          <p:cNvPr id="3" name="Content Placeholder 2"/>
          <p:cNvSpPr>
            <a:spLocks noGrp="1"/>
          </p:cNvSpPr>
          <p:nvPr>
            <p:ph idx="1"/>
          </p:nvPr>
        </p:nvSpPr>
        <p:spPr/>
        <p:txBody>
          <a:bodyPr/>
          <a:lstStyle/>
          <a:p>
            <a:r>
              <a:rPr lang="en-US" dirty="0" smtClean="0"/>
              <a:t>≈24,000 journals with 2,500,000 article/</a:t>
            </a:r>
            <a:r>
              <a:rPr lang="en-US" dirty="0" err="1" smtClean="0"/>
              <a:t>yr</a:t>
            </a:r>
            <a:endParaRPr lang="en-US" dirty="0" smtClean="0"/>
          </a:p>
          <a:p>
            <a:r>
              <a:rPr lang="en-US" dirty="0" smtClean="0"/>
              <a:t>Pay wall for access</a:t>
            </a:r>
          </a:p>
          <a:p>
            <a:r>
              <a:rPr lang="en-US" dirty="0" smtClean="0"/>
              <a:t>Limited access based on universities budgets</a:t>
            </a:r>
          </a:p>
          <a:p>
            <a:pPr lvl="1"/>
            <a:r>
              <a:rPr lang="en-US" dirty="0" smtClean="0"/>
              <a:t>Well funded universities can only afford a fraction of subscriptions</a:t>
            </a:r>
          </a:p>
          <a:p>
            <a:pPr lvl="1"/>
            <a:r>
              <a:rPr lang="en-US" dirty="0" smtClean="0"/>
              <a:t>Less well funded universities can afford even fewer subscriptions </a:t>
            </a:r>
          </a:p>
          <a:p>
            <a:r>
              <a:rPr lang="en-US" dirty="0"/>
              <a:t>≈£10,000 per year for access to some journals, and prices </a:t>
            </a:r>
            <a:r>
              <a:rPr lang="en-US" dirty="0" smtClean="0"/>
              <a:t>increasing</a:t>
            </a:r>
          </a:p>
          <a:p>
            <a:r>
              <a:rPr lang="en-US" dirty="0" smtClean="0"/>
              <a:t>Universities are measured by their impact</a:t>
            </a:r>
          </a:p>
          <a:p>
            <a:r>
              <a:rPr lang="en-US" dirty="0" smtClean="0"/>
              <a:t>Fewer readers means less impact (fewer citations)</a:t>
            </a:r>
          </a:p>
        </p:txBody>
      </p:sp>
    </p:spTree>
    <p:extLst>
      <p:ext uri="{BB962C8B-B14F-4D97-AF65-F5344CB8AC3E}">
        <p14:creationId xmlns:p14="http://schemas.microsoft.com/office/powerpoint/2010/main" val="43059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a:t>
            </a:r>
            <a:r>
              <a:rPr lang="en-US" dirty="0"/>
              <a:t>Access </a:t>
            </a:r>
            <a:r>
              <a:rPr lang="en-US" dirty="0" smtClean="0"/>
              <a:t>Definitions</a:t>
            </a:r>
            <a:endParaRPr lang="en-US" dirty="0"/>
          </a:p>
        </p:txBody>
      </p:sp>
    </p:spTree>
    <p:extLst>
      <p:ext uri="{BB962C8B-B14F-4D97-AF65-F5344CB8AC3E}">
        <p14:creationId xmlns:p14="http://schemas.microsoft.com/office/powerpoint/2010/main" val="2279810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(OA)</a:t>
            </a:r>
            <a:endParaRPr lang="en-US" dirty="0"/>
          </a:p>
        </p:txBody>
      </p:sp>
      <p:sp>
        <p:nvSpPr>
          <p:cNvPr id="3" name="Content Placeholder 2"/>
          <p:cNvSpPr>
            <a:spLocks noGrp="1"/>
          </p:cNvSpPr>
          <p:nvPr>
            <p:ph idx="1"/>
          </p:nvPr>
        </p:nvSpPr>
        <p:spPr>
          <a:xfrm>
            <a:off x="623887" y="1773238"/>
            <a:ext cx="7618241" cy="4464050"/>
          </a:xfrm>
        </p:spPr>
        <p:txBody>
          <a:bodyPr/>
          <a:lstStyle/>
          <a:p>
            <a:r>
              <a:rPr lang="en-US" dirty="0" smtClean="0"/>
              <a:t>Open Access to Scientific and Scholarly Research Literature</a:t>
            </a:r>
          </a:p>
          <a:p>
            <a:r>
              <a:rPr lang="en-US" dirty="0" smtClean="0"/>
              <a:t>OA is movement for </a:t>
            </a:r>
            <a:r>
              <a:rPr lang="en-US" dirty="0" err="1" smtClean="0"/>
              <a:t>organising</a:t>
            </a:r>
            <a:r>
              <a:rPr lang="en-US" dirty="0" smtClean="0"/>
              <a:t> and disseminating the worlds research knowledge through Web technology</a:t>
            </a:r>
          </a:p>
          <a:p>
            <a:pPr lvl="1"/>
            <a:r>
              <a:rPr lang="en-US" dirty="0" smtClean="0"/>
              <a:t>Free of cost</a:t>
            </a:r>
          </a:p>
          <a:p>
            <a:pPr lvl="1"/>
            <a:r>
              <a:rPr lang="en-US" dirty="0" smtClean="0"/>
              <a:t>Other access barriers</a:t>
            </a:r>
          </a:p>
          <a:p>
            <a:r>
              <a:rPr lang="en-US" dirty="0" smtClean="0"/>
              <a:t>Focuses on Peer </a:t>
            </a:r>
            <a:r>
              <a:rPr lang="en-US" dirty="0"/>
              <a:t>R</a:t>
            </a:r>
            <a:r>
              <a:rPr lang="en-US" dirty="0" smtClean="0"/>
              <a:t>eviewed </a:t>
            </a:r>
            <a:r>
              <a:rPr lang="en-US" dirty="0"/>
              <a:t>L</a:t>
            </a:r>
            <a:r>
              <a:rPr lang="en-US" dirty="0" smtClean="0"/>
              <a:t>iterature</a:t>
            </a:r>
            <a:endParaRPr lang="en-US" dirty="0"/>
          </a:p>
        </p:txBody>
      </p:sp>
      <p:pic>
        <p:nvPicPr>
          <p:cNvPr id="5" name="Picture 4" descr="213px-Open_Access_logo_PLoS_transparent.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1763" y="1383690"/>
            <a:ext cx="2705100" cy="4229100"/>
          </a:xfrm>
          <a:prstGeom prst="rect">
            <a:avLst/>
          </a:prstGeom>
        </p:spPr>
      </p:pic>
      <p:sp>
        <p:nvSpPr>
          <p:cNvPr id="6" name="TextBox 5"/>
          <p:cNvSpPr txBox="1"/>
          <p:nvPr/>
        </p:nvSpPr>
        <p:spPr>
          <a:xfrm>
            <a:off x="8516036" y="5737310"/>
            <a:ext cx="3224639" cy="923330"/>
          </a:xfrm>
          <a:prstGeom prst="rect">
            <a:avLst/>
          </a:prstGeom>
          <a:noFill/>
        </p:spPr>
        <p:txBody>
          <a:bodyPr wrap="square" rtlCol="0">
            <a:spAutoFit/>
          </a:bodyPr>
          <a:lstStyle/>
          <a:p>
            <a:r>
              <a:rPr lang="en-US" dirty="0" smtClean="0">
                <a:solidFill>
                  <a:srgbClr val="FF6600"/>
                </a:solidFill>
              </a:rPr>
              <a:t>Open access logo, designed by Public Library of Science</a:t>
            </a:r>
            <a:endParaRPr lang="en-US" dirty="0">
              <a:solidFill>
                <a:srgbClr val="FF6600"/>
              </a:solidFill>
            </a:endParaRPr>
          </a:p>
        </p:txBody>
      </p:sp>
    </p:spTree>
    <p:extLst>
      <p:ext uri="{BB962C8B-B14F-4D97-AF65-F5344CB8AC3E}">
        <p14:creationId xmlns:p14="http://schemas.microsoft.com/office/powerpoint/2010/main" val="22990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Reviewed Literature</a:t>
            </a:r>
            <a:endParaRPr lang="en-US" dirty="0"/>
          </a:p>
        </p:txBody>
      </p:sp>
      <p:sp>
        <p:nvSpPr>
          <p:cNvPr id="3" name="Content Placeholder 2"/>
          <p:cNvSpPr>
            <a:spLocks noGrp="1"/>
          </p:cNvSpPr>
          <p:nvPr>
            <p:ph idx="1"/>
          </p:nvPr>
        </p:nvSpPr>
        <p:spPr>
          <a:xfrm>
            <a:off x="623888" y="1773238"/>
            <a:ext cx="5177974" cy="4464050"/>
          </a:xfrm>
        </p:spPr>
        <p:txBody>
          <a:bodyPr/>
          <a:lstStyle/>
          <a:p>
            <a:r>
              <a:rPr lang="en-US" dirty="0" smtClean="0"/>
              <a:t>Evaluation of work by one or more people with similar competences to the creator/authors of the work</a:t>
            </a:r>
          </a:p>
          <a:p>
            <a:r>
              <a:rPr lang="en-US" dirty="0" smtClean="0"/>
              <a:t>A process</a:t>
            </a:r>
          </a:p>
          <a:p>
            <a:r>
              <a:rPr lang="en-US" dirty="0" smtClean="0"/>
              <a:t>Provides a means to self-regulate</a:t>
            </a:r>
          </a:p>
          <a:p>
            <a:r>
              <a:rPr lang="en-US" dirty="0" smtClean="0"/>
              <a:t>Maintain quality standards, improve performance, and provide credibility</a:t>
            </a:r>
            <a:endParaRPr lang="en-US" dirty="0"/>
          </a:p>
        </p:txBody>
      </p:sp>
      <p:pic>
        <p:nvPicPr>
          <p:cNvPr id="4" name="Picture 3" descr="peer-reviewed-medical-journals-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983" y="1628775"/>
            <a:ext cx="4485211" cy="4485211"/>
          </a:xfrm>
          <a:prstGeom prst="rect">
            <a:avLst/>
          </a:prstGeom>
        </p:spPr>
      </p:pic>
    </p:spTree>
    <p:extLst>
      <p:ext uri="{BB962C8B-B14F-4D97-AF65-F5344CB8AC3E}">
        <p14:creationId xmlns:p14="http://schemas.microsoft.com/office/powerpoint/2010/main" val="388709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Budapest Open Access Initiative (BOAI)</a:t>
            </a:r>
            <a:endParaRPr lang="en-US" dirty="0"/>
          </a:p>
        </p:txBody>
      </p:sp>
      <p:sp>
        <p:nvSpPr>
          <p:cNvPr id="3" name="Content Placeholder 2"/>
          <p:cNvSpPr>
            <a:spLocks noGrp="1"/>
          </p:cNvSpPr>
          <p:nvPr>
            <p:ph idx="1"/>
          </p:nvPr>
        </p:nvSpPr>
        <p:spPr/>
        <p:txBody>
          <a:bodyPr>
            <a:normAutofit/>
          </a:bodyPr>
          <a:lstStyle/>
          <a:p>
            <a:r>
              <a:rPr lang="en-US" sz="2400" dirty="0"/>
              <a:t>The </a:t>
            </a:r>
            <a:r>
              <a:rPr lang="en-US" sz="2400" dirty="0" smtClean="0"/>
              <a:t>BOAI publishes a set of principles for open </a:t>
            </a:r>
            <a:r>
              <a:rPr lang="en-US" sz="2400" dirty="0"/>
              <a:t>access </a:t>
            </a:r>
            <a:r>
              <a:rPr lang="en-US" sz="2400" dirty="0" smtClean="0"/>
              <a:t>and </a:t>
            </a:r>
            <a:r>
              <a:rPr lang="en-US" sz="2400" dirty="0"/>
              <a:t>research </a:t>
            </a:r>
            <a:r>
              <a:rPr lang="en-US" sz="2400" dirty="0" smtClean="0"/>
              <a:t>literature</a:t>
            </a:r>
          </a:p>
          <a:p>
            <a:r>
              <a:rPr lang="en-US" sz="2400" dirty="0" smtClean="0"/>
              <a:t>Released in February 14th, 2002</a:t>
            </a:r>
          </a:p>
          <a:p>
            <a:r>
              <a:rPr lang="en-US" sz="2400" dirty="0" smtClean="0"/>
              <a:t>It </a:t>
            </a:r>
            <a:r>
              <a:rPr lang="en-US" sz="2400" dirty="0"/>
              <a:t>arose from a conference </a:t>
            </a:r>
            <a:r>
              <a:rPr lang="en-US" sz="2400" dirty="0" smtClean="0"/>
              <a:t>hosted in </a:t>
            </a:r>
            <a:r>
              <a:rPr lang="en-US" sz="2400" dirty="0"/>
              <a:t>Budapest by the Open Society Institute </a:t>
            </a:r>
            <a:r>
              <a:rPr lang="en-US" sz="2400" dirty="0" smtClean="0"/>
              <a:t>in 2001</a:t>
            </a:r>
          </a:p>
          <a:p>
            <a:pPr lvl="1"/>
            <a:r>
              <a:rPr lang="en-US" sz="2200" dirty="0" smtClean="0"/>
              <a:t>This </a:t>
            </a:r>
            <a:r>
              <a:rPr lang="en-US" sz="2200" dirty="0"/>
              <a:t>small gathering of individuals is </a:t>
            </a:r>
            <a:r>
              <a:rPr lang="en-US" sz="2200" dirty="0" err="1"/>
              <a:t>recognised</a:t>
            </a:r>
            <a:r>
              <a:rPr lang="en-US" sz="2200" dirty="0"/>
              <a:t> as one of the major defining events of the open access </a:t>
            </a:r>
            <a:r>
              <a:rPr lang="en-US" sz="2200" dirty="0" smtClean="0"/>
              <a:t>movement.</a:t>
            </a:r>
          </a:p>
          <a:p>
            <a:pPr marL="0" indent="0" algn="ctr">
              <a:buNone/>
            </a:pPr>
            <a:r>
              <a:rPr lang="en-US" sz="2200" dirty="0">
                <a:solidFill>
                  <a:schemeClr val="tx2">
                    <a:lumMod val="75000"/>
                  </a:schemeClr>
                </a:solidFill>
              </a:rPr>
              <a:t>Old tradition of scholarly publishing + New technology of the Internet =</a:t>
            </a:r>
          </a:p>
          <a:p>
            <a:pPr marL="0" indent="0" algn="ctr">
              <a:buNone/>
            </a:pPr>
            <a:r>
              <a:rPr lang="en-US" sz="2200" dirty="0">
                <a:solidFill>
                  <a:schemeClr val="tx2">
                    <a:lumMod val="75000"/>
                  </a:schemeClr>
                </a:solidFill>
              </a:rPr>
              <a:t>Public good: free and unrestrictive access to peer-reviewed journal literature</a:t>
            </a:r>
          </a:p>
          <a:p>
            <a:pPr marL="360000" lvl="1" indent="0">
              <a:buNone/>
            </a:pPr>
            <a:endParaRPr lang="en-US" sz="2200" dirty="0" smtClean="0"/>
          </a:p>
        </p:txBody>
      </p:sp>
    </p:spTree>
    <p:extLst>
      <p:ext uri="{BB962C8B-B14F-4D97-AF65-F5344CB8AC3E}">
        <p14:creationId xmlns:p14="http://schemas.microsoft.com/office/powerpoint/2010/main" val="2473762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Definition</a:t>
            </a:r>
            <a:endParaRPr lang="en-US" dirty="0"/>
          </a:p>
        </p:txBody>
      </p:sp>
      <p:sp>
        <p:nvSpPr>
          <p:cNvPr id="3" name="Content Placeholder 2"/>
          <p:cNvSpPr>
            <a:spLocks noGrp="1"/>
          </p:cNvSpPr>
          <p:nvPr>
            <p:ph idx="1"/>
          </p:nvPr>
        </p:nvSpPr>
        <p:spPr/>
        <p:txBody>
          <a:bodyPr/>
          <a:lstStyle/>
          <a:p>
            <a:pPr marL="0" indent="0" algn="ctr">
              <a:buNone/>
            </a:pPr>
            <a:r>
              <a:rPr lang="en-US" sz="2400" i="1" dirty="0" smtClean="0"/>
              <a:t>“By </a:t>
            </a:r>
            <a:r>
              <a:rPr lang="en-US" sz="2400" i="1" dirty="0"/>
              <a:t>"open access" to this literature, we mean </a:t>
            </a:r>
            <a:r>
              <a:rPr lang="en-US" sz="2400" b="1" i="1" dirty="0"/>
              <a:t>its </a:t>
            </a:r>
            <a:r>
              <a:rPr lang="en-US" sz="2400" b="1" i="1" dirty="0" smtClean="0"/>
              <a:t>free availability on the public internet, permitting any users to read, download, copy</a:t>
            </a:r>
            <a:r>
              <a:rPr lang="en-US" sz="2400" b="1" i="1" dirty="0"/>
              <a:t>, distribute, print, </a:t>
            </a:r>
            <a:r>
              <a:rPr lang="en-US" sz="2400" b="1" i="1" dirty="0" smtClean="0"/>
              <a:t>search</a:t>
            </a:r>
            <a:r>
              <a:rPr lang="en-US" sz="2400" b="1" i="1" dirty="0"/>
              <a:t>, or link to the full texts of these articles, crawl them for indexing, pass them as data to software</a:t>
            </a:r>
            <a:r>
              <a:rPr lang="en-US" sz="2400" i="1" dirty="0"/>
              <a:t>, or use them for any other lawful purpose, without financial, legal, or technical barriers other than those inseparable from gaining access to the internet itself. The only constraint on reproduction and distribution, and the only role for copyright in this domain, should be to give authors control over the integrity of their work and the right to be properly acknowledged and cited</a:t>
            </a:r>
            <a:r>
              <a:rPr lang="en-US" sz="2400" i="1" dirty="0" smtClean="0"/>
              <a:t>.”</a:t>
            </a:r>
          </a:p>
          <a:p>
            <a:pPr marL="0" indent="0" algn="r">
              <a:buNone/>
            </a:pPr>
            <a:r>
              <a:rPr lang="en-US" dirty="0" smtClean="0"/>
              <a:t>	- The </a:t>
            </a:r>
            <a:r>
              <a:rPr lang="en-US" dirty="0"/>
              <a:t>Budapest Open Access Initiative</a:t>
            </a:r>
            <a:endParaRPr lang="en-US" i="1" dirty="0"/>
          </a:p>
        </p:txBody>
      </p:sp>
    </p:spTree>
    <p:extLst>
      <p:ext uri="{BB962C8B-B14F-4D97-AF65-F5344CB8AC3E}">
        <p14:creationId xmlns:p14="http://schemas.microsoft.com/office/powerpoint/2010/main" val="916912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a:t>
            </a:r>
            <a:endParaRPr lang="en-US" dirty="0"/>
          </a:p>
        </p:txBody>
      </p:sp>
      <p:sp>
        <p:nvSpPr>
          <p:cNvPr id="3" name="Content Placeholder 2"/>
          <p:cNvSpPr>
            <a:spLocks noGrp="1"/>
          </p:cNvSpPr>
          <p:nvPr>
            <p:ph idx="1"/>
          </p:nvPr>
        </p:nvSpPr>
        <p:spPr/>
        <p:txBody>
          <a:bodyPr>
            <a:normAutofit/>
          </a:bodyPr>
          <a:lstStyle/>
          <a:p>
            <a:r>
              <a:rPr lang="en-US" dirty="0" smtClean="0"/>
              <a:t>FAIR data linked to Open Access</a:t>
            </a:r>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r>
              <a:rPr lang="en-US" dirty="0" smtClean="0"/>
              <a:t>Introduced in 2016</a:t>
            </a:r>
          </a:p>
          <a:p>
            <a:r>
              <a:rPr lang="en-US" dirty="0" smtClean="0"/>
              <a:t>Endorsed </a:t>
            </a:r>
            <a:r>
              <a:rPr lang="en-US" dirty="0"/>
              <a:t>by the European commission and the G20</a:t>
            </a:r>
          </a:p>
          <a:p>
            <a:endParaRPr lang="en-US" dirty="0" smtClean="0"/>
          </a:p>
          <a:p>
            <a:pPr marL="0" indent="0">
              <a:buNone/>
            </a:pPr>
            <a:endParaRPr lang="en-US" dirty="0" smtClean="0"/>
          </a:p>
        </p:txBody>
      </p:sp>
      <p:pic>
        <p:nvPicPr>
          <p:cNvPr id="5" name="Picture 4" descr="FAIR_data_princip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796" y="2163617"/>
            <a:ext cx="8544049" cy="2901417"/>
          </a:xfrm>
          <a:prstGeom prst="rect">
            <a:avLst/>
          </a:prstGeom>
        </p:spPr>
      </p:pic>
    </p:spTree>
    <p:extLst>
      <p:ext uri="{BB962C8B-B14F-4D97-AF65-F5344CB8AC3E}">
        <p14:creationId xmlns:p14="http://schemas.microsoft.com/office/powerpoint/2010/main" val="266052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a:t>
            </a:r>
            <a:r>
              <a:rPr lang="en-US" dirty="0"/>
              <a:t>Access </a:t>
            </a:r>
            <a:r>
              <a:rPr lang="en-US" dirty="0" smtClean="0"/>
              <a:t>Initiatives and Models</a:t>
            </a:r>
            <a:endParaRPr lang="en-US" dirty="0"/>
          </a:p>
        </p:txBody>
      </p:sp>
    </p:spTree>
    <p:extLst>
      <p:ext uri="{BB962C8B-B14F-4D97-AF65-F5344CB8AC3E}">
        <p14:creationId xmlns:p14="http://schemas.microsoft.com/office/powerpoint/2010/main" val="420912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Open Access: </a:t>
            </a:r>
            <a:r>
              <a:rPr lang="en-US" dirty="0" smtClean="0"/>
              <a:t/>
            </a:r>
            <a:br>
              <a:rPr lang="en-US" dirty="0" smtClean="0"/>
            </a:br>
            <a:r>
              <a:rPr lang="en-US" dirty="0" smtClean="0"/>
              <a:t>The </a:t>
            </a:r>
            <a:r>
              <a:rPr lang="en-US" dirty="0"/>
              <a:t>Web and Scientific Knowledge</a:t>
            </a:r>
            <a:endParaRPr lang="en-GB" dirty="0"/>
          </a:p>
        </p:txBody>
      </p:sp>
      <p:sp>
        <p:nvSpPr>
          <p:cNvPr id="5" name="Subtitle 4"/>
          <p:cNvSpPr>
            <a:spLocks noGrp="1"/>
          </p:cNvSpPr>
          <p:nvPr>
            <p:ph type="subTitle" idx="1"/>
          </p:nvPr>
        </p:nvSpPr>
        <p:spPr/>
        <p:txBody>
          <a:bodyPr/>
          <a:lstStyle/>
          <a:p>
            <a:r>
              <a:rPr lang="en-GB" dirty="0"/>
              <a:t>COMP3220 Web Infrastructure</a:t>
            </a:r>
            <a:br>
              <a:rPr lang="en-GB" dirty="0"/>
            </a:br>
            <a:r>
              <a:rPr lang="en-GB" dirty="0"/>
              <a:t>COMP6218 Web Architecture</a:t>
            </a:r>
            <a:endParaRPr lang="en-US" dirty="0"/>
          </a:p>
        </p:txBody>
      </p:sp>
      <p:sp>
        <p:nvSpPr>
          <p:cNvPr id="2" name="Text Placeholder 1"/>
          <p:cNvSpPr>
            <a:spLocks noGrp="1"/>
          </p:cNvSpPr>
          <p:nvPr>
            <p:ph type="body" sz="quarter" idx="13"/>
          </p:nvPr>
        </p:nvSpPr>
        <p:spPr/>
        <p:txBody>
          <a:bodyPr>
            <a:normAutofit/>
          </a:bodyPr>
          <a:lstStyle/>
          <a:p>
            <a:r>
              <a:rPr lang="en-US" dirty="0" err="1"/>
              <a:t>Dr</a:t>
            </a:r>
            <a:r>
              <a:rPr lang="en-US" dirty="0"/>
              <a:t> </a:t>
            </a:r>
            <a:r>
              <a:rPr lang="en-US" dirty="0" smtClean="0"/>
              <a:t>Heather Packer </a:t>
            </a:r>
            <a:r>
              <a:rPr lang="mr-IN" dirty="0" smtClean="0"/>
              <a:t>–</a:t>
            </a:r>
            <a:r>
              <a:rPr lang="en-US" dirty="0" smtClean="0"/>
              <a:t> hp3@</a:t>
            </a:r>
            <a:r>
              <a:rPr lang="en-US" dirty="0"/>
              <a:t>ecs.soton.ac.uk</a:t>
            </a:r>
          </a:p>
        </p:txBody>
      </p:sp>
    </p:spTree>
    <p:extLst>
      <p:ext uri="{BB962C8B-B14F-4D97-AF65-F5344CB8AC3E}">
        <p14:creationId xmlns:p14="http://schemas.microsoft.com/office/powerpoint/2010/main" val="68513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Open Access Ideal</a:t>
            </a:r>
            <a:endParaRPr lang="en-US" dirty="0"/>
          </a:p>
        </p:txBody>
      </p:sp>
      <p:sp>
        <p:nvSpPr>
          <p:cNvPr id="3" name="Content Placeholder 2"/>
          <p:cNvSpPr>
            <a:spLocks noGrp="1"/>
          </p:cNvSpPr>
          <p:nvPr>
            <p:ph idx="1"/>
          </p:nvPr>
        </p:nvSpPr>
        <p:spPr/>
        <p:txBody>
          <a:bodyPr>
            <a:normAutofit/>
          </a:bodyPr>
          <a:lstStyle/>
          <a:p>
            <a:r>
              <a:rPr lang="en-US" dirty="0" smtClean="0"/>
              <a:t>The entire full-text refereed corpus online</a:t>
            </a:r>
          </a:p>
          <a:p>
            <a:r>
              <a:rPr lang="en-US" dirty="0" smtClean="0"/>
              <a:t>On every researcher’s desktop, everywhere</a:t>
            </a:r>
          </a:p>
          <a:p>
            <a:r>
              <a:rPr lang="en-US" dirty="0" smtClean="0"/>
              <a:t>24 hours a day</a:t>
            </a:r>
          </a:p>
          <a:p>
            <a:r>
              <a:rPr lang="en-US" dirty="0" smtClean="0"/>
              <a:t>All papers citation-interlinked</a:t>
            </a:r>
          </a:p>
          <a:p>
            <a:r>
              <a:rPr lang="en-US" dirty="0" smtClean="0"/>
              <a:t>Fully searchable, navigable, retrievable</a:t>
            </a:r>
          </a:p>
        </p:txBody>
      </p:sp>
    </p:spTree>
    <p:extLst>
      <p:ext uri="{BB962C8B-B14F-4D97-AF65-F5344CB8AC3E}">
        <p14:creationId xmlns:p14="http://schemas.microsoft.com/office/powerpoint/2010/main" val="308210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Strategies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6543980"/>
              </p:ext>
            </p:extLst>
          </p:nvPr>
        </p:nvGraphicFramePr>
        <p:xfrm>
          <a:off x="623888" y="1687862"/>
          <a:ext cx="10944226" cy="4846320"/>
        </p:xfrm>
        <a:graphic>
          <a:graphicData uri="http://schemas.openxmlformats.org/drawingml/2006/table">
            <a:tbl>
              <a:tblPr firstRow="1" bandRow="1">
                <a:tableStyleId>{5C22544A-7EE6-4342-B048-85BDC9FD1C3A}</a:tableStyleId>
              </a:tblPr>
              <a:tblGrid>
                <a:gridCol w="5472113"/>
                <a:gridCol w="547211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Green: Self Archiving</a:t>
                      </a:r>
                    </a:p>
                  </a:txBody>
                  <a:tcPr>
                    <a:solidFill>
                      <a:schemeClr val="accent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Gold: Publishing </a:t>
                      </a:r>
                    </a:p>
                  </a:txBody>
                  <a:tcPr>
                    <a:solidFill>
                      <a:schemeClr val="accent3">
                        <a:lumMod val="75000"/>
                      </a:schemeClr>
                    </a:solidFill>
                  </a:tcPr>
                </a:tc>
              </a:tr>
              <a:tr h="370840">
                <a:tc>
                  <a:txBody>
                    <a:bodyPr/>
                    <a:lstStyle/>
                    <a:p>
                      <a:pPr marL="36000" lvl="1" algn="l"/>
                      <a:r>
                        <a:rPr lang="en-US" sz="2400" dirty="0" smtClean="0"/>
                        <a:t>Journal processes continue as normal</a:t>
                      </a:r>
                    </a:p>
                  </a:txBody>
                  <a:tcPr>
                    <a:solidFill>
                      <a:schemeClr val="accent2">
                        <a:lumMod val="40000"/>
                        <a:lumOff val="60000"/>
                      </a:schemeClr>
                    </a:solidFill>
                  </a:tcPr>
                </a:tc>
                <a:tc>
                  <a:txBody>
                    <a:bodyPr/>
                    <a:lstStyle/>
                    <a:p>
                      <a:pPr marL="0" lvl="1" algn="l"/>
                      <a:r>
                        <a:rPr lang="en-US" sz="2400" dirty="0" smtClean="0"/>
                        <a:t>Journal changes business model</a:t>
                      </a:r>
                    </a:p>
                  </a:txBody>
                  <a:tcPr>
                    <a:solidFill>
                      <a:schemeClr val="accent3">
                        <a:lumMod val="40000"/>
                        <a:lumOff val="60000"/>
                      </a:schemeClr>
                    </a:solidFill>
                  </a:tcPr>
                </a:tc>
              </a:tr>
              <a:tr h="370840">
                <a:tc>
                  <a:txBody>
                    <a:bodyPr/>
                    <a:lstStyle/>
                    <a:p>
                      <a:pPr marL="36000" lvl="1" algn="l"/>
                      <a:r>
                        <a:rPr lang="en-US" sz="2400" dirty="0" smtClean="0"/>
                        <a:t>Authors deposit a copy of their papers into an </a:t>
                      </a:r>
                      <a:r>
                        <a:rPr lang="en-US" sz="2400" b="1" dirty="0" smtClean="0"/>
                        <a:t>‘open access repository’</a:t>
                      </a:r>
                    </a:p>
                  </a:txBody>
                  <a:tcPr>
                    <a:solidFill>
                      <a:schemeClr val="accent2">
                        <a:lumMod val="20000"/>
                        <a:lumOff val="80000"/>
                      </a:schemeClr>
                    </a:solidFill>
                  </a:tcPr>
                </a:tc>
                <a:tc>
                  <a:txBody>
                    <a:bodyPr/>
                    <a:lstStyle/>
                    <a:p>
                      <a:pPr marL="0" lvl="1" algn="l"/>
                      <a:r>
                        <a:rPr lang="en-US" sz="2400" dirty="0" smtClean="0"/>
                        <a:t>Readers no longer pay to read</a:t>
                      </a:r>
                    </a:p>
                  </a:txBody>
                  <a:tcPr>
                    <a:solidFill>
                      <a:schemeClr val="accent3">
                        <a:lumMod val="20000"/>
                        <a:lumOff val="80000"/>
                      </a:schemeClr>
                    </a:solidFill>
                  </a:tcPr>
                </a:tc>
              </a:tr>
              <a:tr h="370840">
                <a:tc>
                  <a:txBody>
                    <a:bodyPr/>
                    <a:lstStyle/>
                    <a:p>
                      <a:pPr marL="36000" lvl="1" algn="l"/>
                      <a:r>
                        <a:rPr lang="en-US" sz="2400" dirty="0" smtClean="0"/>
                        <a:t>Public copy is a supplement to the publishers official article for those who</a:t>
                      </a:r>
                      <a:r>
                        <a:rPr lang="en-US" sz="2400" baseline="0" dirty="0" smtClean="0"/>
                        <a:t> </a:t>
                      </a:r>
                      <a:r>
                        <a:rPr lang="en-US" sz="2400" dirty="0" smtClean="0"/>
                        <a:t>can’t afford a subscription</a:t>
                      </a:r>
                    </a:p>
                  </a:txBody>
                  <a:tcPr>
                    <a:solidFill>
                      <a:schemeClr val="accent2">
                        <a:lumMod val="40000"/>
                        <a:lumOff val="60000"/>
                      </a:schemeClr>
                    </a:solidFill>
                  </a:tcPr>
                </a:tc>
                <a:tc>
                  <a:txBody>
                    <a:bodyPr/>
                    <a:lstStyle/>
                    <a:p>
                      <a:pPr marL="0" lvl="1" algn="l"/>
                      <a:r>
                        <a:rPr lang="en-US" sz="2400" dirty="0" smtClean="0"/>
                        <a:t>Instead, authors pay to publish</a:t>
                      </a:r>
                      <a:r>
                        <a:rPr lang="en-US" sz="2400" baseline="0" dirty="0" smtClean="0"/>
                        <a:t> o</a:t>
                      </a:r>
                      <a:r>
                        <a:rPr lang="en-US" sz="2400" dirty="0" smtClean="0"/>
                        <a:t>r their funders</a:t>
                      </a:r>
                    </a:p>
                    <a:p>
                      <a:pPr marL="0" algn="l"/>
                      <a:endParaRPr lang="en-US" sz="2400" dirty="0"/>
                    </a:p>
                  </a:txBody>
                  <a:tcPr>
                    <a:solidFill>
                      <a:schemeClr val="accent3">
                        <a:lumMod val="40000"/>
                        <a:lumOff val="60000"/>
                      </a:schemeClr>
                    </a:solidFill>
                  </a:tcPr>
                </a:tc>
              </a:tr>
              <a:tr h="370840">
                <a:tc>
                  <a:txBody>
                    <a:bodyPr/>
                    <a:lstStyle/>
                    <a:p>
                      <a:pPr marL="3600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Also an institutional record of its work</a:t>
                      </a:r>
                      <a:r>
                        <a:rPr lang="en-US" sz="2400" baseline="0" dirty="0" smtClean="0"/>
                        <a:t> </a:t>
                      </a:r>
                      <a:r>
                        <a:rPr lang="en-US" sz="2400" dirty="0" smtClean="0"/>
                        <a:t>for sharing, reuse, marketing </a:t>
                      </a:r>
                      <a:r>
                        <a:rPr lang="en-US" sz="2400" i="1" dirty="0" err="1" smtClean="0"/>
                        <a:t>etc</a:t>
                      </a:r>
                      <a:endParaRPr lang="en-US" sz="2400" dirty="0" smtClean="0"/>
                    </a:p>
                  </a:txBody>
                  <a:tcPr>
                    <a:solidFill>
                      <a:schemeClr val="accent2">
                        <a:lumMod val="20000"/>
                        <a:lumOff val="80000"/>
                      </a:schemeClr>
                    </a:solidFill>
                  </a:tcPr>
                </a:tc>
                <a:tc>
                  <a:txBody>
                    <a:bodyPr/>
                    <a:lstStyle/>
                    <a:p>
                      <a:pPr algn="l"/>
                      <a:endParaRPr lang="en-US" sz="2400" dirty="0"/>
                    </a:p>
                  </a:txBody>
                  <a:tcPr>
                    <a:solidFill>
                      <a:schemeClr val="bg1"/>
                    </a:solidFill>
                  </a:tcPr>
                </a:tc>
              </a:tr>
            </a:tbl>
          </a:graphicData>
        </a:graphic>
      </p:graphicFrame>
    </p:spTree>
    <p:extLst>
      <p:ext uri="{BB962C8B-B14F-4D97-AF65-F5344CB8AC3E}">
        <p14:creationId xmlns:p14="http://schemas.microsoft.com/office/powerpoint/2010/main" val="2436641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9-09-23 at 09.48.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56" y="1611319"/>
            <a:ext cx="8971794" cy="5147911"/>
          </a:xfrm>
          <a:prstGeom prst="rect">
            <a:avLst/>
          </a:prstGeom>
        </p:spPr>
      </p:pic>
      <p:sp>
        <p:nvSpPr>
          <p:cNvPr id="2" name="Title 1"/>
          <p:cNvSpPr>
            <a:spLocks noGrp="1"/>
          </p:cNvSpPr>
          <p:nvPr>
            <p:ph type="title"/>
          </p:nvPr>
        </p:nvSpPr>
        <p:spPr/>
        <p:txBody>
          <a:bodyPr>
            <a:normAutofit/>
          </a:bodyPr>
          <a:lstStyle/>
          <a:p>
            <a:r>
              <a:rPr lang="en-US" sz="3600" dirty="0" smtClean="0"/>
              <a:t>Limited Access: Limited Research Impact</a:t>
            </a:r>
            <a:endParaRPr lang="en-US" sz="3600" dirty="0"/>
          </a:p>
        </p:txBody>
      </p:sp>
      <p:sp>
        <p:nvSpPr>
          <p:cNvPr id="3" name="TextBox 2"/>
          <p:cNvSpPr txBox="1"/>
          <p:nvPr/>
        </p:nvSpPr>
        <p:spPr>
          <a:xfrm>
            <a:off x="7001162" y="1824887"/>
            <a:ext cx="4236984" cy="1015663"/>
          </a:xfrm>
          <a:prstGeom prst="rect">
            <a:avLst/>
          </a:prstGeom>
          <a:noFill/>
        </p:spPr>
        <p:txBody>
          <a:bodyPr wrap="square" rtlCol="0">
            <a:spAutoFit/>
          </a:bodyPr>
          <a:lstStyle/>
          <a:p>
            <a:pPr marL="285750" indent="-285750">
              <a:buFont typeface="Arial"/>
              <a:buChar char="•"/>
            </a:pPr>
            <a:r>
              <a:rPr lang="en-US" sz="2000" dirty="0" smtClean="0"/>
              <a:t>Research is a process</a:t>
            </a:r>
          </a:p>
          <a:p>
            <a:pPr marL="285750" indent="-285750">
              <a:buFont typeface="Arial"/>
              <a:buChar char="•"/>
            </a:pPr>
            <a:r>
              <a:rPr lang="en-US" sz="2000" dirty="0" smtClean="0"/>
              <a:t>Can take more than a year and a half for a journal</a:t>
            </a:r>
          </a:p>
        </p:txBody>
      </p:sp>
    </p:spTree>
    <p:extLst>
      <p:ext uri="{BB962C8B-B14F-4D97-AF65-F5344CB8AC3E}">
        <p14:creationId xmlns:p14="http://schemas.microsoft.com/office/powerpoint/2010/main" val="3101994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smtClean="0"/>
              <a:t>Maximised</a:t>
            </a:r>
            <a:r>
              <a:rPr lang="en-US" sz="2400" dirty="0" smtClean="0"/>
              <a:t> Research: Access and Impact through Self-Archiving</a:t>
            </a:r>
            <a:endParaRPr lang="en-US" sz="2400" dirty="0"/>
          </a:p>
        </p:txBody>
      </p:sp>
      <p:pic>
        <p:nvPicPr>
          <p:cNvPr id="4" name="Picture 3" descr="Screen Shot 2019-09-23 at 09.49.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39" y="1707494"/>
            <a:ext cx="8146091" cy="4887711"/>
          </a:xfrm>
          <a:prstGeom prst="rect">
            <a:avLst/>
          </a:prstGeom>
        </p:spPr>
      </p:pic>
      <p:sp>
        <p:nvSpPr>
          <p:cNvPr id="6" name="TextBox 5"/>
          <p:cNvSpPr txBox="1"/>
          <p:nvPr/>
        </p:nvSpPr>
        <p:spPr>
          <a:xfrm>
            <a:off x="8184929" y="2059669"/>
            <a:ext cx="3383184" cy="1938992"/>
          </a:xfrm>
          <a:prstGeom prst="rect">
            <a:avLst/>
          </a:prstGeom>
          <a:noFill/>
        </p:spPr>
        <p:txBody>
          <a:bodyPr wrap="square" rtlCol="0">
            <a:spAutoFit/>
          </a:bodyPr>
          <a:lstStyle/>
          <a:p>
            <a:pPr marL="285750" indent="-285750">
              <a:buFont typeface="Arial"/>
              <a:buChar char="•"/>
            </a:pPr>
            <a:r>
              <a:rPr lang="en-US" sz="2000" dirty="0" smtClean="0"/>
              <a:t>Preprints allow people to view work immediately</a:t>
            </a:r>
          </a:p>
          <a:p>
            <a:pPr marL="285750" indent="-285750">
              <a:buFont typeface="Arial"/>
              <a:buChar char="•"/>
            </a:pPr>
            <a:r>
              <a:rPr lang="en-US" sz="2000" dirty="0" smtClean="0"/>
              <a:t>However, impact is greater after peer reviewed publications</a:t>
            </a:r>
            <a:endParaRPr lang="en-US" sz="2000" dirty="0"/>
          </a:p>
        </p:txBody>
      </p:sp>
    </p:spTree>
    <p:extLst>
      <p:ext uri="{BB962C8B-B14F-4D97-AF65-F5344CB8AC3E}">
        <p14:creationId xmlns:p14="http://schemas.microsoft.com/office/powerpoint/2010/main" val="2876754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Green OA</a:t>
            </a:r>
            <a:endParaRPr lang="en-US" dirty="0"/>
          </a:p>
        </p:txBody>
      </p:sp>
      <p:sp>
        <p:nvSpPr>
          <p:cNvPr id="3" name="Content Placeholder 2"/>
          <p:cNvSpPr>
            <a:spLocks noGrp="1"/>
          </p:cNvSpPr>
          <p:nvPr>
            <p:ph idx="1"/>
          </p:nvPr>
        </p:nvSpPr>
        <p:spPr/>
        <p:txBody>
          <a:bodyPr/>
          <a:lstStyle/>
          <a:p>
            <a:r>
              <a:rPr lang="en-US" dirty="0" smtClean="0"/>
              <a:t>ECS repository, 11,000 records, 4,000 full text, 80-100% open access to our research output</a:t>
            </a:r>
          </a:p>
          <a:p>
            <a:r>
              <a:rPr lang="en-US" dirty="0" smtClean="0"/>
              <a:t>Average repository, 300 items, 200 full text, negligible research output</a:t>
            </a:r>
          </a:p>
          <a:p>
            <a:r>
              <a:rPr lang="en-US" dirty="0" smtClean="0"/>
              <a:t>Recent NIH request for OA achieved 4% compliance</a:t>
            </a:r>
          </a:p>
          <a:p>
            <a:r>
              <a:rPr lang="en-US" dirty="0"/>
              <a:t>Copyright assignment to publishing company means the author no longer has the right to control the paper</a:t>
            </a:r>
          </a:p>
          <a:p>
            <a:pPr lvl="1"/>
            <a:r>
              <a:rPr lang="en-US" dirty="0"/>
              <a:t>Relies on “publisher usage policy”</a:t>
            </a:r>
          </a:p>
          <a:p>
            <a:pPr lvl="1"/>
            <a:r>
              <a:rPr lang="en-US" dirty="0"/>
              <a:t>May not allow submission to a repository</a:t>
            </a:r>
          </a:p>
          <a:p>
            <a:pPr lvl="1"/>
            <a:r>
              <a:rPr lang="en-US" dirty="0"/>
              <a:t>Many not allow copies to be made for teaching, research assessment or career advancement processes</a:t>
            </a:r>
          </a:p>
          <a:p>
            <a:r>
              <a:rPr lang="en-US" dirty="0"/>
              <a:t>Romeo service tracks publisher policies</a:t>
            </a:r>
          </a:p>
          <a:p>
            <a:pPr lvl="1"/>
            <a:r>
              <a:rPr lang="en-US" dirty="0"/>
              <a:t>http://</a:t>
            </a:r>
            <a:r>
              <a:rPr lang="en-US" dirty="0" err="1"/>
              <a:t>www.sherpa.ac.uk</a:t>
            </a:r>
            <a:r>
              <a:rPr lang="en-US" dirty="0"/>
              <a:t>/</a:t>
            </a:r>
            <a:r>
              <a:rPr lang="en-US" dirty="0" err="1"/>
              <a:t>romeo</a:t>
            </a:r>
            <a:endParaRPr lang="en-US" dirty="0"/>
          </a:p>
          <a:p>
            <a:endParaRPr lang="en-US" dirty="0"/>
          </a:p>
        </p:txBody>
      </p:sp>
    </p:spTree>
    <p:extLst>
      <p:ext uri="{BB962C8B-B14F-4D97-AF65-F5344CB8AC3E}">
        <p14:creationId xmlns:p14="http://schemas.microsoft.com/office/powerpoint/2010/main" val="2680733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Gold OA</a:t>
            </a:r>
            <a:endParaRPr lang="en-US" dirty="0"/>
          </a:p>
        </p:txBody>
      </p:sp>
      <p:sp>
        <p:nvSpPr>
          <p:cNvPr id="3" name="Content Placeholder 2"/>
          <p:cNvSpPr>
            <a:spLocks noGrp="1"/>
          </p:cNvSpPr>
          <p:nvPr>
            <p:ph idx="1"/>
          </p:nvPr>
        </p:nvSpPr>
        <p:spPr/>
        <p:txBody>
          <a:bodyPr/>
          <a:lstStyle/>
          <a:p>
            <a:r>
              <a:rPr lang="en-US" dirty="0" smtClean="0"/>
              <a:t>Relies on publishers changing their business model</a:t>
            </a:r>
          </a:p>
          <a:p>
            <a:r>
              <a:rPr lang="en-US" dirty="0" smtClean="0"/>
              <a:t>Scientific publishing is very lucrative (18% profits)</a:t>
            </a:r>
          </a:p>
          <a:p>
            <a:r>
              <a:rPr lang="en-US" dirty="0" smtClean="0"/>
              <a:t>Gold publishers making slow advances</a:t>
            </a:r>
          </a:p>
        </p:txBody>
      </p:sp>
    </p:spTree>
    <p:extLst>
      <p:ext uri="{BB962C8B-B14F-4D97-AF65-F5344CB8AC3E}">
        <p14:creationId xmlns:p14="http://schemas.microsoft.com/office/powerpoint/2010/main" val="1619200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 Advantages</a:t>
            </a:r>
            <a:endParaRPr lang="en-US" dirty="0"/>
          </a:p>
        </p:txBody>
      </p:sp>
      <p:sp>
        <p:nvSpPr>
          <p:cNvPr id="3" name="Content Placeholder 2"/>
          <p:cNvSpPr>
            <a:spLocks noGrp="1"/>
          </p:cNvSpPr>
          <p:nvPr>
            <p:ph idx="1"/>
          </p:nvPr>
        </p:nvSpPr>
        <p:spPr/>
        <p:txBody>
          <a:bodyPr>
            <a:normAutofit/>
          </a:bodyPr>
          <a:lstStyle/>
          <a:p>
            <a:r>
              <a:rPr lang="en-US" sz="2400" dirty="0" smtClean="0"/>
              <a:t>Early Advantage: Self archiving </a:t>
            </a:r>
            <a:r>
              <a:rPr lang="en-US" sz="2400" b="1" dirty="0" smtClean="0"/>
              <a:t>preprints</a:t>
            </a:r>
            <a:r>
              <a:rPr lang="en-US" sz="2400" dirty="0" smtClean="0"/>
              <a:t> before publications hastens and increases usage and citations </a:t>
            </a:r>
          </a:p>
          <a:p>
            <a:pPr lvl="1"/>
            <a:r>
              <a:rPr lang="en-US" sz="2200" dirty="0" smtClean="0"/>
              <a:t>Higher quality articles benefit more: top 20% of articles receive 80% of citations</a:t>
            </a:r>
          </a:p>
          <a:p>
            <a:r>
              <a:rPr lang="en-US" sz="2400" dirty="0" smtClean="0"/>
              <a:t>Quality Advantage: Self-archiving </a:t>
            </a:r>
            <a:r>
              <a:rPr lang="en-US" sz="2400" b="1" dirty="0" err="1" smtClean="0"/>
              <a:t>postprints</a:t>
            </a:r>
            <a:r>
              <a:rPr lang="en-US" sz="2400" dirty="0" smtClean="0"/>
              <a:t> immediately upon publication hastens and increases usage and citation </a:t>
            </a:r>
          </a:p>
          <a:p>
            <a:pPr lvl="1"/>
            <a:r>
              <a:rPr lang="en-US" sz="2200" dirty="0"/>
              <a:t>H</a:t>
            </a:r>
            <a:r>
              <a:rPr lang="en-US" sz="2200" dirty="0" smtClean="0"/>
              <a:t>igher quality articles benefit more</a:t>
            </a:r>
          </a:p>
          <a:p>
            <a:r>
              <a:rPr lang="en-US" sz="2400" dirty="0" smtClean="0"/>
              <a:t>Usage Advantage: Self-archiving both </a:t>
            </a:r>
            <a:r>
              <a:rPr lang="en-US" sz="2400" b="1" dirty="0" smtClean="0"/>
              <a:t>pre/post prints </a:t>
            </a:r>
            <a:r>
              <a:rPr lang="en-US" sz="2400" dirty="0" smtClean="0"/>
              <a:t>increases downloads </a:t>
            </a:r>
          </a:p>
          <a:p>
            <a:pPr lvl="1"/>
            <a:r>
              <a:rPr lang="en-US" sz="2200" dirty="0" smtClean="0"/>
              <a:t>Higher quality articles benefits more!</a:t>
            </a:r>
            <a:endParaRPr lang="en-US" sz="2200" dirty="0"/>
          </a:p>
        </p:txBody>
      </p:sp>
    </p:spTree>
    <p:extLst>
      <p:ext uri="{BB962C8B-B14F-4D97-AF65-F5344CB8AC3E}">
        <p14:creationId xmlns:p14="http://schemas.microsoft.com/office/powerpoint/2010/main" val="388356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Advantage</a:t>
            </a:r>
            <a:endParaRPr lang="en-US" dirty="0"/>
          </a:p>
        </p:txBody>
      </p:sp>
      <p:sp>
        <p:nvSpPr>
          <p:cNvPr id="3" name="Content Placeholder 2"/>
          <p:cNvSpPr>
            <a:spLocks noGrp="1"/>
          </p:cNvSpPr>
          <p:nvPr>
            <p:ph idx="1"/>
          </p:nvPr>
        </p:nvSpPr>
        <p:spPr/>
        <p:txBody>
          <a:bodyPr>
            <a:normAutofit/>
          </a:bodyPr>
          <a:lstStyle/>
          <a:p>
            <a:r>
              <a:rPr lang="en-US" dirty="0" smtClean="0"/>
              <a:t>OA increases citations</a:t>
            </a:r>
          </a:p>
          <a:p>
            <a:endParaRPr lang="en-US" dirty="0"/>
          </a:p>
          <a:p>
            <a:endParaRPr lang="en-US" dirty="0" smtClean="0"/>
          </a:p>
          <a:p>
            <a:endParaRPr lang="en-US" dirty="0"/>
          </a:p>
          <a:p>
            <a:endParaRPr lang="en-US" dirty="0" smtClean="0"/>
          </a:p>
          <a:p>
            <a:endParaRPr lang="en-US" dirty="0" smtClean="0"/>
          </a:p>
          <a:p>
            <a:endParaRPr lang="en-US" dirty="0"/>
          </a:p>
          <a:p>
            <a:endParaRPr lang="en-US" dirty="0"/>
          </a:p>
          <a:p>
            <a:pPr marL="0" indent="0">
              <a:buNone/>
            </a:pPr>
            <a:r>
              <a:rPr lang="en-US" dirty="0" smtClean="0"/>
              <a:t>Full </a:t>
            </a:r>
            <a:r>
              <a:rPr lang="en-US" dirty="0" err="1" smtClean="0"/>
              <a:t>bibilograhy</a:t>
            </a:r>
            <a:r>
              <a:rPr lang="en-US" dirty="0" smtClean="0"/>
              <a:t>, see</a:t>
            </a:r>
          </a:p>
          <a:p>
            <a:pPr marL="0" indent="0">
              <a:buNone/>
            </a:pPr>
            <a:r>
              <a:rPr lang="en-US" dirty="0" smtClean="0"/>
              <a:t>http://</a:t>
            </a:r>
            <a:r>
              <a:rPr lang="en-US" dirty="0" err="1" smtClean="0"/>
              <a:t>opcit.eprints.org</a:t>
            </a:r>
            <a:r>
              <a:rPr lang="en-US" dirty="0" smtClean="0"/>
              <a:t>/</a:t>
            </a:r>
            <a:r>
              <a:rPr lang="en-US" dirty="0" err="1" smtClean="0"/>
              <a:t>oacitation-biblio.html</a:t>
            </a:r>
            <a:endParaRPr lang="en-US" dirty="0" smtClean="0"/>
          </a:p>
        </p:txBody>
      </p:sp>
      <p:pic>
        <p:nvPicPr>
          <p:cNvPr id="4" name="Picture 3" descr="Screen Shot 2019-09-23 at 09.50.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368" y="2193062"/>
            <a:ext cx="6460499" cy="2882900"/>
          </a:xfrm>
          <a:prstGeom prst="rect">
            <a:avLst/>
          </a:prstGeom>
        </p:spPr>
      </p:pic>
    </p:spTree>
    <p:extLst>
      <p:ext uri="{BB962C8B-B14F-4D97-AF65-F5344CB8AC3E}">
        <p14:creationId xmlns:p14="http://schemas.microsoft.com/office/powerpoint/2010/main" val="1539990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a:t>
            </a:r>
            <a:r>
              <a:rPr lang="en-US" dirty="0"/>
              <a:t>Access </a:t>
            </a:r>
            <a:r>
              <a:rPr lang="en-US" dirty="0" smtClean="0"/>
              <a:t>Repositories</a:t>
            </a:r>
            <a:endParaRPr lang="en-US" dirty="0"/>
          </a:p>
        </p:txBody>
      </p:sp>
    </p:spTree>
    <p:extLst>
      <p:ext uri="{BB962C8B-B14F-4D97-AF65-F5344CB8AC3E}">
        <p14:creationId xmlns:p14="http://schemas.microsoft.com/office/powerpoint/2010/main" val="1016878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Repositories</a:t>
            </a:r>
            <a:endParaRPr lang="en-US" dirty="0"/>
          </a:p>
        </p:txBody>
      </p:sp>
      <p:sp>
        <p:nvSpPr>
          <p:cNvPr id="3" name="Content Placeholder 2"/>
          <p:cNvSpPr>
            <a:spLocks noGrp="1"/>
          </p:cNvSpPr>
          <p:nvPr>
            <p:ph idx="1"/>
          </p:nvPr>
        </p:nvSpPr>
        <p:spPr/>
        <p:txBody>
          <a:bodyPr>
            <a:normAutofit/>
          </a:bodyPr>
          <a:lstStyle/>
          <a:p>
            <a:r>
              <a:rPr lang="en-US" dirty="0"/>
              <a:t>O</a:t>
            </a:r>
            <a:r>
              <a:rPr lang="en-US" dirty="0" smtClean="0"/>
              <a:t>pen</a:t>
            </a:r>
            <a:r>
              <a:rPr lang="en-US" dirty="0"/>
              <a:t>-access repository or open archive </a:t>
            </a:r>
            <a:endParaRPr lang="en-US" dirty="0" smtClean="0"/>
          </a:p>
          <a:p>
            <a:r>
              <a:rPr lang="en-US" dirty="0" smtClean="0"/>
              <a:t>Digital </a:t>
            </a:r>
            <a:r>
              <a:rPr lang="en-US" dirty="0"/>
              <a:t>platform that holds research output and provides free, immediate and permanent access to research results for anyone to use, download and </a:t>
            </a:r>
            <a:r>
              <a:rPr lang="en-US" dirty="0" smtClean="0"/>
              <a:t>distribute</a:t>
            </a:r>
          </a:p>
          <a:p>
            <a:r>
              <a:rPr lang="en-US" dirty="0" smtClean="0"/>
              <a:t>Open</a:t>
            </a:r>
            <a:r>
              <a:rPr lang="en-US" dirty="0"/>
              <a:t>-access </a:t>
            </a:r>
            <a:r>
              <a:rPr lang="en-US" dirty="0" smtClean="0"/>
              <a:t>repositories can be </a:t>
            </a:r>
            <a:r>
              <a:rPr lang="en-US" dirty="0"/>
              <a:t>institutional </a:t>
            </a:r>
            <a:r>
              <a:rPr lang="en-US" dirty="0" smtClean="0"/>
              <a:t>or </a:t>
            </a:r>
            <a:r>
              <a:rPr lang="en-US" dirty="0"/>
              <a:t>disciplinary </a:t>
            </a:r>
            <a:endParaRPr lang="en-US" dirty="0" smtClean="0"/>
          </a:p>
          <a:p>
            <a:r>
              <a:rPr lang="en-US" dirty="0" smtClean="0"/>
              <a:t>They provide </a:t>
            </a:r>
            <a:r>
              <a:rPr lang="en-US" dirty="0"/>
              <a:t>free access to research for users outside the institutional </a:t>
            </a:r>
            <a:r>
              <a:rPr lang="en-US" dirty="0" smtClean="0"/>
              <a:t>community</a:t>
            </a:r>
          </a:p>
          <a:p>
            <a:r>
              <a:rPr lang="en-US" dirty="0" smtClean="0"/>
              <a:t>This is referred </a:t>
            </a:r>
            <a:r>
              <a:rPr lang="en-US" dirty="0"/>
              <a:t>to as the self-archiving or "</a:t>
            </a:r>
            <a:r>
              <a:rPr lang="en-US" dirty="0" smtClean="0"/>
              <a:t>green”</a:t>
            </a:r>
          </a:p>
          <a:p>
            <a:r>
              <a:rPr lang="en-US" dirty="0" smtClean="0"/>
              <a:t>Repositories </a:t>
            </a:r>
            <a:r>
              <a:rPr lang="en-US" dirty="0"/>
              <a:t>must be interoperable according to the Open Archives Initiative Protocol for Metadata Harvesting (OAI-PMH</a:t>
            </a:r>
            <a:r>
              <a:rPr lang="en-US" dirty="0" smtClean="0"/>
              <a:t>)</a:t>
            </a:r>
          </a:p>
          <a:p>
            <a:r>
              <a:rPr lang="en-US" dirty="0" smtClean="0"/>
              <a:t>Search </a:t>
            </a:r>
            <a:r>
              <a:rPr lang="en-US" dirty="0"/>
              <a:t>engines harvest the content of open access repositories, constructing a database of worldwide, free of charge available </a:t>
            </a:r>
            <a:r>
              <a:rPr lang="en-US" dirty="0" smtClean="0"/>
              <a:t>research</a:t>
            </a:r>
            <a:endParaRPr lang="en-US" dirty="0"/>
          </a:p>
          <a:p>
            <a:pPr marL="0" indent="0">
              <a:buNone/>
            </a:pPr>
            <a:endParaRPr lang="en-US" dirty="0"/>
          </a:p>
        </p:txBody>
      </p:sp>
    </p:spTree>
    <p:extLst>
      <p:ext uri="{BB962C8B-B14F-4D97-AF65-F5344CB8AC3E}">
        <p14:creationId xmlns:p14="http://schemas.microsoft.com/office/powerpoint/2010/main" val="286649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a:t>
            </a:r>
            <a:endParaRPr lang="en-US" dirty="0"/>
          </a:p>
        </p:txBody>
      </p:sp>
      <p:sp>
        <p:nvSpPr>
          <p:cNvPr id="3" name="Content Placeholder 2"/>
          <p:cNvSpPr>
            <a:spLocks noGrp="1"/>
          </p:cNvSpPr>
          <p:nvPr>
            <p:ph idx="1"/>
          </p:nvPr>
        </p:nvSpPr>
        <p:spPr/>
        <p:txBody>
          <a:bodyPr>
            <a:normAutofit/>
          </a:bodyPr>
          <a:lstStyle/>
          <a:p>
            <a:r>
              <a:rPr lang="en-US" dirty="0" smtClean="0"/>
              <a:t>How to create web pages</a:t>
            </a:r>
          </a:p>
          <a:p>
            <a:r>
              <a:rPr lang="en-US" dirty="0" smtClean="0"/>
              <a:t>Hypertexts</a:t>
            </a:r>
          </a:p>
          <a:p>
            <a:r>
              <a:rPr lang="en-US" dirty="0" smtClean="0"/>
              <a:t>Web services</a:t>
            </a:r>
          </a:p>
          <a:p>
            <a:r>
              <a:rPr lang="en-US" dirty="0" smtClean="0"/>
              <a:t>Big structure network</a:t>
            </a:r>
            <a:r>
              <a:rPr lang="en-US" dirty="0"/>
              <a:t> </a:t>
            </a:r>
            <a:endParaRPr lang="en-US" dirty="0" smtClean="0"/>
          </a:p>
          <a:p>
            <a:r>
              <a:rPr lang="en-US" dirty="0"/>
              <a:t>H</a:t>
            </a:r>
            <a:r>
              <a:rPr lang="en-US" dirty="0" smtClean="0"/>
              <a:t>ow to </a:t>
            </a:r>
            <a:r>
              <a:rPr lang="en-US" dirty="0" err="1" smtClean="0"/>
              <a:t>analyse</a:t>
            </a:r>
            <a:r>
              <a:rPr lang="en-US" dirty="0" smtClean="0"/>
              <a:t> the Web with graph theory</a:t>
            </a:r>
            <a:endParaRPr lang="en-US" dirty="0"/>
          </a:p>
          <a:p>
            <a:r>
              <a:rPr lang="en-US" dirty="0" smtClean="0"/>
              <a:t>Search engines and advertising</a:t>
            </a:r>
          </a:p>
        </p:txBody>
      </p:sp>
    </p:spTree>
    <p:extLst>
      <p:ext uri="{BB962C8B-B14F-4D97-AF65-F5344CB8AC3E}">
        <p14:creationId xmlns:p14="http://schemas.microsoft.com/office/powerpoint/2010/main" val="8013678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Archives Initiative </a:t>
            </a:r>
            <a:r>
              <a:rPr lang="en-US" dirty="0" smtClean="0"/>
              <a:t>- Protocol </a:t>
            </a:r>
            <a:r>
              <a:rPr lang="en-US" dirty="0"/>
              <a:t>for Metadata Harvesting (OAI-PMH)</a:t>
            </a:r>
          </a:p>
        </p:txBody>
      </p:sp>
      <p:sp>
        <p:nvSpPr>
          <p:cNvPr id="3" name="Content Placeholder 2"/>
          <p:cNvSpPr>
            <a:spLocks noGrp="1"/>
          </p:cNvSpPr>
          <p:nvPr>
            <p:ph idx="1"/>
          </p:nvPr>
        </p:nvSpPr>
        <p:spPr/>
        <p:txBody>
          <a:bodyPr>
            <a:normAutofit lnSpcReduction="10000"/>
          </a:bodyPr>
          <a:lstStyle/>
          <a:p>
            <a:r>
              <a:rPr lang="en-US" dirty="0" smtClean="0"/>
              <a:t>A protocol </a:t>
            </a:r>
            <a:r>
              <a:rPr lang="en-US" dirty="0"/>
              <a:t>developed for harvesting metadata descriptions of records in an archive so that services can be built using metadata from many </a:t>
            </a:r>
            <a:r>
              <a:rPr lang="en-US" dirty="0" smtClean="0"/>
              <a:t>archives</a:t>
            </a:r>
          </a:p>
          <a:p>
            <a:r>
              <a:rPr lang="en-US" dirty="0" smtClean="0"/>
              <a:t>An </a:t>
            </a:r>
            <a:r>
              <a:rPr lang="en-US" dirty="0"/>
              <a:t>implementation of OAI-PMH must support representing metadata in Dublin </a:t>
            </a:r>
            <a:r>
              <a:rPr lang="en-US" dirty="0" smtClean="0"/>
              <a:t>Core</a:t>
            </a:r>
            <a:endParaRPr lang="en-US" dirty="0"/>
          </a:p>
          <a:p>
            <a:r>
              <a:rPr lang="en-US" dirty="0"/>
              <a:t>U</a:t>
            </a:r>
            <a:r>
              <a:rPr lang="en-US" dirty="0" smtClean="0"/>
              <a:t>sually </a:t>
            </a:r>
            <a:r>
              <a:rPr lang="en-US" dirty="0"/>
              <a:t>just referred to as the OAI </a:t>
            </a:r>
            <a:r>
              <a:rPr lang="en-US" dirty="0" smtClean="0"/>
              <a:t>Protocol</a:t>
            </a:r>
            <a:endParaRPr lang="en-US" dirty="0"/>
          </a:p>
          <a:p>
            <a:r>
              <a:rPr lang="en-US" dirty="0"/>
              <a:t>OAI-PMH uses XML over </a:t>
            </a:r>
            <a:r>
              <a:rPr lang="en-US" dirty="0" smtClean="0"/>
              <a:t>HTTP</a:t>
            </a:r>
          </a:p>
          <a:p>
            <a:r>
              <a:rPr lang="en-US" dirty="0" smtClean="0"/>
              <a:t>Version </a:t>
            </a:r>
            <a:r>
              <a:rPr lang="en-US" dirty="0"/>
              <a:t>1.0 was introduced to the public in January </a:t>
            </a:r>
            <a:r>
              <a:rPr lang="en-US" dirty="0" smtClean="0"/>
              <a:t>2001</a:t>
            </a:r>
          </a:p>
          <a:p>
            <a:r>
              <a:rPr lang="en-US" dirty="0" smtClean="0"/>
              <a:t>Version 1.1 modifications </a:t>
            </a:r>
            <a:r>
              <a:rPr lang="en-US" dirty="0"/>
              <a:t>to the XML standard by the W3C required making minor modifications </a:t>
            </a:r>
            <a:r>
              <a:rPr lang="en-US" dirty="0" smtClean="0"/>
              <a:t>version 1.0</a:t>
            </a:r>
          </a:p>
          <a:p>
            <a:r>
              <a:rPr lang="en-US" dirty="0" smtClean="0"/>
              <a:t>Version </a:t>
            </a:r>
            <a:r>
              <a:rPr lang="en-US" dirty="0"/>
              <a:t>2.0 of the protocol was released in </a:t>
            </a:r>
            <a:r>
              <a:rPr lang="en-US" dirty="0" smtClean="0"/>
              <a:t>2002</a:t>
            </a:r>
          </a:p>
          <a:p>
            <a:pPr lvl="1"/>
            <a:r>
              <a:rPr lang="en-US" dirty="0" smtClean="0"/>
              <a:t>Was last updated </a:t>
            </a:r>
            <a:r>
              <a:rPr lang="en-US" dirty="0"/>
              <a:t>in </a:t>
            </a:r>
            <a:r>
              <a:rPr lang="en-US" dirty="0" smtClean="0"/>
              <a:t>2015</a:t>
            </a:r>
          </a:p>
          <a:p>
            <a:pPr lvl="1"/>
            <a:r>
              <a:rPr lang="en-US" dirty="0" smtClean="0"/>
              <a:t>Not backwards compatible</a:t>
            </a:r>
          </a:p>
          <a:p>
            <a:pPr lvl="1"/>
            <a:r>
              <a:rPr lang="en-US" dirty="0" smtClean="0"/>
              <a:t>It </a:t>
            </a:r>
            <a:r>
              <a:rPr lang="en-US" dirty="0"/>
              <a:t>has a Creative Commons </a:t>
            </a:r>
            <a:r>
              <a:rPr lang="en-US" dirty="0" smtClean="0"/>
              <a:t>license</a:t>
            </a:r>
            <a:endParaRPr lang="en-US" dirty="0"/>
          </a:p>
        </p:txBody>
      </p:sp>
    </p:spTree>
    <p:extLst>
      <p:ext uri="{BB962C8B-B14F-4D97-AF65-F5344CB8AC3E}">
        <p14:creationId xmlns:p14="http://schemas.microsoft.com/office/powerpoint/2010/main" val="2149032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Repositories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Commonly used OA repositories:</a:t>
            </a:r>
          </a:p>
          <a:p>
            <a:pPr lvl="1"/>
            <a:r>
              <a:rPr lang="en-US" dirty="0"/>
              <a:t>Digital Commons</a:t>
            </a:r>
          </a:p>
          <a:p>
            <a:pPr lvl="1"/>
            <a:r>
              <a:rPr lang="en-US" dirty="0" err="1"/>
              <a:t>DSpace</a:t>
            </a:r>
            <a:r>
              <a:rPr lang="en-US" dirty="0"/>
              <a:t> </a:t>
            </a:r>
          </a:p>
          <a:p>
            <a:pPr lvl="1"/>
            <a:r>
              <a:rPr lang="en-US" dirty="0" err="1" smtClean="0"/>
              <a:t>EPrints</a:t>
            </a:r>
            <a:endParaRPr lang="en-US" dirty="0" smtClean="0"/>
          </a:p>
          <a:p>
            <a:r>
              <a:rPr lang="en-US" dirty="0" err="1" smtClean="0"/>
              <a:t>EPrints</a:t>
            </a:r>
            <a:endParaRPr lang="en-US" dirty="0" smtClean="0"/>
          </a:p>
          <a:p>
            <a:pPr lvl="1"/>
            <a:r>
              <a:rPr lang="en-US" dirty="0" smtClean="0"/>
              <a:t>Proposed as a ‘build your own repository’ solution</a:t>
            </a:r>
          </a:p>
          <a:p>
            <a:pPr lvl="1"/>
            <a:r>
              <a:rPr lang="en-US" dirty="0" smtClean="0"/>
              <a:t>Enable institutions and groups to participate in OAI</a:t>
            </a:r>
            <a:r>
              <a:rPr lang="en-US" dirty="0"/>
              <a:t> </a:t>
            </a:r>
            <a:r>
              <a:rPr lang="en-US" dirty="0" smtClean="0"/>
              <a:t>metadata sharing initiative</a:t>
            </a:r>
          </a:p>
          <a:p>
            <a:pPr marL="0" indent="0">
              <a:buNone/>
            </a:pPr>
            <a:r>
              <a:rPr lang="en-US" dirty="0" err="1" smtClean="0"/>
              <a:t>EPrints</a:t>
            </a:r>
            <a:r>
              <a:rPr lang="en-US" dirty="0" smtClean="0"/>
              <a:t> Example </a:t>
            </a:r>
          </a:p>
          <a:p>
            <a:r>
              <a:rPr lang="en-US" dirty="0" smtClean="0"/>
              <a:t>http</a:t>
            </a:r>
            <a:r>
              <a:rPr lang="en-US" dirty="0"/>
              <a:t>://</a:t>
            </a:r>
            <a:r>
              <a:rPr lang="en-US" dirty="0" err="1"/>
              <a:t>eprints.soton.ac.uk</a:t>
            </a:r>
            <a:r>
              <a:rPr lang="en-US" dirty="0"/>
              <a:t>/</a:t>
            </a:r>
          </a:p>
          <a:p>
            <a:r>
              <a:rPr lang="en-US" dirty="0"/>
              <a:t>A repository for the University of Southampton</a:t>
            </a:r>
          </a:p>
          <a:p>
            <a:r>
              <a:rPr lang="en-US" dirty="0"/>
              <a:t>It achieves 80-100% full text self-deposit</a:t>
            </a:r>
          </a:p>
          <a:p>
            <a:r>
              <a:rPr lang="en-US" dirty="0"/>
              <a:t>ECS </a:t>
            </a:r>
            <a:r>
              <a:rPr lang="en-US" dirty="0" err="1"/>
              <a:t>eprints</a:t>
            </a:r>
            <a:r>
              <a:rPr lang="en-US" dirty="0"/>
              <a:t> Merged with University of Southampton repository in 2011</a:t>
            </a:r>
          </a:p>
          <a:p>
            <a:pPr lvl="1"/>
            <a:endParaRPr lang="en-US" dirty="0" smtClean="0"/>
          </a:p>
        </p:txBody>
      </p:sp>
    </p:spTree>
    <p:extLst>
      <p:ext uri="{BB962C8B-B14F-4D97-AF65-F5344CB8AC3E}">
        <p14:creationId xmlns:p14="http://schemas.microsoft.com/office/powerpoint/2010/main" val="1634284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Repository</a:t>
            </a:r>
            <a:endParaRPr lang="en-US" dirty="0"/>
          </a:p>
        </p:txBody>
      </p:sp>
      <p:sp>
        <p:nvSpPr>
          <p:cNvPr id="3" name="Content Placeholder 2"/>
          <p:cNvSpPr>
            <a:spLocks noGrp="1"/>
          </p:cNvSpPr>
          <p:nvPr>
            <p:ph idx="1"/>
          </p:nvPr>
        </p:nvSpPr>
        <p:spPr/>
        <p:txBody>
          <a:bodyPr>
            <a:normAutofit/>
          </a:bodyPr>
          <a:lstStyle/>
          <a:p>
            <a:r>
              <a:rPr lang="en-US" dirty="0" smtClean="0"/>
              <a:t>Who takes responsibility for curating the research knowledge of the world?</a:t>
            </a:r>
          </a:p>
          <a:p>
            <a:pPr lvl="1"/>
            <a:r>
              <a:rPr lang="en-US" dirty="0" smtClean="0"/>
              <a:t>Privately owned, profit making, publishing industry</a:t>
            </a:r>
          </a:p>
          <a:p>
            <a:pPr lvl="1"/>
            <a:r>
              <a:rPr lang="en-US" dirty="0" smtClean="0"/>
              <a:t>University, research institution, knowledge creator</a:t>
            </a:r>
          </a:p>
          <a:p>
            <a:r>
              <a:rPr lang="en-US" dirty="0" smtClean="0"/>
              <a:t>The Institutional repository is a place where the member of an institution can curate their intellectual outputs/knowledge capital</a:t>
            </a:r>
          </a:p>
          <a:p>
            <a:pPr lvl="1"/>
            <a:r>
              <a:rPr lang="en-US" dirty="0" smtClean="0"/>
              <a:t>Share</a:t>
            </a:r>
          </a:p>
          <a:p>
            <a:pPr lvl="1"/>
            <a:r>
              <a:rPr lang="en-US" dirty="0" smtClean="0"/>
              <a:t>Use</a:t>
            </a:r>
          </a:p>
          <a:p>
            <a:pPr lvl="1"/>
            <a:r>
              <a:rPr lang="en-US" dirty="0" smtClean="0"/>
              <a:t>Reuse</a:t>
            </a:r>
          </a:p>
          <a:p>
            <a:pPr marL="360000" lvl="1" indent="0">
              <a:buNone/>
            </a:pPr>
            <a:endParaRPr lang="en-US" dirty="0" smtClean="0"/>
          </a:p>
        </p:txBody>
      </p:sp>
    </p:spTree>
    <p:extLst>
      <p:ext uri="{BB962C8B-B14F-4D97-AF65-F5344CB8AC3E}">
        <p14:creationId xmlns:p14="http://schemas.microsoft.com/office/powerpoint/2010/main" val="3257419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Summary</a:t>
            </a:r>
            <a:endParaRPr lang="en-US" dirty="0"/>
          </a:p>
        </p:txBody>
      </p:sp>
    </p:spTree>
    <p:extLst>
      <p:ext uri="{BB962C8B-B14F-4D97-AF65-F5344CB8AC3E}">
        <p14:creationId xmlns:p14="http://schemas.microsoft.com/office/powerpoint/2010/main" val="853403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lstStyle/>
          <a:p>
            <a:r>
              <a:rPr lang="en-US" dirty="0" smtClean="0"/>
              <a:t>How OA relates to the publishing industry</a:t>
            </a:r>
          </a:p>
          <a:p>
            <a:r>
              <a:rPr lang="en-US" dirty="0" smtClean="0"/>
              <a:t>Advantages of Green and Gold publishing</a:t>
            </a:r>
          </a:p>
          <a:p>
            <a:r>
              <a:rPr lang="en-US" dirty="0" smtClean="0"/>
              <a:t>Why the Web was a vital technology for OA</a:t>
            </a:r>
          </a:p>
        </p:txBody>
      </p:sp>
    </p:spTree>
    <p:extLst>
      <p:ext uri="{BB962C8B-B14F-4D97-AF65-F5344CB8AC3E}">
        <p14:creationId xmlns:p14="http://schemas.microsoft.com/office/powerpoint/2010/main" val="12987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Original Web Challenge?</a:t>
            </a:r>
            <a:br>
              <a:rPr lang="en-US" dirty="0" smtClean="0"/>
            </a:br>
            <a:r>
              <a:rPr lang="en-US" dirty="0"/>
              <a:t/>
            </a:r>
            <a:br>
              <a:rPr lang="en-US" dirty="0"/>
            </a:br>
            <a:r>
              <a:rPr lang="en-US" dirty="0"/>
              <a:t>“In those days, there was different information on different computers, but you had to log on to different computers to get at it. Also, sometimes you had to learn a different program on each computer. Often it was just easier to go and ask people when they were having coffee…</a:t>
            </a:r>
            <a:r>
              <a:rPr lang="en-US" dirty="0" smtClean="0"/>
              <a:t>” Tim Burners-Lee</a:t>
            </a:r>
            <a:endParaRPr lang="en-US" dirty="0"/>
          </a:p>
        </p:txBody>
      </p:sp>
    </p:spTree>
    <p:extLst>
      <p:ext uri="{BB962C8B-B14F-4D97-AF65-F5344CB8AC3E}">
        <p14:creationId xmlns:p14="http://schemas.microsoft.com/office/powerpoint/2010/main" val="36673799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Web</a:t>
            </a:r>
            <a:endParaRPr lang="en-US" dirty="0"/>
          </a:p>
        </p:txBody>
      </p:sp>
      <p:sp>
        <p:nvSpPr>
          <p:cNvPr id="3" name="Content Placeholder 2"/>
          <p:cNvSpPr>
            <a:spLocks noGrp="1"/>
          </p:cNvSpPr>
          <p:nvPr>
            <p:ph idx="1"/>
          </p:nvPr>
        </p:nvSpPr>
        <p:spPr>
          <a:xfrm>
            <a:off x="623888" y="1773238"/>
            <a:ext cx="3534528" cy="4464050"/>
          </a:xfrm>
        </p:spPr>
        <p:txBody>
          <a:bodyPr>
            <a:normAutofit/>
          </a:bodyPr>
          <a:lstStyle/>
          <a:p>
            <a:r>
              <a:rPr lang="en-US" dirty="0" smtClean="0"/>
              <a:t>Help with dissemination of knowledge at their research lab</a:t>
            </a:r>
          </a:p>
          <a:p>
            <a:r>
              <a:rPr lang="en-US" dirty="0"/>
              <a:t>A</a:t>
            </a:r>
            <a:r>
              <a:rPr lang="en-US" dirty="0" smtClean="0"/>
              <a:t>utomated </a:t>
            </a:r>
            <a:r>
              <a:rPr lang="en-US" dirty="0"/>
              <a:t>information-sharing between scientists in universities and institutes around the </a:t>
            </a:r>
            <a:r>
              <a:rPr lang="en-US" dirty="0" smtClean="0"/>
              <a:t>world</a:t>
            </a:r>
          </a:p>
          <a:p>
            <a:r>
              <a:rPr lang="en-US" dirty="0"/>
              <a:t>He designed:</a:t>
            </a:r>
          </a:p>
          <a:p>
            <a:pPr lvl="1"/>
            <a:r>
              <a:rPr lang="en-US" dirty="0"/>
              <a:t>The first web server</a:t>
            </a:r>
          </a:p>
          <a:p>
            <a:pPr lvl="1"/>
            <a:r>
              <a:rPr lang="en-US" dirty="0"/>
              <a:t>Browser</a:t>
            </a:r>
          </a:p>
          <a:p>
            <a:pPr lvl="1"/>
            <a:r>
              <a:rPr lang="en-US" dirty="0"/>
              <a:t>Networking protocols </a:t>
            </a:r>
          </a:p>
          <a:p>
            <a:endParaRPr lang="en-US" dirty="0" smtClean="0"/>
          </a:p>
        </p:txBody>
      </p:sp>
      <p:pic>
        <p:nvPicPr>
          <p:cNvPr id="5" name="Picture Placeholder 4" descr="file.jpg"/>
          <p:cNvPicPr>
            <a:picLocks noChangeAspect="1"/>
          </p:cNvPicPr>
          <p:nvPr/>
        </p:nvPicPr>
        <p:blipFill>
          <a:blip r:embed="rId2">
            <a:extLst>
              <a:ext uri="{28A0092B-C50C-407E-A947-70E740481C1C}">
                <a14:useLocalDpi xmlns:a14="http://schemas.microsoft.com/office/drawing/2010/main" val="0"/>
              </a:ext>
            </a:extLst>
          </a:blip>
          <a:srcRect t="6156" b="6156"/>
          <a:stretch>
            <a:fillRect/>
          </a:stretch>
        </p:blipFill>
        <p:spPr>
          <a:xfrm>
            <a:off x="4438587" y="1834197"/>
            <a:ext cx="7179070" cy="4038227"/>
          </a:xfrm>
          <a:prstGeom prst="rect">
            <a:avLst/>
          </a:prstGeom>
        </p:spPr>
      </p:pic>
    </p:spTree>
    <p:extLst>
      <p:ext uri="{BB962C8B-B14F-4D97-AF65-F5344CB8AC3E}">
        <p14:creationId xmlns:p14="http://schemas.microsoft.com/office/powerpoint/2010/main" val="13877742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Tim’s Problem</a:t>
            </a:r>
            <a:endParaRPr lang="en-US" dirty="0"/>
          </a:p>
        </p:txBody>
      </p:sp>
      <p:sp>
        <p:nvSpPr>
          <p:cNvPr id="3" name="Content Placeholder 2"/>
          <p:cNvSpPr>
            <a:spLocks noGrp="1"/>
          </p:cNvSpPr>
          <p:nvPr>
            <p:ph idx="1"/>
          </p:nvPr>
        </p:nvSpPr>
        <p:spPr>
          <a:xfrm>
            <a:off x="623888" y="1773238"/>
            <a:ext cx="6067772" cy="4464050"/>
          </a:xfrm>
        </p:spPr>
        <p:txBody>
          <a:bodyPr>
            <a:normAutofit/>
          </a:bodyPr>
          <a:lstStyle/>
          <a:p>
            <a:r>
              <a:rPr lang="en-US" dirty="0"/>
              <a:t>Problem that Tim faced that publishers had all </a:t>
            </a:r>
            <a:r>
              <a:rPr lang="en-US" dirty="0" smtClean="0"/>
              <a:t>of the academic publications</a:t>
            </a:r>
          </a:p>
          <a:p>
            <a:r>
              <a:rPr lang="en-US" dirty="0"/>
              <a:t>Universities created a whole new industry and students read and write paid for by external </a:t>
            </a:r>
            <a:r>
              <a:rPr lang="en-US" dirty="0" smtClean="0"/>
              <a:t>company</a:t>
            </a:r>
          </a:p>
          <a:p>
            <a:r>
              <a:rPr lang="en-US" dirty="0" smtClean="0"/>
              <a:t>Universities and researchers are knowledge producers and knowledge consumers</a:t>
            </a:r>
          </a:p>
          <a:p>
            <a:r>
              <a:rPr lang="en-US" dirty="0" smtClean="0"/>
              <a:t>Scholarly communications have been outsourced</a:t>
            </a:r>
          </a:p>
        </p:txBody>
      </p:sp>
      <p:grpSp>
        <p:nvGrpSpPr>
          <p:cNvPr id="21" name="Group 20"/>
          <p:cNvGrpSpPr/>
          <p:nvPr/>
        </p:nvGrpSpPr>
        <p:grpSpPr>
          <a:xfrm>
            <a:off x="6862393" y="1984931"/>
            <a:ext cx="4375752" cy="3342696"/>
            <a:chOff x="7417389" y="4482179"/>
            <a:chExt cx="3020319" cy="2070339"/>
          </a:xfrm>
        </p:grpSpPr>
        <p:sp>
          <p:nvSpPr>
            <p:cNvPr id="5" name="Rectangle 4"/>
            <p:cNvSpPr/>
            <p:nvPr/>
          </p:nvSpPr>
          <p:spPr>
            <a:xfrm>
              <a:off x="8975576" y="4482179"/>
              <a:ext cx="1462132" cy="20703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smtClean="0">
                  <a:solidFill>
                    <a:srgbClr val="231F20"/>
                  </a:solidFill>
                </a:rPr>
                <a:t>publishers</a:t>
              </a:r>
              <a:endParaRPr lang="en-US" sz="1400" dirty="0">
                <a:solidFill>
                  <a:srgbClr val="231F20"/>
                </a:solidFill>
              </a:endParaRPr>
            </a:p>
          </p:txBody>
        </p:sp>
        <p:sp>
          <p:nvSpPr>
            <p:cNvPr id="6" name="Rectangle 5"/>
            <p:cNvSpPr/>
            <p:nvPr/>
          </p:nvSpPr>
          <p:spPr>
            <a:xfrm>
              <a:off x="7417389" y="4482179"/>
              <a:ext cx="1465132" cy="20703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smtClean="0">
                  <a:solidFill>
                    <a:schemeClr val="tx1"/>
                  </a:solidFill>
                </a:rPr>
                <a:t>researchers</a:t>
              </a:r>
              <a:endParaRPr lang="en-US" sz="1400" dirty="0">
                <a:solidFill>
                  <a:schemeClr val="tx1"/>
                </a:solidFill>
              </a:endParaRPr>
            </a:p>
          </p:txBody>
        </p:sp>
        <p:sp>
          <p:nvSpPr>
            <p:cNvPr id="12" name="Folded Corner 11"/>
            <p:cNvSpPr/>
            <p:nvPr/>
          </p:nvSpPr>
          <p:spPr>
            <a:xfrm>
              <a:off x="9060952" y="4766298"/>
              <a:ext cx="437572" cy="523492"/>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lded Corner 12"/>
            <p:cNvSpPr/>
            <p:nvPr/>
          </p:nvSpPr>
          <p:spPr>
            <a:xfrm>
              <a:off x="9060952" y="5332844"/>
              <a:ext cx="437572" cy="523492"/>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3"/>
            <p:cNvSpPr/>
            <p:nvPr/>
          </p:nvSpPr>
          <p:spPr>
            <a:xfrm>
              <a:off x="9060952" y="5929740"/>
              <a:ext cx="437572" cy="523492"/>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rved Left Arrow 15"/>
            <p:cNvSpPr/>
            <p:nvPr/>
          </p:nvSpPr>
          <p:spPr>
            <a:xfrm>
              <a:off x="9588785" y="4975935"/>
              <a:ext cx="731520"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Curved Right Arrow 16"/>
            <p:cNvSpPr/>
            <p:nvPr/>
          </p:nvSpPr>
          <p:spPr>
            <a:xfrm>
              <a:off x="8015053" y="4975935"/>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8185825" y="4901231"/>
              <a:ext cx="902284" cy="369332"/>
            </a:xfrm>
            <a:prstGeom prst="rect">
              <a:avLst/>
            </a:prstGeom>
            <a:noFill/>
          </p:spPr>
          <p:txBody>
            <a:bodyPr wrap="square" rtlCol="0">
              <a:spAutoFit/>
            </a:bodyPr>
            <a:lstStyle/>
            <a:p>
              <a:r>
                <a:rPr lang="en-US" dirty="0" smtClean="0"/>
                <a:t>read</a:t>
              </a:r>
              <a:endParaRPr lang="en-US" dirty="0"/>
            </a:p>
          </p:txBody>
        </p:sp>
        <p:sp>
          <p:nvSpPr>
            <p:cNvPr id="20" name="TextBox 19"/>
            <p:cNvSpPr txBox="1"/>
            <p:nvPr/>
          </p:nvSpPr>
          <p:spPr>
            <a:xfrm>
              <a:off x="8127591" y="5793252"/>
              <a:ext cx="1109940" cy="369332"/>
            </a:xfrm>
            <a:prstGeom prst="rect">
              <a:avLst/>
            </a:prstGeom>
            <a:noFill/>
          </p:spPr>
          <p:txBody>
            <a:bodyPr wrap="square" rtlCol="0">
              <a:spAutoFit/>
            </a:bodyPr>
            <a:lstStyle/>
            <a:p>
              <a:r>
                <a:rPr lang="en-US" dirty="0" smtClean="0"/>
                <a:t>write</a:t>
              </a:r>
              <a:endParaRPr lang="en-US" dirty="0"/>
            </a:p>
          </p:txBody>
        </p:sp>
      </p:grpSp>
    </p:spTree>
    <p:extLst>
      <p:ext uri="{BB962C8B-B14F-4D97-AF65-F5344CB8AC3E}">
        <p14:creationId xmlns:p14="http://schemas.microsoft.com/office/powerpoint/2010/main" val="4487743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Scholarly Publishing 1665-1960</a:t>
            </a:r>
            <a:endParaRPr lang="en-US" dirty="0"/>
          </a:p>
        </p:txBody>
      </p:sp>
      <p:sp>
        <p:nvSpPr>
          <p:cNvPr id="3" name="Content Placeholder 2"/>
          <p:cNvSpPr>
            <a:spLocks noGrp="1"/>
          </p:cNvSpPr>
          <p:nvPr>
            <p:ph idx="1"/>
          </p:nvPr>
        </p:nvSpPr>
        <p:spPr>
          <a:xfrm>
            <a:off x="623887" y="1773238"/>
            <a:ext cx="6974935" cy="4464050"/>
          </a:xfrm>
        </p:spPr>
        <p:txBody>
          <a:bodyPr>
            <a:normAutofit/>
          </a:bodyPr>
          <a:lstStyle/>
          <a:p>
            <a:r>
              <a:rPr lang="en-US" dirty="0" smtClean="0"/>
              <a:t>Scientific and scholarly societies publish their own journals </a:t>
            </a:r>
          </a:p>
          <a:p>
            <a:r>
              <a:rPr lang="en-US" dirty="0" smtClean="0"/>
              <a:t>First scientific journal March 1665</a:t>
            </a:r>
          </a:p>
          <a:p>
            <a:pPr marL="457200" lvl="1" indent="0">
              <a:buNone/>
            </a:pPr>
            <a:r>
              <a:rPr lang="en-US" dirty="0" smtClean="0"/>
              <a:t>The Royal Society publishes “Philosophical Transactions”</a:t>
            </a:r>
          </a:p>
          <a:p>
            <a:r>
              <a:rPr lang="en-US" dirty="0" smtClean="0"/>
              <a:t>University Presses not for profit but were for prestige</a:t>
            </a:r>
          </a:p>
          <a:p>
            <a:r>
              <a:rPr lang="en-US" dirty="0" smtClean="0"/>
              <a:t>For the benefit of their members, for the benefit of science</a:t>
            </a:r>
            <a:endParaRPr lang="en-US" dirty="0"/>
          </a:p>
        </p:txBody>
      </p:sp>
      <p:pic>
        <p:nvPicPr>
          <p:cNvPr id="5" name="Picture 4" descr="Philosophical_Transactions_Volume_1_frontispie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832" y="1049056"/>
            <a:ext cx="3810262" cy="5217519"/>
          </a:xfrm>
          <a:prstGeom prst="rect">
            <a:avLst/>
          </a:prstGeom>
        </p:spPr>
      </p:pic>
    </p:spTree>
    <p:extLst>
      <p:ext uri="{BB962C8B-B14F-4D97-AF65-F5344CB8AC3E}">
        <p14:creationId xmlns:p14="http://schemas.microsoft.com/office/powerpoint/2010/main" val="170150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887" y="5097982"/>
            <a:ext cx="10944226" cy="8029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dirty="0"/>
              <a:t>After the war </a:t>
            </a:r>
            <a:r>
              <a:rPr lang="en-US" dirty="0" smtClean="0"/>
              <a:t>1948 </a:t>
            </a:r>
            <a:r>
              <a:rPr lang="en-US" b="1" dirty="0" smtClean="0"/>
              <a:t>Robert </a:t>
            </a:r>
            <a:r>
              <a:rPr lang="en-US" b="1" dirty="0"/>
              <a:t>Maxwell</a:t>
            </a:r>
            <a:r>
              <a:rPr lang="en-US" dirty="0"/>
              <a:t> decided to publish scientific journals and set up </a:t>
            </a:r>
            <a:r>
              <a:rPr lang="en-US" b="1" dirty="0" err="1"/>
              <a:t>Pergamon</a:t>
            </a:r>
            <a:r>
              <a:rPr lang="en-US" b="1" dirty="0"/>
              <a:t> Press </a:t>
            </a:r>
            <a:r>
              <a:rPr lang="en-US" dirty="0"/>
              <a:t>which was quickly and hugely profitable</a:t>
            </a:r>
          </a:p>
          <a:p>
            <a:pPr lvl="1"/>
            <a:r>
              <a:rPr lang="en-US" dirty="0"/>
              <a:t>Bringing “aggressive publishing in science</a:t>
            </a:r>
            <a:r>
              <a:rPr lang="en-US" dirty="0" smtClean="0"/>
              <a:t>”</a:t>
            </a:r>
          </a:p>
          <a:p>
            <a:r>
              <a:rPr lang="en-US" dirty="0" smtClean="0"/>
              <a:t>In 1960’s Universities were expanding</a:t>
            </a:r>
          </a:p>
          <a:p>
            <a:r>
              <a:rPr lang="en-US" dirty="0"/>
              <a:t>UK Robbins Report/expansion of higher education &amp; science </a:t>
            </a:r>
            <a:r>
              <a:rPr lang="en-US" dirty="0" smtClean="0"/>
              <a:t>budget</a:t>
            </a:r>
          </a:p>
          <a:p>
            <a:r>
              <a:rPr lang="en-US" dirty="0" smtClean="0"/>
              <a:t>In 1968/9 STM Association founded for publishers</a:t>
            </a:r>
          </a:p>
          <a:p>
            <a:r>
              <a:rPr lang="en-US" dirty="0" smtClean="0"/>
              <a:t>The </a:t>
            </a:r>
            <a:r>
              <a:rPr lang="en-US" b="1" dirty="0" smtClean="0"/>
              <a:t>new demand </a:t>
            </a:r>
            <a:r>
              <a:rPr lang="en-US" dirty="0" smtClean="0"/>
              <a:t>made for a very profitable system </a:t>
            </a:r>
            <a:r>
              <a:rPr lang="mr-IN" dirty="0" smtClean="0"/>
              <a:t>–</a:t>
            </a:r>
            <a:r>
              <a:rPr lang="en-US" dirty="0" smtClean="0"/>
              <a:t> with an increasing number of commercial publishers moving into STM</a:t>
            </a:r>
          </a:p>
          <a:p>
            <a:pPr marL="0" indent="0">
              <a:buNone/>
            </a:pPr>
            <a:endParaRPr lang="en-US" dirty="0" smtClean="0"/>
          </a:p>
          <a:p>
            <a:pPr marL="0" indent="0" algn="ctr">
              <a:buNone/>
            </a:pPr>
            <a:r>
              <a:rPr lang="en-US" dirty="0" smtClean="0"/>
              <a:t>STM - The </a:t>
            </a:r>
            <a:r>
              <a:rPr lang="en-US" dirty="0"/>
              <a:t>International Association of </a:t>
            </a:r>
            <a:r>
              <a:rPr lang="en-US" b="1" dirty="0"/>
              <a:t>S</a:t>
            </a:r>
            <a:r>
              <a:rPr lang="en-US" dirty="0"/>
              <a:t>cientific, </a:t>
            </a:r>
            <a:r>
              <a:rPr lang="en-US" b="1" dirty="0"/>
              <a:t>T</a:t>
            </a:r>
            <a:r>
              <a:rPr lang="en-US" dirty="0"/>
              <a:t>echnical and </a:t>
            </a:r>
            <a:r>
              <a:rPr lang="en-US" b="1" dirty="0"/>
              <a:t>M</a:t>
            </a:r>
            <a:r>
              <a:rPr lang="en-US" dirty="0"/>
              <a:t>edical </a:t>
            </a:r>
            <a:r>
              <a:rPr lang="en-US" dirty="0" smtClean="0"/>
              <a:t>Publishers</a:t>
            </a:r>
          </a:p>
          <a:p>
            <a:pPr marL="0" indent="0">
              <a:buNone/>
            </a:pPr>
            <a:endParaRPr lang="en-US" dirty="0"/>
          </a:p>
        </p:txBody>
      </p:sp>
      <p:sp>
        <p:nvSpPr>
          <p:cNvPr id="2" name="Title 1"/>
          <p:cNvSpPr>
            <a:spLocks noGrp="1"/>
          </p:cNvSpPr>
          <p:nvPr>
            <p:ph type="title"/>
          </p:nvPr>
        </p:nvSpPr>
        <p:spPr/>
        <p:txBody>
          <a:bodyPr/>
          <a:lstStyle/>
          <a:p>
            <a:r>
              <a:rPr lang="en-US" dirty="0" smtClean="0"/>
              <a:t>Private Sector</a:t>
            </a:r>
            <a:endParaRPr lang="en-US" dirty="0"/>
          </a:p>
        </p:txBody>
      </p:sp>
    </p:spTree>
    <p:extLst>
      <p:ext uri="{BB962C8B-B14F-4D97-AF65-F5344CB8AC3E}">
        <p14:creationId xmlns:p14="http://schemas.microsoft.com/office/powerpoint/2010/main" val="2598577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Conditions</a:t>
            </a:r>
            <a:endParaRPr lang="en-US" dirty="0"/>
          </a:p>
        </p:txBody>
      </p:sp>
      <p:sp>
        <p:nvSpPr>
          <p:cNvPr id="3" name="Content Placeholder 2"/>
          <p:cNvSpPr>
            <a:spLocks noGrp="1"/>
          </p:cNvSpPr>
          <p:nvPr>
            <p:ph idx="1"/>
          </p:nvPr>
        </p:nvSpPr>
        <p:spPr>
          <a:xfrm>
            <a:off x="623887" y="1773238"/>
            <a:ext cx="10944226" cy="4464050"/>
          </a:xfrm>
        </p:spPr>
        <p:txBody>
          <a:bodyPr>
            <a:normAutofit/>
          </a:bodyPr>
          <a:lstStyle/>
          <a:p>
            <a:r>
              <a:rPr lang="en-US" dirty="0" smtClean="0"/>
              <a:t>Authors writes article</a:t>
            </a:r>
          </a:p>
          <a:p>
            <a:pPr lvl="1"/>
            <a:r>
              <a:rPr lang="en-US" dirty="0" smtClean="0"/>
              <a:t>Author gives article to publishing company</a:t>
            </a:r>
          </a:p>
          <a:p>
            <a:pPr lvl="1"/>
            <a:r>
              <a:rPr lang="en-US" dirty="0" smtClean="0"/>
              <a:t>Author signs over copyright to publishing company </a:t>
            </a:r>
          </a:p>
          <a:p>
            <a:pPr lvl="1"/>
            <a:r>
              <a:rPr lang="en-US" dirty="0" smtClean="0"/>
              <a:t>Publishing company publishes article</a:t>
            </a:r>
          </a:p>
          <a:p>
            <a:pPr lvl="1"/>
            <a:r>
              <a:rPr lang="en-US" dirty="0" smtClean="0"/>
              <a:t>Publishing company receives revenue repeat to sell to university libraries around the world</a:t>
            </a:r>
          </a:p>
          <a:p>
            <a:r>
              <a:rPr lang="en-US" dirty="0" smtClean="0"/>
              <a:t>Author receives academic credit</a:t>
            </a:r>
          </a:p>
          <a:p>
            <a:pPr lvl="1"/>
            <a:r>
              <a:rPr lang="en-US" dirty="0" smtClean="0"/>
              <a:t>Publication glory</a:t>
            </a:r>
          </a:p>
          <a:p>
            <a:pPr lvl="1"/>
            <a:r>
              <a:rPr lang="en-US" dirty="0" smtClean="0"/>
              <a:t>Citations</a:t>
            </a:r>
            <a:endParaRPr lang="en-US" dirty="0"/>
          </a:p>
        </p:txBody>
      </p:sp>
    </p:spTree>
    <p:extLst>
      <p:ext uri="{BB962C8B-B14F-4D97-AF65-F5344CB8AC3E}">
        <p14:creationId xmlns:p14="http://schemas.microsoft.com/office/powerpoint/2010/main" val="1527956171"/>
      </p:ext>
    </p:extLst>
  </p:cSld>
  <p:clrMapOvr>
    <a:masterClrMapping/>
  </p:clrMapOvr>
</p:sld>
</file>

<file path=ppt/theme/theme1.xml><?xml version="1.0" encoding="utf-8"?>
<a:theme xmlns:a="http://schemas.openxmlformats.org/drawingml/2006/main" name="Southampton Wide">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8ACAB719-A16B-2145-8B77-04255D7FC1C3}" vid="{C7FB8697-F337-7944-BF6C-FB96E5580AC4}"/>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8ACAB719-A16B-2145-8B77-04255D7FC1C3}" vid="{7C02E769-0FDE-0C4E-A392-F38FC251E033}"/>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8ACAB719-A16B-2145-8B77-04255D7FC1C3}" vid="{055654B0-B660-E444-AA0D-B3C48A7BFC89}"/>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8ACAB719-A16B-2145-8B77-04255D7FC1C3}" vid="{06C70491-3485-934F-AEE2-390829289E0D}"/>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8ACAB719-A16B-2145-8B77-04255D7FC1C3}" vid="{73D72BC4-040E-D84E-9A78-FB3009EDC067}"/>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8ACAB719-A16B-2145-8B77-04255D7FC1C3}" vid="{166383DF-174E-4647-A844-A3C758D47151}"/>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8ACAB719-A16B-2145-8B77-04255D7FC1C3}" vid="{A9F065CA-4772-A44B-BDD4-FE6097D870F6}"/>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8ACAB719-A16B-2145-8B77-04255D7FC1C3}" vid="{990850B8-7987-3541-89DD-FF6F97230F1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Southampton Wide.potx</Template>
  <TotalTime>7010</TotalTime>
  <Words>1547</Words>
  <Application>Microsoft Macintosh PowerPoint</Application>
  <PresentationFormat>Custom</PresentationFormat>
  <Paragraphs>220</Paragraphs>
  <Slides>34</Slides>
  <Notes>11</Notes>
  <HiddenSlides>0</HiddenSlides>
  <MMClips>0</MMClips>
  <ScaleCrop>false</ScaleCrop>
  <HeadingPairs>
    <vt:vector size="4" baseType="variant">
      <vt:variant>
        <vt:lpstr>Theme</vt:lpstr>
      </vt:variant>
      <vt:variant>
        <vt:i4>8</vt:i4>
      </vt:variant>
      <vt:variant>
        <vt:lpstr>Slide Titles</vt:lpstr>
      </vt:variant>
      <vt:variant>
        <vt:i4>34</vt:i4>
      </vt:variant>
    </vt:vector>
  </HeadingPairs>
  <TitlesOfParts>
    <vt:vector size="42" baseType="lpstr">
      <vt:lpstr>Southampton Wide</vt:lpstr>
      <vt:lpstr>Marine 1</vt:lpstr>
      <vt:lpstr>Marine 3</vt:lpstr>
      <vt:lpstr>Marine 5</vt:lpstr>
      <vt:lpstr>Marine 6</vt:lpstr>
      <vt:lpstr>Horizon 3</vt:lpstr>
      <vt:lpstr>Horizon 4</vt:lpstr>
      <vt:lpstr>Horizon 5</vt:lpstr>
      <vt:lpstr>PowerPoint Presentation</vt:lpstr>
      <vt:lpstr>Open Access:  The Web and Scientific Knowledge</vt:lpstr>
      <vt:lpstr>So Far..</vt:lpstr>
      <vt:lpstr>The Original Web Challenge?  “In those days, there was different information on different computers, but you had to log on to different computers to get at it. Also, sometimes you had to learn a different program on each computer. Often it was just easier to go and ask people when they were having coffee…” Tim Burners-Lee</vt:lpstr>
      <vt:lpstr>The Web</vt:lpstr>
      <vt:lpstr>Open Access: Tim’s Problem</vt:lpstr>
      <vt:lpstr>Scholarly Publishing 1665-1960</vt:lpstr>
      <vt:lpstr>Private Sector</vt:lpstr>
      <vt:lpstr>Publishing Conditions</vt:lpstr>
      <vt:lpstr>The Literature: As We Imagine</vt:lpstr>
      <vt:lpstr>The Literature: As It Is</vt:lpstr>
      <vt:lpstr>The Twin Peaks Problem</vt:lpstr>
      <vt:lpstr>Open Access Definitions</vt:lpstr>
      <vt:lpstr>Open Access (OA)</vt:lpstr>
      <vt:lpstr>Peer Reviewed Literature</vt:lpstr>
      <vt:lpstr>The Budapest Open Access Initiative (BOAI)</vt:lpstr>
      <vt:lpstr>Open Access Definition</vt:lpstr>
      <vt:lpstr>FAIR</vt:lpstr>
      <vt:lpstr>Open Access Initiatives and Models</vt:lpstr>
      <vt:lpstr>Full Open Access Ideal</vt:lpstr>
      <vt:lpstr>Open Access Strategies</vt:lpstr>
      <vt:lpstr>Limited Access: Limited Research Impact</vt:lpstr>
      <vt:lpstr>Maximised Research: Access and Impact through Self-Archiving</vt:lpstr>
      <vt:lpstr>Problems with Green OA</vt:lpstr>
      <vt:lpstr>Problems with Gold OA</vt:lpstr>
      <vt:lpstr>OA Advantages</vt:lpstr>
      <vt:lpstr>Open Access Advantage</vt:lpstr>
      <vt:lpstr>Open Access Repositories</vt:lpstr>
      <vt:lpstr>Open Access Repositories</vt:lpstr>
      <vt:lpstr>Open Archives Initiative - Protocol for Metadata Harvesting (OAI-PMH)</vt:lpstr>
      <vt:lpstr>Repositories</vt:lpstr>
      <vt:lpstr>Role of the Repository</vt:lpstr>
      <vt:lpstr>Summary</vt:lpstr>
      <vt:lpstr>Learning Outcomes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lastModifiedBy>Heather</cp:lastModifiedBy>
  <cp:revision>70</cp:revision>
  <dcterms:created xsi:type="dcterms:W3CDTF">2019-11-19T14:02:50Z</dcterms:created>
  <dcterms:modified xsi:type="dcterms:W3CDTF">2019-12-13T14:24:12Z</dcterms:modified>
</cp:coreProperties>
</file>