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1"/>
  </p:notesMasterIdLst>
  <p:sldIdLst>
    <p:sldId id="298" r:id="rId9"/>
    <p:sldId id="299" r:id="rId10"/>
    <p:sldId id="262" r:id="rId11"/>
    <p:sldId id="261" r:id="rId12"/>
    <p:sldId id="264" r:id="rId13"/>
    <p:sldId id="265" r:id="rId14"/>
    <p:sldId id="266" r:id="rId15"/>
    <p:sldId id="267" r:id="rId16"/>
    <p:sldId id="269" r:id="rId17"/>
    <p:sldId id="270" r:id="rId18"/>
    <p:sldId id="296" r:id="rId19"/>
    <p:sldId id="271" r:id="rId20"/>
    <p:sldId id="272" r:id="rId21"/>
    <p:sldId id="273" r:id="rId22"/>
    <p:sldId id="274" r:id="rId23"/>
    <p:sldId id="275" r:id="rId24"/>
    <p:sldId id="297" r:id="rId25"/>
    <p:sldId id="304" r:id="rId26"/>
    <p:sldId id="276" r:id="rId27"/>
    <p:sldId id="277" r:id="rId28"/>
    <p:sldId id="278" r:id="rId29"/>
    <p:sldId id="305" r:id="rId30"/>
    <p:sldId id="291" r:id="rId31"/>
    <p:sldId id="292" r:id="rId32"/>
    <p:sldId id="293" r:id="rId33"/>
    <p:sldId id="295" r:id="rId34"/>
    <p:sldId id="301" r:id="rId35"/>
    <p:sldId id="279" r:id="rId36"/>
    <p:sldId id="280" r:id="rId37"/>
    <p:sldId id="281" r:id="rId38"/>
    <p:sldId id="282" r:id="rId39"/>
    <p:sldId id="283" r:id="rId40"/>
    <p:sldId id="285" r:id="rId41"/>
    <p:sldId id="302" r:id="rId42"/>
    <p:sldId id="287" r:id="rId43"/>
    <p:sldId id="306" r:id="rId44"/>
    <p:sldId id="286" r:id="rId45"/>
    <p:sldId id="289" r:id="rId46"/>
    <p:sldId id="290" r:id="rId47"/>
    <p:sldId id="307" r:id="rId48"/>
    <p:sldId id="303" r:id="rId49"/>
    <p:sldId id="30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8"/>
    <p:restoredTop sz="77336" autoAdjust="0"/>
  </p:normalViewPr>
  <p:slideViewPr>
    <p:cSldViewPr snapToGrid="0" snapToObjects="1" showGuides="1">
      <p:cViewPr varScale="1">
        <p:scale>
          <a:sx n="73" d="100"/>
          <a:sy n="73" d="100"/>
        </p:scale>
        <p:origin x="-132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50" Type="http://schemas.openxmlformats.org/officeDocument/2006/relationships/slide" Target="slides/slide42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24/11/19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C5C38-6D5D-DB4D-BEC8-00292445BAFF}" type="slidenum">
              <a:rPr lang="en-GB"/>
              <a:pPr/>
              <a:t>2</a:t>
            </a:fld>
            <a:endParaRPr lang="en-GB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50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0C5-6E19-6440-B042-7ACF5849C2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19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0C5-6E19-6440-B042-7ACF5849C2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07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62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0C5-6E19-6440-B042-7ACF5849C2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9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0C5-6E19-6440-B042-7ACF5849C2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0C5-6E19-6440-B042-7ACF5849C2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4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0C5-6E19-6440-B042-7ACF5849C2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6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0C5-6E19-6440-B042-7ACF5849C2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0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42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0C5-6E19-6440-B042-7ACF5849C2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229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AE0C5-6E19-6440-B042-7ACF5849C2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8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xmlns="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xmlns="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xmlns="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xmlns="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xmlns="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xmlns="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66EE-0972-0045-9A73-B2554A5ABE4D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0517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086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08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380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0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prstGeom prst="rect">
            <a:avLst/>
          </a:prstGeo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2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/>
          <a:lstStyle/>
          <a:p>
            <a:fld id="{C73566EE-0972-0045-9A73-B2554A5ABE4D}" type="datetimeFigureOut">
              <a:rPr lang="en-US" smtClean="0"/>
              <a:t>24/11/19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5A03A-86F6-FD4F-BD8C-BF6971DFE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xmlns="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xmlns="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xmlns="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xmlns="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xmlns="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xmlns="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xmlns="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theme" Target="../theme/theme1.xml"/><Relationship Id="rId2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theme" Target="../theme/theme2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theme" Target="../theme/theme3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theme" Target="../theme/theme4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theme" Target="../theme/theme5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theme" Target="../theme/theme6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theme" Target="../theme/theme7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theme" Target="../theme/theme8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24/11/19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426078B-3553-4544-8ED2-80E83B6C7BAA}"/>
              </a:ext>
            </a:extLst>
          </p:cNvPr>
          <p:cNvSpPr txBox="1">
            <a:spLocks/>
          </p:cNvSpPr>
          <p:nvPr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4DCCAEE-C447-EE4D-A54A-FF75ECE36C7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3" r:id="rId20"/>
    <p:sldLayoutId id="2147483744" r:id="rId21"/>
    <p:sldLayoutId id="2147483745" r:id="rId22"/>
    <p:sldLayoutId id="2147483747" r:id="rId23"/>
    <p:sldLayoutId id="214748374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28" r:id="rId4"/>
    <p:sldLayoutId id="2147483729" r:id="rId5"/>
    <p:sldLayoutId id="2147483730" r:id="rId6"/>
    <p:sldLayoutId id="2147483731" r:id="rId7"/>
    <p:sldLayoutId id="214748374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36" r:id="rId4"/>
    <p:sldLayoutId id="214748373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38" r:id="rId4"/>
    <p:sldLayoutId id="214748373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40" r:id="rId4"/>
    <p:sldLayoutId id="214748374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42" r:id="rId4"/>
    <p:sldLayoutId id="214748374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1.png"/><Relationship Id="rId5" Type="http://schemas.openxmlformats.org/officeDocument/2006/relationships/image" Target="../media/image12.jp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60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Web domains can be trademarked</a:t>
            </a:r>
          </a:p>
          <a:p>
            <a:r>
              <a:rPr lang="en-US" sz="2400" dirty="0" smtClean="0"/>
              <a:t>Cyber </a:t>
            </a:r>
            <a:r>
              <a:rPr lang="en-US" sz="2400" dirty="0"/>
              <a:t>squatting </a:t>
            </a:r>
            <a:r>
              <a:rPr lang="en-US" sz="2400" dirty="0" smtClean="0"/>
              <a:t>is registering a domain name with no legitimate reason other than to benefit from another's good reputation</a:t>
            </a:r>
          </a:p>
          <a:p>
            <a:r>
              <a:rPr lang="en-US" sz="2400" dirty="0" smtClean="0"/>
              <a:t>Cyber squatters profit from the trademark by either:</a:t>
            </a:r>
          </a:p>
          <a:p>
            <a:pPr lvl="1"/>
            <a:r>
              <a:rPr lang="en-US" sz="2200" dirty="0" smtClean="0"/>
              <a:t>Making money from the trademark, trafficking users to unrelated material</a:t>
            </a:r>
          </a:p>
          <a:p>
            <a:pPr lvl="1"/>
            <a:r>
              <a:rPr lang="en-US" sz="2200" dirty="0" smtClean="0"/>
              <a:t>Selling the trademarked domain at an inflated price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In the US through arbitration, if you can show that: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Someone registered a web address with your trademark in 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Registered the web address with the sole purpose of making money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No legitimate reason for the site to be using the trademark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8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Twitter</a:t>
            </a:r>
          </a:p>
          <a:p>
            <a:pPr lvl="1"/>
            <a:r>
              <a:rPr lang="en-US" sz="2200" dirty="0" smtClean="0"/>
              <a:t>Forbids selling usernames</a:t>
            </a:r>
          </a:p>
          <a:p>
            <a:pPr lvl="1"/>
            <a:r>
              <a:rPr lang="en-US" sz="2200" dirty="0" smtClean="0"/>
              <a:t>Forbids the impersonation of a person that is non-parody</a:t>
            </a:r>
          </a:p>
          <a:p>
            <a:pPr lvl="1"/>
            <a:r>
              <a:rPr lang="en-US" sz="2200" dirty="0" smtClean="0"/>
              <a:t>Prevents identify confusion with verified accounts with insignia</a:t>
            </a:r>
          </a:p>
          <a:p>
            <a:r>
              <a:rPr lang="en-US" sz="2400" dirty="0" smtClean="0"/>
              <a:t>Facebook</a:t>
            </a:r>
          </a:p>
          <a:p>
            <a:pPr lvl="1"/>
            <a:r>
              <a:rPr lang="en-US" sz="2200" dirty="0" smtClean="0"/>
              <a:t>Reserves the right to claim usernames on the website if they infringe on trademark</a:t>
            </a:r>
          </a:p>
          <a:p>
            <a:pPr lvl="1"/>
            <a:r>
              <a:rPr lang="en-US" sz="2200" dirty="0" smtClean="0"/>
              <a:t>Owners are responsible for reporting</a:t>
            </a:r>
          </a:p>
          <a:p>
            <a:pPr lvl="1"/>
            <a:r>
              <a:rPr lang="en-US" sz="2200" dirty="0" smtClean="0"/>
              <a:t>Requires Mobile phone verification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961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Infringement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Primary infringement </a:t>
            </a:r>
            <a:r>
              <a:rPr lang="en-US" sz="2400" dirty="0" smtClean="0"/>
              <a:t>is </a:t>
            </a:r>
            <a:r>
              <a:rPr lang="en-US" sz="2400" dirty="0"/>
              <a:t>a</a:t>
            </a:r>
            <a:r>
              <a:rPr lang="en-US" sz="2400" dirty="0" smtClean="0"/>
              <a:t>nyone who, without consent, does any of the five things that are the exclusive right of the owner of the copyright </a:t>
            </a:r>
          </a:p>
          <a:p>
            <a:r>
              <a:rPr lang="en-US" sz="2400" dirty="0" smtClean="0"/>
              <a:t>Primary infringement is purely a civil matter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Secondary infringement </a:t>
            </a:r>
            <a:r>
              <a:rPr lang="en-US" sz="2400" dirty="0" smtClean="0"/>
              <a:t>occurs when an infringement is performed knowingly and in the course of business</a:t>
            </a:r>
          </a:p>
          <a:p>
            <a:r>
              <a:rPr lang="en-US" sz="2400" dirty="0" smtClean="0"/>
              <a:t>Secondary infringement can be a criminal offense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67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Rights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Combining data sources can provide valuable and sometimes unexpected insights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chemeClr val="tx2"/>
                </a:solidFill>
              </a:rPr>
              <a:t>“</a:t>
            </a:r>
            <a:r>
              <a:rPr lang="en-US" sz="2200" i="1" dirty="0">
                <a:solidFill>
                  <a:schemeClr val="tx2"/>
                </a:solidFill>
              </a:rPr>
              <a:t>The whole is greater than the sum of its parts</a:t>
            </a:r>
            <a:r>
              <a:rPr lang="en-US" sz="2200" dirty="0">
                <a:solidFill>
                  <a:schemeClr val="tx2"/>
                </a:solidFill>
              </a:rPr>
              <a:t>” </a:t>
            </a:r>
            <a:r>
              <a:rPr lang="mr-IN" sz="2200" dirty="0">
                <a:solidFill>
                  <a:schemeClr val="tx2"/>
                </a:solidFill>
              </a:rPr>
              <a:t>–</a:t>
            </a:r>
            <a:r>
              <a:rPr lang="en-US" sz="2200" dirty="0" smtClean="0">
                <a:solidFill>
                  <a:schemeClr val="tx2"/>
                </a:solidFill>
              </a:rPr>
              <a:t>Aristotle</a:t>
            </a:r>
          </a:p>
          <a:p>
            <a:r>
              <a:rPr lang="en-US" sz="2400" dirty="0" smtClean="0"/>
              <a:t>The resulting data may be valuable as input for another processes </a:t>
            </a:r>
          </a:p>
          <a:p>
            <a:r>
              <a:rPr lang="en-US" sz="2400" dirty="0" smtClean="0"/>
              <a:t>Its hard to know:</a:t>
            </a:r>
          </a:p>
          <a:p>
            <a:pPr lvl="1"/>
            <a:r>
              <a:rPr lang="en-US" sz="2000" dirty="0" smtClean="0"/>
              <a:t>whether particular uses of data are lawful</a:t>
            </a:r>
          </a:p>
          <a:p>
            <a:pPr lvl="1"/>
            <a:r>
              <a:rPr lang="en-US" sz="2000" dirty="0" smtClean="0"/>
              <a:t>the degree to which the holder of rights in one set of data can assert rights in data derived from it</a:t>
            </a:r>
          </a:p>
        </p:txBody>
      </p:sp>
    </p:spTree>
    <p:extLst>
      <p:ext uri="{BB962C8B-B14F-4D97-AF65-F5344CB8AC3E}">
        <p14:creationId xmlns:p14="http://schemas.microsoft.com/office/powerpoint/2010/main" val="37311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&amp; Digital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Ease of Reproduction</a:t>
            </a:r>
          </a:p>
          <a:p>
            <a:pPr lvl="1"/>
            <a:r>
              <a:rPr lang="en-US" dirty="0" smtClean="0"/>
              <a:t>Once a work is rendered in digital form, it can be reproduced</a:t>
            </a:r>
          </a:p>
          <a:p>
            <a:pPr lvl="2"/>
            <a:r>
              <a:rPr lang="en-US" dirty="0" smtClean="0"/>
              <a:t>Rapidly</a:t>
            </a:r>
          </a:p>
          <a:p>
            <a:pPr lvl="2"/>
            <a:r>
              <a:rPr lang="en-US" dirty="0" smtClean="0"/>
              <a:t>At little cost</a:t>
            </a:r>
          </a:p>
          <a:p>
            <a:pPr lvl="2"/>
            <a:r>
              <a:rPr lang="en-US" dirty="0" smtClean="0"/>
              <a:t>Without any loss of quality</a:t>
            </a:r>
          </a:p>
          <a:p>
            <a:pPr lvl="1"/>
            <a:r>
              <a:rPr lang="en-US" dirty="0" smtClean="0"/>
              <a:t>Each copy, in turn, can be further reproduced without any loss of quality</a:t>
            </a:r>
          </a:p>
          <a:p>
            <a:r>
              <a:rPr lang="en-US" dirty="0" smtClean="0"/>
              <a:t>Ease of Storage</a:t>
            </a:r>
          </a:p>
          <a:p>
            <a:pPr lvl="1"/>
            <a:r>
              <a:rPr lang="en-US" dirty="0" smtClean="0"/>
              <a:t>Gb media files </a:t>
            </a:r>
            <a:r>
              <a:rPr lang="en-US" dirty="0" err="1" smtClean="0"/>
              <a:t>vs</a:t>
            </a:r>
            <a:r>
              <a:rPr lang="en-US" dirty="0" smtClean="0"/>
              <a:t> Tb hard disks</a:t>
            </a:r>
          </a:p>
          <a:p>
            <a:r>
              <a:rPr lang="en-US" dirty="0" smtClean="0"/>
              <a:t>Ease of Dissemination</a:t>
            </a:r>
          </a:p>
          <a:p>
            <a:pPr lvl="1"/>
            <a:r>
              <a:rPr lang="en-US" dirty="0" smtClean="0"/>
              <a:t>Gb media files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fibre</a:t>
            </a:r>
            <a:r>
              <a:rPr lang="en-US" dirty="0" smtClean="0"/>
              <a:t> optic and 4G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5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&amp;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violates the principle of copyright</a:t>
            </a:r>
          </a:p>
        </p:txBody>
      </p:sp>
    </p:spTree>
    <p:extLst>
      <p:ext uri="{BB962C8B-B14F-4D97-AF65-F5344CB8AC3E}">
        <p14:creationId xmlns:p14="http://schemas.microsoft.com/office/powerpoint/2010/main" val="410547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&amp;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violates the principle of copyright</a:t>
            </a:r>
          </a:p>
          <a:p>
            <a:r>
              <a:rPr lang="en-US" dirty="0" smtClean="0"/>
              <a:t>Copyright is created as soon as something is written down</a:t>
            </a:r>
          </a:p>
        </p:txBody>
      </p:sp>
    </p:spTree>
    <p:extLst>
      <p:ext uri="{BB962C8B-B14F-4D97-AF65-F5344CB8AC3E}">
        <p14:creationId xmlns:p14="http://schemas.microsoft.com/office/powerpoint/2010/main" val="243819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&amp;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Web violates the principle of copyright</a:t>
            </a:r>
          </a:p>
          <a:p>
            <a:r>
              <a:rPr lang="en-US" dirty="0" smtClean="0"/>
              <a:t>Copyright is created as soon as something is written down</a:t>
            </a:r>
          </a:p>
          <a:p>
            <a:r>
              <a:rPr lang="en-US" dirty="0" smtClean="0"/>
              <a:t>Copies are made from server, through proxies, to hard disk, to screen</a:t>
            </a:r>
          </a:p>
        </p:txBody>
      </p:sp>
    </p:spTree>
    <p:extLst>
      <p:ext uri="{BB962C8B-B14F-4D97-AF65-F5344CB8AC3E}">
        <p14:creationId xmlns:p14="http://schemas.microsoft.com/office/powerpoint/2010/main" val="72022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Intellectual Property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1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license allows someone (the licensee) to use a work for some or all purposes but the owner retains ownership</a:t>
            </a:r>
          </a:p>
          <a:p>
            <a:r>
              <a:rPr lang="en-US" dirty="0" smtClean="0"/>
              <a:t>The license may be for a fixed period or it may be in perpetuity</a:t>
            </a:r>
          </a:p>
          <a:p>
            <a:r>
              <a:rPr lang="en-US" dirty="0" smtClean="0"/>
              <a:t>In an assignment, the copyright owner transfers some or all of the rights of ownership to someone else (the assignee)</a:t>
            </a:r>
          </a:p>
          <a:p>
            <a:r>
              <a:rPr lang="en-US" dirty="0"/>
              <a:t>Explicit licenses are rarely provided</a:t>
            </a:r>
          </a:p>
          <a:p>
            <a:pPr lvl="1"/>
            <a:r>
              <a:rPr lang="en-US" dirty="0"/>
              <a:t>They are frequently unhelpful</a:t>
            </a:r>
          </a:p>
          <a:p>
            <a:pPr lvl="2"/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detroitderek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2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Intellectual Property on the Web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COMP3220 Web Infrastructure</a:t>
            </a:r>
            <a:br>
              <a:rPr lang="en-GB" dirty="0"/>
            </a:br>
            <a:r>
              <a:rPr lang="en-GB" dirty="0"/>
              <a:t>COMP6218 Web Architecture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smtClean="0"/>
              <a:t>Heather Packer </a:t>
            </a:r>
            <a:r>
              <a:rPr lang="mr-IN" dirty="0" smtClean="0"/>
              <a:t>–</a:t>
            </a:r>
            <a:r>
              <a:rPr lang="en-US" dirty="0" smtClean="0"/>
              <a:t> hp3@</a:t>
            </a:r>
            <a:r>
              <a:rPr lang="en-US" dirty="0"/>
              <a:t>ecs.soton.ac.uk</a:t>
            </a:r>
          </a:p>
        </p:txBody>
      </p:sp>
    </p:spTree>
    <p:extLst>
      <p:ext uri="{BB962C8B-B14F-4D97-AF65-F5344CB8AC3E}">
        <p14:creationId xmlns:p14="http://schemas.microsoft.com/office/powerpoint/2010/main" val="270151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531" y="274638"/>
            <a:ext cx="713086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Creative Commons 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731" y="1600201"/>
            <a:ext cx="7220671" cy="4702175"/>
          </a:xfrm>
        </p:spPr>
        <p:txBody>
          <a:bodyPr>
            <a:noAutofit/>
          </a:bodyPr>
          <a:lstStyle/>
          <a:p>
            <a:r>
              <a:rPr lang="en-US" sz="1800" dirty="0" smtClean="0"/>
              <a:t>Creative commons cc addresses legal problems in the area of global copyright law</a:t>
            </a:r>
          </a:p>
          <a:p>
            <a:r>
              <a:rPr lang="en-US" sz="1800" dirty="0" smtClean="0"/>
              <a:t>Offers viable middle ground between</a:t>
            </a:r>
          </a:p>
          <a:p>
            <a:pPr lvl="1"/>
            <a:r>
              <a:rPr lang="en-US" sz="1800" dirty="0" smtClean="0"/>
              <a:t>Stringent copyright controls</a:t>
            </a:r>
          </a:p>
          <a:p>
            <a:pPr lvl="1"/>
            <a:r>
              <a:rPr lang="en-US" sz="1800" dirty="0" smtClean="0"/>
              <a:t>Completely unfettered use of content</a:t>
            </a:r>
          </a:p>
          <a:p>
            <a:r>
              <a:rPr lang="en-US" sz="1800" dirty="0" smtClean="0"/>
              <a:t>Provides a set of user friendly online licenses</a:t>
            </a:r>
          </a:p>
          <a:p>
            <a:r>
              <a:rPr lang="en-US" sz="1800" dirty="0" smtClean="0"/>
              <a:t>Authors, musicians and other creators of content can use these licenses to protect some of their ownership rights, while giving others away</a:t>
            </a:r>
          </a:p>
          <a:p>
            <a:r>
              <a:rPr lang="en-US" sz="1800" dirty="0" smtClean="0"/>
              <a:t>A new global standard or layer of copyright law promoting the dissemination of digital content and the free exchange of ideas</a:t>
            </a:r>
            <a:endParaRPr lang="en-US" sz="1800" dirty="0"/>
          </a:p>
        </p:txBody>
      </p:sp>
      <p:pic>
        <p:nvPicPr>
          <p:cNvPr id="4" name="Picture 3" descr="Creative_commons_license_spectrum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5" y="460375"/>
            <a:ext cx="3540709" cy="58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2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95518"/>
            <a:ext cx="10972800" cy="4525963"/>
          </a:xfrm>
        </p:spPr>
        <p:txBody>
          <a:bodyPr>
            <a:normAutofit fontScale="85000" lnSpcReduction="20000"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 smtClean="0"/>
          </a:p>
          <a:p>
            <a:pPr marL="0" indent="0" algn="r">
              <a:buNone/>
            </a:pPr>
            <a:r>
              <a:rPr lang="en-US" sz="2000" dirty="0" smtClean="0"/>
              <a:t>	*https</a:t>
            </a:r>
            <a:r>
              <a:rPr lang="en-US" sz="2000" dirty="0"/>
              <a:t>://</a:t>
            </a:r>
            <a:r>
              <a:rPr lang="en-US" sz="2000" dirty="0" err="1"/>
              <a:t>www.connectsafely.org</a:t>
            </a:r>
            <a:r>
              <a:rPr lang="en-US" sz="2000" dirty="0"/>
              <a:t>/copyright</a:t>
            </a:r>
            <a:r>
              <a:rPr lang="en-US" sz="2000" dirty="0" smtClean="0"/>
              <a:t>/   </a:t>
            </a:r>
            <a:endParaRPr lang="en-US" sz="2000" dirty="0"/>
          </a:p>
        </p:txBody>
      </p:sp>
      <p:pic>
        <p:nvPicPr>
          <p:cNvPr id="5" name="Picture 4" descr="Screen-Shot-2018-08-10-at-3.06.32-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79" y="815455"/>
            <a:ext cx="9044904" cy="51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2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YouTube allows users to upload video</a:t>
            </a:r>
          </a:p>
          <a:p>
            <a:r>
              <a:rPr lang="en-US" dirty="0" smtClean="0"/>
              <a:t>Standard YouTube License: </a:t>
            </a:r>
            <a:r>
              <a:rPr lang="en-US" dirty="0" err="1" smtClean="0"/>
              <a:t>Uploader</a:t>
            </a:r>
            <a:r>
              <a:rPr lang="en-US" dirty="0" smtClean="0"/>
              <a:t> holds copyright, Creative Commons can be selected</a:t>
            </a:r>
          </a:p>
          <a:p>
            <a:r>
              <a:rPr lang="en-US" dirty="0"/>
              <a:t>YouTube has been </a:t>
            </a:r>
            <a:r>
              <a:rPr lang="en-US" dirty="0" err="1"/>
              <a:t>criticised</a:t>
            </a:r>
            <a:r>
              <a:rPr lang="en-US" dirty="0"/>
              <a:t> for copyrighted </a:t>
            </a:r>
            <a:r>
              <a:rPr lang="en-US" dirty="0" smtClean="0"/>
              <a:t>content</a:t>
            </a:r>
          </a:p>
          <a:p>
            <a:r>
              <a:rPr lang="en-US" dirty="0" smtClean="0"/>
              <a:t>Provides ability to embed videos to maintain control over IP</a:t>
            </a:r>
          </a:p>
          <a:p>
            <a:r>
              <a:rPr lang="en-US" dirty="0" smtClean="0"/>
              <a:t>A large proportion of YouTube’s revenue goes to the copyright holders of the videos</a:t>
            </a:r>
          </a:p>
        </p:txBody>
      </p:sp>
    </p:spTree>
    <p:extLst>
      <p:ext uri="{BB962C8B-B14F-4D97-AF65-F5344CB8AC3E}">
        <p14:creationId xmlns:p14="http://schemas.microsoft.com/office/powerpoint/2010/main" val="314065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YouTube’s Content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Content ID </a:t>
            </a:r>
            <a:r>
              <a:rPr lang="en-US" sz="2400" dirty="0" smtClean="0"/>
              <a:t>is a system for automatic detection of uploaded videos that infringe copyright</a:t>
            </a:r>
          </a:p>
          <a:p>
            <a:r>
              <a:rPr lang="en-US" sz="2400" dirty="0" smtClean="0"/>
              <a:t>Allows Copyright holders to manage their content</a:t>
            </a:r>
          </a:p>
          <a:p>
            <a:r>
              <a:rPr lang="en-US" sz="2400" dirty="0" smtClean="0"/>
              <a:t>Only for large content owners</a:t>
            </a:r>
          </a:p>
          <a:p>
            <a:pPr lvl="1"/>
            <a:r>
              <a:rPr lang="en-US" sz="2000" dirty="0" smtClean="0"/>
              <a:t>Substantial body of original material</a:t>
            </a:r>
          </a:p>
          <a:p>
            <a:pPr lvl="1"/>
            <a:r>
              <a:rPr lang="en-US" sz="2000" dirty="0" smtClean="0"/>
              <a:t>Frequently uploaded by YouTube Creators</a:t>
            </a:r>
          </a:p>
          <a:p>
            <a:r>
              <a:rPr lang="en-US" sz="2400" dirty="0" smtClean="0"/>
              <a:t>Copyright holders upload their content to </a:t>
            </a:r>
            <a:r>
              <a:rPr lang="en-US" sz="2400" b="1" dirty="0" smtClean="0"/>
              <a:t>Content ID </a:t>
            </a:r>
            <a:r>
              <a:rPr lang="en-US" sz="2400" dirty="0" smtClean="0"/>
              <a:t>system which generates fingerprints </a:t>
            </a:r>
          </a:p>
        </p:txBody>
      </p:sp>
    </p:spTree>
    <p:extLst>
      <p:ext uri="{BB962C8B-B14F-4D97-AF65-F5344CB8AC3E}">
        <p14:creationId xmlns:p14="http://schemas.microsoft.com/office/powerpoint/2010/main" val="352417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YouTube’s Content </a:t>
            </a:r>
            <a:r>
              <a:rPr lang="en-US" dirty="0" smtClean="0"/>
              <a:t>ID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Every submission </a:t>
            </a:r>
            <a:r>
              <a:rPr lang="en-US" sz="2400" dirty="0" smtClean="0"/>
              <a:t>by a “YouTube Creator” is matched against fingerprint database</a:t>
            </a:r>
          </a:p>
          <a:p>
            <a:r>
              <a:rPr lang="en-US" sz="2400" dirty="0" smtClean="0"/>
              <a:t>Content is flagged and Rights holder can 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2000" dirty="0" smtClean="0"/>
              <a:t>Track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2000" dirty="0" smtClean="0"/>
              <a:t>Claim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2000" dirty="0" smtClean="0"/>
              <a:t>Block</a:t>
            </a:r>
          </a:p>
          <a:p>
            <a:pPr marL="702900" lvl="1" indent="-342900">
              <a:buFont typeface="+mj-lt"/>
              <a:buAutoNum type="arabicPeriod"/>
            </a:pPr>
            <a:r>
              <a:rPr lang="en-US" sz="2000" dirty="0" smtClean="0"/>
              <a:t>Strike (Full takedown)</a:t>
            </a:r>
          </a:p>
          <a:p>
            <a:r>
              <a:rPr lang="en-US" sz="2400" dirty="0" smtClean="0"/>
              <a:t>YouTube Creator can dispute claims and blocks</a:t>
            </a:r>
          </a:p>
          <a:p>
            <a:r>
              <a:rPr lang="en-US" sz="2400" dirty="0" smtClean="0"/>
              <a:t>After claim resolution revenue generated is passed to Rights holder or YouTube Creator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74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Content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Only as good as the Matching Algorithm and Content ID database of fingerprints</a:t>
            </a:r>
          </a:p>
          <a:p>
            <a:pPr lvl="1"/>
            <a:r>
              <a:rPr lang="en-US" sz="2000" dirty="0" smtClean="0"/>
              <a:t>99.7% accurate but 500 hours per minute being uploaded</a:t>
            </a:r>
          </a:p>
          <a:p>
            <a:pPr lvl="1"/>
            <a:r>
              <a:rPr lang="en-US" sz="2000" dirty="0" smtClean="0"/>
              <a:t>A lot of false negatives/positives</a:t>
            </a:r>
          </a:p>
          <a:p>
            <a:r>
              <a:rPr lang="en-US" sz="2400" dirty="0" smtClean="0"/>
              <a:t>Rights holders can take down negative videos but leave positive</a:t>
            </a:r>
          </a:p>
          <a:p>
            <a:r>
              <a:rPr lang="en-US" sz="2400" dirty="0" smtClean="0"/>
              <a:t>Creators can loose channel if the receive too many strikes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1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Standards and Digital Rights Management (DRM)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Encrypted Media Extensions standard</a:t>
            </a:r>
          </a:p>
          <a:p>
            <a:r>
              <a:rPr lang="en-US" dirty="0" smtClean="0"/>
              <a:t>DRM systems to hook directly into browser</a:t>
            </a:r>
          </a:p>
          <a:p>
            <a:r>
              <a:rPr lang="en-US" dirty="0" smtClean="0"/>
              <a:t>Video streams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/>
              <a:t>Netflix in the </a:t>
            </a:r>
            <a:r>
              <a:rPr lang="en-US" dirty="0" smtClean="0"/>
              <a:t>browser</a:t>
            </a:r>
          </a:p>
          <a:p>
            <a:r>
              <a:rPr lang="en-US" dirty="0" smtClean="0"/>
              <a:t>Avoids needing plugins like Flash or Silverlight</a:t>
            </a:r>
          </a:p>
          <a:p>
            <a:r>
              <a:rPr lang="en-US" dirty="0" smtClean="0"/>
              <a:t>Controversial for W3C</a:t>
            </a:r>
          </a:p>
          <a:p>
            <a:pPr lvl="1"/>
            <a:r>
              <a:rPr lang="en-US" dirty="0" smtClean="0"/>
              <a:t>No View Source</a:t>
            </a:r>
          </a:p>
        </p:txBody>
      </p:sp>
    </p:spTree>
    <p:extLst>
      <p:ext uri="{BB962C8B-B14F-4D97-AF65-F5344CB8AC3E}">
        <p14:creationId xmlns:p14="http://schemas.microsoft.com/office/powerpoint/2010/main" val="410531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Case</a:t>
            </a:r>
            <a:r>
              <a:rPr lang="en-US" dirty="0" smtClean="0"/>
              <a:t>: Peer-to-</a:t>
            </a:r>
            <a:r>
              <a:rPr lang="en-US" dirty="0"/>
              <a:t>P</a:t>
            </a:r>
            <a:r>
              <a:rPr lang="en-US" dirty="0" smtClean="0"/>
              <a:t>eer File </a:t>
            </a:r>
            <a:r>
              <a:rPr lang="en-US" dirty="0"/>
              <a:t>S</a:t>
            </a:r>
            <a:r>
              <a:rPr lang="en-US" dirty="0" smtClean="0"/>
              <a:t>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0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8" y="1773238"/>
            <a:ext cx="3215955" cy="4464050"/>
          </a:xfrm>
        </p:spPr>
        <p:txBody>
          <a:bodyPr/>
          <a:lstStyle/>
          <a:p>
            <a:r>
              <a:rPr lang="en-US" dirty="0" smtClean="0"/>
              <a:t>Napster was a popular peer-to-peer file sharing network 1999-2001</a:t>
            </a:r>
          </a:p>
          <a:p>
            <a:r>
              <a:rPr lang="en-US" dirty="0" smtClean="0"/>
              <a:t>Users shared music files</a:t>
            </a:r>
          </a:p>
          <a:p>
            <a:r>
              <a:rPr lang="en-US" dirty="0" smtClean="0"/>
              <a:t>A central server indexed available users’ files, creating a searchable list of music</a:t>
            </a:r>
            <a:endParaRPr lang="en-US" dirty="0"/>
          </a:p>
        </p:txBody>
      </p:sp>
      <p:pic>
        <p:nvPicPr>
          <p:cNvPr id="6" name="Picture 5" descr="Napster_running_on_an_original_iBook_(2001-03-1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61" y="1140084"/>
            <a:ext cx="7133852" cy="535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1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A&amp;M Records vs. Napster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2001 a landmark intellectual property case</a:t>
            </a:r>
          </a:p>
          <a:p>
            <a:r>
              <a:rPr lang="en-US" dirty="0" smtClean="0"/>
              <a:t>A&amp;M Records claimed that Napster</a:t>
            </a:r>
            <a:r>
              <a:rPr lang="en-US" dirty="0"/>
              <a:t> </a:t>
            </a:r>
            <a:r>
              <a:rPr lang="en-US" dirty="0" smtClean="0"/>
              <a:t>were liable infringement on copyrighted works</a:t>
            </a:r>
          </a:p>
          <a:p>
            <a:r>
              <a:rPr lang="en-US" dirty="0" smtClean="0"/>
              <a:t>This was the first major case to address the application of copyright laws to peer-to-peer file-sharing</a:t>
            </a:r>
            <a:endParaRPr lang="en-US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27" y="4087615"/>
            <a:ext cx="1321536" cy="1130300"/>
          </a:xfrm>
          <a:prstGeom prst="rect">
            <a:avLst/>
          </a:prstGeom>
        </p:spPr>
      </p:pic>
      <p:pic>
        <p:nvPicPr>
          <p:cNvPr id="7" name="Picture 6" descr="440px-Napster_corporate_logo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87" y="4109531"/>
            <a:ext cx="4805257" cy="110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2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Intellectual property (IP) is intangible creations of the human intellect</a:t>
            </a:r>
          </a:p>
          <a:p>
            <a:r>
              <a:rPr lang="en-US" dirty="0" smtClean="0"/>
              <a:t>There are many types of intellectual property, and some countries </a:t>
            </a:r>
            <a:r>
              <a:rPr lang="en-US" dirty="0" err="1" smtClean="0"/>
              <a:t>recognise</a:t>
            </a:r>
            <a:r>
              <a:rPr lang="en-US" dirty="0" smtClean="0"/>
              <a:t> more than others</a:t>
            </a:r>
          </a:p>
          <a:p>
            <a:r>
              <a:rPr lang="en-US" dirty="0"/>
              <a:t>Intellectual property law encourages the creation of a wide variety of intellectual goods property </a:t>
            </a:r>
          </a:p>
          <a:p>
            <a:r>
              <a:rPr lang="en-US" dirty="0"/>
              <a:t>Rights should encourage the creation of intellectual goods but not prevent the goods' wider </a:t>
            </a:r>
            <a:r>
              <a:rPr lang="en-US" dirty="0" smtClean="0"/>
              <a:t>use</a:t>
            </a:r>
          </a:p>
          <a:p>
            <a:r>
              <a:rPr lang="en-US" dirty="0" smtClean="0"/>
              <a:t>Rights last between 50-100 years</a:t>
            </a:r>
          </a:p>
        </p:txBody>
      </p:sp>
    </p:spTree>
    <p:extLst>
      <p:ext uri="{BB962C8B-B14F-4D97-AF65-F5344CB8AC3E}">
        <p14:creationId xmlns:p14="http://schemas.microsoft.com/office/powerpoint/2010/main" val="6920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Plaintiffs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A&amp;M Records, a subsidiary of Universal Music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Geffen Records, a subsidiary of Universal Music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Interscope</a:t>
            </a:r>
            <a:r>
              <a:rPr lang="en-US" dirty="0" smtClean="0"/>
              <a:t> Records, a subsidiary of Universal Music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Sony Music Entertainment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MCA Records, a subsidiary of Universal Music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Atlantic Records, a subsidiary of Warner Music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Island Records, a subsidiary of Universal Music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Motown Records, a subsidiary of Universal Music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Capitol Records, a subsidiary of EMI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LaFace</a:t>
            </a:r>
            <a:r>
              <a:rPr lang="en-US" dirty="0" smtClean="0"/>
              <a:t> Records, a subsidiary of Sony Music Entertainment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BMG Music d/b/a The RCA Records Label, subsidiaries of Sony Music Entertainment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Universal Records, a subsidiary of Universal Music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Elektra Entertainment Group, a subsidiary of Warner Music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Arista Records, a subsidiary of Sony Music Entertainment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Sire Records Group, a subsidiary of Warner Music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Polygram Records, a subsidiary of Universal Music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Virgin Records America, a subsidiary of EMI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Warner Bros. Records, a subsidiary of Warner Music Group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Universal Music Group, Sony Music Entertainment, EMI, and Warner Music Group are known as the "big four" in the music industry</a:t>
            </a: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234" y="5037139"/>
            <a:ext cx="1926167" cy="1444625"/>
          </a:xfrm>
          <a:prstGeom prst="rect">
            <a:avLst/>
          </a:prstGeom>
        </p:spPr>
      </p:pic>
      <p:pic>
        <p:nvPicPr>
          <p:cNvPr id="5" name="Picture 4" descr="downlo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45" y="6237288"/>
            <a:ext cx="3069167" cy="412600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37" y="5341531"/>
            <a:ext cx="3318187" cy="650875"/>
          </a:xfrm>
          <a:prstGeom prst="rect">
            <a:avLst/>
          </a:prstGeom>
        </p:spPr>
      </p:pic>
      <p:pic>
        <p:nvPicPr>
          <p:cNvPr id="7" name="Picture 6" descr="downloa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765" y="455812"/>
            <a:ext cx="872316" cy="904287"/>
          </a:xfrm>
          <a:prstGeom prst="rect">
            <a:avLst/>
          </a:prstGeom>
        </p:spPr>
      </p:pic>
      <p:pic>
        <p:nvPicPr>
          <p:cNvPr id="8" name="Picture 7" descr="downloa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049" y="5992406"/>
            <a:ext cx="1408084" cy="674707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52" y="321181"/>
            <a:ext cx="2421721" cy="10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0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Napster Initial Ruling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Napster was served with an injunction stopped them from engaging in or facilitating others in:</a:t>
            </a:r>
          </a:p>
          <a:p>
            <a:pPr lvl="3"/>
            <a:r>
              <a:rPr lang="en-US" b="1" dirty="0" smtClean="0"/>
              <a:t>copying </a:t>
            </a:r>
          </a:p>
          <a:p>
            <a:pPr lvl="3"/>
            <a:r>
              <a:rPr lang="en-US" b="1" dirty="0" smtClean="0"/>
              <a:t>downloading</a:t>
            </a:r>
          </a:p>
          <a:p>
            <a:pPr lvl="3"/>
            <a:r>
              <a:rPr lang="en-US" b="1" dirty="0" smtClean="0"/>
              <a:t>uploading</a:t>
            </a:r>
          </a:p>
          <a:p>
            <a:pPr lvl="3"/>
            <a:r>
              <a:rPr lang="en-US" b="1" dirty="0" smtClean="0"/>
              <a:t>transmitting</a:t>
            </a:r>
          </a:p>
          <a:p>
            <a:pPr lvl="3"/>
            <a:r>
              <a:rPr lang="en-US" b="1" dirty="0" smtClean="0"/>
              <a:t>or distributing</a:t>
            </a:r>
            <a:r>
              <a:rPr lang="en-US" dirty="0" smtClean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copyrighted music without the permission of the rights owner</a:t>
            </a:r>
            <a:endParaRPr lang="en-US" dirty="0"/>
          </a:p>
        </p:txBody>
      </p:sp>
      <p:pic>
        <p:nvPicPr>
          <p:cNvPr id="4" name="Picture 3" descr="Seal_of_the_United_States_Court_of_Appeals_for_the_Ninth_Circuit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401" y="2120393"/>
            <a:ext cx="2469899" cy="248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6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Defense Fair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"</a:t>
            </a:r>
            <a:r>
              <a:rPr lang="en-US" b="1" i="1" dirty="0" smtClean="0"/>
              <a:t>sampling</a:t>
            </a:r>
            <a:r>
              <a:rPr lang="en-US" i="1" dirty="0" smtClean="0"/>
              <a:t>, where users make temporary copies of a work before purchasing; </a:t>
            </a:r>
          </a:p>
          <a:p>
            <a:r>
              <a:rPr lang="en-US" b="1" i="1" dirty="0" smtClean="0"/>
              <a:t>space-shifting</a:t>
            </a:r>
            <a:r>
              <a:rPr lang="en-US" i="1" dirty="0" smtClean="0"/>
              <a:t>, where users access a sound recording through the Napster system that they already own in audio CD format; </a:t>
            </a:r>
          </a:p>
          <a:p>
            <a:r>
              <a:rPr lang="en-US" i="1" dirty="0" smtClean="0"/>
              <a:t>and </a:t>
            </a:r>
            <a:r>
              <a:rPr lang="en-US" b="1" i="1" dirty="0" smtClean="0"/>
              <a:t>permissive distribution </a:t>
            </a:r>
            <a:r>
              <a:rPr lang="en-US" i="1" dirty="0" smtClean="0"/>
              <a:t>of recordings by both new and established artists."</a:t>
            </a:r>
            <a:endParaRPr lang="en-US" i="1" dirty="0"/>
          </a:p>
        </p:txBody>
      </p:sp>
      <p:pic>
        <p:nvPicPr>
          <p:cNvPr id="4" name="Picture 3" descr="Copyright-graphic-with-caption-1024x49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92" y="3414476"/>
            <a:ext cx="6069749" cy="319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4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court found that Napster could control the infringing behavior of users</a:t>
            </a:r>
          </a:p>
          <a:p>
            <a:r>
              <a:rPr lang="en-US" dirty="0" smtClean="0"/>
              <a:t>Napster had a duty to control this</a:t>
            </a:r>
          </a:p>
          <a:p>
            <a:r>
              <a:rPr lang="en-US" dirty="0" smtClean="0"/>
              <a:t>The court affirmed that Napster did not have a valid fair use defense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4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and Intellectual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6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2013 Google News was watching more than 50,000 news sources worldwide</a:t>
            </a:r>
          </a:p>
          <a:p>
            <a:r>
              <a:rPr lang="en-US" dirty="0" smtClean="0"/>
              <a:t>They provide Google News stories based on country</a:t>
            </a:r>
          </a:p>
          <a:p>
            <a:r>
              <a:rPr lang="en-US" dirty="0" smtClean="0"/>
              <a:t>The service covers news articles appearing in the past 30 days</a:t>
            </a:r>
          </a:p>
          <a:p>
            <a:r>
              <a:rPr lang="en-US" dirty="0" smtClean="0"/>
              <a:t>News articles shared on Google News contain a:</a:t>
            </a:r>
          </a:p>
          <a:p>
            <a:pPr lvl="1"/>
            <a:r>
              <a:rPr lang="en-US" dirty="0" smtClean="0"/>
              <a:t>Title</a:t>
            </a:r>
          </a:p>
          <a:p>
            <a:pPr lvl="1"/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Snippet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638" y="3532809"/>
            <a:ext cx="6956771" cy="113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49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News and Legal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Google was sued by:</a:t>
            </a:r>
          </a:p>
          <a:p>
            <a:pPr lvl="1"/>
            <a:r>
              <a:rPr lang="en-US" dirty="0" err="1" smtClean="0"/>
              <a:t>Agence</a:t>
            </a:r>
            <a:r>
              <a:rPr lang="en-US" dirty="0" smtClean="0"/>
              <a:t> France-</a:t>
            </a:r>
            <a:r>
              <a:rPr lang="en-US" dirty="0" err="1" smtClean="0"/>
              <a:t>Presse</a:t>
            </a:r>
            <a:r>
              <a:rPr lang="en-US" dirty="0" smtClean="0"/>
              <a:t> for using photos, stories and news headlines 2005</a:t>
            </a:r>
          </a:p>
          <a:p>
            <a:pPr lvl="1"/>
            <a:r>
              <a:rPr lang="en-US" dirty="0" err="1" smtClean="0"/>
              <a:t>Beligum</a:t>
            </a:r>
            <a:r>
              <a:rPr lang="en-US" dirty="0" smtClean="0"/>
              <a:t> news sources for using lead paragraphs 2007</a:t>
            </a:r>
          </a:p>
          <a:p>
            <a:r>
              <a:rPr lang="en-US" dirty="0"/>
              <a:t>Laws passed by German and Spain allowing publishers to charge a fee for other providers publishing short snippets of </a:t>
            </a:r>
            <a:r>
              <a:rPr lang="en-US" dirty="0" smtClean="0"/>
              <a:t>news</a:t>
            </a:r>
          </a:p>
          <a:p>
            <a:pPr lvl="1"/>
            <a:r>
              <a:rPr lang="en-US" dirty="0" smtClean="0"/>
              <a:t>German </a:t>
            </a:r>
            <a:r>
              <a:rPr lang="en-US" dirty="0"/>
              <a:t>2013 law</a:t>
            </a:r>
          </a:p>
          <a:p>
            <a:pPr lvl="2"/>
            <a:r>
              <a:rPr lang="en-US" dirty="0"/>
              <a:t>Google refused to pay and delisted publishers</a:t>
            </a:r>
          </a:p>
          <a:p>
            <a:pPr lvl="2"/>
            <a:r>
              <a:rPr lang="en-US" dirty="0"/>
              <a:t>Publishers saw 40% drop in traffic</a:t>
            </a:r>
          </a:p>
          <a:p>
            <a:pPr lvl="2"/>
            <a:r>
              <a:rPr lang="en-US" dirty="0"/>
              <a:t>Google then successfully challenged the law; ruled invalid due to procedural issues</a:t>
            </a:r>
          </a:p>
          <a:p>
            <a:pPr lvl="1"/>
            <a:r>
              <a:rPr lang="en-US" dirty="0"/>
              <a:t>Spain introduced a similar law in 2014</a:t>
            </a:r>
          </a:p>
          <a:p>
            <a:pPr lvl="2"/>
            <a:r>
              <a:rPr lang="en-US" dirty="0"/>
              <a:t>Google shut its Google News service for </a:t>
            </a:r>
            <a:r>
              <a:rPr lang="en-US" dirty="0" smtClean="0"/>
              <a:t>Spain</a:t>
            </a:r>
          </a:p>
          <a:p>
            <a:r>
              <a:rPr lang="en-US" dirty="0" smtClean="0"/>
              <a:t>Dubbed “Google tax” because it targeted Google display news results in search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6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Copyright Directive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Directive on Copyright in the Digital Single Market 2019</a:t>
            </a:r>
          </a:p>
          <a:p>
            <a:pPr lvl="1"/>
            <a:r>
              <a:rPr lang="en-US" sz="2000" b="1" dirty="0" smtClean="0"/>
              <a:t>Article 15 </a:t>
            </a:r>
            <a:r>
              <a:rPr lang="en-US" sz="2000" dirty="0" smtClean="0"/>
              <a:t>grants news publishers direct copyright over </a:t>
            </a:r>
            <a:r>
              <a:rPr lang="en-US" sz="2000" dirty="0" smtClean="0">
                <a:solidFill>
                  <a:srgbClr val="1F497D"/>
                </a:solidFill>
              </a:rPr>
              <a:t>“online use of their press publications by information society service providers”</a:t>
            </a:r>
          </a:p>
          <a:p>
            <a:pPr lvl="1"/>
            <a:r>
              <a:rPr lang="en-US" sz="2000" b="1" dirty="0" smtClean="0"/>
              <a:t>Article 17 </a:t>
            </a:r>
            <a:r>
              <a:rPr lang="en-US" sz="2000" dirty="0" smtClean="0"/>
              <a:t>requires content sharing service providers to police the copyright of content uploaded to their service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016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Ratified June 2019</a:t>
            </a:r>
          </a:p>
          <a:p>
            <a:r>
              <a:rPr lang="en-US" dirty="0" smtClean="0"/>
              <a:t>Member states have 2 years to implement</a:t>
            </a:r>
          </a:p>
          <a:p>
            <a:r>
              <a:rPr lang="en-US" dirty="0" smtClean="0"/>
              <a:t>France first to implement July 2019</a:t>
            </a:r>
          </a:p>
          <a:p>
            <a:r>
              <a:rPr lang="en-US" dirty="0" smtClean="0"/>
              <a:t>Link, headline and thumbnail </a:t>
            </a:r>
            <a:r>
              <a:rPr lang="mr-IN" dirty="0" smtClean="0"/>
              <a:t>–</a:t>
            </a:r>
            <a:r>
              <a:rPr lang="en-US" dirty="0" smtClean="0"/>
              <a:t> no fee</a:t>
            </a:r>
          </a:p>
          <a:p>
            <a:r>
              <a:rPr lang="en-US" dirty="0" smtClean="0"/>
              <a:t>Snippets and more - fee</a:t>
            </a:r>
          </a:p>
          <a:p>
            <a:r>
              <a:rPr lang="en-US" dirty="0" smtClean="0"/>
              <a:t>Google have indicated they will not pay and leave it to the publishers to determine what  level they wish to appear in search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9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content sharing platforms must obtain permission from rights holders for uploaded works</a:t>
            </a:r>
          </a:p>
          <a:p>
            <a:r>
              <a:rPr lang="en-US" dirty="0" smtClean="0"/>
              <a:t>Can now be held responsible for unlicensed content</a:t>
            </a:r>
          </a:p>
          <a:p>
            <a:r>
              <a:rPr lang="en-US" dirty="0"/>
              <a:t>Required to pay </a:t>
            </a:r>
            <a:r>
              <a:rPr lang="en-US" dirty="0" smtClean="0"/>
              <a:t>fairly for their work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6006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shot 2019-11-14 at 12.3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5594"/>
            <a:ext cx="12192000" cy="8185317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623889" y="-47633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Intellectual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6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2429886"/>
            <a:ext cx="10944224" cy="936625"/>
          </a:xfrm>
        </p:spPr>
        <p:txBody>
          <a:bodyPr>
            <a:normAutofit/>
          </a:bodyPr>
          <a:lstStyle/>
          <a:p>
            <a:r>
              <a:rPr lang="en-US" dirty="0" smtClean="0"/>
              <a:t>Neil </a:t>
            </a:r>
            <a:r>
              <a:rPr lang="en-US" dirty="0" err="1" smtClean="0"/>
              <a:t>Gaiman</a:t>
            </a:r>
            <a:r>
              <a:rPr lang="en-US" dirty="0" smtClean="0"/>
              <a:t> on Copyright Piracy and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3510974"/>
            <a:ext cx="10944225" cy="652007"/>
          </a:xfrm>
        </p:spPr>
        <p:txBody>
          <a:bodyPr/>
          <a:lstStyle/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=0Qkyt1wXNlI</a:t>
            </a:r>
          </a:p>
        </p:txBody>
      </p:sp>
    </p:spTree>
    <p:extLst>
      <p:ext uri="{BB962C8B-B14F-4D97-AF65-F5344CB8AC3E}">
        <p14:creationId xmlns:p14="http://schemas.microsoft.com/office/powerpoint/2010/main" val="274736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6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and identify what elements on the Web can be protected by IP</a:t>
            </a:r>
          </a:p>
          <a:p>
            <a:r>
              <a:rPr lang="en-US" dirty="0" smtClean="0"/>
              <a:t>Understand which controls and measures undertaken to adhere to IP rights</a:t>
            </a:r>
          </a:p>
          <a:p>
            <a:pPr lvl="1"/>
            <a:r>
              <a:rPr lang="en-US" dirty="0" smtClean="0"/>
              <a:t>Laws</a:t>
            </a:r>
          </a:p>
          <a:p>
            <a:pPr lvl="1"/>
            <a:r>
              <a:rPr lang="en-US" dirty="0" smtClean="0"/>
              <a:t>Licenses</a:t>
            </a:r>
          </a:p>
          <a:p>
            <a:pPr lvl="1"/>
            <a:r>
              <a:rPr lang="en-US" dirty="0" smtClean="0"/>
              <a:t>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 Rights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599991"/>
              </p:ext>
            </p:extLst>
          </p:nvPr>
        </p:nvGraphicFramePr>
        <p:xfrm>
          <a:off x="609600" y="1600201"/>
          <a:ext cx="10972800" cy="421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533"/>
                <a:gridCol w="909726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Copyright 	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Protects the skill and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labour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expanded by someone creating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something new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Database (EU only) </a:t>
                      </a:r>
                      <a:endParaRPr lang="en-US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Protects the skill and </a:t>
                      </a:r>
                      <a:r>
                        <a:rPr lang="en-US" dirty="0" err="1" smtClean="0"/>
                        <a:t>labour</a:t>
                      </a:r>
                      <a:r>
                        <a:rPr lang="en-US" dirty="0" smtClean="0"/>
                        <a:t> expended by someone creating collections of data or other materials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Performance rights</a:t>
                      </a: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Protects against </a:t>
                      </a:r>
                      <a:r>
                        <a:rPr lang="en-US" dirty="0" err="1" smtClean="0"/>
                        <a:t>unauthorised</a:t>
                      </a:r>
                      <a:r>
                        <a:rPr lang="en-US" dirty="0" smtClean="0"/>
                        <a:t> making of copies of “public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performances”, which includes musical, theatrical, dance performance, and also lectures</a:t>
                      </a:r>
                      <a:endParaRPr lang="en-US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Patents		</a:t>
                      </a:r>
                      <a:endParaRPr lang="en-US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Protect inventions by giving invention a monopoly on exploiting their inventions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for a certain period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Trademarks</a:t>
                      </a:r>
                      <a:endParaRPr lang="en-US" b="1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Exclusively identify the product of a particular manufacturer or supplier</a:t>
                      </a: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Design rights 	</a:t>
                      </a:r>
                      <a:endParaRPr lang="en-US" b="1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Protects the shape and configuration (how different parts of a design are arranged together of objects)</a:t>
                      </a:r>
                      <a:endParaRPr lang="en-US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Moral rights (EU only)	</a:t>
                      </a:r>
                      <a:endParaRPr lang="en-US" b="1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Right of a creator to insist that his/her name is associated with his/her creation.  Right of the creator to object to derogatory his/her work which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damages his/her reputation</a:t>
                      </a:r>
                      <a:endParaRPr lang="en-US" dirty="0"/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47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293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Protects:</a:t>
            </a:r>
          </a:p>
          <a:p>
            <a:r>
              <a:rPr lang="en-US" sz="2200" dirty="0" smtClean="0"/>
              <a:t>Original literary, dramatic, musical, and artistic works</a:t>
            </a:r>
          </a:p>
          <a:p>
            <a:r>
              <a:rPr lang="en-US" sz="2200" dirty="0" smtClean="0"/>
              <a:t>Sound recordings, films, broadcasts and cable transmissions</a:t>
            </a:r>
          </a:p>
          <a:p>
            <a:r>
              <a:rPr lang="en-US" sz="2200" dirty="0" smtClean="0"/>
              <a:t>The typographical arrangement of published editions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38931" y="1600201"/>
            <a:ext cx="56495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Copyright gives five exclusive rights to the owner of the copyright.  The right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/>
              <a:t>Copy the work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/>
              <a:t>Issue copies to the public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/>
              <a:t>Perform, play or show the work to the public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/>
              <a:t>Broadcast the work or transmit on a cable service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200" dirty="0" smtClean="0"/>
              <a:t>Make an adaptation of the work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2709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owns the Copyright?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Copyright is owned by the author(s) of the work</a:t>
            </a:r>
          </a:p>
          <a:p>
            <a:r>
              <a:rPr lang="en-US" dirty="0" smtClean="0"/>
              <a:t>An employer owns the copyright if the author created the work in the course of employment</a:t>
            </a:r>
          </a:p>
          <a:p>
            <a:r>
              <a:rPr lang="en-US" dirty="0"/>
              <a:t>I</a:t>
            </a:r>
            <a:r>
              <a:rPr lang="en-US" dirty="0" smtClean="0"/>
              <a:t>ndependent contractors own the copyright unless agreed otherwise</a:t>
            </a:r>
          </a:p>
          <a:p>
            <a:r>
              <a:rPr lang="en-US" dirty="0" smtClean="0"/>
              <a:t>Copyright </a:t>
            </a:r>
            <a:r>
              <a:rPr lang="en-US" dirty="0"/>
              <a:t>can only be transferred in </a:t>
            </a:r>
            <a:r>
              <a:rPr lang="en-US" dirty="0" smtClean="0"/>
              <a:t>writing</a:t>
            </a:r>
          </a:p>
          <a:p>
            <a:r>
              <a:rPr lang="en-US" dirty="0" smtClean="0"/>
              <a:t>Copyright </a:t>
            </a:r>
            <a:r>
              <a:rPr lang="en-US" dirty="0"/>
              <a:t>does not need to be </a:t>
            </a:r>
            <a:r>
              <a:rPr lang="en-US" dirty="0" smtClean="0"/>
              <a:t>registered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701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Database rights only arise where the maker of the database has invested substantially in obtaining or verifying data from independent </a:t>
            </a:r>
            <a:r>
              <a:rPr lang="en-US" dirty="0" smtClean="0"/>
              <a:t>sources</a:t>
            </a:r>
          </a:p>
          <a:p>
            <a:r>
              <a:rPr lang="en-US" dirty="0" smtClean="0"/>
              <a:t>Investment </a:t>
            </a:r>
            <a:r>
              <a:rPr lang="en-US" dirty="0"/>
              <a:t>in actually creating data which forms part of a database will not automatically result in a database right</a:t>
            </a:r>
          </a:p>
          <a:p>
            <a:r>
              <a:rPr lang="en-US" dirty="0" smtClean="0"/>
              <a:t>Databases can be subject to copyright if a database is the author’s </a:t>
            </a:r>
            <a:r>
              <a:rPr lang="en-US" dirty="0" smtClean="0">
                <a:solidFill>
                  <a:srgbClr val="1F497D"/>
                </a:solidFill>
              </a:rPr>
              <a:t>“</a:t>
            </a:r>
            <a:r>
              <a:rPr lang="en-US" i="1" dirty="0" smtClean="0">
                <a:solidFill>
                  <a:srgbClr val="1F497D"/>
                </a:solidFill>
              </a:rPr>
              <a:t>own original intellectual creations</a:t>
            </a:r>
            <a:r>
              <a:rPr lang="en-US" dirty="0" smtClean="0">
                <a:solidFill>
                  <a:srgbClr val="1F497D"/>
                </a:solidFill>
              </a:rPr>
              <a:t>”</a:t>
            </a:r>
          </a:p>
          <a:p>
            <a:r>
              <a:rPr lang="en-US" dirty="0" smtClean="0"/>
              <a:t>Database </a:t>
            </a:r>
            <a:r>
              <a:rPr lang="en-US" dirty="0"/>
              <a:t>rights are independent of </a:t>
            </a:r>
            <a:r>
              <a:rPr lang="en-US" dirty="0" smtClean="0"/>
              <a:t>copyright</a:t>
            </a:r>
          </a:p>
          <a:p>
            <a:r>
              <a:rPr lang="en-US" dirty="0" smtClean="0"/>
              <a:t>A </a:t>
            </a:r>
            <a:r>
              <a:rPr lang="en-US" dirty="0"/>
              <a:t>new set of rights are created each time a database is substantially </a:t>
            </a:r>
            <a:r>
              <a:rPr lang="en-US" dirty="0" smtClean="0"/>
              <a:t>modified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	“</a:t>
            </a:r>
            <a:r>
              <a:rPr lang="en-US" i="1" dirty="0">
                <a:solidFill>
                  <a:schemeClr val="tx2"/>
                </a:solidFill>
              </a:rPr>
              <a:t>substantial investment in obtaining, verifying or presenting the contents of the database</a:t>
            </a:r>
            <a:r>
              <a:rPr lang="en-US" dirty="0" smtClean="0">
                <a:solidFill>
                  <a:schemeClr val="tx2"/>
                </a:solidFill>
              </a:rPr>
              <a:t>”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/>
              <a:t>Owners </a:t>
            </a:r>
            <a:r>
              <a:rPr lang="en-US" dirty="0"/>
              <a:t>can object to the copying of substantial parts of their database, even if data is extracted and reconstructed</a:t>
            </a:r>
          </a:p>
          <a:p>
            <a:r>
              <a:rPr lang="en-US" dirty="0"/>
              <a:t>Database rights under the EU are created </a:t>
            </a:r>
            <a:r>
              <a:rPr lang="en-US" dirty="0" smtClean="0"/>
              <a:t>automatically</a:t>
            </a:r>
          </a:p>
          <a:p>
            <a:r>
              <a:rPr lang="en-US" dirty="0"/>
              <a:t>Rights last for 15 years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4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Trademark Rights is </a:t>
            </a:r>
            <a:r>
              <a:rPr lang="en-US" dirty="0"/>
              <a:t>a type of </a:t>
            </a:r>
            <a:r>
              <a:rPr lang="en-US" dirty="0" smtClean="0"/>
              <a:t>IP </a:t>
            </a:r>
          </a:p>
          <a:p>
            <a:r>
              <a:rPr lang="en-US" dirty="0" err="1" smtClean="0"/>
              <a:t>Recognisable</a:t>
            </a:r>
            <a:r>
              <a:rPr lang="en-US" dirty="0" smtClean="0"/>
              <a:t> logo, sign or </a:t>
            </a:r>
            <a:r>
              <a:rPr lang="en-US" dirty="0"/>
              <a:t>expression which </a:t>
            </a:r>
            <a:r>
              <a:rPr lang="en-US" dirty="0" smtClean="0"/>
              <a:t>makes products </a:t>
            </a:r>
            <a:r>
              <a:rPr lang="en-US" dirty="0"/>
              <a:t>or services </a:t>
            </a:r>
            <a:r>
              <a:rPr lang="en-US" dirty="0" smtClean="0"/>
              <a:t>identifiable</a:t>
            </a:r>
          </a:p>
          <a:p>
            <a:r>
              <a:rPr lang="en-US" dirty="0" smtClean="0"/>
              <a:t>The </a:t>
            </a:r>
            <a:r>
              <a:rPr lang="en-US" dirty="0"/>
              <a:t>trademark owner can be an individual, business organization, or any legal </a:t>
            </a:r>
            <a:r>
              <a:rPr lang="en-US" dirty="0" smtClean="0"/>
              <a:t>entity</a:t>
            </a:r>
          </a:p>
          <a:p>
            <a:r>
              <a:rPr lang="en-US" dirty="0" smtClean="0"/>
              <a:t>Trademarks may </a:t>
            </a:r>
            <a:r>
              <a:rPr lang="en-US" dirty="0"/>
              <a:t>be located </a:t>
            </a:r>
            <a:r>
              <a:rPr lang="en-US" dirty="0" smtClean="0"/>
              <a:t>on packages, labels, and or products </a:t>
            </a:r>
            <a:endParaRPr lang="en-US" dirty="0"/>
          </a:p>
          <a:p>
            <a:pPr lvl="1"/>
            <a:r>
              <a:rPr lang="en-US" dirty="0" smtClean="0"/>
              <a:t>Or on websites, downloads, or files</a:t>
            </a:r>
          </a:p>
          <a:p>
            <a:r>
              <a:rPr lang="en-US" dirty="0" smtClean="0"/>
              <a:t>Registered Trademark</a:t>
            </a:r>
          </a:p>
          <a:p>
            <a:r>
              <a:rPr lang="en-US" dirty="0" smtClean="0"/>
              <a:t>Non Registered Trademark</a:t>
            </a:r>
          </a:p>
        </p:txBody>
      </p:sp>
      <p:pic>
        <p:nvPicPr>
          <p:cNvPr id="4" name="Picture 3" descr="440px-RegisteredTM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270" y="3897287"/>
            <a:ext cx="399805" cy="347989"/>
          </a:xfrm>
          <a:prstGeom prst="rect">
            <a:avLst/>
          </a:prstGeom>
        </p:spPr>
      </p:pic>
      <p:pic>
        <p:nvPicPr>
          <p:cNvPr id="5" name="Picture 4" descr="440px-Android_Emoji_2122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45" y="4320975"/>
            <a:ext cx="580067" cy="44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3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outhampton Wide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8ACAB719-A16B-2145-8B77-04255D7FC1C3}" vid="{C7FB8697-F337-7944-BF6C-FB96E5580AC4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8ACAB719-A16B-2145-8B77-04255D7FC1C3}" vid="{7C02E769-0FDE-0C4E-A392-F38FC251E033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8ACAB719-A16B-2145-8B77-04255D7FC1C3}" vid="{055654B0-B660-E444-AA0D-B3C48A7BFC89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8ACAB719-A16B-2145-8B77-04255D7FC1C3}" vid="{06C70491-3485-934F-AEE2-390829289E0D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8ACAB719-A16B-2145-8B77-04255D7FC1C3}" vid="{73D72BC4-040E-D84E-9A78-FB3009EDC067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8ACAB719-A16B-2145-8B77-04255D7FC1C3}" vid="{166383DF-174E-4647-A844-A3C758D47151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8ACAB719-A16B-2145-8B77-04255D7FC1C3}" vid="{A9F065CA-4772-A44B-BDD4-FE6097D870F6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8ACAB719-A16B-2145-8B77-04255D7FC1C3}" vid="{990850B8-7987-3541-89DD-FF6F97230F13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Southampton Wide.potx</Template>
  <TotalTime>176</TotalTime>
  <Words>2092</Words>
  <Application>Microsoft Macintosh PowerPoint</Application>
  <PresentationFormat>Custom</PresentationFormat>
  <Paragraphs>278</Paragraphs>
  <Slides>42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Southampton Wide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Intellectual Property on the Web</vt:lpstr>
      <vt:lpstr>Intellectual Property Rights</vt:lpstr>
      <vt:lpstr>PowerPoint Presentation</vt:lpstr>
      <vt:lpstr>Types of IP Rights</vt:lpstr>
      <vt:lpstr>Copyright</vt:lpstr>
      <vt:lpstr>Who owns the Copyright?</vt:lpstr>
      <vt:lpstr>Database Rights</vt:lpstr>
      <vt:lpstr>Trademark Rights</vt:lpstr>
      <vt:lpstr>Trademark Rights</vt:lpstr>
      <vt:lpstr>Trademark Rights</vt:lpstr>
      <vt:lpstr>Infringement</vt:lpstr>
      <vt:lpstr>Data Rights Ownership</vt:lpstr>
      <vt:lpstr>Copyright &amp; Digital Technology</vt:lpstr>
      <vt:lpstr>Copyright &amp; Web</vt:lpstr>
      <vt:lpstr>Copyright &amp; Web</vt:lpstr>
      <vt:lpstr>Copyright &amp; Web</vt:lpstr>
      <vt:lpstr>Digital Intellectual Property Solutions</vt:lpstr>
      <vt:lpstr>Licensing</vt:lpstr>
      <vt:lpstr>Creative Commons Licensing</vt:lpstr>
      <vt:lpstr>PowerPoint Presentation</vt:lpstr>
      <vt:lpstr>YouTube</vt:lpstr>
      <vt:lpstr>YouTube’s Content ID</vt:lpstr>
      <vt:lpstr>YouTube’s Content ID cont.</vt:lpstr>
      <vt:lpstr>Problems with Content ID</vt:lpstr>
      <vt:lpstr>Web Standards and Digital Rights Management (DRM)</vt:lpstr>
      <vt:lpstr>Legal Case: Peer-to-Peer File Sharing</vt:lpstr>
      <vt:lpstr>Napster</vt:lpstr>
      <vt:lpstr>A&amp;M Records vs. Napster</vt:lpstr>
      <vt:lpstr>Plaintiffs </vt:lpstr>
      <vt:lpstr>Napster Initial Ruling</vt:lpstr>
      <vt:lpstr>Defense Fair Use</vt:lpstr>
      <vt:lpstr>Ruling</vt:lpstr>
      <vt:lpstr>EU and Intellectual Property</vt:lpstr>
      <vt:lpstr>Google News</vt:lpstr>
      <vt:lpstr>Google News and Legal Action</vt:lpstr>
      <vt:lpstr>EU Copyright Directive</vt:lpstr>
      <vt:lpstr>Article 15</vt:lpstr>
      <vt:lpstr>Article 17</vt:lpstr>
      <vt:lpstr>Neil Gaiman on Copyright Piracy and the Web</vt:lpstr>
      <vt:lpstr>Summary</vt:lpstr>
      <vt:lpstr>Learning Outcomes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Heather</cp:lastModifiedBy>
  <cp:revision>52</cp:revision>
  <dcterms:created xsi:type="dcterms:W3CDTF">2019-11-19T14:02:50Z</dcterms:created>
  <dcterms:modified xsi:type="dcterms:W3CDTF">2019-11-24T22:56:31Z</dcterms:modified>
</cp:coreProperties>
</file>