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65"/>
  </p:notesMasterIdLst>
  <p:sldIdLst>
    <p:sldId id="259" r:id="rId9"/>
    <p:sldId id="257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58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8" r:id="rId26"/>
    <p:sldId id="313" r:id="rId27"/>
    <p:sldId id="314" r:id="rId28"/>
    <p:sldId id="315" r:id="rId29"/>
    <p:sldId id="356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35" r:id="rId46"/>
    <p:sldId id="336" r:id="rId47"/>
    <p:sldId id="337" r:id="rId48"/>
    <p:sldId id="338" r:id="rId49"/>
    <p:sldId id="340" r:id="rId50"/>
    <p:sldId id="339" r:id="rId51"/>
    <p:sldId id="341" r:id="rId52"/>
    <p:sldId id="342" r:id="rId53"/>
    <p:sldId id="343" r:id="rId54"/>
    <p:sldId id="360" r:id="rId55"/>
    <p:sldId id="344" r:id="rId56"/>
    <p:sldId id="345" r:id="rId57"/>
    <p:sldId id="346" r:id="rId58"/>
    <p:sldId id="357" r:id="rId59"/>
    <p:sldId id="349" r:id="rId60"/>
    <p:sldId id="350" r:id="rId61"/>
    <p:sldId id="351" r:id="rId62"/>
    <p:sldId id="352" r:id="rId63"/>
    <p:sldId id="354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0"/>
    <p:restoredTop sz="77415"/>
  </p:normalViewPr>
  <p:slideViewPr>
    <p:cSldViewPr snapToGrid="0" snapToObjects="1" showGuides="1">
      <p:cViewPr varScale="1">
        <p:scale>
          <a:sx n="71" d="100"/>
          <a:sy n="71" d="100"/>
        </p:scale>
        <p:origin x="-1136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63" Type="http://schemas.openxmlformats.org/officeDocument/2006/relationships/slide" Target="slides/slide55.xml"/><Relationship Id="rId64" Type="http://schemas.openxmlformats.org/officeDocument/2006/relationships/slide" Target="slides/slide56.xml"/><Relationship Id="rId65" Type="http://schemas.openxmlformats.org/officeDocument/2006/relationships/notesMaster" Target="notesMasters/notesMaster1.xml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2.xml"/><Relationship Id="rId51" Type="http://schemas.openxmlformats.org/officeDocument/2006/relationships/slide" Target="slides/slide43.xml"/><Relationship Id="rId52" Type="http://schemas.openxmlformats.org/officeDocument/2006/relationships/slide" Target="slides/slide44.xml"/><Relationship Id="rId53" Type="http://schemas.openxmlformats.org/officeDocument/2006/relationships/slide" Target="slides/slide45.xml"/><Relationship Id="rId54" Type="http://schemas.openxmlformats.org/officeDocument/2006/relationships/slide" Target="slides/slide46.xml"/><Relationship Id="rId55" Type="http://schemas.openxmlformats.org/officeDocument/2006/relationships/slide" Target="slides/slide47.xml"/><Relationship Id="rId56" Type="http://schemas.openxmlformats.org/officeDocument/2006/relationships/slide" Target="slides/slide48.xml"/><Relationship Id="rId57" Type="http://schemas.openxmlformats.org/officeDocument/2006/relationships/slide" Target="slides/slide49.xml"/><Relationship Id="rId58" Type="http://schemas.openxmlformats.org/officeDocument/2006/relationships/slide" Target="slides/slide50.xml"/><Relationship Id="rId59" Type="http://schemas.openxmlformats.org/officeDocument/2006/relationships/slide" Target="slides/slide51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Relationship Id="rId46" Type="http://schemas.openxmlformats.org/officeDocument/2006/relationships/slide" Target="slides/slide38.xml"/><Relationship Id="rId47" Type="http://schemas.openxmlformats.org/officeDocument/2006/relationships/slide" Target="slides/slide39.xml"/><Relationship Id="rId48" Type="http://schemas.openxmlformats.org/officeDocument/2006/relationships/slide" Target="slides/slide40.xml"/><Relationship Id="rId49" Type="http://schemas.openxmlformats.org/officeDocument/2006/relationships/slide" Target="slides/slide4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" Target="slides/slide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70" Type="http://schemas.openxmlformats.org/officeDocument/2006/relationships/tableStyles" Target="tableStyles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60" Type="http://schemas.openxmlformats.org/officeDocument/2006/relationships/slide" Target="slides/slide52.xml"/><Relationship Id="rId61" Type="http://schemas.openxmlformats.org/officeDocument/2006/relationships/slide" Target="slides/slide53.xml"/><Relationship Id="rId62" Type="http://schemas.openxmlformats.org/officeDocument/2006/relationships/slide" Target="slides/slide54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24/11/19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469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439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288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814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535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5356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535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967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3848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0496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041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5234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0413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0413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4452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6486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8148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0589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4234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1260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3205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665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5356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211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6320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5966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0498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522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775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794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464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746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857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868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xmlns="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xmlns="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xmlns="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xmlns="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xmlns="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xmlns="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xmlns="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xmlns="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xmlns="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xmlns="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xmlns="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xmlns="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xmlns="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xmlns="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xmlns="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xmlns="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xmlns="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xmlns="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xmlns="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xmlns="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xmlns="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xmlns="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xmlns="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xmlns="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xmlns="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xmlns="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xmlns="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xmlns="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xmlns="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7996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97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82750"/>
            <a:ext cx="54608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82751"/>
            <a:ext cx="54608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51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31800" y="4076701"/>
            <a:ext cx="11328400" cy="2112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35619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568">
          <p15:clr>
            <a:srgbClr val="FBAE40"/>
          </p15:clr>
        </p15:guide>
        <p15:guide id="2" pos="20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xmlns="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xmlns="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xmlns="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xmlns="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xmlns="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xmlns="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xmlns="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xmlns="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xmlns="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xmlns="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xmlns="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xmlns="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xmlns="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4" Type="http://schemas.openxmlformats.org/officeDocument/2006/relationships/theme" Target="../theme/theme2.xm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4" Type="http://schemas.openxmlformats.org/officeDocument/2006/relationships/theme" Target="../theme/theme3.xm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4" Type="http://schemas.openxmlformats.org/officeDocument/2006/relationships/theme" Target="../theme/theme4.xm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4" Type="http://schemas.openxmlformats.org/officeDocument/2006/relationships/theme" Target="../theme/theme5.xm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4" Type="http://schemas.openxmlformats.org/officeDocument/2006/relationships/theme" Target="../theme/theme6.xm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4" Type="http://schemas.openxmlformats.org/officeDocument/2006/relationships/theme" Target="../theme/theme7.xm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4" Type="http://schemas.openxmlformats.org/officeDocument/2006/relationships/theme" Target="../theme/theme8.xm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24/11/19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3" r:id="rId20"/>
    <p:sldLayoutId id="2147483724" r:id="rId21"/>
    <p:sldLayoutId id="2147483726" r:id="rId22"/>
    <p:sldLayoutId id="214748372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8.png"/><Relationship Id="rId3" Type="http://schemas.openxmlformats.org/officeDocument/2006/relationships/image" Target="../media/image19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Web Crawler - </a:t>
            </a:r>
            <a:r>
              <a:rPr lang="en-US" dirty="0" err="1" smtClean="0"/>
              <a:t>robots.txt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r>
              <a:rPr lang="en-US" dirty="0" smtClean="0"/>
              <a:t>Block all web crawlers</a:t>
            </a:r>
          </a:p>
          <a:p>
            <a:pPr marL="0" indent="0">
              <a:buNone/>
            </a:pPr>
            <a:r>
              <a:rPr lang="en-US" dirty="0" smtClean="0">
                <a:latin typeface="Arial Unicode MS"/>
                <a:cs typeface="American Typewriter"/>
              </a:rPr>
              <a:t>User-agent: *</a:t>
            </a:r>
          </a:p>
          <a:p>
            <a:pPr marL="0" indent="0">
              <a:buNone/>
            </a:pPr>
            <a:r>
              <a:rPr lang="en-US" dirty="0" smtClean="0">
                <a:latin typeface="Arial Unicode MS"/>
                <a:cs typeface="American Typewriter"/>
              </a:rPr>
              <a:t>Disallow: /</a:t>
            </a:r>
          </a:p>
          <a:p>
            <a:endParaRPr lang="en-US" dirty="0"/>
          </a:p>
          <a:p>
            <a:r>
              <a:rPr lang="en-US" dirty="0" smtClean="0"/>
              <a:t>Allow all web crawlers</a:t>
            </a:r>
          </a:p>
          <a:p>
            <a:pPr marL="0" indent="0">
              <a:buNone/>
            </a:pPr>
            <a:r>
              <a:rPr lang="en-US" dirty="0" smtClean="0">
                <a:latin typeface="Arial Unicode MS"/>
                <a:cs typeface="Arial Unicode MS"/>
              </a:rPr>
              <a:t>User-agent: *</a:t>
            </a:r>
          </a:p>
          <a:p>
            <a:pPr marL="0" indent="0">
              <a:buNone/>
            </a:pPr>
            <a:r>
              <a:rPr lang="en-US" dirty="0" smtClean="0">
                <a:latin typeface="Arial Unicode MS"/>
                <a:cs typeface="Arial Unicode MS"/>
              </a:rPr>
              <a:t>Disallow:</a:t>
            </a:r>
          </a:p>
          <a:p>
            <a:r>
              <a:rPr lang="en-US" dirty="0" smtClean="0"/>
              <a:t>Block a specific web crawler from a specific folder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latin typeface="Arial Unicode MS"/>
                <a:cs typeface="Arial Unicode MS"/>
              </a:rPr>
              <a:t>User-agent: </a:t>
            </a:r>
            <a:r>
              <a:rPr lang="en-US" dirty="0" err="1" smtClean="0">
                <a:latin typeface="Arial Unicode MS"/>
                <a:cs typeface="Arial Unicode MS"/>
              </a:rPr>
              <a:t>Googlebot</a:t>
            </a:r>
            <a:endParaRPr lang="en-US" dirty="0" smtClean="0">
              <a:latin typeface="Arial Unicode MS"/>
              <a:cs typeface="Arial Unicode MS"/>
            </a:endParaRPr>
          </a:p>
          <a:p>
            <a:pPr marL="0" indent="0">
              <a:buNone/>
            </a:pPr>
            <a:r>
              <a:rPr lang="en-US" dirty="0" smtClean="0">
                <a:latin typeface="Arial Unicode MS"/>
                <a:cs typeface="Arial Unicode MS"/>
              </a:rPr>
              <a:t>Disallow: /example-subfolder/</a:t>
            </a:r>
          </a:p>
          <a:p>
            <a:pPr marL="0" indent="0">
              <a:buNone/>
            </a:pPr>
            <a:r>
              <a:rPr lang="en-US" dirty="0" smtClean="0">
                <a:latin typeface="Arial Unicode MS"/>
                <a:cs typeface="Arial Unicode MS"/>
              </a:rPr>
              <a:t>Disallow: /</a:t>
            </a:r>
            <a:r>
              <a:rPr lang="en-US" dirty="0" err="1" smtClean="0">
                <a:latin typeface="Arial Unicode MS"/>
                <a:cs typeface="Arial Unicode MS"/>
              </a:rPr>
              <a:t>index.html</a:t>
            </a:r>
            <a:endParaRPr lang="en-US" dirty="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082941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Web Crawler </a:t>
            </a:r>
            <a:r>
              <a:rPr lang="en-US" dirty="0" smtClean="0"/>
              <a:t>Policies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behaviour</a:t>
            </a:r>
            <a:r>
              <a:rPr lang="en-US" dirty="0" smtClean="0"/>
              <a:t> of a web crawler is based on:</a:t>
            </a:r>
          </a:p>
          <a:p>
            <a:pPr marL="817200" lvl="1" indent="-457200">
              <a:buFont typeface="+mj-lt"/>
              <a:buAutoNum type="arabicPeriod"/>
            </a:pPr>
            <a:r>
              <a:rPr lang="en-US" sz="2000" dirty="0" smtClean="0"/>
              <a:t>Selection Policy</a:t>
            </a:r>
          </a:p>
          <a:p>
            <a:pPr marL="817200" lvl="1" indent="-457200">
              <a:buFont typeface="+mj-lt"/>
              <a:buAutoNum type="arabicPeriod"/>
            </a:pPr>
            <a:r>
              <a:rPr lang="en-US" sz="2000" dirty="0" smtClean="0"/>
              <a:t>Re-visit Policy</a:t>
            </a:r>
          </a:p>
          <a:p>
            <a:pPr marL="817200" lvl="1" indent="-457200">
              <a:buFont typeface="+mj-lt"/>
              <a:buAutoNum type="arabicPeriod"/>
            </a:pPr>
            <a:r>
              <a:rPr lang="en-US" sz="2000" dirty="0" smtClean="0"/>
              <a:t>Politeness Policy</a:t>
            </a:r>
          </a:p>
          <a:p>
            <a:pPr marL="817200" lvl="1" indent="-457200">
              <a:buFont typeface="+mj-lt"/>
              <a:buAutoNum type="arabicPeriod"/>
            </a:pPr>
            <a:r>
              <a:rPr lang="en-US" sz="2000" dirty="0" err="1" smtClean="0"/>
              <a:t>Parallelisation</a:t>
            </a:r>
            <a:r>
              <a:rPr lang="en-US" sz="2000" dirty="0" smtClean="0"/>
              <a:t> Policy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9337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Web Crawler </a:t>
            </a:r>
            <a:r>
              <a:rPr lang="en-US" dirty="0" smtClean="0"/>
              <a:t>Selection Policy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Search engines only index part of the web</a:t>
            </a:r>
          </a:p>
          <a:p>
            <a:r>
              <a:rPr lang="en-US" dirty="0" smtClean="0"/>
              <a:t>It’s important to download the most relevant pages</a:t>
            </a:r>
          </a:p>
          <a:p>
            <a:r>
              <a:rPr lang="en-US" dirty="0" smtClean="0"/>
              <a:t>A selection policy states which pages to index</a:t>
            </a:r>
          </a:p>
          <a:p>
            <a:r>
              <a:rPr lang="en-US" dirty="0" smtClean="0"/>
              <a:t>Strategies:</a:t>
            </a:r>
          </a:p>
          <a:p>
            <a:pPr lvl="1"/>
            <a:r>
              <a:rPr lang="en-US" dirty="0" smtClean="0"/>
              <a:t>Breadth first</a:t>
            </a:r>
          </a:p>
          <a:p>
            <a:pPr lvl="1"/>
            <a:r>
              <a:rPr lang="en-US" dirty="0" smtClean="0"/>
              <a:t>Back link count</a:t>
            </a:r>
          </a:p>
          <a:p>
            <a:pPr lvl="1"/>
            <a:r>
              <a:rPr lang="en-US" dirty="0" smtClean="0"/>
              <a:t>PageRank</a:t>
            </a:r>
          </a:p>
          <a:p>
            <a:r>
              <a:rPr lang="en-US" dirty="0" smtClean="0"/>
              <a:t>Only request pages that have searchable content (HTML, PDF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800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109630"/>
            <a:ext cx="10944224" cy="936625"/>
          </a:xfrm>
        </p:spPr>
        <p:txBody>
          <a:bodyPr/>
          <a:lstStyle/>
          <a:p>
            <a:r>
              <a:rPr lang="en-US" b="1" dirty="0" smtClean="0"/>
              <a:t>Web Crawler </a:t>
            </a:r>
            <a:r>
              <a:rPr lang="en-US" dirty="0" smtClean="0"/>
              <a:t>Re-visit Policy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Its worth revisiting web pages because they change over </a:t>
            </a:r>
            <a:r>
              <a:rPr lang="en-US" dirty="0" smtClean="0"/>
              <a:t>time</a:t>
            </a:r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n ideal search engine would have the most up-to-date version of every page in its index </a:t>
            </a:r>
            <a:endParaRPr lang="en-US" dirty="0"/>
          </a:p>
          <a:p>
            <a:r>
              <a:rPr lang="en-US" dirty="0" smtClean="0"/>
              <a:t>Strategies</a:t>
            </a:r>
          </a:p>
          <a:p>
            <a:pPr lvl="1"/>
            <a:r>
              <a:rPr lang="en-US" dirty="0" smtClean="0"/>
              <a:t>Re-visit all pages equally frequent</a:t>
            </a:r>
          </a:p>
          <a:p>
            <a:pPr lvl="1"/>
            <a:r>
              <a:rPr lang="en-US" dirty="0" err="1" smtClean="0"/>
              <a:t>Prioritise</a:t>
            </a:r>
            <a:r>
              <a:rPr lang="en-US" dirty="0" smtClean="0"/>
              <a:t> pages that change often (but not too often!)</a:t>
            </a:r>
            <a:endParaRPr lang="en-US" dirty="0"/>
          </a:p>
          <a:p>
            <a:r>
              <a:rPr lang="en-US" dirty="0" smtClean="0"/>
              <a:t>May take page quality into account</a:t>
            </a:r>
          </a:p>
        </p:txBody>
      </p:sp>
    </p:spTree>
    <p:extLst>
      <p:ext uri="{BB962C8B-B14F-4D97-AF65-F5344CB8AC3E}">
        <p14:creationId xmlns:p14="http://schemas.microsoft.com/office/powerpoint/2010/main" val="2563655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Web Crawler </a:t>
            </a:r>
            <a:r>
              <a:rPr lang="en-US" dirty="0" smtClean="0"/>
              <a:t>Politeness Policy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Issues of schedule and load when large collections of pages are accessed</a:t>
            </a:r>
          </a:p>
          <a:p>
            <a:r>
              <a:rPr lang="en-US" dirty="0" smtClean="0"/>
              <a:t>Strategies</a:t>
            </a:r>
          </a:p>
          <a:p>
            <a:pPr lvl="1"/>
            <a:r>
              <a:rPr lang="en-US" dirty="0" smtClean="0"/>
              <a:t>Do not make parallel calls to the same server</a:t>
            </a:r>
          </a:p>
          <a:p>
            <a:pPr lvl="1"/>
            <a:r>
              <a:rPr lang="en-US" dirty="0" smtClean="0"/>
              <a:t>Spread out requests</a:t>
            </a:r>
          </a:p>
          <a:p>
            <a:pPr lvl="1"/>
            <a:r>
              <a:rPr lang="en-US" dirty="0" smtClean="0"/>
              <a:t>Abide by Crawler delay in </a:t>
            </a:r>
            <a:r>
              <a:rPr lang="en-US" dirty="0" err="1" smtClean="0"/>
              <a:t>Robots.txt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026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Web Crawler </a:t>
            </a:r>
            <a:r>
              <a:rPr lang="en-US" dirty="0" err="1" smtClean="0"/>
              <a:t>Parellisation</a:t>
            </a:r>
            <a:r>
              <a:rPr lang="en-US" dirty="0" smtClean="0"/>
              <a:t> Policy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efficient crawler needs to access many web servers at once</a:t>
            </a:r>
          </a:p>
          <a:p>
            <a:r>
              <a:rPr lang="en-US" dirty="0" smtClean="0"/>
              <a:t>Run multiple processes in parallel</a:t>
            </a:r>
          </a:p>
          <a:p>
            <a:r>
              <a:rPr lang="en-US" dirty="0" smtClean="0"/>
              <a:t>Could find the same URL on multiple pages</a:t>
            </a:r>
          </a:p>
          <a:p>
            <a:r>
              <a:rPr lang="en-US" dirty="0" smtClean="0"/>
              <a:t>Strategies:</a:t>
            </a:r>
          </a:p>
          <a:p>
            <a:pPr lvl="1"/>
            <a:r>
              <a:rPr lang="en-US" dirty="0" smtClean="0"/>
              <a:t>Dynamically assign pages to crawler processes</a:t>
            </a:r>
          </a:p>
          <a:p>
            <a:pPr lvl="1"/>
            <a:r>
              <a:rPr lang="en-US" dirty="0" smtClean="0"/>
              <a:t>Static mapping </a:t>
            </a:r>
            <a:r>
              <a:rPr lang="en-US" dirty="0" err="1" smtClean="0"/>
              <a:t>eg</a:t>
            </a:r>
            <a:r>
              <a:rPr lang="en-US" dirty="0" smtClean="0"/>
              <a:t> based on a hash function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542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Web Crawler </a:t>
            </a:r>
            <a:r>
              <a:rPr lang="en-US" dirty="0" smtClean="0"/>
              <a:t>- </a:t>
            </a:r>
            <a:r>
              <a:rPr lang="en-US" dirty="0" err="1" smtClean="0"/>
              <a:t>Crawlability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r>
              <a:rPr lang="en-US" dirty="0" smtClean="0"/>
              <a:t>Broken links</a:t>
            </a:r>
          </a:p>
          <a:p>
            <a:r>
              <a:rPr lang="en-US" dirty="0" smtClean="0"/>
              <a:t>Denied access</a:t>
            </a:r>
          </a:p>
          <a:p>
            <a:r>
              <a:rPr lang="en-US" dirty="0" smtClean="0"/>
              <a:t>Outdated URLs</a:t>
            </a:r>
          </a:p>
          <a:p>
            <a:r>
              <a:rPr lang="en-US" dirty="0" smtClean="0"/>
              <a:t>URL errors</a:t>
            </a:r>
          </a:p>
          <a:p>
            <a:r>
              <a:rPr lang="en-US" dirty="0" smtClean="0"/>
              <a:t>Blocked </a:t>
            </a:r>
          </a:p>
          <a:p>
            <a:r>
              <a:rPr lang="en-US" dirty="0" smtClean="0"/>
              <a:t>No out links</a:t>
            </a:r>
          </a:p>
          <a:p>
            <a:r>
              <a:rPr lang="en-US" dirty="0" smtClean="0"/>
              <a:t>Slow load speed</a:t>
            </a:r>
          </a:p>
          <a:p>
            <a:r>
              <a:rPr lang="en-US" dirty="0" smtClean="0"/>
              <a:t>Duplicated pages</a:t>
            </a:r>
          </a:p>
          <a:p>
            <a:r>
              <a:rPr lang="en-US" dirty="0" smtClean="0"/>
              <a:t>Flash content</a:t>
            </a:r>
          </a:p>
          <a:p>
            <a:r>
              <a:rPr lang="en-US" dirty="0" smtClean="0"/>
              <a:t>JavaScript (</a:t>
            </a:r>
            <a:r>
              <a:rPr lang="en-US" dirty="0" err="1" smtClean="0"/>
              <a:t>Googlebot</a:t>
            </a:r>
            <a:r>
              <a:rPr lang="en-US" dirty="0" smtClean="0"/>
              <a:t> executed from 2014)</a:t>
            </a:r>
          </a:p>
          <a:p>
            <a:r>
              <a:rPr lang="en-US" dirty="0" smtClean="0"/>
              <a:t>HTML frames (outdated and thus poorly indexed)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397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Search Index </a:t>
            </a:r>
            <a:r>
              <a:rPr lang="en-US" dirty="0" smtClean="0"/>
              <a:t>Ranking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Query results can be ranked using many features: </a:t>
            </a:r>
          </a:p>
          <a:p>
            <a:pPr lvl="1"/>
            <a:r>
              <a:rPr lang="en-US" dirty="0" smtClean="0"/>
              <a:t>How many times does the page contain the keywords</a:t>
            </a:r>
          </a:p>
          <a:p>
            <a:pPr lvl="1"/>
            <a:r>
              <a:rPr lang="en-US" dirty="0" smtClean="0"/>
              <a:t>Do keywords appear in the title or </a:t>
            </a:r>
            <a:r>
              <a:rPr lang="en-US" dirty="0" err="1" smtClean="0"/>
              <a:t>url</a:t>
            </a:r>
            <a:endParaRPr lang="en-US" dirty="0"/>
          </a:p>
          <a:p>
            <a:pPr lvl="1"/>
            <a:r>
              <a:rPr lang="en-US" dirty="0" smtClean="0"/>
              <a:t>Does it contain synonyms for your keywords</a:t>
            </a:r>
          </a:p>
          <a:p>
            <a:pPr lvl="1"/>
            <a:r>
              <a:rPr lang="en-US" dirty="0" smtClean="0"/>
              <a:t>Is it from a quality source</a:t>
            </a:r>
          </a:p>
          <a:p>
            <a:pPr lvl="1"/>
            <a:r>
              <a:rPr lang="en-US" dirty="0" smtClean="0"/>
              <a:t>What is it’s importance</a:t>
            </a:r>
          </a:p>
          <a:p>
            <a:pPr lvl="1"/>
            <a:r>
              <a:rPr lang="en-US" dirty="0" smtClean="0"/>
              <a:t>How often a page is updated</a:t>
            </a:r>
          </a:p>
          <a:p>
            <a:pPr lvl="1"/>
            <a:r>
              <a:rPr lang="en-US" dirty="0" smtClean="0"/>
              <a:t>Freshness of information</a:t>
            </a:r>
          </a:p>
          <a:p>
            <a:pPr lvl="1"/>
            <a:r>
              <a:rPr lang="en-US" dirty="0" smtClean="0"/>
              <a:t>Page load time</a:t>
            </a:r>
          </a:p>
        </p:txBody>
      </p:sp>
    </p:spTree>
    <p:extLst>
      <p:ext uri="{BB962C8B-B14F-4D97-AF65-F5344CB8AC3E}">
        <p14:creationId xmlns:p14="http://schemas.microsoft.com/office/powerpoint/2010/main" val="1476097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Indexing Data Issues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Distributed data </a:t>
            </a:r>
          </a:p>
          <a:p>
            <a:r>
              <a:rPr lang="en-US" dirty="0" smtClean="0"/>
              <a:t>Changes over time</a:t>
            </a:r>
          </a:p>
          <a:p>
            <a:r>
              <a:rPr lang="en-US" dirty="0" smtClean="0"/>
              <a:t>Large volume</a:t>
            </a:r>
          </a:p>
          <a:p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Unstructured data - gifs, </a:t>
            </a:r>
            <a:r>
              <a:rPr lang="en-US" dirty="0" err="1" smtClean="0"/>
              <a:t>pdf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Redundant data</a:t>
            </a:r>
            <a:r>
              <a:rPr lang="en-US" dirty="0"/>
              <a:t> </a:t>
            </a:r>
            <a:r>
              <a:rPr lang="en-US" dirty="0" smtClean="0"/>
              <a:t>- 30% pages are near duplicates</a:t>
            </a:r>
          </a:p>
          <a:p>
            <a:pPr lvl="1"/>
            <a:r>
              <a:rPr lang="en-US" dirty="0" smtClean="0"/>
              <a:t>Quality of data - False, poorly written, invalid, misspelt</a:t>
            </a:r>
          </a:p>
          <a:p>
            <a:pPr lvl="1"/>
            <a:r>
              <a:rPr lang="en-US" dirty="0" smtClean="0"/>
              <a:t>Heterogeneous data - media, formats, languages, alphabets</a:t>
            </a:r>
          </a:p>
        </p:txBody>
      </p:sp>
    </p:spTree>
    <p:extLst>
      <p:ext uri="{BB962C8B-B14F-4D97-AF65-F5344CB8AC3E}">
        <p14:creationId xmlns:p14="http://schemas.microsoft.com/office/powerpoint/2010/main" val="2097462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Search </a:t>
            </a:r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sers </a:t>
            </a:r>
            <a:r>
              <a:rPr lang="en-US" dirty="0"/>
              <a:t>do not </a:t>
            </a:r>
            <a:r>
              <a:rPr lang="en-US" dirty="0" smtClean="0"/>
              <a:t>understand </a:t>
            </a:r>
            <a:r>
              <a:rPr lang="en-US" dirty="0"/>
              <a:t>how to provide a sequence of words for </a:t>
            </a:r>
            <a:r>
              <a:rPr lang="en-US" dirty="0" smtClean="0"/>
              <a:t>searches</a:t>
            </a:r>
            <a:endParaRPr lang="en-US" dirty="0"/>
          </a:p>
          <a:p>
            <a:r>
              <a:rPr lang="en-US" dirty="0"/>
              <a:t>U</a:t>
            </a:r>
            <a:r>
              <a:rPr lang="en-US" dirty="0" smtClean="0"/>
              <a:t>sers </a:t>
            </a:r>
            <a:r>
              <a:rPr lang="en-US" dirty="0"/>
              <a:t>may get unexpected answers because </a:t>
            </a:r>
            <a:r>
              <a:rPr lang="en-US" dirty="0" smtClean="0"/>
              <a:t>they are </a:t>
            </a:r>
            <a:r>
              <a:rPr lang="en-US" dirty="0"/>
              <a:t>not aware of the </a:t>
            </a:r>
            <a:r>
              <a:rPr lang="en-US" dirty="0" smtClean="0"/>
              <a:t>input requirement </a:t>
            </a:r>
            <a:r>
              <a:rPr lang="en-US" dirty="0"/>
              <a:t>of the search engine. 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example, some search engines are </a:t>
            </a:r>
            <a:r>
              <a:rPr lang="en-US" dirty="0" smtClean="0"/>
              <a:t>case sensitive.</a:t>
            </a:r>
          </a:p>
          <a:p>
            <a:r>
              <a:rPr lang="en-US" dirty="0"/>
              <a:t>U</a:t>
            </a:r>
            <a:r>
              <a:rPr lang="en-US" dirty="0" smtClean="0"/>
              <a:t>sers </a:t>
            </a:r>
            <a:r>
              <a:rPr lang="en-US" dirty="0"/>
              <a:t>have problems understanding Boolean </a:t>
            </a:r>
            <a:r>
              <a:rPr lang="en-US" dirty="0" smtClean="0"/>
              <a:t>logic</a:t>
            </a:r>
          </a:p>
          <a:p>
            <a:r>
              <a:rPr lang="en-US" dirty="0"/>
              <a:t>Around 85% of users only look at the first page of the result, so relevant answers might be skipped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3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Search Engines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COMP3220 Web Infrastructure</a:t>
            </a:r>
            <a:br>
              <a:rPr lang="en-GB" dirty="0"/>
            </a:br>
            <a:r>
              <a:rPr lang="en-GB" dirty="0"/>
              <a:t>COMP6218 Web Architecture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Dr Heather Packer </a:t>
            </a:r>
            <a:r>
              <a:rPr lang="mr-IN" dirty="0" smtClean="0"/>
              <a:t>–</a:t>
            </a:r>
            <a:r>
              <a:rPr lang="en-GB" dirty="0" smtClean="0"/>
              <a:t> hp3@ecs.soton.ac.uk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388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Search Problems: Ordering of Terms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 descr="Screen Shot 2018-11-16 at 14.28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683" y="1580468"/>
            <a:ext cx="9114957" cy="504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85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Search Problems: Ordering of Terms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" name="Picture 3" descr="Screen Shot 2018-11-16 at 14.29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683" y="1612310"/>
            <a:ext cx="9114957" cy="421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8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History of Search Engines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182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Search </a:t>
            </a:r>
            <a:r>
              <a:rPr lang="en-US" dirty="0"/>
              <a:t>E</a:t>
            </a:r>
            <a:r>
              <a:rPr lang="en-US" dirty="0" smtClean="0"/>
              <a:t>ngines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Exploit hyperlink structure</a:t>
            </a:r>
          </a:p>
          <a:p>
            <a:pPr lvl="1"/>
            <a:r>
              <a:rPr lang="en-US" dirty="0" smtClean="0"/>
              <a:t>Personal homepages with links</a:t>
            </a:r>
          </a:p>
          <a:p>
            <a:pPr lvl="1"/>
            <a:r>
              <a:rPr lang="en-US" dirty="0" smtClean="0"/>
              <a:t>Directories</a:t>
            </a:r>
          </a:p>
          <a:p>
            <a:r>
              <a:rPr lang="en-US" dirty="0" smtClean="0"/>
              <a:t>Word of mouth</a:t>
            </a:r>
          </a:p>
          <a:p>
            <a:pPr lvl="1"/>
            <a:r>
              <a:rPr lang="en-US" dirty="0" smtClean="0"/>
              <a:t>Email, forums, Usenet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471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90’</a:t>
            </a:r>
            <a:r>
              <a:rPr lang="en-US" dirty="0"/>
              <a:t>s </a:t>
            </a:r>
            <a:r>
              <a:rPr lang="mr-IN" dirty="0" smtClean="0"/>
              <a:t>–</a:t>
            </a:r>
            <a:r>
              <a:rPr lang="en-US" dirty="0" smtClean="0"/>
              <a:t> Hand </a:t>
            </a:r>
            <a:r>
              <a:rPr lang="en-US" dirty="0" err="1"/>
              <a:t>vs</a:t>
            </a:r>
            <a:r>
              <a:rPr lang="en-US" dirty="0"/>
              <a:t> Crawler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7206" y="6130782"/>
            <a:ext cx="1109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1993                   1994                 1995                   1996                   1997                    1998 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6452977" y="2558771"/>
            <a:ext cx="998591" cy="78483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err="1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Marh</a:t>
            </a: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1996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Larry Page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err="1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BackRub</a:t>
            </a:r>
            <a:endParaRPr lang="en-US" sz="1200" dirty="0" smtClean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SE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459869" y="3506639"/>
            <a:ext cx="920519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May 1996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err="1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HotBot</a:t>
            </a:r>
            <a:endParaRPr lang="en-US" sz="1200" dirty="0" smtClean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SE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8549341" y="3023471"/>
            <a:ext cx="977551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April 1997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Ask Jeeves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SE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0175221" y="3274289"/>
            <a:ext cx="1235159" cy="415498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Jul/Sept 1998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MSN Search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10164149" y="2621209"/>
            <a:ext cx="1250688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1998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Google Search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SE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5892219" y="1549289"/>
            <a:ext cx="5867781" cy="230832"/>
          </a:xfrm>
          <a:prstGeom prst="rect">
            <a:avLst/>
          </a:prstGeom>
          <a:solidFill>
            <a:schemeClr val="bg1">
              <a:alpha val="76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06123" y="1936181"/>
            <a:ext cx="1313180" cy="78483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June 1993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1</a:t>
            </a:r>
            <a:r>
              <a:rPr kumimoji="0" lang="en-US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Web Robot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aseline="0" dirty="0" err="1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Wandex</a:t>
            </a:r>
            <a:endParaRPr lang="en-US" sz="1200" baseline="0" dirty="0" smtClean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Meausres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size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625434" y="2909551"/>
            <a:ext cx="950551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Sept1993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1</a:t>
            </a:r>
            <a:r>
              <a:rPr lang="en-US" sz="1200" baseline="300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st</a:t>
            </a: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Web SE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baseline="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By Hand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517493" y="3867431"/>
            <a:ext cx="1242422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Oct/Nov 1993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2</a:t>
            </a:r>
            <a:r>
              <a:rPr lang="en-US" sz="1200" baseline="300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nd</a:t>
            </a: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Web SE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baseline="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By Hand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672830" y="4670411"/>
            <a:ext cx="966430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Dec 1993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3</a:t>
            </a:r>
            <a:r>
              <a:rPr lang="en-US" sz="1200" baseline="300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rd</a:t>
            </a: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Web SE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baseline="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Crawler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2593658" y="2716171"/>
            <a:ext cx="876587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Jan 1994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err="1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Altavista</a:t>
            </a:r>
            <a:endParaRPr lang="en-US" sz="1200" dirty="0" smtClean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Crawler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399118" y="3627581"/>
            <a:ext cx="1300356" cy="78483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April 1994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Yahoo!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Web Directory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By Hand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29581" y="4620062"/>
            <a:ext cx="933394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Jul7 1994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Lycos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Crawler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4252678" y="3457106"/>
            <a:ext cx="1300356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1995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err="1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LookSmart</a:t>
            </a:r>
            <a:endParaRPr lang="en-US" sz="1200" dirty="0" smtClean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Web Directory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5934553" y="1520699"/>
            <a:ext cx="5633560" cy="4090619"/>
          </a:xfrm>
          <a:prstGeom prst="rect">
            <a:avLst/>
          </a:prstGeom>
          <a:solidFill>
            <a:schemeClr val="bg1">
              <a:alpha val="76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7" name="Content Placeholder 3"/>
          <p:cNvSpPr>
            <a:spLocks noGrp="1"/>
          </p:cNvSpPr>
          <p:nvPr>
            <p:ph idx="1"/>
          </p:nvPr>
        </p:nvSpPr>
        <p:spPr>
          <a:xfrm>
            <a:off x="6525805" y="1692000"/>
            <a:ext cx="5234195" cy="4469088"/>
          </a:xfrm>
        </p:spPr>
        <p:txBody>
          <a:bodyPr/>
          <a:lstStyle/>
          <a:p>
            <a:r>
              <a:rPr lang="en-US" dirty="0" smtClean="0"/>
              <a:t>Services to search the web started in the early 90s</a:t>
            </a:r>
          </a:p>
          <a:p>
            <a:r>
              <a:rPr lang="en-US" dirty="0" smtClean="0"/>
              <a:t>The indexes were either created and edited by hand</a:t>
            </a:r>
          </a:p>
          <a:p>
            <a:r>
              <a:rPr lang="en-US" dirty="0" smtClean="0"/>
              <a:t>Or, by crawlers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27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que_stick_figure_by_perfectmonsterr-d77s03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" y="2556941"/>
            <a:ext cx="2187187" cy="15942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</a:t>
            </a:r>
            <a:r>
              <a:rPr lang="en-US" smtClean="0"/>
              <a:t>90s Architectures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411903" y="1933719"/>
            <a:ext cx="2502683" cy="47705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Query Engine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9892340" y="2597070"/>
            <a:ext cx="1870354" cy="1276737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Search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index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733430" y="3020670"/>
            <a:ext cx="1706517" cy="47705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Interface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875" y="4368053"/>
            <a:ext cx="3123523" cy="234264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8049337" y="4702641"/>
            <a:ext cx="2364750" cy="1338828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Web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Crawler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aseline="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Or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Person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6159253" y="5362660"/>
            <a:ext cx="121842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3362798" y="2245985"/>
            <a:ext cx="1361569" cy="57060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8725309" y="2243493"/>
            <a:ext cx="941467" cy="5730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9666777" y="4027287"/>
            <a:ext cx="927332" cy="5733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1404291" y="3237319"/>
            <a:ext cx="941467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78314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que_stick_figure_by_perfectmonsterr-d77s03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" y="2556941"/>
            <a:ext cx="2187187" cy="1594241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 bwMode="auto">
          <a:xfrm>
            <a:off x="2212149" y="1489936"/>
            <a:ext cx="6133526" cy="2810531"/>
          </a:xfrm>
          <a:prstGeom prst="cloud">
            <a:avLst/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" name="Cloud 17"/>
          <p:cNvSpPr/>
          <p:nvPr/>
        </p:nvSpPr>
        <p:spPr bwMode="auto">
          <a:xfrm>
            <a:off x="7652849" y="2410773"/>
            <a:ext cx="4814322" cy="4258315"/>
          </a:xfrm>
          <a:prstGeom prst="cloud">
            <a:avLst/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740000"/>
            </a:camera>
            <a:lightRig rig="threePt" dir="t"/>
          </a:scene3d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90s Architectures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411903" y="1933719"/>
            <a:ext cx="2502683" cy="47705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Query Engine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9892340" y="2597070"/>
            <a:ext cx="1870354" cy="1276737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Search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index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733430" y="3020670"/>
            <a:ext cx="1706517" cy="47705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Interface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875" y="4368053"/>
            <a:ext cx="3123523" cy="234264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8049337" y="4702641"/>
            <a:ext cx="2364750" cy="1338828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Web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Crawler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aseline="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Or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Person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6159253" y="5362660"/>
            <a:ext cx="121842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3362798" y="2245985"/>
            <a:ext cx="1361569" cy="57060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8725309" y="2243493"/>
            <a:ext cx="941467" cy="5730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9666777" y="4027287"/>
            <a:ext cx="927332" cy="5733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1404291" y="3237319"/>
            <a:ext cx="941467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8116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que_stick_figure_by_perfectmonsterr-d77s03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" y="2556941"/>
            <a:ext cx="2187187" cy="1594241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 bwMode="auto">
          <a:xfrm>
            <a:off x="1362888" y="1435550"/>
            <a:ext cx="10998448" cy="4999974"/>
          </a:xfrm>
          <a:prstGeom prst="cloud">
            <a:avLst/>
          </a:prstGeom>
          <a:solidFill>
            <a:schemeClr val="accent1">
              <a:alpha val="29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90s Architectures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411903" y="1933719"/>
            <a:ext cx="2502683" cy="47705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Query Engine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9892340" y="2597070"/>
            <a:ext cx="1870354" cy="1276737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Search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index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733430" y="3020670"/>
            <a:ext cx="1706517" cy="47705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Interface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875" y="4368053"/>
            <a:ext cx="3123523" cy="234264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8049337" y="4702641"/>
            <a:ext cx="2364750" cy="1338828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Web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Crawler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aseline="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Or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Person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6159253" y="5362660"/>
            <a:ext cx="121842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3362798" y="2245985"/>
            <a:ext cx="1361569" cy="57060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8725309" y="2243493"/>
            <a:ext cx="941467" cy="5730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9666777" y="4027287"/>
            <a:ext cx="927332" cy="5733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1404291" y="3237319"/>
            <a:ext cx="941467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08913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Crawlers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1999" y="1692000"/>
            <a:ext cx="5990548" cy="4469088"/>
          </a:xfrm>
        </p:spPr>
        <p:txBody>
          <a:bodyPr/>
          <a:lstStyle/>
          <a:p>
            <a:r>
              <a:rPr lang="en-US" b="1" dirty="0" err="1" smtClean="0"/>
              <a:t>Wandex</a:t>
            </a:r>
            <a:r>
              <a:rPr lang="en-US" dirty="0" smtClean="0"/>
              <a:t> 1993 </a:t>
            </a:r>
            <a:r>
              <a:rPr lang="mr-IN" dirty="0" smtClean="0"/>
              <a:t>–</a:t>
            </a:r>
            <a:r>
              <a:rPr lang="en-US" dirty="0" smtClean="0"/>
              <a:t> size of the web</a:t>
            </a:r>
          </a:p>
          <a:p>
            <a:r>
              <a:rPr lang="en-US" dirty="0" smtClean="0"/>
              <a:t>WebCrawler Dec 1993 - indexer</a:t>
            </a:r>
          </a:p>
          <a:p>
            <a:r>
              <a:rPr lang="en-US" b="1" i="1" dirty="0" smtClean="0"/>
              <a:t>WebCrawler</a:t>
            </a:r>
            <a:r>
              <a:rPr lang="en-US" dirty="0" smtClean="0"/>
              <a:t> 1994 - indexed entire web page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 descr="toplogo_s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575" y="1718359"/>
            <a:ext cx="3142933" cy="178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65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 descr="WEBCRAW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89" y="1406887"/>
            <a:ext cx="11136971" cy="406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54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Engines and their components</a:t>
            </a:r>
          </a:p>
          <a:p>
            <a:r>
              <a:rPr lang="en-US" dirty="0" smtClean="0"/>
              <a:t>History of Search Engines</a:t>
            </a:r>
          </a:p>
          <a:p>
            <a:r>
              <a:rPr lang="en-US" dirty="0" smtClean="0"/>
              <a:t>Search Engine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40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Yahoo!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Picture 5" descr="yahoo-1995.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565" y="1611322"/>
            <a:ext cx="6304827" cy="459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71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Yellow Pages 1994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Picture 4" descr="CI-9H23W8AAkd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12192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67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- Telegraph 1994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 descr="et_1475013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18" y="1936407"/>
            <a:ext cx="7789333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948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</a:t>
            </a:r>
            <a:r>
              <a:rPr lang="mr-IN" dirty="0" smtClean="0"/>
              <a:t>–</a:t>
            </a:r>
            <a:r>
              <a:rPr lang="en-US" dirty="0" smtClean="0"/>
              <a:t> New York Times 1995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Picture 4" descr="et_1475013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18" y="1936407"/>
            <a:ext cx="7789333" cy="3810000"/>
          </a:xfrm>
          <a:prstGeom prst="rect">
            <a:avLst/>
          </a:prstGeom>
        </p:spPr>
      </p:pic>
      <p:pic>
        <p:nvPicPr>
          <p:cNvPr id="6" name="Picture 5" descr="nytimes_1473550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420" y="2382742"/>
            <a:ext cx="7789333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055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</a:t>
            </a:r>
            <a:r>
              <a:rPr lang="mr-IN" dirty="0" smtClean="0"/>
              <a:t>–</a:t>
            </a:r>
            <a:r>
              <a:rPr lang="en-US" dirty="0" smtClean="0"/>
              <a:t> BBC News 1997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Picture 4" descr="et_1475013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18" y="1936407"/>
            <a:ext cx="7789333" cy="3810000"/>
          </a:xfrm>
          <a:prstGeom prst="rect">
            <a:avLst/>
          </a:prstGeom>
        </p:spPr>
      </p:pic>
      <p:pic>
        <p:nvPicPr>
          <p:cNvPr id="6" name="Picture 5" descr="nytimes_1473550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420" y="2382742"/>
            <a:ext cx="7789333" cy="3810000"/>
          </a:xfrm>
          <a:prstGeom prst="rect">
            <a:avLst/>
          </a:prstGeom>
        </p:spPr>
      </p:pic>
      <p:pic>
        <p:nvPicPr>
          <p:cNvPr id="7" name="Picture 6" descr="bbcnews_1473555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656" y="2723387"/>
            <a:ext cx="7789333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850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Websites June 1994 - Dec 1995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6" name="Picture 5" descr="Screen Shot 2017-11-04 at 13.21.48.png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90" y="1912141"/>
            <a:ext cx="10963055" cy="422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9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Engines Issues Mid ‘90s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Scale</a:t>
            </a:r>
          </a:p>
          <a:p>
            <a:pPr lvl="1"/>
            <a:r>
              <a:rPr lang="en-US" dirty="0" smtClean="0"/>
              <a:t>How to rank pages to give the best results</a:t>
            </a:r>
          </a:p>
          <a:p>
            <a:r>
              <a:rPr lang="en-US" dirty="0" smtClean="0"/>
              <a:t>Spamming</a:t>
            </a:r>
          </a:p>
          <a:p>
            <a:pPr lvl="1"/>
            <a:r>
              <a:rPr lang="en-US" dirty="0" smtClean="0"/>
              <a:t>Web searches </a:t>
            </a:r>
            <a:r>
              <a:rPr lang="en-US" dirty="0" err="1" smtClean="0"/>
              <a:t>favoured</a:t>
            </a:r>
            <a:r>
              <a:rPr lang="en-US" dirty="0" smtClean="0"/>
              <a:t> web pages with high keyword density</a:t>
            </a:r>
          </a:p>
          <a:p>
            <a:r>
              <a:rPr lang="en-US" dirty="0" smtClean="0"/>
              <a:t>Keywords</a:t>
            </a:r>
          </a:p>
          <a:p>
            <a:pPr lvl="1"/>
            <a:r>
              <a:rPr lang="en-US" dirty="0" smtClean="0"/>
              <a:t>Spelling mistakes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409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90’s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7206" y="6130782"/>
            <a:ext cx="1109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1993                   1994                 1995                   1996                   1997                    1998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425847" y="1936181"/>
            <a:ext cx="1273731" cy="78483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June 1993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1</a:t>
            </a:r>
            <a:r>
              <a:rPr kumimoji="0" lang="en-US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Web Robot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aseline="0" dirty="0" err="1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Wandex</a:t>
            </a:r>
            <a:endParaRPr lang="en-US" sz="1200" baseline="0" dirty="0" smtClean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Meausres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size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25434" y="2909551"/>
            <a:ext cx="950551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Sept1993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1</a:t>
            </a:r>
            <a:r>
              <a:rPr lang="en-US" sz="1200" baseline="300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st</a:t>
            </a: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Web SE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aseline="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List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17493" y="3867431"/>
            <a:ext cx="1242422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Oct/Nov 1993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2</a:t>
            </a:r>
            <a:r>
              <a:rPr lang="en-US" sz="1200" baseline="300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nd</a:t>
            </a: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Web SE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aseline="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List 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72830" y="4670411"/>
            <a:ext cx="966430" cy="96949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Dec 1993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3</a:t>
            </a:r>
            <a:r>
              <a:rPr lang="en-US" sz="1200" baseline="300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rd</a:t>
            </a: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Web SE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aseline="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Crawler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Indexer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aseline="0" dirty="0" err="1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Seraching</a:t>
            </a:r>
            <a:r>
              <a:rPr lang="en-US" sz="1200" baseline="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2593657" y="2716171"/>
            <a:ext cx="876587" cy="415498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Jan 1994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err="1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Altavista</a:t>
            </a:r>
            <a:endParaRPr lang="en-US" sz="1200" dirty="0" smtClean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431178" y="3627581"/>
            <a:ext cx="1236236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April 1994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Yahoo!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Web Directory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650232" y="4356732"/>
            <a:ext cx="933394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Jul7 1994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Lycos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SE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326039" y="3457106"/>
            <a:ext cx="1236236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1995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err="1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LookSmart</a:t>
            </a:r>
            <a:endParaRPr lang="en-US" sz="1200" dirty="0" smtClean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Web Directory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6452977" y="2558771"/>
            <a:ext cx="998591" cy="78483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err="1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Marh</a:t>
            </a: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1996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Larry Page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err="1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BackRub</a:t>
            </a:r>
            <a:endParaRPr lang="en-US" sz="1200" dirty="0" smtClean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SE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459869" y="3506639"/>
            <a:ext cx="920519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May 1996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err="1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HotBot</a:t>
            </a:r>
            <a:endParaRPr lang="en-US" sz="1200" dirty="0" smtClean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SE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8549341" y="3023471"/>
            <a:ext cx="977551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April 1997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Ask Jeeves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SE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0175221" y="3274289"/>
            <a:ext cx="1235159" cy="415498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Jul/Sept 1998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MSN Search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10164149" y="2621209"/>
            <a:ext cx="1250688" cy="6001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1998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Google Search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SE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24438" y="1564778"/>
            <a:ext cx="5867781" cy="230832"/>
          </a:xfrm>
          <a:prstGeom prst="rect">
            <a:avLst/>
          </a:prstGeom>
          <a:solidFill>
            <a:schemeClr val="bg1">
              <a:alpha val="76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58659" y="1795610"/>
            <a:ext cx="5633560" cy="4090619"/>
          </a:xfrm>
          <a:prstGeom prst="rect">
            <a:avLst/>
          </a:prstGeom>
          <a:solidFill>
            <a:schemeClr val="bg1">
              <a:alpha val="76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143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BackRub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2001" y="1692000"/>
            <a:ext cx="3987375" cy="4469088"/>
          </a:xfrm>
        </p:spPr>
        <p:txBody>
          <a:bodyPr/>
          <a:lstStyle/>
          <a:p>
            <a:r>
              <a:rPr lang="en-US" dirty="0" err="1" smtClean="0"/>
              <a:t>Utilised</a:t>
            </a:r>
            <a:r>
              <a:rPr lang="en-US" dirty="0" smtClean="0"/>
              <a:t> PageRank</a:t>
            </a:r>
          </a:p>
          <a:p>
            <a:pPr lvl="1"/>
            <a:r>
              <a:rPr lang="en-US" dirty="0" smtClean="0"/>
              <a:t>More advanced than previous indexing</a:t>
            </a:r>
          </a:p>
          <a:p>
            <a:r>
              <a:rPr lang="en-US" dirty="0" smtClean="0"/>
              <a:t>Used back links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1-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4985"/>
          <a:stretch/>
        </p:blipFill>
        <p:spPr>
          <a:xfrm>
            <a:off x="4643809" y="946470"/>
            <a:ext cx="7545217" cy="529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10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numCol="2">
            <a:normAutofit fontScale="25000" lnSpcReduction="20000"/>
          </a:bodyPr>
          <a:lstStyle/>
          <a:p>
            <a:r>
              <a:rPr lang="en-US" sz="8000" dirty="0"/>
              <a:t>Assumes </a:t>
            </a:r>
            <a:r>
              <a:rPr lang="en-US" sz="8000" dirty="0" smtClean="0"/>
              <a:t>important </a:t>
            </a:r>
            <a:r>
              <a:rPr lang="en-US" sz="8000" dirty="0"/>
              <a:t>websites are likely </a:t>
            </a:r>
            <a:r>
              <a:rPr lang="en-US" sz="8000" dirty="0" smtClean="0"/>
              <a:t>be   linked to</a:t>
            </a:r>
          </a:p>
          <a:p>
            <a:r>
              <a:rPr lang="en-US" sz="8000" dirty="0" smtClean="0"/>
              <a:t>Similar to a voting:</a:t>
            </a:r>
          </a:p>
          <a:p>
            <a:pPr lvl="1"/>
            <a:r>
              <a:rPr lang="en-US" sz="8000" dirty="0" smtClean="0"/>
              <a:t>where in links are votes</a:t>
            </a:r>
          </a:p>
          <a:p>
            <a:pPr lvl="1"/>
            <a:r>
              <a:rPr lang="en-US" sz="8000" dirty="0" smtClean="0"/>
              <a:t>the quality of a vote is determined by  the number of votes (in links)</a:t>
            </a:r>
          </a:p>
          <a:p>
            <a:pPr lvl="1"/>
            <a:r>
              <a:rPr lang="en-US" sz="8000" dirty="0" smtClean="0"/>
              <a:t>your vote is worth more if you have a    higher page rank</a:t>
            </a:r>
          </a:p>
          <a:p>
            <a:pPr lvl="1"/>
            <a:endParaRPr lang="en-US" sz="8000" dirty="0"/>
          </a:p>
          <a:p>
            <a:pPr lvl="1"/>
            <a:endParaRPr lang="en-US" sz="8000" dirty="0" smtClean="0"/>
          </a:p>
          <a:p>
            <a:pPr lvl="1"/>
            <a:endParaRPr lang="en-US" sz="8000" dirty="0" smtClean="0"/>
          </a:p>
          <a:p>
            <a:r>
              <a:rPr lang="en-US" sz="8000" dirty="0" smtClean="0"/>
              <a:t>Factors Considered:</a:t>
            </a:r>
          </a:p>
          <a:p>
            <a:pPr lvl="1"/>
            <a:r>
              <a:rPr lang="en-US" sz="8000" dirty="0" smtClean="0"/>
              <a:t>Number of in links</a:t>
            </a:r>
          </a:p>
          <a:p>
            <a:pPr lvl="1"/>
            <a:r>
              <a:rPr lang="en-US" sz="8000" dirty="0" smtClean="0"/>
              <a:t>Quality of in links</a:t>
            </a:r>
          </a:p>
          <a:p>
            <a:pPr lvl="1"/>
            <a:r>
              <a:rPr lang="en-US" sz="8000" dirty="0" smtClean="0"/>
              <a:t>Web page’s context</a:t>
            </a:r>
          </a:p>
          <a:p>
            <a:r>
              <a:rPr lang="en-US" sz="8000" dirty="0" err="1" smtClean="0"/>
              <a:t>Favoured</a:t>
            </a:r>
            <a:r>
              <a:rPr lang="en-US" sz="8000" dirty="0" smtClean="0"/>
              <a:t> high keyword density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16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Board and Vague Queries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2233219"/>
              </p:ext>
            </p:extLst>
          </p:nvPr>
        </p:nvGraphicFramePr>
        <p:xfrm>
          <a:off x="431800" y="1692276"/>
          <a:ext cx="11328400" cy="3388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5431"/>
                <a:gridCol w="2378769"/>
                <a:gridCol w="2832100"/>
                <a:gridCol w="28321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Specific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Broad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Vague</a:t>
                      </a:r>
                      <a:endParaRPr lang="en-US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 know specifically what I’m looking for</a:t>
                      </a:r>
                    </a:p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/>
                    </a:p>
                  </a:txBody>
                  <a:tcPr marL="121920" marR="121920"/>
                </a:tc>
              </a:tr>
              <a:tr h="72448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 know where to look for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what I’m looking for</a:t>
                      </a:r>
                    </a:p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Looking for a specific gene</a:t>
                      </a:r>
                      <a:r>
                        <a:rPr lang="en-US" baseline="0" dirty="0" smtClean="0"/>
                        <a:t> in the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Gene</a:t>
                      </a:r>
                      <a:r>
                        <a:rPr lang="en-US" baseline="0" dirty="0" smtClean="0"/>
                        <a:t> Database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Looking</a:t>
                      </a:r>
                      <a:r>
                        <a:rPr lang="en-US" baseline="0" dirty="0" smtClean="0"/>
                        <a:t> for the manager of HR, in the company directory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Google</a:t>
                      </a:r>
                      <a:endParaRPr lang="en-US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5428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 Stuffing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Our company provides </a:t>
            </a:r>
            <a:r>
              <a:rPr lang="en-US" dirty="0"/>
              <a:t>software development and consultation services</a:t>
            </a:r>
            <a:r>
              <a:rPr lang="en-US" dirty="0" smtClean="0"/>
              <a:t>.  We are the best </a:t>
            </a:r>
            <a:r>
              <a:rPr lang="en-US" dirty="0"/>
              <a:t>software development and consultation </a:t>
            </a:r>
            <a:r>
              <a:rPr lang="en-US" dirty="0" smtClean="0"/>
              <a:t>services. Our company staff provides </a:t>
            </a:r>
            <a:r>
              <a:rPr lang="en-US" dirty="0"/>
              <a:t>software development and consultation </a:t>
            </a:r>
            <a:r>
              <a:rPr lang="en-US" dirty="0" smtClean="0"/>
              <a:t>services. We offer the best </a:t>
            </a:r>
            <a:r>
              <a:rPr lang="en-US" dirty="0"/>
              <a:t>software development and consultation </a:t>
            </a:r>
            <a:r>
              <a:rPr lang="en-US" dirty="0" smtClean="0"/>
              <a:t>services. Our </a:t>
            </a:r>
            <a:r>
              <a:rPr lang="en-US" dirty="0"/>
              <a:t>software development and consultation </a:t>
            </a:r>
            <a:r>
              <a:rPr lang="en-US" dirty="0" smtClean="0"/>
              <a:t>services is the right solution for your business. Satisfaction with our </a:t>
            </a:r>
            <a:r>
              <a:rPr lang="en-US" dirty="0"/>
              <a:t>software development and consultation </a:t>
            </a:r>
            <a:r>
              <a:rPr lang="en-US" dirty="0" smtClean="0"/>
              <a:t>services is guaranteed. We build your business solution with out </a:t>
            </a:r>
            <a:r>
              <a:rPr lang="en-US" dirty="0"/>
              <a:t>software development and consultation </a:t>
            </a:r>
            <a:r>
              <a:rPr lang="en-US" dirty="0" smtClean="0"/>
              <a:t>services.  Contact us and you will receive quality </a:t>
            </a:r>
            <a:r>
              <a:rPr lang="en-US" dirty="0"/>
              <a:t>software development and consultation </a:t>
            </a:r>
            <a:r>
              <a:rPr lang="en-US" dirty="0" smtClean="0"/>
              <a:t>services.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2233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 Stuffing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Our company provides </a:t>
            </a:r>
            <a:r>
              <a:rPr lang="en-US" b="1" dirty="0"/>
              <a:t>software development and consultation services</a:t>
            </a:r>
            <a:r>
              <a:rPr lang="en-US" dirty="0" smtClean="0"/>
              <a:t>.  </a:t>
            </a:r>
            <a:r>
              <a:rPr lang="en-US" dirty="0" smtClean="0">
                <a:solidFill>
                  <a:srgbClr val="7F7F7F"/>
                </a:solidFill>
              </a:rPr>
              <a:t>We are the best</a:t>
            </a:r>
            <a:r>
              <a:rPr lang="en-US" b="1" dirty="0" smtClean="0">
                <a:solidFill>
                  <a:srgbClr val="7F7F7F"/>
                </a:solidFill>
              </a:rPr>
              <a:t> </a:t>
            </a:r>
            <a:r>
              <a:rPr lang="en-US" b="1" dirty="0"/>
              <a:t>software development and consultation </a:t>
            </a:r>
            <a:r>
              <a:rPr lang="en-US" b="1" dirty="0" smtClean="0"/>
              <a:t>services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7F7F7F"/>
                </a:solidFill>
              </a:rPr>
              <a:t>Our company staff provides </a:t>
            </a:r>
            <a:r>
              <a:rPr lang="en-US" b="1" dirty="0"/>
              <a:t>software development and consultation </a:t>
            </a:r>
            <a:r>
              <a:rPr lang="en-US" b="1" dirty="0" smtClean="0"/>
              <a:t>services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7F7F7F"/>
                </a:solidFill>
              </a:rPr>
              <a:t>We offer the best </a:t>
            </a:r>
            <a:r>
              <a:rPr lang="en-US" b="1" dirty="0"/>
              <a:t>software development and consultation </a:t>
            </a:r>
            <a:r>
              <a:rPr lang="en-US" b="1" dirty="0" smtClean="0"/>
              <a:t>services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7F7F7F"/>
                </a:solidFill>
              </a:rPr>
              <a:t>Our</a:t>
            </a:r>
            <a:r>
              <a:rPr lang="en-US" dirty="0" smtClean="0"/>
              <a:t> </a:t>
            </a:r>
            <a:r>
              <a:rPr lang="en-US" b="1" dirty="0"/>
              <a:t>software development and consultation </a:t>
            </a:r>
            <a:r>
              <a:rPr lang="en-US" b="1" dirty="0" smtClean="0"/>
              <a:t>services </a:t>
            </a:r>
            <a:r>
              <a:rPr lang="en-US" dirty="0" smtClean="0">
                <a:solidFill>
                  <a:srgbClr val="7F7F7F"/>
                </a:solidFill>
              </a:rPr>
              <a:t>is the right solution for your business. Satisfaction with </a:t>
            </a:r>
            <a:r>
              <a:rPr lang="en-US" b="1" dirty="0" smtClean="0"/>
              <a:t>our </a:t>
            </a:r>
            <a:r>
              <a:rPr lang="en-US" b="1" dirty="0"/>
              <a:t>software development and consultation </a:t>
            </a:r>
            <a:r>
              <a:rPr lang="en-US" b="1" dirty="0" smtClean="0"/>
              <a:t>services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F7F7F"/>
                </a:solidFill>
              </a:rPr>
              <a:t>is guaranteed. We build your business solution with</a:t>
            </a:r>
            <a:r>
              <a:rPr lang="en-US" dirty="0" smtClean="0"/>
              <a:t> </a:t>
            </a:r>
            <a:r>
              <a:rPr lang="en-US" b="1" dirty="0" smtClean="0"/>
              <a:t>out </a:t>
            </a:r>
            <a:r>
              <a:rPr lang="en-US" b="1" dirty="0"/>
              <a:t>software development and consultation </a:t>
            </a:r>
            <a:r>
              <a:rPr lang="en-US" b="1" dirty="0" smtClean="0"/>
              <a:t>services</a:t>
            </a:r>
            <a:r>
              <a:rPr lang="en-US" dirty="0" smtClean="0"/>
              <a:t>.  </a:t>
            </a:r>
            <a:r>
              <a:rPr lang="en-US" dirty="0" smtClean="0">
                <a:solidFill>
                  <a:srgbClr val="7F7F7F"/>
                </a:solidFill>
              </a:rPr>
              <a:t>Contact us and you will receive quality </a:t>
            </a:r>
            <a:r>
              <a:rPr lang="en-US" b="1" dirty="0"/>
              <a:t>software development and consultation </a:t>
            </a:r>
            <a:r>
              <a:rPr lang="en-US" b="1" dirty="0" smtClean="0"/>
              <a:t>services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2444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9-11-13 at 10.30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168" y="5204103"/>
            <a:ext cx="4461056" cy="1450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7947" y="1126135"/>
            <a:ext cx="4532053" cy="649288"/>
          </a:xfrm>
        </p:spPr>
        <p:txBody>
          <a:bodyPr/>
          <a:lstStyle/>
          <a:p>
            <a:r>
              <a:rPr lang="en-US" dirty="0" smtClean="0"/>
              <a:t>The Original Google Storage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227947" y="1883345"/>
            <a:ext cx="4532052" cy="4469088"/>
          </a:xfrm>
        </p:spPr>
        <p:txBody>
          <a:bodyPr/>
          <a:lstStyle/>
          <a:p>
            <a:r>
              <a:rPr lang="en-US" dirty="0" smtClean="0"/>
              <a:t>Larry Page needed a large amount of </a:t>
            </a:r>
            <a:r>
              <a:rPr lang="en-US" dirty="0" err="1" smtClean="0"/>
              <a:t>diskspace</a:t>
            </a:r>
            <a:r>
              <a:rPr lang="en-US" dirty="0" smtClean="0"/>
              <a:t> to test PageRank</a:t>
            </a:r>
          </a:p>
          <a:p>
            <a:r>
              <a:rPr lang="en-US" dirty="0" smtClean="0"/>
              <a:t>10 4GB hard drives</a:t>
            </a:r>
          </a:p>
        </p:txBody>
      </p:sp>
      <p:pic>
        <p:nvPicPr>
          <p:cNvPr id="5" name="Picture 4" descr="The_first_Google_computer_at_Stanfo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967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1997-8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5" name="Picture 4" descr="heres-the-orginal-google-search-page-from-1998-pretty-adorably-retr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276" y="1672870"/>
            <a:ext cx="8674705" cy="513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33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Evolution of Search Engine Features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Engine algorithms are constantly changing</a:t>
            </a:r>
          </a:p>
          <a:p>
            <a:r>
              <a:rPr lang="en-US" dirty="0" smtClean="0"/>
              <a:t>They strive to improve their:</a:t>
            </a:r>
          </a:p>
          <a:p>
            <a:pPr lvl="1"/>
            <a:r>
              <a:rPr lang="en-US" dirty="0" smtClean="0"/>
              <a:t>Efficiency</a:t>
            </a:r>
          </a:p>
          <a:p>
            <a:pPr lvl="1"/>
            <a:r>
              <a:rPr lang="en-US" dirty="0" smtClean="0"/>
              <a:t>How to order the results</a:t>
            </a:r>
          </a:p>
          <a:p>
            <a:pPr lvl="2"/>
            <a:r>
              <a:rPr lang="en-US" dirty="0" smtClean="0"/>
              <a:t>Freshness</a:t>
            </a:r>
          </a:p>
          <a:p>
            <a:pPr lvl="2"/>
            <a:r>
              <a:rPr lang="en-US" dirty="0" smtClean="0"/>
              <a:t>Relevancy</a:t>
            </a:r>
          </a:p>
          <a:p>
            <a:pPr lvl="1"/>
            <a:r>
              <a:rPr lang="en-US" dirty="0" smtClean="0"/>
              <a:t>How to improve user interaction</a:t>
            </a:r>
          </a:p>
          <a:p>
            <a:pPr lvl="1"/>
            <a:r>
              <a:rPr lang="en-US" dirty="0" smtClean="0"/>
              <a:t>Additional features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8917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</a:t>
            </a:r>
            <a:r>
              <a:rPr lang="en-US" dirty="0" err="1" smtClean="0"/>
              <a:t>Adwords</a:t>
            </a:r>
            <a:r>
              <a:rPr lang="en-US" dirty="0" smtClean="0"/>
              <a:t> 2000 Funding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5" name="Picture 4" descr="google-adwords-examp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413" y="1804810"/>
            <a:ext cx="7941378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51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9/11 it was apparent that search engines did not cater of time-sensitive queries</a:t>
            </a:r>
          </a:p>
          <a:p>
            <a:r>
              <a:rPr lang="en-US" dirty="0" smtClean="0"/>
              <a:t>This lead to Google developing Google News</a:t>
            </a:r>
          </a:p>
          <a:p>
            <a:r>
              <a:rPr lang="en-US" dirty="0" smtClean="0"/>
              <a:t>The freshness of search engine’s index became more important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376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11-18 at 13.26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64" y="0"/>
            <a:ext cx="11302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950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1999, it took Google one month to crawl and build an index of about 50 million pages</a:t>
            </a:r>
            <a:r>
              <a:rPr lang="en-US" dirty="0" smtClean="0"/>
              <a:t>.*</a:t>
            </a:r>
            <a:endParaRPr lang="en-US" dirty="0"/>
          </a:p>
          <a:p>
            <a:r>
              <a:rPr lang="en-US" dirty="0"/>
              <a:t>In 2012, the same task was accomplished in less than one minute</a:t>
            </a:r>
            <a:r>
              <a:rPr lang="en-US" dirty="0" smtClean="0"/>
              <a:t>.*</a:t>
            </a:r>
            <a:endParaRPr lang="en-US" dirty="0"/>
          </a:p>
          <a:p>
            <a:r>
              <a:rPr lang="en-US" dirty="0"/>
              <a:t>16% to 20% of queries that get asked every day have never been asked before</a:t>
            </a:r>
            <a:r>
              <a:rPr lang="en-US" dirty="0" smtClean="0"/>
              <a:t>.*</a:t>
            </a:r>
            <a:endParaRPr lang="en-US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*Mitchell</a:t>
            </a:r>
            <a:r>
              <a:rPr lang="en-US" sz="1600" dirty="0"/>
              <a:t>, Jon. "How Google Search Really Works." </a:t>
            </a:r>
            <a:r>
              <a:rPr lang="en-US" sz="1600" dirty="0" err="1"/>
              <a:t>Readwrite</a:t>
            </a:r>
            <a:r>
              <a:rPr lang="en-US" sz="1600" dirty="0"/>
              <a:t>. February 29, 2012.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5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Verticals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bid for content and market share, Search Engines develop other search verticals:</a:t>
            </a:r>
          </a:p>
          <a:p>
            <a:pPr lvl="1"/>
            <a:r>
              <a:rPr lang="en-US" dirty="0" smtClean="0"/>
              <a:t>Books</a:t>
            </a:r>
          </a:p>
          <a:p>
            <a:pPr lvl="1"/>
            <a:r>
              <a:rPr lang="en-US" dirty="0" smtClean="0"/>
              <a:t>Travel</a:t>
            </a:r>
          </a:p>
          <a:p>
            <a:pPr lvl="1"/>
            <a:r>
              <a:rPr lang="en-US" dirty="0" smtClean="0"/>
              <a:t>Finance</a:t>
            </a:r>
          </a:p>
          <a:p>
            <a:pPr lvl="1"/>
            <a:r>
              <a:rPr lang="en-US" dirty="0" smtClean="0"/>
              <a:t>Shopping</a:t>
            </a:r>
          </a:p>
          <a:p>
            <a:pPr lvl="1"/>
            <a:r>
              <a:rPr lang="en-US" dirty="0" smtClean="0"/>
              <a:t>Scholar</a:t>
            </a:r>
          </a:p>
        </p:txBody>
      </p:sp>
    </p:spTree>
    <p:extLst>
      <p:ext uri="{BB962C8B-B14F-4D97-AF65-F5344CB8AC3E}">
        <p14:creationId xmlns:p14="http://schemas.microsoft.com/office/powerpoint/2010/main" val="2244800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Board and Vague Queries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193754"/>
              </p:ext>
            </p:extLst>
          </p:nvPr>
        </p:nvGraphicFramePr>
        <p:xfrm>
          <a:off x="431800" y="1692276"/>
          <a:ext cx="11328400" cy="3388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5431"/>
                <a:gridCol w="2378769"/>
                <a:gridCol w="2832100"/>
                <a:gridCol w="28321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Specific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Broad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Vague</a:t>
                      </a:r>
                      <a:endParaRPr lang="en-US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 know specifically what I’m looking for</a:t>
                      </a:r>
                    </a:p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/>
                    </a:p>
                  </a:txBody>
                  <a:tcPr marL="121920" marR="121920"/>
                </a:tc>
              </a:tr>
              <a:tr h="72448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 know where to look for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what I’m looking for</a:t>
                      </a:r>
                    </a:p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Looking for a specific gene</a:t>
                      </a:r>
                      <a:r>
                        <a:rPr lang="en-US" baseline="0" dirty="0" smtClean="0"/>
                        <a:t> in the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Gene</a:t>
                      </a:r>
                      <a:r>
                        <a:rPr lang="en-US" baseline="0" dirty="0" smtClean="0"/>
                        <a:t> Database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Looking</a:t>
                      </a:r>
                      <a:r>
                        <a:rPr lang="en-US" baseline="0" dirty="0" smtClean="0"/>
                        <a:t> for the manager of HR, in the company directory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Google</a:t>
                      </a:r>
                      <a:endParaRPr lang="en-US" dirty="0"/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 bwMode="auto">
          <a:xfrm>
            <a:off x="8838747" y="1599336"/>
            <a:ext cx="2983205" cy="4193754"/>
          </a:xfrm>
          <a:prstGeom prst="roundRect">
            <a:avLst/>
          </a:prstGeom>
          <a:solidFill>
            <a:schemeClr val="accent1">
              <a:alpha val="57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Search 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Engines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7975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Search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2015 mobile accounted for more than half of all searches</a:t>
            </a:r>
          </a:p>
          <a:p>
            <a:r>
              <a:rPr lang="en-US" dirty="0" smtClean="0"/>
              <a:t>Searches need to be context aware (location)</a:t>
            </a:r>
          </a:p>
          <a:p>
            <a:r>
              <a:rPr lang="en-US" dirty="0" smtClean="0"/>
              <a:t>Limited screen and bandwidth means relevancy is critical</a:t>
            </a:r>
          </a:p>
          <a:p>
            <a:r>
              <a:rPr lang="en-US" dirty="0" smtClean="0"/>
              <a:t>Boost mobile-friendly pages in ranking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587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Search Engine Optimisation and Issues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8779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Boosting web traffic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engines direct traffic to websites</a:t>
            </a:r>
          </a:p>
          <a:p>
            <a:r>
              <a:rPr lang="en-US" dirty="0" smtClean="0"/>
              <a:t>85% of people don’t look at the second page</a:t>
            </a:r>
          </a:p>
          <a:p>
            <a:r>
              <a:rPr lang="en-US" dirty="0" smtClean="0"/>
              <a:t>People try to </a:t>
            </a:r>
            <a:r>
              <a:rPr lang="en-US" dirty="0" err="1" smtClean="0"/>
              <a:t>optimise</a:t>
            </a:r>
            <a:r>
              <a:rPr lang="en-US" dirty="0" smtClean="0"/>
              <a:t> their site so that it ranks highly on Search Engines</a:t>
            </a:r>
          </a:p>
          <a:p>
            <a:r>
              <a:rPr lang="en-US" dirty="0" smtClean="0"/>
              <a:t>Could be fundamental to a website’s business model</a:t>
            </a:r>
          </a:p>
        </p:txBody>
      </p:sp>
    </p:spTree>
    <p:extLst>
      <p:ext uri="{BB962C8B-B14F-4D97-AF65-F5344CB8AC3E}">
        <p14:creationId xmlns:p14="http://schemas.microsoft.com/office/powerpoint/2010/main" val="1316175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Engine </a:t>
            </a:r>
            <a:r>
              <a:rPr lang="en-US" dirty="0" err="1" smtClean="0"/>
              <a:t>Optimisation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2000" y="1692000"/>
            <a:ext cx="11328000" cy="8998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Whole industry exists trying to boost search ranking to ensure pages are indexed by search engines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3857" y="2930596"/>
            <a:ext cx="515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Legitimate SEO (White Hat)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Good Design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Valid metadata, alt tags on images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05286" y="2901566"/>
            <a:ext cx="55779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Illegitimate </a:t>
            </a:r>
            <a:r>
              <a:rPr lang="en-US" sz="2000" dirty="0"/>
              <a:t>SEO (Black Hat)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Often gaming search ranking algorithms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Deception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Leads to arms race between SEO and search engines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3281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Combatting SEO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search engines have rules against:</a:t>
            </a:r>
          </a:p>
          <a:p>
            <a:pPr lvl="1"/>
            <a:r>
              <a:rPr lang="en-US" dirty="0" smtClean="0"/>
              <a:t>Invisible text</a:t>
            </a:r>
          </a:p>
          <a:p>
            <a:pPr lvl="1"/>
            <a:r>
              <a:rPr lang="en-US" dirty="0" smtClean="0"/>
              <a:t>Meta tag abuse</a:t>
            </a:r>
          </a:p>
          <a:p>
            <a:pPr lvl="1"/>
            <a:r>
              <a:rPr lang="en-US" dirty="0" smtClean="0"/>
              <a:t>Heavy repetition</a:t>
            </a:r>
          </a:p>
          <a:p>
            <a:pPr lvl="1"/>
            <a:r>
              <a:rPr lang="en-US" dirty="0" smtClean="0"/>
              <a:t>“domain spam”</a:t>
            </a:r>
          </a:p>
          <a:p>
            <a:pPr lvl="2"/>
            <a:r>
              <a:rPr lang="en-US" dirty="0" smtClean="0"/>
              <a:t>Overtly submission of “mirror” sites in an attempt to dominate the listings for particular terms</a:t>
            </a:r>
          </a:p>
        </p:txBody>
      </p:sp>
    </p:spTree>
    <p:extLst>
      <p:ext uri="{BB962C8B-B14F-4D97-AF65-F5344CB8AC3E}">
        <p14:creationId xmlns:p14="http://schemas.microsoft.com/office/powerpoint/2010/main" val="206167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and other SEs are a Business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Search Engines record tracking information</a:t>
            </a:r>
          </a:p>
          <a:p>
            <a:pPr lvl="1"/>
            <a:r>
              <a:rPr lang="en-US" dirty="0"/>
              <a:t>Google saves every voice search</a:t>
            </a:r>
          </a:p>
          <a:p>
            <a:pPr lvl="1"/>
            <a:r>
              <a:rPr lang="en-US" dirty="0"/>
              <a:t>IP addresses</a:t>
            </a:r>
          </a:p>
          <a:p>
            <a:pPr lvl="1"/>
            <a:r>
              <a:rPr lang="en-US" dirty="0"/>
              <a:t>Location</a:t>
            </a:r>
          </a:p>
          <a:p>
            <a:pPr lvl="1"/>
            <a:r>
              <a:rPr lang="en-US" dirty="0"/>
              <a:t>Saves your </a:t>
            </a:r>
            <a:r>
              <a:rPr lang="en-US" dirty="0" smtClean="0"/>
              <a:t>searches</a:t>
            </a:r>
          </a:p>
          <a:p>
            <a:r>
              <a:rPr lang="en-US" dirty="0" smtClean="0"/>
              <a:t>Google’s revenue is from adverts</a:t>
            </a:r>
          </a:p>
          <a:p>
            <a:pPr lvl="1"/>
            <a:r>
              <a:rPr lang="en-US" dirty="0" smtClean="0"/>
              <a:t>Improve their revenue with targeted advertising</a:t>
            </a:r>
            <a:endParaRPr lang="en-US" dirty="0"/>
          </a:p>
          <a:p>
            <a:r>
              <a:rPr lang="en-US" dirty="0" smtClean="0"/>
              <a:t>Google has a large research department</a:t>
            </a:r>
          </a:p>
          <a:p>
            <a:pPr lvl="1"/>
            <a:r>
              <a:rPr lang="en-US" dirty="0" smtClean="0"/>
              <a:t>Improve their technology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9524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types of queries can be answered on the web</a:t>
            </a:r>
          </a:p>
          <a:p>
            <a:r>
              <a:rPr lang="en-US" dirty="0" smtClean="0"/>
              <a:t>Search engines and their basic framework:</a:t>
            </a:r>
          </a:p>
          <a:p>
            <a:pPr lvl="1"/>
            <a:r>
              <a:rPr lang="en-US" dirty="0" smtClean="0"/>
              <a:t>Web crawler</a:t>
            </a:r>
          </a:p>
          <a:p>
            <a:pPr lvl="1"/>
            <a:r>
              <a:rPr lang="en-US" dirty="0" smtClean="0"/>
              <a:t>Search index</a:t>
            </a:r>
          </a:p>
          <a:p>
            <a:pPr lvl="1"/>
            <a:r>
              <a:rPr lang="en-US" dirty="0" smtClean="0"/>
              <a:t>Query engine</a:t>
            </a:r>
          </a:p>
          <a:p>
            <a:pPr lvl="1"/>
            <a:r>
              <a:rPr lang="en-US" dirty="0" smtClean="0"/>
              <a:t>Interface</a:t>
            </a:r>
          </a:p>
          <a:p>
            <a:r>
              <a:rPr lang="en-US" dirty="0" smtClean="0"/>
              <a:t>Their history </a:t>
            </a:r>
          </a:p>
          <a:p>
            <a:r>
              <a:rPr lang="en-US" dirty="0" smtClean="0"/>
              <a:t>Issues with Search Engines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33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09684" y="1506933"/>
            <a:ext cx="10021387" cy="5043243"/>
            <a:chOff x="878727" y="1506932"/>
            <a:chExt cx="7516040" cy="5043243"/>
          </a:xfrm>
        </p:grpSpPr>
        <p:pic>
          <p:nvPicPr>
            <p:cNvPr id="6" name="Picture 5" descr="SE-Images-561x359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727" y="1506932"/>
              <a:ext cx="7516040" cy="480973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 bwMode="auto">
            <a:xfrm>
              <a:off x="2276805" y="5715643"/>
              <a:ext cx="2636890" cy="79010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pic>
          <p:nvPicPr>
            <p:cNvPr id="9" name="Picture 8" descr="272px-Google_2015_logo.sv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2973" y="5715643"/>
              <a:ext cx="2467311" cy="83453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Engines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17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Engines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engines are a service </a:t>
            </a:r>
          </a:p>
          <a:p>
            <a:r>
              <a:rPr lang="en-US" dirty="0" smtClean="0"/>
              <a:t>They allow users to search for content using </a:t>
            </a:r>
            <a:r>
              <a:rPr lang="en-US" b="1" dirty="0" smtClean="0"/>
              <a:t>keywords</a:t>
            </a:r>
          </a:p>
          <a:p>
            <a:r>
              <a:rPr lang="en-US" dirty="0" smtClean="0"/>
              <a:t>They </a:t>
            </a:r>
            <a:r>
              <a:rPr lang="en-US" b="1" dirty="0" smtClean="0"/>
              <a:t>DO NOT </a:t>
            </a:r>
            <a:r>
              <a:rPr lang="en-US" dirty="0" smtClean="0"/>
              <a:t>access the web directly</a:t>
            </a:r>
          </a:p>
          <a:p>
            <a:r>
              <a:rPr lang="en-US" dirty="0" smtClean="0"/>
              <a:t>They </a:t>
            </a:r>
            <a:r>
              <a:rPr lang="en-US" b="1" dirty="0" smtClean="0"/>
              <a:t>USE</a:t>
            </a:r>
            <a:r>
              <a:rPr lang="en-US" dirty="0" smtClean="0"/>
              <a:t> huge databases</a:t>
            </a:r>
          </a:p>
          <a:p>
            <a:r>
              <a:rPr lang="en-US" dirty="0" smtClean="0"/>
              <a:t>A query returns a </a:t>
            </a:r>
            <a:r>
              <a:rPr lang="en-US" b="1" dirty="0" smtClean="0"/>
              <a:t>ranked</a:t>
            </a:r>
            <a:r>
              <a:rPr lang="en-US" dirty="0" smtClean="0"/>
              <a:t> set of results</a:t>
            </a:r>
            <a:endParaRPr lang="en-US" b="1" dirty="0" smtClean="0"/>
          </a:p>
          <a:p>
            <a:endParaRPr lang="en-US" dirty="0" smtClean="0"/>
          </a:p>
          <a:p>
            <a:pPr marL="3600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907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que_stick_figure_by_perfectmonsterr-d77s03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" y="2556941"/>
            <a:ext cx="2187187" cy="15942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9" y="900000"/>
            <a:ext cx="12144632" cy="649288"/>
          </a:xfrm>
        </p:spPr>
        <p:txBody>
          <a:bodyPr/>
          <a:lstStyle/>
          <a:p>
            <a:r>
              <a:rPr lang="en-US" dirty="0" smtClean="0"/>
              <a:t>Simple Framework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/>
              <a:t>Altravista’s</a:t>
            </a:r>
            <a:r>
              <a:rPr lang="en-US" dirty="0"/>
              <a:t> </a:t>
            </a:r>
            <a:r>
              <a:rPr lang="en-US" dirty="0" smtClean="0"/>
              <a:t>Framework 1994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411903" y="1933719"/>
            <a:ext cx="2502683" cy="47705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Query Engine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9892340" y="2597070"/>
            <a:ext cx="1870354" cy="1276737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Search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index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849875" y="3020671"/>
            <a:ext cx="1706517" cy="47705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Interface</a:t>
            </a:r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875" y="4368053"/>
            <a:ext cx="3123523" cy="234264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8050917" y="5102474"/>
            <a:ext cx="2364750" cy="47705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Web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Crawler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6159253" y="5362660"/>
            <a:ext cx="121842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3944395" y="2245985"/>
            <a:ext cx="779972" cy="57060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8725309" y="2243493"/>
            <a:ext cx="941467" cy="5730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9423201" y="4027286"/>
            <a:ext cx="1170908" cy="91388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1404291" y="3237319"/>
            <a:ext cx="941467" cy="154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82269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Web Crawler</a:t>
            </a:r>
            <a:r>
              <a:rPr lang="en-US" dirty="0" smtClean="0"/>
              <a:t>, Spider or bot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en-US" sz="1800" dirty="0" smtClean="0"/>
              <a:t>An algorithm that systematically browses the web</a:t>
            </a:r>
          </a:p>
          <a:p>
            <a:r>
              <a:rPr lang="en-US" sz="1800" dirty="0" smtClean="0"/>
              <a:t>A basic algorithm</a:t>
            </a:r>
          </a:p>
          <a:p>
            <a:pPr marL="817200" lvl="1" indent="-457200">
              <a:buAutoNum type="arabicParenR"/>
            </a:pPr>
            <a:r>
              <a:rPr lang="en-US" dirty="0" smtClean="0"/>
              <a:t>Start at a webpage</a:t>
            </a:r>
          </a:p>
          <a:p>
            <a:pPr marL="817200" lvl="1" indent="-457200">
              <a:buAutoNum type="arabicParenR"/>
            </a:pPr>
            <a:r>
              <a:rPr lang="en-US" dirty="0" smtClean="0"/>
              <a:t>Follow the hyperlinks that webpage points to </a:t>
            </a:r>
          </a:p>
          <a:p>
            <a:pPr marL="817200" lvl="1" indent="-457200">
              <a:buAutoNum type="arabicParenR"/>
            </a:pPr>
            <a:r>
              <a:rPr lang="en-US" dirty="0" smtClean="0"/>
              <a:t>Then follows the links those webpages point to</a:t>
            </a:r>
            <a:endParaRPr lang="en-US" dirty="0"/>
          </a:p>
          <a:p>
            <a:r>
              <a:rPr lang="en-US" sz="1800" dirty="0" smtClean="0"/>
              <a:t>Each page it visits it collects metadata about it</a:t>
            </a:r>
          </a:p>
          <a:p>
            <a:r>
              <a:rPr lang="en-US" sz="1800" dirty="0" smtClean="0"/>
              <a:t>Stores </a:t>
            </a:r>
            <a:r>
              <a:rPr lang="en-US" sz="1800" dirty="0"/>
              <a:t>a file for each resource, with its </a:t>
            </a:r>
            <a:r>
              <a:rPr lang="en-US" sz="1800" dirty="0" smtClean="0"/>
              <a:t>metadata in a search index</a:t>
            </a:r>
          </a:p>
          <a:p>
            <a:r>
              <a:rPr lang="en-US" sz="1800" dirty="0"/>
              <a:t>Crawlers consume resources</a:t>
            </a:r>
          </a:p>
          <a:p>
            <a:r>
              <a:rPr lang="en-US" sz="1800" dirty="0"/>
              <a:t>Can visit sites without approval</a:t>
            </a: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237470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289</TotalTime>
  <Words>1870</Words>
  <Application>Microsoft Macintosh PowerPoint</Application>
  <PresentationFormat>Custom</PresentationFormat>
  <Paragraphs>484</Paragraphs>
  <Slides>56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Search Engines</vt:lpstr>
      <vt:lpstr>Introduction</vt:lpstr>
      <vt:lpstr>Specific Board and Vague Queries</vt:lpstr>
      <vt:lpstr>Specific Board and Vague Queries</vt:lpstr>
      <vt:lpstr>Search Engines</vt:lpstr>
      <vt:lpstr>Search Engines</vt:lpstr>
      <vt:lpstr>Simple Framework – Altravista’s Framework 1994</vt:lpstr>
      <vt:lpstr>Web Crawler, Spider or bot</vt:lpstr>
      <vt:lpstr>Web Crawler - robots.txt</vt:lpstr>
      <vt:lpstr>Web Crawler Policies</vt:lpstr>
      <vt:lpstr>Web Crawler Selection Policy</vt:lpstr>
      <vt:lpstr>Web Crawler Re-visit Policy </vt:lpstr>
      <vt:lpstr>Web Crawler Politeness Policy</vt:lpstr>
      <vt:lpstr>Web Crawler Parellisation Policy</vt:lpstr>
      <vt:lpstr>Web Crawler - Crawlability</vt:lpstr>
      <vt:lpstr>Search Index Ranking</vt:lpstr>
      <vt:lpstr>Indexing Data Issues</vt:lpstr>
      <vt:lpstr>User Search Problems</vt:lpstr>
      <vt:lpstr>User Search Problems: Ordering of Terms</vt:lpstr>
      <vt:lpstr>User Search Problems: Ordering of Terms</vt:lpstr>
      <vt:lpstr>History of Search Engines</vt:lpstr>
      <vt:lpstr>Before Search Engines</vt:lpstr>
      <vt:lpstr>Timeline 90’s – Hand vs Crawler</vt:lpstr>
      <vt:lpstr>Early 90s Architectures</vt:lpstr>
      <vt:lpstr>Early 90s Architectures</vt:lpstr>
      <vt:lpstr>Early 90s Architectures</vt:lpstr>
      <vt:lpstr>Web Crawlers</vt:lpstr>
      <vt:lpstr>PowerPoint Presentation</vt:lpstr>
      <vt:lpstr>Yahoo!</vt:lpstr>
      <vt:lpstr>Internet Yellow Pages 1994</vt:lpstr>
      <vt:lpstr>Website - Telegraph 1994</vt:lpstr>
      <vt:lpstr>Website – New York Times 1995</vt:lpstr>
      <vt:lpstr>Website – BBC News 1997</vt:lpstr>
      <vt:lpstr>Number of Websites June 1994 - Dec 1995</vt:lpstr>
      <vt:lpstr>Search Engines Issues Mid ‘90s</vt:lpstr>
      <vt:lpstr>Timeline 90’s</vt:lpstr>
      <vt:lpstr>BackRub</vt:lpstr>
      <vt:lpstr>PageRank</vt:lpstr>
      <vt:lpstr>Keyword Stuffing</vt:lpstr>
      <vt:lpstr>Keyword Stuffing</vt:lpstr>
      <vt:lpstr>The Original Google Storage</vt:lpstr>
      <vt:lpstr>Google 1997-8</vt:lpstr>
      <vt:lpstr>The Evolution of Search Engine Features</vt:lpstr>
      <vt:lpstr>Google Adwords 2000 Funding</vt:lpstr>
      <vt:lpstr>Relevancy</vt:lpstr>
      <vt:lpstr>PowerPoint Presentation</vt:lpstr>
      <vt:lpstr>Google 2012</vt:lpstr>
      <vt:lpstr>Search Verticals </vt:lpstr>
      <vt:lpstr>Mobile Search</vt:lpstr>
      <vt:lpstr>Search Engine Optimisation and Issues</vt:lpstr>
      <vt:lpstr>Boosting web traffic</vt:lpstr>
      <vt:lpstr>Search Engine Optimisation</vt:lpstr>
      <vt:lpstr>Combatting SEO</vt:lpstr>
      <vt:lpstr>Google and other SEs are a Business </vt:lpstr>
      <vt:lpstr>Overview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Gibbins</dc:creator>
  <cp:lastModifiedBy>Heather</cp:lastModifiedBy>
  <cp:revision>51</cp:revision>
  <dcterms:created xsi:type="dcterms:W3CDTF">2018-10-03T20:20:50Z</dcterms:created>
  <dcterms:modified xsi:type="dcterms:W3CDTF">2019-11-24T23:03:12Z</dcterms:modified>
</cp:coreProperties>
</file>