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4"/>
  </p:notesMasterIdLst>
  <p:sldIdLst>
    <p:sldId id="257" r:id="rId9"/>
    <p:sldId id="258" r:id="rId10"/>
    <p:sldId id="260" r:id="rId11"/>
    <p:sldId id="261" r:id="rId12"/>
    <p:sldId id="30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0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68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533832"/>
        <c:axId val="-2081530824"/>
      </c:barChart>
      <c:catAx>
        <c:axId val="-208153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1530824"/>
        <c:crosses val="autoZero"/>
        <c:auto val="1"/>
        <c:lblAlgn val="ctr"/>
        <c:lblOffset val="100"/>
        <c:noMultiLvlLbl val="0"/>
      </c:catAx>
      <c:valAx>
        <c:axId val="-2081530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153383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3C53E-BF26-E642-8AB0-8AF5F27E2BCE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80F7-12DF-D448-84AD-485A23EA8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5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1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6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8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93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7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1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4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32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26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4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18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09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83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1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52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58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4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Sites</a:t>
            </a:r>
            <a:r>
              <a:rPr lang="en-US" baseline="0" dirty="0" smtClean="0"/>
              <a:t> and hyperlinks between them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mathematics a dense graph is a graph in which the number of edges is close to the maximal number of edges.  The opposite, a graph with only a few edges, is a sparse graph.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Property of almost any network is the power law distribution of degrees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15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48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17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8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18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48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73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91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15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79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15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81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9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1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5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4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7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7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=""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732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9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9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9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647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6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3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7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8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9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9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9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647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2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theme" Target="../theme/theme4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theme" Target="../theme/theme5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theme" Target="../theme/theme6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theme" Target="../theme/theme7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theme" Target="../theme/theme8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24/11/19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6" r:id="rId23"/>
    <p:sldLayoutId id="2147483727" r:id="rId24"/>
    <p:sldLayoutId id="2147483728" r:id="rId25"/>
    <p:sldLayoutId id="2147483729" r:id="rId26"/>
    <p:sldLayoutId id="214748373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33" r:id="rId4"/>
    <p:sldLayoutId id="214748373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4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the </a:t>
            </a:r>
            <a:r>
              <a:rPr lang="en-US" dirty="0"/>
              <a:t>M</a:t>
            </a:r>
            <a:r>
              <a:rPr lang="en-US" dirty="0" smtClean="0"/>
              <a:t>ost Important Node?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1555139" y="1472535"/>
            <a:ext cx="8925898" cy="5202779"/>
            <a:chOff x="1166354" y="1224694"/>
            <a:chExt cx="6694423" cy="5202779"/>
          </a:xfrm>
        </p:grpSpPr>
        <p:sp>
          <p:nvSpPr>
            <p:cNvPr id="26" name="Oval 25"/>
            <p:cNvSpPr/>
            <p:nvPr/>
          </p:nvSpPr>
          <p:spPr bwMode="auto">
            <a:xfrm>
              <a:off x="2673450" y="6102879"/>
              <a:ext cx="30704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001427" y="5560746"/>
              <a:ext cx="28810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166354" y="4925674"/>
              <a:ext cx="31647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896600" y="4925674"/>
              <a:ext cx="28272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002609" y="5885340"/>
              <a:ext cx="28176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036177" y="4763377"/>
              <a:ext cx="31204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457828" y="4213154"/>
              <a:ext cx="31632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035187" y="3809739"/>
              <a:ext cx="31402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266208" y="3677718"/>
              <a:ext cx="27228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557608" y="2648709"/>
              <a:ext cx="24151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953496" y="1797128"/>
              <a:ext cx="28129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726416" y="2122392"/>
              <a:ext cx="334547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M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435738" y="3924500"/>
              <a:ext cx="30295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117967" y="2973303"/>
              <a:ext cx="32083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O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553479" y="2168856"/>
              <a:ext cx="31465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707139" y="1224694"/>
              <a:ext cx="28446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539939" y="1797798"/>
              <a:ext cx="32083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9" name="Straight Connector 58"/>
            <p:cNvCxnSpPr>
              <a:stCxn id="28" idx="5"/>
              <a:endCxn id="27" idx="1"/>
            </p:cNvCxnSpPr>
            <p:nvPr/>
          </p:nvCxnSpPr>
          <p:spPr bwMode="auto">
            <a:xfrm>
              <a:off x="1436486" y="5202732"/>
              <a:ext cx="607134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27" idx="5"/>
              <a:endCxn id="26" idx="1"/>
            </p:cNvCxnSpPr>
            <p:nvPr/>
          </p:nvCxnSpPr>
          <p:spPr bwMode="auto">
            <a:xfrm>
              <a:off x="2247343" y="5837804"/>
              <a:ext cx="471073" cy="31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27" idx="0"/>
              <a:endCxn id="32" idx="4"/>
            </p:cNvCxnSpPr>
            <p:nvPr/>
          </p:nvCxnSpPr>
          <p:spPr bwMode="auto">
            <a:xfrm flipV="1">
              <a:off x="2145482" y="4537748"/>
              <a:ext cx="470506" cy="102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28" idx="7"/>
              <a:endCxn id="32" idx="3"/>
            </p:cNvCxnSpPr>
            <p:nvPr/>
          </p:nvCxnSpPr>
          <p:spPr bwMode="auto">
            <a:xfrm flipV="1">
              <a:off x="1436486" y="4490212"/>
              <a:ext cx="1067665" cy="48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26" idx="6"/>
              <a:endCxn id="30" idx="2"/>
            </p:cNvCxnSpPr>
            <p:nvPr/>
          </p:nvCxnSpPr>
          <p:spPr bwMode="auto">
            <a:xfrm flipV="1">
              <a:off x="2980499" y="6047637"/>
              <a:ext cx="1022110" cy="2175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26" idx="0"/>
              <a:endCxn id="29" idx="4"/>
            </p:cNvCxnSpPr>
            <p:nvPr/>
          </p:nvCxnSpPr>
          <p:spPr bwMode="auto">
            <a:xfrm flipV="1">
              <a:off x="2826975" y="5250268"/>
              <a:ext cx="210985" cy="85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30" idx="0"/>
              <a:endCxn id="31" idx="4"/>
            </p:cNvCxnSpPr>
            <p:nvPr/>
          </p:nvCxnSpPr>
          <p:spPr bwMode="auto">
            <a:xfrm flipV="1">
              <a:off x="4143493" y="5087971"/>
              <a:ext cx="48705" cy="7973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31" idx="0"/>
              <a:endCxn id="33" idx="4"/>
            </p:cNvCxnSpPr>
            <p:nvPr/>
          </p:nvCxnSpPr>
          <p:spPr bwMode="auto">
            <a:xfrm flipV="1">
              <a:off x="4192198" y="4134333"/>
              <a:ext cx="1" cy="6290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32" idx="6"/>
              <a:endCxn id="33" idx="3"/>
            </p:cNvCxnSpPr>
            <p:nvPr/>
          </p:nvCxnSpPr>
          <p:spPr bwMode="auto">
            <a:xfrm flipV="1">
              <a:off x="2774148" y="4086797"/>
              <a:ext cx="1307026" cy="2886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32" idx="5"/>
              <a:endCxn id="31" idx="2"/>
            </p:cNvCxnSpPr>
            <p:nvPr/>
          </p:nvCxnSpPr>
          <p:spPr bwMode="auto">
            <a:xfrm>
              <a:off x="2727825" y="4490212"/>
              <a:ext cx="1308352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29" idx="6"/>
              <a:endCxn id="31" idx="3"/>
            </p:cNvCxnSpPr>
            <p:nvPr/>
          </p:nvCxnSpPr>
          <p:spPr bwMode="auto">
            <a:xfrm flipV="1">
              <a:off x="3179320" y="5040435"/>
              <a:ext cx="902554" cy="475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29" idx="5"/>
              <a:endCxn id="30" idx="1"/>
            </p:cNvCxnSpPr>
            <p:nvPr/>
          </p:nvCxnSpPr>
          <p:spPr bwMode="auto">
            <a:xfrm>
              <a:off x="3137916" y="5202732"/>
              <a:ext cx="905956" cy="730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29" idx="0"/>
              <a:endCxn id="32" idx="5"/>
            </p:cNvCxnSpPr>
            <p:nvPr/>
          </p:nvCxnSpPr>
          <p:spPr bwMode="auto">
            <a:xfrm flipH="1" flipV="1">
              <a:off x="2727825" y="4490212"/>
              <a:ext cx="310135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29" idx="2"/>
              <a:endCxn id="28" idx="6"/>
            </p:cNvCxnSpPr>
            <p:nvPr/>
          </p:nvCxnSpPr>
          <p:spPr bwMode="auto">
            <a:xfrm flipH="1">
              <a:off x="1482833" y="5087971"/>
              <a:ext cx="141376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27" idx="7"/>
              <a:endCxn id="29" idx="3"/>
            </p:cNvCxnSpPr>
            <p:nvPr/>
          </p:nvCxnSpPr>
          <p:spPr bwMode="auto">
            <a:xfrm flipV="1">
              <a:off x="2247343" y="5202732"/>
              <a:ext cx="690661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33" idx="7"/>
              <a:endCxn id="34" idx="3"/>
            </p:cNvCxnSpPr>
            <p:nvPr/>
          </p:nvCxnSpPr>
          <p:spPr bwMode="auto">
            <a:xfrm>
              <a:off x="4303222" y="3857275"/>
              <a:ext cx="1002861" cy="975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33" idx="0"/>
              <a:endCxn id="35" idx="4"/>
            </p:cNvCxnSpPr>
            <p:nvPr/>
          </p:nvCxnSpPr>
          <p:spPr bwMode="auto">
            <a:xfrm flipV="1">
              <a:off x="4192199" y="2973303"/>
              <a:ext cx="486165" cy="8364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35" idx="0"/>
              <a:endCxn id="36" idx="4"/>
            </p:cNvCxnSpPr>
            <p:nvPr/>
          </p:nvCxnSpPr>
          <p:spPr bwMode="auto">
            <a:xfrm flipV="1">
              <a:off x="4678364" y="2121722"/>
              <a:ext cx="415779" cy="5269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38" idx="1"/>
              <a:endCxn id="34" idx="6"/>
            </p:cNvCxnSpPr>
            <p:nvPr/>
          </p:nvCxnSpPr>
          <p:spPr bwMode="auto">
            <a:xfrm flipH="1" flipV="1">
              <a:off x="5538494" y="3840015"/>
              <a:ext cx="941611" cy="1320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38" idx="7"/>
              <a:endCxn id="39" idx="4"/>
            </p:cNvCxnSpPr>
            <p:nvPr/>
          </p:nvCxnSpPr>
          <p:spPr bwMode="auto">
            <a:xfrm flipV="1">
              <a:off x="6694326" y="3297897"/>
              <a:ext cx="584059" cy="6741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38" idx="0"/>
              <a:endCxn id="40" idx="4"/>
            </p:cNvCxnSpPr>
            <p:nvPr/>
          </p:nvCxnSpPr>
          <p:spPr bwMode="auto">
            <a:xfrm flipV="1">
              <a:off x="6587216" y="2493450"/>
              <a:ext cx="123592" cy="1431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38" idx="1"/>
              <a:endCxn id="37" idx="4"/>
            </p:cNvCxnSpPr>
            <p:nvPr/>
          </p:nvCxnSpPr>
          <p:spPr bwMode="auto">
            <a:xfrm flipH="1" flipV="1">
              <a:off x="5893690" y="2446986"/>
              <a:ext cx="586414" cy="1525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39" idx="1"/>
              <a:endCxn id="40" idx="5"/>
            </p:cNvCxnSpPr>
            <p:nvPr/>
          </p:nvCxnSpPr>
          <p:spPr bwMode="auto">
            <a:xfrm flipH="1" flipV="1">
              <a:off x="6822055" y="2445914"/>
              <a:ext cx="342898" cy="574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39" idx="2"/>
              <a:endCxn id="37" idx="4"/>
            </p:cNvCxnSpPr>
            <p:nvPr/>
          </p:nvCxnSpPr>
          <p:spPr bwMode="auto">
            <a:xfrm flipH="1" flipV="1">
              <a:off x="5893690" y="2446986"/>
              <a:ext cx="1224277" cy="688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39" idx="3"/>
              <a:endCxn id="34" idx="7"/>
            </p:cNvCxnSpPr>
            <p:nvPr/>
          </p:nvCxnSpPr>
          <p:spPr bwMode="auto">
            <a:xfrm flipH="1">
              <a:off x="5498619" y="3250361"/>
              <a:ext cx="1666334" cy="4748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39" idx="7"/>
              <a:endCxn id="42" idx="4"/>
            </p:cNvCxnSpPr>
            <p:nvPr/>
          </p:nvCxnSpPr>
          <p:spPr bwMode="auto">
            <a:xfrm flipV="1">
              <a:off x="7391819" y="2122392"/>
              <a:ext cx="308539" cy="8984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>
              <a:stCxn id="34" idx="0"/>
              <a:endCxn id="40" idx="3"/>
            </p:cNvCxnSpPr>
            <p:nvPr/>
          </p:nvCxnSpPr>
          <p:spPr bwMode="auto">
            <a:xfrm flipV="1">
              <a:off x="5402351" y="2445914"/>
              <a:ext cx="1197208" cy="1231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34" idx="1"/>
              <a:endCxn id="37" idx="3"/>
            </p:cNvCxnSpPr>
            <p:nvPr/>
          </p:nvCxnSpPr>
          <p:spPr bwMode="auto">
            <a:xfrm flipV="1">
              <a:off x="5306083" y="2399450"/>
              <a:ext cx="469326" cy="1325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>
              <a:stCxn id="34" idx="2"/>
              <a:endCxn id="35" idx="5"/>
            </p:cNvCxnSpPr>
            <p:nvPr/>
          </p:nvCxnSpPr>
          <p:spPr bwMode="auto">
            <a:xfrm flipH="1" flipV="1">
              <a:off x="4763751" y="2925767"/>
              <a:ext cx="502456" cy="914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stCxn id="34" idx="1"/>
              <a:endCxn id="36" idx="4"/>
            </p:cNvCxnSpPr>
            <p:nvPr/>
          </p:nvCxnSpPr>
          <p:spPr bwMode="auto">
            <a:xfrm flipH="1" flipV="1">
              <a:off x="5094143" y="2121722"/>
              <a:ext cx="211940" cy="1603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>
              <a:stCxn id="35" idx="6"/>
              <a:endCxn id="37" idx="2"/>
            </p:cNvCxnSpPr>
            <p:nvPr/>
          </p:nvCxnSpPr>
          <p:spPr bwMode="auto">
            <a:xfrm flipV="1">
              <a:off x="4799120" y="2284689"/>
              <a:ext cx="927296" cy="5263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>
              <a:stCxn id="35" idx="5"/>
              <a:endCxn id="40" idx="3"/>
            </p:cNvCxnSpPr>
            <p:nvPr/>
          </p:nvCxnSpPr>
          <p:spPr bwMode="auto">
            <a:xfrm flipV="1">
              <a:off x="4763751" y="2445914"/>
              <a:ext cx="1835808" cy="4798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35" idx="5"/>
              <a:endCxn id="39" idx="2"/>
            </p:cNvCxnSpPr>
            <p:nvPr/>
          </p:nvCxnSpPr>
          <p:spPr bwMode="auto">
            <a:xfrm>
              <a:off x="4763751" y="2925767"/>
              <a:ext cx="2354215" cy="2098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36" idx="6"/>
              <a:endCxn id="40" idx="0"/>
            </p:cNvCxnSpPr>
            <p:nvPr/>
          </p:nvCxnSpPr>
          <p:spPr bwMode="auto">
            <a:xfrm>
              <a:off x="5234789" y="1959425"/>
              <a:ext cx="1476019" cy="2094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>
              <a:stCxn id="37" idx="0"/>
              <a:endCxn id="41" idx="3"/>
            </p:cNvCxnSpPr>
            <p:nvPr/>
          </p:nvCxnSpPr>
          <p:spPr bwMode="auto">
            <a:xfrm flipV="1">
              <a:off x="5893690" y="1501752"/>
              <a:ext cx="855108" cy="6206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stCxn id="40" idx="0"/>
              <a:endCxn id="41" idx="4"/>
            </p:cNvCxnSpPr>
            <p:nvPr/>
          </p:nvCxnSpPr>
          <p:spPr bwMode="auto">
            <a:xfrm flipV="1">
              <a:off x="6710808" y="1549288"/>
              <a:ext cx="138564" cy="6195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41" idx="5"/>
              <a:endCxn id="42" idx="1"/>
            </p:cNvCxnSpPr>
            <p:nvPr/>
          </p:nvCxnSpPr>
          <p:spPr bwMode="auto">
            <a:xfrm>
              <a:off x="6949944" y="1501752"/>
              <a:ext cx="636981" cy="3435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>
              <a:stCxn id="40" idx="6"/>
              <a:endCxn id="42" idx="3"/>
            </p:cNvCxnSpPr>
            <p:nvPr/>
          </p:nvCxnSpPr>
          <p:spPr bwMode="auto">
            <a:xfrm flipV="1">
              <a:off x="6868135" y="2074856"/>
              <a:ext cx="718790" cy="2562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319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the </a:t>
            </a:r>
            <a:r>
              <a:rPr lang="en-US" dirty="0"/>
              <a:t>M</a:t>
            </a:r>
            <a:r>
              <a:rPr lang="en-US" dirty="0" smtClean="0"/>
              <a:t>ost Important Node?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1555139" y="1472535"/>
            <a:ext cx="8925898" cy="5202779"/>
            <a:chOff x="1166354" y="1224694"/>
            <a:chExt cx="6694423" cy="5202779"/>
          </a:xfrm>
        </p:grpSpPr>
        <p:sp>
          <p:nvSpPr>
            <p:cNvPr id="26" name="Oval 25"/>
            <p:cNvSpPr/>
            <p:nvPr/>
          </p:nvSpPr>
          <p:spPr bwMode="auto">
            <a:xfrm>
              <a:off x="2673450" y="6102879"/>
              <a:ext cx="30704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001427" y="5560746"/>
              <a:ext cx="28810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166354" y="4925674"/>
              <a:ext cx="31647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896600" y="4925674"/>
              <a:ext cx="28272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002609" y="5885340"/>
              <a:ext cx="28176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036177" y="4763377"/>
              <a:ext cx="31204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457828" y="4213154"/>
              <a:ext cx="31632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035187" y="3809739"/>
              <a:ext cx="31402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266208" y="3677718"/>
              <a:ext cx="27228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557608" y="2648709"/>
              <a:ext cx="24151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953496" y="1797128"/>
              <a:ext cx="28129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726416" y="2122392"/>
              <a:ext cx="334547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M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435738" y="3924500"/>
              <a:ext cx="30295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117967" y="2973303"/>
              <a:ext cx="32083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O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553479" y="2168856"/>
              <a:ext cx="31465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707139" y="1224694"/>
              <a:ext cx="28446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539939" y="1797798"/>
              <a:ext cx="32083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9" name="Straight Connector 58"/>
            <p:cNvCxnSpPr>
              <a:stCxn id="28" idx="5"/>
              <a:endCxn id="27" idx="1"/>
            </p:cNvCxnSpPr>
            <p:nvPr/>
          </p:nvCxnSpPr>
          <p:spPr bwMode="auto">
            <a:xfrm>
              <a:off x="1436486" y="5202732"/>
              <a:ext cx="607134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27" idx="5"/>
              <a:endCxn id="26" idx="1"/>
            </p:cNvCxnSpPr>
            <p:nvPr/>
          </p:nvCxnSpPr>
          <p:spPr bwMode="auto">
            <a:xfrm>
              <a:off x="2247343" y="5837804"/>
              <a:ext cx="471073" cy="31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27" idx="0"/>
              <a:endCxn id="32" idx="4"/>
            </p:cNvCxnSpPr>
            <p:nvPr/>
          </p:nvCxnSpPr>
          <p:spPr bwMode="auto">
            <a:xfrm flipV="1">
              <a:off x="2145482" y="4537748"/>
              <a:ext cx="470506" cy="102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28" idx="7"/>
              <a:endCxn id="32" idx="3"/>
            </p:cNvCxnSpPr>
            <p:nvPr/>
          </p:nvCxnSpPr>
          <p:spPr bwMode="auto">
            <a:xfrm flipV="1">
              <a:off x="1436486" y="4490212"/>
              <a:ext cx="1067665" cy="48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26" idx="6"/>
              <a:endCxn id="30" idx="2"/>
            </p:cNvCxnSpPr>
            <p:nvPr/>
          </p:nvCxnSpPr>
          <p:spPr bwMode="auto">
            <a:xfrm flipV="1">
              <a:off x="2980499" y="6047637"/>
              <a:ext cx="1022110" cy="2175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26" idx="0"/>
              <a:endCxn id="29" idx="4"/>
            </p:cNvCxnSpPr>
            <p:nvPr/>
          </p:nvCxnSpPr>
          <p:spPr bwMode="auto">
            <a:xfrm flipV="1">
              <a:off x="2826975" y="5250268"/>
              <a:ext cx="210985" cy="85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30" idx="0"/>
              <a:endCxn id="31" idx="4"/>
            </p:cNvCxnSpPr>
            <p:nvPr/>
          </p:nvCxnSpPr>
          <p:spPr bwMode="auto">
            <a:xfrm flipV="1">
              <a:off x="4143493" y="5087971"/>
              <a:ext cx="48705" cy="7973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31" idx="0"/>
              <a:endCxn id="33" idx="4"/>
            </p:cNvCxnSpPr>
            <p:nvPr/>
          </p:nvCxnSpPr>
          <p:spPr bwMode="auto">
            <a:xfrm flipV="1">
              <a:off x="4192198" y="4134333"/>
              <a:ext cx="1" cy="6290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32" idx="6"/>
              <a:endCxn id="33" idx="3"/>
            </p:cNvCxnSpPr>
            <p:nvPr/>
          </p:nvCxnSpPr>
          <p:spPr bwMode="auto">
            <a:xfrm flipV="1">
              <a:off x="2774148" y="4086797"/>
              <a:ext cx="1307026" cy="2886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32" idx="5"/>
              <a:endCxn id="31" idx="2"/>
            </p:cNvCxnSpPr>
            <p:nvPr/>
          </p:nvCxnSpPr>
          <p:spPr bwMode="auto">
            <a:xfrm>
              <a:off x="2727825" y="4490212"/>
              <a:ext cx="1308352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29" idx="6"/>
              <a:endCxn id="31" idx="3"/>
            </p:cNvCxnSpPr>
            <p:nvPr/>
          </p:nvCxnSpPr>
          <p:spPr bwMode="auto">
            <a:xfrm flipV="1">
              <a:off x="3179320" y="5040435"/>
              <a:ext cx="902554" cy="475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29" idx="5"/>
              <a:endCxn id="30" idx="1"/>
            </p:cNvCxnSpPr>
            <p:nvPr/>
          </p:nvCxnSpPr>
          <p:spPr bwMode="auto">
            <a:xfrm>
              <a:off x="3137916" y="5202732"/>
              <a:ext cx="905956" cy="730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29" idx="0"/>
              <a:endCxn id="32" idx="5"/>
            </p:cNvCxnSpPr>
            <p:nvPr/>
          </p:nvCxnSpPr>
          <p:spPr bwMode="auto">
            <a:xfrm flipH="1" flipV="1">
              <a:off x="2727825" y="4490212"/>
              <a:ext cx="310135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29" idx="2"/>
              <a:endCxn id="28" idx="6"/>
            </p:cNvCxnSpPr>
            <p:nvPr/>
          </p:nvCxnSpPr>
          <p:spPr bwMode="auto">
            <a:xfrm flipH="1">
              <a:off x="1482833" y="5087971"/>
              <a:ext cx="141376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27" idx="7"/>
              <a:endCxn id="29" idx="3"/>
            </p:cNvCxnSpPr>
            <p:nvPr/>
          </p:nvCxnSpPr>
          <p:spPr bwMode="auto">
            <a:xfrm flipV="1">
              <a:off x="2247343" y="5202732"/>
              <a:ext cx="690661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33" idx="7"/>
              <a:endCxn id="34" idx="3"/>
            </p:cNvCxnSpPr>
            <p:nvPr/>
          </p:nvCxnSpPr>
          <p:spPr bwMode="auto">
            <a:xfrm>
              <a:off x="4303222" y="3857275"/>
              <a:ext cx="1002861" cy="975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33" idx="0"/>
              <a:endCxn id="35" idx="4"/>
            </p:cNvCxnSpPr>
            <p:nvPr/>
          </p:nvCxnSpPr>
          <p:spPr bwMode="auto">
            <a:xfrm flipV="1">
              <a:off x="4192199" y="2973303"/>
              <a:ext cx="486165" cy="8364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35" idx="0"/>
              <a:endCxn id="36" idx="4"/>
            </p:cNvCxnSpPr>
            <p:nvPr/>
          </p:nvCxnSpPr>
          <p:spPr bwMode="auto">
            <a:xfrm flipV="1">
              <a:off x="4678364" y="2121722"/>
              <a:ext cx="415779" cy="5269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38" idx="1"/>
              <a:endCxn id="34" idx="6"/>
            </p:cNvCxnSpPr>
            <p:nvPr/>
          </p:nvCxnSpPr>
          <p:spPr bwMode="auto">
            <a:xfrm flipH="1" flipV="1">
              <a:off x="5538494" y="3840015"/>
              <a:ext cx="941611" cy="1320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38" idx="7"/>
              <a:endCxn id="39" idx="4"/>
            </p:cNvCxnSpPr>
            <p:nvPr/>
          </p:nvCxnSpPr>
          <p:spPr bwMode="auto">
            <a:xfrm flipV="1">
              <a:off x="6694326" y="3297897"/>
              <a:ext cx="584059" cy="6741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38" idx="0"/>
              <a:endCxn id="40" idx="4"/>
            </p:cNvCxnSpPr>
            <p:nvPr/>
          </p:nvCxnSpPr>
          <p:spPr bwMode="auto">
            <a:xfrm flipV="1">
              <a:off x="6587216" y="2493450"/>
              <a:ext cx="123592" cy="1431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38" idx="1"/>
              <a:endCxn id="37" idx="4"/>
            </p:cNvCxnSpPr>
            <p:nvPr/>
          </p:nvCxnSpPr>
          <p:spPr bwMode="auto">
            <a:xfrm flipH="1" flipV="1">
              <a:off x="5893690" y="2446986"/>
              <a:ext cx="586414" cy="1525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39" idx="1"/>
              <a:endCxn id="40" idx="5"/>
            </p:cNvCxnSpPr>
            <p:nvPr/>
          </p:nvCxnSpPr>
          <p:spPr bwMode="auto">
            <a:xfrm flipH="1" flipV="1">
              <a:off x="6822055" y="2445914"/>
              <a:ext cx="342898" cy="574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39" idx="2"/>
              <a:endCxn id="37" idx="4"/>
            </p:cNvCxnSpPr>
            <p:nvPr/>
          </p:nvCxnSpPr>
          <p:spPr bwMode="auto">
            <a:xfrm flipH="1" flipV="1">
              <a:off x="5893690" y="2446986"/>
              <a:ext cx="1224277" cy="688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39" idx="3"/>
              <a:endCxn id="34" idx="7"/>
            </p:cNvCxnSpPr>
            <p:nvPr/>
          </p:nvCxnSpPr>
          <p:spPr bwMode="auto">
            <a:xfrm flipH="1">
              <a:off x="5498619" y="3250361"/>
              <a:ext cx="1666334" cy="4748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39" idx="7"/>
              <a:endCxn id="42" idx="4"/>
            </p:cNvCxnSpPr>
            <p:nvPr/>
          </p:nvCxnSpPr>
          <p:spPr bwMode="auto">
            <a:xfrm flipV="1">
              <a:off x="7391819" y="2122392"/>
              <a:ext cx="308539" cy="8984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>
              <a:stCxn id="34" idx="0"/>
              <a:endCxn id="40" idx="3"/>
            </p:cNvCxnSpPr>
            <p:nvPr/>
          </p:nvCxnSpPr>
          <p:spPr bwMode="auto">
            <a:xfrm flipV="1">
              <a:off x="5402351" y="2445914"/>
              <a:ext cx="1197208" cy="1231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34" idx="1"/>
              <a:endCxn id="37" idx="3"/>
            </p:cNvCxnSpPr>
            <p:nvPr/>
          </p:nvCxnSpPr>
          <p:spPr bwMode="auto">
            <a:xfrm flipV="1">
              <a:off x="5306083" y="2399450"/>
              <a:ext cx="469326" cy="1325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>
              <a:stCxn id="34" idx="2"/>
              <a:endCxn id="35" idx="5"/>
            </p:cNvCxnSpPr>
            <p:nvPr/>
          </p:nvCxnSpPr>
          <p:spPr bwMode="auto">
            <a:xfrm flipH="1" flipV="1">
              <a:off x="4763751" y="2925767"/>
              <a:ext cx="502456" cy="914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stCxn id="34" idx="1"/>
              <a:endCxn id="36" idx="4"/>
            </p:cNvCxnSpPr>
            <p:nvPr/>
          </p:nvCxnSpPr>
          <p:spPr bwMode="auto">
            <a:xfrm flipH="1" flipV="1">
              <a:off x="5094143" y="2121722"/>
              <a:ext cx="211940" cy="1603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>
              <a:stCxn id="35" idx="6"/>
              <a:endCxn id="37" idx="2"/>
            </p:cNvCxnSpPr>
            <p:nvPr/>
          </p:nvCxnSpPr>
          <p:spPr bwMode="auto">
            <a:xfrm flipV="1">
              <a:off x="4799120" y="2284689"/>
              <a:ext cx="927296" cy="5263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>
              <a:stCxn id="35" idx="5"/>
              <a:endCxn id="40" idx="3"/>
            </p:cNvCxnSpPr>
            <p:nvPr/>
          </p:nvCxnSpPr>
          <p:spPr bwMode="auto">
            <a:xfrm flipV="1">
              <a:off x="4763751" y="2445914"/>
              <a:ext cx="1835808" cy="4798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35" idx="5"/>
              <a:endCxn id="39" idx="2"/>
            </p:cNvCxnSpPr>
            <p:nvPr/>
          </p:nvCxnSpPr>
          <p:spPr bwMode="auto">
            <a:xfrm>
              <a:off x="4763751" y="2925767"/>
              <a:ext cx="2354215" cy="2098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36" idx="6"/>
              <a:endCxn id="40" idx="0"/>
            </p:cNvCxnSpPr>
            <p:nvPr/>
          </p:nvCxnSpPr>
          <p:spPr bwMode="auto">
            <a:xfrm>
              <a:off x="5234789" y="1959425"/>
              <a:ext cx="1476019" cy="2094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>
              <a:stCxn id="37" idx="0"/>
              <a:endCxn id="41" idx="3"/>
            </p:cNvCxnSpPr>
            <p:nvPr/>
          </p:nvCxnSpPr>
          <p:spPr bwMode="auto">
            <a:xfrm flipV="1">
              <a:off x="5893690" y="1501752"/>
              <a:ext cx="855108" cy="6206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stCxn id="40" idx="0"/>
              <a:endCxn id="41" idx="4"/>
            </p:cNvCxnSpPr>
            <p:nvPr/>
          </p:nvCxnSpPr>
          <p:spPr bwMode="auto">
            <a:xfrm flipV="1">
              <a:off x="6710808" y="1549288"/>
              <a:ext cx="138564" cy="6195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41" idx="5"/>
              <a:endCxn id="42" idx="1"/>
            </p:cNvCxnSpPr>
            <p:nvPr/>
          </p:nvCxnSpPr>
          <p:spPr bwMode="auto">
            <a:xfrm>
              <a:off x="6949944" y="1501752"/>
              <a:ext cx="636981" cy="3435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>
              <a:stCxn id="40" idx="6"/>
              <a:endCxn id="42" idx="3"/>
            </p:cNvCxnSpPr>
            <p:nvPr/>
          </p:nvCxnSpPr>
          <p:spPr bwMode="auto">
            <a:xfrm flipV="1">
              <a:off x="6868135" y="2074856"/>
              <a:ext cx="718790" cy="2562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6070601" y="1459768"/>
            <a:ext cx="190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Eigenvector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467636" y="3133473"/>
            <a:ext cx="190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Closeness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849283" y="2371206"/>
            <a:ext cx="190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914089" y="5144266"/>
            <a:ext cx="253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Betweenness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023141" y="4382174"/>
            <a:ext cx="1835112" cy="838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4915012" y="3513692"/>
            <a:ext cx="1670673" cy="4273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64" idx="1"/>
          </p:cNvCxnSpPr>
          <p:nvPr/>
        </p:nvCxnSpPr>
        <p:spPr bwMode="auto">
          <a:xfrm flipH="1">
            <a:off x="9502856" y="2555872"/>
            <a:ext cx="1346427" cy="914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7858254" y="1829101"/>
            <a:ext cx="758660" cy="486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64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Theory – Is this Node </a:t>
            </a:r>
            <a:r>
              <a:rPr lang="en-US" dirty="0"/>
              <a:t>I</a:t>
            </a:r>
            <a:r>
              <a:rPr lang="en-US" dirty="0" smtClean="0"/>
              <a:t>mportant?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measures using centrality:</a:t>
            </a:r>
          </a:p>
          <a:p>
            <a:pPr lvl="1"/>
            <a:r>
              <a:rPr lang="en-US" dirty="0" smtClean="0"/>
              <a:t>Degree centrality</a:t>
            </a:r>
          </a:p>
          <a:p>
            <a:pPr lvl="1"/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</a:p>
          <a:p>
            <a:pPr lvl="1"/>
            <a:r>
              <a:rPr lang="en-US" dirty="0" smtClean="0"/>
              <a:t>Nearness centrality</a:t>
            </a:r>
          </a:p>
          <a:p>
            <a:pPr lvl="1"/>
            <a:r>
              <a:rPr lang="en-US" dirty="0" smtClean="0"/>
              <a:t>Eigenvector centrality</a:t>
            </a:r>
          </a:p>
          <a:p>
            <a:pPr lvl="1"/>
            <a:endParaRPr lang="en-US" dirty="0"/>
          </a:p>
          <a:p>
            <a:r>
              <a:rPr lang="en-US" dirty="0" smtClean="0"/>
              <a:t>*Central as in important, vital or `at the heart of’, not near the </a:t>
            </a:r>
            <a:r>
              <a:rPr lang="en-US" dirty="0" err="1" smtClean="0"/>
              <a:t>centre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1" y="1692000"/>
            <a:ext cx="4648215" cy="4624662"/>
          </a:xfrm>
        </p:spPr>
        <p:txBody>
          <a:bodyPr/>
          <a:lstStyle/>
          <a:p>
            <a:r>
              <a:rPr lang="en-US" b="1" dirty="0" smtClean="0"/>
              <a:t>Degree centrality </a:t>
            </a:r>
            <a:r>
              <a:rPr lang="en-US" dirty="0" smtClean="0"/>
              <a:t>focuses on individual nodes – it simply counts the number of edges that a node has</a:t>
            </a:r>
          </a:p>
          <a:p>
            <a:r>
              <a:rPr lang="en-US" b="1" dirty="0" smtClean="0"/>
              <a:t>Hub</a:t>
            </a:r>
            <a:r>
              <a:rPr lang="en-US" dirty="0" smtClean="0"/>
              <a:t> nodes with high degree usually play an important role in a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5557130" y="1533788"/>
            <a:ext cx="6204328" cy="4492887"/>
            <a:chOff x="4167846" y="1533788"/>
            <a:chExt cx="4653246" cy="4492887"/>
          </a:xfrm>
        </p:grpSpPr>
        <p:grpSp>
          <p:nvGrpSpPr>
            <p:cNvPr id="81" name="Group 80"/>
            <p:cNvGrpSpPr/>
            <p:nvPr/>
          </p:nvGrpSpPr>
          <p:grpSpPr>
            <a:xfrm>
              <a:off x="4167846" y="1533788"/>
              <a:ext cx="4653246" cy="4492887"/>
              <a:chOff x="3858086" y="1905548"/>
              <a:chExt cx="4653246" cy="4492887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7391202" y="1905548"/>
                <a:ext cx="28176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831078" y="5557674"/>
                <a:ext cx="24151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I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479541" y="2230828"/>
                <a:ext cx="28810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8049420" y="4817252"/>
                <a:ext cx="314023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H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926040" y="3609065"/>
                <a:ext cx="28272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394730" y="3609065"/>
                <a:ext cx="31647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8199291" y="3160202"/>
                <a:ext cx="31204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G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858086" y="3407701"/>
                <a:ext cx="30704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65435" y="5003126"/>
                <a:ext cx="31632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16310" y="3874272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(A)=4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62819" y="3137833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(E)=5</a:t>
                </a:r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6047278" y="6073841"/>
                <a:ext cx="272286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J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104" name="Straight Connector 103"/>
            <p:cNvCxnSpPr>
              <a:stCxn id="14" idx="7"/>
              <a:endCxn id="11" idx="4"/>
            </p:cNvCxnSpPr>
            <p:nvPr/>
          </p:nvCxnSpPr>
          <p:spPr bwMode="auto">
            <a:xfrm flipV="1">
              <a:off x="5045192" y="3561899"/>
              <a:ext cx="817538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3" idx="6"/>
              <a:endCxn id="11" idx="2"/>
            </p:cNvCxnSpPr>
            <p:nvPr/>
          </p:nvCxnSpPr>
          <p:spPr bwMode="auto">
            <a:xfrm>
              <a:off x="4474895" y="3198238"/>
              <a:ext cx="1229595" cy="2013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8" idx="6"/>
              <a:endCxn id="11" idx="0"/>
            </p:cNvCxnSpPr>
            <p:nvPr/>
          </p:nvCxnSpPr>
          <p:spPr bwMode="auto">
            <a:xfrm>
              <a:off x="5077410" y="2021365"/>
              <a:ext cx="785320" cy="12159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10" idx="0"/>
            </p:cNvCxnSpPr>
            <p:nvPr/>
          </p:nvCxnSpPr>
          <p:spPr bwMode="auto">
            <a:xfrm flipV="1">
              <a:off x="7377160" y="1859069"/>
              <a:ext cx="444513" cy="13782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10" idx="6"/>
              <a:endCxn id="12" idx="3"/>
            </p:cNvCxnSpPr>
            <p:nvPr/>
          </p:nvCxnSpPr>
          <p:spPr bwMode="auto">
            <a:xfrm flipV="1">
              <a:off x="7518520" y="3065500"/>
              <a:ext cx="1036229" cy="3341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9" idx="0"/>
              <a:endCxn id="10" idx="5"/>
            </p:cNvCxnSpPr>
            <p:nvPr/>
          </p:nvCxnSpPr>
          <p:spPr bwMode="auto">
            <a:xfrm flipH="1" flipV="1">
              <a:off x="7477116" y="3514363"/>
              <a:ext cx="1039076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>
              <a:stCxn id="7" idx="0"/>
              <a:endCxn id="10" idx="4"/>
            </p:cNvCxnSpPr>
            <p:nvPr/>
          </p:nvCxnSpPr>
          <p:spPr bwMode="auto">
            <a:xfrm flipV="1">
              <a:off x="7261594" y="3561899"/>
              <a:ext cx="115566" cy="1624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52" idx="7"/>
              <a:endCxn id="7" idx="3"/>
            </p:cNvCxnSpPr>
            <p:nvPr/>
          </p:nvCxnSpPr>
          <p:spPr bwMode="auto">
            <a:xfrm flipV="1">
              <a:off x="6589449" y="5462972"/>
              <a:ext cx="586757" cy="2866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>
              <a:stCxn id="10" idx="2"/>
              <a:endCxn id="11" idx="6"/>
            </p:cNvCxnSpPr>
            <p:nvPr/>
          </p:nvCxnSpPr>
          <p:spPr bwMode="auto">
            <a:xfrm flipH="1">
              <a:off x="6020969" y="3399602"/>
              <a:ext cx="12148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195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 – In Degree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846900"/>
            <a:ext cx="5602760" cy="4469088"/>
          </a:xfrm>
        </p:spPr>
        <p:txBody>
          <a:bodyPr/>
          <a:lstStyle/>
          <a:p>
            <a:r>
              <a:rPr lang="en-US" dirty="0" smtClean="0"/>
              <a:t>In degree – links to a vertex</a:t>
            </a:r>
          </a:p>
          <a:p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used as a proxy for </a:t>
            </a:r>
            <a:r>
              <a:rPr lang="en-US" dirty="0" smtClean="0"/>
              <a:t>popularity</a:t>
            </a:r>
          </a:p>
          <a:p>
            <a:pPr lvl="1"/>
            <a:r>
              <a:rPr lang="en-US" dirty="0" smtClean="0"/>
              <a:t>A web page is important if lots of things link to it</a:t>
            </a:r>
          </a:p>
          <a:p>
            <a:pPr lvl="1"/>
            <a:r>
              <a:rPr lang="en-US" dirty="0" smtClean="0"/>
              <a:t>A twitter user is important if lots of other users follow it</a:t>
            </a:r>
          </a:p>
          <a:p>
            <a:pPr lvl="1"/>
            <a:r>
              <a:rPr lang="en-US" dirty="0" smtClean="0"/>
              <a:t>A journal article is important if lots of other articles cite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557130" y="1533788"/>
            <a:ext cx="6204328" cy="4492887"/>
            <a:chOff x="3858086" y="1905548"/>
            <a:chExt cx="4653246" cy="4492887"/>
          </a:xfrm>
        </p:grpSpPr>
        <p:sp>
          <p:nvSpPr>
            <p:cNvPr id="5" name="Oval 4"/>
            <p:cNvSpPr/>
            <p:nvPr/>
          </p:nvSpPr>
          <p:spPr bwMode="auto">
            <a:xfrm>
              <a:off x="7391202" y="1905548"/>
              <a:ext cx="28176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831078" y="5557674"/>
              <a:ext cx="24151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79541" y="2230828"/>
              <a:ext cx="28810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049420" y="4817252"/>
              <a:ext cx="31402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926040" y="3609065"/>
              <a:ext cx="28272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94730" y="3609065"/>
              <a:ext cx="31647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199291" y="3160202"/>
              <a:ext cx="31204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58086" y="3407701"/>
              <a:ext cx="30704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65435" y="5003126"/>
              <a:ext cx="31632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/>
            <p:cNvCxnSpPr>
              <a:stCxn id="13" idx="7"/>
              <a:endCxn id="10" idx="4"/>
            </p:cNvCxnSpPr>
            <p:nvPr/>
          </p:nvCxnSpPr>
          <p:spPr bwMode="auto">
            <a:xfrm flipV="1">
              <a:off x="4735432" y="3933659"/>
              <a:ext cx="817538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6"/>
              <a:endCxn id="10" idx="2"/>
            </p:cNvCxnSpPr>
            <p:nvPr/>
          </p:nvCxnSpPr>
          <p:spPr bwMode="auto">
            <a:xfrm>
              <a:off x="4165135" y="3569998"/>
              <a:ext cx="1229595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6"/>
              <a:endCxn id="10" idx="0"/>
            </p:cNvCxnSpPr>
            <p:nvPr/>
          </p:nvCxnSpPr>
          <p:spPr bwMode="auto">
            <a:xfrm>
              <a:off x="4767650" y="2393125"/>
              <a:ext cx="785320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5" idx="4"/>
              <a:endCxn id="9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1" idx="2"/>
              <a:endCxn id="9" idx="7"/>
            </p:cNvCxnSpPr>
            <p:nvPr/>
          </p:nvCxnSpPr>
          <p:spPr bwMode="auto">
            <a:xfrm flipH="1">
              <a:off x="7167356" y="3322499"/>
              <a:ext cx="1031935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1"/>
              <a:endCxn id="9" idx="5"/>
            </p:cNvCxnSpPr>
            <p:nvPr/>
          </p:nvCxnSpPr>
          <p:spPr bwMode="auto">
            <a:xfrm flipH="1" flipV="1">
              <a:off x="7167356" y="3886123"/>
              <a:ext cx="928052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6" idx="0"/>
              <a:endCxn id="9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9" idx="2"/>
              <a:endCxn id="10" idx="6"/>
            </p:cNvCxnSpPr>
            <p:nvPr/>
          </p:nvCxnSpPr>
          <p:spPr bwMode="auto">
            <a:xfrm flipH="1">
              <a:off x="5711209" y="3771362"/>
              <a:ext cx="121483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inDeg</a:t>
              </a:r>
              <a:r>
                <a:rPr lang="en-US" dirty="0" smtClean="0"/>
                <a:t>(E)=4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047278" y="6073841"/>
              <a:ext cx="27228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Arrow Connector 24"/>
            <p:cNvCxnSpPr>
              <a:stCxn id="24" idx="6"/>
              <a:endCxn id="6" idx="3"/>
            </p:cNvCxnSpPr>
            <p:nvPr/>
          </p:nvCxnSpPr>
          <p:spPr bwMode="auto">
            <a:xfrm flipV="1">
              <a:off x="6319564" y="5834732"/>
              <a:ext cx="546882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4942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 – Out Degree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1" y="1692000"/>
            <a:ext cx="5056895" cy="4469088"/>
          </a:xfrm>
        </p:spPr>
        <p:txBody>
          <a:bodyPr/>
          <a:lstStyle/>
          <a:p>
            <a:r>
              <a:rPr lang="en-US" dirty="0" smtClean="0"/>
              <a:t>Out degree – links from this vertex</a:t>
            </a:r>
          </a:p>
          <a:p>
            <a:r>
              <a:rPr lang="en-US" dirty="0" smtClean="0"/>
              <a:t>Authorities on a topic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557130" y="1533788"/>
            <a:ext cx="6204328" cy="4492887"/>
            <a:chOff x="3858086" y="1905548"/>
            <a:chExt cx="4653246" cy="4492887"/>
          </a:xfrm>
        </p:grpSpPr>
        <p:sp>
          <p:nvSpPr>
            <p:cNvPr id="5" name="Oval 4"/>
            <p:cNvSpPr/>
            <p:nvPr/>
          </p:nvSpPr>
          <p:spPr bwMode="auto">
            <a:xfrm>
              <a:off x="7391202" y="1905548"/>
              <a:ext cx="28176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831078" y="5557674"/>
              <a:ext cx="24151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79541" y="2230828"/>
              <a:ext cx="28810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049420" y="4817252"/>
              <a:ext cx="31402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926040" y="3609065"/>
              <a:ext cx="28272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94730" y="3609065"/>
              <a:ext cx="31647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199291" y="3160202"/>
              <a:ext cx="31204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58086" y="3407701"/>
              <a:ext cx="30704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65435" y="5003126"/>
              <a:ext cx="31632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/>
            <p:cNvCxnSpPr>
              <a:stCxn id="13" idx="7"/>
              <a:endCxn id="10" idx="4"/>
            </p:cNvCxnSpPr>
            <p:nvPr/>
          </p:nvCxnSpPr>
          <p:spPr bwMode="auto">
            <a:xfrm flipV="1">
              <a:off x="4735432" y="3933659"/>
              <a:ext cx="817538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6"/>
              <a:endCxn id="10" idx="2"/>
            </p:cNvCxnSpPr>
            <p:nvPr/>
          </p:nvCxnSpPr>
          <p:spPr bwMode="auto">
            <a:xfrm>
              <a:off x="4165135" y="3569998"/>
              <a:ext cx="1229595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6"/>
              <a:endCxn id="10" idx="0"/>
            </p:cNvCxnSpPr>
            <p:nvPr/>
          </p:nvCxnSpPr>
          <p:spPr bwMode="auto">
            <a:xfrm>
              <a:off x="4767650" y="2393125"/>
              <a:ext cx="785320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5" idx="4"/>
              <a:endCxn id="9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1" idx="2"/>
              <a:endCxn id="9" idx="7"/>
            </p:cNvCxnSpPr>
            <p:nvPr/>
          </p:nvCxnSpPr>
          <p:spPr bwMode="auto">
            <a:xfrm flipH="1">
              <a:off x="7167356" y="3322499"/>
              <a:ext cx="1031935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1"/>
              <a:endCxn id="9" idx="5"/>
            </p:cNvCxnSpPr>
            <p:nvPr/>
          </p:nvCxnSpPr>
          <p:spPr bwMode="auto">
            <a:xfrm flipH="1" flipV="1">
              <a:off x="7167356" y="3886123"/>
              <a:ext cx="928052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6" idx="0"/>
              <a:endCxn id="9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9" idx="2"/>
              <a:endCxn id="10" idx="6"/>
            </p:cNvCxnSpPr>
            <p:nvPr/>
          </p:nvCxnSpPr>
          <p:spPr bwMode="auto">
            <a:xfrm flipH="1">
              <a:off x="5711209" y="3771362"/>
              <a:ext cx="121483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inDeg</a:t>
              </a:r>
              <a:r>
                <a:rPr lang="en-US" dirty="0" smtClean="0"/>
                <a:t>(E)=4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047278" y="6073841"/>
              <a:ext cx="27228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Arrow Connector 24"/>
            <p:cNvCxnSpPr>
              <a:stCxn id="24" idx="6"/>
              <a:endCxn id="6" idx="3"/>
            </p:cNvCxnSpPr>
            <p:nvPr/>
          </p:nvCxnSpPr>
          <p:spPr bwMode="auto">
            <a:xfrm flipV="1">
              <a:off x="6319564" y="5834732"/>
              <a:ext cx="546882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5552971" y="3859174"/>
              <a:ext cx="170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outDeg</a:t>
              </a:r>
              <a:r>
                <a:rPr lang="en-US" dirty="0" smtClean="0"/>
                <a:t>(E)=1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45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11328000" cy="1339918"/>
          </a:xfrm>
        </p:spPr>
        <p:txBody>
          <a:bodyPr/>
          <a:lstStyle/>
          <a:p>
            <a:r>
              <a:rPr lang="en-US" dirty="0" smtClean="0"/>
              <a:t>Degree distributions p(k)</a:t>
            </a:r>
          </a:p>
          <a:p>
            <a:r>
              <a:rPr lang="en-US" dirty="0" smtClean="0"/>
              <a:t>A plot showing the degree of nodes in a graph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6104753" y="3186818"/>
            <a:ext cx="5291389" cy="3070474"/>
            <a:chOff x="4888325" y="3217798"/>
            <a:chExt cx="3968542" cy="3070474"/>
          </a:xfrm>
        </p:grpSpPr>
        <p:sp>
          <p:nvSpPr>
            <p:cNvPr id="6" name="TextBox 5"/>
            <p:cNvSpPr txBox="1"/>
            <p:nvPr/>
          </p:nvSpPr>
          <p:spPr>
            <a:xfrm>
              <a:off x="5443810" y="5918940"/>
              <a:ext cx="3413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links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868664" y="4423341"/>
              <a:ext cx="2316321" cy="276999"/>
            </a:xfrm>
            <a:prstGeom prst="rect">
              <a:avLst/>
            </a:prstGeom>
            <a:noFill/>
            <a:scene3d>
              <a:camera prst="orthographicFront">
                <a:rot lat="30000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Nodes</a:t>
              </a:r>
              <a:endParaRPr lang="en-US" dirty="0"/>
            </a:p>
          </p:txBody>
        </p:sp>
        <p:graphicFrame>
          <p:nvGraphicFramePr>
            <p:cNvPr id="44" name="Chart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2042088"/>
                </p:ext>
              </p:extLst>
            </p:nvPr>
          </p:nvGraphicFramePr>
          <p:xfrm>
            <a:off x="5242466" y="3217798"/>
            <a:ext cx="3614401" cy="2782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4" name="Group 53"/>
          <p:cNvGrpSpPr/>
          <p:nvPr/>
        </p:nvGrpSpPr>
        <p:grpSpPr>
          <a:xfrm>
            <a:off x="404127" y="2993339"/>
            <a:ext cx="5408839" cy="3619005"/>
            <a:chOff x="401936" y="2776478"/>
            <a:chExt cx="4391452" cy="3917707"/>
          </a:xfrm>
        </p:grpSpPr>
        <p:sp>
          <p:nvSpPr>
            <p:cNvPr id="49" name="TextBox 48"/>
            <p:cNvSpPr txBox="1"/>
            <p:nvPr/>
          </p:nvSpPr>
          <p:spPr>
            <a:xfrm>
              <a:off x="4331603" y="5376721"/>
              <a:ext cx="430809" cy="3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62579" y="3920661"/>
              <a:ext cx="430809" cy="3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01936" y="2776478"/>
              <a:ext cx="3888568" cy="3917707"/>
              <a:chOff x="292555" y="2637068"/>
              <a:chExt cx="4261123" cy="429305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2555" y="2637068"/>
                <a:ext cx="4261123" cy="4121728"/>
                <a:chOff x="4118215" y="1533788"/>
                <a:chExt cx="4753315" cy="459782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118215" y="1533788"/>
                  <a:ext cx="4753315" cy="4597820"/>
                  <a:chOff x="3808455" y="1905548"/>
                  <a:chExt cx="4753315" cy="4597820"/>
                </a:xfrm>
              </p:grpSpPr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7345659" y="1905548"/>
                    <a:ext cx="372858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F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6792040" y="5557675"/>
                    <a:ext cx="319587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I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4432972" y="2230828"/>
                    <a:ext cx="381247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B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 bwMode="auto">
                  <a:xfrm>
                    <a:off x="7998662" y="4817251"/>
                    <a:ext cx="415538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H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6880342" y="3609066"/>
                    <a:ext cx="374116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dirty="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E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343576" y="3609066"/>
                    <a:ext cx="418788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A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8148854" y="3160202"/>
                    <a:ext cx="412916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dirty="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G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3808455" y="3407700"/>
                    <a:ext cx="406310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C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4414306" y="5003126"/>
                    <a:ext cx="418579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D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593133" y="3822434"/>
                    <a:ext cx="480571" cy="4887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051270" y="3811722"/>
                    <a:ext cx="482943" cy="4887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6003267" y="6073841"/>
                    <a:ext cx="360309" cy="429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J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</p:grpSp>
            <p:cxnSp>
              <p:nvCxnSpPr>
                <p:cNvPr id="23" name="Straight Connector 22"/>
                <p:cNvCxnSpPr>
                  <a:stCxn id="40" idx="7"/>
                  <a:endCxn id="37" idx="4"/>
                </p:cNvCxnSpPr>
                <p:nvPr/>
              </p:nvCxnSpPr>
              <p:spPr bwMode="auto">
                <a:xfrm flipV="1">
                  <a:off x="5081346" y="3666832"/>
                  <a:ext cx="781384" cy="102743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>
                  <a:stCxn id="39" idx="6"/>
                  <a:endCxn id="37" idx="2"/>
                </p:cNvCxnSpPr>
                <p:nvPr/>
              </p:nvCxnSpPr>
              <p:spPr bwMode="auto">
                <a:xfrm>
                  <a:off x="4524525" y="3250704"/>
                  <a:ext cx="1128811" cy="20136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34" idx="6"/>
                  <a:endCxn id="37" idx="0"/>
                </p:cNvCxnSpPr>
                <p:nvPr/>
              </p:nvCxnSpPr>
              <p:spPr bwMode="auto">
                <a:xfrm>
                  <a:off x="5123979" y="2073832"/>
                  <a:ext cx="738752" cy="116347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36" idx="0"/>
                </p:cNvCxnSpPr>
                <p:nvPr/>
              </p:nvCxnSpPr>
              <p:spPr bwMode="auto">
                <a:xfrm flipV="1">
                  <a:off x="7377160" y="1859070"/>
                  <a:ext cx="444513" cy="137823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>
                  <a:stCxn id="36" idx="6"/>
                  <a:endCxn id="38" idx="3"/>
                </p:cNvCxnSpPr>
                <p:nvPr/>
              </p:nvCxnSpPr>
              <p:spPr bwMode="auto">
                <a:xfrm flipV="1">
                  <a:off x="7564218" y="3155065"/>
                  <a:ext cx="954866" cy="2970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35" idx="0"/>
                  <a:endCxn id="36" idx="5"/>
                </p:cNvCxnSpPr>
                <p:nvPr/>
              </p:nvCxnSpPr>
              <p:spPr bwMode="auto">
                <a:xfrm flipH="1" flipV="1">
                  <a:off x="7509430" y="3603929"/>
                  <a:ext cx="1006762" cy="8415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stCxn id="33" idx="0"/>
                  <a:endCxn id="36" idx="4"/>
                </p:cNvCxnSpPr>
                <p:nvPr/>
              </p:nvCxnSpPr>
              <p:spPr bwMode="auto">
                <a:xfrm flipV="1">
                  <a:off x="7261594" y="3666832"/>
                  <a:ext cx="115566" cy="151908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stCxn id="43" idx="7"/>
                  <a:endCxn id="33" idx="3"/>
                </p:cNvCxnSpPr>
                <p:nvPr/>
              </p:nvCxnSpPr>
              <p:spPr bwMode="auto">
                <a:xfrm flipV="1">
                  <a:off x="6620570" y="5552538"/>
                  <a:ext cx="528032" cy="21244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>
                  <a:stCxn id="36" idx="2"/>
                  <a:endCxn id="37" idx="6"/>
                </p:cNvCxnSpPr>
                <p:nvPr/>
              </p:nvCxnSpPr>
              <p:spPr bwMode="auto">
                <a:xfrm flipH="1">
                  <a:off x="6072125" y="3452069"/>
                  <a:ext cx="111797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1236483" y="553412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4483" y="418399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63635" y="314616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504019" y="6492000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09603" y="270994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3987" y="608676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9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6362272" cy="4469088"/>
          </a:xfrm>
        </p:spPr>
        <p:txBody>
          <a:bodyPr/>
          <a:lstStyle/>
          <a:p>
            <a:r>
              <a:rPr lang="en-US" dirty="0" smtClean="0"/>
              <a:t>Normal distribution</a:t>
            </a:r>
          </a:p>
          <a:p>
            <a:pPr lvl="1"/>
            <a:r>
              <a:rPr lang="en-US" dirty="0" smtClean="0"/>
              <a:t>The average degree is most likely</a:t>
            </a:r>
          </a:p>
          <a:p>
            <a:pPr lvl="1"/>
            <a:r>
              <a:rPr lang="en-US" dirty="0" smtClean="0"/>
              <a:t>Very high and very low degrees are highly unlikely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 law distribution</a:t>
            </a:r>
          </a:p>
          <a:p>
            <a:pPr lvl="1"/>
            <a:r>
              <a:rPr lang="en-US" dirty="0" smtClean="0"/>
              <a:t>No meaningful average degree</a:t>
            </a:r>
          </a:p>
          <a:p>
            <a:pPr lvl="1"/>
            <a:r>
              <a:rPr lang="en-US" dirty="0" smtClean="0"/>
              <a:t>Very low degrees are likely, but very high degrees are unlikely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Normal_Distribution_NI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17" y="1549288"/>
            <a:ext cx="4560683" cy="2431644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29" y="4144812"/>
            <a:ext cx="4615543" cy="18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Law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nodes have a tremendous number of connections to other nodes (hubs)</a:t>
            </a:r>
          </a:p>
          <a:p>
            <a:r>
              <a:rPr lang="en-US" dirty="0" smtClean="0"/>
              <a:t>Most nodes have just a handful of links</a:t>
            </a:r>
          </a:p>
          <a:p>
            <a:r>
              <a:rPr lang="en-US" dirty="0" smtClean="0"/>
              <a:t>Robust against accidental failures, but vulnerable to coordinated attacks</a:t>
            </a:r>
          </a:p>
          <a:p>
            <a:r>
              <a:rPr lang="en-US" dirty="0"/>
              <a:t>N</a:t>
            </a:r>
            <a:r>
              <a:rPr lang="en-US" dirty="0" smtClean="0"/>
              <a:t>odes can have millions of links: The network appears to have no scale (no limit)</a:t>
            </a:r>
          </a:p>
          <a:p>
            <a:r>
              <a:rPr lang="en-US" dirty="0" smtClean="0"/>
              <a:t>Power Law is a property of 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scale free network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23" y="4686962"/>
            <a:ext cx="4615543" cy="1803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70190" y="5281949"/>
            <a:ext cx="123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883229" y="5697752"/>
            <a:ext cx="0" cy="467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8210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4400400" cy="4469088"/>
          </a:xfrm>
        </p:spPr>
        <p:txBody>
          <a:bodyPr/>
          <a:lstStyle/>
          <a:p>
            <a:r>
              <a:rPr lang="en-US" dirty="0" smtClean="0"/>
              <a:t>Number of shortest paths going through a node</a:t>
            </a:r>
          </a:p>
          <a:p>
            <a:r>
              <a:rPr lang="en-US" dirty="0" smtClean="0"/>
              <a:t>A </a:t>
            </a:r>
            <a:r>
              <a:rPr lang="en-US" dirty="0"/>
              <a:t>node that has high </a:t>
            </a:r>
            <a:r>
              <a:rPr lang="en-US" dirty="0" err="1"/>
              <a:t>betweenness</a:t>
            </a:r>
            <a:r>
              <a:rPr lang="en-US" dirty="0"/>
              <a:t> is vital to the communication of the network</a:t>
            </a:r>
          </a:p>
          <a:p>
            <a:pPr lvl="1"/>
            <a:r>
              <a:rPr lang="en-US" dirty="0"/>
              <a:t>Many/most messages between two nodes must travel through it.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61226" y="2044958"/>
            <a:ext cx="5169660" cy="3422172"/>
            <a:chOff x="4779831" y="1533788"/>
            <a:chExt cx="3877245" cy="3422172"/>
          </a:xfrm>
        </p:grpSpPr>
        <p:grpSp>
          <p:nvGrpSpPr>
            <p:cNvPr id="28" name="Group 27"/>
            <p:cNvGrpSpPr/>
            <p:nvPr/>
          </p:nvGrpSpPr>
          <p:grpSpPr>
            <a:xfrm>
              <a:off x="4779831" y="1533788"/>
              <a:ext cx="3877245" cy="3422172"/>
              <a:chOff x="4470071" y="1905548"/>
              <a:chExt cx="3877245" cy="3422172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7390726" y="1905548"/>
                <a:ext cx="28272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479541" y="2230828"/>
                <a:ext cx="28810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8065547" y="4817252"/>
                <a:ext cx="28176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909239" y="3609065"/>
                <a:ext cx="31632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5394730" y="3609065"/>
                <a:ext cx="31647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4470071" y="5003126"/>
                <a:ext cx="30704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Connector 29"/>
            <p:cNvCxnSpPr>
              <a:stCxn id="39" idx="0"/>
              <a:endCxn id="36" idx="5"/>
            </p:cNvCxnSpPr>
            <p:nvPr/>
          </p:nvCxnSpPr>
          <p:spPr bwMode="auto">
            <a:xfrm flipH="1" flipV="1">
              <a:off x="5035217" y="2136126"/>
              <a:ext cx="827513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40" idx="0"/>
              <a:endCxn id="36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38" idx="0"/>
              <a:endCxn id="35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2"/>
            <p:cNvCxnSpPr>
              <a:stCxn id="37" idx="0"/>
              <a:endCxn id="38" idx="5"/>
            </p:cNvCxnSpPr>
            <p:nvPr/>
          </p:nvCxnSpPr>
          <p:spPr bwMode="auto">
            <a:xfrm flipH="1" flipV="1">
              <a:off x="7488996" y="3514363"/>
              <a:ext cx="1027196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38" idx="2"/>
              <a:endCxn id="39" idx="6"/>
            </p:cNvCxnSpPr>
            <p:nvPr/>
          </p:nvCxnSpPr>
          <p:spPr bwMode="auto">
            <a:xfrm flipH="1">
              <a:off x="6020969" y="3399602"/>
              <a:ext cx="119803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679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Intellectual Property on the Web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smtClean="0"/>
              <a:t>Heather Packer </a:t>
            </a:r>
            <a:r>
              <a:rPr lang="mr-IN" dirty="0" smtClean="0"/>
              <a:t>–</a:t>
            </a:r>
            <a:r>
              <a:rPr lang="en-US" dirty="0" smtClean="0"/>
              <a:t> hp3@</a:t>
            </a:r>
            <a:r>
              <a:rPr lang="en-US" dirty="0"/>
              <a:t>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132349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32000" y="1692000"/>
            <a:ext cx="5556872" cy="4469088"/>
          </a:xfrm>
        </p:spPr>
        <p:txBody>
          <a:bodyPr/>
          <a:lstStyle/>
          <a:p>
            <a:r>
              <a:rPr lang="en-US" dirty="0" err="1" smtClean="0"/>
              <a:t>Betweeness</a:t>
            </a:r>
            <a:r>
              <a:rPr lang="en-US" dirty="0" smtClean="0"/>
              <a:t> Centrality for A</a:t>
            </a:r>
          </a:p>
          <a:p>
            <a:pPr lvl="1"/>
            <a:r>
              <a:rPr lang="en-US" dirty="0" smtClean="0"/>
              <a:t>B to D</a:t>
            </a:r>
          </a:p>
          <a:p>
            <a:pPr lvl="1"/>
            <a:r>
              <a:rPr lang="en-US" dirty="0" smtClean="0"/>
              <a:t>B to E</a:t>
            </a:r>
          </a:p>
          <a:p>
            <a:pPr lvl="1"/>
            <a:r>
              <a:rPr lang="en-US" dirty="0" smtClean="0"/>
              <a:t>B to F</a:t>
            </a:r>
          </a:p>
          <a:p>
            <a:pPr lvl="1"/>
            <a:r>
              <a:rPr lang="en-US" dirty="0" smtClean="0"/>
              <a:t>C to D</a:t>
            </a:r>
          </a:p>
          <a:p>
            <a:pPr lvl="1"/>
            <a:r>
              <a:rPr lang="en-US" dirty="0" smtClean="0"/>
              <a:t>C to E</a:t>
            </a:r>
          </a:p>
          <a:p>
            <a:pPr lvl="1"/>
            <a:r>
              <a:rPr lang="en-US" dirty="0" smtClean="0"/>
              <a:t>C to F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BC(A) =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361226" y="2044958"/>
            <a:ext cx="5169660" cy="3422172"/>
            <a:chOff x="4779831" y="1533788"/>
            <a:chExt cx="3877245" cy="3422172"/>
          </a:xfrm>
        </p:grpSpPr>
        <p:grpSp>
          <p:nvGrpSpPr>
            <p:cNvPr id="38" name="Group 37"/>
            <p:cNvGrpSpPr/>
            <p:nvPr/>
          </p:nvGrpSpPr>
          <p:grpSpPr>
            <a:xfrm>
              <a:off x="4779831" y="1533788"/>
              <a:ext cx="3877245" cy="3422172"/>
              <a:chOff x="4470071" y="1905548"/>
              <a:chExt cx="3877245" cy="3422172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7390726" y="1905548"/>
                <a:ext cx="28272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479541" y="2230828"/>
                <a:ext cx="28810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8065547" y="4817252"/>
                <a:ext cx="28176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6909239" y="3609065"/>
                <a:ext cx="31632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5394730" y="3609065"/>
                <a:ext cx="31647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4470071" y="5003126"/>
                <a:ext cx="30704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Connector 39"/>
            <p:cNvCxnSpPr>
              <a:stCxn id="52" idx="0"/>
              <a:endCxn id="48" idx="5"/>
            </p:cNvCxnSpPr>
            <p:nvPr/>
          </p:nvCxnSpPr>
          <p:spPr bwMode="auto">
            <a:xfrm flipH="1" flipV="1">
              <a:off x="5035217" y="2136126"/>
              <a:ext cx="827513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53" idx="0"/>
              <a:endCxn id="48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51" idx="0"/>
              <a:endCxn id="46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42"/>
            <p:cNvCxnSpPr>
              <a:stCxn id="49" idx="0"/>
              <a:endCxn id="51" idx="5"/>
            </p:cNvCxnSpPr>
            <p:nvPr/>
          </p:nvCxnSpPr>
          <p:spPr bwMode="auto">
            <a:xfrm flipH="1" flipV="1">
              <a:off x="7488996" y="3514363"/>
              <a:ext cx="1027196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1" idx="2"/>
              <a:endCxn id="52" idx="6"/>
            </p:cNvCxnSpPr>
            <p:nvPr/>
          </p:nvCxnSpPr>
          <p:spPr bwMode="auto">
            <a:xfrm flipH="1">
              <a:off x="6020969" y="3399602"/>
              <a:ext cx="119803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693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5014" y="1692000"/>
            <a:ext cx="4648215" cy="4469088"/>
          </a:xfrm>
        </p:spPr>
        <p:txBody>
          <a:bodyPr/>
          <a:lstStyle/>
          <a:p>
            <a:r>
              <a:rPr lang="en-US" dirty="0" smtClean="0"/>
              <a:t>Closeness is the average of the shortest distances to all other nodes in the graph</a:t>
            </a:r>
          </a:p>
          <a:p>
            <a:r>
              <a:rPr lang="en-US" dirty="0" smtClean="0"/>
              <a:t>It can describes how far and close vertexes 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435061" y="2044958"/>
            <a:ext cx="5169660" cy="3422172"/>
            <a:chOff x="4779831" y="1533788"/>
            <a:chExt cx="3877245" cy="3422172"/>
          </a:xfrm>
        </p:grpSpPr>
        <p:grpSp>
          <p:nvGrpSpPr>
            <p:cNvPr id="40" name="Group 39"/>
            <p:cNvGrpSpPr/>
            <p:nvPr/>
          </p:nvGrpSpPr>
          <p:grpSpPr>
            <a:xfrm>
              <a:off x="4779831" y="1533788"/>
              <a:ext cx="3877245" cy="3422172"/>
              <a:chOff x="4470071" y="1905548"/>
              <a:chExt cx="3877245" cy="3422172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7390726" y="1905548"/>
                <a:ext cx="28272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479541" y="2230828"/>
                <a:ext cx="28810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8065547" y="4817252"/>
                <a:ext cx="28176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6909239" y="3609065"/>
                <a:ext cx="31632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5394730" y="3609065"/>
                <a:ext cx="31647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4470071" y="5003126"/>
                <a:ext cx="30704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51" idx="0"/>
              <a:endCxn id="48" idx="5"/>
            </p:cNvCxnSpPr>
            <p:nvPr/>
          </p:nvCxnSpPr>
          <p:spPr bwMode="auto">
            <a:xfrm flipH="1" flipV="1">
              <a:off x="5035217" y="2136126"/>
              <a:ext cx="827513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52" idx="0"/>
              <a:endCxn id="48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50" idx="0"/>
              <a:endCxn id="47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49" idx="0"/>
              <a:endCxn id="50" idx="5"/>
            </p:cNvCxnSpPr>
            <p:nvPr/>
          </p:nvCxnSpPr>
          <p:spPr bwMode="auto">
            <a:xfrm flipH="1" flipV="1">
              <a:off x="7488996" y="3514363"/>
              <a:ext cx="1027196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50" idx="2"/>
              <a:endCxn id="51" idx="6"/>
            </p:cNvCxnSpPr>
            <p:nvPr/>
          </p:nvCxnSpPr>
          <p:spPr bwMode="auto">
            <a:xfrm flipH="1">
              <a:off x="6020969" y="3399602"/>
              <a:ext cx="119803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7405438" y="2942666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68034" y="3701637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405438" y="4414173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352413" y="3541440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0411611" y="2942666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0517749" y="4073069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8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5577523" cy="4469088"/>
          </a:xfrm>
        </p:spPr>
        <p:txBody>
          <a:bodyPr/>
          <a:lstStyle/>
          <a:p>
            <a:r>
              <a:rPr lang="en-US" dirty="0" smtClean="0"/>
              <a:t>Closeness centrality of A</a:t>
            </a:r>
          </a:p>
          <a:p>
            <a:pPr lvl="1"/>
            <a:r>
              <a:rPr lang="en-US" dirty="0" smtClean="0"/>
              <a:t>A to B = 1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C = 1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D = 1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E = 2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F = 3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CC(A) = 1.6 </a:t>
            </a:r>
            <a:r>
              <a:rPr lang="en-US" dirty="0" err="1" smtClean="0"/>
              <a:t>ms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35061" y="2044958"/>
            <a:ext cx="5169660" cy="3422172"/>
            <a:chOff x="4779831" y="1533788"/>
            <a:chExt cx="3877245" cy="3422172"/>
          </a:xfrm>
        </p:grpSpPr>
        <p:grpSp>
          <p:nvGrpSpPr>
            <p:cNvPr id="6" name="Group 5"/>
            <p:cNvGrpSpPr/>
            <p:nvPr/>
          </p:nvGrpSpPr>
          <p:grpSpPr>
            <a:xfrm>
              <a:off x="4779831" y="1533788"/>
              <a:ext cx="3877245" cy="3422172"/>
              <a:chOff x="4470071" y="1905548"/>
              <a:chExt cx="3877245" cy="3422172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7390726" y="1905548"/>
                <a:ext cx="28272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79541" y="2230828"/>
                <a:ext cx="28810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8065547" y="4817252"/>
                <a:ext cx="28176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909239" y="3609065"/>
                <a:ext cx="31632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394730" y="3609065"/>
                <a:ext cx="31647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4470071" y="5003126"/>
                <a:ext cx="30704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17" idx="0"/>
              <a:endCxn id="14" idx="5"/>
            </p:cNvCxnSpPr>
            <p:nvPr/>
          </p:nvCxnSpPr>
          <p:spPr bwMode="auto">
            <a:xfrm flipH="1" flipV="1">
              <a:off x="5035217" y="2136126"/>
              <a:ext cx="827513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18" idx="0"/>
              <a:endCxn id="14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16" idx="0"/>
              <a:endCxn id="13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15" idx="0"/>
              <a:endCxn id="16" idx="5"/>
            </p:cNvCxnSpPr>
            <p:nvPr/>
          </p:nvCxnSpPr>
          <p:spPr bwMode="auto">
            <a:xfrm flipH="1" flipV="1">
              <a:off x="7488996" y="3514363"/>
              <a:ext cx="1027196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6" idx="2"/>
              <a:endCxn id="17" idx="6"/>
            </p:cNvCxnSpPr>
            <p:nvPr/>
          </p:nvCxnSpPr>
          <p:spPr bwMode="auto">
            <a:xfrm flipH="1">
              <a:off x="6020969" y="3399602"/>
              <a:ext cx="119803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7405438" y="2942666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68034" y="3701637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05438" y="4414173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52413" y="3541440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411611" y="2942666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517749" y="4073069"/>
            <a:ext cx="1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Centrality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1" y="1692000"/>
            <a:ext cx="5056895" cy="4469088"/>
          </a:xfrm>
        </p:spPr>
        <p:txBody>
          <a:bodyPr/>
          <a:lstStyle/>
          <a:p>
            <a:r>
              <a:rPr lang="en-US" dirty="0" smtClean="0"/>
              <a:t>Eigenvector measures the popularity by looking at the quality of links</a:t>
            </a:r>
          </a:p>
          <a:p>
            <a:r>
              <a:rPr lang="en-US" dirty="0" smtClean="0"/>
              <a:t>Identifies whether a node is connected to influential nodes</a:t>
            </a:r>
            <a:endParaRPr lang="en-US" dirty="0"/>
          </a:p>
          <a:p>
            <a:pPr lvl="1"/>
            <a:r>
              <a:rPr lang="en-US" dirty="0" smtClean="0"/>
              <a:t>PageRank is an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130" y="1533788"/>
            <a:ext cx="6204328" cy="4492887"/>
            <a:chOff x="3858086" y="1905548"/>
            <a:chExt cx="4653246" cy="4492887"/>
          </a:xfrm>
        </p:grpSpPr>
        <p:sp>
          <p:nvSpPr>
            <p:cNvPr id="6" name="Oval 5"/>
            <p:cNvSpPr/>
            <p:nvPr/>
          </p:nvSpPr>
          <p:spPr bwMode="auto">
            <a:xfrm>
              <a:off x="7391202" y="1905548"/>
              <a:ext cx="28176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831078" y="5557674"/>
              <a:ext cx="24151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79541" y="2230828"/>
              <a:ext cx="28810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049420" y="4817252"/>
              <a:ext cx="31402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926040" y="3609065"/>
              <a:ext cx="28272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394730" y="3609065"/>
              <a:ext cx="31647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199291" y="3160202"/>
              <a:ext cx="31204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58086" y="3407701"/>
              <a:ext cx="30704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465435" y="5003126"/>
              <a:ext cx="31632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5" name="Straight Arrow Connector 14"/>
            <p:cNvCxnSpPr>
              <a:stCxn id="14" idx="7"/>
              <a:endCxn id="11" idx="4"/>
            </p:cNvCxnSpPr>
            <p:nvPr/>
          </p:nvCxnSpPr>
          <p:spPr bwMode="auto">
            <a:xfrm flipV="1">
              <a:off x="4735432" y="3933659"/>
              <a:ext cx="817538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3" idx="6"/>
              <a:endCxn id="11" idx="2"/>
            </p:cNvCxnSpPr>
            <p:nvPr/>
          </p:nvCxnSpPr>
          <p:spPr bwMode="auto">
            <a:xfrm>
              <a:off x="4165135" y="3569998"/>
              <a:ext cx="1229595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8" idx="6"/>
              <a:endCxn id="11" idx="0"/>
            </p:cNvCxnSpPr>
            <p:nvPr/>
          </p:nvCxnSpPr>
          <p:spPr bwMode="auto">
            <a:xfrm>
              <a:off x="4767650" y="2393125"/>
              <a:ext cx="785320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6" idx="4"/>
              <a:endCxn id="10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2" idx="2"/>
              <a:endCxn id="10" idx="7"/>
            </p:cNvCxnSpPr>
            <p:nvPr/>
          </p:nvCxnSpPr>
          <p:spPr bwMode="auto">
            <a:xfrm flipH="1">
              <a:off x="7167356" y="3322499"/>
              <a:ext cx="1031935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1"/>
              <a:endCxn id="10" idx="5"/>
            </p:cNvCxnSpPr>
            <p:nvPr/>
          </p:nvCxnSpPr>
          <p:spPr bwMode="auto">
            <a:xfrm flipH="1" flipV="1">
              <a:off x="7167356" y="3886123"/>
              <a:ext cx="928052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7" idx="0"/>
              <a:endCxn id="10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0" idx="2"/>
              <a:endCxn id="11" idx="6"/>
            </p:cNvCxnSpPr>
            <p:nvPr/>
          </p:nvCxnSpPr>
          <p:spPr bwMode="auto">
            <a:xfrm flipH="1">
              <a:off x="5711209" y="3771362"/>
              <a:ext cx="121483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6047278" y="6073841"/>
              <a:ext cx="27228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Arrow Connector 24"/>
            <p:cNvCxnSpPr>
              <a:stCxn id="24" idx="6"/>
              <a:endCxn id="7" idx="3"/>
            </p:cNvCxnSpPr>
            <p:nvPr/>
          </p:nvCxnSpPr>
          <p:spPr bwMode="auto">
            <a:xfrm flipV="1">
              <a:off x="6319564" y="5834732"/>
              <a:ext cx="546882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01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</a:t>
            </a:r>
            <a:r>
              <a:rPr lang="en-US" dirty="0"/>
              <a:t>example using web graph theory of importance to make a big difference in how people used the </a:t>
            </a:r>
            <a:r>
              <a:rPr lang="en-US" dirty="0" smtClean="0"/>
              <a:t>web</a:t>
            </a:r>
            <a:endParaRPr lang="en-US" dirty="0"/>
          </a:p>
          <a:p>
            <a:r>
              <a:rPr lang="en-US" dirty="0" smtClean="0"/>
              <a:t>Larry </a:t>
            </a:r>
            <a:r>
              <a:rPr lang="en-US" dirty="0"/>
              <a:t>Page developed page rank in </a:t>
            </a:r>
            <a:r>
              <a:rPr lang="en-US" dirty="0" smtClean="0"/>
              <a:t>1996</a:t>
            </a:r>
            <a:endParaRPr lang="en-US" dirty="0"/>
          </a:p>
          <a:p>
            <a:r>
              <a:rPr lang="en-US" dirty="0"/>
              <a:t>Page rank works on the assumption that more important websites are likely to receive more links from other </a:t>
            </a:r>
            <a:r>
              <a:rPr lang="en-US" dirty="0" smtClean="0"/>
              <a:t>websites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actual algorithm used </a:t>
            </a:r>
            <a:r>
              <a:rPr lang="en-US" dirty="0" smtClean="0"/>
              <a:t>today is </a:t>
            </a:r>
            <a:r>
              <a:rPr lang="en-US" dirty="0"/>
              <a:t>not openly known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8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PageRank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links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Pages with more in-links rank higher, than a page fewer in-links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Link Quality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link from an important page is worth more than many links from relatively unknown 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Link </a:t>
            </a:r>
            <a:r>
              <a:rPr lang="en-US" dirty="0" smtClean="0"/>
              <a:t>Context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The text in and around </a:t>
            </a:r>
            <a:r>
              <a:rPr lang="en-US" dirty="0" smtClean="0"/>
              <a:t>out links </a:t>
            </a:r>
            <a:r>
              <a:rPr lang="en-US" dirty="0"/>
              <a:t>relates to the page they point at.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Ranking </a:t>
            </a:r>
            <a:r>
              <a:rPr lang="en-US" dirty="0"/>
              <a:t>boosts on text styles</a:t>
            </a:r>
          </a:p>
          <a:p>
            <a:pPr marL="8172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8031" y="8054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2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Original Formula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PageRank (</a:t>
            </a:r>
            <a:r>
              <a:rPr lang="en-US" i="1" dirty="0" smtClean="0"/>
              <a:t>PR</a:t>
            </a:r>
            <a:r>
              <a:rPr lang="en-US" dirty="0" smtClean="0"/>
              <a:t>) of page u is given by the summation of the PR of all pages in the set of all pages linking to page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v∈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u</a:t>
            </a:r>
            <a:r>
              <a:rPr lang="en-US" dirty="0" smtClean="0"/>
              <a:t>), divided by the number of </a:t>
            </a:r>
            <a:r>
              <a:rPr lang="en-US" i="1" dirty="0" smtClean="0"/>
              <a:t>L(v)</a:t>
            </a:r>
            <a:r>
              <a:rPr lang="en-US" dirty="0" smtClean="0"/>
              <a:t> of links from page </a:t>
            </a:r>
            <a:r>
              <a:rPr lang="en-US" i="1" dirty="0" smtClean="0"/>
              <a:t>v</a:t>
            </a:r>
          </a:p>
          <a:p>
            <a:pPr marL="360000" lvl="1" indent="0">
              <a:buNone/>
            </a:pPr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  <a:p>
            <a:r>
              <a:rPr lang="en-US" dirty="0" smtClean="0"/>
              <a:t>Iterative formula, starting with rank </a:t>
            </a:r>
            <a:r>
              <a:rPr lang="en-US" i="1" dirty="0" smtClean="0"/>
              <a:t>1/n</a:t>
            </a:r>
            <a:r>
              <a:rPr lang="en-US" dirty="0" smtClean="0"/>
              <a:t> for all </a:t>
            </a:r>
            <a:r>
              <a:rPr lang="en-US" i="1" dirty="0" smtClean="0"/>
              <a:t>n</a:t>
            </a:r>
            <a:r>
              <a:rPr lang="en-US" dirty="0" smtClean="0"/>
              <a:t> pages</a:t>
            </a:r>
          </a:p>
          <a:p>
            <a:r>
              <a:rPr lang="en-US" dirty="0" smtClean="0"/>
              <a:t>It can handle the scale of the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Screen Shot 2017-11-19 at 20.0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4" y="2901615"/>
            <a:ext cx="315692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0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Surfer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simulation</a:t>
            </a:r>
          </a:p>
          <a:p>
            <a:pPr lvl="1"/>
            <a:r>
              <a:rPr lang="en-US" dirty="0" smtClean="0"/>
              <a:t>Based on a model of a Web surfer who follows links and makes occasional haphazard jumps</a:t>
            </a:r>
            <a:endParaRPr lang="en-US" dirty="0"/>
          </a:p>
          <a:p>
            <a:r>
              <a:rPr lang="en-US" dirty="0" smtClean="0"/>
              <a:t>User randomly navigates</a:t>
            </a:r>
          </a:p>
          <a:p>
            <a:pPr lvl="1"/>
            <a:r>
              <a:rPr lang="en-US" dirty="0" smtClean="0"/>
              <a:t>Jumps to random page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Follows a random hyperlink with </a:t>
            </a:r>
            <a:r>
              <a:rPr lang="en-US" dirty="0"/>
              <a:t>probability </a:t>
            </a:r>
            <a:r>
              <a:rPr lang="en-US" i="1" dirty="0" smtClean="0"/>
              <a:t>1-p</a:t>
            </a:r>
          </a:p>
          <a:p>
            <a:pPr lvl="1"/>
            <a:r>
              <a:rPr lang="en-US" dirty="0" smtClean="0"/>
              <a:t>Never goes back to a previously visited 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3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Measures Tell 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Degree</a:t>
            </a:r>
            <a:r>
              <a:rPr lang="en-US" dirty="0" smtClean="0"/>
              <a:t>: exposure to the network, opportunity to directly influence</a:t>
            </a:r>
          </a:p>
          <a:p>
            <a:r>
              <a:rPr lang="en-US" b="1" dirty="0" err="1" smtClean="0"/>
              <a:t>Betweenness</a:t>
            </a:r>
            <a:r>
              <a:rPr lang="en-US" dirty="0" smtClean="0"/>
              <a:t>: informal power, gate keeping, brokering, controls flow of browsing</a:t>
            </a:r>
          </a:p>
          <a:p>
            <a:r>
              <a:rPr lang="en-US" b="1" dirty="0" smtClean="0"/>
              <a:t>Closeness</a:t>
            </a:r>
            <a:r>
              <a:rPr lang="en-US" dirty="0" smtClean="0"/>
              <a:t>: estimates time to receive information, indirect influence, point of rapid diffusion</a:t>
            </a:r>
          </a:p>
          <a:p>
            <a:r>
              <a:rPr lang="en-US" b="1" dirty="0" smtClean="0"/>
              <a:t>Eigenvector</a:t>
            </a:r>
            <a:r>
              <a:rPr lang="en-US" dirty="0" smtClean="0"/>
              <a:t>: connected to influential nodes of high degree, “not what you know but who you know”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web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1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Web Structured?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creen Shot 2017-11-01 at 15.1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8" y="1628775"/>
            <a:ext cx="6016826" cy="44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</a:t>
            </a:r>
            <a:r>
              <a:rPr lang="en-US" dirty="0"/>
              <a:t>the Web </a:t>
            </a:r>
            <a:r>
              <a:rPr lang="en-US" dirty="0" smtClean="0"/>
              <a:t>Look Like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Observations [</a:t>
            </a:r>
            <a:r>
              <a:rPr lang="en-US" dirty="0" err="1" smtClean="0"/>
              <a:t>Barabasi</a:t>
            </a:r>
            <a:r>
              <a:rPr lang="en-US" dirty="0" smtClean="0"/>
              <a:t>, Albert (1999)]</a:t>
            </a:r>
          </a:p>
          <a:p>
            <a:pPr lvl="1"/>
            <a:r>
              <a:rPr lang="en-US" dirty="0" smtClean="0"/>
              <a:t>Sparse graph</a:t>
            </a:r>
          </a:p>
          <a:p>
            <a:pPr lvl="1"/>
            <a:r>
              <a:rPr lang="en-US" dirty="0" smtClean="0"/>
              <a:t>Power law</a:t>
            </a:r>
          </a:p>
          <a:p>
            <a:pPr lvl="1"/>
            <a:r>
              <a:rPr lang="en-US" dirty="0"/>
              <a:t>Small world </a:t>
            </a:r>
            <a:r>
              <a:rPr lang="en-US" dirty="0" smtClean="0"/>
              <a:t>network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Shape of the Web [</a:t>
            </a:r>
            <a:r>
              <a:rPr lang="en-US" dirty="0" err="1" smtClean="0">
                <a:solidFill>
                  <a:srgbClr val="7F7F7F"/>
                </a:solidFill>
              </a:rPr>
              <a:t>Broder</a:t>
            </a:r>
            <a:r>
              <a:rPr lang="en-US" dirty="0" smtClean="0">
                <a:solidFill>
                  <a:srgbClr val="7F7F7F"/>
                </a:solidFill>
              </a:rPr>
              <a:t> et al (2000)]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2005 what the web looks like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83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Six </a:t>
            </a:r>
            <a:r>
              <a:rPr lang="en-US" b="1" dirty="0"/>
              <a:t>D</a:t>
            </a:r>
            <a:r>
              <a:rPr lang="en-US" b="1" dirty="0" smtClean="0"/>
              <a:t>egrees of Separation </a:t>
            </a:r>
            <a:r>
              <a:rPr lang="en-US" dirty="0" smtClean="0"/>
              <a:t>is a theory that everyone is 6 or fewer steps away from any other person in the world</a:t>
            </a:r>
            <a:endParaRPr lang="en-US" dirty="0"/>
          </a:p>
          <a:p>
            <a:r>
              <a:rPr lang="en-US" dirty="0" smtClean="0"/>
              <a:t>Experiment by Stanley </a:t>
            </a:r>
            <a:r>
              <a:rPr lang="en-US" dirty="0" err="1" smtClean="0"/>
              <a:t>Milgram</a:t>
            </a:r>
            <a:r>
              <a:rPr lang="en-US" dirty="0" smtClean="0"/>
              <a:t> in the 1960</a:t>
            </a:r>
          </a:p>
          <a:p>
            <a:pPr lvl="1"/>
            <a:r>
              <a:rPr lang="en-US" dirty="0" smtClean="0"/>
              <a:t>300 letters</a:t>
            </a:r>
          </a:p>
          <a:p>
            <a:pPr lvl="1"/>
            <a:r>
              <a:rPr lang="en-US" dirty="0" smtClean="0"/>
              <a:t>Sent to intermediary person on a first name basis</a:t>
            </a:r>
          </a:p>
          <a:p>
            <a:pPr lvl="1"/>
            <a:r>
              <a:rPr lang="en-US" dirty="0" smtClean="0"/>
              <a:t>64 made it</a:t>
            </a:r>
          </a:p>
          <a:p>
            <a:pPr lvl="1"/>
            <a:r>
              <a:rPr lang="en-US" dirty="0" smtClean="0"/>
              <a:t>Average hops of 5.2 intermediaries </a:t>
            </a:r>
          </a:p>
        </p:txBody>
      </p:sp>
    </p:spTree>
    <p:extLst>
      <p:ext uri="{BB962C8B-B14F-4D97-AF65-F5344CB8AC3E}">
        <p14:creationId xmlns:p14="http://schemas.microsoft.com/office/powerpoint/2010/main" val="77413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Network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Erdos</a:t>
            </a:r>
            <a:r>
              <a:rPr lang="en-US" smtClean="0"/>
              <a:t> 1950s</a:t>
            </a:r>
            <a:endParaRPr lang="en-US" dirty="0"/>
          </a:p>
        </p:txBody>
      </p:sp>
      <p:pic>
        <p:nvPicPr>
          <p:cNvPr id="7" name="Content Placeholder 6" descr="Screen Shot 2018-11-19 at 15.03.5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" b="21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94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World Network - </a:t>
            </a:r>
            <a:r>
              <a:rPr lang="en-US" dirty="0" err="1"/>
              <a:t>Erdos</a:t>
            </a:r>
            <a:endParaRPr lang="en-US" dirty="0"/>
          </a:p>
        </p:txBody>
      </p:sp>
      <p:pic>
        <p:nvPicPr>
          <p:cNvPr id="5" name="Content Placeholder 4" descr="Screen Shot 2018-11-19 at 15.09.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b="76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1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Small </a:t>
            </a:r>
            <a:r>
              <a:rPr lang="en-US" b="1" dirty="0"/>
              <a:t>World Network </a:t>
            </a:r>
            <a:r>
              <a:rPr lang="en-US" dirty="0"/>
              <a:t>is a graph which most nodes are not </a:t>
            </a:r>
            <a:r>
              <a:rPr lang="en-US" dirty="0" err="1"/>
              <a:t>neighbours</a:t>
            </a:r>
            <a:r>
              <a:rPr lang="en-US" dirty="0"/>
              <a:t> but most nodes can be reached by a small number of connections</a:t>
            </a:r>
          </a:p>
          <a:p>
            <a:pPr lvl="1"/>
            <a:r>
              <a:rPr lang="en-US" dirty="0" smtClean="0"/>
              <a:t>Website links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Wikipedia</a:t>
            </a:r>
          </a:p>
          <a:p>
            <a:r>
              <a:rPr lang="en-US" dirty="0" smtClean="0"/>
              <a:t>Many hubs – pages with many in links </a:t>
            </a:r>
          </a:p>
          <a:p>
            <a:r>
              <a:rPr lang="en-US" dirty="0" smtClean="0"/>
              <a:t>Hubs significance can be modeled with degree centrality</a:t>
            </a:r>
          </a:p>
          <a:p>
            <a:r>
              <a:rPr lang="en-US" dirty="0" smtClean="0"/>
              <a:t>Robust for random node deletions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900000"/>
            <a:ext cx="11328000" cy="1082663"/>
          </a:xfrm>
        </p:spPr>
        <p:txBody>
          <a:bodyPr/>
          <a:lstStyle/>
          <a:p>
            <a:r>
              <a:rPr lang="en-US" dirty="0" err="1"/>
              <a:t>Barabasi</a:t>
            </a:r>
            <a:r>
              <a:rPr lang="en-US" dirty="0"/>
              <a:t> and Albert </a:t>
            </a:r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2125721"/>
            <a:ext cx="11328000" cy="3884239"/>
          </a:xfrm>
        </p:spPr>
        <p:txBody>
          <a:bodyPr/>
          <a:lstStyle/>
          <a:p>
            <a:r>
              <a:rPr lang="en-US" dirty="0" smtClean="0"/>
              <a:t>Intuition: Networks grow by iterative process</a:t>
            </a:r>
          </a:p>
          <a:p>
            <a:r>
              <a:rPr lang="en-US" dirty="0" smtClean="0"/>
              <a:t>Simulate growing a network and then examine its properties</a:t>
            </a:r>
          </a:p>
          <a:p>
            <a:r>
              <a:rPr lang="en-US" dirty="0" smtClean="0"/>
              <a:t>Experiment with different models</a:t>
            </a:r>
          </a:p>
          <a:p>
            <a:r>
              <a:rPr lang="en-US" dirty="0" smtClean="0"/>
              <a:t>One model they used was </a:t>
            </a:r>
            <a:r>
              <a:rPr lang="en-US" b="1" dirty="0" smtClean="0"/>
              <a:t>Preferential Attachment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Preferential Attachment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</a:t>
            </a:r>
            <a:r>
              <a:rPr lang="en-US" dirty="0"/>
              <a:t>of a new node linking to an existing node is proportional to the degree of that </a:t>
            </a:r>
            <a:r>
              <a:rPr lang="en-US" dirty="0" smtClean="0"/>
              <a:t>node.  The </a:t>
            </a:r>
            <a:r>
              <a:rPr lang="en-US" dirty="0"/>
              <a:t>probability </a:t>
            </a:r>
            <a:r>
              <a:rPr lang="en-US" i="1" dirty="0" err="1"/>
              <a:t>Π</a:t>
            </a:r>
            <a:r>
              <a:rPr lang="en-US" i="1" dirty="0" smtClean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that a link of the new node connects </a:t>
            </a:r>
            <a:r>
              <a:rPr lang="en-US" dirty="0" smtClean="0"/>
              <a:t>to node </a:t>
            </a:r>
            <a:r>
              <a:rPr lang="en-US" i="1" dirty="0" err="1"/>
              <a:t>i</a:t>
            </a:r>
            <a:r>
              <a:rPr lang="en-US" dirty="0" smtClean="0"/>
              <a:t> depends on the degree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baseline="-25000" dirty="0"/>
              <a:t> </a:t>
            </a:r>
            <a:r>
              <a:rPr lang="en-US" dirty="0" smtClean="0"/>
              <a:t>as: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new node is free to connect to any node in the network</a:t>
            </a:r>
          </a:p>
          <a:p>
            <a:r>
              <a:rPr lang="en-US" dirty="0" smtClean="0"/>
              <a:t>For example, if </a:t>
            </a:r>
            <a:r>
              <a:rPr lang="en-US" dirty="0"/>
              <a:t>a new node has a choice between a degree-two and a degree-four node, it is twice as likely that it connects to the degree-four node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 descr="Screen Shot 2019-11-13 at 09.3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31" y="2718233"/>
            <a:ext cx="2019422" cy="14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06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Preferential Attachment and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new </a:t>
            </a:r>
            <a:r>
              <a:rPr lang="en-US" dirty="0" smtClean="0"/>
              <a:t>webpage is </a:t>
            </a:r>
            <a:r>
              <a:rPr lang="en-US" dirty="0"/>
              <a:t>free to </a:t>
            </a:r>
            <a:r>
              <a:rPr lang="en-US" dirty="0" smtClean="0"/>
              <a:t>link to </a:t>
            </a:r>
            <a:r>
              <a:rPr lang="en-US" dirty="0"/>
              <a:t>any </a:t>
            </a:r>
            <a:r>
              <a:rPr lang="en-US" dirty="0" smtClean="0"/>
              <a:t>webpage on </a:t>
            </a:r>
            <a:r>
              <a:rPr lang="en-US" dirty="0"/>
              <a:t>the network</a:t>
            </a:r>
          </a:p>
          <a:p>
            <a:r>
              <a:rPr lang="en-US" dirty="0" smtClean="0"/>
              <a:t>If a webpage has </a:t>
            </a:r>
            <a:r>
              <a:rPr lang="en-US" dirty="0"/>
              <a:t>a choice between a degree-two and a degree-</a:t>
            </a:r>
            <a:r>
              <a:rPr lang="en-US" dirty="0" smtClean="0"/>
              <a:t>four webpage, </a:t>
            </a:r>
            <a:r>
              <a:rPr lang="en-US" dirty="0"/>
              <a:t>it is twice as likely that it connects to the degree-four </a:t>
            </a:r>
            <a:r>
              <a:rPr lang="en-US" dirty="0" smtClean="0"/>
              <a:t>webpage</a:t>
            </a:r>
          </a:p>
          <a:p>
            <a:pPr marL="0" indent="0" algn="ctr">
              <a:buNone/>
            </a:pPr>
            <a:r>
              <a:rPr lang="en-US" sz="2800" b="1" dirty="0" smtClean="0"/>
              <a:t>Why does this model reflect pages and links on the web?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15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Preferential Attachment and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Why does this model reflect pages and links on the web?</a:t>
            </a:r>
          </a:p>
          <a:p>
            <a:r>
              <a:rPr lang="en-US" dirty="0" smtClean="0"/>
              <a:t>Good quality resources are likely to be popular</a:t>
            </a:r>
            <a:endParaRPr lang="en-US" b="1" dirty="0" smtClean="0"/>
          </a:p>
          <a:p>
            <a:r>
              <a:rPr lang="en-US" dirty="0" smtClean="0"/>
              <a:t>Human nature - the </a:t>
            </a:r>
            <a:r>
              <a:rPr lang="en-US" dirty="0"/>
              <a:t>more </a:t>
            </a:r>
            <a:r>
              <a:rPr lang="en-US" dirty="0" smtClean="0"/>
              <a:t>popular a website is</a:t>
            </a:r>
            <a:r>
              <a:rPr lang="en-US" dirty="0"/>
              <a:t>, the more likely it </a:t>
            </a:r>
            <a:r>
              <a:rPr lang="en-US" dirty="0" smtClean="0"/>
              <a:t>to be shared and thus linked to, similar to </a:t>
            </a:r>
            <a:r>
              <a:rPr lang="en-US" dirty="0" err="1" smtClean="0"/>
              <a:t>Pagerank’s</a:t>
            </a:r>
            <a:r>
              <a:rPr lang="en-US" dirty="0" smtClean="0"/>
              <a:t> assumption</a:t>
            </a:r>
          </a:p>
          <a:p>
            <a:r>
              <a:rPr lang="en-US" dirty="0" err="1" smtClean="0"/>
              <a:t>Findability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the more obscure something is the less findable it is, and thus is less likely to be linked to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78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Web look like?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Observations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Barabasi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Albert (1999)]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Sparse graph (n vertices,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edges)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Small world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Power law</a:t>
            </a:r>
          </a:p>
          <a:p>
            <a:r>
              <a:rPr lang="en-US" dirty="0" smtClean="0"/>
              <a:t>The Shape of the Web [</a:t>
            </a:r>
            <a:r>
              <a:rPr lang="en-US" dirty="0" err="1" smtClean="0"/>
              <a:t>Broder</a:t>
            </a:r>
            <a:r>
              <a:rPr lang="en-US" dirty="0" smtClean="0"/>
              <a:t> et al (2000)]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</a:t>
            </a:r>
            <a:r>
              <a:rPr lang="en-US" dirty="0" err="1" smtClean="0">
                <a:solidFill>
                  <a:srgbClr val="7F7F7F"/>
                </a:solidFill>
              </a:rPr>
              <a:t>Opte</a:t>
            </a:r>
            <a:r>
              <a:rPr lang="en-US" dirty="0" smtClean="0">
                <a:solidFill>
                  <a:srgbClr val="7F7F7F"/>
                </a:solidFill>
              </a:rPr>
              <a:t> Project 2003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3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Web Structured?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Screen Shot 2017-11-01 at 15.1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43" y="1955235"/>
            <a:ext cx="2743512" cy="1935862"/>
          </a:xfrm>
          <a:prstGeom prst="rect">
            <a:avLst/>
          </a:prstGeom>
        </p:spPr>
      </p:pic>
      <p:pic>
        <p:nvPicPr>
          <p:cNvPr id="6" name="Picture 5" descr="Screen Shot 2017-11-01 at 15.16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66" y="2104805"/>
            <a:ext cx="2831997" cy="20720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116443" y="3140829"/>
            <a:ext cx="385902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228584" y="2633229"/>
            <a:ext cx="23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4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Bow Tie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32000" y="2714340"/>
            <a:ext cx="4668867" cy="4469088"/>
          </a:xfrm>
        </p:spPr>
        <p:txBody>
          <a:bodyPr/>
          <a:lstStyle/>
          <a:p>
            <a:r>
              <a:rPr lang="en-US" dirty="0" smtClean="0"/>
              <a:t>Strongly Connected Components</a:t>
            </a:r>
          </a:p>
          <a:p>
            <a:r>
              <a:rPr lang="en-US" dirty="0" smtClean="0"/>
              <a:t>In links</a:t>
            </a:r>
          </a:p>
          <a:p>
            <a:r>
              <a:rPr lang="en-US" dirty="0" smtClean="0"/>
              <a:t>Out links</a:t>
            </a:r>
          </a:p>
          <a:p>
            <a:r>
              <a:rPr lang="en-US" dirty="0" smtClean="0"/>
              <a:t>Tendrils and Tubes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31" y="2286562"/>
            <a:ext cx="5852475" cy="33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4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Graph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diameter of the central core (SCC) is at least 28, and the diameter of the graph as a whole is over 500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probablity</a:t>
            </a:r>
            <a:r>
              <a:rPr lang="en-US" dirty="0" smtClean="0"/>
              <a:t> of a path between randomly chosen pairs is only 24%</a:t>
            </a:r>
          </a:p>
          <a:p>
            <a:pPr lvl="1"/>
            <a:r>
              <a:rPr lang="en-US" dirty="0" smtClean="0"/>
              <a:t>Average directed path length is about 16</a:t>
            </a:r>
          </a:p>
          <a:p>
            <a:pPr lvl="1"/>
            <a:r>
              <a:rPr lang="en-US" dirty="0" smtClean="0"/>
              <a:t>Average undirected path length is about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6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Web look like?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Observations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Barabasi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Albert (1999)]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Sparse graph (n vertices,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edges)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Small world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Power law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Shape of the Web [</a:t>
            </a:r>
            <a:r>
              <a:rPr lang="en-US" dirty="0" err="1" smtClean="0">
                <a:solidFill>
                  <a:srgbClr val="7F7F7F"/>
                </a:solidFill>
              </a:rPr>
              <a:t>Broder</a:t>
            </a:r>
            <a:r>
              <a:rPr lang="en-US" dirty="0" smtClean="0">
                <a:solidFill>
                  <a:srgbClr val="7F7F7F"/>
                </a:solidFill>
              </a:rPr>
              <a:t> et al (2000)]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Opte</a:t>
            </a:r>
            <a:r>
              <a:rPr lang="en-US" dirty="0" smtClean="0"/>
              <a:t> Project 2003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3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92236" y="-8"/>
            <a:ext cx="13242632" cy="6858008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003667" y="0"/>
            <a:ext cx="184666" cy="230832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4" descr="Internet_map_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4" y="-8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Web Graph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solidFill>
                  <a:schemeClr val="bg1"/>
                </a:solidFill>
              </a:rPr>
              <a:pPr/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Web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aspects </a:t>
            </a:r>
            <a:r>
              <a:rPr lang="mr-IN" dirty="0" smtClean="0"/>
              <a:t>–</a:t>
            </a:r>
            <a:r>
              <a:rPr lang="en-US" dirty="0" smtClean="0"/>
              <a:t> how is the Web Graph evolving over time?</a:t>
            </a:r>
          </a:p>
          <a:p>
            <a:r>
              <a:rPr lang="en-US" dirty="0" smtClean="0"/>
              <a:t>Information aspects </a:t>
            </a:r>
            <a:r>
              <a:rPr lang="mr-IN" dirty="0" smtClean="0"/>
              <a:t>–</a:t>
            </a:r>
            <a:r>
              <a:rPr lang="en-US" dirty="0" smtClean="0"/>
              <a:t> how does new information propagate throughout the web (or blogosphere, or twitter, </a:t>
            </a:r>
            <a:r>
              <a:rPr lang="en-GB" dirty="0" smtClean="0"/>
              <a:t>...)</a:t>
            </a:r>
          </a:p>
          <a:p>
            <a:r>
              <a:rPr lang="en-GB" dirty="0" smtClean="0"/>
              <a:t>Finer-grained structure </a:t>
            </a:r>
            <a:r>
              <a:rPr lang="mr-IN" dirty="0" smtClean="0"/>
              <a:t>–</a:t>
            </a:r>
            <a:r>
              <a:rPr lang="en-GB" dirty="0" smtClean="0"/>
              <a:t> how to define and compute “communities” in information and social networks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3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that the web can be modeled as a graph</a:t>
            </a:r>
          </a:p>
          <a:p>
            <a:r>
              <a:rPr lang="en-US" dirty="0" smtClean="0"/>
              <a:t>Importance measures played a big role in searching the web</a:t>
            </a:r>
          </a:p>
          <a:p>
            <a:r>
              <a:rPr lang="en-US" dirty="0" smtClean="0"/>
              <a:t>Understand how graph theory can be applied, and apply it to describing the web:</a:t>
            </a:r>
          </a:p>
          <a:p>
            <a:pPr lvl="1"/>
            <a:r>
              <a:rPr lang="en-US" dirty="0" smtClean="0"/>
              <a:t>small world property</a:t>
            </a:r>
          </a:p>
          <a:p>
            <a:pPr lvl="1"/>
            <a:r>
              <a:rPr lang="en-US" dirty="0" smtClean="0"/>
              <a:t>scale free networks and power laws</a:t>
            </a:r>
          </a:p>
          <a:p>
            <a:pPr lvl="1"/>
            <a:r>
              <a:rPr lang="en-US" dirty="0" smtClean="0"/>
              <a:t>Preferential attachment</a:t>
            </a:r>
          </a:p>
          <a:p>
            <a:r>
              <a:rPr lang="en-US" dirty="0"/>
              <a:t>What the web looks like at scale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Web Structured?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creen Shot 2017-11-01 at 15.1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43" y="1955235"/>
            <a:ext cx="2743512" cy="1935862"/>
          </a:xfrm>
          <a:prstGeom prst="rect">
            <a:avLst/>
          </a:prstGeom>
        </p:spPr>
      </p:pic>
      <p:pic>
        <p:nvPicPr>
          <p:cNvPr id="6" name="Picture 5" descr="Screen Shot 2017-11-01 at 15.16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66" y="2104805"/>
            <a:ext cx="2831997" cy="20720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116443" y="3140829"/>
            <a:ext cx="385902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228584" y="2633229"/>
            <a:ext cx="23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hyperlink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32000" y="5421344"/>
            <a:ext cx="11328000" cy="790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Graph Theory: Pages are nodes &amp; links are directed edges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6"/>
            <a:endCxn id="13" idx="2"/>
          </p:cNvCxnSpPr>
          <p:nvPr/>
        </p:nvCxnSpPr>
        <p:spPr bwMode="auto">
          <a:xfrm>
            <a:off x="3892144" y="4620794"/>
            <a:ext cx="414554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3632469" y="4458497"/>
            <a:ext cx="259675" cy="32459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037688" y="4458497"/>
            <a:ext cx="259675" cy="32459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11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can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</a:p>
          <a:p>
            <a:r>
              <a:rPr lang="en-US" dirty="0" smtClean="0"/>
              <a:t>Facebook users</a:t>
            </a:r>
          </a:p>
          <a:p>
            <a:r>
              <a:rPr lang="en-US" dirty="0" smtClean="0"/>
              <a:t>Tweets</a:t>
            </a:r>
          </a:p>
          <a:p>
            <a:r>
              <a:rPr lang="en-US" dirty="0" smtClean="0"/>
              <a:t>Publications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/Block chain transactions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twitter-follower-graph-avat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" y="108430"/>
            <a:ext cx="11792723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32000" y="5900673"/>
            <a:ext cx="1132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/>
              <a:t>Twitter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3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1Ko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" y="53062"/>
            <a:ext cx="11110389" cy="67475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32000" y="5869693"/>
            <a:ext cx="1132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/>
              <a:t>Facebook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9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Theory – Useful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4264184"/>
            <a:ext cx="5680779" cy="2117534"/>
          </a:xfrm>
        </p:spPr>
        <p:txBody>
          <a:bodyPr/>
          <a:lstStyle/>
          <a:p>
            <a:r>
              <a:rPr lang="en-US" sz="2000" dirty="0"/>
              <a:t>A graph is made </a:t>
            </a:r>
            <a:r>
              <a:rPr lang="en-US" sz="2000" dirty="0" smtClean="0"/>
              <a:t>from Nodes </a:t>
            </a:r>
            <a:r>
              <a:rPr lang="en-US" sz="2000" dirty="0"/>
              <a:t>or </a:t>
            </a:r>
            <a:r>
              <a:rPr lang="en-US" sz="2000" dirty="0" smtClean="0"/>
              <a:t>Vertices (V) and Edges (E)</a:t>
            </a:r>
          </a:p>
          <a:p>
            <a:pPr marL="360000" lvl="1" indent="0">
              <a:buNone/>
            </a:pPr>
            <a:r>
              <a:rPr lang="en-US" sz="1600" dirty="0" smtClean="0"/>
              <a:t>G = (V, E)</a:t>
            </a:r>
          </a:p>
          <a:p>
            <a:r>
              <a:rPr lang="en-US" sz="2000" dirty="0" smtClean="0"/>
              <a:t>Network size, total </a:t>
            </a:r>
            <a:r>
              <a:rPr lang="en-US" sz="2000" dirty="0"/>
              <a:t>number of vertices (N</a:t>
            </a:r>
            <a:r>
              <a:rPr lang="en-US" sz="2000" dirty="0" smtClean="0"/>
              <a:t>)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333px-6n-graf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53" y="2029478"/>
            <a:ext cx="3109635" cy="1795182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944267" y="1835794"/>
            <a:ext cx="5680779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Distance between two vertices (v and v’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Diameter </a:t>
            </a:r>
            <a:r>
              <a:rPr lang="en-US" sz="2000" dirty="0"/>
              <a:t>of a </a:t>
            </a:r>
            <a:r>
              <a:rPr lang="en-US" sz="2000" dirty="0" smtClean="0"/>
              <a:t>graph, longest </a:t>
            </a:r>
            <a:r>
              <a:rPr lang="en-US" sz="2000" dirty="0"/>
              <a:t>distance </a:t>
            </a:r>
            <a:r>
              <a:rPr lang="en-US" sz="2000" dirty="0" smtClean="0"/>
              <a:t>between any two </a:t>
            </a:r>
            <a:r>
              <a:rPr lang="en-US" sz="2000" dirty="0"/>
              <a:t>vertices</a:t>
            </a:r>
          </a:p>
          <a:p>
            <a:r>
              <a:rPr lang="en-US" sz="2000" dirty="0" smtClean="0"/>
              <a:t>Average</a:t>
            </a:r>
            <a:r>
              <a:rPr lang="en-US" sz="2000" dirty="0"/>
              <a:t>-case </a:t>
            </a:r>
            <a:r>
              <a:rPr lang="en-US" sz="2000" dirty="0" smtClean="0"/>
              <a:t>diameter, average </a:t>
            </a:r>
            <a:r>
              <a:rPr lang="en-US" sz="2000" dirty="0"/>
              <a:t>distance between any pair of nodes (v and v’)</a:t>
            </a:r>
          </a:p>
          <a:p>
            <a:r>
              <a:rPr lang="en-US" sz="2000" dirty="0"/>
              <a:t>Degree of </a:t>
            </a:r>
            <a:r>
              <a:rPr lang="en-US" sz="2000" dirty="0" smtClean="0"/>
              <a:t>a vertex, number </a:t>
            </a:r>
            <a:r>
              <a:rPr lang="en-US" sz="2000" dirty="0"/>
              <a:t>of edges connected to </a:t>
            </a:r>
            <a:r>
              <a:rPr lang="en-US" sz="2000" dirty="0" smtClean="0"/>
              <a:t>it</a:t>
            </a:r>
            <a:endParaRPr lang="en-US" sz="2000" dirty="0"/>
          </a:p>
          <a:p>
            <a:r>
              <a:rPr lang="en-US" sz="2000" dirty="0"/>
              <a:t>Density of </a:t>
            </a:r>
            <a:r>
              <a:rPr lang="en-US" sz="2000" dirty="0" smtClean="0"/>
              <a:t>network, ratio </a:t>
            </a:r>
            <a:r>
              <a:rPr lang="en-US" sz="2000" dirty="0"/>
              <a:t>of edges to vertices</a:t>
            </a:r>
          </a:p>
        </p:txBody>
      </p:sp>
    </p:spTree>
    <p:extLst>
      <p:ext uri="{BB962C8B-B14F-4D97-AF65-F5344CB8AC3E}">
        <p14:creationId xmlns:p14="http://schemas.microsoft.com/office/powerpoint/2010/main" val="35742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</TotalTime>
  <Words>1930</Words>
  <Application>Microsoft Macintosh PowerPoint</Application>
  <PresentationFormat>Custom</PresentationFormat>
  <Paragraphs>442</Paragraphs>
  <Slides>45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Default Theme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Intellectual Property on the Web</vt:lpstr>
      <vt:lpstr>How is the Web Structured?</vt:lpstr>
      <vt:lpstr>How is the Web Structured?</vt:lpstr>
      <vt:lpstr>How is the Web Structured?</vt:lpstr>
      <vt:lpstr>Graphs can Model</vt:lpstr>
      <vt:lpstr>PowerPoint Presentation</vt:lpstr>
      <vt:lpstr>PowerPoint Presentation</vt:lpstr>
      <vt:lpstr>Graph Theory – Useful Measures</vt:lpstr>
      <vt:lpstr>Which is the Most Important Node?</vt:lpstr>
      <vt:lpstr>Which is the Most Important Node?</vt:lpstr>
      <vt:lpstr>Graph Theory – Is this Node Important?</vt:lpstr>
      <vt:lpstr>Degree Centrality</vt:lpstr>
      <vt:lpstr>Degree Centrality – In Degree</vt:lpstr>
      <vt:lpstr>Degree Centrality – Out Degree</vt:lpstr>
      <vt:lpstr>Degree Distributions</vt:lpstr>
      <vt:lpstr>Degree Distribution Examples</vt:lpstr>
      <vt:lpstr>Power Law Networks</vt:lpstr>
      <vt:lpstr>Betweenness Centrality</vt:lpstr>
      <vt:lpstr>Betweenness Centrality</vt:lpstr>
      <vt:lpstr>Closeness Centrality</vt:lpstr>
      <vt:lpstr>Closeness Centrality</vt:lpstr>
      <vt:lpstr>Eigenvector Centrality</vt:lpstr>
      <vt:lpstr>PageRank</vt:lpstr>
      <vt:lpstr>Google’s PageRank Algorithm</vt:lpstr>
      <vt:lpstr>PageRank: Original Formula</vt:lpstr>
      <vt:lpstr>PageRank: Surfer Model</vt:lpstr>
      <vt:lpstr>What do the Measures Tell Me?</vt:lpstr>
      <vt:lpstr>What does the web look like?</vt:lpstr>
      <vt:lpstr>What Does the Web Look Like?</vt:lpstr>
      <vt:lpstr>Small World Network</vt:lpstr>
      <vt:lpstr>Small World Network – Erdos 1950s</vt:lpstr>
      <vt:lpstr>Small World Network - Erdos</vt:lpstr>
      <vt:lpstr>Small World Network</vt:lpstr>
      <vt:lpstr>Barabasi and Albert Experimental Methodology</vt:lpstr>
      <vt:lpstr>Preferential Attachment</vt:lpstr>
      <vt:lpstr>Preferential Attachment and the Web</vt:lpstr>
      <vt:lpstr>Preferential Attachment and the Web</vt:lpstr>
      <vt:lpstr>What does the Web look like?</vt:lpstr>
      <vt:lpstr>The Bow Tie</vt:lpstr>
      <vt:lpstr>Web Graph Results</vt:lpstr>
      <vt:lpstr>What does the Web look like?</vt:lpstr>
      <vt:lpstr>Web Graph</vt:lpstr>
      <vt:lpstr>Modern Web Research</vt:lpstr>
      <vt:lpstr>Outcomes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Heather</cp:lastModifiedBy>
  <cp:revision>29</cp:revision>
  <dcterms:created xsi:type="dcterms:W3CDTF">2019-11-24T23:04:55Z</dcterms:created>
  <dcterms:modified xsi:type="dcterms:W3CDTF">2019-11-24T23:13:47Z</dcterms:modified>
</cp:coreProperties>
</file>