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2"/>
  </p:notesMasterIdLst>
  <p:sldIdLst>
    <p:sldId id="259" r:id="rId9"/>
    <p:sldId id="257" r:id="rId10"/>
    <p:sldId id="268" r:id="rId11"/>
    <p:sldId id="269" r:id="rId12"/>
    <p:sldId id="270" r:id="rId13"/>
    <p:sldId id="271" r:id="rId14"/>
    <p:sldId id="258" r:id="rId15"/>
    <p:sldId id="283" r:id="rId16"/>
    <p:sldId id="260" r:id="rId17"/>
    <p:sldId id="261" r:id="rId18"/>
    <p:sldId id="262" r:id="rId19"/>
    <p:sldId id="284" r:id="rId20"/>
    <p:sldId id="290" r:id="rId21"/>
    <p:sldId id="263" r:id="rId22"/>
    <p:sldId id="285" r:id="rId23"/>
    <p:sldId id="264" r:id="rId24"/>
    <p:sldId id="286" r:id="rId25"/>
    <p:sldId id="265" r:id="rId26"/>
    <p:sldId id="267" r:id="rId27"/>
    <p:sldId id="272" r:id="rId28"/>
    <p:sldId id="288" r:id="rId29"/>
    <p:sldId id="291" r:id="rId30"/>
    <p:sldId id="273" r:id="rId31"/>
    <p:sldId id="289" r:id="rId32"/>
    <p:sldId id="274" r:id="rId33"/>
    <p:sldId id="275" r:id="rId34"/>
    <p:sldId id="276" r:id="rId35"/>
    <p:sldId id="277" r:id="rId36"/>
    <p:sldId id="278" r:id="rId37"/>
    <p:sldId id="279" r:id="rId38"/>
    <p:sldId id="280" r:id="rId39"/>
    <p:sldId id="292" r:id="rId40"/>
    <p:sldId id="281" r:id="rId41"/>
  </p:sldIdLst>
  <p:sldSz cx="12192000" cy="6858000"/>
  <p:notesSz cx="6858000" cy="9144000"/>
  <p:embeddedFontLst>
    <p:embeddedFont>
      <p:font typeface="Calibri" panose="020F0502020204030204" pitchFamily="34" charset="0"/>
      <p:regular r:id="rId43"/>
      <p:bold r:id="rId44"/>
      <p:italic r:id="rId45"/>
      <p:boldItalic r:id="rId46"/>
    </p:embeddedFont>
    <p:embeddedFont>
      <p:font typeface="Georgia" panose="02040502050405020303" pitchFamily="18" charset="0"/>
      <p:regular r:id="rId47"/>
      <p:bold r:id="rId48"/>
      <p:italic r:id="rId49"/>
      <p:boldItalic r:id="rId50"/>
    </p:embeddedFont>
    <p:embeddedFont>
      <p:font typeface="Lucida Console" panose="020B0609040504020204" pitchFamily="49" charset="0"/>
      <p:regular r:id="rId51"/>
    </p:embeddedFont>
    <p:embeddedFont>
      <p:font typeface="Lucida Sans" panose="020B060402020202020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DFF887-74FF-674C-9855-4E2B613B6218}" v="91" dt="2019-10-25T11:00:55.8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5541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notesMaster" Target="notesMasters/notesMaster1.xml"/><Relationship Id="rId47" Type="http://schemas.openxmlformats.org/officeDocument/2006/relationships/font" Target="fonts/font5.fntdata"/><Relationship Id="rId50" Type="http://schemas.openxmlformats.org/officeDocument/2006/relationships/font" Target="fonts/font8.fntdata"/><Relationship Id="rId55" Type="http://schemas.openxmlformats.org/officeDocument/2006/relationships/font" Target="fonts/font13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font" Target="fonts/font3.fntdata"/><Relationship Id="rId53" Type="http://schemas.openxmlformats.org/officeDocument/2006/relationships/font" Target="fonts/font11.fntdata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font" Target="fonts/font1.fntdata"/><Relationship Id="rId48" Type="http://schemas.openxmlformats.org/officeDocument/2006/relationships/font" Target="fonts/font6.fntdata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font" Target="fonts/font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font" Target="fonts/font4.fntdata"/><Relationship Id="rId59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font" Target="fonts/font7.fntdata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font" Target="fonts/font2.fntdata"/><Relationship Id="rId52" Type="http://schemas.openxmlformats.org/officeDocument/2006/relationships/font" Target="fonts/font10.fntdata"/><Relationship Id="rId6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3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Authentication</a:t>
            </a:r>
            <a:r>
              <a:rPr lang="en-GB" baseline="0"/>
              <a:t> </a:t>
            </a:r>
            <a:r>
              <a:rPr lang="mr-IN" baseline="0"/>
              <a:t>–</a:t>
            </a:r>
            <a:r>
              <a:rPr lang="en-GB" baseline="0"/>
              <a:t> you can demonstrate that you signed it</a:t>
            </a:r>
          </a:p>
          <a:p>
            <a:r>
              <a:rPr lang="en-GB" baseline="0"/>
              <a:t>Non-repudiation </a:t>
            </a:r>
            <a:r>
              <a:rPr lang="mr-IN" baseline="0"/>
              <a:t>–</a:t>
            </a:r>
            <a:r>
              <a:rPr lang="en-GB" baseline="0"/>
              <a:t> you can’t deny that you signed it</a:t>
            </a:r>
          </a:p>
          <a:p>
            <a:r>
              <a:rPr lang="en-GB" baseline="0"/>
              <a:t>Integrity </a:t>
            </a:r>
            <a:r>
              <a:rPr lang="mr-IN" baseline="0"/>
              <a:t>–</a:t>
            </a:r>
            <a:r>
              <a:rPr lang="en-GB" baseline="0"/>
              <a:t> it can be demonstrated that the message hasn’t been tampered with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28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489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557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D4DA00-7454-BF4E-9465-7D8AE93A7E83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3379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SECTION</a:t>
            </a:r>
            <a:endParaRPr lang="en-GB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/>
              <a:t>Click to add author </a:t>
            </a:r>
            <a:br>
              <a:rPr lang="en-US"/>
            </a:br>
            <a:r>
              <a:rPr lang="en-US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9787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01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647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2214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Split 50: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431800" y="4076701"/>
            <a:ext cx="11328400" cy="2112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8889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68">
          <p15:clr>
            <a:srgbClr val="FBAE40"/>
          </p15:clr>
        </p15:guide>
        <p15:guide id="2" pos="2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5530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135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TITLE</a:t>
            </a:r>
            <a:endParaRPr lang="en-GB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25/10/2019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Symmetric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Uses a single key for both encryption and decryption</a:t>
            </a:r>
          </a:p>
          <a:p>
            <a:r>
              <a:rPr lang="en-GB"/>
              <a:t>Generally fast</a:t>
            </a:r>
          </a:p>
          <a:p>
            <a:r>
              <a:rPr lang="en-GB"/>
              <a:t>Key exchange is an issue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D9C91BA7-CAC0-7A43-899A-F3CEF96A20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Document 7"/>
          <p:cNvSpPr/>
          <p:nvPr/>
        </p:nvSpPr>
        <p:spPr bwMode="auto">
          <a:xfrm>
            <a:off x="2670708" y="406648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5736000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970" y="4537109"/>
            <a:ext cx="526526" cy="731520"/>
          </a:xfrm>
          <a:prstGeom prst="rect">
            <a:avLst/>
          </a:prstGeom>
        </p:spPr>
      </p:pic>
      <p:sp>
        <p:nvSpPr>
          <p:cNvPr id="10" name="Document 9"/>
          <p:cNvSpPr/>
          <p:nvPr/>
        </p:nvSpPr>
        <p:spPr bwMode="auto">
          <a:xfrm>
            <a:off x="8801292" y="4076700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/>
          <p:cNvCxnSpPr>
            <a:stCxn id="8" idx="3"/>
            <a:endCxn id="9" idx="1"/>
          </p:cNvCxnSpPr>
          <p:nvPr/>
        </p:nvCxnSpPr>
        <p:spPr bwMode="auto">
          <a:xfrm>
            <a:off x="3390708" y="4606484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 bwMode="auto">
          <a:xfrm>
            <a:off x="6456000" y="4616700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467" y="4397244"/>
            <a:ext cx="1018032" cy="4389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387028"/>
            <a:ext cx="1018032" cy="43891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084698" y="4050225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encrypt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180427" y="4040846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decrypt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649604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28720" y="5578106"/>
            <a:ext cx="9348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cypher</a:t>
            </a:r>
          </a:p>
          <a:p>
            <a:pPr algn="ctr"/>
            <a:r>
              <a:rPr lang="en-GB"/>
              <a:t>text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784462" y="5578105"/>
            <a:ext cx="736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/>
              <a:t>plain</a:t>
            </a:r>
          </a:p>
          <a:p>
            <a:pPr algn="ctr"/>
            <a:r>
              <a:rPr lang="en-GB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779349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9" grpId="0" animBg="1"/>
      <p:bldP spid="10" grpId="0" animBg="1"/>
      <p:bldP spid="21" grpId="0"/>
      <p:bldP spid="22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Asymmetric Encryption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Keys are generated in pairs</a:t>
            </a:r>
          </a:p>
          <a:p>
            <a:r>
              <a:rPr lang="en-GB"/>
              <a:t>Each key can decrypt only what the other has encrypted</a:t>
            </a:r>
          </a:p>
          <a:p>
            <a:r>
              <a:rPr lang="en-GB"/>
              <a:t>Given one key from a pair, cannot work out the other key</a:t>
            </a:r>
          </a:p>
          <a:p>
            <a:r>
              <a:rPr lang="en-GB"/>
              <a:t>Generally slower than symmetric encryption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22C316-7A1F-3447-A774-734E765D67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Document 5"/>
          <p:cNvSpPr/>
          <p:nvPr/>
        </p:nvSpPr>
        <p:spPr bwMode="auto">
          <a:xfrm>
            <a:off x="2670708" y="3874828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7" name="Document 6"/>
          <p:cNvSpPr/>
          <p:nvPr/>
        </p:nvSpPr>
        <p:spPr bwMode="auto">
          <a:xfrm>
            <a:off x="5736000" y="3885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Document 8"/>
          <p:cNvSpPr/>
          <p:nvPr/>
        </p:nvSpPr>
        <p:spPr bwMode="auto">
          <a:xfrm>
            <a:off x="8801292" y="3885044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390708" y="4414828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6456000" y="4425044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4212010"/>
            <a:ext cx="1018032" cy="4389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4204576"/>
            <a:ext cx="1018032" cy="4389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4287874"/>
            <a:ext cx="512064" cy="725424"/>
          </a:xfrm>
          <a:prstGeom prst="rect">
            <a:avLst/>
          </a:prstGeom>
        </p:spPr>
      </p:pic>
      <p:sp>
        <p:nvSpPr>
          <p:cNvPr id="25" name="Document 24"/>
          <p:cNvSpPr/>
          <p:nvPr/>
        </p:nvSpPr>
        <p:spPr bwMode="auto">
          <a:xfrm>
            <a:off x="2670708" y="5366471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6" name="Document 25"/>
          <p:cNvSpPr/>
          <p:nvPr/>
        </p:nvSpPr>
        <p:spPr bwMode="auto">
          <a:xfrm>
            <a:off x="5736000" y="53766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27" name="Document 26"/>
          <p:cNvSpPr/>
          <p:nvPr/>
        </p:nvSpPr>
        <p:spPr bwMode="auto">
          <a:xfrm>
            <a:off x="8801292" y="537668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>
            <a:off x="3390708" y="5906471"/>
            <a:ext cx="2345292" cy="102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6456000" y="5916687"/>
            <a:ext cx="2345292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01" y="5687015"/>
            <a:ext cx="1018032" cy="43891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862" y="5687015"/>
            <a:ext cx="1018032" cy="4389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63" y="5763215"/>
            <a:ext cx="512064" cy="72542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984" y="1702760"/>
            <a:ext cx="1018032" cy="4389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460" y="1702760"/>
            <a:ext cx="101803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7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Public Key Cryptography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Commonly-used term for asymmetric encryption</a:t>
            </a:r>
          </a:p>
          <a:p>
            <a:r>
              <a:rPr lang="en-GB"/>
              <a:t>Refers to the different roles of the keys in a pair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Public key</a:t>
            </a:r>
          </a:p>
          <a:p>
            <a:r>
              <a:rPr lang="en-GB"/>
              <a:t>Shared with all by the owner</a:t>
            </a:r>
          </a:p>
          <a:p>
            <a:r>
              <a:rPr lang="en-GB"/>
              <a:t>Used to encrypt messages sent to the owner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Private key </a:t>
            </a:r>
          </a:p>
          <a:p>
            <a:r>
              <a:rPr lang="en-GB"/>
              <a:t>Kept a secret by the owner</a:t>
            </a:r>
          </a:p>
          <a:p>
            <a:r>
              <a:rPr lang="en-GB"/>
              <a:t>Used by the owner to decrypt messages sent to them</a:t>
            </a:r>
          </a:p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091E5A-C767-6B4A-A375-94F5F771B5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46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3C47A-311B-EB45-A280-29D3B33FA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Cryptography 101 – Cryptographic Hash Algorithms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04762F-0D7B-A143-9A7D-FCC8B0EDA5D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Algorithm that turns an arbitrary-sized message into a fixed size bit string </a:t>
            </a:r>
            <a:br>
              <a:rPr lang="en-US"/>
            </a:br>
            <a:r>
              <a:rPr lang="en-US"/>
              <a:t>(the digest or hash, typically 256 or 512 bits long)</a:t>
            </a:r>
          </a:p>
          <a:p>
            <a:pPr marL="0" indent="0">
              <a:buNone/>
            </a:pPr>
            <a:r>
              <a:rPr lang="en-US"/>
              <a:t>Lossy transformation</a:t>
            </a:r>
          </a:p>
          <a:p>
            <a:pPr lvl="1"/>
            <a:r>
              <a:rPr lang="en-US"/>
              <a:t>Given a digest cannot easily calculate the corresponding message</a:t>
            </a:r>
          </a:p>
          <a:p>
            <a:pPr lvl="1"/>
            <a:r>
              <a:rPr lang="en-US"/>
              <a:t>Brute force attacks, rainbow table attacks</a:t>
            </a:r>
          </a:p>
          <a:p>
            <a:pPr marL="0" indent="0">
              <a:buNone/>
            </a:pPr>
            <a:r>
              <a:rPr lang="en-US"/>
              <a:t>Modern hash algorithms: SHA-2, SHA-3</a:t>
            </a:r>
          </a:p>
          <a:p>
            <a:pPr marL="0" indent="0">
              <a:buNone/>
            </a:pPr>
            <a:r>
              <a:rPr lang="en-US"/>
              <a:t>Older insecure hash algorithms: MD5, SHA-1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3309D72-1BE3-AF40-9F4C-1D821B93F1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Document 10">
            <a:extLst>
              <a:ext uri="{FF2B5EF4-FFF2-40B4-BE49-F238E27FC236}">
                <a16:creationId xmlns:a16="http://schemas.microsoft.com/office/drawing/2014/main" id="{075648F9-471E-1E49-B161-FD794928543F}"/>
              </a:ext>
            </a:extLst>
          </p:cNvPr>
          <p:cNvSpPr/>
          <p:nvPr/>
        </p:nvSpPr>
        <p:spPr bwMode="auto">
          <a:xfrm>
            <a:off x="3775573" y="4977493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CA5413-CA65-6C41-9476-94BC8E393402}"/>
              </a:ext>
            </a:extLst>
          </p:cNvPr>
          <p:cNvCxnSpPr>
            <a:stCxn id="11" idx="3"/>
            <a:endCxn id="13" idx="1"/>
          </p:cNvCxnSpPr>
          <p:nvPr/>
        </p:nvCxnSpPr>
        <p:spPr bwMode="auto">
          <a:xfrm flipV="1">
            <a:off x="4495574" y="5517493"/>
            <a:ext cx="2594453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Process 12">
            <a:extLst>
              <a:ext uri="{FF2B5EF4-FFF2-40B4-BE49-F238E27FC236}">
                <a16:creationId xmlns:a16="http://schemas.microsoft.com/office/drawing/2014/main" id="{7CBA5A43-55B3-A642-948A-7878FC9F6238}"/>
              </a:ext>
            </a:extLst>
          </p:cNvPr>
          <p:cNvSpPr/>
          <p:nvPr/>
        </p:nvSpPr>
        <p:spPr bwMode="auto">
          <a:xfrm>
            <a:off x="7090026" y="533749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C3617A4-E3DD-404C-8280-A8AA8D7DA977}"/>
              </a:ext>
            </a:extLst>
          </p:cNvPr>
          <p:cNvGrpSpPr/>
          <p:nvPr/>
        </p:nvGrpSpPr>
        <p:grpSpPr>
          <a:xfrm>
            <a:off x="5432800" y="5159245"/>
            <a:ext cx="720000" cy="720000"/>
            <a:chOff x="2670708" y="4990126"/>
            <a:chExt cx="720000" cy="720000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63319CE9-3AA4-EF40-816F-3FA3D81D3BDB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151298-1D7C-7441-88C2-AE3B88BBBB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F0AF62F-ECA9-134D-87C9-8B9721731C97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429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Arrow Connector 31"/>
          <p:cNvCxnSpPr>
            <a:stCxn id="22" idx="3"/>
          </p:cNvCxnSpPr>
          <p:nvPr/>
        </p:nvCxnSpPr>
        <p:spPr bwMode="auto">
          <a:xfrm flipV="1">
            <a:off x="6266732" y="4383590"/>
            <a:ext cx="2529969" cy="19330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Digital signatures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/>
              <a:t>Authentication, non-repudiation, integrity of messages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Encrypt the hash with your private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Attach the encrypted hash to the message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A96BD-1710-854F-93B3-439E78C2E1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ocument 6"/>
          <p:cNvSpPr/>
          <p:nvPr/>
        </p:nvSpPr>
        <p:spPr bwMode="auto">
          <a:xfrm>
            <a:off x="2670708" y="357737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2850708" y="6147959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2"/>
            <a:endCxn id="8" idx="0"/>
          </p:cNvCxnSpPr>
          <p:nvPr/>
        </p:nvCxnSpPr>
        <p:spPr bwMode="auto">
          <a:xfrm>
            <a:off x="3030708" y="4585977"/>
            <a:ext cx="0" cy="15619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>
            <a:stCxn id="8" idx="3"/>
            <a:endCxn id="22" idx="1"/>
          </p:cNvCxnSpPr>
          <p:nvPr/>
        </p:nvCxnSpPr>
        <p:spPr bwMode="auto">
          <a:xfrm flipV="1">
            <a:off x="3210709" y="6316663"/>
            <a:ext cx="2696023" cy="1129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704" y="6097206"/>
            <a:ext cx="1018032" cy="438912"/>
          </a:xfrm>
          <a:prstGeom prst="rect">
            <a:avLst/>
          </a:prstGeom>
        </p:spPr>
      </p:pic>
      <p:sp>
        <p:nvSpPr>
          <p:cNvPr id="22" name="Process 21"/>
          <p:cNvSpPr/>
          <p:nvPr/>
        </p:nvSpPr>
        <p:spPr bwMode="auto">
          <a:xfrm>
            <a:off x="5906731" y="6136662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931" y="6287223"/>
            <a:ext cx="255600" cy="360000"/>
          </a:xfrm>
          <a:prstGeom prst="rect">
            <a:avLst/>
          </a:prstGeom>
        </p:spPr>
      </p:pic>
      <p:cxnSp>
        <p:nvCxnSpPr>
          <p:cNvPr id="29" name="Straight Arrow Connector 28"/>
          <p:cNvCxnSpPr>
            <a:stCxn id="7" idx="3"/>
            <a:endCxn id="25" idx="1"/>
          </p:cNvCxnSpPr>
          <p:nvPr/>
        </p:nvCxnSpPr>
        <p:spPr bwMode="auto">
          <a:xfrm flipV="1">
            <a:off x="3390708" y="4115737"/>
            <a:ext cx="5405992" cy="164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51FB0B80-0E9F-794F-B3AC-28E6CF7ABE95}"/>
              </a:ext>
            </a:extLst>
          </p:cNvPr>
          <p:cNvGrpSpPr/>
          <p:nvPr/>
        </p:nvGrpSpPr>
        <p:grpSpPr>
          <a:xfrm>
            <a:off x="2670708" y="4990126"/>
            <a:ext cx="720000" cy="720000"/>
            <a:chOff x="2670708" y="4990126"/>
            <a:chExt cx="720000" cy="720000"/>
          </a:xfrm>
        </p:grpSpPr>
        <p:sp>
          <p:nvSpPr>
            <p:cNvPr id="41" name="Rounded Rectangle 40"/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40" name="TextBox 39"/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8796700" y="3575737"/>
            <a:ext cx="720000" cy="1276776"/>
            <a:chOff x="7272700" y="3575737"/>
            <a:chExt cx="720000" cy="1276776"/>
          </a:xfrm>
        </p:grpSpPr>
        <p:sp>
          <p:nvSpPr>
            <p:cNvPr id="25" name="Document 24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0310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Signature verification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/>
              <a:t>Decrypt the encrypted hash with the public key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Generate a cryptographic hash of the message</a:t>
            </a:r>
          </a:p>
          <a:p>
            <a:pPr marL="457200" indent="-457200">
              <a:buFont typeface="+mj-lt"/>
              <a:buAutoNum type="arabicPeriod"/>
            </a:pPr>
            <a:r>
              <a:rPr lang="en-GB"/>
              <a:t>Compare the hashes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E4EEF4-2245-7E44-BBED-E0104707944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Document 6"/>
          <p:cNvSpPr/>
          <p:nvPr/>
        </p:nvSpPr>
        <p:spPr bwMode="auto">
          <a:xfrm>
            <a:off x="4073524" y="3658137"/>
            <a:ext cx="720000" cy="1080000"/>
          </a:xfrm>
          <a:prstGeom prst="flowChartDocumen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solidFill>
                <a:schemeClr val="tx1">
                  <a:lumMod val="50000"/>
                </a:schemeClr>
              </a:solidFill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8" name="Process 7"/>
          <p:cNvSpPr/>
          <p:nvPr/>
        </p:nvSpPr>
        <p:spPr bwMode="auto">
          <a:xfrm>
            <a:off x="7387993" y="583429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9" name="Straight Arrow Connector 8"/>
          <p:cNvCxnSpPr>
            <a:stCxn id="7" idx="3"/>
            <a:endCxn id="37" idx="1"/>
          </p:cNvCxnSpPr>
          <p:nvPr/>
        </p:nvCxnSpPr>
        <p:spPr bwMode="auto">
          <a:xfrm flipV="1">
            <a:off x="4793525" y="4198137"/>
            <a:ext cx="2594453" cy="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" name="Group 16"/>
          <p:cNvGrpSpPr/>
          <p:nvPr/>
        </p:nvGrpSpPr>
        <p:grpSpPr>
          <a:xfrm>
            <a:off x="4253524" y="5834297"/>
            <a:ext cx="487800" cy="510561"/>
            <a:chOff x="4382731" y="6136662"/>
            <a:chExt cx="487800" cy="510561"/>
          </a:xfrm>
        </p:grpSpPr>
        <p:sp>
          <p:nvSpPr>
            <p:cNvPr id="22" name="Process 21"/>
            <p:cNvSpPr/>
            <p:nvPr/>
          </p:nvSpPr>
          <p:spPr bwMode="auto">
            <a:xfrm>
              <a:off x="4382731" y="6136662"/>
              <a:ext cx="360000" cy="36000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3600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2400" b="1">
                  <a:latin typeface="Georgia" charset="0"/>
                  <a:ea typeface="Georgia" charset="0"/>
                  <a:cs typeface="Georgia" charset="0"/>
                </a:rPr>
                <a:t>#</a:t>
              </a:r>
            </a:p>
          </p:txBody>
        </p:sp>
        <p:pic>
          <p:nvPicPr>
            <p:cNvPr id="16" name="Picture 15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931" y="6287223"/>
              <a:ext cx="255600" cy="360000"/>
            </a:xfrm>
            <a:prstGeom prst="rect">
              <a:avLst/>
            </a:prstGeom>
          </p:spPr>
        </p:pic>
      </p:grpSp>
      <p:cxnSp>
        <p:nvCxnSpPr>
          <p:cNvPr id="29" name="Straight Arrow Connector 28"/>
          <p:cNvCxnSpPr>
            <a:stCxn id="60" idx="3"/>
            <a:endCxn id="22" idx="1"/>
          </p:cNvCxnSpPr>
          <p:nvPr/>
        </p:nvCxnSpPr>
        <p:spPr bwMode="auto">
          <a:xfrm>
            <a:off x="3363672" y="4898234"/>
            <a:ext cx="889853" cy="11160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7" name="Process 36"/>
          <p:cNvSpPr/>
          <p:nvPr/>
        </p:nvSpPr>
        <p:spPr bwMode="auto">
          <a:xfrm>
            <a:off x="7387977" y="4018136"/>
            <a:ext cx="360000" cy="360000"/>
          </a:xfrm>
          <a:prstGeom prst="flowChartProcess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3600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400" b="1">
                <a:latin typeface="Georgia" charset="0"/>
                <a:ea typeface="Georgia" charset="0"/>
                <a:cs typeface="Georgia" charset="0"/>
              </a:rPr>
              <a:t>#</a:t>
            </a:r>
          </a:p>
        </p:txBody>
      </p:sp>
      <p:cxnSp>
        <p:nvCxnSpPr>
          <p:cNvPr id="43" name="Straight Arrow Connector 42"/>
          <p:cNvCxnSpPr>
            <a:stCxn id="22" idx="3"/>
            <a:endCxn id="8" idx="1"/>
          </p:cNvCxnSpPr>
          <p:nvPr/>
        </p:nvCxnSpPr>
        <p:spPr bwMode="auto">
          <a:xfrm>
            <a:off x="4613525" y="6014296"/>
            <a:ext cx="2774469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4" name="Straight Arrow Connector 43"/>
          <p:cNvCxnSpPr>
            <a:stCxn id="60" idx="3"/>
            <a:endCxn id="7" idx="1"/>
          </p:cNvCxnSpPr>
          <p:nvPr/>
        </p:nvCxnSpPr>
        <p:spPr bwMode="auto">
          <a:xfrm flipV="1">
            <a:off x="3363672" y="4198137"/>
            <a:ext cx="709853" cy="70009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46" name="Straight Arrow Connector 45"/>
          <p:cNvCxnSpPr>
            <a:stCxn id="37" idx="3"/>
            <a:endCxn id="53" idx="0"/>
          </p:cNvCxnSpPr>
          <p:nvPr/>
        </p:nvCxnSpPr>
        <p:spPr bwMode="auto">
          <a:xfrm>
            <a:off x="7747977" y="4198136"/>
            <a:ext cx="1225036" cy="67179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42" y="5794840"/>
            <a:ext cx="1018032" cy="438912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8" idx="3"/>
            <a:endCxn id="53" idx="2"/>
          </p:cNvCxnSpPr>
          <p:nvPr/>
        </p:nvCxnSpPr>
        <p:spPr bwMode="auto">
          <a:xfrm flipV="1">
            <a:off x="7747993" y="5239266"/>
            <a:ext cx="1225020" cy="77503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3" name="TextBox 52"/>
          <p:cNvSpPr txBox="1"/>
          <p:nvPr/>
        </p:nvSpPr>
        <p:spPr>
          <a:xfrm>
            <a:off x="8394970" y="4869934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compare</a:t>
            </a:r>
          </a:p>
        </p:txBody>
      </p:sp>
      <p:grpSp>
        <p:nvGrpSpPr>
          <p:cNvPr id="59" name="Group 58"/>
          <p:cNvGrpSpPr/>
          <p:nvPr/>
        </p:nvGrpSpPr>
        <p:grpSpPr>
          <a:xfrm>
            <a:off x="2643671" y="4358233"/>
            <a:ext cx="720000" cy="1276776"/>
            <a:chOff x="7272700" y="3575737"/>
            <a:chExt cx="720000" cy="1276776"/>
          </a:xfrm>
        </p:grpSpPr>
        <p:sp>
          <p:nvSpPr>
            <p:cNvPr id="60" name="Document 59"/>
            <p:cNvSpPr/>
            <p:nvPr/>
          </p:nvSpPr>
          <p:spPr bwMode="auto">
            <a:xfrm>
              <a:off x="7272700" y="3575737"/>
              <a:ext cx="720000" cy="108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7212" y="4218529"/>
              <a:ext cx="475488" cy="633984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7EE88D1-B971-CE4D-ACA6-D6EDC8048832}"/>
              </a:ext>
            </a:extLst>
          </p:cNvPr>
          <p:cNvGrpSpPr/>
          <p:nvPr/>
        </p:nvGrpSpPr>
        <p:grpSpPr>
          <a:xfrm>
            <a:off x="5730751" y="3839889"/>
            <a:ext cx="720000" cy="720000"/>
            <a:chOff x="2670708" y="4990126"/>
            <a:chExt cx="720000" cy="720000"/>
          </a:xfrm>
        </p:grpSpPr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B93B2FFB-01BF-1448-90F0-CE530BBED3BD}"/>
                </a:ext>
              </a:extLst>
            </p:cNvPr>
            <p:cNvSpPr/>
            <p:nvPr/>
          </p:nvSpPr>
          <p:spPr bwMode="auto">
            <a:xfrm>
              <a:off x="2670708" y="4990126"/>
              <a:ext cx="720000" cy="720000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43F66EC5-D5A0-3649-8A20-1493A710A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995" y="5048255"/>
              <a:ext cx="637427" cy="637428"/>
            </a:xfrm>
            <a:prstGeom prst="rect">
              <a:avLst/>
            </a:prstGeom>
            <a:ln>
              <a:noFill/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43DB1C7-FAD7-4841-8E09-3E45091B97BA}"/>
                </a:ext>
              </a:extLst>
            </p:cNvPr>
            <p:cNvSpPr txBox="1"/>
            <p:nvPr/>
          </p:nvSpPr>
          <p:spPr>
            <a:xfrm>
              <a:off x="2670708" y="5175468"/>
              <a:ext cx="720000" cy="389850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0" tIns="0" rIns="0" bIns="0" rtlCol="0" anchor="ctr" anchorCtr="1">
              <a:noAutofit/>
            </a:bodyPr>
            <a:lstStyle/>
            <a:p>
              <a:pPr algn="ctr"/>
              <a:r>
                <a:rPr lang="en-GB" sz="1600"/>
                <a:t>hash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357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7" grpId="0" animBg="1"/>
      <p:bldP spid="8" grpId="0" animBg="1"/>
      <p:bldP spid="37" grpId="0" animBg="1"/>
      <p:bldP spid="5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Cryptography 101 </a:t>
            </a:r>
            <a:r>
              <a:rPr lang="mr-IN"/>
              <a:t>–</a:t>
            </a:r>
            <a:r>
              <a:rPr lang="en-GB"/>
              <a:t> Certificates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 public key that has been digitally signed by a trusted third party </a:t>
            </a:r>
            <a:br>
              <a:rPr lang="en-GB"/>
            </a:br>
            <a:r>
              <a:rPr lang="en-GB"/>
              <a:t>(a Certification Authority or CA)</a:t>
            </a:r>
          </a:p>
          <a:p>
            <a:pPr lvl="1"/>
            <a:r>
              <a:rPr lang="en-GB"/>
              <a:t>Used to make guarantees about ownership of a public key</a:t>
            </a:r>
          </a:p>
          <a:p>
            <a:pPr lvl="1"/>
            <a:r>
              <a:rPr lang="en-GB"/>
              <a:t>CA public keys typically incorporated into browsers or operating systems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B831276-C75F-624B-B3A4-3748FD272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5575300" y="5007220"/>
            <a:ext cx="1018032" cy="665703"/>
            <a:chOff x="4051300" y="4373037"/>
            <a:chExt cx="1018032" cy="66570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1300" y="4373037"/>
              <a:ext cx="1018032" cy="44500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657" y="4404756"/>
              <a:ext cx="475488" cy="633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391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 handshake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Key to understanding TLS is the handshake</a:t>
            </a:r>
          </a:p>
          <a:p>
            <a:pPr lvl="1"/>
            <a:r>
              <a:rPr lang="en-GB"/>
              <a:t>Protocol used by client and server to agree on a shared symmetric key</a:t>
            </a:r>
          </a:p>
          <a:p>
            <a:pPr lvl="1"/>
            <a:r>
              <a:rPr lang="en-GB"/>
              <a:t>Method of agreement means that a malicious third party: </a:t>
            </a:r>
          </a:p>
          <a:p>
            <a:pPr lvl="2"/>
            <a:r>
              <a:rPr lang="en-GB"/>
              <a:t>can’t work out the shared key</a:t>
            </a:r>
          </a:p>
          <a:p>
            <a:pPr lvl="2"/>
            <a:r>
              <a:rPr lang="en-GB"/>
              <a:t>can’t replay old messages</a:t>
            </a:r>
          </a:p>
          <a:p>
            <a:pPr lvl="1"/>
            <a:r>
              <a:rPr lang="en-GB"/>
              <a:t>Shared key used to encrypt all subsequent communication in the session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30BDE-3666-864F-9E41-3E6FCF4793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044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MC9004316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522" y="336969"/>
            <a:ext cx="981301" cy="982513"/>
          </a:xfrm>
          <a:prstGeom prst="rect">
            <a:avLst/>
          </a:prstGeom>
        </p:spPr>
      </p:pic>
      <p:pic>
        <p:nvPicPr>
          <p:cNvPr id="6" name="Picture 5" descr="MC900431616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35" y="278595"/>
            <a:ext cx="1061972" cy="106197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4290043" y="1345943"/>
            <a:ext cx="8258" cy="52866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7901220" y="1345943"/>
            <a:ext cx="8022" cy="52866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124" y="573584"/>
            <a:ext cx="540000" cy="2328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218346" y="598973"/>
            <a:ext cx="1019510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/>
              <a:t>CA public key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200" y="473993"/>
            <a:ext cx="540000" cy="2328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996583" y="851911"/>
            <a:ext cx="1261564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/>
              <a:t>server public key</a:t>
            </a:r>
            <a:br>
              <a:rPr lang="en-GB" sz="1200"/>
            </a:br>
            <a:r>
              <a:rPr lang="en-GB" sz="1200"/>
              <a:t>(signed by CA)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998530" y="507817"/>
            <a:ext cx="1316066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/>
              <a:t>server private key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1820825" y="1407580"/>
            <a:ext cx="1638324" cy="369332"/>
            <a:chOff x="296825" y="2540032"/>
            <a:chExt cx="1638324" cy="369332"/>
          </a:xfrm>
        </p:grpSpPr>
        <p:sp>
          <p:nvSpPr>
            <p:cNvPr id="34" name="TextBox 33"/>
            <p:cNvSpPr txBox="1"/>
            <p:nvPr/>
          </p:nvSpPr>
          <p:spPr>
            <a:xfrm>
              <a:off x="296825" y="2540032"/>
              <a:ext cx="1207062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generate </a:t>
              </a:r>
            </a:p>
            <a:p>
              <a:r>
                <a:rPr lang="en-GB" sz="1200"/>
                <a:t>random number</a:t>
              </a: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1647149" y="2570323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291746" y="2229696"/>
            <a:ext cx="3609474" cy="418485"/>
            <a:chOff x="2767746" y="3074391"/>
            <a:chExt cx="3609474" cy="418485"/>
          </a:xfrm>
        </p:grpSpPr>
        <p:sp>
          <p:nvSpPr>
            <p:cNvPr id="12" name="TextBox 11"/>
            <p:cNvSpPr txBox="1"/>
            <p:nvPr/>
          </p:nvSpPr>
          <p:spPr>
            <a:xfrm>
              <a:off x="5310367" y="3074391"/>
              <a:ext cx="10227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ServerHello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2767746" y="3256815"/>
              <a:ext cx="3609474" cy="511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6" name="Group 25"/>
            <p:cNvGrpSpPr>
              <a:grpSpLocks noChangeAspect="1"/>
            </p:cNvGrpSpPr>
            <p:nvPr/>
          </p:nvGrpSpPr>
          <p:grpSpPr>
            <a:xfrm>
              <a:off x="4027064" y="3139766"/>
              <a:ext cx="540000" cy="353110"/>
              <a:chOff x="2762902" y="4374881"/>
              <a:chExt cx="1018032" cy="665704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62902" y="4374881"/>
                <a:ext cx="1018032" cy="445008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5858" y="4406600"/>
                <a:ext cx="475489" cy="633985"/>
              </a:xfrm>
              <a:prstGeom prst="rect">
                <a:avLst/>
              </a:prstGeom>
            </p:spPr>
          </p:pic>
        </p:grpSp>
        <p:sp>
          <p:nvSpPr>
            <p:cNvPr id="31" name="Rectangle 30"/>
            <p:cNvSpPr/>
            <p:nvPr/>
          </p:nvSpPr>
          <p:spPr bwMode="auto">
            <a:xfrm>
              <a:off x="4844733" y="3110861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16883" y="2761131"/>
            <a:ext cx="2035241" cy="369332"/>
            <a:chOff x="292883" y="3403200"/>
            <a:chExt cx="2035241" cy="369332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8124" y="3469842"/>
              <a:ext cx="540000" cy="23604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292883" y="3403200"/>
              <a:ext cx="958596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verify server </a:t>
              </a:r>
              <a:br>
                <a:rPr lang="en-GB" sz="1200"/>
              </a:br>
              <a:r>
                <a:rPr lang="en-GB" sz="1200"/>
                <a:t>public key</a:t>
              </a: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308066" y="1737995"/>
            <a:ext cx="3601176" cy="353060"/>
            <a:chOff x="2767745" y="2598642"/>
            <a:chExt cx="3601176" cy="353060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2767745" y="2776653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2810477" y="2598642"/>
              <a:ext cx="1022716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ClientHello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4140661" y="2663702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8730606" y="1919475"/>
            <a:ext cx="1654879" cy="553998"/>
            <a:chOff x="7199775" y="2626978"/>
            <a:chExt cx="1654879" cy="553998"/>
          </a:xfrm>
        </p:grpSpPr>
        <p:sp>
          <p:nvSpPr>
            <p:cNvPr id="35" name="TextBox 34"/>
            <p:cNvSpPr txBox="1"/>
            <p:nvPr/>
          </p:nvSpPr>
          <p:spPr>
            <a:xfrm>
              <a:off x="8202231" y="2626978"/>
              <a:ext cx="652423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/>
                <a:t>generate</a:t>
              </a:r>
            </a:p>
            <a:p>
              <a:pPr algn="r"/>
              <a:r>
                <a:rPr lang="en-GB" sz="1200"/>
                <a:t>random</a:t>
              </a:r>
              <a:br>
                <a:rPr lang="en-GB" sz="1200"/>
              </a:br>
              <a:r>
                <a:rPr lang="en-GB" sz="1200"/>
                <a:t>number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7199775" y="2754323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299489" y="2581758"/>
            <a:ext cx="3610941" cy="186082"/>
            <a:chOff x="2767745" y="4037057"/>
            <a:chExt cx="3610941" cy="186082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flipH="1" flipV="1">
              <a:off x="2767745" y="4220308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2" name="TextBox 41"/>
            <p:cNvSpPr txBox="1"/>
            <p:nvPr/>
          </p:nvSpPr>
          <p:spPr>
            <a:xfrm>
              <a:off x="4936207" y="4037057"/>
              <a:ext cx="1394614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ServerHelloDone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1816884" y="3184750"/>
            <a:ext cx="2032303" cy="369332"/>
            <a:chOff x="292883" y="4220308"/>
            <a:chExt cx="2032303" cy="369332"/>
          </a:xfrm>
        </p:grpSpPr>
        <p:sp>
          <p:nvSpPr>
            <p:cNvPr id="51" name="TextBox 50"/>
            <p:cNvSpPr txBox="1"/>
            <p:nvPr/>
          </p:nvSpPr>
          <p:spPr>
            <a:xfrm>
              <a:off x="292883" y="4220308"/>
              <a:ext cx="1301638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generate </a:t>
              </a:r>
            </a:p>
            <a:p>
              <a:r>
                <a:rPr lang="en-GB" sz="1200"/>
                <a:t>pre-master secret</a:t>
              </a:r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5186" y="4329120"/>
              <a:ext cx="540000" cy="232814"/>
            </a:xfrm>
            <a:prstGeom prst="rect">
              <a:avLst/>
            </a:prstGeom>
            <a:ln w="25400">
              <a:noFill/>
            </a:ln>
          </p:spPr>
        </p:pic>
      </p:grpSp>
      <p:grpSp>
        <p:nvGrpSpPr>
          <p:cNvPr id="93" name="Group 92"/>
          <p:cNvGrpSpPr/>
          <p:nvPr/>
        </p:nvGrpSpPr>
        <p:grpSpPr>
          <a:xfrm>
            <a:off x="4298301" y="3409969"/>
            <a:ext cx="3601176" cy="305431"/>
            <a:chOff x="2766043" y="4617301"/>
            <a:chExt cx="3601176" cy="305431"/>
          </a:xfrm>
        </p:grpSpPr>
        <p:cxnSp>
          <p:nvCxnSpPr>
            <p:cNvPr id="57" name="Straight Arrow Connector 56"/>
            <p:cNvCxnSpPr/>
            <p:nvPr/>
          </p:nvCxnSpPr>
          <p:spPr bwMode="auto">
            <a:xfrm>
              <a:off x="2766043" y="4802932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808775" y="4617301"/>
              <a:ext cx="1580561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ClientKeyExchange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0475" y="4689918"/>
              <a:ext cx="540000" cy="232814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7923" y="4634732"/>
              <a:ext cx="203293" cy="288000"/>
            </a:xfrm>
            <a:prstGeom prst="rect">
              <a:avLst/>
            </a:prstGeom>
          </p:spPr>
        </p:pic>
      </p:grpSp>
      <p:grpSp>
        <p:nvGrpSpPr>
          <p:cNvPr id="89" name="Group 88"/>
          <p:cNvGrpSpPr/>
          <p:nvPr/>
        </p:nvGrpSpPr>
        <p:grpSpPr>
          <a:xfrm>
            <a:off x="8365200" y="3502504"/>
            <a:ext cx="1976200" cy="553998"/>
            <a:chOff x="6879471" y="3955463"/>
            <a:chExt cx="1976200" cy="553998"/>
          </a:xfrm>
        </p:grpSpPr>
        <p:sp>
          <p:nvSpPr>
            <p:cNvPr id="68" name="TextBox 67"/>
            <p:cNvSpPr txBox="1"/>
            <p:nvPr/>
          </p:nvSpPr>
          <p:spPr>
            <a:xfrm>
              <a:off x="8049360" y="3955463"/>
              <a:ext cx="806311" cy="55399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/>
                <a:t>decrypt</a:t>
              </a:r>
            </a:p>
            <a:p>
              <a:pPr algn="r"/>
              <a:r>
                <a:rPr lang="en-GB" sz="1200"/>
                <a:t>pre-master</a:t>
              </a:r>
            </a:p>
            <a:p>
              <a:pPr algn="r"/>
              <a:r>
                <a:rPr lang="en-GB" sz="1200"/>
                <a:t>secret</a:t>
              </a:r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79471" y="4115695"/>
              <a:ext cx="540000" cy="232814"/>
            </a:xfrm>
            <a:prstGeom prst="rect">
              <a:avLst/>
            </a:prstGeom>
          </p:spPr>
        </p:pic>
      </p:grpSp>
      <p:grpSp>
        <p:nvGrpSpPr>
          <p:cNvPr id="94" name="Group 93"/>
          <p:cNvGrpSpPr/>
          <p:nvPr/>
        </p:nvGrpSpPr>
        <p:grpSpPr>
          <a:xfrm>
            <a:off x="4290043" y="4359064"/>
            <a:ext cx="3601176" cy="205799"/>
            <a:chOff x="2766043" y="5060077"/>
            <a:chExt cx="3601176" cy="205799"/>
          </a:xfrm>
        </p:grpSpPr>
        <p:cxnSp>
          <p:nvCxnSpPr>
            <p:cNvPr id="73" name="Straight Arrow Connector 72"/>
            <p:cNvCxnSpPr/>
            <p:nvPr/>
          </p:nvCxnSpPr>
          <p:spPr bwMode="auto">
            <a:xfrm>
              <a:off x="2766043" y="5257374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4" name="TextBox 73"/>
            <p:cNvSpPr txBox="1"/>
            <p:nvPr/>
          </p:nvSpPr>
          <p:spPr>
            <a:xfrm>
              <a:off x="2808775" y="5060077"/>
              <a:ext cx="148758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 err="1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  <a:endParaRPr lang="en-GB" sz="1200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295044" y="4633426"/>
            <a:ext cx="3601176" cy="197439"/>
            <a:chOff x="2761190" y="5442576"/>
            <a:chExt cx="3601176" cy="197439"/>
          </a:xfrm>
        </p:grpSpPr>
        <p:sp>
          <p:nvSpPr>
            <p:cNvPr id="77" name="TextBox 76"/>
            <p:cNvSpPr txBox="1"/>
            <p:nvPr/>
          </p:nvSpPr>
          <p:spPr>
            <a:xfrm>
              <a:off x="2801657" y="5442576"/>
              <a:ext cx="74379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  <p:cxnSp>
          <p:nvCxnSpPr>
            <p:cNvPr id="79" name="Straight Arrow Connector 78"/>
            <p:cNvCxnSpPr/>
            <p:nvPr/>
          </p:nvCxnSpPr>
          <p:spPr bwMode="auto">
            <a:xfrm>
              <a:off x="2761190" y="5631513"/>
              <a:ext cx="3601176" cy="85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6" name="Group 95"/>
          <p:cNvGrpSpPr/>
          <p:nvPr/>
        </p:nvGrpSpPr>
        <p:grpSpPr>
          <a:xfrm>
            <a:off x="4304858" y="4901686"/>
            <a:ext cx="3610941" cy="184666"/>
            <a:chOff x="2761190" y="5891965"/>
            <a:chExt cx="3610941" cy="184666"/>
          </a:xfrm>
        </p:grpSpPr>
        <p:sp>
          <p:nvSpPr>
            <p:cNvPr id="75" name="TextBox 74"/>
            <p:cNvSpPr txBox="1"/>
            <p:nvPr/>
          </p:nvSpPr>
          <p:spPr>
            <a:xfrm>
              <a:off x="4842448" y="5891965"/>
              <a:ext cx="148758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ChangeCipherSpec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 bwMode="auto">
            <a:xfrm flipH="1" flipV="1">
              <a:off x="2761190" y="6061991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97" name="Group 96"/>
          <p:cNvGrpSpPr/>
          <p:nvPr/>
        </p:nvGrpSpPr>
        <p:grpSpPr>
          <a:xfrm>
            <a:off x="4298302" y="5123022"/>
            <a:ext cx="3610941" cy="184666"/>
            <a:chOff x="2774301" y="6247011"/>
            <a:chExt cx="3610941" cy="184666"/>
          </a:xfrm>
        </p:grpSpPr>
        <p:sp>
          <p:nvSpPr>
            <p:cNvPr id="76" name="TextBox 75"/>
            <p:cNvSpPr txBox="1"/>
            <p:nvPr/>
          </p:nvSpPr>
          <p:spPr>
            <a:xfrm>
              <a:off x="5587028" y="6247011"/>
              <a:ext cx="743793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>
                  <a:latin typeface="Lucida Console" charset="0"/>
                  <a:ea typeface="Lucida Console" charset="0"/>
                  <a:cs typeface="Lucida Console" charset="0"/>
                </a:rPr>
                <a:t>Finished</a:t>
              </a:r>
            </a:p>
          </p:txBody>
        </p:sp>
        <p:cxnSp>
          <p:nvCxnSpPr>
            <p:cNvPr id="83" name="Straight Arrow Connector 82"/>
            <p:cNvCxnSpPr/>
            <p:nvPr/>
          </p:nvCxnSpPr>
          <p:spPr bwMode="auto">
            <a:xfrm flipH="1" flipV="1">
              <a:off x="2774301" y="6427174"/>
              <a:ext cx="3610941" cy="28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01" name="Group 100"/>
          <p:cNvGrpSpPr/>
          <p:nvPr/>
        </p:nvGrpSpPr>
        <p:grpSpPr>
          <a:xfrm>
            <a:off x="8365200" y="804737"/>
            <a:ext cx="540000" cy="353110"/>
            <a:chOff x="8130370" y="2074073"/>
            <a:chExt cx="540000" cy="353110"/>
          </a:xfrm>
        </p:grpSpPr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0370" y="2074073"/>
              <a:ext cx="540000" cy="236046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0460" y="2090898"/>
              <a:ext cx="252216" cy="336285"/>
            </a:xfrm>
            <a:prstGeom prst="rect">
              <a:avLst/>
            </a:prstGeom>
          </p:spPr>
        </p:pic>
      </p:grpSp>
      <p:grpSp>
        <p:nvGrpSpPr>
          <p:cNvPr id="109" name="Group 108"/>
          <p:cNvGrpSpPr/>
          <p:nvPr/>
        </p:nvGrpSpPr>
        <p:grpSpPr>
          <a:xfrm>
            <a:off x="1816883" y="4091474"/>
            <a:ext cx="2037876" cy="683056"/>
            <a:chOff x="292883" y="5350930"/>
            <a:chExt cx="2037876" cy="683056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0759" y="5425179"/>
              <a:ext cx="540000" cy="232814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292883" y="5350930"/>
              <a:ext cx="1213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GB" sz="1200"/>
                <a:t>generate master</a:t>
              </a:r>
            </a:p>
            <a:p>
              <a:r>
                <a:rPr lang="en-GB" sz="1200"/>
                <a:t>secret from</a:t>
              </a: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303555" y="5745986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686541" y="5745986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502" y="5773579"/>
              <a:ext cx="540000" cy="232814"/>
            </a:xfrm>
            <a:prstGeom prst="rect">
              <a:avLst/>
            </a:prstGeom>
          </p:spPr>
        </p:pic>
      </p:grpSp>
      <p:grpSp>
        <p:nvGrpSpPr>
          <p:cNvPr id="110" name="Group 109"/>
          <p:cNvGrpSpPr/>
          <p:nvPr/>
        </p:nvGrpSpPr>
        <p:grpSpPr>
          <a:xfrm>
            <a:off x="8360880" y="4083176"/>
            <a:ext cx="1983120" cy="688644"/>
            <a:chOff x="6836880" y="5342632"/>
            <a:chExt cx="1983120" cy="688644"/>
          </a:xfrm>
        </p:grpSpPr>
        <p:sp>
          <p:nvSpPr>
            <p:cNvPr id="71" name="TextBox 70"/>
            <p:cNvSpPr txBox="1"/>
            <p:nvPr/>
          </p:nvSpPr>
          <p:spPr>
            <a:xfrm>
              <a:off x="7606526" y="5342632"/>
              <a:ext cx="1213474" cy="36933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r"/>
              <a:r>
                <a:rPr lang="en-GB" sz="1200"/>
                <a:t>generate master</a:t>
              </a:r>
            </a:p>
            <a:p>
              <a:pPr algn="r"/>
              <a:r>
                <a:rPr lang="en-GB" sz="1200"/>
                <a:t>secret from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6880" y="5425179"/>
              <a:ext cx="540000" cy="232814"/>
            </a:xfrm>
            <a:prstGeom prst="rect">
              <a:avLst/>
            </a:prstGeom>
          </p:spPr>
        </p:pic>
        <p:sp>
          <p:nvSpPr>
            <p:cNvPr id="105" name="Rectangle 104"/>
            <p:cNvSpPr/>
            <p:nvPr/>
          </p:nvSpPr>
          <p:spPr bwMode="auto">
            <a:xfrm>
              <a:off x="7507302" y="5743276"/>
              <a:ext cx="288000" cy="288000"/>
            </a:xfrm>
            <a:prstGeom prst="rect">
              <a:avLst/>
            </a:prstGeom>
            <a:solidFill>
              <a:schemeClr val="tx2">
                <a:lumMod val="25000"/>
                <a:lumOff val="75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n</a:t>
              </a: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7890288" y="5743276"/>
              <a:ext cx="288000" cy="288000"/>
            </a:xfrm>
            <a:prstGeom prst="rect">
              <a:avLst/>
            </a:prstGeom>
            <a:solidFill>
              <a:srgbClr val="66BE6D"/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GB" sz="1200">
                  <a:latin typeface="Lucida Sans" panose="020B0602030504020204" pitchFamily="34" charset="77"/>
                  <a:ea typeface="Georgia" charset="0"/>
                  <a:cs typeface="Georgia" charset="0"/>
                </a:rPr>
                <a:t>m</a:t>
              </a:r>
            </a:p>
          </p:txBody>
        </p:sp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2249" y="5770869"/>
              <a:ext cx="540000" cy="232814"/>
            </a:xfrm>
            <a:prstGeom prst="rect">
              <a:avLst/>
            </a:prstGeom>
          </p:spPr>
        </p:pic>
      </p:grpSp>
      <p:cxnSp>
        <p:nvCxnSpPr>
          <p:cNvPr id="117" name="Straight Arrow Connector 116"/>
          <p:cNvCxnSpPr/>
          <p:nvPr/>
        </p:nvCxnSpPr>
        <p:spPr bwMode="auto">
          <a:xfrm>
            <a:off x="4288856" y="5946691"/>
            <a:ext cx="3601176" cy="850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Straight Arrow Connector 118"/>
          <p:cNvCxnSpPr/>
          <p:nvPr/>
        </p:nvCxnSpPr>
        <p:spPr bwMode="auto">
          <a:xfrm flipH="1">
            <a:off x="4304857" y="6316318"/>
            <a:ext cx="3586892" cy="352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18" name="Group 117"/>
          <p:cNvGrpSpPr/>
          <p:nvPr/>
        </p:nvGrpSpPr>
        <p:grpSpPr>
          <a:xfrm>
            <a:off x="5647882" y="5719910"/>
            <a:ext cx="342326" cy="432000"/>
            <a:chOff x="732079" y="5552575"/>
            <a:chExt cx="342326" cy="432000"/>
          </a:xfrm>
        </p:grpSpPr>
        <p:sp>
          <p:nvSpPr>
            <p:cNvPr id="114" name="Document 113"/>
            <p:cNvSpPr>
              <a:spLocks noChangeAspect="1"/>
            </p:cNvSpPr>
            <p:nvPr/>
          </p:nvSpPr>
          <p:spPr bwMode="auto">
            <a:xfrm>
              <a:off x="732079" y="5552575"/>
              <a:ext cx="288000" cy="432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4" y="5667892"/>
              <a:ext cx="201111" cy="287301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6389180" y="6056807"/>
            <a:ext cx="342326" cy="432000"/>
            <a:chOff x="732079" y="5552575"/>
            <a:chExt cx="342326" cy="432000"/>
          </a:xfrm>
        </p:grpSpPr>
        <p:sp>
          <p:nvSpPr>
            <p:cNvPr id="123" name="Document 122"/>
            <p:cNvSpPr>
              <a:spLocks noChangeAspect="1"/>
            </p:cNvSpPr>
            <p:nvPr/>
          </p:nvSpPr>
          <p:spPr bwMode="auto">
            <a:xfrm>
              <a:off x="732079" y="5552575"/>
              <a:ext cx="288000" cy="432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3294" y="5667892"/>
              <a:ext cx="201111" cy="287301"/>
            </a:xfrm>
            <a:prstGeom prst="rect">
              <a:avLst/>
            </a:prstGeom>
          </p:spPr>
        </p:pic>
      </p:grpSp>
      <p:sp>
        <p:nvSpPr>
          <p:cNvPr id="125" name="TextBox 124"/>
          <p:cNvSpPr txBox="1"/>
          <p:nvPr/>
        </p:nvSpPr>
        <p:spPr>
          <a:xfrm>
            <a:off x="1822101" y="5903475"/>
            <a:ext cx="1155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1200"/>
              <a:t>begin secure</a:t>
            </a:r>
          </a:p>
          <a:p>
            <a:r>
              <a:rPr lang="en-GB" sz="1200"/>
              <a:t>communication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9173305" y="5903475"/>
            <a:ext cx="1155766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GB" sz="1200"/>
              <a:t>begin secure</a:t>
            </a:r>
          </a:p>
          <a:p>
            <a:pPr algn="r"/>
            <a:r>
              <a:rPr lang="en-GB" sz="1200"/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321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  <p:bldP spid="1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HTTPS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HTTP over a TLS connection</a:t>
            </a:r>
          </a:p>
          <a:p>
            <a:pPr lvl="1"/>
            <a:r>
              <a:rPr lang="en-GB"/>
              <a:t>Standard port is 443 (as opposed to port 80 for HTTP)</a:t>
            </a:r>
          </a:p>
          <a:p>
            <a:pPr lvl="1"/>
            <a:endParaRPr lang="en-GB"/>
          </a:p>
          <a:p>
            <a:pPr marL="0" indent="0">
              <a:buNone/>
            </a:pPr>
            <a:r>
              <a:rPr lang="en-GB"/>
              <a:t>Now common for HTTP URIs to now redirect to an equivalent HTTPS URI</a:t>
            </a:r>
          </a:p>
          <a:p>
            <a:pPr lvl="1"/>
            <a:r>
              <a:rPr lang="en-GB"/>
              <a:t>301 Moved Permanently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HTTP Strict Transport Security</a:t>
            </a:r>
          </a:p>
          <a:p>
            <a:pPr lvl="1"/>
            <a:r>
              <a:rPr lang="en-GB"/>
              <a:t>Defined in RFC6797</a:t>
            </a:r>
          </a:p>
          <a:p>
            <a:pPr lvl="1"/>
            <a:r>
              <a:rPr lang="en-GB"/>
              <a:t>Introduces </a:t>
            </a:r>
            <a:r>
              <a:rPr lang="en-GB">
                <a:latin typeface="Lucida Console" panose="020B0609040504020204" pitchFamily="49" charset="0"/>
              </a:rPr>
              <a:t>Strict-Transport-Security:</a:t>
            </a:r>
            <a:r>
              <a:rPr lang="en-GB"/>
              <a:t> header to HTTPS headers</a:t>
            </a:r>
          </a:p>
          <a:p>
            <a:pPr lvl="1"/>
            <a:r>
              <a:rPr lang="en-GB"/>
              <a:t>Allows a website to declare that it is only accessible via HTTPS</a:t>
            </a:r>
          </a:p>
          <a:p>
            <a:pPr lvl="1"/>
            <a:r>
              <a:rPr lang="en-GB"/>
              <a:t>Avoids future redirections for all URIs on that website</a:t>
            </a:r>
          </a:p>
          <a:p>
            <a:pPr lvl="1"/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31F48-312E-AD4F-AFF1-021569A8C11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81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Further HTTP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COMP3220 Web Infrastructure</a:t>
            </a:r>
            <a:br>
              <a:rPr lang="en-US"/>
            </a:br>
            <a:r>
              <a:rPr lang="en-US"/>
              <a:t>COMP6218 Web Architecture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err="1"/>
              <a:t>Dr</a:t>
            </a:r>
            <a:r>
              <a:rPr lang="en-US"/>
              <a:t> Nicholas Gibbins </a:t>
            </a:r>
            <a:r>
              <a:rPr lang="mr-IN"/>
              <a:t>–</a:t>
            </a:r>
            <a:r>
              <a:rPr lang="en-US"/>
              <a:t> </a:t>
            </a:r>
            <a:r>
              <a:rPr lang="en-US" err="1"/>
              <a:t>nmg@ecs.soton.ac.uk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045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Beyond HTTP/1.1</a:t>
            </a:r>
          </a:p>
        </p:txBody>
      </p:sp>
    </p:spTree>
    <p:extLst>
      <p:ext uri="{BB962C8B-B14F-4D97-AF65-F5344CB8AC3E}">
        <p14:creationId xmlns:p14="http://schemas.microsoft.com/office/powerpoint/2010/main" val="3545588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8E3BE-36FD-2E44-BE62-615CECD25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Physical Limits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1605A-7116-3645-ACD6-AEE6D9422D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Upper limit on speed of communication is the speed of light: c = 300,000,000 m/s</a:t>
            </a:r>
          </a:p>
          <a:p>
            <a:pPr marL="0" indent="0">
              <a:buNone/>
            </a:pPr>
            <a:r>
              <a:rPr lang="en-GB"/>
              <a:t>Actual speed of communication will be lower:</a:t>
            </a:r>
          </a:p>
          <a:p>
            <a:pPr lvl="1"/>
            <a:r>
              <a:rPr lang="en-GB"/>
              <a:t>Optical fibre is typically ~70% of c</a:t>
            </a:r>
          </a:p>
          <a:p>
            <a:pPr lvl="1"/>
            <a:r>
              <a:rPr lang="en-GB"/>
              <a:t>Coaxial cable may be &gt;80% of c</a:t>
            </a:r>
          </a:p>
          <a:p>
            <a:pPr lvl="1"/>
            <a:r>
              <a:rPr lang="en-GB"/>
              <a:t>Routers, switches, etc introduce delays</a:t>
            </a:r>
          </a:p>
          <a:p>
            <a:pPr marL="0" indent="0">
              <a:buNone/>
            </a:pPr>
            <a:r>
              <a:rPr lang="en-GB"/>
              <a:t>Assuming no additional delays, a message sent halfway round the world will take a minimum of 0.066 s to reach its destination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DD11E78-30D9-8E42-84D4-1ED45799999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ackgroundRemoval t="6836" b="94434" l="7918" r="93744">
                        <a14:foregroundMark x1="45846" y1="6836" x2="45846" y2="6836"/>
                        <a14:foregroundMark x1="7918" y1="46973" x2="7918" y2="46973"/>
                        <a14:foregroundMark x1="52981" y1="90723" x2="52981" y2="90723"/>
                        <a14:foregroundMark x1="91202" y1="54102" x2="91202" y2="54102"/>
                        <a14:foregroundMark x1="92766" y1="45117" x2="92766" y2="45117"/>
                        <a14:foregroundMark x1="50538" y1="94434" x2="50538" y2="94434"/>
                        <a14:foregroundMark x1="87097" y1="73535" x2="87097" y2="73535"/>
                        <a14:foregroundMark x1="93060" y1="40527" x2="93060" y2="40527"/>
                        <a14:foregroundMark x1="92375" y1="37988" x2="92375" y2="37988"/>
                        <a14:foregroundMark x1="88368" y1="27832" x2="88368" y2="27832"/>
                        <a14:foregroundMark x1="89443" y1="29395" x2="89443" y2="29395"/>
                        <a14:foregroundMark x1="90714" y1="32324" x2="90714" y2="32324"/>
                        <a14:foregroundMark x1="91593" y1="35059" x2="91593" y2="35059"/>
                        <a14:foregroundMark x1="91202" y1="33398" x2="91202" y2="33398"/>
                        <a14:foregroundMark x1="92082" y1="36816" x2="92082" y2="36816"/>
                        <a14:foregroundMark x1="91789" y1="35645" x2="91789" y2="35645"/>
                        <a14:foregroundMark x1="93744" y1="45020" x2="93744" y2="45020"/>
                        <a14:foregroundMark x1="92766" y1="60547" x2="92766" y2="60547"/>
                        <a14:foregroundMark x1="85630" y1="76465" x2="85630" y2="76465"/>
                        <a14:foregroundMark x1="90714" y1="67285" x2="90714" y2="67285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648" y="1773238"/>
            <a:ext cx="4459690" cy="446405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D6879-541F-8E4F-8724-DD2501EEE3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/>
              <a:t>Image: NASA</a:t>
            </a:r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3D27C3A2-CA7E-EE4A-9CFA-CCAA03BF706E}"/>
              </a:ext>
            </a:extLst>
          </p:cNvPr>
          <p:cNvSpPr>
            <a:spLocks noChangeAspect="1"/>
          </p:cNvSpPr>
          <p:nvPr/>
        </p:nvSpPr>
        <p:spPr>
          <a:xfrm>
            <a:off x="6564338" y="1773288"/>
            <a:ext cx="4464000" cy="4464000"/>
          </a:xfrm>
          <a:prstGeom prst="arc">
            <a:avLst>
              <a:gd name="adj1" fmla="val 10796374"/>
              <a:gd name="adj2" fmla="val 0"/>
            </a:avLst>
          </a:prstGeom>
          <a:ln w="2540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97B80-7C93-9047-81AC-193246686DE4}"/>
              </a:ext>
            </a:extLst>
          </p:cNvPr>
          <p:cNvSpPr txBox="1"/>
          <p:nvPr/>
        </p:nvSpPr>
        <p:spPr>
          <a:xfrm>
            <a:off x="10061566" y="1773238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~20,000 km</a:t>
            </a:r>
          </a:p>
        </p:txBody>
      </p:sp>
    </p:spTree>
    <p:extLst>
      <p:ext uri="{BB962C8B-B14F-4D97-AF65-F5344CB8AC3E}">
        <p14:creationId xmlns:p14="http://schemas.microsoft.com/office/powerpoint/2010/main" val="1696901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ADAA6-A65B-624A-99EB-E6074E545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Internet Protocol Suite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29D7A-A19E-2141-B4D7-90A212AE02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F7450-D9AD-8341-9A2C-D546FEC8CB5E}"/>
              </a:ext>
            </a:extLst>
          </p:cNvPr>
          <p:cNvSpPr txBox="1"/>
          <p:nvPr/>
        </p:nvSpPr>
        <p:spPr>
          <a:xfrm>
            <a:off x="623887" y="5410121"/>
            <a:ext cx="2601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Link Layer</a:t>
            </a:r>
          </a:p>
          <a:p>
            <a:r>
              <a:rPr lang="en-GB"/>
              <a:t>physical transmission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6CAC26-D907-CD4F-B90E-B714067F5018}"/>
              </a:ext>
            </a:extLst>
          </p:cNvPr>
          <p:cNvSpPr txBox="1"/>
          <p:nvPr/>
        </p:nvSpPr>
        <p:spPr>
          <a:xfrm>
            <a:off x="623888" y="4265696"/>
            <a:ext cx="2799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Internet Layer</a:t>
            </a:r>
          </a:p>
          <a:p>
            <a:r>
              <a:rPr lang="en-GB"/>
              <a:t>addressing and routing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3FE2F-7E0D-694E-82FE-30CE3F7BA54D}"/>
              </a:ext>
            </a:extLst>
          </p:cNvPr>
          <p:cNvSpPr txBox="1"/>
          <p:nvPr/>
        </p:nvSpPr>
        <p:spPr>
          <a:xfrm>
            <a:off x="623887" y="3091799"/>
            <a:ext cx="19495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Transport Layer</a:t>
            </a:r>
          </a:p>
          <a:p>
            <a:r>
              <a:rPr lang="en-GB"/>
              <a:t>host-to-host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91BA7C-177D-7C46-AA8E-27838369FB69}"/>
              </a:ext>
            </a:extLst>
          </p:cNvPr>
          <p:cNvSpPr txBox="1"/>
          <p:nvPr/>
        </p:nvSpPr>
        <p:spPr>
          <a:xfrm>
            <a:off x="623888" y="1945973"/>
            <a:ext cx="228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Application Layer</a:t>
            </a:r>
            <a:br>
              <a:rPr lang="en-GB"/>
            </a:br>
            <a:r>
              <a:rPr lang="en-GB"/>
              <a:t>process-to-process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5F353-2FD9-AE4B-B798-2A7E34B6B123}"/>
              </a:ext>
            </a:extLst>
          </p:cNvPr>
          <p:cNvSpPr/>
          <p:nvPr/>
        </p:nvSpPr>
        <p:spPr>
          <a:xfrm>
            <a:off x="4151313" y="2925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Transmission Control Protocol (TCP)</a:t>
            </a:r>
          </a:p>
          <a:p>
            <a:pPr algn="ctr"/>
            <a:r>
              <a:rPr lang="en-GB"/>
              <a:t>User Datagram Protocol (UDP)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7C31A2-0627-114A-B50C-F59F13C976E1}"/>
              </a:ext>
            </a:extLst>
          </p:cNvPr>
          <p:cNvSpPr/>
          <p:nvPr/>
        </p:nvSpPr>
        <p:spPr>
          <a:xfrm>
            <a:off x="4151313" y="4077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Internet Protocol (IP)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06603A-6D71-F543-B1D5-4E148971205E}"/>
              </a:ext>
            </a:extLst>
          </p:cNvPr>
          <p:cNvSpPr/>
          <p:nvPr/>
        </p:nvSpPr>
        <p:spPr>
          <a:xfrm>
            <a:off x="4151313" y="5229287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Ethernet</a:t>
            </a:r>
          </a:p>
          <a:p>
            <a:pPr algn="ctr"/>
            <a:r>
              <a:rPr lang="en-GB"/>
              <a:t>802.11 (</a:t>
            </a:r>
            <a:r>
              <a:rPr lang="en-GB" err="1"/>
              <a:t>WiFi</a:t>
            </a:r>
            <a:r>
              <a:rPr lang="en-GB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7EC76A-6897-924B-980F-B722557341DF}"/>
              </a:ext>
            </a:extLst>
          </p:cNvPr>
          <p:cNvSpPr/>
          <p:nvPr/>
        </p:nvSpPr>
        <p:spPr>
          <a:xfrm>
            <a:off x="4151313" y="1773000"/>
            <a:ext cx="7416800" cy="10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HTTP</a:t>
            </a:r>
            <a:r>
              <a:rPr lang="en-GB"/>
              <a:t>  SMTP  FTP  DNS  SSH  IMAP  POP  TLS ...</a:t>
            </a:r>
          </a:p>
        </p:txBody>
      </p:sp>
    </p:spTree>
    <p:extLst>
      <p:ext uri="{BB962C8B-B14F-4D97-AF65-F5344CB8AC3E}">
        <p14:creationId xmlns:p14="http://schemas.microsoft.com/office/powerpoint/2010/main" val="5053764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over TCP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HTTP runs on top of TCP (Transmission Control Protocol) </a:t>
            </a:r>
          </a:p>
          <a:p>
            <a:pPr lvl="1"/>
            <a:r>
              <a:rPr lang="en-GB"/>
              <a:t>TCP provides a reliable connection </a:t>
            </a:r>
          </a:p>
          <a:p>
            <a:pPr lvl="1"/>
            <a:r>
              <a:rPr lang="en-GB"/>
              <a:t>Guarantees that packets will eventually reach their destination</a:t>
            </a:r>
          </a:p>
          <a:p>
            <a:pPr lvl="1"/>
            <a:r>
              <a:rPr lang="en-GB"/>
              <a:t>Lost packets are resent</a:t>
            </a:r>
          </a:p>
          <a:p>
            <a:endParaRPr lang="en-GB"/>
          </a:p>
          <a:p>
            <a:pPr marL="0" indent="0">
              <a:buNone/>
            </a:pPr>
            <a:r>
              <a:rPr lang="en-GB"/>
              <a:t>Opening an HTTP connection requires that a TCP connection be opened first</a:t>
            </a:r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26F51-380D-9643-916F-4B7F93D142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5610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DBCDA-B8AA-814A-8832-58FCCEACE8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TCP Set-up and Teardown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83D36-C8A5-4540-873B-49D0F8CFECC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/>
              <a:t>TCP establishes reliable connection using a three-way handshake</a:t>
            </a:r>
          </a:p>
          <a:p>
            <a:pPr lvl="1"/>
            <a:r>
              <a:rPr lang="en-GB"/>
              <a:t>SYN, SYN/ACK, ACK</a:t>
            </a:r>
          </a:p>
          <a:p>
            <a:pPr marL="0" indent="0">
              <a:buNone/>
            </a:pPr>
            <a:r>
              <a:rPr lang="en-GB"/>
              <a:t>Lower limit for the duration of this exchange to a host at the antipodes: 0.2 s</a:t>
            </a:r>
          </a:p>
          <a:p>
            <a:pPr lvl="1"/>
            <a:r>
              <a:rPr lang="en-GB"/>
              <a:t>for just the TCP connection (no HTTP)</a:t>
            </a:r>
          </a:p>
          <a:p>
            <a:pPr lvl="1"/>
            <a:r>
              <a:rPr lang="en-GB"/>
              <a:t>at the speed of light</a:t>
            </a:r>
          </a:p>
          <a:p>
            <a:pPr lvl="1"/>
            <a:r>
              <a:rPr lang="en-GB"/>
              <a:t>without additional delays</a:t>
            </a:r>
          </a:p>
          <a:p>
            <a:pPr lvl="1"/>
            <a:r>
              <a:rPr lang="en-GB"/>
              <a:t>before any additional overhead from the TLS handshake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B3E641E-6EBE-5846-A1C7-F37347A6DC5F}"/>
              </a:ext>
            </a:extLst>
          </p:cNvPr>
          <p:cNvCxnSpPr>
            <a:stCxn id="10" idx="2"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53DF0A2-A401-B941-A4D5-B1E9CDE9E332}"/>
              </a:ext>
            </a:extLst>
          </p:cNvPr>
          <p:cNvCxnSpPr>
            <a:stCxn id="11" idx="2"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 descr="MC900431604.PNG">
            <a:extLst>
              <a:ext uri="{FF2B5EF4-FFF2-40B4-BE49-F238E27FC236}">
                <a16:creationId xmlns:a16="http://schemas.microsoft.com/office/drawing/2014/main" id="{E6EE9B5F-3A34-BD4C-9896-688BBF1AF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57172"/>
            <a:ext cx="981301" cy="982513"/>
          </a:xfrm>
          <a:prstGeom prst="rect">
            <a:avLst/>
          </a:prstGeom>
        </p:spPr>
      </p:pic>
      <p:pic>
        <p:nvPicPr>
          <p:cNvPr id="11" name="Picture 10" descr="MC900431616-1.PNG">
            <a:extLst>
              <a:ext uri="{FF2B5EF4-FFF2-40B4-BE49-F238E27FC236}">
                <a16:creationId xmlns:a16="http://schemas.microsoft.com/office/drawing/2014/main" id="{003BCEE6-2AA4-F344-A82C-FD939F795E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45489"/>
            <a:ext cx="1061972" cy="1061972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5F9A09F-1F5E-2547-9EE9-A39BF6E6CC35}"/>
              </a:ext>
            </a:extLst>
          </p:cNvPr>
          <p:cNvCxnSpPr/>
          <p:nvPr/>
        </p:nvCxnSpPr>
        <p:spPr bwMode="auto">
          <a:xfrm flipH="1">
            <a:off x="7895646" y="3850296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1B8793B-D994-AD4A-ABD7-3ECE74E3B735}"/>
              </a:ext>
            </a:extLst>
          </p:cNvPr>
          <p:cNvCxnSpPr>
            <a:cxnSpLocks/>
          </p:cNvCxnSpPr>
          <p:nvPr/>
        </p:nvCxnSpPr>
        <p:spPr bwMode="auto">
          <a:xfrm>
            <a:off x="7895646" y="2919154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C4B48E-072C-1D4F-8371-4A25476AA71D}"/>
              </a:ext>
            </a:extLst>
          </p:cNvPr>
          <p:cNvCxnSpPr/>
          <p:nvPr/>
        </p:nvCxnSpPr>
        <p:spPr bwMode="auto">
          <a:xfrm>
            <a:off x="7895646" y="4795088"/>
            <a:ext cx="1752600" cy="9360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CD3FB99-3AB5-6C4D-9939-8364FF4026B4}"/>
              </a:ext>
            </a:extLst>
          </p:cNvPr>
          <p:cNvSpPr txBox="1"/>
          <p:nvPr/>
        </p:nvSpPr>
        <p:spPr>
          <a:xfrm>
            <a:off x="8494045" y="3211383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304A7-65D3-2D45-BFED-D365CD4B28AD}"/>
              </a:ext>
            </a:extLst>
          </p:cNvPr>
          <p:cNvSpPr txBox="1"/>
          <p:nvPr/>
        </p:nvSpPr>
        <p:spPr>
          <a:xfrm>
            <a:off x="8168255" y="4123821"/>
            <a:ext cx="1207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SYN/ACK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510D220-B718-F746-8B7D-6C6C96EF1AF1}"/>
              </a:ext>
            </a:extLst>
          </p:cNvPr>
          <p:cNvSpPr txBox="1"/>
          <p:nvPr/>
        </p:nvSpPr>
        <p:spPr>
          <a:xfrm>
            <a:off x="8444773" y="5062482"/>
            <a:ext cx="654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ACK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983438-59E6-FF41-8C91-C3AB298F75C5}"/>
              </a:ext>
            </a:extLst>
          </p:cNvPr>
          <p:cNvSpPr/>
          <p:nvPr/>
        </p:nvSpPr>
        <p:spPr>
          <a:xfrm>
            <a:off x="7192368" y="2919155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6B76CD7D-57E2-7E48-9F1C-34DC8B6B03E9}"/>
              </a:ext>
            </a:extLst>
          </p:cNvPr>
          <p:cNvSpPr/>
          <p:nvPr/>
        </p:nvSpPr>
        <p:spPr>
          <a:xfrm>
            <a:off x="7192368" y="3863946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AE0E420D-7395-CC4F-BED0-3E9105A0DDA8}"/>
              </a:ext>
            </a:extLst>
          </p:cNvPr>
          <p:cNvSpPr/>
          <p:nvPr/>
        </p:nvSpPr>
        <p:spPr>
          <a:xfrm>
            <a:off x="7187076" y="4795088"/>
            <a:ext cx="360000" cy="931142"/>
          </a:xfrm>
          <a:prstGeom prst="lef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A36A5C-65BF-884E-8199-6EA1EB56766A}"/>
              </a:ext>
            </a:extLst>
          </p:cNvPr>
          <p:cNvSpPr txBox="1"/>
          <p:nvPr/>
        </p:nvSpPr>
        <p:spPr>
          <a:xfrm>
            <a:off x="6211945" y="321543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0.066 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9059EB-DA03-C842-AF39-107BB531F3F8}"/>
              </a:ext>
            </a:extLst>
          </p:cNvPr>
          <p:cNvSpPr txBox="1"/>
          <p:nvPr/>
        </p:nvSpPr>
        <p:spPr>
          <a:xfrm>
            <a:off x="6221762" y="4126301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0.066 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335273-3CF2-D54D-9921-943A4BC6BB24}"/>
              </a:ext>
            </a:extLst>
          </p:cNvPr>
          <p:cNvSpPr txBox="1"/>
          <p:nvPr/>
        </p:nvSpPr>
        <p:spPr>
          <a:xfrm>
            <a:off x="6216102" y="5073757"/>
            <a:ext cx="1032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0.066 s</a:t>
            </a: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0E7DA674-E3DD-DE47-A971-0C03643777A7}"/>
              </a:ext>
            </a:extLst>
          </p:cNvPr>
          <p:cNvSpPr/>
          <p:nvPr/>
        </p:nvSpPr>
        <p:spPr>
          <a:xfrm>
            <a:off x="9903279" y="2919154"/>
            <a:ext cx="360000" cy="2807076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A43701-29D6-FA4A-AA88-E32F854E7F47}"/>
              </a:ext>
            </a:extLst>
          </p:cNvPr>
          <p:cNvSpPr txBox="1"/>
          <p:nvPr/>
        </p:nvSpPr>
        <p:spPr>
          <a:xfrm>
            <a:off x="10263279" y="4133630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0.2 s</a:t>
            </a:r>
          </a:p>
        </p:txBody>
      </p:sp>
    </p:spTree>
    <p:extLst>
      <p:ext uri="{BB962C8B-B14F-4D97-AF65-F5344CB8AC3E}">
        <p14:creationId xmlns:p14="http://schemas.microsoft.com/office/powerpoint/2010/main" val="1841970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HTTP/1.0 and earlier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Before HTTP/1.1, each HTTP request used a separate TCP connection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Expensive and time-consuming!</a:t>
            </a:r>
          </a:p>
          <a:p>
            <a:pPr lvl="1"/>
            <a:r>
              <a:rPr lang="en-US"/>
              <a:t>3-way handshake for each TCP open</a:t>
            </a:r>
          </a:p>
          <a:p>
            <a:pPr lvl="1"/>
            <a:r>
              <a:rPr lang="en-US"/>
              <a:t>4-way handshake for each TCP close</a:t>
            </a:r>
          </a:p>
          <a:p>
            <a:pPr lvl="1"/>
            <a:r>
              <a:rPr lang="en-US"/>
              <a:t>Latency issues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Some clients open multiple connections at same time</a:t>
            </a:r>
          </a:p>
          <a:p>
            <a:pPr lvl="1"/>
            <a:r>
              <a:rPr lang="en-US"/>
              <a:t>Increased server load to handle many simultaneous connections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44A78D7-9B64-6642-A789-61698C951E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>
            <a:stCxn id="30" idx="2"/>
          </p:cNvCxnSpPr>
          <p:nvPr/>
        </p:nvCxnSpPr>
        <p:spPr bwMode="auto">
          <a:xfrm>
            <a:off x="7895647" y="2739685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>
            <a:stCxn id="31" idx="2"/>
          </p:cNvCxnSpPr>
          <p:nvPr/>
        </p:nvCxnSpPr>
        <p:spPr bwMode="auto">
          <a:xfrm>
            <a:off x="9648246" y="2807461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897914" y="280746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739006" y="3587746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3" name="Straight Arrow Connector 12"/>
          <p:cNvCxnSpPr/>
          <p:nvPr/>
        </p:nvCxnSpPr>
        <p:spPr bwMode="auto">
          <a:xfrm flipH="1">
            <a:off x="7874541" y="3553410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7895646" y="3146015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924311" y="387898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765403" y="4659273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>
            <a:off x="7900938" y="4624937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7922043" y="4217542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906482" y="4950515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47574" y="5730800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 flipH="1">
            <a:off x="7883109" y="5696464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904214" y="5289069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6824380" y="2946581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19020" y="368883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824380" y="4036000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819020" y="4778250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24380" y="509346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819020" y="5835716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30" name="Picture 29" descr="MC90043160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57172"/>
            <a:ext cx="981301" cy="982513"/>
          </a:xfrm>
          <a:prstGeom prst="rect">
            <a:avLst/>
          </a:prstGeom>
        </p:spPr>
      </p:pic>
      <p:pic>
        <p:nvPicPr>
          <p:cNvPr id="31" name="Picture 30" descr="MC900431616-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45489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9" grpId="0"/>
      <p:bldP spid="20" grpId="0"/>
      <p:bldP spid="23" grpId="0"/>
      <p:bldP spid="25" grpId="0"/>
      <p:bldP spid="26" grpId="0"/>
      <p:bldP spid="27" grpId="0"/>
      <p:bldP spid="28" grpId="0"/>
      <p:bldP spid="2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Keep-Alive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introduced keep-alive</a:t>
            </a:r>
          </a:p>
          <a:p>
            <a:pPr marL="0" indent="0">
              <a:buNone/>
            </a:pPr>
            <a:r>
              <a:rPr lang="en-US"/>
              <a:t>TCP connections reused for multiple HTTP requests</a:t>
            </a:r>
          </a:p>
          <a:p>
            <a:pPr lvl="1"/>
            <a:r>
              <a:rPr lang="en-US"/>
              <a:t>one TCP open and TCP close handshake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Still latency issues, but now in the application layer rather than the transport layer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80C2C5-985B-F04D-AC3F-52533A05292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stCxn id="45" idx="2"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46" idx="2"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39006" y="3578411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74541" y="354407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24311" y="386965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65403" y="4649938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0938" y="4615602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22043" y="4208207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494118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47574" y="572146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883109" y="5687129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527973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45" name="Picture 44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47837"/>
            <a:ext cx="981301" cy="982513"/>
          </a:xfrm>
          <a:prstGeom prst="rect">
            <a:avLst/>
          </a:prstGeom>
        </p:spPr>
      </p:pic>
      <p:pic>
        <p:nvPicPr>
          <p:cNvPr id="46" name="Picture 45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36154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25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 Pipelining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Also available from HTTP/1.1</a:t>
            </a:r>
          </a:p>
          <a:p>
            <a:pPr marL="0" indent="0">
              <a:buNone/>
            </a:pPr>
            <a:r>
              <a:rPr lang="en-US"/>
              <a:t>Pipelining allows multiple requests to be made without waiting for responses</a:t>
            </a:r>
          </a:p>
          <a:p>
            <a:pPr lvl="1"/>
            <a:r>
              <a:rPr lang="en-US"/>
              <a:t>Server must send responses in same order as received requests</a:t>
            </a:r>
          </a:p>
          <a:p>
            <a:pPr lvl="1"/>
            <a:r>
              <a:rPr lang="en-US"/>
              <a:t>Reduces application layer latency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F3B5207-D45B-8E43-B12D-195E811B2BE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cxnSp>
        <p:nvCxnSpPr>
          <p:cNvPr id="25" name="Straight Connector 24"/>
          <p:cNvCxnSpPr>
            <a:stCxn id="45" idx="2"/>
          </p:cNvCxnSpPr>
          <p:nvPr/>
        </p:nvCxnSpPr>
        <p:spPr bwMode="auto">
          <a:xfrm>
            <a:off x="7895647" y="2730350"/>
            <a:ext cx="2267" cy="350693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stCxn id="46" idx="2"/>
          </p:cNvCxnSpPr>
          <p:nvPr/>
        </p:nvCxnSpPr>
        <p:spPr bwMode="auto">
          <a:xfrm>
            <a:off x="9648246" y="2798126"/>
            <a:ext cx="5292" cy="343916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897914" y="2798126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760111" y="4351544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H="1">
            <a:off x="7895646" y="4317208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7895646" y="3136680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7906482" y="3324779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70946" y="4784715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7906481" y="4750379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904214" y="3663333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7906482" y="382333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GET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767010" y="5234409"/>
            <a:ext cx="933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200 OK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7902545" y="520007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>
            <a:off x="7904214" y="4161886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24380" y="2937246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open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6819020" y="5826381"/>
            <a:ext cx="11464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TCP close</a:t>
            </a:r>
          </a:p>
        </p:txBody>
      </p:sp>
      <p:pic>
        <p:nvPicPr>
          <p:cNvPr id="45" name="Picture 44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996" y="1747837"/>
            <a:ext cx="981301" cy="982513"/>
          </a:xfrm>
          <a:prstGeom prst="rect">
            <a:avLst/>
          </a:prstGeom>
        </p:spPr>
      </p:pic>
      <p:pic>
        <p:nvPicPr>
          <p:cNvPr id="46" name="Picture 45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7260" y="1736154"/>
            <a:ext cx="1061972" cy="106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62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31" grpId="0"/>
      <p:bldP spid="32" grpId="0"/>
      <p:bldP spid="35" grpId="0"/>
      <p:bldP spid="36" grpId="0"/>
      <p:bldP spid="39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First major HTTP revision since 1997</a:t>
            </a:r>
          </a:p>
          <a:p>
            <a:pPr lvl="1"/>
            <a:r>
              <a:rPr lang="en-US"/>
              <a:t>Based in part on earlier SPDY proposal from Google</a:t>
            </a:r>
          </a:p>
          <a:p>
            <a:pPr lvl="1"/>
            <a:r>
              <a:rPr lang="en-US"/>
              <a:t>Preserves existing HTTP semantics (methods, response codes, headers, </a:t>
            </a:r>
            <a:r>
              <a:rPr lang="en-US" err="1"/>
              <a:t>etc</a:t>
            </a:r>
            <a:r>
              <a:rPr lang="en-US"/>
              <a:t>)</a:t>
            </a:r>
          </a:p>
          <a:p>
            <a:pPr lvl="1"/>
            <a:r>
              <a:rPr lang="en-US"/>
              <a:t>RFC7540 published 14 May 2015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Offers four improvements over HTTP/1.1:</a:t>
            </a:r>
          </a:p>
          <a:p>
            <a:pPr lvl="1"/>
            <a:r>
              <a:rPr lang="en-US"/>
              <a:t>Multiplexed requests</a:t>
            </a:r>
          </a:p>
          <a:p>
            <a:pPr lvl="1"/>
            <a:r>
              <a:rPr lang="en-US" err="1"/>
              <a:t>Prioritised</a:t>
            </a:r>
            <a:r>
              <a:rPr lang="en-US"/>
              <a:t> requests</a:t>
            </a:r>
          </a:p>
          <a:p>
            <a:pPr lvl="1"/>
            <a:r>
              <a:rPr lang="en-US"/>
              <a:t>Compressed headers</a:t>
            </a:r>
          </a:p>
          <a:p>
            <a:pPr lvl="1"/>
            <a:r>
              <a:rPr lang="en-US"/>
              <a:t>Server push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C4DE0A-5590-6640-A8FF-0FC4331F24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65127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 </a:t>
            </a:r>
            <a:r>
              <a:rPr lang="en-US" err="1"/>
              <a:t>Prioritised</a:t>
            </a:r>
            <a:r>
              <a:rPr lang="en-US"/>
              <a:t> Requests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23887" y="1773238"/>
            <a:ext cx="10944225" cy="4464050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A connection may contain multiple streams - multiplexing</a:t>
            </a:r>
          </a:p>
          <a:p>
            <a:pPr lvl="1"/>
            <a:r>
              <a:rPr lang="en-US"/>
              <a:t>Each stream consists of a sequence of frames</a:t>
            </a:r>
          </a:p>
          <a:p>
            <a:pPr lvl="1"/>
            <a:r>
              <a:rPr lang="en-US"/>
              <a:t>Each stream has an associated priority</a:t>
            </a:r>
          </a:p>
          <a:p>
            <a:pPr marL="0" indent="0">
              <a:buNone/>
            </a:pPr>
            <a:r>
              <a:rPr lang="en-US"/>
              <a:t>Frames from higher priority streams sent before those from lower priority streams</a:t>
            </a:r>
          </a:p>
          <a:p>
            <a:pPr lvl="1"/>
            <a:r>
              <a:rPr lang="en-US"/>
              <a:t>Allows asynchronous stream processing (unlike HTTP/1.1 Pipelining)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6F3E8-71A5-624A-B680-C5203C8E28A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784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WebDAV</a:t>
            </a:r>
          </a:p>
        </p:txBody>
      </p:sp>
    </p:spTree>
    <p:extLst>
      <p:ext uri="{BB962C8B-B14F-4D97-AF65-F5344CB8AC3E}">
        <p14:creationId xmlns:p14="http://schemas.microsoft.com/office/powerpoint/2010/main" val="11083279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 Compressed Headers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can compress message bodies using </a:t>
            </a:r>
            <a:r>
              <a:rPr lang="en-US" err="1"/>
              <a:t>gzip</a:t>
            </a:r>
            <a:r>
              <a:rPr lang="en-US"/>
              <a:t> or deflate</a:t>
            </a:r>
          </a:p>
          <a:p>
            <a:pPr lvl="1"/>
            <a:r>
              <a:rPr lang="en-US"/>
              <a:t>Sends headers in plain text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also provides the ability to compress message headers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11842-2E4C-1247-8BA1-83972D31C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22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HTTP/2 Push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servers only send messages in response to requests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HTTP/2 enables a server to pre-emptively send (or </a:t>
            </a:r>
            <a:r>
              <a:rPr lang="en-US" i="1"/>
              <a:t>push</a:t>
            </a:r>
            <a:r>
              <a:rPr lang="en-US"/>
              <a:t>) multiple associated resources to a client in response to a single request.</a:t>
            </a:r>
          </a:p>
          <a:p>
            <a:pPr lvl="1"/>
            <a:r>
              <a:rPr lang="en-US"/>
              <a:t>Send images, stylesheets, </a:t>
            </a:r>
            <a:r>
              <a:rPr lang="en-US" err="1"/>
              <a:t>etc</a:t>
            </a:r>
            <a:r>
              <a:rPr lang="en-US"/>
              <a:t> before they’re requested by the client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4018E5-AAD2-CF4D-A120-06D0AA7A6F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04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3586-10BD-B349-9641-4D49745B7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HTTP/3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25AF6-2C25-FA4D-A1F4-372190DE84A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Named as future planned development of HTTP in 2018</a:t>
            </a:r>
          </a:p>
          <a:p>
            <a:pPr lvl="1"/>
            <a:r>
              <a:rPr lang="en-US"/>
              <a:t>Replaces TCP with QUIC over User Datagram Protocol (UDP)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UDP is an unreliable protocol</a:t>
            </a:r>
          </a:p>
          <a:p>
            <a:pPr lvl="1"/>
            <a:r>
              <a:rPr lang="en-US"/>
              <a:t>No guarantee of delivery or ordering</a:t>
            </a:r>
          </a:p>
          <a:p>
            <a:pPr lvl="1"/>
            <a:r>
              <a:rPr lang="en-US"/>
              <a:t>Lightweight, however</a:t>
            </a:r>
          </a:p>
          <a:p>
            <a:pPr lvl="1"/>
            <a:endParaRPr lang="en-US"/>
          </a:p>
          <a:p>
            <a:pPr marL="0" indent="0">
              <a:buNone/>
            </a:pPr>
            <a:r>
              <a:rPr lang="en-US"/>
              <a:t>QUIC</a:t>
            </a:r>
          </a:p>
          <a:p>
            <a:pPr lvl="1"/>
            <a:r>
              <a:rPr lang="en-US"/>
              <a:t>Eliminates some issues with TCP (blocking if packets are delayed or lost)</a:t>
            </a:r>
          </a:p>
          <a:p>
            <a:pPr lvl="1"/>
            <a:r>
              <a:rPr lang="en-US"/>
              <a:t>Supports multiplexed connections over UDP</a:t>
            </a:r>
          </a:p>
          <a:p>
            <a:pPr lvl="1"/>
            <a:r>
              <a:rPr lang="en-US"/>
              <a:t>Designed to reduce TLS overhead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DE5080-838A-674B-B50B-042EDC3990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366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Lecture:</a:t>
            </a:r>
            <a:br>
              <a:rPr lang="en-GB"/>
            </a:br>
            <a:r>
              <a:rPr lang="en-GB"/>
              <a:t>Representational State Transfer</a:t>
            </a:r>
          </a:p>
        </p:txBody>
      </p:sp>
    </p:spTree>
    <p:extLst>
      <p:ext uri="{BB962C8B-B14F-4D97-AF65-F5344CB8AC3E}">
        <p14:creationId xmlns:p14="http://schemas.microsoft.com/office/powerpoint/2010/main" val="2955969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WebDAV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HTTP/1.1 still essentially a read-only protocol, </a:t>
            </a:r>
            <a:r>
              <a:rPr lang="en-US" i="1"/>
              <a:t>as deployed</a:t>
            </a:r>
          </a:p>
          <a:p>
            <a:pPr lvl="1"/>
            <a:endParaRPr lang="en-US" i="1"/>
          </a:p>
          <a:p>
            <a:endParaRPr lang="en-US"/>
          </a:p>
          <a:p>
            <a:pPr marL="0" indent="0">
              <a:buNone/>
            </a:pPr>
            <a:r>
              <a:rPr lang="en-US"/>
              <a:t>Web Distributed Authoring and Versioning</a:t>
            </a:r>
          </a:p>
          <a:p>
            <a:pPr lvl="1"/>
            <a:r>
              <a:rPr lang="en-US"/>
              <a:t>Designed as an extension to HTTP to support editing and management of web resources</a:t>
            </a:r>
          </a:p>
          <a:p>
            <a:pPr lvl="1"/>
            <a:r>
              <a:rPr lang="en-US"/>
              <a:t>Most recent version from 2007 – RFC4918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D65BF6-1F54-FE46-A03D-37E052704F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09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WebDAV versus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/>
              <a:t>Extra methods:</a:t>
            </a:r>
          </a:p>
          <a:p>
            <a:pPr lvl="1"/>
            <a:r>
              <a:rPr lang="en-US"/>
              <a:t>PROPFIND – retrieve resource metadata</a:t>
            </a:r>
          </a:p>
          <a:p>
            <a:pPr lvl="1"/>
            <a:r>
              <a:rPr lang="en-US"/>
              <a:t>PROPPATCH – change/delete resource metadata</a:t>
            </a:r>
          </a:p>
          <a:p>
            <a:pPr lvl="1"/>
            <a:r>
              <a:rPr lang="en-US"/>
              <a:t>MKCOL – create collection (directory)</a:t>
            </a:r>
          </a:p>
          <a:p>
            <a:pPr lvl="1"/>
            <a:r>
              <a:rPr lang="en-US"/>
              <a:t>COPY/MOVE – copy  or move resource</a:t>
            </a:r>
          </a:p>
          <a:p>
            <a:pPr lvl="1"/>
            <a:r>
              <a:rPr lang="en-US"/>
              <a:t>LOCK/UNLOCK – lock/release resource (so others can’t change it)</a:t>
            </a:r>
          </a:p>
          <a:p>
            <a:pPr marL="0" indent="0">
              <a:buNone/>
            </a:pPr>
            <a:r>
              <a:rPr lang="en-US"/>
              <a:t>Extra headers:</a:t>
            </a:r>
          </a:p>
          <a:p>
            <a:pPr lvl="1"/>
            <a:r>
              <a:rPr lang="en-US"/>
              <a:t>DAV: &lt;compliance class&gt;</a:t>
            </a:r>
          </a:p>
          <a:p>
            <a:pPr marL="0" indent="0">
              <a:buNone/>
            </a:pPr>
            <a:r>
              <a:rPr lang="en-US"/>
              <a:t>Extra status codes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D9D72-AA48-D14B-94E8-AB9C534344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3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WebDAV Implementations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Supported by common servers (Apache, IIS, </a:t>
            </a:r>
            <a:r>
              <a:rPr lang="en-GB" err="1"/>
              <a:t>nginx</a:t>
            </a:r>
            <a:r>
              <a:rPr lang="en-GB"/>
              <a:t>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Not typically supported in Web browsers!</a:t>
            </a:r>
          </a:p>
          <a:p>
            <a:pPr lvl="1"/>
            <a:r>
              <a:rPr lang="en-GB"/>
              <a:t>Typically supported at an operating system level to talk to remote file systems as an alternative to things like SMB/CIFS</a:t>
            </a:r>
          </a:p>
          <a:p>
            <a:pPr lvl="1"/>
            <a:r>
              <a:rPr lang="en-GB"/>
              <a:t>Used as the basis for the </a:t>
            </a:r>
            <a:r>
              <a:rPr lang="en-GB" err="1"/>
              <a:t>CalDAV</a:t>
            </a:r>
            <a:r>
              <a:rPr lang="en-GB"/>
              <a:t> and </a:t>
            </a:r>
            <a:r>
              <a:rPr lang="en-GB" err="1"/>
              <a:t>CardDAV</a:t>
            </a:r>
            <a:r>
              <a:rPr lang="en-GB"/>
              <a:t> protocols for handling calendars and address books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A05735-AF12-9E4F-8740-57323D14BB2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84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Secure HTTP</a:t>
            </a:r>
          </a:p>
        </p:txBody>
      </p:sp>
    </p:spTree>
    <p:extLst>
      <p:ext uri="{BB962C8B-B14F-4D97-AF65-F5344CB8AC3E}">
        <p14:creationId xmlns:p14="http://schemas.microsoft.com/office/powerpoint/2010/main" val="377388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Securing HTTP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As designed, HTTP sends all data in the clear</a:t>
            </a:r>
          </a:p>
          <a:p>
            <a:pPr lvl="1"/>
            <a:r>
              <a:rPr lang="en-GB"/>
              <a:t>Vulnerable to interception by third parties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5124F8-C971-7B4C-95DD-142C795BF60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 descr="MC9004316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565" y="4068239"/>
            <a:ext cx="981301" cy="982513"/>
          </a:xfrm>
          <a:prstGeom prst="rect">
            <a:avLst/>
          </a:prstGeom>
        </p:spPr>
      </p:pic>
      <p:pic>
        <p:nvPicPr>
          <p:cNvPr id="7" name="Picture 6" descr="MC900431616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94" y="4062379"/>
            <a:ext cx="1061972" cy="1061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136" y="5302112"/>
            <a:ext cx="1180276" cy="12940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22" y="3970801"/>
            <a:ext cx="1139843" cy="1290907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748170" y="3896967"/>
            <a:ext cx="2658336" cy="425905"/>
            <a:chOff x="3224170" y="3896966"/>
            <a:chExt cx="2658336" cy="425905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3224170" y="4322871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969672" y="3896966"/>
              <a:ext cx="1160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GET </a:t>
              </a:r>
              <a:r>
                <a:rPr lang="en-US" i="1" err="1">
                  <a:latin typeface="Lucida Console" charset="0"/>
                  <a:ea typeface="Lucida Console" charset="0"/>
                  <a:cs typeface="Lucida Console" charset="0"/>
                </a:rPr>
                <a:t>uri</a:t>
              </a:r>
              <a:endParaRPr lang="en-US" i="1">
                <a:latin typeface="Lucida Console" charset="0"/>
                <a:ea typeface="Lucida Console" charset="0"/>
                <a:cs typeface="Lucida Console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748170" y="4454555"/>
            <a:ext cx="2658336" cy="668651"/>
            <a:chOff x="3224170" y="4454554"/>
            <a:chExt cx="2658336" cy="668651"/>
          </a:xfrm>
        </p:grpSpPr>
        <p:sp>
          <p:nvSpPr>
            <p:cNvPr id="12" name="TextBox 11"/>
            <p:cNvSpPr txBox="1"/>
            <p:nvPr/>
          </p:nvSpPr>
          <p:spPr>
            <a:xfrm>
              <a:off x="4061283" y="4454554"/>
              <a:ext cx="10214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Lucida Console" charset="0"/>
                  <a:ea typeface="Lucida Console" charset="0"/>
                  <a:cs typeface="Lucida Console" charset="0"/>
                </a:rPr>
                <a:t>200 OK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flipH="1">
              <a:off x="3224170" y="4831067"/>
              <a:ext cx="2658336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16" name="Document 15"/>
            <p:cNvSpPr/>
            <p:nvPr/>
          </p:nvSpPr>
          <p:spPr bwMode="auto">
            <a:xfrm>
              <a:off x="5107841" y="4583205"/>
              <a:ext cx="360000" cy="540000"/>
            </a:xfrm>
            <a:prstGeom prst="flowChartDocumen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 cap="flat" cmpd="sng" algn="ctr">
              <a:solidFill>
                <a:schemeClr val="accent1">
                  <a:lumMod val="40000"/>
                  <a:lumOff val="6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solidFill>
                  <a:schemeClr val="tx1">
                    <a:lumMod val="50000"/>
                  </a:schemeClr>
                </a:solidFill>
                <a:latin typeface="Georgia" charset="0"/>
                <a:ea typeface="Georgia" charset="0"/>
                <a:cs typeface="Georgi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095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Transport Layer Security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The foundation for Secure HTTP (HTTPS)</a:t>
            </a:r>
          </a:p>
          <a:p>
            <a:pPr lvl="1"/>
            <a:r>
              <a:rPr lang="en-GB"/>
              <a:t>Formerly known as Secure Sockets Layer (SSL) – dates back to 1995</a:t>
            </a:r>
          </a:p>
          <a:p>
            <a:pPr lvl="1"/>
            <a:r>
              <a:rPr lang="en-GB"/>
              <a:t>Protocol for establishing secure communications channels between internet hosts</a:t>
            </a:r>
          </a:p>
          <a:p>
            <a:pPr lvl="1"/>
            <a:r>
              <a:rPr lang="en-GB"/>
              <a:t>Also used for protocols other than HTTP: IMAP, POP3, FTP, SMTP</a:t>
            </a:r>
          </a:p>
          <a:p>
            <a:pPr lvl="1"/>
            <a:endParaRPr lang="en-GB"/>
          </a:p>
          <a:p>
            <a:pPr marL="0" indent="0">
              <a:buNone/>
            </a:pPr>
            <a:r>
              <a:rPr lang="en-GB"/>
              <a:t>Despite the name, considered an application layer protocol</a:t>
            </a:r>
            <a:br>
              <a:rPr lang="en-GB"/>
            </a:br>
            <a:r>
              <a:rPr lang="en-GB"/>
              <a:t>(in the OSI 7-layer model, a session layer protocol)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Current version (TLS1.3) defined in RFC8446 in Aug 2018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DF62C1-81F5-1C4E-8E9A-41E7B9C3BA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27704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Application>Microsoft Office PowerPoint</Application>
  <PresentationFormat>Widescreen</PresentationFormat>
  <Slides>33</Slides>
  <Notes>5</Notes>
  <HiddenSlides>0</HiddenSlide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Further HTTP</vt:lpstr>
      <vt:lpstr>WebDAV</vt:lpstr>
      <vt:lpstr>WebDAV</vt:lpstr>
      <vt:lpstr>WebDAV versus HTTP</vt:lpstr>
      <vt:lpstr>WebDAV Implementations</vt:lpstr>
      <vt:lpstr>Secure HTTP</vt:lpstr>
      <vt:lpstr>Securing HTTP</vt:lpstr>
      <vt:lpstr>Transport Layer Security</vt:lpstr>
      <vt:lpstr>Cryptography 101 – Symmetric Encryption</vt:lpstr>
      <vt:lpstr>Cryptography 101 – Asymmetric Encryption</vt:lpstr>
      <vt:lpstr>Cryptography 101 – Public Key Cryptography</vt:lpstr>
      <vt:lpstr>Cryptography 101 – Cryptographic Hash Algorithms</vt:lpstr>
      <vt:lpstr>Cryptography 101 – Digital signatures</vt:lpstr>
      <vt:lpstr>Cryptography 101 – Signature verification</vt:lpstr>
      <vt:lpstr>Cryptography 101 – Certificates</vt:lpstr>
      <vt:lpstr>Transport Layer Security handshake</vt:lpstr>
      <vt:lpstr>PowerPoint Presentation</vt:lpstr>
      <vt:lpstr>HTTPS</vt:lpstr>
      <vt:lpstr>Beyond HTTP/1.1</vt:lpstr>
      <vt:lpstr>Physical Limits</vt:lpstr>
      <vt:lpstr>The Internet Protocol Suite</vt:lpstr>
      <vt:lpstr>HTTP over TCP</vt:lpstr>
      <vt:lpstr>TCP Set-up and Teardown</vt:lpstr>
      <vt:lpstr>HTTP/1.0 and earlier</vt:lpstr>
      <vt:lpstr>HTTP Keep-Alive</vt:lpstr>
      <vt:lpstr>HTTP Pipelining</vt:lpstr>
      <vt:lpstr>HTTP/2</vt:lpstr>
      <vt:lpstr>HTTP/2 Prioritised Requests</vt:lpstr>
      <vt:lpstr>HTTP/2 Compressed Headers</vt:lpstr>
      <vt:lpstr>HTTP/2 Push</vt:lpstr>
      <vt:lpstr>HTTP/3</vt:lpstr>
      <vt:lpstr>Next Lecture: Representational State Transfer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revision>1</cp:revision>
  <dcterms:created xsi:type="dcterms:W3CDTF">2018-10-04T14:31:32Z</dcterms:created>
  <dcterms:modified xsi:type="dcterms:W3CDTF">2019-10-25T12:09:06Z</dcterms:modified>
</cp:coreProperties>
</file>