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5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6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7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98" r:id="rId3"/>
    <p:sldMasterId id="2147483702" r:id="rId4"/>
    <p:sldMasterId id="2147483706" r:id="rId5"/>
    <p:sldMasterId id="2147483710" r:id="rId6"/>
    <p:sldMasterId id="2147483714" r:id="rId7"/>
    <p:sldMasterId id="2147483718" r:id="rId8"/>
  </p:sldMasterIdLst>
  <p:notesMasterIdLst>
    <p:notesMasterId r:id="rId47"/>
  </p:notesMasterIdLst>
  <p:sldIdLst>
    <p:sldId id="259" r:id="rId9"/>
    <p:sldId id="257" r:id="rId10"/>
    <p:sldId id="287" r:id="rId11"/>
    <p:sldId id="288" r:id="rId12"/>
    <p:sldId id="301" r:id="rId13"/>
    <p:sldId id="289" r:id="rId14"/>
    <p:sldId id="302" r:id="rId15"/>
    <p:sldId id="290" r:id="rId16"/>
    <p:sldId id="299" r:id="rId17"/>
    <p:sldId id="303" r:id="rId18"/>
    <p:sldId id="300" r:id="rId19"/>
    <p:sldId id="286" r:id="rId20"/>
    <p:sldId id="260" r:id="rId21"/>
    <p:sldId id="261" r:id="rId22"/>
    <p:sldId id="262" r:id="rId23"/>
    <p:sldId id="263" r:id="rId24"/>
    <p:sldId id="264" r:id="rId25"/>
    <p:sldId id="268" r:id="rId26"/>
    <p:sldId id="281" r:id="rId27"/>
    <p:sldId id="258" r:id="rId28"/>
    <p:sldId id="278" r:id="rId29"/>
    <p:sldId id="276" r:id="rId30"/>
    <p:sldId id="277" r:id="rId31"/>
    <p:sldId id="274" r:id="rId32"/>
    <p:sldId id="275" r:id="rId33"/>
    <p:sldId id="279" r:id="rId34"/>
    <p:sldId id="280" r:id="rId35"/>
    <p:sldId id="282" r:id="rId36"/>
    <p:sldId id="270" r:id="rId37"/>
    <p:sldId id="273" r:id="rId38"/>
    <p:sldId id="269" r:id="rId39"/>
    <p:sldId id="272" r:id="rId40"/>
    <p:sldId id="285" r:id="rId41"/>
    <p:sldId id="284" r:id="rId42"/>
    <p:sldId id="271" r:id="rId43"/>
    <p:sldId id="265" r:id="rId44"/>
    <p:sldId id="266" r:id="rId45"/>
    <p:sldId id="267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521" userDrawn="1">
          <p15:clr>
            <a:srgbClr val="A4A3A4"/>
          </p15:clr>
        </p15:guide>
        <p15:guide id="2" pos="443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734"/>
    <p:restoredTop sz="96327"/>
  </p:normalViewPr>
  <p:slideViewPr>
    <p:cSldViewPr snapToGrid="0" snapToObjects="1" showGuides="1">
      <p:cViewPr varScale="1">
        <p:scale>
          <a:sx n="118" d="100"/>
          <a:sy n="118" d="100"/>
        </p:scale>
        <p:origin x="224" y="216"/>
      </p:cViewPr>
      <p:guideLst>
        <p:guide orient="horz" pos="3521"/>
        <p:guide pos="443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microsoft.com/office/2016/11/relationships/changesInfo" Target="changesInfos/changesInfo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bbins N.M." userId="6a0e944c-4d97-467d-bb7a-7c3315791fe4" providerId="ADAL" clId="{5A70DB1F-0BE6-3C46-BEDA-AA60911F1AC3}"/>
    <pc:docChg chg="custSel modSld">
      <pc:chgData name="Gibbins N.M." userId="6a0e944c-4d97-467d-bb7a-7c3315791fe4" providerId="ADAL" clId="{5A70DB1F-0BE6-3C46-BEDA-AA60911F1AC3}" dt="2019-10-20T16:00:29.470" v="149" actId="20577"/>
      <pc:docMkLst>
        <pc:docMk/>
      </pc:docMkLst>
      <pc:sldChg chg="modSp">
        <pc:chgData name="Gibbins N.M." userId="6a0e944c-4d97-467d-bb7a-7c3315791fe4" providerId="ADAL" clId="{5A70DB1F-0BE6-3C46-BEDA-AA60911F1AC3}" dt="2019-10-20T16:00:29.470" v="149" actId="20577"/>
        <pc:sldMkLst>
          <pc:docMk/>
          <pc:sldMk cId="2171164197" sldId="288"/>
        </pc:sldMkLst>
        <pc:spChg chg="mod">
          <ac:chgData name="Gibbins N.M." userId="6a0e944c-4d97-467d-bb7a-7c3315791fe4" providerId="ADAL" clId="{5A70DB1F-0BE6-3C46-BEDA-AA60911F1AC3}" dt="2019-10-20T16:00:29.470" v="149" actId="20577"/>
          <ac:spMkLst>
            <pc:docMk/>
            <pc:sldMk cId="2171164197" sldId="288"/>
            <ac:spMk id="4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C11F37-1E6F-6A44-A0D2-6DE377B840E2}" type="datetimeFigureOut">
              <a:rPr lang="en-GB" smtClean="0"/>
              <a:t>22/10/2019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D4DA00-7454-BF4E-9465-7D8AE93A7E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601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2C8DE-3E98-4644-BFE2-F32FC3D7D4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5C1B61-3120-E04E-BDC6-5BA5CDF4F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69A46B8-E3F6-A44F-899D-EF8F718CC98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13C0B99-262F-EF42-9A89-D2867F6B927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070378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8ABF461-B4B4-894F-AD2A-66803A5F5D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1773238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B8FB3173-7AA0-D843-9B5E-650ED53C92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72892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C1511-F3E4-724E-9385-E56C8E96E4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317649E7-935E-964A-AF69-C0C4D907C8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2276475"/>
            <a:ext cx="5400675" cy="3960812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1FB0E1B-5C1F-6F40-9A46-F8BCACC6E5E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2276477"/>
            <a:ext cx="5400675" cy="3960812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F555E08-1F8E-FE4A-8984-00D05492437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3888" y="1773238"/>
            <a:ext cx="5400675" cy="360362"/>
          </a:xfrm>
        </p:spPr>
        <p:txBody>
          <a:bodyPr lIns="72000" tIns="36000" rIns="72000" bIns="36000"/>
          <a:lstStyle>
            <a:lvl1pPr marL="0" indent="0">
              <a:buNone/>
              <a:defRPr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A01483EC-A312-1944-A3B6-36E2CF252F7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167438" y="1773238"/>
            <a:ext cx="5400675" cy="360362"/>
          </a:xfrm>
        </p:spPr>
        <p:txBody>
          <a:bodyPr lIns="72000" tIns="36000" rIns="72000" bIns="36000"/>
          <a:lstStyle>
            <a:lvl1pPr marL="0" indent="0">
              <a:buNone/>
              <a:defRPr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22A8D003-FCDA-0047-981A-893491C354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2153774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ortrait Bleed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BDD746F-C60A-5F4B-A45F-63CE1F52DDB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67439" y="0"/>
            <a:ext cx="6024562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692150"/>
            <a:ext cx="5400674" cy="936625"/>
          </a:xfrm>
        </p:spPr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0956CC3-5066-2E40-8C1A-C70D599F386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685866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ortrait Blee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7437" y="692150"/>
            <a:ext cx="5400675" cy="936625"/>
          </a:xfrm>
        </p:spPr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8ABF461-B4B4-894F-AD2A-66803A5F5D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1773238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9B6178A-34C0-C542-A96F-1D5AC73A1E0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24562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4A79C78-B21D-F943-BA39-8360A5CA224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700412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Mont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692150"/>
            <a:ext cx="5400674" cy="936625"/>
          </a:xfrm>
        </p:spPr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08D99ABB-BC2E-134A-A2CD-85CF5A02E72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901542" y="824986"/>
            <a:ext cx="2666571" cy="281517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4DD31F4D-BE21-FB46-B0CE-AF77431BBAB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167438" y="1767953"/>
            <a:ext cx="2591229" cy="187220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86588E56-5876-5B4A-9118-0C89AE35EB9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71119" y="3789039"/>
            <a:ext cx="2877210" cy="2448249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F2C1FA18-66B6-1C4F-B252-BC50D7B557D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194885" y="3789040"/>
            <a:ext cx="2373228" cy="187220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8F2A8A3E-04CB-3D49-BFF9-4E8A1C7C715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8075468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757BE-BD60-B043-9E76-245DD19A10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A8C294F4-A6AD-1740-BEEC-61206D8F402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67439" y="1773239"/>
            <a:ext cx="5401170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60BA58DB-1B10-234D-9055-77566A37059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391" y="1773238"/>
            <a:ext cx="5401171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A0C5138F-94AF-8046-AAE7-1C99875056F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67439" y="4076701"/>
            <a:ext cx="5401169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781B490-0D9B-4347-9BB0-19B2C921F09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3391" y="4076701"/>
            <a:ext cx="5401171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A92EB63-72C1-744C-9F42-6A38D445FC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701931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5DE22-5B82-9541-BA5A-BB368C0FB0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8FB7F17B-6AA3-1149-BBC9-DC5B1DFC02A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888" y="1773237"/>
            <a:ext cx="3527425" cy="21605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82245F91-9A08-D645-A795-C37F14E4AAB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40688" y="1773237"/>
            <a:ext cx="3527426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F425D9C-51DB-2848-9101-2FF8AF58211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95775" y="1773236"/>
            <a:ext cx="3600450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7C36AEF-34C3-E14F-BCD3-4CA0A0915F4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3393" y="4076700"/>
            <a:ext cx="3527920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D95E5B0E-4B8A-C24D-B31C-4457A16D9B9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040688" y="4076700"/>
            <a:ext cx="3527425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31B113F3-BB57-AC48-9603-182BF960DC1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295775" y="4076700"/>
            <a:ext cx="3600449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4A280A98-37C6-2342-830C-12DF4E52E1C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2164967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F0019-9464-AF4F-A14A-C779F78A7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08CBA7DE-3862-DF4A-B953-467BCFD74F7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3393" y="1773238"/>
            <a:ext cx="3527920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E13F7FAA-ACCD-1D4C-B487-1D8E59569BB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295775" y="1773239"/>
            <a:ext cx="3600449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6BFC2351-BCA4-634D-9FC2-1AABCF68D45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040689" y="1773238"/>
            <a:ext cx="3527424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68D0C368-497A-8B4F-9C13-C840AF36932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4915016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dscape Full Ble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2812300D-9767-B945-AF02-1D3DEB990C2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341E2F-1B0D-9748-91C5-CC974CF8E9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E1188DFF-7D9D-C84E-AA59-F5EB920D497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noFill/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0644295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5E695FFE-DEC3-8945-A9DF-C9F8CC8AF4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158025-FD3D-9A45-8783-576F4EEB2C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5300663"/>
            <a:ext cx="10944224" cy="9366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</a:t>
            </a:r>
            <a:endParaRPr lang="en-GB" dirty="0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F4003048-D4F7-6941-99F8-0109AB947C0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noFill/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708948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C6D86-B0CF-2A49-A4C4-A057AAAF27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47C13D-6028-A044-A6F1-DC4BF348B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0E68F37-339A-074E-BA38-13276F509C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3955076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bg>
      <p:bgPr>
        <a:gradFill rotWithShape="1">
          <a:gsLst>
            <a:gs pos="0">
              <a:srgbClr val="014359"/>
            </a:gs>
            <a:gs pos="50000">
              <a:srgbClr val="014359"/>
            </a:gs>
            <a:gs pos="100000">
              <a:srgbClr val="00727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431999" y="1700214"/>
            <a:ext cx="11328000" cy="2160587"/>
          </a:xfrm>
        </p:spPr>
        <p:txBody>
          <a:bodyPr lIns="91440" anchor="b"/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432000" y="3860801"/>
            <a:ext cx="11328000" cy="1946275"/>
          </a:xfrm>
        </p:spPr>
        <p:txBody>
          <a:bodyPr lIns="91440"/>
          <a:lstStyle>
            <a:lvl1pPr marL="0" indent="0">
              <a:buFontTx/>
              <a:buNone/>
              <a:defRPr sz="3600">
                <a:solidFill>
                  <a:srgbClr val="B1D3D6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5" name="Picture 1033" descr="white_logo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734" y="381000"/>
            <a:ext cx="3594100" cy="58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432000" y="5807075"/>
            <a:ext cx="11328000" cy="882860"/>
          </a:xfrm>
        </p:spPr>
        <p:txBody>
          <a:bodyPr/>
          <a:lstStyle>
            <a:lvl1pPr marL="90000" indent="0">
              <a:spcAft>
                <a:spcPts val="0"/>
              </a:spcAft>
              <a:buNone/>
              <a:defRPr sz="2000" baseline="0">
                <a:solidFill>
                  <a:srgbClr val="B1D3D6"/>
                </a:solidFill>
              </a:defRPr>
            </a:lvl1pPr>
          </a:lstStyle>
          <a:p>
            <a:pPr lvl="0"/>
            <a:r>
              <a:rPr lang="en-US"/>
              <a:t>Click to add author </a:t>
            </a:r>
            <a:br>
              <a:rPr lang="en-US"/>
            </a:br>
            <a:r>
              <a:rPr lang="en-US"/>
              <a:t>and date</a:t>
            </a:r>
          </a:p>
        </p:txBody>
      </p:sp>
      <p:pic>
        <p:nvPicPr>
          <p:cNvPr id="6" name="Picture 5" descr="Electronics_and_Computer_Science_BLACK-2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381000"/>
            <a:ext cx="2884159" cy="58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523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1" y="381001"/>
            <a:ext cx="2880783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32000" y="1692000"/>
            <a:ext cx="11328000" cy="44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62314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1" y="381001"/>
            <a:ext cx="2880783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5502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orizontal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32000" y="1692000"/>
            <a:ext cx="11328000" cy="210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8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1" y="381001"/>
            <a:ext cx="2880783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431800" y="4076701"/>
            <a:ext cx="11328400" cy="2112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01952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68">
          <p15:clr>
            <a:srgbClr val="FBAE40"/>
          </p15:clr>
        </p15:guide>
        <p15:guide id="2" pos="204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bg>
      <p:bgPr>
        <a:gradFill flip="none" rotWithShape="1">
          <a:gsLst>
            <a:gs pos="0">
              <a:srgbClr val="007275"/>
            </a:gs>
            <a:gs pos="100000">
              <a:srgbClr val="008CAC"/>
            </a:gs>
            <a:gs pos="50000">
              <a:srgbClr val="00727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1700214"/>
            <a:ext cx="11328000" cy="4113268"/>
          </a:xfrm>
        </p:spPr>
        <p:txBody>
          <a:bodyPr anchor="ctr"/>
          <a:lstStyle>
            <a:lvl1pPr algn="r">
              <a:defRPr sz="7200" b="0" i="0" cap="none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9" name="Picture 1033" descr="white_logo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900" y="381000"/>
            <a:ext cx="2853267" cy="46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79055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6068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43343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58638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2872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3194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108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2996258"/>
            <a:ext cx="10944225" cy="324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FFB4DFBA-4204-6F48-9C17-C4753F4774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4174860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31200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3341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38368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73981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9307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78846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7308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1494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814469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7830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144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3357494"/>
            <a:ext cx="10944225" cy="288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D8BB0091-538D-5945-9060-309C431928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4796870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9729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34325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04162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863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239834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645586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2C8DE-3E98-4644-BFE2-F32FC3D7D4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5C1B61-3120-E04E-BDC6-5BA5CDF4F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69A46B8-E3F6-A44F-899D-EF8F718CC98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13C0B99-262F-EF42-9A89-D2867F6B927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82455326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orizontal Split 1: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144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3357494"/>
            <a:ext cx="10944225" cy="288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D8BB0091-538D-5945-9060-309C431928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53388404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ertical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8ABF461-B4B4-894F-AD2A-66803A5F5D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1773238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B8FB3173-7AA0-D843-9B5E-650ED53C92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077307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2160587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076700"/>
            <a:ext cx="10944225" cy="2160588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B0D52624-8049-5D40-91BF-8EA428BF66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478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2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288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797288"/>
            <a:ext cx="10944225" cy="144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7821EA71-BFDF-764B-9601-98B10F3D51B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8994752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3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324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5157288"/>
            <a:ext cx="10944225" cy="108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7CD1A0C4-1EEA-A345-AAC3-06F0D07C5E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264245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3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D975F-9286-2641-8193-8DF7321C82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2BC2BCE8-8683-9143-A195-36CA36A0357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392" y="1773238"/>
            <a:ext cx="3528392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65F0F8BD-14D9-F54C-8643-B510466E59C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40216" y="1773239"/>
            <a:ext cx="3527897" cy="21605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022968ED-E95A-5C4A-AFD4-AFD46BE8A4B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95800" y="1773239"/>
            <a:ext cx="3600400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3667781-6711-AC4E-B59A-870436D7730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076700"/>
            <a:ext cx="10944225" cy="2160588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45C34E7-B8FA-EE45-B82E-8F66C35813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516034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942AA-DC19-824E-AC96-5B2BE9F1F3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4068AE28-9C85-8643-AF49-94E4EA86D68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3528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50EFFEC7-CADF-794D-8A8F-463A8B0D163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040689" y="5445122"/>
            <a:ext cx="1727719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A51B6D2F-C03C-364E-96D4-07089520BE82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167435" y="5445122"/>
            <a:ext cx="1728790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760F87C5-62F3-5348-A9B3-27985DEED7C8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295775" y="5445122"/>
            <a:ext cx="1728787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7062D462-B04F-C447-B1D0-0BC445592301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2423592" y="5445122"/>
            <a:ext cx="1727718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F8F9F3D8-C529-AD4D-A368-265D78A91F73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551384" y="5445122"/>
            <a:ext cx="1727743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F1E13E52-C677-7744-9232-41BF6179164F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9912872" y="5445122"/>
            <a:ext cx="1727744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34E2EFAD-DC91-6841-A510-D79076BDE67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601960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5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5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5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5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5.pn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2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5.pn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45.xml"/><Relationship Id="rId7" Type="http://schemas.openxmlformats.org/officeDocument/2006/relationships/theme" Target="../theme/theme8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035032-FFFC-C447-BA60-9B32DA458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9" y="692150"/>
            <a:ext cx="10944224" cy="936625"/>
          </a:xfrm>
          <a:prstGeom prst="rect">
            <a:avLst/>
          </a:prstGeom>
        </p:spPr>
        <p:txBody>
          <a:bodyPr vert="horz" lIns="72000" tIns="36000" rIns="72000" bIns="3600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E6C37D-9121-684D-B590-EF4A559356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1773238"/>
            <a:ext cx="10944225" cy="4464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D240F-3434-DF49-BB59-C0B86B4149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889" y="6381751"/>
            <a:ext cx="3527424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1B7BC17-F0E7-7A47-8273-78D53527614D}" type="datetimeFigureOut">
              <a:rPr lang="en-GB" smtClean="0"/>
              <a:pPr/>
              <a:t>22/10/2019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11AEA1-9EFF-6040-A0DF-32F3F8CF9F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95774" y="6381751"/>
            <a:ext cx="3600451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B9BF26-FC66-2C46-9F3E-A7306A28B9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799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426078B-3553-4544-8ED2-80E83B6C7BAA}"/>
              </a:ext>
            </a:extLst>
          </p:cNvPr>
          <p:cNvSpPr txBox="1">
            <a:spLocks/>
          </p:cNvSpPr>
          <p:nvPr userDrawn="1"/>
        </p:nvSpPr>
        <p:spPr>
          <a:xfrm>
            <a:off x="11568113" y="6381750"/>
            <a:ext cx="431799" cy="287339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D0896E-602A-494F-99CF-AC1BD90019B0}" type="slidenum">
              <a:rPr lang="en-GB" smtClean="0">
                <a:solidFill>
                  <a:schemeClr val="tx1"/>
                </a:solidFill>
              </a:rPr>
              <a:pPr/>
              <a:t>‹#›</a:t>
            </a:fld>
            <a:endParaRPr lang="en-GB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DCCAEE-C447-EE4D-A54A-FF75ECE36C76}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909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97" r:id="rId2"/>
    <p:sldLayoutId id="2147483676" r:id="rId3"/>
    <p:sldLayoutId id="2147483679" r:id="rId4"/>
    <p:sldLayoutId id="2147483680" r:id="rId5"/>
    <p:sldLayoutId id="2147483677" r:id="rId6"/>
    <p:sldLayoutId id="2147483678" r:id="rId7"/>
    <p:sldLayoutId id="2147483682" r:id="rId8"/>
    <p:sldLayoutId id="2147483683" r:id="rId9"/>
    <p:sldLayoutId id="2147483684" r:id="rId10"/>
    <p:sldLayoutId id="2147483685" r:id="rId11"/>
    <p:sldLayoutId id="2147483687" r:id="rId12"/>
    <p:sldLayoutId id="2147483686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3" r:id="rId19"/>
    <p:sldLayoutId id="2147483722" r:id="rId20"/>
    <p:sldLayoutId id="2147483723" r:id="rId21"/>
    <p:sldLayoutId id="2147483724" r:id="rId22"/>
    <p:sldLayoutId id="2147483725" r:id="rId23"/>
    <p:sldLayoutId id="2147483726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0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62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6" userDrawn="1">
          <p15:clr>
            <a:srgbClr val="F26B43"/>
          </p15:clr>
        </p15:guide>
        <p15:guide id="2" orient="horz" pos="1026" userDrawn="1">
          <p15:clr>
            <a:srgbClr val="F26B43"/>
          </p15:clr>
        </p15:guide>
        <p15:guide id="3" orient="horz" pos="1117" userDrawn="1">
          <p15:clr>
            <a:srgbClr val="F26B43"/>
          </p15:clr>
        </p15:guide>
        <p15:guide id="4" orient="horz" pos="1344" userDrawn="1">
          <p15:clr>
            <a:srgbClr val="F26B43"/>
          </p15:clr>
        </p15:guide>
        <p15:guide id="5" orient="horz" pos="1434" userDrawn="1">
          <p15:clr>
            <a:srgbClr val="F26B43"/>
          </p15:clr>
        </p15:guide>
        <p15:guide id="6" orient="horz" pos="2478" userDrawn="1">
          <p15:clr>
            <a:srgbClr val="F26B43"/>
          </p15:clr>
        </p15:guide>
        <p15:guide id="7" orient="horz" pos="2568" userDrawn="1">
          <p15:clr>
            <a:srgbClr val="F26B43"/>
          </p15:clr>
        </p15:guide>
        <p15:guide id="8" orient="horz" pos="3929" userDrawn="1">
          <p15:clr>
            <a:srgbClr val="F26B43"/>
          </p15:clr>
        </p15:guide>
        <p15:guide id="9" orient="horz" pos="4020" userDrawn="1">
          <p15:clr>
            <a:srgbClr val="F26B43"/>
          </p15:clr>
        </p15:guide>
        <p15:guide id="10" orient="horz" pos="4201" userDrawn="1">
          <p15:clr>
            <a:srgbClr val="F26B43"/>
          </p15:clr>
        </p15:guide>
        <p15:guide id="11" pos="393" userDrawn="1">
          <p15:clr>
            <a:srgbClr val="F26B43"/>
          </p15:clr>
        </p15:guide>
        <p15:guide id="12" pos="2706" userDrawn="1">
          <p15:clr>
            <a:srgbClr val="F26B43"/>
          </p15:clr>
        </p15:guide>
        <p15:guide id="13" pos="2615" userDrawn="1">
          <p15:clr>
            <a:srgbClr val="F26B43"/>
          </p15:clr>
        </p15:guide>
        <p15:guide id="14" pos="3795" userDrawn="1">
          <p15:clr>
            <a:srgbClr val="F26B43"/>
          </p15:clr>
        </p15:guide>
        <p15:guide id="15" pos="3885" userDrawn="1">
          <p15:clr>
            <a:srgbClr val="F26B43"/>
          </p15:clr>
        </p15:guide>
        <p15:guide id="16" pos="5065" userDrawn="1">
          <p15:clr>
            <a:srgbClr val="F26B43"/>
          </p15:clr>
        </p15:guide>
        <p15:guide id="17" pos="4974" userDrawn="1">
          <p15:clr>
            <a:srgbClr val="F26B43"/>
          </p15:clr>
        </p15:guide>
        <p15:guide id="18" pos="7559" userDrawn="1">
          <p15:clr>
            <a:srgbClr val="F26B43"/>
          </p15:clr>
        </p15:guide>
        <p15:guide id="19" pos="728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570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1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 userDrawn="1">
          <p15:clr>
            <a:srgbClr val="F26B43"/>
          </p15:clr>
        </p15:guide>
        <p15:guide id="2" pos="6199" userDrawn="1">
          <p15:clr>
            <a:srgbClr val="F26B43"/>
          </p15:clr>
        </p15:guide>
        <p15:guide id="3" orient="horz" pos="1344" userDrawn="1">
          <p15:clr>
            <a:srgbClr val="F26B43"/>
          </p15:clr>
        </p15:guide>
        <p15:guide id="4" orient="horz" pos="2115" userDrawn="1">
          <p15:clr>
            <a:srgbClr val="F26B43"/>
          </p15:clr>
        </p15:guide>
        <p15:guide id="5" orient="horz" pos="2205" userDrawn="1">
          <p15:clr>
            <a:srgbClr val="F26B43"/>
          </p15:clr>
        </p15:guide>
        <p15:guide id="6" orient="horz" pos="2840" userDrawn="1">
          <p15:clr>
            <a:srgbClr val="F26B43"/>
          </p15:clr>
        </p15:guide>
        <p15:guide id="7" orient="horz" pos="2931" userDrawn="1">
          <p15:clr>
            <a:srgbClr val="F26B43"/>
          </p15:clr>
        </p15:guide>
        <p15:guide id="8" orient="horz" pos="3158" userDrawn="1">
          <p15:clr>
            <a:srgbClr val="F26B43"/>
          </p15:clr>
        </p15:guide>
        <p15:guide id="9" pos="7287" userDrawn="1">
          <p15:clr>
            <a:srgbClr val="F26B43"/>
          </p15:clr>
        </p15:guide>
        <p15:guide id="10" pos="7559" userDrawn="1">
          <p15:clr>
            <a:srgbClr val="F26B43"/>
          </p15:clr>
        </p15:guide>
        <p15:guide id="11" orient="horz" pos="4020" userDrawn="1">
          <p15:clr>
            <a:srgbClr val="F26B43"/>
          </p15:clr>
        </p15:guide>
        <p15:guide id="12" orient="horz" pos="4201" userDrawn="1">
          <p15:clr>
            <a:srgbClr val="F26B43"/>
          </p15:clr>
        </p15:guide>
        <p15:guide id="13" orient="horz" pos="436" userDrawn="1">
          <p15:clr>
            <a:srgbClr val="F26B43"/>
          </p15:clr>
        </p15:guide>
        <p15:guide id="14" orient="horz" pos="3929" userDrawn="1">
          <p15:clr>
            <a:srgbClr val="F26B43"/>
          </p15:clr>
        </p15:guide>
        <p15:guide id="15" pos="393" userDrawn="1">
          <p15:clr>
            <a:srgbClr val="F26B43"/>
          </p15:clr>
        </p15:guide>
        <p15:guide id="16" orient="horz" pos="1026" userDrawn="1">
          <p15:clr>
            <a:srgbClr val="F26B43"/>
          </p15:clr>
        </p15:guide>
        <p15:guide id="17" orient="horz" pos="1117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089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878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580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996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504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53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7" r:id="rId4"/>
    <p:sldLayoutId id="2147483728" r:id="rId5"/>
    <p:sldLayoutId id="2147483729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1550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25AC3-B546-1A4A-896B-CA8FE6A6C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Floating elements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9D9FE5-A92E-084D-86E7-7E572C23C24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latin typeface="Lucida Console" panose="020B0609040504020204" pitchFamily="49" charset="0"/>
              </a:rPr>
              <a:t>&lt;!DOCTYPE html&gt;</a:t>
            </a:r>
            <a:br>
              <a:rPr lang="en-GB" dirty="0">
                <a:latin typeface="Lucida Console" panose="020B0609040504020204" pitchFamily="49" charset="0"/>
              </a:rPr>
            </a:br>
            <a:r>
              <a:rPr lang="en-GB" dirty="0">
                <a:latin typeface="Lucida Console" panose="020B0609040504020204" pitchFamily="49" charset="0"/>
              </a:rPr>
              <a:t>&lt;html&gt;</a:t>
            </a:r>
            <a:br>
              <a:rPr lang="en-GB" dirty="0">
                <a:latin typeface="Lucida Console" panose="020B0609040504020204" pitchFamily="49" charset="0"/>
              </a:rPr>
            </a:br>
            <a:r>
              <a:rPr lang="en-GB" dirty="0">
                <a:latin typeface="Lucida Console" panose="020B0609040504020204" pitchFamily="49" charset="0"/>
              </a:rPr>
              <a:t>  &lt;head&gt;</a:t>
            </a:r>
            <a:br>
              <a:rPr lang="en-GB" dirty="0">
                <a:latin typeface="Lucida Console" panose="020B0609040504020204" pitchFamily="49" charset="0"/>
              </a:rPr>
            </a:br>
            <a:r>
              <a:rPr lang="en-GB" dirty="0">
                <a:latin typeface="Lucida Console" panose="020B0609040504020204" pitchFamily="49" charset="0"/>
              </a:rPr>
              <a:t>  &lt;/head&gt;</a:t>
            </a:r>
            <a:br>
              <a:rPr lang="en-GB" dirty="0">
                <a:latin typeface="Lucida Console" panose="020B0609040504020204" pitchFamily="49" charset="0"/>
              </a:rPr>
            </a:br>
            <a:r>
              <a:rPr lang="en-GB" dirty="0">
                <a:latin typeface="Lucida Console" panose="020B0609040504020204" pitchFamily="49" charset="0"/>
              </a:rPr>
              <a:t>  &lt;body&gt;</a:t>
            </a:r>
            <a:br>
              <a:rPr lang="en-GB" dirty="0">
                <a:latin typeface="Lucida Console" panose="020B0609040504020204" pitchFamily="49" charset="0"/>
              </a:rPr>
            </a:br>
            <a:r>
              <a:rPr lang="en-GB" dirty="0">
                <a:latin typeface="Lucida Console" panose="020B0609040504020204" pitchFamily="49" charset="0"/>
              </a:rPr>
              <a:t>    &lt;</a:t>
            </a:r>
            <a:r>
              <a:rPr lang="en-GB" dirty="0" err="1">
                <a:latin typeface="Lucida Console" panose="020B0609040504020204" pitchFamily="49" charset="0"/>
              </a:rPr>
              <a:t>img</a:t>
            </a:r>
            <a:r>
              <a:rPr lang="en-GB" dirty="0">
                <a:latin typeface="Lucida Console" panose="020B0609040504020204" pitchFamily="49" charset="0"/>
              </a:rPr>
              <a:t> style=“float: left” </a:t>
            </a:r>
            <a:br>
              <a:rPr lang="en-GB" dirty="0">
                <a:latin typeface="Lucida Console" panose="020B0609040504020204" pitchFamily="49" charset="0"/>
              </a:rPr>
            </a:br>
            <a:r>
              <a:rPr lang="en-GB" dirty="0">
                <a:latin typeface="Lucida Console" panose="020B0609040504020204" pitchFamily="49" charset="0"/>
              </a:rPr>
              <a:t>         </a:t>
            </a:r>
            <a:r>
              <a:rPr lang="en-GB" dirty="0" err="1">
                <a:latin typeface="Lucida Console" panose="020B0609040504020204" pitchFamily="49" charset="0"/>
              </a:rPr>
              <a:t>src</a:t>
            </a:r>
            <a:r>
              <a:rPr lang="en-GB" dirty="0">
                <a:latin typeface="Lucida Console" panose="020B0609040504020204" pitchFamily="49" charset="0"/>
              </a:rPr>
              <a:t>=“</a:t>
            </a:r>
            <a:r>
              <a:rPr lang="en-GB" dirty="0" err="1">
                <a:latin typeface="Lucida Console" panose="020B0609040504020204" pitchFamily="49" charset="0"/>
              </a:rPr>
              <a:t>kitten.jpg</a:t>
            </a:r>
            <a:r>
              <a:rPr lang="en-GB" dirty="0">
                <a:latin typeface="Lucida Console" panose="020B0609040504020204" pitchFamily="49" charset="0"/>
              </a:rPr>
              <a:t>”/&gt;</a:t>
            </a:r>
            <a:br>
              <a:rPr lang="en-GB" dirty="0">
                <a:latin typeface="Lucida Console" panose="020B0609040504020204" pitchFamily="49" charset="0"/>
              </a:rPr>
            </a:br>
            <a:r>
              <a:rPr lang="en-GB" dirty="0">
                <a:latin typeface="Lucida Console" panose="020B0609040504020204" pitchFamily="49" charset="0"/>
              </a:rPr>
              <a:t>    &lt;p&gt;Lorem ipsum </a:t>
            </a:r>
            <a:r>
              <a:rPr lang="en-GB" dirty="0" err="1">
                <a:latin typeface="Lucida Console" panose="020B0609040504020204" pitchFamily="49" charset="0"/>
              </a:rPr>
              <a:t>dolor</a:t>
            </a:r>
            <a:r>
              <a:rPr lang="en-GB" dirty="0">
                <a:latin typeface="Lucida Console" panose="020B0609040504020204" pitchFamily="49" charset="0"/>
              </a:rPr>
              <a:t> sit </a:t>
            </a:r>
            <a:r>
              <a:rPr lang="en-GB" dirty="0" err="1">
                <a:latin typeface="Lucida Console" panose="020B0609040504020204" pitchFamily="49" charset="0"/>
              </a:rPr>
              <a:t>amet</a:t>
            </a:r>
            <a:r>
              <a:rPr lang="en-GB" dirty="0">
                <a:latin typeface="Lucida Console" panose="020B0609040504020204" pitchFamily="49" charset="0"/>
              </a:rPr>
              <a:t>, </a:t>
            </a:r>
            <a:br>
              <a:rPr lang="en-GB" dirty="0">
                <a:latin typeface="Lucida Console" panose="020B0609040504020204" pitchFamily="49" charset="0"/>
              </a:rPr>
            </a:br>
            <a:r>
              <a:rPr lang="en-GB" dirty="0">
                <a:latin typeface="Lucida Console" panose="020B0609040504020204" pitchFamily="49" charset="0"/>
              </a:rPr>
              <a:t>       </a:t>
            </a:r>
            <a:r>
              <a:rPr lang="en-GB" dirty="0" err="1">
                <a:latin typeface="Lucida Console" panose="020B0609040504020204" pitchFamily="49" charset="0"/>
              </a:rPr>
              <a:t>consectetur</a:t>
            </a:r>
            <a:r>
              <a:rPr lang="en-GB" dirty="0">
                <a:latin typeface="Lucida Console" panose="020B0609040504020204" pitchFamily="49" charset="0"/>
              </a:rPr>
              <a:t> </a:t>
            </a:r>
            <a:r>
              <a:rPr lang="en-GB" dirty="0" err="1">
                <a:latin typeface="Lucida Console" panose="020B0609040504020204" pitchFamily="49" charset="0"/>
              </a:rPr>
              <a:t>adipiscing</a:t>
            </a:r>
            <a:r>
              <a:rPr lang="en-GB" dirty="0">
                <a:latin typeface="Lucida Console" panose="020B0609040504020204" pitchFamily="49" charset="0"/>
              </a:rPr>
              <a:t> </a:t>
            </a:r>
            <a:br>
              <a:rPr lang="en-GB" dirty="0">
                <a:latin typeface="Lucida Console" panose="020B0609040504020204" pitchFamily="49" charset="0"/>
              </a:rPr>
            </a:br>
            <a:r>
              <a:rPr lang="en-GB" dirty="0">
                <a:latin typeface="Lucida Console" panose="020B0609040504020204" pitchFamily="49" charset="0"/>
              </a:rPr>
              <a:t>       </a:t>
            </a:r>
            <a:r>
              <a:rPr lang="en-GB" dirty="0" err="1">
                <a:latin typeface="Lucida Console" panose="020B0609040504020204" pitchFamily="49" charset="0"/>
              </a:rPr>
              <a:t>elit</a:t>
            </a:r>
            <a:r>
              <a:rPr lang="en-GB" dirty="0">
                <a:latin typeface="Lucida Console" panose="020B0609040504020204" pitchFamily="49" charset="0"/>
              </a:rPr>
              <a:t>. Cras et </a:t>
            </a:r>
            <a:r>
              <a:rPr lang="en-GB" dirty="0" err="1">
                <a:latin typeface="Lucida Console" panose="020B0609040504020204" pitchFamily="49" charset="0"/>
              </a:rPr>
              <a:t>feugiat</a:t>
            </a:r>
            <a:br>
              <a:rPr lang="en-GB" dirty="0">
                <a:latin typeface="Lucida Console" panose="020B0609040504020204" pitchFamily="49" charset="0"/>
              </a:rPr>
            </a:br>
            <a:r>
              <a:rPr lang="en-GB" dirty="0">
                <a:latin typeface="Lucida Console" panose="020B0609040504020204" pitchFamily="49" charset="0"/>
              </a:rPr>
              <a:t>       lorem [...]&lt;/p&gt;</a:t>
            </a:r>
            <a:br>
              <a:rPr lang="en-GB" dirty="0">
                <a:latin typeface="Lucida Console" panose="020B0609040504020204" pitchFamily="49" charset="0"/>
              </a:rPr>
            </a:br>
            <a:r>
              <a:rPr lang="en-GB" dirty="0">
                <a:latin typeface="Lucida Console" panose="020B0609040504020204" pitchFamily="49" charset="0"/>
              </a:rPr>
              <a:t>  &lt;/body&gt;</a:t>
            </a:r>
            <a:br>
              <a:rPr lang="en-GB" dirty="0">
                <a:latin typeface="Lucida Console" panose="020B0609040504020204" pitchFamily="49" charset="0"/>
              </a:rPr>
            </a:br>
            <a:r>
              <a:rPr lang="en-GB" dirty="0">
                <a:latin typeface="Lucida Console" panose="020B0609040504020204" pitchFamily="49" charset="0"/>
              </a:rPr>
              <a:t>&lt;/html&gt;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4473FB0-03F1-054B-810F-B97F4ECE615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8181C2E-EC3B-5941-A69B-27987B65611A}"/>
              </a:ext>
            </a:extLst>
          </p:cNvPr>
          <p:cNvSpPr/>
          <p:nvPr/>
        </p:nvSpPr>
        <p:spPr>
          <a:xfrm>
            <a:off x="6600850" y="1773236"/>
            <a:ext cx="4464000" cy="44640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r>
              <a:rPr lang="en-GB" dirty="0">
                <a:solidFill>
                  <a:schemeClr val="tx1"/>
                </a:solidFill>
              </a:rPr>
              <a:t>		Lorem ipsum </a:t>
            </a:r>
            <a:r>
              <a:rPr lang="en-GB" dirty="0" err="1">
                <a:solidFill>
                  <a:schemeClr val="tx1"/>
                </a:solidFill>
              </a:rPr>
              <a:t>dolor</a:t>
            </a:r>
            <a:r>
              <a:rPr lang="en-GB" dirty="0">
                <a:solidFill>
                  <a:schemeClr val="tx1"/>
                </a:solidFill>
              </a:rPr>
              <a:t> 		sit </a:t>
            </a:r>
            <a:r>
              <a:rPr lang="en-GB" dirty="0" err="1">
                <a:solidFill>
                  <a:schemeClr val="tx1"/>
                </a:solidFill>
              </a:rPr>
              <a:t>amet</a:t>
            </a:r>
            <a:r>
              <a:rPr lang="en-GB" dirty="0">
                <a:solidFill>
                  <a:schemeClr val="tx1"/>
                </a:solidFill>
              </a:rPr>
              <a:t>, 			</a:t>
            </a:r>
            <a:r>
              <a:rPr lang="en-GB" dirty="0" err="1">
                <a:solidFill>
                  <a:schemeClr val="tx1"/>
                </a:solidFill>
              </a:rPr>
              <a:t>consectetur</a:t>
            </a:r>
            <a:r>
              <a:rPr lang="en-GB" dirty="0">
                <a:solidFill>
                  <a:schemeClr val="tx1"/>
                </a:solidFill>
              </a:rPr>
              <a:t> 			</a:t>
            </a:r>
            <a:r>
              <a:rPr lang="en-GB" dirty="0" err="1">
                <a:solidFill>
                  <a:schemeClr val="tx1"/>
                </a:solidFill>
              </a:rPr>
              <a:t>adipiscing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elit</a:t>
            </a:r>
            <a:r>
              <a:rPr lang="en-GB" dirty="0">
                <a:solidFill>
                  <a:schemeClr val="tx1"/>
                </a:solidFill>
              </a:rPr>
              <a:t>. Cras 		et </a:t>
            </a:r>
            <a:r>
              <a:rPr lang="en-GB" dirty="0" err="1">
                <a:solidFill>
                  <a:schemeClr val="tx1"/>
                </a:solidFill>
              </a:rPr>
              <a:t>feugiat</a:t>
            </a:r>
            <a:r>
              <a:rPr lang="en-GB" dirty="0">
                <a:solidFill>
                  <a:schemeClr val="tx1"/>
                </a:solidFill>
              </a:rPr>
              <a:t> lorem. 		</a:t>
            </a:r>
            <a:r>
              <a:rPr lang="en-GB" dirty="0" err="1">
                <a:solidFill>
                  <a:schemeClr val="tx1"/>
                </a:solidFill>
              </a:rPr>
              <a:t>Fusce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congue</a:t>
            </a:r>
            <a:r>
              <a:rPr lang="en-GB" dirty="0">
                <a:solidFill>
                  <a:schemeClr val="tx1"/>
                </a:solidFill>
              </a:rPr>
              <a:t> 			lacinia ante ac 			</a:t>
            </a:r>
            <a:r>
              <a:rPr lang="en-GB" dirty="0" err="1">
                <a:solidFill>
                  <a:schemeClr val="tx1"/>
                </a:solidFill>
              </a:rPr>
              <a:t>tincidunt</a:t>
            </a:r>
            <a:r>
              <a:rPr lang="en-GB" dirty="0">
                <a:solidFill>
                  <a:schemeClr val="tx1"/>
                </a:solidFill>
              </a:rPr>
              <a:t>. </a:t>
            </a:r>
            <a:r>
              <a:rPr lang="en-GB" dirty="0" err="1">
                <a:solidFill>
                  <a:schemeClr val="tx1"/>
                </a:solidFill>
              </a:rPr>
              <a:t>Donec</a:t>
            </a:r>
            <a:r>
              <a:rPr lang="en-GB" dirty="0">
                <a:solidFill>
                  <a:schemeClr val="tx1"/>
                </a:solidFill>
              </a:rPr>
              <a:t> et 		</a:t>
            </a:r>
            <a:r>
              <a:rPr lang="en-GB" dirty="0" err="1">
                <a:solidFill>
                  <a:schemeClr val="tx1"/>
                </a:solidFill>
              </a:rPr>
              <a:t>metus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nec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orci</a:t>
            </a:r>
            <a:r>
              <a:rPr lang="en-GB" dirty="0">
                <a:solidFill>
                  <a:schemeClr val="tx1"/>
                </a:solidFill>
              </a:rPr>
              <a:t> dictum </a:t>
            </a:r>
            <a:r>
              <a:rPr lang="en-GB" dirty="0" err="1">
                <a:solidFill>
                  <a:schemeClr val="tx1"/>
                </a:solidFill>
              </a:rPr>
              <a:t>ultricies</a:t>
            </a:r>
            <a:r>
              <a:rPr lang="en-GB" dirty="0">
                <a:solidFill>
                  <a:schemeClr val="tx1"/>
                </a:solidFill>
              </a:rPr>
              <a:t>. Nam </a:t>
            </a:r>
            <a:r>
              <a:rPr lang="en-GB" dirty="0" err="1">
                <a:solidFill>
                  <a:schemeClr val="tx1"/>
                </a:solidFill>
              </a:rPr>
              <a:t>malesuada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justo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justo</a:t>
            </a:r>
            <a:r>
              <a:rPr lang="en-GB" dirty="0">
                <a:solidFill>
                  <a:schemeClr val="tx1"/>
                </a:solidFill>
              </a:rPr>
              <a:t>, ac </a:t>
            </a:r>
            <a:r>
              <a:rPr lang="en-GB" dirty="0" err="1">
                <a:solidFill>
                  <a:schemeClr val="tx1"/>
                </a:solidFill>
              </a:rPr>
              <a:t>volutpat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lectus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commodo</a:t>
            </a:r>
            <a:r>
              <a:rPr lang="en-GB" dirty="0">
                <a:solidFill>
                  <a:schemeClr val="tx1"/>
                </a:solidFill>
              </a:rPr>
              <a:t> lacinia. </a:t>
            </a:r>
            <a:r>
              <a:rPr lang="en-GB" dirty="0" err="1">
                <a:solidFill>
                  <a:schemeClr val="tx1"/>
                </a:solidFill>
              </a:rPr>
              <a:t>Mauris</a:t>
            </a:r>
            <a:r>
              <a:rPr lang="en-GB" dirty="0">
                <a:solidFill>
                  <a:schemeClr val="tx1"/>
                </a:solidFill>
              </a:rPr>
              <a:t> vitae </a:t>
            </a:r>
            <a:r>
              <a:rPr lang="en-GB" dirty="0" err="1">
                <a:solidFill>
                  <a:schemeClr val="tx1"/>
                </a:solidFill>
              </a:rPr>
              <a:t>nulla</a:t>
            </a:r>
            <a:r>
              <a:rPr lang="en-GB" dirty="0">
                <a:solidFill>
                  <a:schemeClr val="tx1"/>
                </a:solidFill>
              </a:rPr>
              <a:t> nisi. Ut </a:t>
            </a:r>
            <a:r>
              <a:rPr lang="en-GB" dirty="0" err="1">
                <a:solidFill>
                  <a:schemeClr val="tx1"/>
                </a:solidFill>
              </a:rPr>
              <a:t>dignissim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pellentesque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est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vel</a:t>
            </a:r>
            <a:r>
              <a:rPr lang="en-GB" dirty="0">
                <a:solidFill>
                  <a:schemeClr val="tx1"/>
                </a:solidFill>
              </a:rPr>
              <a:t> maximus. </a:t>
            </a:r>
            <a:r>
              <a:rPr lang="en-GB" dirty="0" err="1">
                <a:solidFill>
                  <a:schemeClr val="tx1"/>
                </a:solidFill>
              </a:rPr>
              <a:t>Phasellus</a:t>
            </a:r>
            <a:r>
              <a:rPr lang="en-GB" dirty="0">
                <a:solidFill>
                  <a:schemeClr val="tx1"/>
                </a:solidFill>
              </a:rPr>
              <a:t> vestibulum </a:t>
            </a:r>
            <a:r>
              <a:rPr lang="en-GB" dirty="0" err="1">
                <a:solidFill>
                  <a:schemeClr val="tx1"/>
                </a:solidFill>
              </a:rPr>
              <a:t>quam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sollicitudin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mauris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egestas</a:t>
            </a:r>
            <a:r>
              <a:rPr lang="en-GB" dirty="0">
                <a:solidFill>
                  <a:schemeClr val="tx1"/>
                </a:solidFill>
              </a:rPr>
              <a:t>,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916054-BEC8-3546-8ED2-9FDDCBF81B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6545" y="2006601"/>
            <a:ext cx="1644794" cy="2192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3225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51200-B33C-2948-BD61-A38FE7650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Positioning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D82646-AB8D-D54C-9254-ED963135EA6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Elements can be positioned outside the normal flow</a:t>
            </a:r>
          </a:p>
          <a:p>
            <a:pPr marL="0" indent="0">
              <a:buNone/>
            </a:pPr>
            <a:r>
              <a:rPr lang="en-GB" dirty="0">
                <a:latin typeface="Lucida Console" panose="020B0609040504020204" pitchFamily="49" charset="0"/>
              </a:rPr>
              <a:t>position: static</a:t>
            </a:r>
          </a:p>
          <a:p>
            <a:pPr lvl="1"/>
            <a:r>
              <a:rPr lang="en-GB" dirty="0"/>
              <a:t>Normal flow applies to element box</a:t>
            </a:r>
          </a:p>
          <a:p>
            <a:pPr marL="0" indent="0">
              <a:buNone/>
            </a:pPr>
            <a:r>
              <a:rPr lang="en-GB" dirty="0">
                <a:latin typeface="Lucida Console" panose="020B0609040504020204" pitchFamily="49" charset="0"/>
              </a:rPr>
              <a:t>position: relative</a:t>
            </a:r>
          </a:p>
          <a:p>
            <a:pPr lvl="1"/>
            <a:r>
              <a:rPr lang="en-GB" dirty="0"/>
              <a:t>Box is displaced relative to its normal (static) position</a:t>
            </a:r>
          </a:p>
          <a:p>
            <a:pPr marL="0" indent="0">
              <a:buNone/>
            </a:pPr>
            <a:r>
              <a:rPr lang="en-GB" dirty="0">
                <a:latin typeface="Lucida Console" panose="020B0609040504020204" pitchFamily="49" charset="0"/>
              </a:rPr>
              <a:t>position: absolute</a:t>
            </a:r>
          </a:p>
          <a:p>
            <a:pPr lvl="1"/>
            <a:r>
              <a:rPr lang="en-GB" dirty="0"/>
              <a:t>Box is positioned relative to its containing box</a:t>
            </a:r>
          </a:p>
          <a:p>
            <a:pPr marL="0" indent="0">
              <a:buNone/>
            </a:pPr>
            <a:r>
              <a:rPr lang="en-GB" dirty="0">
                <a:latin typeface="Lucida Console" panose="020B0609040504020204" pitchFamily="49" charset="0"/>
              </a:rPr>
              <a:t>position: fixed</a:t>
            </a:r>
          </a:p>
          <a:p>
            <a:pPr lvl="1"/>
            <a:r>
              <a:rPr lang="en-GB" dirty="0"/>
              <a:t>Box is positioned relative to the viewport (screen) or page</a:t>
            </a:r>
          </a:p>
          <a:p>
            <a:pPr lvl="1"/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E76FB0-EAF4-3847-B676-6D93BD41099D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latin typeface="Lucida Console" panose="020B0609040504020204" pitchFamily="49" charset="0"/>
              </a:rPr>
              <a:t>top: right: bottom: left:</a:t>
            </a:r>
          </a:p>
          <a:p>
            <a:pPr lvl="1"/>
            <a:r>
              <a:rPr lang="en-GB" dirty="0"/>
              <a:t>Used to specify offsets for use with the relative, absolute and fixed positioning schemes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50033F2-C9F2-B640-8E80-7ED19D9B03F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98322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8D098-C062-4D40-9198-159049C22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eXtensible</a:t>
            </a:r>
            <a:r>
              <a:rPr lang="en-GB" dirty="0"/>
              <a:t> Stylesheet Language</a:t>
            </a:r>
          </a:p>
        </p:txBody>
      </p:sp>
    </p:spTree>
    <p:extLst>
      <p:ext uri="{BB962C8B-B14F-4D97-AF65-F5344CB8AC3E}">
        <p14:creationId xmlns:p14="http://schemas.microsoft.com/office/powerpoint/2010/main" val="14806548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Problem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How do you maintain different versions of a document for presentation on different systems that:</a:t>
            </a:r>
          </a:p>
          <a:p>
            <a:pPr lvl="1"/>
            <a:r>
              <a:rPr lang="en-GB" dirty="0"/>
              <a:t>Have different presentation characteristics (screen size, </a:t>
            </a:r>
            <a:r>
              <a:rPr lang="en-GB" dirty="0" err="1"/>
              <a:t>etc</a:t>
            </a:r>
            <a:r>
              <a:rPr lang="en-GB" dirty="0"/>
              <a:t>)?</a:t>
            </a:r>
          </a:p>
          <a:p>
            <a:pPr lvl="1"/>
            <a:r>
              <a:rPr lang="en-GB" dirty="0"/>
              <a:t>Require different document formats?</a:t>
            </a:r>
          </a:p>
          <a:p>
            <a:pPr lvl="1"/>
            <a:endParaRPr lang="en-GB" dirty="0"/>
          </a:p>
          <a:p>
            <a:pPr marL="0" indent="0">
              <a:buNone/>
            </a:pPr>
            <a:r>
              <a:rPr lang="en-GB" dirty="0"/>
              <a:t>XSL is a family of XML-based technologies designed to address this problem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FAFA7F-2902-B547-9F54-6E4B3EF9F4A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43885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eXtensible</a:t>
            </a:r>
            <a:r>
              <a:rPr lang="en-GB" dirty="0"/>
              <a:t> Stylesheet Language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XSL Transformations (XSLT)</a:t>
            </a:r>
          </a:p>
          <a:p>
            <a:pPr lvl="1"/>
            <a:r>
              <a:rPr lang="en-GB" dirty="0"/>
              <a:t>XML-based language for describing transformations from one XML-based language to another</a:t>
            </a:r>
          </a:p>
          <a:p>
            <a:pPr marL="0" indent="0">
              <a:buNone/>
            </a:pPr>
            <a:r>
              <a:rPr lang="en-GB" dirty="0"/>
              <a:t>XML Path Language (XPath)</a:t>
            </a:r>
          </a:p>
          <a:p>
            <a:pPr lvl="1"/>
            <a:r>
              <a:rPr lang="en-GB" dirty="0"/>
              <a:t>Language for referring to parts of an XML document</a:t>
            </a:r>
          </a:p>
          <a:p>
            <a:pPr marL="0" indent="0">
              <a:buNone/>
            </a:pPr>
            <a:r>
              <a:rPr lang="en-GB" dirty="0"/>
              <a:t>XSL Formatting Objects (XSL-FO)</a:t>
            </a:r>
          </a:p>
          <a:p>
            <a:pPr lvl="1"/>
            <a:r>
              <a:rPr lang="en-GB" dirty="0"/>
              <a:t>XML vocabulary for specifying formatting semantics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FB4417-07DB-B648-9146-70056FC05D4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95857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XML processing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EC7FE2-B807-F349-9FA0-F9E17BE1481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ocument 3"/>
          <p:cNvSpPr/>
          <p:nvPr/>
        </p:nvSpPr>
        <p:spPr bwMode="auto">
          <a:xfrm>
            <a:off x="3193312" y="3429000"/>
            <a:ext cx="720000" cy="1080000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chemeClr val="tx1">
                    <a:lumMod val="50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source document</a:t>
            </a:r>
            <a:endParaRPr lang="en-GB" sz="1200" dirty="0">
              <a:solidFill>
                <a:schemeClr val="tx1">
                  <a:lumMod val="50000"/>
                </a:schemeClr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7" name="Document 6"/>
          <p:cNvSpPr/>
          <p:nvPr/>
        </p:nvSpPr>
        <p:spPr bwMode="auto">
          <a:xfrm>
            <a:off x="7605824" y="4599000"/>
            <a:ext cx="720000" cy="1080000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dirty="0" err="1">
                <a:solidFill>
                  <a:schemeClr val="tx1">
                    <a:lumMod val="50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ebook</a:t>
            </a:r>
            <a:endParaRPr lang="en-GB" sz="1200" dirty="0">
              <a:solidFill>
                <a:schemeClr val="tx1">
                  <a:lumMod val="50000"/>
                </a:schemeClr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8" name="Document 7"/>
          <p:cNvSpPr/>
          <p:nvPr/>
        </p:nvSpPr>
        <p:spPr bwMode="auto">
          <a:xfrm>
            <a:off x="7605824" y="3429000"/>
            <a:ext cx="720000" cy="1080000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chemeClr val="tx1">
                    <a:lumMod val="50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web </a:t>
            </a:r>
            <a:br>
              <a:rPr lang="en-GB" sz="1200" dirty="0">
                <a:solidFill>
                  <a:schemeClr val="tx1">
                    <a:lumMod val="50000"/>
                  </a:schemeClr>
                </a:solidFill>
                <a:latin typeface="Georgia" charset="0"/>
                <a:ea typeface="Georgia" charset="0"/>
                <a:cs typeface="Georgia" charset="0"/>
              </a:rPr>
            </a:br>
            <a:r>
              <a:rPr lang="en-GB" sz="1200" dirty="0">
                <a:solidFill>
                  <a:schemeClr val="tx1">
                    <a:lumMod val="50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page</a:t>
            </a:r>
          </a:p>
        </p:txBody>
      </p:sp>
      <p:sp>
        <p:nvSpPr>
          <p:cNvPr id="9" name="Document 8"/>
          <p:cNvSpPr/>
          <p:nvPr/>
        </p:nvSpPr>
        <p:spPr bwMode="auto">
          <a:xfrm>
            <a:off x="7605824" y="2259000"/>
            <a:ext cx="720000" cy="1080000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chemeClr val="tx1">
                    <a:lumMod val="50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printed document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5467559" y="3429002"/>
            <a:ext cx="1095880" cy="1079997"/>
            <a:chOff x="3525422" y="4436063"/>
            <a:chExt cx="1278527" cy="1259996"/>
          </a:xfrm>
        </p:grpSpPr>
        <p:sp>
          <p:nvSpPr>
            <p:cNvPr id="11" name="Rounded Rectangle 10"/>
            <p:cNvSpPr/>
            <p:nvPr/>
          </p:nvSpPr>
          <p:spPr bwMode="auto">
            <a:xfrm>
              <a:off x="3525422" y="4436063"/>
              <a:ext cx="1278527" cy="1259996"/>
            </a:xfrm>
            <a:prstGeom prst="roundRect">
              <a:avLst/>
            </a:prstGeom>
            <a:solidFill>
              <a:schemeClr val="tx2">
                <a:lumMod val="25000"/>
                <a:lumOff val="75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8142" y="4520673"/>
              <a:ext cx="1115498" cy="1115499"/>
            </a:xfrm>
            <a:prstGeom prst="rect">
              <a:avLst/>
            </a:prstGeom>
            <a:ln>
              <a:noFill/>
            </a:ln>
          </p:spPr>
        </p:pic>
      </p:grpSp>
      <p:cxnSp>
        <p:nvCxnSpPr>
          <p:cNvPr id="15" name="Straight Arrow Connector 14"/>
          <p:cNvCxnSpPr>
            <a:cxnSpLocks/>
            <a:stCxn id="4" idx="3"/>
            <a:endCxn id="11" idx="1"/>
          </p:cNvCxnSpPr>
          <p:nvPr/>
        </p:nvCxnSpPr>
        <p:spPr bwMode="auto">
          <a:xfrm>
            <a:off x="3913312" y="3969000"/>
            <a:ext cx="1554247" cy="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Straight Arrow Connector 15"/>
          <p:cNvCxnSpPr>
            <a:cxnSpLocks/>
            <a:stCxn id="11" idx="3"/>
            <a:endCxn id="9" idx="1"/>
          </p:cNvCxnSpPr>
          <p:nvPr/>
        </p:nvCxnSpPr>
        <p:spPr bwMode="auto">
          <a:xfrm flipV="1">
            <a:off x="6563439" y="2799000"/>
            <a:ext cx="1042385" cy="117000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9" name="Straight Arrow Connector 18"/>
          <p:cNvCxnSpPr>
            <a:cxnSpLocks/>
            <a:stCxn id="11" idx="3"/>
            <a:endCxn id="8" idx="1"/>
          </p:cNvCxnSpPr>
          <p:nvPr/>
        </p:nvCxnSpPr>
        <p:spPr bwMode="auto">
          <a:xfrm flipV="1">
            <a:off x="6563439" y="3969000"/>
            <a:ext cx="1042385" cy="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2" name="Straight Arrow Connector 21"/>
          <p:cNvCxnSpPr>
            <a:cxnSpLocks/>
            <a:stCxn id="11" idx="3"/>
            <a:endCxn id="7" idx="1"/>
          </p:cNvCxnSpPr>
          <p:nvPr/>
        </p:nvCxnSpPr>
        <p:spPr bwMode="auto">
          <a:xfrm>
            <a:off x="6563439" y="3969001"/>
            <a:ext cx="1042385" cy="116999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810654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XSL processing in theory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D77E57-C11B-A443-9010-5AF0C0F854B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Document 6"/>
          <p:cNvSpPr/>
          <p:nvPr/>
        </p:nvSpPr>
        <p:spPr bwMode="auto">
          <a:xfrm>
            <a:off x="2108595" y="3444043"/>
            <a:ext cx="720000" cy="1080000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dirty="0" err="1">
                <a:solidFill>
                  <a:schemeClr val="tx1">
                    <a:lumMod val="50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data.xml</a:t>
            </a:r>
            <a:endParaRPr lang="en-GB" sz="1200" dirty="0">
              <a:solidFill>
                <a:schemeClr val="tx1">
                  <a:lumMod val="50000"/>
                </a:schemeClr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8" name="Document 7"/>
          <p:cNvSpPr/>
          <p:nvPr/>
        </p:nvSpPr>
        <p:spPr bwMode="auto">
          <a:xfrm>
            <a:off x="3919520" y="1789091"/>
            <a:ext cx="720000" cy="1080000"/>
          </a:xfrm>
          <a:prstGeom prst="flowChartDocumen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dirty="0" err="1">
                <a:solidFill>
                  <a:schemeClr val="tx1">
                    <a:lumMod val="50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data.dtd</a:t>
            </a:r>
            <a:endParaRPr lang="en-GB" sz="1200" dirty="0">
              <a:solidFill>
                <a:schemeClr val="tx1">
                  <a:lumMod val="50000"/>
                </a:schemeClr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9" name="Document 8"/>
          <p:cNvSpPr/>
          <p:nvPr/>
        </p:nvSpPr>
        <p:spPr bwMode="auto">
          <a:xfrm>
            <a:off x="3922297" y="5101566"/>
            <a:ext cx="720000" cy="1080000"/>
          </a:xfrm>
          <a:prstGeom prst="flowChartDocument">
            <a:avLst/>
          </a:prstGeom>
          <a:solidFill>
            <a:schemeClr val="accent1">
              <a:lumMod val="20000"/>
              <a:lumOff val="80000"/>
            </a:schemeClr>
          </a:solidFill>
          <a:ln w="381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dirty="0" err="1">
                <a:solidFill>
                  <a:schemeClr val="tx1">
                    <a:lumMod val="50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data.xsl</a:t>
            </a:r>
            <a:endParaRPr lang="en-GB" sz="1200" dirty="0">
              <a:solidFill>
                <a:schemeClr val="tx1">
                  <a:lumMod val="50000"/>
                </a:schemeClr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11" name="Document 10"/>
          <p:cNvSpPr/>
          <p:nvPr/>
        </p:nvSpPr>
        <p:spPr bwMode="auto">
          <a:xfrm>
            <a:off x="5736000" y="3444044"/>
            <a:ext cx="720000" cy="1080000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dirty="0" err="1">
                <a:solidFill>
                  <a:schemeClr val="tx1">
                    <a:lumMod val="50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FO.xml</a:t>
            </a:r>
            <a:endParaRPr lang="en-GB" sz="1200" dirty="0">
              <a:solidFill>
                <a:schemeClr val="tx1">
                  <a:lumMod val="50000"/>
                </a:schemeClr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12" name="Document 11"/>
          <p:cNvSpPr/>
          <p:nvPr/>
        </p:nvSpPr>
        <p:spPr bwMode="auto">
          <a:xfrm>
            <a:off x="7549701" y="1789091"/>
            <a:ext cx="720000" cy="1080000"/>
          </a:xfrm>
          <a:prstGeom prst="flowChartDocumen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dirty="0" err="1">
                <a:solidFill>
                  <a:schemeClr val="tx1">
                    <a:lumMod val="50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FO.dtd</a:t>
            </a:r>
            <a:endParaRPr lang="en-GB" sz="1200" dirty="0">
              <a:solidFill>
                <a:schemeClr val="tx1">
                  <a:lumMod val="50000"/>
                </a:schemeClr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742297" y="3444046"/>
            <a:ext cx="1080002" cy="1079996"/>
            <a:chOff x="2697988" y="4447047"/>
            <a:chExt cx="1080002" cy="1079996"/>
          </a:xfrm>
        </p:grpSpPr>
        <p:grpSp>
          <p:nvGrpSpPr>
            <p:cNvPr id="10" name="Group 9"/>
            <p:cNvGrpSpPr/>
            <p:nvPr/>
          </p:nvGrpSpPr>
          <p:grpSpPr>
            <a:xfrm>
              <a:off x="2697988" y="4447047"/>
              <a:ext cx="1080000" cy="1079996"/>
              <a:chOff x="2697987" y="4447046"/>
              <a:chExt cx="1260000" cy="1259995"/>
            </a:xfrm>
          </p:grpSpPr>
          <p:sp>
            <p:nvSpPr>
              <p:cNvPr id="5" name="Rounded Rectangle 4"/>
              <p:cNvSpPr/>
              <p:nvPr/>
            </p:nvSpPr>
            <p:spPr bwMode="auto">
              <a:xfrm>
                <a:off x="2697987" y="4447046"/>
                <a:ext cx="1260000" cy="1259995"/>
              </a:xfrm>
              <a:prstGeom prst="roundRect">
                <a:avLst/>
              </a:prstGeom>
              <a:solidFill>
                <a:schemeClr val="tx2">
                  <a:lumMod val="25000"/>
                  <a:lumOff val="75000"/>
                </a:schemeClr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200"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endParaRPr>
              </a:p>
            </p:txBody>
          </p:sp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alphaModFix amt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70241" y="4519297"/>
                <a:ext cx="1115498" cy="1115498"/>
              </a:xfrm>
              <a:prstGeom prst="rect">
                <a:avLst/>
              </a:prstGeom>
              <a:ln>
                <a:noFill/>
              </a:ln>
            </p:spPr>
          </p:pic>
        </p:grpSp>
        <p:sp>
          <p:nvSpPr>
            <p:cNvPr id="13" name="TextBox 12"/>
            <p:cNvSpPr txBox="1"/>
            <p:nvPr/>
          </p:nvSpPr>
          <p:spPr>
            <a:xfrm>
              <a:off x="2697989" y="4699797"/>
              <a:ext cx="1080001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 anchor="ctr" anchorCtr="1">
              <a:noAutofit/>
            </a:bodyPr>
            <a:lstStyle/>
            <a:p>
              <a:pPr algn="ctr"/>
              <a:r>
                <a:rPr lang="en-GB" sz="1600"/>
                <a:t>XSL</a:t>
              </a:r>
              <a:endParaRPr lang="en-GB" sz="1600" dirty="0"/>
            </a:p>
            <a:p>
              <a:pPr algn="ctr"/>
              <a:r>
                <a:rPr lang="en-GB" sz="1600" dirty="0"/>
                <a:t>Transform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369700" y="3450038"/>
            <a:ext cx="1080003" cy="1074003"/>
            <a:chOff x="2697987" y="4447047"/>
            <a:chExt cx="1080003" cy="1074003"/>
          </a:xfrm>
        </p:grpSpPr>
        <p:grpSp>
          <p:nvGrpSpPr>
            <p:cNvPr id="16" name="Group 15"/>
            <p:cNvGrpSpPr/>
            <p:nvPr/>
          </p:nvGrpSpPr>
          <p:grpSpPr>
            <a:xfrm>
              <a:off x="2697987" y="4447047"/>
              <a:ext cx="1079979" cy="1074003"/>
              <a:chOff x="2697987" y="4447045"/>
              <a:chExt cx="1259976" cy="1253003"/>
            </a:xfrm>
          </p:grpSpPr>
          <p:sp>
            <p:nvSpPr>
              <p:cNvPr id="18" name="Rounded Rectangle 17"/>
              <p:cNvSpPr/>
              <p:nvPr/>
            </p:nvSpPr>
            <p:spPr bwMode="auto">
              <a:xfrm>
                <a:off x="2697987" y="4447045"/>
                <a:ext cx="1259976" cy="1253003"/>
              </a:xfrm>
              <a:prstGeom prst="roundRect">
                <a:avLst/>
              </a:prstGeom>
              <a:solidFill>
                <a:schemeClr val="tx2">
                  <a:lumMod val="25000"/>
                  <a:lumOff val="75000"/>
                </a:schemeClr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200"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endParaRPr>
              </a:p>
            </p:txBody>
          </p:sp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alphaModFix amt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70241" y="4519297"/>
                <a:ext cx="1115498" cy="1115498"/>
              </a:xfrm>
              <a:prstGeom prst="rect">
                <a:avLst/>
              </a:prstGeom>
              <a:ln>
                <a:noFill/>
              </a:ln>
            </p:spPr>
          </p:pic>
        </p:grpSp>
        <p:sp>
          <p:nvSpPr>
            <p:cNvPr id="17" name="TextBox 16"/>
            <p:cNvSpPr txBox="1"/>
            <p:nvPr/>
          </p:nvSpPr>
          <p:spPr>
            <a:xfrm>
              <a:off x="2697989" y="4699797"/>
              <a:ext cx="1080001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 anchor="ctr" anchorCtr="1">
              <a:noAutofit/>
            </a:bodyPr>
            <a:lstStyle/>
            <a:p>
              <a:pPr algn="ctr"/>
              <a:r>
                <a:rPr lang="en-GB" sz="1600" dirty="0"/>
                <a:t>XSL</a:t>
              </a:r>
            </a:p>
            <a:p>
              <a:pPr algn="ctr"/>
              <a:r>
                <a:rPr lang="en-GB" sz="1600" dirty="0"/>
                <a:t>Formatting</a:t>
              </a:r>
            </a:p>
          </p:txBody>
        </p:sp>
      </p:grpSp>
      <p:sp>
        <p:nvSpPr>
          <p:cNvPr id="20" name="Document 19"/>
          <p:cNvSpPr/>
          <p:nvPr/>
        </p:nvSpPr>
        <p:spPr bwMode="auto">
          <a:xfrm>
            <a:off x="9363404" y="4681554"/>
            <a:ext cx="720000" cy="1080000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dirty="0" err="1">
                <a:solidFill>
                  <a:schemeClr val="tx1">
                    <a:lumMod val="50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ebook</a:t>
            </a:r>
            <a:endParaRPr lang="en-GB" sz="1200" dirty="0">
              <a:solidFill>
                <a:schemeClr val="tx1">
                  <a:lumMod val="50000"/>
                </a:schemeClr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21" name="Document 20"/>
          <p:cNvSpPr/>
          <p:nvPr/>
        </p:nvSpPr>
        <p:spPr bwMode="auto">
          <a:xfrm>
            <a:off x="9363404" y="3444043"/>
            <a:ext cx="720000" cy="1080000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chemeClr val="tx1">
                    <a:lumMod val="50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web </a:t>
            </a:r>
            <a:br>
              <a:rPr lang="en-GB" sz="1200" dirty="0">
                <a:solidFill>
                  <a:schemeClr val="tx1">
                    <a:lumMod val="50000"/>
                  </a:schemeClr>
                </a:solidFill>
                <a:latin typeface="Georgia" charset="0"/>
                <a:ea typeface="Georgia" charset="0"/>
                <a:cs typeface="Georgia" charset="0"/>
              </a:rPr>
            </a:br>
            <a:r>
              <a:rPr lang="en-GB" sz="1200" dirty="0">
                <a:solidFill>
                  <a:schemeClr val="tx1">
                    <a:lumMod val="50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page</a:t>
            </a:r>
          </a:p>
        </p:txBody>
      </p:sp>
      <p:sp>
        <p:nvSpPr>
          <p:cNvPr id="22" name="Document 21"/>
          <p:cNvSpPr/>
          <p:nvPr/>
        </p:nvSpPr>
        <p:spPr bwMode="auto">
          <a:xfrm>
            <a:off x="9363404" y="2206532"/>
            <a:ext cx="720000" cy="1080000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chemeClr val="tx1">
                    <a:lumMod val="50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printed document</a:t>
            </a:r>
          </a:p>
        </p:txBody>
      </p:sp>
      <p:cxnSp>
        <p:nvCxnSpPr>
          <p:cNvPr id="23" name="Straight Arrow Connector 22"/>
          <p:cNvCxnSpPr>
            <a:stCxn id="7" idx="3"/>
            <a:endCxn id="13" idx="1"/>
          </p:cNvCxnSpPr>
          <p:nvPr/>
        </p:nvCxnSpPr>
        <p:spPr bwMode="auto">
          <a:xfrm>
            <a:off x="2828595" y="3984043"/>
            <a:ext cx="913702" cy="514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6" name="Straight Arrow Connector 25"/>
          <p:cNvCxnSpPr>
            <a:cxnSpLocks/>
            <a:stCxn id="5" idx="3"/>
            <a:endCxn id="11" idx="1"/>
          </p:cNvCxnSpPr>
          <p:nvPr/>
        </p:nvCxnSpPr>
        <p:spPr bwMode="auto">
          <a:xfrm>
            <a:off x="4822297" y="3984044"/>
            <a:ext cx="913703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9" name="Straight Arrow Connector 28"/>
          <p:cNvCxnSpPr>
            <a:stCxn id="11" idx="3"/>
            <a:endCxn id="17" idx="1"/>
          </p:cNvCxnSpPr>
          <p:nvPr/>
        </p:nvCxnSpPr>
        <p:spPr bwMode="auto">
          <a:xfrm>
            <a:off x="6456001" y="3984045"/>
            <a:ext cx="913701" cy="1113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2" name="Straight Arrow Connector 31"/>
          <p:cNvCxnSpPr>
            <a:stCxn id="17" idx="3"/>
            <a:endCxn id="21" idx="1"/>
          </p:cNvCxnSpPr>
          <p:nvPr/>
        </p:nvCxnSpPr>
        <p:spPr bwMode="auto">
          <a:xfrm flipV="1">
            <a:off x="8449702" y="3984043"/>
            <a:ext cx="913702" cy="1113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5" name="Straight Arrow Connector 34"/>
          <p:cNvCxnSpPr>
            <a:cxnSpLocks/>
            <a:stCxn id="18" idx="3"/>
            <a:endCxn id="22" idx="1"/>
          </p:cNvCxnSpPr>
          <p:nvPr/>
        </p:nvCxnSpPr>
        <p:spPr bwMode="auto">
          <a:xfrm flipV="1">
            <a:off x="8449679" y="2746532"/>
            <a:ext cx="913725" cy="124050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8" name="Straight Arrow Connector 37"/>
          <p:cNvCxnSpPr>
            <a:stCxn id="17" idx="3"/>
            <a:endCxn id="20" idx="1"/>
          </p:cNvCxnSpPr>
          <p:nvPr/>
        </p:nvCxnSpPr>
        <p:spPr bwMode="auto">
          <a:xfrm>
            <a:off x="8449702" y="3995176"/>
            <a:ext cx="913702" cy="122637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1" name="Straight Arrow Connector 40"/>
          <p:cNvCxnSpPr>
            <a:cxnSpLocks/>
            <a:stCxn id="12" idx="2"/>
            <a:endCxn id="18" idx="0"/>
          </p:cNvCxnSpPr>
          <p:nvPr/>
        </p:nvCxnSpPr>
        <p:spPr bwMode="auto">
          <a:xfrm flipH="1">
            <a:off x="7909690" y="2797691"/>
            <a:ext cx="11" cy="65234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5" name="Straight Arrow Connector 44"/>
          <p:cNvCxnSpPr>
            <a:cxnSpLocks/>
            <a:stCxn id="8" idx="2"/>
            <a:endCxn id="5" idx="0"/>
          </p:cNvCxnSpPr>
          <p:nvPr/>
        </p:nvCxnSpPr>
        <p:spPr bwMode="auto">
          <a:xfrm>
            <a:off x="4279520" y="2797691"/>
            <a:ext cx="2777" cy="64635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8" name="Straight Arrow Connector 47"/>
          <p:cNvCxnSpPr>
            <a:cxnSpLocks/>
            <a:stCxn id="9" idx="0"/>
            <a:endCxn id="5" idx="2"/>
          </p:cNvCxnSpPr>
          <p:nvPr/>
        </p:nvCxnSpPr>
        <p:spPr bwMode="auto">
          <a:xfrm flipV="1">
            <a:off x="4282297" y="4524042"/>
            <a:ext cx="0" cy="5775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1" name="TextBox 50"/>
          <p:cNvSpPr txBox="1"/>
          <p:nvPr/>
        </p:nvSpPr>
        <p:spPr>
          <a:xfrm>
            <a:off x="3450607" y="6181566"/>
            <a:ext cx="1657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XSLT + XPath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618145" y="4529183"/>
            <a:ext cx="955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/>
              <a:t>XSL-FO</a:t>
            </a:r>
          </a:p>
        </p:txBody>
      </p:sp>
    </p:spTree>
    <p:extLst>
      <p:ext uri="{BB962C8B-B14F-4D97-AF65-F5344CB8AC3E}">
        <p14:creationId xmlns:p14="http://schemas.microsoft.com/office/powerpoint/2010/main" val="4020355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  <p:bldP spid="20" grpId="0" animBg="1"/>
      <p:bldP spid="21" grpId="0" animBg="1"/>
      <p:bldP spid="22" grpId="0" animBg="1"/>
      <p:bldP spid="51" grpId="0"/>
      <p:bldP spid="5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Document 35"/>
          <p:cNvSpPr/>
          <p:nvPr/>
        </p:nvSpPr>
        <p:spPr bwMode="auto">
          <a:xfrm>
            <a:off x="7359860" y="1974684"/>
            <a:ext cx="720000" cy="1080000"/>
          </a:xfrm>
          <a:prstGeom prst="flowChartDocument">
            <a:avLst/>
          </a:prstGeom>
          <a:solidFill>
            <a:schemeClr val="accent1">
              <a:lumMod val="20000"/>
              <a:lumOff val="80000"/>
            </a:schemeClr>
          </a:solidFill>
          <a:ln w="381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 dirty="0">
              <a:solidFill>
                <a:schemeClr val="tx1">
                  <a:lumMod val="50000"/>
                </a:schemeClr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XSL processing in practice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B5EB25-338F-3E4F-89CF-56B83BAAB63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Document 6"/>
          <p:cNvSpPr/>
          <p:nvPr/>
        </p:nvSpPr>
        <p:spPr bwMode="auto">
          <a:xfrm>
            <a:off x="2108595" y="3444043"/>
            <a:ext cx="720000" cy="1080000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dirty="0" err="1">
                <a:solidFill>
                  <a:schemeClr val="tx1">
                    <a:lumMod val="50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data.xml</a:t>
            </a:r>
            <a:endParaRPr lang="en-GB" sz="1200" dirty="0">
              <a:solidFill>
                <a:schemeClr val="tx1">
                  <a:lumMod val="50000"/>
                </a:schemeClr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8" name="Document 7"/>
          <p:cNvSpPr/>
          <p:nvPr/>
        </p:nvSpPr>
        <p:spPr bwMode="auto">
          <a:xfrm>
            <a:off x="3919520" y="1789091"/>
            <a:ext cx="720000" cy="1080000"/>
          </a:xfrm>
          <a:prstGeom prst="flowChartDocumen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dirty="0" err="1">
                <a:solidFill>
                  <a:schemeClr val="tx1">
                    <a:lumMod val="50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data.dtd</a:t>
            </a:r>
            <a:endParaRPr lang="en-GB" sz="1200" dirty="0">
              <a:solidFill>
                <a:schemeClr val="tx1">
                  <a:lumMod val="50000"/>
                </a:schemeClr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9" name="Document 8"/>
          <p:cNvSpPr/>
          <p:nvPr/>
        </p:nvSpPr>
        <p:spPr bwMode="auto">
          <a:xfrm>
            <a:off x="3922297" y="5101566"/>
            <a:ext cx="720000" cy="1080000"/>
          </a:xfrm>
          <a:prstGeom prst="flowChartDocument">
            <a:avLst/>
          </a:prstGeom>
          <a:solidFill>
            <a:schemeClr val="accent1">
              <a:lumMod val="20000"/>
              <a:lumOff val="80000"/>
            </a:schemeClr>
          </a:solidFill>
          <a:ln w="381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dirty="0" err="1">
                <a:solidFill>
                  <a:schemeClr val="tx1">
                    <a:lumMod val="50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data.xsl</a:t>
            </a:r>
            <a:endParaRPr lang="en-GB" sz="1200" dirty="0">
              <a:solidFill>
                <a:schemeClr val="tx1">
                  <a:lumMod val="50000"/>
                </a:schemeClr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11" name="Document 10"/>
          <p:cNvSpPr/>
          <p:nvPr/>
        </p:nvSpPr>
        <p:spPr bwMode="auto">
          <a:xfrm>
            <a:off x="5736000" y="3444044"/>
            <a:ext cx="720000" cy="1080000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dirty="0" err="1">
                <a:solidFill>
                  <a:schemeClr val="tx1">
                    <a:lumMod val="50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doc.html</a:t>
            </a:r>
            <a:endParaRPr lang="en-GB" sz="1200" dirty="0">
              <a:solidFill>
                <a:schemeClr val="tx1">
                  <a:lumMod val="50000"/>
                </a:schemeClr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742297" y="3444046"/>
            <a:ext cx="1080002" cy="1079996"/>
            <a:chOff x="2697988" y="4447047"/>
            <a:chExt cx="1080002" cy="1079996"/>
          </a:xfrm>
        </p:grpSpPr>
        <p:grpSp>
          <p:nvGrpSpPr>
            <p:cNvPr id="10" name="Group 9"/>
            <p:cNvGrpSpPr/>
            <p:nvPr/>
          </p:nvGrpSpPr>
          <p:grpSpPr>
            <a:xfrm>
              <a:off x="2697988" y="4447047"/>
              <a:ext cx="1080001" cy="1079996"/>
              <a:chOff x="2697987" y="4447046"/>
              <a:chExt cx="1260001" cy="1259995"/>
            </a:xfrm>
          </p:grpSpPr>
          <p:sp>
            <p:nvSpPr>
              <p:cNvPr id="5" name="Rounded Rectangle 4"/>
              <p:cNvSpPr/>
              <p:nvPr/>
            </p:nvSpPr>
            <p:spPr bwMode="auto">
              <a:xfrm>
                <a:off x="2697987" y="4447046"/>
                <a:ext cx="1260001" cy="1259995"/>
              </a:xfrm>
              <a:prstGeom prst="roundRect">
                <a:avLst/>
              </a:prstGeom>
              <a:solidFill>
                <a:schemeClr val="tx2">
                  <a:lumMod val="25000"/>
                  <a:lumOff val="75000"/>
                </a:schemeClr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200"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endParaRPr>
              </a:p>
            </p:txBody>
          </p:sp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alphaModFix amt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70241" y="4519297"/>
                <a:ext cx="1115498" cy="1115498"/>
              </a:xfrm>
              <a:prstGeom prst="rect">
                <a:avLst/>
              </a:prstGeom>
              <a:ln>
                <a:noFill/>
              </a:ln>
            </p:spPr>
          </p:pic>
        </p:grpSp>
        <p:sp>
          <p:nvSpPr>
            <p:cNvPr id="13" name="TextBox 12"/>
            <p:cNvSpPr txBox="1"/>
            <p:nvPr/>
          </p:nvSpPr>
          <p:spPr>
            <a:xfrm>
              <a:off x="2697989" y="4699797"/>
              <a:ext cx="1080001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 anchor="ctr" anchorCtr="1">
              <a:noAutofit/>
            </a:bodyPr>
            <a:lstStyle/>
            <a:p>
              <a:pPr algn="ctr"/>
              <a:r>
                <a:rPr lang="en-GB" sz="1600"/>
                <a:t>XSL</a:t>
              </a:r>
              <a:endParaRPr lang="en-GB" sz="1600" dirty="0"/>
            </a:p>
            <a:p>
              <a:pPr algn="ctr"/>
              <a:r>
                <a:rPr lang="en-GB" sz="1600" dirty="0"/>
                <a:t>Transform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369700" y="3450038"/>
            <a:ext cx="1080003" cy="1074003"/>
            <a:chOff x="2697987" y="4447047"/>
            <a:chExt cx="1080003" cy="1074003"/>
          </a:xfrm>
        </p:grpSpPr>
        <p:grpSp>
          <p:nvGrpSpPr>
            <p:cNvPr id="16" name="Group 15"/>
            <p:cNvGrpSpPr/>
            <p:nvPr/>
          </p:nvGrpSpPr>
          <p:grpSpPr>
            <a:xfrm>
              <a:off x="2697987" y="4447047"/>
              <a:ext cx="1079993" cy="1074003"/>
              <a:chOff x="2697987" y="4447045"/>
              <a:chExt cx="1259992" cy="1253003"/>
            </a:xfrm>
          </p:grpSpPr>
          <p:sp>
            <p:nvSpPr>
              <p:cNvPr id="18" name="Rounded Rectangle 17"/>
              <p:cNvSpPr/>
              <p:nvPr/>
            </p:nvSpPr>
            <p:spPr bwMode="auto">
              <a:xfrm>
                <a:off x="2697987" y="4447045"/>
                <a:ext cx="1259992" cy="1253003"/>
              </a:xfrm>
              <a:prstGeom prst="roundRect">
                <a:avLst/>
              </a:prstGeom>
              <a:solidFill>
                <a:schemeClr val="tx2">
                  <a:lumMod val="25000"/>
                  <a:lumOff val="75000"/>
                </a:schemeClr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200"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endParaRPr>
              </a:p>
            </p:txBody>
          </p:sp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alphaModFix amt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70241" y="4519297"/>
                <a:ext cx="1115498" cy="1115498"/>
              </a:xfrm>
              <a:prstGeom prst="rect">
                <a:avLst/>
              </a:prstGeom>
              <a:ln>
                <a:noFill/>
              </a:ln>
            </p:spPr>
          </p:pic>
        </p:grpSp>
        <p:sp>
          <p:nvSpPr>
            <p:cNvPr id="17" name="TextBox 16"/>
            <p:cNvSpPr txBox="1"/>
            <p:nvPr/>
          </p:nvSpPr>
          <p:spPr>
            <a:xfrm>
              <a:off x="2697989" y="4699797"/>
              <a:ext cx="1080001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 anchor="ctr" anchorCtr="1">
              <a:noAutofit/>
            </a:bodyPr>
            <a:lstStyle/>
            <a:p>
              <a:pPr algn="ctr"/>
              <a:r>
                <a:rPr lang="en-GB" sz="1600" dirty="0"/>
                <a:t>Browser</a:t>
              </a:r>
            </a:p>
          </p:txBody>
        </p:sp>
      </p:grpSp>
      <p:sp>
        <p:nvSpPr>
          <p:cNvPr id="20" name="Document 19"/>
          <p:cNvSpPr/>
          <p:nvPr/>
        </p:nvSpPr>
        <p:spPr bwMode="auto">
          <a:xfrm>
            <a:off x="9363404" y="4681554"/>
            <a:ext cx="720000" cy="1080000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dirty="0" err="1">
                <a:solidFill>
                  <a:schemeClr val="tx1">
                    <a:lumMod val="50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ebook</a:t>
            </a:r>
            <a:endParaRPr lang="en-GB" sz="1200" dirty="0">
              <a:solidFill>
                <a:schemeClr val="tx1">
                  <a:lumMod val="50000"/>
                </a:schemeClr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21" name="Document 20"/>
          <p:cNvSpPr/>
          <p:nvPr/>
        </p:nvSpPr>
        <p:spPr bwMode="auto">
          <a:xfrm>
            <a:off x="9363404" y="3444043"/>
            <a:ext cx="720000" cy="1080000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chemeClr val="tx1">
                    <a:lumMod val="50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web </a:t>
            </a:r>
            <a:br>
              <a:rPr lang="en-GB" sz="1200" dirty="0">
                <a:solidFill>
                  <a:schemeClr val="tx1">
                    <a:lumMod val="50000"/>
                  </a:schemeClr>
                </a:solidFill>
                <a:latin typeface="Georgia" charset="0"/>
                <a:ea typeface="Georgia" charset="0"/>
                <a:cs typeface="Georgia" charset="0"/>
              </a:rPr>
            </a:br>
            <a:r>
              <a:rPr lang="en-GB" sz="1200" dirty="0">
                <a:solidFill>
                  <a:schemeClr val="tx1">
                    <a:lumMod val="50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page</a:t>
            </a:r>
          </a:p>
        </p:txBody>
      </p:sp>
      <p:sp>
        <p:nvSpPr>
          <p:cNvPr id="22" name="Document 21"/>
          <p:cNvSpPr/>
          <p:nvPr/>
        </p:nvSpPr>
        <p:spPr bwMode="auto">
          <a:xfrm>
            <a:off x="9363404" y="2206532"/>
            <a:ext cx="720000" cy="1080000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chemeClr val="tx1">
                    <a:lumMod val="50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printed document</a:t>
            </a:r>
          </a:p>
        </p:txBody>
      </p:sp>
      <p:cxnSp>
        <p:nvCxnSpPr>
          <p:cNvPr id="23" name="Straight Arrow Connector 22"/>
          <p:cNvCxnSpPr>
            <a:stCxn id="7" idx="3"/>
            <a:endCxn id="13" idx="1"/>
          </p:cNvCxnSpPr>
          <p:nvPr/>
        </p:nvCxnSpPr>
        <p:spPr bwMode="auto">
          <a:xfrm>
            <a:off x="2828595" y="3984043"/>
            <a:ext cx="913702" cy="514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6" name="Straight Arrow Connector 25"/>
          <p:cNvCxnSpPr>
            <a:cxnSpLocks/>
            <a:stCxn id="5" idx="3"/>
            <a:endCxn id="11" idx="1"/>
          </p:cNvCxnSpPr>
          <p:nvPr/>
        </p:nvCxnSpPr>
        <p:spPr bwMode="auto">
          <a:xfrm>
            <a:off x="4822298" y="3984044"/>
            <a:ext cx="913702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9" name="Straight Arrow Connector 28"/>
          <p:cNvCxnSpPr>
            <a:stCxn id="11" idx="3"/>
            <a:endCxn id="17" idx="1"/>
          </p:cNvCxnSpPr>
          <p:nvPr/>
        </p:nvCxnSpPr>
        <p:spPr bwMode="auto">
          <a:xfrm>
            <a:off x="6456001" y="3984045"/>
            <a:ext cx="913701" cy="1113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2" name="Straight Arrow Connector 31"/>
          <p:cNvCxnSpPr>
            <a:stCxn id="17" idx="3"/>
            <a:endCxn id="21" idx="1"/>
          </p:cNvCxnSpPr>
          <p:nvPr/>
        </p:nvCxnSpPr>
        <p:spPr bwMode="auto">
          <a:xfrm flipV="1">
            <a:off x="8449702" y="3984043"/>
            <a:ext cx="913702" cy="1113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5" name="Straight Arrow Connector 34"/>
          <p:cNvCxnSpPr>
            <a:cxnSpLocks/>
            <a:stCxn id="18" idx="3"/>
            <a:endCxn id="22" idx="1"/>
          </p:cNvCxnSpPr>
          <p:nvPr/>
        </p:nvCxnSpPr>
        <p:spPr bwMode="auto">
          <a:xfrm flipV="1">
            <a:off x="8449693" y="2746532"/>
            <a:ext cx="913711" cy="124050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8" name="Straight Arrow Connector 37"/>
          <p:cNvCxnSpPr>
            <a:stCxn id="17" idx="3"/>
            <a:endCxn id="20" idx="1"/>
          </p:cNvCxnSpPr>
          <p:nvPr/>
        </p:nvCxnSpPr>
        <p:spPr bwMode="auto">
          <a:xfrm>
            <a:off x="8449702" y="3995176"/>
            <a:ext cx="913702" cy="122637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5" name="Straight Arrow Connector 44"/>
          <p:cNvCxnSpPr>
            <a:cxnSpLocks/>
            <a:stCxn id="8" idx="2"/>
            <a:endCxn id="5" idx="0"/>
          </p:cNvCxnSpPr>
          <p:nvPr/>
        </p:nvCxnSpPr>
        <p:spPr bwMode="auto">
          <a:xfrm>
            <a:off x="4279520" y="2797691"/>
            <a:ext cx="2778" cy="64635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8" name="Straight Arrow Connector 47"/>
          <p:cNvCxnSpPr>
            <a:cxnSpLocks/>
            <a:stCxn id="9" idx="0"/>
            <a:endCxn id="5" idx="2"/>
          </p:cNvCxnSpPr>
          <p:nvPr/>
        </p:nvCxnSpPr>
        <p:spPr bwMode="auto">
          <a:xfrm flipV="1">
            <a:off x="4282297" y="4524042"/>
            <a:ext cx="1" cy="5775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3450607" y="6181566"/>
            <a:ext cx="1657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XSLT + XPath</a:t>
            </a:r>
          </a:p>
        </p:txBody>
      </p:sp>
      <p:sp>
        <p:nvSpPr>
          <p:cNvPr id="33" name="Document 32"/>
          <p:cNvSpPr/>
          <p:nvPr/>
        </p:nvSpPr>
        <p:spPr bwMode="auto">
          <a:xfrm>
            <a:off x="7546924" y="1789091"/>
            <a:ext cx="720000" cy="1080000"/>
          </a:xfrm>
          <a:prstGeom prst="flowChartDocument">
            <a:avLst/>
          </a:prstGeom>
          <a:solidFill>
            <a:schemeClr val="accent1">
              <a:lumMod val="20000"/>
              <a:lumOff val="80000"/>
            </a:schemeClr>
          </a:solidFill>
          <a:ln w="381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 dirty="0">
              <a:solidFill>
                <a:schemeClr val="tx1">
                  <a:lumMod val="50000"/>
                </a:schemeClr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34" name="Document 33"/>
          <p:cNvSpPr/>
          <p:nvPr/>
        </p:nvSpPr>
        <p:spPr bwMode="auto">
          <a:xfrm>
            <a:off x="7729702" y="1614635"/>
            <a:ext cx="720000" cy="1080000"/>
          </a:xfrm>
          <a:prstGeom prst="flowChartDocument">
            <a:avLst/>
          </a:prstGeom>
          <a:solidFill>
            <a:schemeClr val="accent1">
              <a:lumMod val="20000"/>
              <a:lumOff val="80000"/>
            </a:schemeClr>
          </a:solidFill>
          <a:ln w="381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dirty="0" err="1">
                <a:solidFill>
                  <a:schemeClr val="tx1">
                    <a:lumMod val="50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doc.css</a:t>
            </a:r>
            <a:endParaRPr lang="en-GB" sz="1200" dirty="0">
              <a:solidFill>
                <a:schemeClr val="tx1">
                  <a:lumMod val="50000"/>
                </a:schemeClr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cxnSp>
        <p:nvCxnSpPr>
          <p:cNvPr id="37" name="Straight Arrow Connector 36"/>
          <p:cNvCxnSpPr>
            <a:cxnSpLocks/>
            <a:stCxn id="33" idx="2"/>
            <a:endCxn id="18" idx="0"/>
          </p:cNvCxnSpPr>
          <p:nvPr/>
        </p:nvCxnSpPr>
        <p:spPr bwMode="auto">
          <a:xfrm>
            <a:off x="7906924" y="2797691"/>
            <a:ext cx="2773" cy="65234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9" name="TextBox 38"/>
          <p:cNvSpPr txBox="1"/>
          <p:nvPr/>
        </p:nvSpPr>
        <p:spPr>
          <a:xfrm>
            <a:off x="5684672" y="4529183"/>
            <a:ext cx="822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HTML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737729" y="2069043"/>
            <a:ext cx="591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/>
              <a:t>CSS</a:t>
            </a:r>
          </a:p>
        </p:txBody>
      </p:sp>
    </p:spTree>
    <p:extLst>
      <p:ext uri="{BB962C8B-B14F-4D97-AF65-F5344CB8AC3E}">
        <p14:creationId xmlns:p14="http://schemas.microsoft.com/office/powerpoint/2010/main" val="290537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8" grpId="0" animBg="1"/>
      <p:bldP spid="9" grpId="0" animBg="1"/>
      <p:bldP spid="11" grpId="0" animBg="1"/>
      <p:bldP spid="20" grpId="0" animBg="1"/>
      <p:bldP spid="21" grpId="0" animBg="1"/>
      <p:bldP spid="22" grpId="0" animBg="1"/>
      <p:bldP spid="31" grpId="0"/>
      <p:bldP spid="33" grpId="0" animBg="1"/>
      <p:bldP spid="34" grpId="0" animBg="1"/>
      <p:bldP spid="39" grpId="0"/>
      <p:bldP spid="4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input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&lt;?xml version="1.0" encoding="UTF-8"?&gt;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&lt;contacts&gt;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&lt;name&gt;My address list&lt;/name&gt;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&lt;card&gt;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  &lt;name&gt;Fred Foo&lt;/name&gt;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  &lt;email&gt;</a:t>
            </a: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fred@example.org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&lt;/email&gt;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  &lt;</a:t>
            </a: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tel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type="work"&gt;01234567890&lt;/</a:t>
            </a: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tel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&lt;/card&gt;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&lt;card&gt;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  &lt;name&gt;Jill Bar&lt;/name&gt;	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  &lt;email&gt;</a:t>
            </a: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jill@example.org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&lt;/email&gt;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  &lt;</a:t>
            </a: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tel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type="home"&gt;02345678901&lt;/</a:t>
            </a: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tel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&lt;/card&gt;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&lt;/contacts&gt;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969DC2-8C07-8B45-ACB7-A40D25D1F68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73831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output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&lt;html </a:t>
            </a:r>
            <a:r>
              <a:rPr lang="en-US" sz="1600" dirty="0" err="1">
                <a:latin typeface="Lucida Console" charset="0"/>
                <a:ea typeface="Lucida Console" charset="0"/>
                <a:cs typeface="Lucida Console" charset="0"/>
              </a:rPr>
              <a:t>xmlns</a:t>
            </a: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="http://www.w3.org/TR/xhtml1/strict"&gt;</a:t>
            </a: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  &lt;head&gt;</a:t>
            </a: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    &lt;title&gt;My address list&lt;/title&gt;</a:t>
            </a: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  &lt;/head&gt;</a:t>
            </a: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  &lt;body&gt;</a:t>
            </a: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    &lt;h1&gt;My address list&lt;/h1&gt;</a:t>
            </a: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    &lt;div&gt;</a:t>
            </a: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      &lt;h2&gt;Fred Foo&lt;/h2&gt;</a:t>
            </a: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      &lt;p&gt;Email: </a:t>
            </a: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        &lt;a </a:t>
            </a:r>
            <a:r>
              <a:rPr lang="en-US" sz="1600" dirty="0" err="1">
                <a:latin typeface="Lucida Console" charset="0"/>
                <a:ea typeface="Lucida Console" charset="0"/>
                <a:cs typeface="Lucida Console" charset="0"/>
              </a:rPr>
              <a:t>href</a:t>
            </a: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="mailto:fred@example.org"&gt;</a:t>
            </a:r>
            <a:r>
              <a:rPr lang="en-US" sz="1600" dirty="0" err="1">
                <a:latin typeface="Lucida Console" charset="0"/>
                <a:ea typeface="Lucida Console" charset="0"/>
                <a:cs typeface="Lucida Console" charset="0"/>
              </a:rPr>
              <a:t>fred@example.org</a:t>
            </a: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&lt;/a&gt;&lt;/p&gt;</a:t>
            </a: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      &lt;p&gt;Telephone: 01234567890&lt;/p&gt;</a:t>
            </a: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    &lt;/div&gt;</a:t>
            </a: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    &lt;div&gt;</a:t>
            </a: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      &lt;h2&gt;Jill Bar&lt;/h2&gt;</a:t>
            </a: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       &lt;p&gt;Email: </a:t>
            </a: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         &lt;a </a:t>
            </a:r>
            <a:r>
              <a:rPr lang="en-US" sz="1600" dirty="0" err="1">
                <a:latin typeface="Lucida Console" charset="0"/>
                <a:ea typeface="Lucida Console" charset="0"/>
                <a:cs typeface="Lucida Console" charset="0"/>
              </a:rPr>
              <a:t>href</a:t>
            </a: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="mailto:jill@example.org"&gt;</a:t>
            </a:r>
            <a:r>
              <a:rPr lang="en-US" sz="1600" dirty="0" err="1">
                <a:latin typeface="Lucida Console" charset="0"/>
                <a:ea typeface="Lucida Console" charset="0"/>
                <a:cs typeface="Lucida Console" charset="0"/>
              </a:rPr>
              <a:t>jill@example.org</a:t>
            </a: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&lt;/a&gt;&lt;/p&gt;</a:t>
            </a: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       &lt;p&gt;Telephone: 02345678901&lt;/p&gt;&lt;/div&gt;</a:t>
            </a: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  &lt;/body&gt;</a:t>
            </a: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&lt;/html&gt;</a:t>
            </a:r>
            <a:endParaRPr lang="en-GB" sz="1600" dirty="0">
              <a:latin typeface="Lucida Console" charset="0"/>
              <a:ea typeface="Lucida Console" charset="0"/>
              <a:cs typeface="Lucida Console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6AB478-72EF-2943-9C8E-D824017292D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4591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Further 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COMP3220 Web Infrastructure</a:t>
            </a:r>
            <a:br>
              <a:rPr lang="en-GB" dirty="0"/>
            </a:br>
            <a:r>
              <a:rPr lang="en-GB" dirty="0"/>
              <a:t>COMP6218 Web Architecture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Dr Nicholas Gibbins </a:t>
            </a:r>
            <a:r>
              <a:rPr lang="mr-IN" dirty="0"/>
              <a:t>–</a:t>
            </a:r>
            <a:r>
              <a:rPr lang="en-GB" dirty="0"/>
              <a:t> </a:t>
            </a:r>
            <a:r>
              <a:rPr lang="en-GB" dirty="0" err="1"/>
              <a:t>nmg@ecs.soton.ac.uk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41447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XSL stylesheets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An XSL stylesheet consists of a number of templates</a:t>
            </a:r>
          </a:p>
          <a:p>
            <a:pPr marL="0" indent="0">
              <a:buNone/>
            </a:pPr>
            <a:r>
              <a:rPr lang="en-GB" dirty="0"/>
              <a:t>Each template:</a:t>
            </a:r>
          </a:p>
          <a:p>
            <a:pPr lvl="1"/>
            <a:r>
              <a:rPr lang="en-GB" dirty="0"/>
              <a:t>Matches an element in the original document using XPath</a:t>
            </a:r>
          </a:p>
          <a:p>
            <a:pPr lvl="1"/>
            <a:r>
              <a:rPr lang="en-GB" dirty="0"/>
              <a:t>Specifies the new content with which the element is to be replaced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2F3372-DA01-2C47-A17F-0AFFD5048D9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71766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XPath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Expression language for specifying nodes (elements, attributes) within an XML document</a:t>
            </a:r>
          </a:p>
          <a:p>
            <a:pPr marL="0" indent="0">
              <a:buNone/>
            </a:pPr>
            <a:r>
              <a:rPr lang="en-GB" dirty="0"/>
              <a:t>Specifies nodes using a path through the hierarchy of the document</a:t>
            </a:r>
          </a:p>
          <a:p>
            <a:pPr lvl="1"/>
            <a:r>
              <a:rPr lang="en-GB" dirty="0"/>
              <a:t>Can be absolute (from the root) or relative (from current position)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A72196-4606-CC4F-BE28-A7AC5D6D212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36006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XPath expressions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latin typeface="Lucida Console" charset="0"/>
                <a:ea typeface="Lucida Console" charset="0"/>
                <a:cs typeface="Lucida Console" charset="0"/>
              </a:rPr>
              <a:t>E</a:t>
            </a:r>
            <a:r>
              <a:rPr lang="en-GB" dirty="0"/>
              <a:t>		Selects all nodes with the name E</a:t>
            </a:r>
          </a:p>
          <a:p>
            <a:pPr marL="0" indent="0">
              <a:buNone/>
            </a:pPr>
            <a:r>
              <a:rPr lang="en-GB" dirty="0">
                <a:latin typeface="Lucida Console" charset="0"/>
                <a:ea typeface="Lucida Console" charset="0"/>
                <a:cs typeface="Lucida Console" charset="0"/>
              </a:rPr>
              <a:t>/</a:t>
            </a:r>
            <a:r>
              <a:rPr lang="en-GB" dirty="0"/>
              <a:t>		Selects from the root node</a:t>
            </a:r>
          </a:p>
          <a:p>
            <a:pPr marL="0" indent="0">
              <a:buNone/>
            </a:pPr>
            <a:r>
              <a:rPr lang="en-GB" dirty="0">
                <a:latin typeface="Lucida Console" charset="0"/>
                <a:ea typeface="Lucida Console" charset="0"/>
                <a:cs typeface="Lucida Console" charset="0"/>
              </a:rPr>
              <a:t>//</a:t>
            </a:r>
            <a:r>
              <a:rPr lang="en-GB" dirty="0"/>
              <a:t>		Selects nodes anywhere under the current node</a:t>
            </a:r>
          </a:p>
          <a:p>
            <a:pPr marL="0" indent="0">
              <a:buNone/>
            </a:pPr>
            <a:r>
              <a:rPr lang="en-GB" dirty="0">
                <a:latin typeface="Lucida Console" charset="0"/>
                <a:ea typeface="Lucida Console" charset="0"/>
                <a:cs typeface="Lucida Console" charset="0"/>
              </a:rPr>
              <a:t>.</a:t>
            </a:r>
            <a:r>
              <a:rPr lang="en-GB" dirty="0"/>
              <a:t>		Selects the current node</a:t>
            </a:r>
          </a:p>
          <a:p>
            <a:pPr marL="0" indent="0">
              <a:buNone/>
            </a:pPr>
            <a:r>
              <a:rPr lang="en-GB" dirty="0">
                <a:latin typeface="Lucida Console" charset="0"/>
                <a:ea typeface="Lucida Console" charset="0"/>
                <a:cs typeface="Lucida Console" charset="0"/>
              </a:rPr>
              <a:t>..</a:t>
            </a:r>
            <a:r>
              <a:rPr lang="en-GB" dirty="0"/>
              <a:t>		Selects the parent of the current node</a:t>
            </a:r>
          </a:p>
          <a:p>
            <a:pPr marL="0" indent="0">
              <a:buNone/>
            </a:pPr>
            <a:r>
              <a:rPr lang="en-GB" dirty="0">
                <a:latin typeface="Lucida Console" charset="0"/>
                <a:ea typeface="Lucida Console" charset="0"/>
                <a:cs typeface="Lucida Console" charset="0"/>
              </a:rPr>
              <a:t>@</a:t>
            </a:r>
            <a:r>
              <a:rPr lang="en-GB" dirty="0"/>
              <a:t>		Selects attributes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56D262-3A98-0A43-9B8A-52EE5219BAC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77409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XPath expression examples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latin typeface="Lucida Console" charset="0"/>
                <a:ea typeface="Lucida Console" charset="0"/>
                <a:cs typeface="Lucida Console" charset="0"/>
              </a:rPr>
              <a:t>contacts</a:t>
            </a:r>
            <a:r>
              <a:rPr lang="en-GB" dirty="0"/>
              <a:t>		Selects all </a:t>
            </a:r>
            <a:r>
              <a:rPr lang="en-GB" dirty="0">
                <a:latin typeface="Lucida Console" charset="0"/>
                <a:ea typeface="Lucida Console" charset="0"/>
                <a:cs typeface="Lucida Console" charset="0"/>
              </a:rPr>
              <a:t>contacts</a:t>
            </a:r>
            <a:r>
              <a:rPr lang="en-GB" dirty="0"/>
              <a:t> elements</a:t>
            </a:r>
          </a:p>
          <a:p>
            <a:pPr marL="0" indent="0">
              <a:buNone/>
            </a:pPr>
            <a:r>
              <a:rPr lang="en-GB" dirty="0">
                <a:latin typeface="Lucida Console" charset="0"/>
                <a:ea typeface="Lucida Console" charset="0"/>
                <a:cs typeface="Lucida Console" charset="0"/>
              </a:rPr>
              <a:t>/contacts</a:t>
            </a:r>
            <a:r>
              <a:rPr lang="en-GB" dirty="0"/>
              <a:t>		Selects the root </a:t>
            </a:r>
            <a:r>
              <a:rPr lang="en-GB" dirty="0">
                <a:latin typeface="Lucida Console" charset="0"/>
                <a:ea typeface="Lucida Console" charset="0"/>
                <a:cs typeface="Lucida Console" charset="0"/>
              </a:rPr>
              <a:t>contacts</a:t>
            </a:r>
            <a:r>
              <a:rPr lang="en-GB" dirty="0"/>
              <a:t> element</a:t>
            </a:r>
          </a:p>
          <a:p>
            <a:pPr marL="0" indent="0">
              <a:buNone/>
            </a:pPr>
            <a:r>
              <a:rPr lang="en-GB" dirty="0">
                <a:latin typeface="Lucida Console" charset="0"/>
                <a:ea typeface="Lucida Console" charset="0"/>
                <a:cs typeface="Lucida Console" charset="0"/>
              </a:rPr>
              <a:t>contacts/card</a:t>
            </a:r>
            <a:r>
              <a:rPr lang="en-GB" dirty="0"/>
              <a:t>	Selects all </a:t>
            </a:r>
            <a:r>
              <a:rPr lang="en-GB" dirty="0">
                <a:latin typeface="Lucida Console" charset="0"/>
                <a:ea typeface="Lucida Console" charset="0"/>
                <a:cs typeface="Lucida Console" charset="0"/>
              </a:rPr>
              <a:t>card</a:t>
            </a:r>
            <a:r>
              <a:rPr lang="en-GB" dirty="0"/>
              <a:t> elements that are children </a:t>
            </a:r>
            <a:br>
              <a:rPr lang="en-GB" dirty="0"/>
            </a:br>
            <a:r>
              <a:rPr lang="en-GB" dirty="0"/>
              <a:t>			of contacts</a:t>
            </a:r>
          </a:p>
          <a:p>
            <a:pPr marL="0" indent="0">
              <a:buNone/>
            </a:pPr>
            <a:r>
              <a:rPr lang="en-GB" dirty="0">
                <a:latin typeface="Lucida Console" charset="0"/>
                <a:ea typeface="Lucida Console" charset="0"/>
                <a:cs typeface="Lucida Console" charset="0"/>
              </a:rPr>
              <a:t>//card	</a:t>
            </a:r>
            <a:r>
              <a:rPr lang="en-GB" dirty="0"/>
              <a:t>	Selects all </a:t>
            </a:r>
            <a:r>
              <a:rPr lang="en-GB" dirty="0">
                <a:latin typeface="Lucida Console" charset="0"/>
                <a:ea typeface="Lucida Console" charset="0"/>
                <a:cs typeface="Lucida Console" charset="0"/>
              </a:rPr>
              <a:t>card</a:t>
            </a:r>
            <a:r>
              <a:rPr lang="en-GB" dirty="0"/>
              <a:t> elements</a:t>
            </a:r>
          </a:p>
          <a:p>
            <a:pPr marL="0" indent="0">
              <a:buNone/>
            </a:pPr>
            <a:r>
              <a:rPr lang="en-GB" dirty="0">
                <a:latin typeface="Lucida Console" charset="0"/>
                <a:ea typeface="Lucida Console" charset="0"/>
                <a:cs typeface="Lucida Console" charset="0"/>
              </a:rPr>
              <a:t>contacts//name</a:t>
            </a:r>
            <a:r>
              <a:rPr lang="en-GB" dirty="0"/>
              <a:t>	Selects all </a:t>
            </a:r>
            <a:r>
              <a:rPr lang="en-GB" dirty="0">
                <a:latin typeface="Lucida Console" charset="0"/>
                <a:ea typeface="Lucida Console" charset="0"/>
                <a:cs typeface="Lucida Console" charset="0"/>
              </a:rPr>
              <a:t>name</a:t>
            </a:r>
            <a:r>
              <a:rPr lang="en-GB" dirty="0"/>
              <a:t> elements that are </a:t>
            </a:r>
            <a:br>
              <a:rPr lang="en-GB" dirty="0"/>
            </a:br>
            <a:r>
              <a:rPr lang="en-GB" dirty="0"/>
              <a:t>			descendants of </a:t>
            </a:r>
            <a:r>
              <a:rPr lang="en-GB" dirty="0">
                <a:latin typeface="Lucida Console" charset="0"/>
                <a:ea typeface="Lucida Console" charset="0"/>
                <a:cs typeface="Lucida Console" charset="0"/>
              </a:rPr>
              <a:t>contacts</a:t>
            </a:r>
          </a:p>
          <a:p>
            <a:pPr marL="0" indent="0">
              <a:buNone/>
            </a:pPr>
            <a:r>
              <a:rPr lang="en-GB" dirty="0">
                <a:latin typeface="Lucida Console" charset="0"/>
                <a:ea typeface="Lucida Console" charset="0"/>
                <a:cs typeface="Lucida Console" charset="0"/>
              </a:rPr>
              <a:t>//</a:t>
            </a:r>
            <a:r>
              <a:rPr lang="en-GB" dirty="0" err="1">
                <a:latin typeface="Lucida Console" charset="0"/>
                <a:ea typeface="Lucida Console" charset="0"/>
                <a:cs typeface="Lucida Console" charset="0"/>
              </a:rPr>
              <a:t>tel</a:t>
            </a:r>
            <a:r>
              <a:rPr lang="en-GB" dirty="0">
                <a:latin typeface="Lucida Console" charset="0"/>
                <a:ea typeface="Lucida Console" charset="0"/>
                <a:cs typeface="Lucida Console" charset="0"/>
              </a:rPr>
              <a:t>/@</a:t>
            </a:r>
            <a:r>
              <a:rPr lang="en-GB" dirty="0" err="1">
                <a:latin typeface="Lucida Console" charset="0"/>
                <a:ea typeface="Lucida Console" charset="0"/>
                <a:cs typeface="Lucida Console" charset="0"/>
              </a:rPr>
              <a:t>lang</a:t>
            </a:r>
            <a:r>
              <a:rPr lang="en-GB" dirty="0"/>
              <a:t>		Selects </a:t>
            </a:r>
            <a:r>
              <a:rPr lang="en-GB" dirty="0">
                <a:latin typeface="Lucida Console" charset="0"/>
                <a:ea typeface="Lucida Console" charset="0"/>
                <a:cs typeface="Lucida Console" charset="0"/>
              </a:rPr>
              <a:t>type</a:t>
            </a:r>
            <a:r>
              <a:rPr lang="en-GB" dirty="0"/>
              <a:t> attribute on all </a:t>
            </a:r>
            <a:r>
              <a:rPr lang="en-GB" dirty="0" err="1">
                <a:latin typeface="Lucida Console" charset="0"/>
                <a:ea typeface="Lucida Console" charset="0"/>
                <a:cs typeface="Lucida Console" charset="0"/>
              </a:rPr>
              <a:t>tel</a:t>
            </a:r>
            <a:r>
              <a:rPr lang="en-GB" dirty="0"/>
              <a:t> elements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358670-2BB9-2049-BF6C-6C424C665CC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55228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err="1">
                <a:latin typeface="Lucida Console" charset="0"/>
                <a:ea typeface="Lucida Console" charset="0"/>
                <a:cs typeface="Lucida Console" charset="0"/>
              </a:rPr>
              <a:t>xsl:template</a:t>
            </a:r>
            <a:endParaRPr lang="en-GB" sz="2800" dirty="0">
              <a:latin typeface="Lucida Console" charset="0"/>
              <a:ea typeface="Lucida Console" charset="0"/>
              <a:cs typeface="Lucida Console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latin typeface="Lucida Console" charset="0"/>
                <a:ea typeface="Lucida Console" charset="0"/>
                <a:cs typeface="Lucida Console" charset="0"/>
              </a:rPr>
              <a:t>match</a:t>
            </a:r>
            <a:r>
              <a:rPr lang="en-GB" dirty="0"/>
              <a:t> attribute contains XPath expression that identifies an element or elements</a:t>
            </a:r>
          </a:p>
          <a:p>
            <a:r>
              <a:rPr lang="en-GB" dirty="0"/>
              <a:t>Content of element is either output </a:t>
            </a:r>
            <a:r>
              <a:rPr lang="en-GB" dirty="0" err="1"/>
              <a:t>markup</a:t>
            </a:r>
            <a:r>
              <a:rPr lang="en-GB" dirty="0"/>
              <a:t>, or other XSL directives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800" dirty="0">
                <a:latin typeface="Lucida Console" charset="0"/>
                <a:ea typeface="Lucida Console" charset="0"/>
                <a:cs typeface="Lucida Console" charset="0"/>
              </a:rPr>
              <a:t>&lt;</a:t>
            </a:r>
            <a:r>
              <a:rPr lang="en-GB" sz="1800" dirty="0" err="1">
                <a:latin typeface="Lucida Console" charset="0"/>
                <a:ea typeface="Lucida Console" charset="0"/>
                <a:cs typeface="Lucida Console" charset="0"/>
              </a:rPr>
              <a:t>xsl:template</a:t>
            </a:r>
            <a:r>
              <a:rPr lang="en-GB" sz="1800" dirty="0">
                <a:latin typeface="Lucida Console" charset="0"/>
                <a:ea typeface="Lucida Console" charset="0"/>
                <a:cs typeface="Lucida Console" charset="0"/>
              </a:rPr>
              <a:t> match="/"&gt;</a:t>
            </a:r>
            <a:br>
              <a:rPr lang="en-GB" sz="1800" dirty="0">
                <a:latin typeface="Lucida Console" charset="0"/>
                <a:ea typeface="Lucida Console" charset="0"/>
                <a:cs typeface="Lucida Console" charset="0"/>
              </a:rPr>
            </a:br>
            <a:br>
              <a:rPr lang="en-GB" sz="18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800" dirty="0">
                <a:latin typeface="Lucida Console" charset="0"/>
                <a:ea typeface="Lucida Console" charset="0"/>
                <a:cs typeface="Lucida Console" charset="0"/>
              </a:rPr>
              <a:t>  ...</a:t>
            </a:r>
            <a:br>
              <a:rPr lang="en-GB" sz="1800" dirty="0">
                <a:latin typeface="Lucida Console" charset="0"/>
                <a:ea typeface="Lucida Console" charset="0"/>
                <a:cs typeface="Lucida Console" charset="0"/>
              </a:rPr>
            </a:br>
            <a:br>
              <a:rPr lang="en-GB" sz="18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800" dirty="0">
                <a:latin typeface="Lucida Console" charset="0"/>
                <a:ea typeface="Lucida Console" charset="0"/>
                <a:cs typeface="Lucida Console" charset="0"/>
              </a:rPr>
              <a:t>&lt;/</a:t>
            </a:r>
            <a:r>
              <a:rPr lang="en-GB" sz="1800" dirty="0" err="1">
                <a:latin typeface="Lucida Console" charset="0"/>
                <a:ea typeface="Lucida Console" charset="0"/>
                <a:cs typeface="Lucida Console" charset="0"/>
              </a:rPr>
              <a:t>xsl:template</a:t>
            </a:r>
            <a:r>
              <a:rPr lang="en-GB" sz="1800" dirty="0">
                <a:latin typeface="Lucida Console" charset="0"/>
                <a:ea typeface="Lucida Console" charset="0"/>
                <a:cs typeface="Lucida Console" charset="0"/>
              </a:rPr>
              <a:t>&gt;</a:t>
            </a:r>
            <a:endParaRPr lang="en-GB" sz="18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63B7D8-328F-1145-87B0-180F0FFC09C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1760200" y="6381750"/>
            <a:ext cx="431800" cy="287338"/>
          </a:xfrm>
        </p:spPr>
        <p:txBody>
          <a:bodyPr/>
          <a:lstStyle/>
          <a:p>
            <a:fld id="{03AC6681-E0FD-2C4C-B392-04A572FD2AAE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5656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err="1">
                <a:latin typeface="Lucida Console" charset="0"/>
                <a:ea typeface="Lucida Console" charset="0"/>
                <a:cs typeface="Lucida Console" charset="0"/>
              </a:rPr>
              <a:t>xsl:apply-templates</a:t>
            </a:r>
            <a:endParaRPr lang="en-GB" sz="2800" dirty="0">
              <a:latin typeface="Lucida Console" charset="0"/>
              <a:ea typeface="Lucida Console" charset="0"/>
              <a:cs typeface="Lucida Console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Used within body of a template</a:t>
            </a:r>
          </a:p>
          <a:p>
            <a:pPr lvl="1"/>
            <a:r>
              <a:rPr lang="en-GB" dirty="0"/>
              <a:t>Recursively applies templates to children of the element</a:t>
            </a:r>
          </a:p>
          <a:p>
            <a:pPr lvl="1"/>
            <a:r>
              <a:rPr lang="en-GB" dirty="0">
                <a:latin typeface="Lucida Console" charset="0"/>
                <a:ea typeface="Lucida Console" charset="0"/>
                <a:cs typeface="Lucida Console" charset="0"/>
              </a:rPr>
              <a:t>select</a:t>
            </a:r>
            <a:r>
              <a:rPr lang="en-GB" dirty="0"/>
              <a:t> attribute identifies target child node using XPath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800" dirty="0">
                <a:latin typeface="Lucida Console" charset="0"/>
                <a:ea typeface="Lucida Console" charset="0"/>
                <a:cs typeface="Lucida Console" charset="0"/>
              </a:rPr>
              <a:t>&lt;</a:t>
            </a:r>
            <a:r>
              <a:rPr lang="en-GB" sz="1800" dirty="0" err="1">
                <a:latin typeface="Lucida Console" charset="0"/>
                <a:ea typeface="Lucida Console" charset="0"/>
                <a:cs typeface="Lucida Console" charset="0"/>
              </a:rPr>
              <a:t>xsl:apply-templates</a:t>
            </a:r>
            <a:r>
              <a:rPr lang="en-GB" sz="1800" dirty="0">
                <a:latin typeface="Lucida Console" charset="0"/>
                <a:ea typeface="Lucida Console" charset="0"/>
                <a:cs typeface="Lucida Console" charset="0"/>
              </a:rPr>
              <a:t> select=”..."/&gt;</a:t>
            </a:r>
            <a:endParaRPr lang="en-GB" sz="18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37D93E5-D4EB-614D-90A9-ECF935AB729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1760200" y="6381750"/>
            <a:ext cx="431800" cy="287338"/>
          </a:xfrm>
        </p:spPr>
        <p:txBody>
          <a:bodyPr/>
          <a:lstStyle/>
          <a:p>
            <a:fld id="{03AC6681-E0FD-2C4C-B392-04A572FD2AAE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9077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err="1">
                <a:latin typeface="Lucida Console" charset="0"/>
                <a:ea typeface="Lucida Console" charset="0"/>
                <a:cs typeface="Lucida Console" charset="0"/>
              </a:rPr>
              <a:t>xsl:for-each</a:t>
            </a:r>
            <a:endParaRPr lang="en-GB" sz="2800" dirty="0">
              <a:latin typeface="Lucida Console" charset="0"/>
              <a:ea typeface="Lucida Console" charset="0"/>
              <a:cs typeface="Lucida Console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Loops over every matching element</a:t>
            </a:r>
          </a:p>
          <a:p>
            <a:pPr lvl="1"/>
            <a:r>
              <a:rPr lang="en-GB" dirty="0">
                <a:latin typeface="Lucida Console" charset="0"/>
                <a:ea typeface="Lucida Console" charset="0"/>
                <a:cs typeface="Lucida Console" charset="0"/>
              </a:rPr>
              <a:t>select</a:t>
            </a:r>
            <a:r>
              <a:rPr lang="en-GB" dirty="0"/>
              <a:t> attribute identifies target node set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>
                <a:latin typeface="Lucida Console" charset="0"/>
                <a:ea typeface="Lucida Console" charset="0"/>
                <a:cs typeface="Lucida Console" charset="0"/>
              </a:rPr>
              <a:t>&lt;</a:t>
            </a:r>
            <a:r>
              <a:rPr lang="en-US" sz="1800" dirty="0" err="1">
                <a:latin typeface="Lucida Console" charset="0"/>
                <a:ea typeface="Lucida Console" charset="0"/>
                <a:cs typeface="Lucida Console" charset="0"/>
              </a:rPr>
              <a:t>xsl:for-each</a:t>
            </a:r>
            <a:r>
              <a:rPr lang="en-US" sz="1800" dirty="0">
                <a:latin typeface="Lucida Console" charset="0"/>
                <a:ea typeface="Lucida Console" charset="0"/>
                <a:cs typeface="Lucida Console" charset="0"/>
              </a:rPr>
              <a:t> select=”..."&gt;</a:t>
            </a:r>
            <a:br>
              <a:rPr lang="en-US" sz="1800" dirty="0">
                <a:latin typeface="Lucida Console" charset="0"/>
                <a:ea typeface="Lucida Console" charset="0"/>
                <a:cs typeface="Lucida Console" charset="0"/>
              </a:rPr>
            </a:br>
            <a:br>
              <a:rPr lang="en-US" sz="18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800" dirty="0">
                <a:latin typeface="Lucida Console" charset="0"/>
                <a:ea typeface="Lucida Console" charset="0"/>
                <a:cs typeface="Lucida Console" charset="0"/>
              </a:rPr>
              <a:t>...</a:t>
            </a:r>
            <a:br>
              <a:rPr lang="en-US" sz="1800" dirty="0">
                <a:latin typeface="Lucida Console" charset="0"/>
                <a:ea typeface="Lucida Console" charset="0"/>
                <a:cs typeface="Lucida Console" charset="0"/>
              </a:rPr>
            </a:br>
            <a:br>
              <a:rPr lang="en-US" sz="18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800" dirty="0">
                <a:latin typeface="Lucida Console" charset="0"/>
                <a:ea typeface="Lucida Console" charset="0"/>
                <a:cs typeface="Lucida Console" charset="0"/>
              </a:rPr>
              <a:t>&lt;/</a:t>
            </a:r>
            <a:r>
              <a:rPr lang="en-US" sz="1800" dirty="0" err="1">
                <a:latin typeface="Lucida Console" charset="0"/>
                <a:ea typeface="Lucida Console" charset="0"/>
                <a:cs typeface="Lucida Console" charset="0"/>
              </a:rPr>
              <a:t>xsl:for-each</a:t>
            </a:r>
            <a:r>
              <a:rPr lang="en-US" sz="1800" dirty="0">
                <a:latin typeface="Lucida Console" charset="0"/>
                <a:ea typeface="Lucida Console" charset="0"/>
                <a:cs typeface="Lucida Console" charset="0"/>
              </a:rPr>
              <a:t>&gt;</a:t>
            </a:r>
            <a:endParaRPr lang="en-GB" sz="1800" dirty="0">
              <a:latin typeface="Lucida Console" charset="0"/>
              <a:ea typeface="Lucida Console" charset="0"/>
              <a:cs typeface="Lucida Console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94CD15E-B27C-0A4D-A68A-5D9CBFE54F9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1760200" y="6381750"/>
            <a:ext cx="431800" cy="287338"/>
          </a:xfrm>
        </p:spPr>
        <p:txBody>
          <a:bodyPr/>
          <a:lstStyle/>
          <a:p>
            <a:fld id="{03AC6681-E0FD-2C4C-B392-04A572FD2AAE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0291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err="1">
                <a:latin typeface="Lucida Console" charset="0"/>
                <a:ea typeface="Lucida Console" charset="0"/>
                <a:cs typeface="Lucida Console" charset="0"/>
              </a:rPr>
              <a:t>xsl:value-of</a:t>
            </a:r>
            <a:endParaRPr lang="en-GB" sz="2800" dirty="0">
              <a:latin typeface="Lucida Console" charset="0"/>
              <a:ea typeface="Lucida Console" charset="0"/>
              <a:cs typeface="Lucida Console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Extracts the value of an XML element and uses it in the output document</a:t>
            </a:r>
          </a:p>
          <a:p>
            <a:pPr lvl="1"/>
            <a:r>
              <a:rPr lang="en-GB" dirty="0">
                <a:latin typeface="Lucida Console" charset="0"/>
                <a:ea typeface="Lucida Console" charset="0"/>
                <a:cs typeface="Lucida Console" charset="0"/>
              </a:rPr>
              <a:t>select</a:t>
            </a:r>
            <a:r>
              <a:rPr lang="en-GB" dirty="0"/>
              <a:t> attribute used to identify element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>
                <a:latin typeface="Lucida Console" charset="0"/>
                <a:ea typeface="Lucida Console" charset="0"/>
                <a:cs typeface="Lucida Console" charset="0"/>
              </a:rPr>
              <a:t>&lt;</a:t>
            </a:r>
            <a:r>
              <a:rPr lang="en-US" sz="1800" dirty="0" err="1">
                <a:latin typeface="Lucida Console" charset="0"/>
                <a:ea typeface="Lucida Console" charset="0"/>
                <a:cs typeface="Lucida Console" charset="0"/>
              </a:rPr>
              <a:t>xsl:value-of</a:t>
            </a:r>
            <a:r>
              <a:rPr lang="en-US" sz="1800" dirty="0">
                <a:latin typeface="Lucida Console" charset="0"/>
                <a:ea typeface="Lucida Console" charset="0"/>
                <a:cs typeface="Lucida Console" charset="0"/>
              </a:rPr>
              <a:t> select=”..."/&gt;</a:t>
            </a:r>
            <a:endParaRPr lang="en-GB" sz="1800" dirty="0">
              <a:latin typeface="Lucida Console" charset="0"/>
              <a:ea typeface="Lucida Console" charset="0"/>
              <a:cs typeface="Lucida Console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FD72F7A-C018-5C4D-98C2-EED5F18608E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1760200" y="6381750"/>
            <a:ext cx="431800" cy="287338"/>
          </a:xfrm>
        </p:spPr>
        <p:txBody>
          <a:bodyPr/>
          <a:lstStyle/>
          <a:p>
            <a:fld id="{03AC6681-E0FD-2C4C-B392-04A572FD2AAE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9537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XSLT example </a:t>
            </a:r>
            <a:r>
              <a:rPr lang="mr-IN" dirty="0"/>
              <a:t>–</a:t>
            </a:r>
            <a:r>
              <a:rPr lang="en-GB" dirty="0"/>
              <a:t> input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&lt;?xml version="1.0" encoding="UTF-8"?&gt;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&lt;contacts&gt;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&lt;name&gt;My address list&lt;/name&gt;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&lt;card&gt;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  &lt;name&gt;Fred Foo&lt;/name&gt;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  &lt;email&gt;</a:t>
            </a: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fred@example.org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&lt;/email&gt;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  &lt;</a:t>
            </a: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tel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type="work"&gt;01234567890&lt;/</a:t>
            </a: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tel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&lt;/card&gt;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&lt;card&gt;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  &lt;name&gt;Jill Bar&lt;/name&gt;	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  &lt;email&gt;</a:t>
            </a: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jill@example.org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&lt;/email&gt;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  &lt;</a:t>
            </a: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tel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type="home"&gt;02345678901&lt;/</a:t>
            </a: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tel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&lt;/card&gt;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&lt;/contacts&gt;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F318E5-0775-AD44-81B9-1AD77C176A6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8005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XSLT example </a:t>
            </a:r>
            <a:r>
              <a:rPr lang="mr-IN" dirty="0"/>
              <a:t>–</a:t>
            </a:r>
            <a:r>
              <a:rPr lang="en-GB" dirty="0"/>
              <a:t> output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&lt;html </a:t>
            </a:r>
            <a:r>
              <a:rPr lang="en-US" sz="1600" dirty="0" err="1">
                <a:latin typeface="Lucida Console" charset="0"/>
                <a:ea typeface="Lucida Console" charset="0"/>
                <a:cs typeface="Lucida Console" charset="0"/>
              </a:rPr>
              <a:t>xmlns</a:t>
            </a: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="http://www.w3.org/TR/xhtml1/strict"&gt;</a:t>
            </a: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  &lt;head&gt;</a:t>
            </a: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    &lt;title&gt;My address list&lt;/title&gt;</a:t>
            </a: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  &lt;/head&gt;</a:t>
            </a: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  &lt;body&gt;</a:t>
            </a: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    &lt;h1&gt;My address list&lt;/h1&gt;</a:t>
            </a: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    &lt;div&gt;</a:t>
            </a: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      &lt;h2&gt;Fred Foo&lt;/h2&gt;</a:t>
            </a: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      &lt;p&gt;Email: </a:t>
            </a: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        &lt;a </a:t>
            </a:r>
            <a:r>
              <a:rPr lang="en-US" sz="1600" dirty="0" err="1">
                <a:latin typeface="Lucida Console" charset="0"/>
                <a:ea typeface="Lucida Console" charset="0"/>
                <a:cs typeface="Lucida Console" charset="0"/>
              </a:rPr>
              <a:t>href</a:t>
            </a: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="mailto:fred@example.org"&gt;</a:t>
            </a:r>
            <a:r>
              <a:rPr lang="en-US" sz="1600" dirty="0" err="1">
                <a:latin typeface="Lucida Console" charset="0"/>
                <a:ea typeface="Lucida Console" charset="0"/>
                <a:cs typeface="Lucida Console" charset="0"/>
              </a:rPr>
              <a:t>fred@example.org</a:t>
            </a: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&lt;/a&gt;&lt;/p&gt;</a:t>
            </a: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      &lt;p&gt;Telephone: 01234567890&lt;/p&gt;</a:t>
            </a: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    &lt;/div&gt;</a:t>
            </a: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    &lt;div&gt;</a:t>
            </a: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      &lt;h2&gt;Jill Bar&lt;/h2&gt;</a:t>
            </a: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       &lt;p&gt;Email: </a:t>
            </a: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         &lt;a </a:t>
            </a:r>
            <a:r>
              <a:rPr lang="en-US" sz="1600" dirty="0" err="1">
                <a:latin typeface="Lucida Console" charset="0"/>
                <a:ea typeface="Lucida Console" charset="0"/>
                <a:cs typeface="Lucida Console" charset="0"/>
              </a:rPr>
              <a:t>href</a:t>
            </a: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="mailto:jill@example.org"&gt;</a:t>
            </a:r>
            <a:r>
              <a:rPr lang="en-US" sz="1600" dirty="0" err="1">
                <a:latin typeface="Lucida Console" charset="0"/>
                <a:ea typeface="Lucida Console" charset="0"/>
                <a:cs typeface="Lucida Console" charset="0"/>
              </a:rPr>
              <a:t>jill@example.org</a:t>
            </a: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&lt;/a&gt;&lt;/p&gt;</a:t>
            </a: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       &lt;p&gt;Telephone: 02345678901&lt;/p&gt;&lt;/div&gt;</a:t>
            </a: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  &lt;/body&gt;</a:t>
            </a: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&lt;/html&gt;</a:t>
            </a:r>
            <a:endParaRPr lang="en-GB" sz="1600" dirty="0">
              <a:latin typeface="Lucida Console" charset="0"/>
              <a:ea typeface="Lucida Console" charset="0"/>
              <a:cs typeface="Lucida Console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639539-9530-8148-AFB0-861AB383E53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2023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CSS Visual Formatting Model</a:t>
            </a:r>
          </a:p>
        </p:txBody>
      </p:sp>
    </p:spTree>
    <p:extLst>
      <p:ext uri="{BB962C8B-B14F-4D97-AF65-F5344CB8AC3E}">
        <p14:creationId xmlns:p14="http://schemas.microsoft.com/office/powerpoint/2010/main" val="23599803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XSLT example </a:t>
            </a:r>
            <a:r>
              <a:rPr lang="mr-IN" dirty="0"/>
              <a:t>–</a:t>
            </a:r>
            <a:r>
              <a:rPr lang="en-GB" dirty="0"/>
              <a:t> using stylesheet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&lt;?xml version="1.0" encoding="UTF-8"?&gt;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b="1" dirty="0">
                <a:latin typeface="Lucida Console" charset="0"/>
                <a:ea typeface="Lucida Console" charset="0"/>
                <a:cs typeface="Lucida Console" charset="0"/>
              </a:rPr>
              <a:t>&lt;?xml-stylesheet type="text/</a:t>
            </a:r>
            <a:r>
              <a:rPr lang="en-GB" sz="1600" b="1" dirty="0" err="1">
                <a:latin typeface="Lucida Console" charset="0"/>
                <a:ea typeface="Lucida Console" charset="0"/>
                <a:cs typeface="Lucida Console" charset="0"/>
              </a:rPr>
              <a:t>xsl</a:t>
            </a:r>
            <a:r>
              <a:rPr lang="en-GB" sz="1600" b="1" dirty="0">
                <a:latin typeface="Lucida Console" charset="0"/>
                <a:ea typeface="Lucida Console" charset="0"/>
                <a:cs typeface="Lucida Console" charset="0"/>
              </a:rPr>
              <a:t>" </a:t>
            </a:r>
            <a:r>
              <a:rPr lang="en-GB" sz="1600" b="1" dirty="0" err="1">
                <a:latin typeface="Lucida Console" charset="0"/>
                <a:ea typeface="Lucida Console" charset="0"/>
                <a:cs typeface="Lucida Console" charset="0"/>
              </a:rPr>
              <a:t>href</a:t>
            </a:r>
            <a:r>
              <a:rPr lang="en-GB" sz="1600" b="1" dirty="0">
                <a:latin typeface="Lucida Console" charset="0"/>
                <a:ea typeface="Lucida Console" charset="0"/>
                <a:cs typeface="Lucida Console" charset="0"/>
              </a:rPr>
              <a:t>="</a:t>
            </a:r>
            <a:r>
              <a:rPr lang="en-GB" sz="1600" b="1" dirty="0" err="1">
                <a:latin typeface="Lucida Console" charset="0"/>
                <a:ea typeface="Lucida Console" charset="0"/>
                <a:cs typeface="Lucida Console" charset="0"/>
              </a:rPr>
              <a:t>contacts.xsl</a:t>
            </a:r>
            <a:r>
              <a:rPr lang="en-GB" sz="1600" b="1" dirty="0">
                <a:latin typeface="Lucida Console" charset="0"/>
                <a:ea typeface="Lucida Console" charset="0"/>
                <a:cs typeface="Lucida Console" charset="0"/>
              </a:rPr>
              <a:t>" version="1.0"?&gt;</a:t>
            </a:r>
            <a:br>
              <a:rPr lang="en-GB" sz="1600" b="1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&lt;contacts&gt;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&lt;name&gt;My address list&lt;/name&gt;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&lt;card&gt;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  &lt;name&gt;Fred Foo&lt;/name&gt;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  &lt;email&gt;</a:t>
            </a: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fred@example.org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&lt;/email&gt;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  &lt;</a:t>
            </a: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tel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&gt;01234567890&lt;/</a:t>
            </a: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tel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&lt;/card&gt;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&lt;card&gt;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  &lt;name&gt;Jill Bar&lt;/name&gt;	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  &lt;email&gt;</a:t>
            </a: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jill@example.org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&lt;/email&gt;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  &lt;</a:t>
            </a: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tel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&gt;02345678901&lt;/</a:t>
            </a: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tel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&lt;/card&gt;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&lt;/contacts&gt;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0FF2F8-4DD7-1745-8E15-DFF08CA8CB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95276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XSLT example </a:t>
            </a:r>
            <a:r>
              <a:rPr lang="mr-IN" dirty="0"/>
              <a:t>–</a:t>
            </a:r>
            <a:r>
              <a:rPr lang="en-GB" dirty="0"/>
              <a:t> stylesheet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&lt;?xml version="1.0" encoding="UTF-8"?&gt;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&lt;</a:t>
            </a: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xsl:stylesheet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version="1.0"      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</a:t>
            </a: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xmlns:xsl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="http://www.w3.org/1999/XSL/Transform"    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</a:t>
            </a: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xmlns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="http://www.w3.org/TR/xhtml1/strict"&gt;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...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&lt;/</a:t>
            </a: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xsl:stylesheet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&gt;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507D21-4359-B540-BEFA-0FFF05CB37B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47120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XSLT example </a:t>
            </a:r>
            <a:r>
              <a:rPr lang="mr-IN" dirty="0"/>
              <a:t>–</a:t>
            </a:r>
            <a:r>
              <a:rPr lang="en-GB" dirty="0"/>
              <a:t> templates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&lt;</a:t>
            </a: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xsl:template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match="</a:t>
            </a: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tel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"&gt;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&lt;p&gt;Telephone: &lt;</a:t>
            </a: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xsl:value-of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select="."/&gt;&lt;/p&gt;	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&lt;/</a:t>
            </a: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xsl:template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&gt;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908076-A668-714E-AE75-EBE81095995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54268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XSLT example </a:t>
            </a:r>
            <a:r>
              <a:rPr lang="mr-IN" dirty="0"/>
              <a:t>–</a:t>
            </a:r>
            <a:r>
              <a:rPr lang="en-GB" dirty="0"/>
              <a:t> templates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&lt;</a:t>
            </a: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xsl:template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match="email"&gt;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&lt;p&gt;Email: &lt;a </a:t>
            </a: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href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="mailto:{.}"&gt;&lt;</a:t>
            </a: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xsl:value-of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select="."/&gt;&lt;/a&gt;&lt;/p&gt;	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&lt;/</a:t>
            </a: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xsl:template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&gt;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87E8F7-842B-D147-BBB3-DA7CDDB66FE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67877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XSLT example </a:t>
            </a:r>
            <a:r>
              <a:rPr lang="mr-IN" dirty="0"/>
              <a:t>–</a:t>
            </a:r>
            <a:r>
              <a:rPr lang="en-GB" dirty="0"/>
              <a:t> templates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&lt;</a:t>
            </a: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xsl:template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match="name"&gt;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&lt;h2&gt;&lt;</a:t>
            </a: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xsl:value-of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select="."/&gt;&lt;/h2&gt;	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&lt;/</a:t>
            </a: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xsl:template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endParaRPr lang="en-GB" sz="1600" dirty="0">
              <a:latin typeface="Lucida Console" charset="0"/>
              <a:ea typeface="Lucida Console" charset="0"/>
              <a:cs typeface="Lucida Console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04688D-5FB9-8F4B-A9C7-B5C17C52942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82954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XSLT example </a:t>
            </a:r>
            <a:r>
              <a:rPr lang="mr-IN" dirty="0"/>
              <a:t>–</a:t>
            </a:r>
            <a:r>
              <a:rPr lang="en-GB" dirty="0"/>
              <a:t> templates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&lt;</a:t>
            </a: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xsl:template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match="/"&gt;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&lt;html&gt;			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  &lt;head&gt;				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    &lt;title&gt;&lt;</a:t>
            </a: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xsl:value-of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select="/contacts/name"/&gt;&lt;/title&gt;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  &lt;/head&gt;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  &lt;body&gt;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    &lt;h1&gt;&lt;</a:t>
            </a: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xsl:value-of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select="/contacts/name"/&gt;&lt;/h1&gt;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    &lt;</a:t>
            </a: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xsl:for-each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select="/contacts/card"&gt;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      &lt;div&gt;	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        &lt;</a:t>
            </a: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xsl:apply-templates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select="name"/&gt;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        &lt;</a:t>
            </a: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xsl:apply-templates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select="email"/&gt;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        &lt;</a:t>
            </a: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xsl:apply-templates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select="</a:t>
            </a: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tel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"/&gt;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      &lt;/div&gt;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    &lt;/</a:t>
            </a: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xsl:for-each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  &lt;/body&gt;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&lt;/html&gt;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&lt;/</a:t>
            </a: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xsl:template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&gt;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15E879-E4C6-6442-ACA0-781A6830CF1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1561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XSL versus CSS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Considering CSS...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Pros</a:t>
            </a:r>
          </a:p>
          <a:p>
            <a:pPr lvl="1"/>
            <a:r>
              <a:rPr lang="en-GB" dirty="0"/>
              <a:t>Simple (relatively)</a:t>
            </a:r>
          </a:p>
          <a:p>
            <a:pPr lvl="1"/>
            <a:r>
              <a:rPr lang="en-GB" dirty="0"/>
              <a:t>Cascading recognises different needs of users and authors</a:t>
            </a:r>
          </a:p>
          <a:p>
            <a:pPr marL="0" indent="0">
              <a:buNone/>
            </a:pPr>
            <a:r>
              <a:rPr lang="en-GB" dirty="0"/>
              <a:t>Cons</a:t>
            </a:r>
          </a:p>
          <a:p>
            <a:pPr lvl="1"/>
            <a:r>
              <a:rPr lang="en-GB" dirty="0"/>
              <a:t>Unable to modify document structure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B5D6BD-53DC-5A4A-82CC-B0C04406487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2255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XSL versus CSS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Considering XSL: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Pros</a:t>
            </a:r>
          </a:p>
          <a:p>
            <a:pPr lvl="1"/>
            <a:r>
              <a:rPr lang="en-GB" dirty="0"/>
              <a:t>Able to modify and transform document structure</a:t>
            </a:r>
          </a:p>
          <a:p>
            <a:pPr lvl="1"/>
            <a:r>
              <a:rPr lang="en-GB" dirty="0"/>
              <a:t>Better for data</a:t>
            </a:r>
          </a:p>
          <a:p>
            <a:pPr marL="0" indent="0">
              <a:buNone/>
            </a:pPr>
            <a:r>
              <a:rPr lang="en-GB" dirty="0"/>
              <a:t>Cons</a:t>
            </a:r>
          </a:p>
          <a:p>
            <a:pPr lvl="1"/>
            <a:r>
              <a:rPr lang="en-GB" dirty="0"/>
              <a:t>Complex (relatively)</a:t>
            </a:r>
          </a:p>
          <a:p>
            <a:pPr lvl="1"/>
            <a:r>
              <a:rPr lang="en-GB" dirty="0"/>
              <a:t>Cumbersome for ordinary documents</a:t>
            </a:r>
          </a:p>
          <a:p>
            <a:pPr lvl="1"/>
            <a:r>
              <a:rPr lang="en-GB" dirty="0"/>
              <a:t>No consideration of differing needs of users versus authors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D039F4-1E17-564F-B06E-DF854CF2052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8483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Next </a:t>
            </a:r>
            <a:r>
              <a:rPr lang="en-GB"/>
              <a:t>Lecture: Further </a:t>
            </a:r>
            <a:r>
              <a:rPr lang="en-GB" dirty="0"/>
              <a:t>HTTP</a:t>
            </a:r>
          </a:p>
        </p:txBody>
      </p:sp>
    </p:spTree>
    <p:extLst>
      <p:ext uri="{BB962C8B-B14F-4D97-AF65-F5344CB8AC3E}">
        <p14:creationId xmlns:p14="http://schemas.microsoft.com/office/powerpoint/2010/main" val="2760801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Visual Formatting Model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Central underlying model for CSS is of a hierarchy of nested boxes</a:t>
            </a:r>
          </a:p>
          <a:p>
            <a:pPr lvl="1"/>
            <a:r>
              <a:rPr lang="en-GB" dirty="0"/>
              <a:t>Normal flow (using the box model)</a:t>
            </a:r>
          </a:p>
          <a:p>
            <a:pPr lvl="1"/>
            <a:r>
              <a:rPr lang="en-GB" dirty="0"/>
              <a:t>Also: floats and absolute positioning</a:t>
            </a:r>
          </a:p>
          <a:p>
            <a:pPr marL="0" indent="0">
              <a:buNone/>
            </a:pPr>
            <a:r>
              <a:rPr lang="en-GB" dirty="0"/>
              <a:t>Some variant models under development:</a:t>
            </a:r>
          </a:p>
          <a:p>
            <a:pPr lvl="1"/>
            <a:r>
              <a:rPr lang="en-GB" dirty="0"/>
              <a:t>Multi-Column (WD, 15 Oct 2019 – has already been to CR and then dropped back to WD)</a:t>
            </a:r>
          </a:p>
          <a:p>
            <a:pPr lvl="1"/>
            <a:r>
              <a:rPr lang="en-GB" dirty="0"/>
              <a:t>Flexible Box (CR, 19 Nov 2018 – in CR since 2016)</a:t>
            </a:r>
          </a:p>
          <a:p>
            <a:pPr lvl="1"/>
            <a:r>
              <a:rPr lang="en-GB" dirty="0"/>
              <a:t>Box Alignment (WD, 6 Dec 2018 – in WD since 2012)</a:t>
            </a:r>
          </a:p>
          <a:p>
            <a:pPr lvl="1"/>
            <a:r>
              <a:rPr lang="en-GB" dirty="0"/>
              <a:t>Grid (CR, 14 Dec 2017 – in development since 2012)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34582A-A9C6-834A-BE92-501F172B717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1164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413C41A-DF3D-9444-B25B-660692E0EBF3}"/>
              </a:ext>
            </a:extLst>
          </p:cNvPr>
          <p:cNvSpPr/>
          <p:nvPr/>
        </p:nvSpPr>
        <p:spPr>
          <a:xfrm>
            <a:off x="6600850" y="1773236"/>
            <a:ext cx="4464000" cy="44640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FD6550-9753-BD41-92D2-E72D10EA9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Visual Formatting Model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0AD0E8B-6FB1-B54F-BEBE-FD4AAEA0B55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latin typeface="Lucida Console" panose="020B0609040504020204" pitchFamily="49" charset="0"/>
              </a:rPr>
              <a:t>display:</a:t>
            </a:r>
          </a:p>
          <a:p>
            <a:pPr lvl="1"/>
            <a:r>
              <a:rPr lang="en-GB" dirty="0"/>
              <a:t>Indicates how an element is to be nested within its parent (alternatively, what type of box it is to be generated for it)</a:t>
            </a:r>
          </a:p>
          <a:p>
            <a:pPr marL="0" indent="0">
              <a:buNone/>
            </a:pPr>
            <a:r>
              <a:rPr lang="en-GB" dirty="0">
                <a:latin typeface="Lucida Console" panose="020B0609040504020204" pitchFamily="49" charset="0"/>
              </a:rPr>
              <a:t>display: block</a:t>
            </a:r>
          </a:p>
          <a:p>
            <a:pPr lvl="1"/>
            <a:r>
              <a:rPr lang="en-GB" dirty="0"/>
              <a:t>Generate a block box</a:t>
            </a:r>
          </a:p>
          <a:p>
            <a:pPr lvl="1"/>
            <a:r>
              <a:rPr lang="en-GB" dirty="0"/>
              <a:t>Used for div-like elements</a:t>
            </a:r>
          </a:p>
          <a:p>
            <a:pPr marL="0" indent="0">
              <a:buNone/>
            </a:pPr>
            <a:r>
              <a:rPr lang="en-GB" dirty="0">
                <a:latin typeface="Lucida Console" panose="020B0609040504020204" pitchFamily="49" charset="0"/>
              </a:rPr>
              <a:t>display: inline</a:t>
            </a:r>
          </a:p>
          <a:p>
            <a:pPr lvl="1"/>
            <a:r>
              <a:rPr lang="en-GB" dirty="0"/>
              <a:t>Generate an inline box</a:t>
            </a:r>
          </a:p>
          <a:p>
            <a:pPr lvl="1"/>
            <a:r>
              <a:rPr lang="en-GB" dirty="0"/>
              <a:t>Used for span-like elements</a:t>
            </a:r>
          </a:p>
          <a:p>
            <a:pPr marL="0" indent="0">
              <a:buNone/>
            </a:pPr>
            <a:r>
              <a:rPr lang="en-GB" dirty="0">
                <a:latin typeface="Lucida Console" panose="020B0609040504020204" pitchFamily="49" charset="0"/>
              </a:rPr>
              <a:t>display: none</a:t>
            </a:r>
          </a:p>
          <a:p>
            <a:pPr lvl="1"/>
            <a:r>
              <a:rPr lang="en-GB" dirty="0"/>
              <a:t>No box is generated </a:t>
            </a:r>
            <a:br>
              <a:rPr lang="en-GB" dirty="0"/>
            </a:br>
            <a:r>
              <a:rPr lang="en-GB" dirty="0"/>
              <a:t>(element is not displayed)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8D3DF39-9C4F-0645-B064-C369726EDF31}"/>
              </a:ext>
            </a:extLst>
          </p:cNvPr>
          <p:cNvGrpSpPr/>
          <p:nvPr/>
        </p:nvGrpSpPr>
        <p:grpSpPr>
          <a:xfrm>
            <a:off x="6816725" y="1996379"/>
            <a:ext cx="4032250" cy="4020145"/>
            <a:chOff x="6816725" y="1996379"/>
            <a:chExt cx="4032250" cy="4020145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9E6F8B1-3D00-9642-ABF0-D34844F7B4DC}"/>
                </a:ext>
              </a:extLst>
            </p:cNvPr>
            <p:cNvSpPr/>
            <p:nvPr/>
          </p:nvSpPr>
          <p:spPr>
            <a:xfrm>
              <a:off x="6816725" y="1996379"/>
              <a:ext cx="4032250" cy="200888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4B9ABE2-8350-4D4E-B03C-0A604FABB4F9}"/>
                </a:ext>
              </a:extLst>
            </p:cNvPr>
            <p:cNvSpPr/>
            <p:nvPr/>
          </p:nvSpPr>
          <p:spPr>
            <a:xfrm>
              <a:off x="6816725" y="4228406"/>
              <a:ext cx="4032250" cy="1145281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825F339-D296-CD43-B819-ED97C07C5368}"/>
                </a:ext>
              </a:extLst>
            </p:cNvPr>
            <p:cNvSpPr/>
            <p:nvPr/>
          </p:nvSpPr>
          <p:spPr>
            <a:xfrm>
              <a:off x="6816725" y="5589588"/>
              <a:ext cx="4032250" cy="426936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DBD466DD-B602-8245-BE92-C06E8BC1B105}"/>
              </a:ext>
            </a:extLst>
          </p:cNvPr>
          <p:cNvGrpSpPr/>
          <p:nvPr/>
        </p:nvGrpSpPr>
        <p:grpSpPr>
          <a:xfrm>
            <a:off x="7032625" y="2205000"/>
            <a:ext cx="3671888" cy="2955984"/>
            <a:chOff x="7032625" y="2205000"/>
            <a:chExt cx="3671888" cy="2955984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8080C94-086F-7A43-9FB0-DA4FC3ADFFED}"/>
                </a:ext>
              </a:extLst>
            </p:cNvPr>
            <p:cNvSpPr/>
            <p:nvPr/>
          </p:nvSpPr>
          <p:spPr>
            <a:xfrm>
              <a:off x="7037710" y="2205038"/>
              <a:ext cx="2406328" cy="288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58CFD26-C05E-344B-981F-92F2D50879DD}"/>
                </a:ext>
              </a:extLst>
            </p:cNvPr>
            <p:cNvSpPr/>
            <p:nvPr/>
          </p:nvSpPr>
          <p:spPr>
            <a:xfrm>
              <a:off x="7037710" y="2637000"/>
              <a:ext cx="3666803" cy="288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36051B7-C30F-234C-A208-290B7F8E4157}"/>
                </a:ext>
              </a:extLst>
            </p:cNvPr>
            <p:cNvSpPr/>
            <p:nvPr/>
          </p:nvSpPr>
          <p:spPr>
            <a:xfrm>
              <a:off x="7037710" y="3069000"/>
              <a:ext cx="1125805" cy="288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AFB0F63-4417-4C4A-BC35-C256041EBB09}"/>
                </a:ext>
              </a:extLst>
            </p:cNvPr>
            <p:cNvSpPr/>
            <p:nvPr/>
          </p:nvSpPr>
          <p:spPr>
            <a:xfrm>
              <a:off x="9588501" y="2205000"/>
              <a:ext cx="1116012" cy="288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B9DBC4F-7881-1F4C-B1A3-3115D14CFDDA}"/>
                </a:ext>
              </a:extLst>
            </p:cNvPr>
            <p:cNvSpPr/>
            <p:nvPr/>
          </p:nvSpPr>
          <p:spPr>
            <a:xfrm>
              <a:off x="8291513" y="3069563"/>
              <a:ext cx="2413000" cy="288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CC2EE00-F88C-C84C-A20B-67A89CF4CE2A}"/>
                </a:ext>
              </a:extLst>
            </p:cNvPr>
            <p:cNvSpPr/>
            <p:nvPr/>
          </p:nvSpPr>
          <p:spPr>
            <a:xfrm>
              <a:off x="7032625" y="3501306"/>
              <a:ext cx="3666803" cy="288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0E2D1F7-245D-DC47-B969-33270DB0E70A}"/>
                </a:ext>
              </a:extLst>
            </p:cNvPr>
            <p:cNvSpPr/>
            <p:nvPr/>
          </p:nvSpPr>
          <p:spPr>
            <a:xfrm>
              <a:off x="7037710" y="4440678"/>
              <a:ext cx="1125805" cy="288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96537E7-3881-A84C-A8EB-6A14E283AA86}"/>
                </a:ext>
              </a:extLst>
            </p:cNvPr>
            <p:cNvSpPr/>
            <p:nvPr/>
          </p:nvSpPr>
          <p:spPr>
            <a:xfrm>
              <a:off x="8291513" y="4441241"/>
              <a:ext cx="2413000" cy="288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0D93A41-8889-684E-8DAA-FC6B27BBD3A1}"/>
                </a:ext>
              </a:extLst>
            </p:cNvPr>
            <p:cNvSpPr/>
            <p:nvPr/>
          </p:nvSpPr>
          <p:spPr>
            <a:xfrm>
              <a:off x="7032625" y="4872984"/>
              <a:ext cx="3666803" cy="288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883378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Box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Defines box in terms of margin, border and padding</a:t>
            </a:r>
          </a:p>
          <a:p>
            <a:pPr lvl="1"/>
            <a:r>
              <a:rPr lang="en-GB" dirty="0"/>
              <a:t>Separate values for top, right, bottom and left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6BCA0FF-4F0E-0846-AAE8-2ED867BE7D8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1760200" y="6381750"/>
            <a:ext cx="431800" cy="287338"/>
          </a:xfrm>
        </p:spPr>
        <p:txBody>
          <a:bodyPr/>
          <a:lstStyle/>
          <a:p>
            <a:fld id="{03AC6681-E0FD-2C4C-B392-04A572FD2AAE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2495550" y="2639690"/>
            <a:ext cx="7200000" cy="3600000"/>
          </a:xfrm>
          <a:prstGeom prst="rect">
            <a:avLst/>
          </a:prstGeom>
          <a:noFill/>
          <a:ln w="12700" cap="flat" cmpd="sng" algn="ctr">
            <a:solidFill>
              <a:schemeClr val="tx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855550" y="2999690"/>
            <a:ext cx="6480000" cy="2880000"/>
          </a:xfrm>
          <a:prstGeom prst="rect">
            <a:avLst/>
          </a:prstGeom>
          <a:solidFill>
            <a:schemeClr val="tx1">
              <a:lumMod val="50000"/>
            </a:schemeClr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215550" y="3355298"/>
            <a:ext cx="5760000" cy="21600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575550" y="3715298"/>
            <a:ext cx="5040000" cy="14400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95384" y="2635024"/>
            <a:ext cx="2480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Margin (transparent)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95384" y="3008941"/>
            <a:ext cx="92204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Border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95384" y="3363888"/>
            <a:ext cx="1087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Padding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95384" y="3737886"/>
            <a:ext cx="1072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Content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7A3AC5B-E038-A542-9645-7DE91459BBCA}"/>
              </a:ext>
            </a:extLst>
          </p:cNvPr>
          <p:cNvGrpSpPr/>
          <p:nvPr/>
        </p:nvGrpSpPr>
        <p:grpSpPr>
          <a:xfrm>
            <a:off x="2456549" y="2642092"/>
            <a:ext cx="7312796" cy="3595196"/>
            <a:chOff x="2685752" y="2786554"/>
            <a:chExt cx="7312796" cy="3595196"/>
          </a:xfrm>
        </p:grpSpPr>
        <p:sp>
          <p:nvSpPr>
            <p:cNvPr id="15" name="TextBox 14"/>
            <p:cNvSpPr txBox="1"/>
            <p:nvPr/>
          </p:nvSpPr>
          <p:spPr>
            <a:xfrm>
              <a:off x="6083807" y="2786554"/>
              <a:ext cx="4860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tm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9504502" y="4399486"/>
              <a:ext cx="4940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err="1"/>
                <a:t>rm</a:t>
              </a:r>
              <a:endParaRPr lang="en-GB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021850" y="6012418"/>
              <a:ext cx="5453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err="1"/>
                <a:t>bm</a:t>
              </a:r>
              <a:endParaRPr lang="en-GB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685752" y="4399486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lm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116202" y="3148818"/>
              <a:ext cx="417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err="1">
                  <a:solidFill>
                    <a:schemeClr val="bg1"/>
                  </a:solidFill>
                </a:rPr>
                <a:t>tb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9187977" y="4407274"/>
              <a:ext cx="4251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err="1">
                  <a:solidFill>
                    <a:schemeClr val="bg1"/>
                  </a:solidFill>
                </a:rPr>
                <a:t>rb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090780" y="5650051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</a:rPr>
                <a:t>bb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107138" y="4391741"/>
              <a:ext cx="3978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</a:rPr>
                <a:t>lb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116202" y="3499389"/>
              <a:ext cx="417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err="1"/>
                <a:t>tp</a:t>
              </a:r>
              <a:endParaRPr lang="en-GB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818638" y="4401407"/>
              <a:ext cx="4251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err="1"/>
                <a:t>rp</a:t>
              </a:r>
              <a:endParaRPr lang="en-GB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093425" y="5274399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err="1"/>
                <a:t>bp</a:t>
              </a:r>
              <a:endParaRPr lang="en-GB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461529" y="4391741"/>
              <a:ext cx="3978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err="1"/>
                <a:t>lp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507533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8AE30-318E-B94F-8B76-80CE59576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Box Model properties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72ABDE-EC14-054D-8601-32C6FA65F60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latin typeface="Lucida Console" panose="020B0609040504020204" pitchFamily="49" charset="0"/>
              </a:rPr>
              <a:t>margin-top: margin-right: margin-bottom: margin-left:</a:t>
            </a:r>
          </a:p>
          <a:p>
            <a:pPr marL="0" indent="0">
              <a:buNone/>
            </a:pPr>
            <a:r>
              <a:rPr lang="en-GB" dirty="0">
                <a:latin typeface="Lucida Console" panose="020B0609040504020204" pitchFamily="49" charset="0"/>
              </a:rPr>
              <a:t>padding-top, padding-right, padding-bottom, padding-left</a:t>
            </a:r>
          </a:p>
          <a:p>
            <a:pPr lvl="1"/>
            <a:r>
              <a:rPr lang="en-GB" dirty="0"/>
              <a:t>Specify width of padding/margin (</a:t>
            </a:r>
            <a:r>
              <a:rPr lang="en-GB" dirty="0" err="1">
                <a:latin typeface="Lucida Console" panose="020B0609040504020204" pitchFamily="49" charset="0"/>
              </a:rPr>
              <a:t>px</a:t>
            </a:r>
            <a:r>
              <a:rPr lang="en-GB" dirty="0">
                <a:latin typeface="Lucida Console" panose="020B0609040504020204" pitchFamily="49" charset="0"/>
              </a:rPr>
              <a:t>, </a:t>
            </a:r>
            <a:r>
              <a:rPr lang="en-GB" dirty="0" err="1">
                <a:latin typeface="Lucida Console" panose="020B0609040504020204" pitchFamily="49" charset="0"/>
              </a:rPr>
              <a:t>pt</a:t>
            </a:r>
            <a:r>
              <a:rPr lang="en-GB" dirty="0">
                <a:latin typeface="Lucida Console" panose="020B0609040504020204" pitchFamily="49" charset="0"/>
              </a:rPr>
              <a:t>, </a:t>
            </a:r>
            <a:r>
              <a:rPr lang="en-GB" dirty="0" err="1">
                <a:latin typeface="Lucida Console" panose="020B0609040504020204" pitchFamily="49" charset="0"/>
              </a:rPr>
              <a:t>em</a:t>
            </a:r>
            <a:r>
              <a:rPr lang="en-GB" dirty="0"/>
              <a:t>)</a:t>
            </a:r>
          </a:p>
          <a:p>
            <a:pPr marL="0" indent="0">
              <a:buNone/>
            </a:pPr>
            <a:r>
              <a:rPr lang="en-GB" dirty="0">
                <a:latin typeface="Lucida Console" panose="020B0609040504020204" pitchFamily="49" charset="0"/>
              </a:rPr>
              <a:t>border-top-width: border-right-width: </a:t>
            </a:r>
            <a:br>
              <a:rPr lang="en-GB" dirty="0">
                <a:latin typeface="Lucida Console" panose="020B0609040504020204" pitchFamily="49" charset="0"/>
              </a:rPr>
            </a:br>
            <a:r>
              <a:rPr lang="en-GB" dirty="0">
                <a:latin typeface="Lucida Console" panose="020B0609040504020204" pitchFamily="49" charset="0"/>
              </a:rPr>
              <a:t>border-bottom-width: border-left-width:</a:t>
            </a:r>
          </a:p>
          <a:p>
            <a:pPr lvl="1"/>
            <a:r>
              <a:rPr lang="en-GB" dirty="0">
                <a:latin typeface="Lucida Console" panose="020B0609040504020204" pitchFamily="49" charset="0"/>
              </a:rPr>
              <a:t>thin, medium, thick</a:t>
            </a:r>
          </a:p>
          <a:p>
            <a:pPr lvl="1"/>
            <a:r>
              <a:rPr lang="en-GB" dirty="0" err="1">
                <a:latin typeface="Lucida Console" panose="020B0609040504020204" pitchFamily="49" charset="0"/>
              </a:rPr>
              <a:t>px</a:t>
            </a:r>
            <a:r>
              <a:rPr lang="en-GB" dirty="0">
                <a:latin typeface="Lucida Console" panose="020B0609040504020204" pitchFamily="49" charset="0"/>
              </a:rPr>
              <a:t>, </a:t>
            </a:r>
            <a:r>
              <a:rPr lang="en-GB" dirty="0" err="1">
                <a:latin typeface="Lucida Console" panose="020B0609040504020204" pitchFamily="49" charset="0"/>
              </a:rPr>
              <a:t>pt</a:t>
            </a:r>
            <a:r>
              <a:rPr lang="en-GB" dirty="0">
                <a:latin typeface="Lucida Console" panose="020B0609040504020204" pitchFamily="49" charset="0"/>
              </a:rPr>
              <a:t>, </a:t>
            </a:r>
            <a:r>
              <a:rPr lang="en-GB" dirty="0" err="1">
                <a:latin typeface="Lucida Console" panose="020B0609040504020204" pitchFamily="49" charset="0"/>
              </a:rPr>
              <a:t>em</a:t>
            </a:r>
            <a:endParaRPr lang="en-GB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r>
              <a:rPr lang="en-GB" dirty="0">
                <a:latin typeface="Lucida Console" panose="020B0609040504020204" pitchFamily="49" charset="0"/>
              </a:rPr>
              <a:t>border-top-</a:t>
            </a:r>
            <a:r>
              <a:rPr lang="en-GB" dirty="0" err="1">
                <a:latin typeface="Lucida Console" panose="020B0609040504020204" pitchFamily="49" charset="0"/>
              </a:rPr>
              <a:t>color</a:t>
            </a:r>
            <a:r>
              <a:rPr lang="en-GB" dirty="0">
                <a:latin typeface="Lucida Console" panose="020B0609040504020204" pitchFamily="49" charset="0"/>
              </a:rPr>
              <a:t>: border-right-</a:t>
            </a:r>
            <a:r>
              <a:rPr lang="en-GB" dirty="0" err="1">
                <a:latin typeface="Lucida Console" panose="020B0609040504020204" pitchFamily="49" charset="0"/>
              </a:rPr>
              <a:t>color</a:t>
            </a:r>
            <a:r>
              <a:rPr lang="en-GB" dirty="0">
                <a:latin typeface="Lucida Console" panose="020B0609040504020204" pitchFamily="49" charset="0"/>
              </a:rPr>
              <a:t>: </a:t>
            </a:r>
            <a:br>
              <a:rPr lang="en-GB" dirty="0">
                <a:latin typeface="Lucida Console" panose="020B0609040504020204" pitchFamily="49" charset="0"/>
              </a:rPr>
            </a:br>
            <a:r>
              <a:rPr lang="en-GB" dirty="0">
                <a:latin typeface="Lucida Console" panose="020B0609040504020204" pitchFamily="49" charset="0"/>
              </a:rPr>
              <a:t>border-bottom-</a:t>
            </a:r>
            <a:r>
              <a:rPr lang="en-GB" dirty="0" err="1">
                <a:latin typeface="Lucida Console" panose="020B0609040504020204" pitchFamily="49" charset="0"/>
              </a:rPr>
              <a:t>color</a:t>
            </a:r>
            <a:r>
              <a:rPr lang="en-GB" dirty="0">
                <a:latin typeface="Lucida Console" panose="020B0609040504020204" pitchFamily="49" charset="0"/>
              </a:rPr>
              <a:t>: border-left-</a:t>
            </a:r>
            <a:r>
              <a:rPr lang="en-GB" dirty="0" err="1">
                <a:latin typeface="Lucida Console" panose="020B0609040504020204" pitchFamily="49" charset="0"/>
              </a:rPr>
              <a:t>color</a:t>
            </a:r>
            <a:r>
              <a:rPr lang="en-GB" dirty="0">
                <a:latin typeface="Lucida Console" panose="020B0609040504020204" pitchFamily="49" charset="0"/>
              </a:rPr>
              <a:t>:</a:t>
            </a:r>
          </a:p>
          <a:p>
            <a:pPr lvl="1"/>
            <a:r>
              <a:rPr lang="en-GB" dirty="0"/>
              <a:t>Specified as for </a:t>
            </a:r>
            <a:r>
              <a:rPr lang="en-GB" dirty="0" err="1">
                <a:latin typeface="Lucida Console" panose="020B0609040504020204" pitchFamily="49" charset="0"/>
              </a:rPr>
              <a:t>color</a:t>
            </a:r>
            <a:r>
              <a:rPr lang="en-GB" dirty="0">
                <a:latin typeface="Lucida Console" panose="020B0609040504020204" pitchFamily="49" charset="0"/>
              </a:rPr>
              <a:t>:</a:t>
            </a:r>
            <a:r>
              <a:rPr lang="en-GB" dirty="0"/>
              <a:t> and </a:t>
            </a:r>
            <a:r>
              <a:rPr lang="en-GB" dirty="0">
                <a:latin typeface="Lucida Console" panose="020B0609040504020204" pitchFamily="49" charset="0"/>
              </a:rPr>
              <a:t>background-</a:t>
            </a:r>
            <a:r>
              <a:rPr lang="en-GB" dirty="0" err="1">
                <a:latin typeface="Lucida Console" panose="020B0609040504020204" pitchFamily="49" charset="0"/>
              </a:rPr>
              <a:t>color</a:t>
            </a:r>
            <a:r>
              <a:rPr lang="en-GB" dirty="0">
                <a:latin typeface="Lucida Console" panose="020B0609040504020204" pitchFamily="49" charset="0"/>
              </a:rPr>
              <a:t>:</a:t>
            </a:r>
          </a:p>
          <a:p>
            <a:pPr marL="0" indent="0">
              <a:buNone/>
            </a:pPr>
            <a:r>
              <a:rPr lang="en-GB" dirty="0">
                <a:latin typeface="Lucida Console" panose="020B0609040504020204" pitchFamily="49" charset="0"/>
              </a:rPr>
              <a:t>border-top-style: border-right-style: </a:t>
            </a:r>
            <a:br>
              <a:rPr lang="en-GB" dirty="0">
                <a:latin typeface="Lucida Console" panose="020B0609040504020204" pitchFamily="49" charset="0"/>
              </a:rPr>
            </a:br>
            <a:r>
              <a:rPr lang="en-GB" dirty="0">
                <a:latin typeface="Lucida Console" panose="020B0609040504020204" pitchFamily="49" charset="0"/>
              </a:rPr>
              <a:t>border-bottom-style: border-left-style:</a:t>
            </a:r>
          </a:p>
          <a:p>
            <a:pPr lvl="1"/>
            <a:r>
              <a:rPr lang="en-GB" dirty="0">
                <a:latin typeface="Lucida Console" panose="020B0609040504020204" pitchFamily="49" charset="0"/>
              </a:rPr>
              <a:t>none, dotted, dashed, solid, double, groove, ridge, inset, outset</a:t>
            </a:r>
          </a:p>
        </p:txBody>
      </p:sp>
    </p:spTree>
    <p:extLst>
      <p:ext uri="{BB962C8B-B14F-4D97-AF65-F5344CB8AC3E}">
        <p14:creationId xmlns:p14="http://schemas.microsoft.com/office/powerpoint/2010/main" val="4005730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57">
            <a:extLst>
              <a:ext uri="{FF2B5EF4-FFF2-40B4-BE49-F238E27FC236}">
                <a16:creationId xmlns:a16="http://schemas.microsoft.com/office/drawing/2014/main" id="{078D0052-CAA8-F944-A187-2490457413A7}"/>
              </a:ext>
            </a:extLst>
          </p:cNvPr>
          <p:cNvGrpSpPr/>
          <p:nvPr/>
        </p:nvGrpSpPr>
        <p:grpSpPr>
          <a:xfrm>
            <a:off x="6167438" y="1751365"/>
            <a:ext cx="5400675" cy="4494499"/>
            <a:chOff x="6167438" y="1751365"/>
            <a:chExt cx="5400675" cy="4494499"/>
          </a:xfrm>
        </p:grpSpPr>
        <p:sp>
          <p:nvSpPr>
            <p:cNvPr id="5" name="Rectangle 4"/>
            <p:cNvSpPr/>
            <p:nvPr/>
          </p:nvSpPr>
          <p:spPr bwMode="auto">
            <a:xfrm>
              <a:off x="6167438" y="1781864"/>
              <a:ext cx="5400675" cy="4464000"/>
            </a:xfrm>
            <a:prstGeom prst="rect">
              <a:avLst/>
            </a:prstGeom>
            <a:noFill/>
            <a:ln w="12700" cap="flat" cmpd="sng" algn="ctr">
              <a:solidFill>
                <a:schemeClr val="tx1">
                  <a:lumMod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6383338" y="1997864"/>
              <a:ext cx="4968000" cy="4032000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941280" y="1751365"/>
              <a:ext cx="90281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err="1"/>
                <a:t>ul</a:t>
              </a:r>
              <a:r>
                <a:rPr lang="en-GB" sz="1200" dirty="0"/>
                <a:t> margin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941280" y="1965411"/>
              <a:ext cx="87075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GB" sz="1200" dirty="0" err="1">
                  <a:solidFill>
                    <a:schemeClr val="bg1"/>
                  </a:solidFill>
                </a:rPr>
                <a:t>ul</a:t>
              </a:r>
              <a:r>
                <a:rPr lang="en-GB" sz="1200" dirty="0">
                  <a:solidFill>
                    <a:schemeClr val="bg1"/>
                  </a:solidFill>
                </a:rPr>
                <a:t> border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88945FDC-9DE4-2A45-A102-EF38FE9A1825}"/>
                </a:ext>
              </a:extLst>
            </p:cNvPr>
            <p:cNvSpPr/>
            <p:nvPr/>
          </p:nvSpPr>
          <p:spPr bwMode="auto">
            <a:xfrm>
              <a:off x="6600825" y="2205038"/>
              <a:ext cx="4536000" cy="36000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CEB7429A-CB07-154F-B702-7BB7C2627EA7}"/>
                </a:ext>
              </a:extLst>
            </p:cNvPr>
            <p:cNvSpPr/>
            <p:nvPr/>
          </p:nvSpPr>
          <p:spPr bwMode="auto">
            <a:xfrm>
              <a:off x="6816724" y="2420936"/>
              <a:ext cx="4104000" cy="31680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941280" y="2164250"/>
              <a:ext cx="98456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err="1"/>
                <a:t>ul</a:t>
              </a:r>
              <a:r>
                <a:rPr lang="en-GB" sz="1200" dirty="0"/>
                <a:t> padding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Collapsing Margins</a:t>
            </a:r>
            <a:endParaRPr lang="en-GB" dirty="0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Adjoining vertical margins combine to form a single margin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sz="1600" dirty="0">
                <a:latin typeface="Lucida Console" panose="020B0609040504020204" pitchFamily="49" charset="0"/>
              </a:rPr>
              <a:t>&lt;</a:t>
            </a:r>
            <a:r>
              <a:rPr lang="en-GB" sz="1600" dirty="0" err="1">
                <a:latin typeface="Lucida Console" panose="020B0609040504020204" pitchFamily="49" charset="0"/>
              </a:rPr>
              <a:t>ul</a:t>
            </a:r>
            <a:r>
              <a:rPr lang="en-GB" sz="1600" dirty="0">
                <a:latin typeface="Lucida Console" panose="020B0609040504020204" pitchFamily="49" charset="0"/>
              </a:rPr>
              <a:t>&gt;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</a:t>
            </a:r>
            <a:r>
              <a:rPr lang="en-GB" sz="1600" dirty="0">
                <a:solidFill>
                  <a:srgbClr val="00B0F0"/>
                </a:solidFill>
                <a:latin typeface="Lucida Console" panose="020B0609040504020204" pitchFamily="49" charset="0"/>
              </a:rPr>
              <a:t>&lt;li&gt;...&lt;/li&gt;</a:t>
            </a:r>
            <a:br>
              <a:rPr lang="en-GB" sz="1600" dirty="0">
                <a:solidFill>
                  <a:srgbClr val="00B0F0"/>
                </a:solidFill>
                <a:latin typeface="Lucida Console" panose="020B0609040504020204" pitchFamily="49" charset="0"/>
              </a:rPr>
            </a:br>
            <a:r>
              <a:rPr lang="en-GB" sz="1600" dirty="0">
                <a:solidFill>
                  <a:srgbClr val="00B0F0"/>
                </a:solidFill>
                <a:latin typeface="Lucida Console" panose="020B0609040504020204" pitchFamily="49" charset="0"/>
              </a:rPr>
              <a:t>  &lt;li&gt;...&lt;/li&gt;</a:t>
            </a:r>
            <a:br>
              <a:rPr lang="en-GB" sz="1600" dirty="0">
                <a:solidFill>
                  <a:srgbClr val="00B0F0"/>
                </a:solidFill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&lt;/</a:t>
            </a:r>
            <a:r>
              <a:rPr lang="en-GB" sz="1600" dirty="0" err="1">
                <a:latin typeface="Lucida Console" panose="020B0609040504020204" pitchFamily="49" charset="0"/>
              </a:rPr>
              <a:t>ul</a:t>
            </a:r>
            <a:r>
              <a:rPr lang="en-GB" sz="1600" dirty="0">
                <a:latin typeface="Lucida Console" panose="020B0609040504020204" pitchFamily="49" charset="0"/>
              </a:rPr>
              <a:t>&gt;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EE57D3-4B29-5A4C-92A6-3AE02F09AC5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3062E8A9-4F0B-6145-A396-FF84055FEB8A}"/>
              </a:ext>
            </a:extLst>
          </p:cNvPr>
          <p:cNvGrpSpPr/>
          <p:nvPr/>
        </p:nvGrpSpPr>
        <p:grpSpPr>
          <a:xfrm>
            <a:off x="7031308" y="3866805"/>
            <a:ext cx="3672000" cy="1514601"/>
            <a:chOff x="7031308" y="3866805"/>
            <a:chExt cx="3672000" cy="1514601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2B61E30D-E061-BA4A-B59F-9B1CB955ECB3}"/>
                </a:ext>
              </a:extLst>
            </p:cNvPr>
            <p:cNvSpPr/>
            <p:nvPr/>
          </p:nvSpPr>
          <p:spPr bwMode="auto">
            <a:xfrm>
              <a:off x="7031308" y="4121406"/>
              <a:ext cx="3672000" cy="1260000"/>
            </a:xfrm>
            <a:prstGeom prst="rect">
              <a:avLst/>
            </a:prstGeom>
            <a:solidFill>
              <a:schemeClr val="tx2">
                <a:lumMod val="75000"/>
                <a:lumOff val="25000"/>
              </a:schemeClr>
            </a:solidFill>
            <a:ln w="12700" cap="flat" cmpd="sng" algn="ctr">
              <a:solidFill>
                <a:schemeClr val="tx2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CF6C6360-6B93-BB4B-BE2B-161B2A98142A}"/>
                </a:ext>
              </a:extLst>
            </p:cNvPr>
            <p:cNvSpPr/>
            <p:nvPr/>
          </p:nvSpPr>
          <p:spPr bwMode="auto">
            <a:xfrm>
              <a:off x="7247308" y="4337406"/>
              <a:ext cx="3240000" cy="827999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2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2DB69A83-92A6-8141-AB3F-A999D6B24FA8}"/>
                </a:ext>
              </a:extLst>
            </p:cNvPr>
            <p:cNvSpPr/>
            <p:nvPr/>
          </p:nvSpPr>
          <p:spPr bwMode="auto">
            <a:xfrm>
              <a:off x="7463308" y="4553405"/>
              <a:ext cx="2808000" cy="3960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2">
                  <a:lumMod val="75000"/>
                  <a:lumOff val="25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8DE2EC01-6290-6D46-BE42-D4ABF7F7690C}"/>
                </a:ext>
              </a:extLst>
            </p:cNvPr>
            <p:cNvSpPr txBox="1"/>
            <p:nvPr/>
          </p:nvSpPr>
          <p:spPr>
            <a:xfrm>
              <a:off x="7586248" y="3866805"/>
              <a:ext cx="85151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li margin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412E9A3E-1BCA-0E4A-AF51-883268392BDE}"/>
                </a:ext>
              </a:extLst>
            </p:cNvPr>
            <p:cNvSpPr txBox="1"/>
            <p:nvPr/>
          </p:nvSpPr>
          <p:spPr>
            <a:xfrm>
              <a:off x="7583427" y="4090221"/>
              <a:ext cx="8194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solidFill>
                    <a:schemeClr val="bg1"/>
                  </a:solidFill>
                </a:rPr>
                <a:t>li border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E0DAD016-B671-F048-9A7D-97330AF853FA}"/>
                </a:ext>
              </a:extLst>
            </p:cNvPr>
            <p:cNvSpPr txBox="1"/>
            <p:nvPr/>
          </p:nvSpPr>
          <p:spPr>
            <a:xfrm>
              <a:off x="7583427" y="4310657"/>
              <a:ext cx="93326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li padding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B9B80927-AE9F-FE4D-B49D-56420C5BB106}"/>
                </a:ext>
              </a:extLst>
            </p:cNvPr>
            <p:cNvSpPr txBox="1"/>
            <p:nvPr/>
          </p:nvSpPr>
          <p:spPr>
            <a:xfrm>
              <a:off x="7583427" y="4612905"/>
              <a:ext cx="88838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li content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8B95254-33C7-E649-8AE9-248650F0D4AA}"/>
              </a:ext>
            </a:extLst>
          </p:cNvPr>
          <p:cNvGrpSpPr/>
          <p:nvPr/>
        </p:nvGrpSpPr>
        <p:grpSpPr>
          <a:xfrm>
            <a:off x="7031368" y="2400445"/>
            <a:ext cx="3672000" cy="1496393"/>
            <a:chOff x="7031368" y="2400445"/>
            <a:chExt cx="3672000" cy="1496393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169F91FC-93DA-764B-87D1-7F2223DAE04B}"/>
                </a:ext>
              </a:extLst>
            </p:cNvPr>
            <p:cNvSpPr/>
            <p:nvPr/>
          </p:nvSpPr>
          <p:spPr bwMode="auto">
            <a:xfrm>
              <a:off x="7031368" y="2636838"/>
              <a:ext cx="3672000" cy="1260000"/>
            </a:xfrm>
            <a:prstGeom prst="rect">
              <a:avLst/>
            </a:prstGeom>
            <a:solidFill>
              <a:schemeClr val="tx2">
                <a:lumMod val="75000"/>
                <a:lumOff val="25000"/>
              </a:schemeClr>
            </a:solidFill>
            <a:ln w="12700" cap="flat" cmpd="sng" algn="ctr">
              <a:solidFill>
                <a:schemeClr val="tx2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71DE15D8-044F-3D40-966B-CB6B11FD8057}"/>
                </a:ext>
              </a:extLst>
            </p:cNvPr>
            <p:cNvSpPr/>
            <p:nvPr/>
          </p:nvSpPr>
          <p:spPr bwMode="auto">
            <a:xfrm>
              <a:off x="7247308" y="2857172"/>
              <a:ext cx="3240000" cy="827999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2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D58AEDBB-3503-0345-834A-55991787E3F5}"/>
                </a:ext>
              </a:extLst>
            </p:cNvPr>
            <p:cNvSpPr/>
            <p:nvPr/>
          </p:nvSpPr>
          <p:spPr bwMode="auto">
            <a:xfrm>
              <a:off x="7463370" y="3071218"/>
              <a:ext cx="2808000" cy="3960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2">
                  <a:lumMod val="75000"/>
                  <a:lumOff val="25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BA7B9D79-3B69-BD40-A07D-3B744C9D29A3}"/>
                </a:ext>
              </a:extLst>
            </p:cNvPr>
            <p:cNvSpPr txBox="1"/>
            <p:nvPr/>
          </p:nvSpPr>
          <p:spPr>
            <a:xfrm>
              <a:off x="7586248" y="2400445"/>
              <a:ext cx="85151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li margin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DBA36188-E5C6-9543-9D09-426CB59BFD94}"/>
                </a:ext>
              </a:extLst>
            </p:cNvPr>
            <p:cNvSpPr txBox="1"/>
            <p:nvPr/>
          </p:nvSpPr>
          <p:spPr>
            <a:xfrm>
              <a:off x="7589813" y="2620779"/>
              <a:ext cx="8194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solidFill>
                    <a:schemeClr val="bg1"/>
                  </a:solidFill>
                </a:rPr>
                <a:t>li border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881E5360-9029-724D-92CA-B4A6B826DA4C}"/>
                </a:ext>
              </a:extLst>
            </p:cNvPr>
            <p:cNvSpPr txBox="1"/>
            <p:nvPr/>
          </p:nvSpPr>
          <p:spPr>
            <a:xfrm>
              <a:off x="7586248" y="2820435"/>
              <a:ext cx="93326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li padding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3E75EE9A-708B-614C-8FA9-FBCE6FF80A2A}"/>
                </a:ext>
              </a:extLst>
            </p:cNvPr>
            <p:cNvSpPr txBox="1"/>
            <p:nvPr/>
          </p:nvSpPr>
          <p:spPr>
            <a:xfrm>
              <a:off x="7583427" y="3136717"/>
              <a:ext cx="88838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li content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6331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25AC3-B546-1A4A-896B-CA8FE6A6C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Floating elements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9D9FE5-A92E-084D-86E7-7E572C23C24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 floated element can move left/right (within its containing block), allowing content to flow around it</a:t>
            </a:r>
          </a:p>
          <a:p>
            <a:pPr marL="0" indent="0">
              <a:buNone/>
            </a:pPr>
            <a:r>
              <a:rPr lang="en-GB" dirty="0">
                <a:latin typeface="Lucida Console" panose="020B0609040504020204" pitchFamily="49" charset="0"/>
              </a:rPr>
              <a:t>float:</a:t>
            </a:r>
          </a:p>
          <a:p>
            <a:pPr lvl="1"/>
            <a:r>
              <a:rPr lang="en-GB" dirty="0">
                <a:latin typeface="Lucida Console" panose="020B0609040504020204" pitchFamily="49" charset="0"/>
              </a:rPr>
              <a:t>left, right, none</a:t>
            </a:r>
          </a:p>
          <a:p>
            <a:pPr marL="0" indent="0">
              <a:buNone/>
            </a:pPr>
            <a:r>
              <a:rPr lang="en-GB" dirty="0">
                <a:latin typeface="Lucida Console" panose="020B0609040504020204" pitchFamily="49" charset="0"/>
              </a:rPr>
              <a:t>clear:</a:t>
            </a:r>
          </a:p>
          <a:p>
            <a:pPr lvl="1"/>
            <a:r>
              <a:rPr lang="en-GB" dirty="0"/>
              <a:t>Indicates that an element’s content may not flow around a floated element</a:t>
            </a:r>
          </a:p>
          <a:p>
            <a:pPr lvl="1"/>
            <a:r>
              <a:rPr lang="en-GB" dirty="0">
                <a:latin typeface="Lucida Console" panose="020B0609040504020204" pitchFamily="49" charset="0"/>
              </a:rPr>
              <a:t>left, right, both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4473FB0-03F1-054B-810F-B97F4ECE615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8181C2E-EC3B-5941-A69B-27987B65611A}"/>
              </a:ext>
            </a:extLst>
          </p:cNvPr>
          <p:cNvSpPr/>
          <p:nvPr/>
        </p:nvSpPr>
        <p:spPr>
          <a:xfrm>
            <a:off x="6600850" y="1773236"/>
            <a:ext cx="4464000" cy="44640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r>
              <a:rPr lang="en-GB" dirty="0">
                <a:solidFill>
                  <a:schemeClr val="tx1"/>
                </a:solidFill>
              </a:rPr>
              <a:t>		Lorem ipsum </a:t>
            </a:r>
            <a:r>
              <a:rPr lang="en-GB" dirty="0" err="1">
                <a:solidFill>
                  <a:schemeClr val="tx1"/>
                </a:solidFill>
              </a:rPr>
              <a:t>dolor</a:t>
            </a:r>
            <a:r>
              <a:rPr lang="en-GB" dirty="0">
                <a:solidFill>
                  <a:schemeClr val="tx1"/>
                </a:solidFill>
              </a:rPr>
              <a:t> 		sit </a:t>
            </a:r>
            <a:r>
              <a:rPr lang="en-GB" dirty="0" err="1">
                <a:solidFill>
                  <a:schemeClr val="tx1"/>
                </a:solidFill>
              </a:rPr>
              <a:t>amet</a:t>
            </a:r>
            <a:r>
              <a:rPr lang="en-GB" dirty="0">
                <a:solidFill>
                  <a:schemeClr val="tx1"/>
                </a:solidFill>
              </a:rPr>
              <a:t>, 			</a:t>
            </a:r>
            <a:r>
              <a:rPr lang="en-GB" dirty="0" err="1">
                <a:solidFill>
                  <a:schemeClr val="tx1"/>
                </a:solidFill>
              </a:rPr>
              <a:t>consectetur</a:t>
            </a:r>
            <a:r>
              <a:rPr lang="en-GB" dirty="0">
                <a:solidFill>
                  <a:schemeClr val="tx1"/>
                </a:solidFill>
              </a:rPr>
              <a:t> 			</a:t>
            </a:r>
            <a:r>
              <a:rPr lang="en-GB" dirty="0" err="1">
                <a:solidFill>
                  <a:schemeClr val="tx1"/>
                </a:solidFill>
              </a:rPr>
              <a:t>adipiscing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elit</a:t>
            </a:r>
            <a:r>
              <a:rPr lang="en-GB" dirty="0">
                <a:solidFill>
                  <a:schemeClr val="tx1"/>
                </a:solidFill>
              </a:rPr>
              <a:t>. Cras 		et </a:t>
            </a:r>
            <a:r>
              <a:rPr lang="en-GB" dirty="0" err="1">
                <a:solidFill>
                  <a:schemeClr val="tx1"/>
                </a:solidFill>
              </a:rPr>
              <a:t>feugiat</a:t>
            </a:r>
            <a:r>
              <a:rPr lang="en-GB" dirty="0">
                <a:solidFill>
                  <a:schemeClr val="tx1"/>
                </a:solidFill>
              </a:rPr>
              <a:t> lorem. 		</a:t>
            </a:r>
            <a:r>
              <a:rPr lang="en-GB" dirty="0" err="1">
                <a:solidFill>
                  <a:schemeClr val="tx1"/>
                </a:solidFill>
              </a:rPr>
              <a:t>Fusce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congue</a:t>
            </a:r>
            <a:r>
              <a:rPr lang="en-GB" dirty="0">
                <a:solidFill>
                  <a:schemeClr val="tx1"/>
                </a:solidFill>
              </a:rPr>
              <a:t> 			lacinia ante ac 			</a:t>
            </a:r>
            <a:r>
              <a:rPr lang="en-GB" dirty="0" err="1">
                <a:solidFill>
                  <a:schemeClr val="tx1"/>
                </a:solidFill>
              </a:rPr>
              <a:t>tincidunt</a:t>
            </a:r>
            <a:r>
              <a:rPr lang="en-GB" dirty="0">
                <a:solidFill>
                  <a:schemeClr val="tx1"/>
                </a:solidFill>
              </a:rPr>
              <a:t>. </a:t>
            </a:r>
            <a:r>
              <a:rPr lang="en-GB" dirty="0" err="1">
                <a:solidFill>
                  <a:schemeClr val="tx1"/>
                </a:solidFill>
              </a:rPr>
              <a:t>Donec</a:t>
            </a:r>
            <a:r>
              <a:rPr lang="en-GB" dirty="0">
                <a:solidFill>
                  <a:schemeClr val="tx1"/>
                </a:solidFill>
              </a:rPr>
              <a:t> et 		</a:t>
            </a:r>
            <a:r>
              <a:rPr lang="en-GB" dirty="0" err="1">
                <a:solidFill>
                  <a:schemeClr val="tx1"/>
                </a:solidFill>
              </a:rPr>
              <a:t>metus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nec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orci</a:t>
            </a:r>
            <a:r>
              <a:rPr lang="en-GB" dirty="0">
                <a:solidFill>
                  <a:schemeClr val="tx1"/>
                </a:solidFill>
              </a:rPr>
              <a:t> dictum </a:t>
            </a:r>
            <a:r>
              <a:rPr lang="en-GB" dirty="0" err="1">
                <a:solidFill>
                  <a:schemeClr val="tx1"/>
                </a:solidFill>
              </a:rPr>
              <a:t>ultricies</a:t>
            </a:r>
            <a:r>
              <a:rPr lang="en-GB" dirty="0">
                <a:solidFill>
                  <a:schemeClr val="tx1"/>
                </a:solidFill>
              </a:rPr>
              <a:t>. Nam </a:t>
            </a:r>
            <a:r>
              <a:rPr lang="en-GB" dirty="0" err="1">
                <a:solidFill>
                  <a:schemeClr val="tx1"/>
                </a:solidFill>
              </a:rPr>
              <a:t>malesuada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justo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justo</a:t>
            </a:r>
            <a:r>
              <a:rPr lang="en-GB" dirty="0">
                <a:solidFill>
                  <a:schemeClr val="tx1"/>
                </a:solidFill>
              </a:rPr>
              <a:t>, ac </a:t>
            </a:r>
            <a:r>
              <a:rPr lang="en-GB" dirty="0" err="1">
                <a:solidFill>
                  <a:schemeClr val="tx1"/>
                </a:solidFill>
              </a:rPr>
              <a:t>volutpat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lectus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commodo</a:t>
            </a:r>
            <a:r>
              <a:rPr lang="en-GB" dirty="0">
                <a:solidFill>
                  <a:schemeClr val="tx1"/>
                </a:solidFill>
              </a:rPr>
              <a:t> lacinia. </a:t>
            </a:r>
            <a:r>
              <a:rPr lang="en-GB" dirty="0" err="1">
                <a:solidFill>
                  <a:schemeClr val="tx1"/>
                </a:solidFill>
              </a:rPr>
              <a:t>Mauris</a:t>
            </a:r>
            <a:r>
              <a:rPr lang="en-GB" dirty="0">
                <a:solidFill>
                  <a:schemeClr val="tx1"/>
                </a:solidFill>
              </a:rPr>
              <a:t> vitae </a:t>
            </a:r>
            <a:r>
              <a:rPr lang="en-GB" dirty="0" err="1">
                <a:solidFill>
                  <a:schemeClr val="tx1"/>
                </a:solidFill>
              </a:rPr>
              <a:t>nulla</a:t>
            </a:r>
            <a:r>
              <a:rPr lang="en-GB" dirty="0">
                <a:solidFill>
                  <a:schemeClr val="tx1"/>
                </a:solidFill>
              </a:rPr>
              <a:t> nisi. Ut </a:t>
            </a:r>
            <a:r>
              <a:rPr lang="en-GB" dirty="0" err="1">
                <a:solidFill>
                  <a:schemeClr val="tx1"/>
                </a:solidFill>
              </a:rPr>
              <a:t>dignissim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pellentesque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est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vel</a:t>
            </a:r>
            <a:r>
              <a:rPr lang="en-GB" dirty="0">
                <a:solidFill>
                  <a:schemeClr val="tx1"/>
                </a:solidFill>
              </a:rPr>
              <a:t> maximus. </a:t>
            </a:r>
            <a:r>
              <a:rPr lang="en-GB" dirty="0" err="1">
                <a:solidFill>
                  <a:schemeClr val="tx1"/>
                </a:solidFill>
              </a:rPr>
              <a:t>Phasellus</a:t>
            </a:r>
            <a:r>
              <a:rPr lang="en-GB" dirty="0">
                <a:solidFill>
                  <a:schemeClr val="tx1"/>
                </a:solidFill>
              </a:rPr>
              <a:t> vestibulum </a:t>
            </a:r>
            <a:r>
              <a:rPr lang="en-GB" dirty="0" err="1">
                <a:solidFill>
                  <a:schemeClr val="tx1"/>
                </a:solidFill>
              </a:rPr>
              <a:t>quam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sollicitudin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mauris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egestas</a:t>
            </a:r>
            <a:r>
              <a:rPr lang="en-GB" dirty="0">
                <a:solidFill>
                  <a:schemeClr val="tx1"/>
                </a:solidFill>
              </a:rPr>
              <a:t>,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916054-BEC8-3546-8ED2-9FDDCBF81B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6545" y="2006601"/>
            <a:ext cx="1644794" cy="2192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157214"/>
      </p:ext>
    </p:extLst>
  </p:cSld>
  <p:clrMapOvr>
    <a:masterClrMapping/>
  </p:clrMapOvr>
</p:sld>
</file>

<file path=ppt/theme/theme1.xml><?xml version="1.0" encoding="utf-8"?>
<a:theme xmlns:a="http://schemas.openxmlformats.org/drawingml/2006/main" name="Plain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FAC440A0-E155-B946-914F-5936431B4EB9}"/>
    </a:ext>
  </a:extLst>
</a:theme>
</file>

<file path=ppt/theme/theme2.xml><?xml version="1.0" encoding="utf-8"?>
<a:theme xmlns:a="http://schemas.openxmlformats.org/drawingml/2006/main" name="Marine 1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0D93C95F-2DC1-2A4E-B142-7D61E6CC609A}"/>
    </a:ext>
  </a:extLst>
</a:theme>
</file>

<file path=ppt/theme/theme3.xml><?xml version="1.0" encoding="utf-8"?>
<a:theme xmlns:a="http://schemas.openxmlformats.org/drawingml/2006/main" name="Marine 3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967CC3BD-E74E-9B48-A70B-8F2C1FC0168D}"/>
    </a:ext>
  </a:extLst>
</a:theme>
</file>

<file path=ppt/theme/theme4.xml><?xml version="1.0" encoding="utf-8"?>
<a:theme xmlns:a="http://schemas.openxmlformats.org/drawingml/2006/main" name="Marine 5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E63C4AFA-5CDD-0448-9752-1553B0FA9E54}"/>
    </a:ext>
  </a:extLst>
</a:theme>
</file>

<file path=ppt/theme/theme5.xml><?xml version="1.0" encoding="utf-8"?>
<a:theme xmlns:a="http://schemas.openxmlformats.org/drawingml/2006/main" name="Marine 6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0D22C297-7613-8F40-B64B-5C2B3E659575}"/>
    </a:ext>
  </a:extLst>
</a:theme>
</file>

<file path=ppt/theme/theme6.xml><?xml version="1.0" encoding="utf-8"?>
<a:theme xmlns:a="http://schemas.openxmlformats.org/drawingml/2006/main" name="Horizon 3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C7D6AF5E-FD7F-F84A-B7B9-5AF6110BEB2E}"/>
    </a:ext>
  </a:extLst>
</a:theme>
</file>

<file path=ppt/theme/theme7.xml><?xml version="1.0" encoding="utf-8"?>
<a:theme xmlns:a="http://schemas.openxmlformats.org/drawingml/2006/main" name="Horizon 4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28588786-51B7-4347-B9A0-6F586B294BD4}"/>
    </a:ext>
  </a:extLst>
</a:theme>
</file>

<file path=ppt/theme/theme8.xml><?xml version="1.0" encoding="utf-8"?>
<a:theme xmlns:a="http://schemas.openxmlformats.org/drawingml/2006/main" name="Horizon 5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C4C5CE5B-70DD-BB4A-B8D3-088B3EDCABC2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Plain</Template>
  <TotalTime>1278</TotalTime>
  <Words>2431</Words>
  <Application>Microsoft Macintosh PowerPoint</Application>
  <PresentationFormat>Widescreen</PresentationFormat>
  <Paragraphs>247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38</vt:i4>
      </vt:variant>
    </vt:vector>
  </HeadingPairs>
  <TitlesOfParts>
    <vt:vector size="52" baseType="lpstr">
      <vt:lpstr>Arial</vt:lpstr>
      <vt:lpstr>Calibri</vt:lpstr>
      <vt:lpstr>Georgia</vt:lpstr>
      <vt:lpstr>Lucida Console</vt:lpstr>
      <vt:lpstr>Lucida Grande</vt:lpstr>
      <vt:lpstr>Lucida Sans</vt:lpstr>
      <vt:lpstr>Plain</vt:lpstr>
      <vt:lpstr>Marine 1</vt:lpstr>
      <vt:lpstr>Marine 3</vt:lpstr>
      <vt:lpstr>Marine 5</vt:lpstr>
      <vt:lpstr>Marine 6</vt:lpstr>
      <vt:lpstr>Horizon 3</vt:lpstr>
      <vt:lpstr>Horizon 4</vt:lpstr>
      <vt:lpstr>Horizon 5</vt:lpstr>
      <vt:lpstr>PowerPoint Presentation</vt:lpstr>
      <vt:lpstr>Further Presentation</vt:lpstr>
      <vt:lpstr>CSS Visual Formatting Model</vt:lpstr>
      <vt:lpstr>Visual Formatting Model</vt:lpstr>
      <vt:lpstr>Visual Formatting Model</vt:lpstr>
      <vt:lpstr>The Box Model</vt:lpstr>
      <vt:lpstr>Box Model properties</vt:lpstr>
      <vt:lpstr>Collapsing Margins</vt:lpstr>
      <vt:lpstr>Floating elements</vt:lpstr>
      <vt:lpstr>Floating elements</vt:lpstr>
      <vt:lpstr>Positioning</vt:lpstr>
      <vt:lpstr>eXtensible Stylesheet Language</vt:lpstr>
      <vt:lpstr>The Problem</vt:lpstr>
      <vt:lpstr>eXtensible Stylesheet Language</vt:lpstr>
      <vt:lpstr>XML processing</vt:lpstr>
      <vt:lpstr>XSL processing in theory</vt:lpstr>
      <vt:lpstr>XSL processing in practice</vt:lpstr>
      <vt:lpstr>Example input</vt:lpstr>
      <vt:lpstr>Example output</vt:lpstr>
      <vt:lpstr>XSL stylesheets</vt:lpstr>
      <vt:lpstr>XPath</vt:lpstr>
      <vt:lpstr>XPath expressions</vt:lpstr>
      <vt:lpstr>XPath expression examples</vt:lpstr>
      <vt:lpstr>xsl:template</vt:lpstr>
      <vt:lpstr>xsl:apply-templates</vt:lpstr>
      <vt:lpstr>xsl:for-each</vt:lpstr>
      <vt:lpstr>xsl:value-of</vt:lpstr>
      <vt:lpstr>XSLT example – input</vt:lpstr>
      <vt:lpstr>XSLT example – output</vt:lpstr>
      <vt:lpstr>XSLT example – using stylesheet</vt:lpstr>
      <vt:lpstr>XSLT example – stylesheet</vt:lpstr>
      <vt:lpstr>XSLT example – templates</vt:lpstr>
      <vt:lpstr>XSLT example – templates</vt:lpstr>
      <vt:lpstr>XSLT example – templates</vt:lpstr>
      <vt:lpstr>XSLT example – templates </vt:lpstr>
      <vt:lpstr>XSL versus CSS</vt:lpstr>
      <vt:lpstr>XSL versus CSS</vt:lpstr>
      <vt:lpstr>Next Lecture: Further HTTP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 Gibbins</dc:creator>
  <cp:lastModifiedBy>Gibbins N.M.</cp:lastModifiedBy>
  <cp:revision>13</cp:revision>
  <dcterms:created xsi:type="dcterms:W3CDTF">2018-10-05T13:29:38Z</dcterms:created>
  <dcterms:modified xsi:type="dcterms:W3CDTF">2019-10-22T16:44:00Z</dcterms:modified>
</cp:coreProperties>
</file>