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1"/>
  </p:notesMasterIdLst>
  <p:sldIdLst>
    <p:sldId id="259" r:id="rId9"/>
    <p:sldId id="256" r:id="rId10"/>
    <p:sldId id="257" r:id="rId11"/>
    <p:sldId id="286" r:id="rId12"/>
    <p:sldId id="287" r:id="rId13"/>
    <p:sldId id="288" r:id="rId14"/>
    <p:sldId id="262" r:id="rId15"/>
    <p:sldId id="263" r:id="rId16"/>
    <p:sldId id="265" r:id="rId17"/>
    <p:sldId id="266" r:id="rId18"/>
    <p:sldId id="295" r:id="rId19"/>
    <p:sldId id="268" r:id="rId20"/>
    <p:sldId id="297" r:id="rId21"/>
    <p:sldId id="296" r:id="rId22"/>
    <p:sldId id="269" r:id="rId23"/>
    <p:sldId id="270" r:id="rId24"/>
    <p:sldId id="271" r:id="rId25"/>
    <p:sldId id="272" r:id="rId26"/>
    <p:sldId id="273" r:id="rId27"/>
    <p:sldId id="274" r:id="rId28"/>
    <p:sldId id="289" r:id="rId29"/>
    <p:sldId id="276" r:id="rId30"/>
    <p:sldId id="277" r:id="rId31"/>
    <p:sldId id="278" r:id="rId32"/>
    <p:sldId id="290" r:id="rId33"/>
    <p:sldId id="291" r:id="rId34"/>
    <p:sldId id="294" r:id="rId35"/>
    <p:sldId id="281" r:id="rId36"/>
    <p:sldId id="292" r:id="rId37"/>
    <p:sldId id="293" r:id="rId38"/>
    <p:sldId id="284" r:id="rId39"/>
    <p:sldId id="285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Lucida Sans Typewriter" panose="020B0509030504030204" pitchFamily="49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0FB4E-AA76-FC4C-85EB-94CF079C8F51}" v="14" dt="2019-10-18T11:24:22.385"/>
    <p1510:client id="{7279707C-574A-4064-B655-D38717D10B15}" v="3" dt="2019-10-18T12:02:4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/>
    <p:restoredTop sz="82367"/>
  </p:normalViewPr>
  <p:slideViewPr>
    <p:cSldViewPr snapToGrid="0" snapToObjects="1" showGuides="1">
      <p:cViewPr varScale="1">
        <p:scale>
          <a:sx n="94" d="100"/>
          <a:sy n="94" d="100"/>
        </p:scale>
        <p:origin x="1254" y="78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18/10/2019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13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28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8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W3C (1994)</a:t>
            </a:r>
          </a:p>
          <a:p>
            <a:r>
              <a:rPr lang="en-GB" b="0" dirty="0"/>
              <a:t>Organization for the Advancement of Structured Information Standards (originally SGML Open in 1993)</a:t>
            </a:r>
          </a:p>
          <a:p>
            <a:r>
              <a:rPr lang="en-GB" b="0" dirty="0"/>
              <a:t>IETF (1986)</a:t>
            </a:r>
          </a:p>
          <a:p>
            <a:r>
              <a:rPr lang="en-GB" b="0" dirty="0"/>
              <a:t>International Digital Publishing Federation (1999-2017)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ISO (1947)</a:t>
            </a:r>
          </a:p>
          <a:p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4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Formed in 1986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 a membership </a:t>
            </a:r>
            <a:r>
              <a:rPr lang="en-US" dirty="0" err="1"/>
              <a:t>organisation</a:t>
            </a:r>
            <a:r>
              <a:rPr lang="en-US" dirty="0"/>
              <a:t> – anyone can become involved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Consensus</a:t>
            </a:r>
            <a:r>
              <a:rPr lang="en-US" baseline="0" dirty="0"/>
              <a:t> 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Typical </a:t>
            </a:r>
            <a:r>
              <a:rPr lang="en-US" baseline="0" dirty="0" err="1"/>
              <a:t>attendence</a:t>
            </a:r>
            <a:r>
              <a:rPr lang="en-US" baseline="0" dirty="0"/>
              <a:t> at IETF meetings c. 1200 (from a maximum of ~2800 in 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IESG – Internet Engineer Steering Group (ADs)</a:t>
            </a:r>
          </a:p>
          <a:p>
            <a:endParaRPr lang="en-GB" dirty="0"/>
          </a:p>
          <a:p>
            <a:r>
              <a:rPr lang="en-GB" dirty="0"/>
              <a:t>IAB – Internet Architecture Board</a:t>
            </a:r>
          </a:p>
          <a:p>
            <a:endParaRPr lang="en-GB" dirty="0"/>
          </a:p>
          <a:p>
            <a:r>
              <a:rPr lang="en-GB" dirty="0"/>
              <a:t>Areas (2x ADs each, except 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GEN –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APS –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INT – Internet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O&amp;M – Operations 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RAI – Real-Time Applications and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RTG – Routing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SEC – 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TSV – Transport Services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Working Groups and BOFs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1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David </a:t>
            </a:r>
            <a:r>
              <a:rPr lang="en-GB" dirty="0" err="1"/>
              <a:t>Waitzman</a:t>
            </a:r>
            <a:r>
              <a:rPr lang="en-GB" dirty="0"/>
              <a:t> (1 April 1990). Standard for the transmission of IP datagrams on Avian Carriers. IETF. RFC 1149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9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 1991 HTML Tags</a:t>
            </a:r>
          </a:p>
          <a:p>
            <a:r>
              <a:rPr lang="en-US" dirty="0"/>
              <a:t>Jun</a:t>
            </a:r>
            <a:r>
              <a:rPr lang="en-US" baseline="0" dirty="0"/>
              <a:t> 1992 HTML DTD first draft, 1.1 in Nov</a:t>
            </a:r>
          </a:p>
          <a:p>
            <a:r>
              <a:rPr lang="en-US" baseline="0" dirty="0"/>
              <a:t>Jan 1993 Mosaic released</a:t>
            </a:r>
          </a:p>
          <a:p>
            <a:r>
              <a:rPr lang="en-US" baseline="0" dirty="0"/>
              <a:t>Jun 1993 Hypertext Markup Language (Internet Draft)</a:t>
            </a:r>
          </a:p>
          <a:p>
            <a:r>
              <a:rPr lang="en-US" baseline="0" dirty="0"/>
              <a:t>Nov 1993 HTML+ (Internet Draft)</a:t>
            </a:r>
          </a:p>
          <a:p>
            <a:r>
              <a:rPr lang="en-US" baseline="0" dirty="0"/>
              <a:t>Sep 1994 IETF HTML WG founded</a:t>
            </a:r>
          </a:p>
          <a:p>
            <a:r>
              <a:rPr lang="en-US" baseline="0" dirty="0"/>
              <a:t>Oct 1994 W3C founded</a:t>
            </a:r>
          </a:p>
          <a:p>
            <a:r>
              <a:rPr lang="en-US" baseline="0" dirty="0"/>
              <a:t>Oct 1994 Netscape 0.9 released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Apr 1995 HTML 3.0 (Internet Draft)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Aug 1995 IE released</a:t>
            </a:r>
          </a:p>
          <a:p>
            <a:r>
              <a:rPr lang="en-US" baseline="0" dirty="0"/>
              <a:t>Nov 1995 HTML 2.0 (RFC1866)</a:t>
            </a:r>
          </a:p>
          <a:p>
            <a:r>
              <a:rPr lang="en-US" baseline="0" dirty="0"/>
              <a:t>Nov 1995 HTML Forms (RFC1867)</a:t>
            </a:r>
          </a:p>
          <a:p>
            <a:r>
              <a:rPr lang="en-US" baseline="0" dirty="0"/>
              <a:t>Dec 1995 IETF HTML WG disbanded</a:t>
            </a:r>
          </a:p>
          <a:p>
            <a:r>
              <a:rPr lang="en-US" baseline="0" dirty="0"/>
              <a:t>May 1996 HTML Tables (RFC1942)</a:t>
            </a:r>
          </a:p>
          <a:p>
            <a:r>
              <a:rPr lang="en-US" baseline="0" dirty="0"/>
              <a:t>Aug 1996 HTML Client-side Image Maps (RFC1980)</a:t>
            </a:r>
          </a:p>
          <a:p>
            <a:r>
              <a:rPr lang="en-US" baseline="0" dirty="0"/>
              <a:t>Jan 1997 HTML I18N (RFC2070)</a:t>
            </a:r>
          </a:p>
          <a:p>
            <a:r>
              <a:rPr lang="en-US" baseline="0" dirty="0"/>
              <a:t>Jan 1997 HTML 3.2 (W3C REC)</a:t>
            </a:r>
          </a:p>
          <a:p>
            <a:r>
              <a:rPr lang="en-US" baseline="0" dirty="0"/>
              <a:t>Dec 1997 HTML 4.0 (W3C REC)</a:t>
            </a:r>
          </a:p>
          <a:p>
            <a:r>
              <a:rPr lang="en-US" baseline="0" dirty="0"/>
              <a:t>Dec 1999 HTML 4.01 (W3C REC)</a:t>
            </a:r>
          </a:p>
          <a:p>
            <a:r>
              <a:rPr lang="en-US" baseline="0" dirty="0"/>
              <a:t>May 2000 ISO HTML (</a:t>
            </a:r>
            <a:r>
              <a:rPr lang="is-IS" dirty="0"/>
              <a:t>ISO/IEC 15445:2000)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5D10-06F6-604D-98A4-136F46A551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0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18/10/2019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Engineering Task 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reject: kings, presidents and voting. </a:t>
            </a:r>
            <a:br>
              <a:rPr lang="en-US" dirty="0"/>
            </a:br>
            <a:r>
              <a:rPr lang="en-US" dirty="0"/>
              <a:t>We believe in: rough consensus and running code.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David Clark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conservative in what you send and liberal in what you accept.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Jon </a:t>
            </a:r>
            <a:r>
              <a:rPr lang="en-US" i="1" dirty="0" err="1"/>
              <a:t>Postel</a:t>
            </a:r>
            <a:endParaRPr lang="en-US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CD5DBE-FEE1-9E43-A920-12D968ED93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51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5434-B8C9-3244-94EC-53FB2C89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9D49E-0DA7-1F42-BB35-BA5C3ED292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906433A-7F39-BC44-839A-5412204D45A9}"/>
              </a:ext>
            </a:extLst>
          </p:cNvPr>
          <p:cNvGrpSpPr/>
          <p:nvPr/>
        </p:nvGrpSpPr>
        <p:grpSpPr>
          <a:xfrm>
            <a:off x="672416" y="5099351"/>
            <a:ext cx="10895697" cy="1137937"/>
            <a:chOff x="672416" y="5099351"/>
            <a:chExt cx="10895697" cy="113793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80501F4-AA8D-C64B-80B9-1DEC80E4148F}"/>
                </a:ext>
              </a:extLst>
            </p:cNvPr>
            <p:cNvSpPr/>
            <p:nvPr/>
          </p:nvSpPr>
          <p:spPr>
            <a:xfrm>
              <a:off x="1921574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11C063E-71C1-2C40-A061-71F18B072EF8}"/>
                </a:ext>
              </a:extLst>
            </p:cNvPr>
            <p:cNvSpPr/>
            <p:nvPr/>
          </p:nvSpPr>
          <p:spPr>
            <a:xfrm>
              <a:off x="2101574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B89DF8-450D-C04C-9796-B153AED9D40A}"/>
                </a:ext>
              </a:extLst>
            </p:cNvPr>
            <p:cNvSpPr/>
            <p:nvPr/>
          </p:nvSpPr>
          <p:spPr>
            <a:xfrm>
              <a:off x="2281574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0A04D1DD-CD75-6142-90D6-1DB264C0C055}"/>
                </a:ext>
              </a:extLst>
            </p:cNvPr>
            <p:cNvSpPr/>
            <p:nvPr/>
          </p:nvSpPr>
          <p:spPr>
            <a:xfrm>
              <a:off x="3145686" y="549559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C6EBC71-468D-3540-8761-AB1126531A18}"/>
                </a:ext>
              </a:extLst>
            </p:cNvPr>
            <p:cNvSpPr/>
            <p:nvPr/>
          </p:nvSpPr>
          <p:spPr>
            <a:xfrm>
              <a:off x="3325686" y="5650442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B329CCD-CF4D-124B-B361-21A321E3EBDA}"/>
                </a:ext>
              </a:extLst>
            </p:cNvPr>
            <p:cNvSpPr/>
            <p:nvPr/>
          </p:nvSpPr>
          <p:spPr>
            <a:xfrm>
              <a:off x="3505686" y="58052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BBB5F8D-DEE2-1149-B91C-C7C8EB16CF18}"/>
                </a:ext>
              </a:extLst>
            </p:cNvPr>
            <p:cNvSpPr/>
            <p:nvPr/>
          </p:nvSpPr>
          <p:spPr>
            <a:xfrm>
              <a:off x="4369798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B66C86A-272B-9044-9480-496CB74E0064}"/>
                </a:ext>
              </a:extLst>
            </p:cNvPr>
            <p:cNvSpPr/>
            <p:nvPr/>
          </p:nvSpPr>
          <p:spPr>
            <a:xfrm>
              <a:off x="4549798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3F1BCD8-71B9-484C-A9FF-4BB277ABBB2E}"/>
                </a:ext>
              </a:extLst>
            </p:cNvPr>
            <p:cNvSpPr/>
            <p:nvPr/>
          </p:nvSpPr>
          <p:spPr>
            <a:xfrm>
              <a:off x="4729798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C4F55BB-9FDC-8048-A275-A282C23498E0}"/>
                </a:ext>
              </a:extLst>
            </p:cNvPr>
            <p:cNvSpPr/>
            <p:nvPr/>
          </p:nvSpPr>
          <p:spPr>
            <a:xfrm>
              <a:off x="5593461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09CB8B-498D-3D40-89BB-0A343D715631}"/>
                </a:ext>
              </a:extLst>
            </p:cNvPr>
            <p:cNvSpPr/>
            <p:nvPr/>
          </p:nvSpPr>
          <p:spPr>
            <a:xfrm>
              <a:off x="5773461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D0CA01A-AA6C-CD4B-B3E0-B419EC6397E0}"/>
                </a:ext>
              </a:extLst>
            </p:cNvPr>
            <p:cNvSpPr/>
            <p:nvPr/>
          </p:nvSpPr>
          <p:spPr>
            <a:xfrm>
              <a:off x="5953461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6A73B53B-C65C-CA4B-862C-FF911CAA714F}"/>
                </a:ext>
              </a:extLst>
            </p:cNvPr>
            <p:cNvSpPr/>
            <p:nvPr/>
          </p:nvSpPr>
          <p:spPr>
            <a:xfrm>
              <a:off x="6817124" y="549509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301345D-854C-154C-88A0-80DD68CA178D}"/>
                </a:ext>
              </a:extLst>
            </p:cNvPr>
            <p:cNvSpPr/>
            <p:nvPr/>
          </p:nvSpPr>
          <p:spPr>
            <a:xfrm>
              <a:off x="6997124" y="5649945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39E42F0-A6EE-A74C-B957-B9C6363EEEEB}"/>
                </a:ext>
              </a:extLst>
            </p:cNvPr>
            <p:cNvSpPr/>
            <p:nvPr/>
          </p:nvSpPr>
          <p:spPr>
            <a:xfrm>
              <a:off x="7177124" y="580479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EB1C91CC-0A7A-9247-8DB3-2FF8643B4FA6}"/>
                </a:ext>
              </a:extLst>
            </p:cNvPr>
            <p:cNvSpPr/>
            <p:nvPr/>
          </p:nvSpPr>
          <p:spPr>
            <a:xfrm>
              <a:off x="8040787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CBCE523-1218-CE41-8DE9-97EA86DCA6C4}"/>
                </a:ext>
              </a:extLst>
            </p:cNvPr>
            <p:cNvSpPr/>
            <p:nvPr/>
          </p:nvSpPr>
          <p:spPr>
            <a:xfrm>
              <a:off x="8220787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A6894264-8B09-9A4E-A0AF-9B94BF5C9582}"/>
                </a:ext>
              </a:extLst>
            </p:cNvPr>
            <p:cNvSpPr/>
            <p:nvPr/>
          </p:nvSpPr>
          <p:spPr>
            <a:xfrm>
              <a:off x="8400787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4D1B2E0-4371-2744-BC12-9424760DD8DB}"/>
                </a:ext>
              </a:extLst>
            </p:cNvPr>
            <p:cNvSpPr/>
            <p:nvPr/>
          </p:nvSpPr>
          <p:spPr>
            <a:xfrm>
              <a:off x="9269999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63D978A3-6538-3C43-8D3B-421EEA1DFF24}"/>
                </a:ext>
              </a:extLst>
            </p:cNvPr>
            <p:cNvSpPr/>
            <p:nvPr/>
          </p:nvSpPr>
          <p:spPr>
            <a:xfrm>
              <a:off x="9449999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0B8A3779-078F-FB45-9248-D385729C70B7}"/>
                </a:ext>
              </a:extLst>
            </p:cNvPr>
            <p:cNvSpPr/>
            <p:nvPr/>
          </p:nvSpPr>
          <p:spPr>
            <a:xfrm>
              <a:off x="9629999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35CE1A65-BD5E-2D45-B3BC-B7112892B782}"/>
                </a:ext>
              </a:extLst>
            </p:cNvPr>
            <p:cNvSpPr/>
            <p:nvPr/>
          </p:nvSpPr>
          <p:spPr>
            <a:xfrm>
              <a:off x="10488113" y="5489341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E1C98FF-827E-3948-8314-EF488F9AF95A}"/>
                </a:ext>
              </a:extLst>
            </p:cNvPr>
            <p:cNvSpPr/>
            <p:nvPr/>
          </p:nvSpPr>
          <p:spPr>
            <a:xfrm>
              <a:off x="10668113" y="5644188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24F0FC8B-E613-B64D-9A1D-A80BAE044391}"/>
                </a:ext>
              </a:extLst>
            </p:cNvPr>
            <p:cNvSpPr/>
            <p:nvPr/>
          </p:nvSpPr>
          <p:spPr>
            <a:xfrm>
              <a:off x="10848113" y="5799034"/>
              <a:ext cx="720000" cy="43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endParaRPr lang="en-GB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69B3DFF-7CF8-2741-BC4F-300A325A3815}"/>
                </a:ext>
              </a:extLst>
            </p:cNvPr>
            <p:cNvSpPr txBox="1"/>
            <p:nvPr/>
          </p:nvSpPr>
          <p:spPr>
            <a:xfrm>
              <a:off x="672416" y="5489341"/>
              <a:ext cx="11063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Working</a:t>
              </a:r>
            </a:p>
            <a:p>
              <a:pPr algn="ctr"/>
              <a:r>
                <a:rPr lang="en-GB" dirty="0"/>
                <a:t>Groups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4CAF66-5F17-444D-95D4-2D81E8DAA067}"/>
                </a:ext>
              </a:extLst>
            </p:cNvPr>
            <p:cNvCxnSpPr>
              <a:cxnSpLocks/>
              <a:stCxn id="7" idx="2"/>
              <a:endCxn id="16" idx="0"/>
            </p:cNvCxnSpPr>
            <p:nvPr/>
          </p:nvCxnSpPr>
          <p:spPr>
            <a:xfrm>
              <a:off x="2461574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D1E009C-2F27-5646-BE8C-9B1A4181230C}"/>
                </a:ext>
              </a:extLst>
            </p:cNvPr>
            <p:cNvCxnSpPr>
              <a:cxnSpLocks/>
              <a:stCxn id="8" idx="2"/>
              <a:endCxn id="20" idx="0"/>
            </p:cNvCxnSpPr>
            <p:nvPr/>
          </p:nvCxnSpPr>
          <p:spPr>
            <a:xfrm>
              <a:off x="3685686" y="5099351"/>
              <a:ext cx="0" cy="551091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2561D4-A612-1F49-A053-440B3C1E4E78}"/>
                </a:ext>
              </a:extLst>
            </p:cNvPr>
            <p:cNvCxnSpPr>
              <a:cxnSpLocks/>
              <a:stCxn id="11" idx="2"/>
              <a:endCxn id="23" idx="0"/>
            </p:cNvCxnSpPr>
            <p:nvPr/>
          </p:nvCxnSpPr>
          <p:spPr>
            <a:xfrm>
              <a:off x="4909798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44B53D5-E081-E048-B4B3-F983DAE8920C}"/>
                </a:ext>
              </a:extLst>
            </p:cNvPr>
            <p:cNvCxnSpPr>
              <a:cxnSpLocks/>
              <a:stCxn id="12" idx="2"/>
              <a:endCxn id="26" idx="0"/>
            </p:cNvCxnSpPr>
            <p:nvPr/>
          </p:nvCxnSpPr>
          <p:spPr>
            <a:xfrm>
              <a:off x="6133461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CA5F6C3-D826-BF41-BC65-EECA735225A6}"/>
                </a:ext>
              </a:extLst>
            </p:cNvPr>
            <p:cNvCxnSpPr>
              <a:cxnSpLocks/>
              <a:stCxn id="9" idx="2"/>
              <a:endCxn id="29" idx="0"/>
            </p:cNvCxnSpPr>
            <p:nvPr/>
          </p:nvCxnSpPr>
          <p:spPr>
            <a:xfrm>
              <a:off x="7357124" y="5099351"/>
              <a:ext cx="0" cy="550594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CFA59E5-8EE4-1F4D-9F86-643F98F4CC34}"/>
                </a:ext>
              </a:extLst>
            </p:cNvPr>
            <p:cNvCxnSpPr>
              <a:cxnSpLocks/>
              <a:stCxn id="10" idx="2"/>
              <a:endCxn id="32" idx="0"/>
            </p:cNvCxnSpPr>
            <p:nvPr/>
          </p:nvCxnSpPr>
          <p:spPr>
            <a:xfrm>
              <a:off x="8580787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5F4DCE-F277-1743-ADC7-9712DB3E7543}"/>
                </a:ext>
              </a:extLst>
            </p:cNvPr>
            <p:cNvCxnSpPr>
              <a:cxnSpLocks/>
              <a:stCxn id="13" idx="2"/>
              <a:endCxn id="35" idx="0"/>
            </p:cNvCxnSpPr>
            <p:nvPr/>
          </p:nvCxnSpPr>
          <p:spPr>
            <a:xfrm>
              <a:off x="9804450" y="5099351"/>
              <a:ext cx="5549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7EE2D6-CAF5-154B-A643-4C994F022E34}"/>
                </a:ext>
              </a:extLst>
            </p:cNvPr>
            <p:cNvCxnSpPr>
              <a:cxnSpLocks/>
              <a:stCxn id="14" idx="2"/>
              <a:endCxn id="38" idx="0"/>
            </p:cNvCxnSpPr>
            <p:nvPr/>
          </p:nvCxnSpPr>
          <p:spPr>
            <a:xfrm>
              <a:off x="11028113" y="5099351"/>
              <a:ext cx="0" cy="54483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3B808C0-4417-2E4B-96E5-7E52AB52BD91}"/>
              </a:ext>
            </a:extLst>
          </p:cNvPr>
          <p:cNvGrpSpPr/>
          <p:nvPr/>
        </p:nvGrpSpPr>
        <p:grpSpPr>
          <a:xfrm>
            <a:off x="2399019" y="2016054"/>
            <a:ext cx="2561920" cy="1257901"/>
            <a:chOff x="2399019" y="2016054"/>
            <a:chExt cx="2561920" cy="125790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BE12779-B8A9-1B47-B049-581A81DE14F0}"/>
                </a:ext>
              </a:extLst>
            </p:cNvPr>
            <p:cNvSpPr/>
            <p:nvPr/>
          </p:nvSpPr>
          <p:spPr>
            <a:xfrm>
              <a:off x="3139980" y="2697955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IESG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834B67B-0422-8C45-B79B-6D241E0A2B8F}"/>
                </a:ext>
              </a:extLst>
            </p:cNvPr>
            <p:cNvSpPr txBox="1"/>
            <p:nvPr/>
          </p:nvSpPr>
          <p:spPr>
            <a:xfrm>
              <a:off x="2399019" y="2016054"/>
              <a:ext cx="25619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Process management</a:t>
              </a:r>
            </a:p>
            <a:p>
              <a:pPr algn="ctr"/>
              <a:r>
                <a:rPr lang="en-GB" dirty="0"/>
                <a:t>RFC approval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4AB0B0A-355E-1842-9BDC-2CFF38C75938}"/>
              </a:ext>
            </a:extLst>
          </p:cNvPr>
          <p:cNvGrpSpPr/>
          <p:nvPr/>
        </p:nvGrpSpPr>
        <p:grpSpPr>
          <a:xfrm>
            <a:off x="4219980" y="2021093"/>
            <a:ext cx="4349077" cy="1252365"/>
            <a:chOff x="4219980" y="2021093"/>
            <a:chExt cx="4349077" cy="1252365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D7BD2E1-0F52-004F-B1E1-10F95328A4DA}"/>
                </a:ext>
              </a:extLst>
            </p:cNvPr>
            <p:cNvSpPr/>
            <p:nvPr/>
          </p:nvSpPr>
          <p:spPr>
            <a:xfrm>
              <a:off x="6814046" y="2697458"/>
              <a:ext cx="1080000" cy="5760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IAB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CE87532-2914-F74E-A3BD-2BC77EEAB902}"/>
                </a:ext>
              </a:extLst>
            </p:cNvPr>
            <p:cNvSpPr txBox="1"/>
            <p:nvPr/>
          </p:nvSpPr>
          <p:spPr>
            <a:xfrm>
              <a:off x="6167438" y="2021093"/>
              <a:ext cx="2401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Architectural advice</a:t>
              </a:r>
            </a:p>
            <a:p>
              <a:pPr algn="ctr"/>
              <a:r>
                <a:rPr lang="en-GB" dirty="0"/>
                <a:t>and oversight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AAD45BC-27F7-3A4D-9C0B-90E0D47E9826}"/>
                </a:ext>
              </a:extLst>
            </p:cNvPr>
            <p:cNvCxnSpPr>
              <a:cxnSpLocks/>
              <a:stCxn id="6" idx="1"/>
              <a:endCxn id="4" idx="3"/>
            </p:cNvCxnSpPr>
            <p:nvPr/>
          </p:nvCxnSpPr>
          <p:spPr>
            <a:xfrm flipH="1">
              <a:off x="4219980" y="2985458"/>
              <a:ext cx="2594066" cy="497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BDDBC81-A648-7243-AEDF-2EB140725EC5}"/>
              </a:ext>
            </a:extLst>
          </p:cNvPr>
          <p:cNvGrpSpPr/>
          <p:nvPr/>
        </p:nvGrpSpPr>
        <p:grpSpPr>
          <a:xfrm>
            <a:off x="819891" y="3273955"/>
            <a:ext cx="10748222" cy="1825396"/>
            <a:chOff x="819891" y="3273955"/>
            <a:chExt cx="10748222" cy="182539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B526686-8495-DD4E-A691-F0D1ABE064B8}"/>
                </a:ext>
              </a:extLst>
            </p:cNvPr>
            <p:cNvSpPr/>
            <p:nvPr/>
          </p:nvSpPr>
          <p:spPr>
            <a:xfrm>
              <a:off x="192157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GEN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00CEAF8-04A3-E84B-8B32-2A469BDE3A34}"/>
                </a:ext>
              </a:extLst>
            </p:cNvPr>
            <p:cNvSpPr/>
            <p:nvPr/>
          </p:nvSpPr>
          <p:spPr>
            <a:xfrm>
              <a:off x="3145686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APS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03DBA38-9A96-8740-BB51-9386D5BAD0F5}"/>
                </a:ext>
              </a:extLst>
            </p:cNvPr>
            <p:cNvSpPr/>
            <p:nvPr/>
          </p:nvSpPr>
          <p:spPr>
            <a:xfrm>
              <a:off x="6817124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RAI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84F398-CD26-C140-8AE0-AAF433ECC26D}"/>
                </a:ext>
              </a:extLst>
            </p:cNvPr>
            <p:cNvSpPr/>
            <p:nvPr/>
          </p:nvSpPr>
          <p:spPr>
            <a:xfrm>
              <a:off x="8040787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RTG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1198651-C820-8F4E-83DB-EFC12F6AC473}"/>
                </a:ext>
              </a:extLst>
            </p:cNvPr>
            <p:cNvSpPr/>
            <p:nvPr/>
          </p:nvSpPr>
          <p:spPr>
            <a:xfrm>
              <a:off x="4369798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INT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3CDFDBC-4F24-094E-A5BA-306CB7606E59}"/>
                </a:ext>
              </a:extLst>
            </p:cNvPr>
            <p:cNvSpPr/>
            <p:nvPr/>
          </p:nvSpPr>
          <p:spPr>
            <a:xfrm>
              <a:off x="5593461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O&amp;M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0E21E7A-DB9D-5341-BD65-B5027EF4A82B}"/>
                </a:ext>
              </a:extLst>
            </p:cNvPr>
            <p:cNvSpPr/>
            <p:nvPr/>
          </p:nvSpPr>
          <p:spPr>
            <a:xfrm>
              <a:off x="9264450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SEC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4A62EE3-1F61-7641-80C8-AC19459A0704}"/>
                </a:ext>
              </a:extLst>
            </p:cNvPr>
            <p:cNvSpPr/>
            <p:nvPr/>
          </p:nvSpPr>
          <p:spPr>
            <a:xfrm>
              <a:off x="10488113" y="4523351"/>
              <a:ext cx="1080000" cy="576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TSV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BA0A60-6E8C-2440-9464-D5AEEA772710}"/>
                </a:ext>
              </a:extLst>
            </p:cNvPr>
            <p:cNvSpPr txBox="1"/>
            <p:nvPr/>
          </p:nvSpPr>
          <p:spPr>
            <a:xfrm>
              <a:off x="819891" y="4632319"/>
              <a:ext cx="811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Areas</a:t>
              </a:r>
            </a:p>
          </p:txBody>
        </p:sp>
        <p:cxnSp>
          <p:nvCxnSpPr>
            <p:cNvPr id="68" name="Elbow Connector 67">
              <a:extLst>
                <a:ext uri="{FF2B5EF4-FFF2-40B4-BE49-F238E27FC236}">
                  <a16:creationId xmlns:a16="http://schemas.microsoft.com/office/drawing/2014/main" id="{4698663A-9007-AD43-B610-8704B117A701}"/>
                </a:ext>
              </a:extLst>
            </p:cNvPr>
            <p:cNvCxnSpPr>
              <a:stCxn id="4" idx="2"/>
              <a:endCxn id="7" idx="0"/>
            </p:cNvCxnSpPr>
            <p:nvPr/>
          </p:nvCxnSpPr>
          <p:spPr>
            <a:xfrm rot="5400000">
              <a:off x="2446079" y="3289450"/>
              <a:ext cx="1249396" cy="1218406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A220C6AD-1BCB-D14D-B12A-3CF8484BEC61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rot="16200000" flipH="1">
              <a:off x="3058135" y="3895800"/>
              <a:ext cx="1249396" cy="570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>
              <a:extLst>
                <a:ext uri="{FF2B5EF4-FFF2-40B4-BE49-F238E27FC236}">
                  <a16:creationId xmlns:a16="http://schemas.microsoft.com/office/drawing/2014/main" id="{847BD9F0-514D-E342-9794-54D4FC100A2D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 rot="16200000" flipH="1">
              <a:off x="3670191" y="3283744"/>
              <a:ext cx="1249396" cy="122981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>
              <a:extLst>
                <a:ext uri="{FF2B5EF4-FFF2-40B4-BE49-F238E27FC236}">
                  <a16:creationId xmlns:a16="http://schemas.microsoft.com/office/drawing/2014/main" id="{BC78B747-545A-4E40-B0D0-244B402D4E66}"/>
                </a:ext>
              </a:extLst>
            </p:cNvPr>
            <p:cNvCxnSpPr>
              <a:cxnSpLocks/>
              <a:stCxn id="4" idx="2"/>
              <a:endCxn id="9" idx="0"/>
            </p:cNvCxnSpPr>
            <p:nvPr/>
          </p:nvCxnSpPr>
          <p:spPr>
            <a:xfrm rot="16200000" flipH="1">
              <a:off x="4893854" y="2060081"/>
              <a:ext cx="1249396" cy="367714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>
              <a:extLst>
                <a:ext uri="{FF2B5EF4-FFF2-40B4-BE49-F238E27FC236}">
                  <a16:creationId xmlns:a16="http://schemas.microsoft.com/office/drawing/2014/main" id="{1D555166-8FBA-7348-8785-B36C2305F154}"/>
                </a:ext>
              </a:extLst>
            </p:cNvPr>
            <p:cNvCxnSpPr>
              <a:cxnSpLocks/>
              <a:stCxn id="4" idx="2"/>
              <a:endCxn id="10" idx="0"/>
            </p:cNvCxnSpPr>
            <p:nvPr/>
          </p:nvCxnSpPr>
          <p:spPr>
            <a:xfrm rot="16200000" flipH="1">
              <a:off x="5505685" y="1448249"/>
              <a:ext cx="1249396" cy="490080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>
              <a:extLst>
                <a:ext uri="{FF2B5EF4-FFF2-40B4-BE49-F238E27FC236}">
                  <a16:creationId xmlns:a16="http://schemas.microsoft.com/office/drawing/2014/main" id="{4720E6B3-7654-E34A-BF23-F6C5A1057CAB}"/>
                </a:ext>
              </a:extLst>
            </p:cNvPr>
            <p:cNvCxnSpPr>
              <a:cxnSpLocks/>
              <a:stCxn id="4" idx="2"/>
              <a:endCxn id="13" idx="0"/>
            </p:cNvCxnSpPr>
            <p:nvPr/>
          </p:nvCxnSpPr>
          <p:spPr>
            <a:xfrm rot="16200000" flipH="1">
              <a:off x="6117517" y="836418"/>
              <a:ext cx="1249396" cy="612447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>
              <a:extLst>
                <a:ext uri="{FF2B5EF4-FFF2-40B4-BE49-F238E27FC236}">
                  <a16:creationId xmlns:a16="http://schemas.microsoft.com/office/drawing/2014/main" id="{D822382D-895E-4749-8176-7BADFC97C058}"/>
                </a:ext>
              </a:extLst>
            </p:cNvPr>
            <p:cNvCxnSpPr>
              <a:cxnSpLocks/>
              <a:stCxn id="4" idx="2"/>
              <a:endCxn id="14" idx="0"/>
            </p:cNvCxnSpPr>
            <p:nvPr/>
          </p:nvCxnSpPr>
          <p:spPr>
            <a:xfrm rot="16200000" flipH="1">
              <a:off x="6729348" y="224586"/>
              <a:ext cx="1249396" cy="73481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BA6DFAAD-0D5E-B749-9950-FA20FFE840EE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rot="16200000" flipH="1">
              <a:off x="4282022" y="2671912"/>
              <a:ext cx="1249396" cy="245348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EF1CF3D-5659-B04C-9ECA-8321F43C60C8}"/>
              </a:ext>
            </a:extLst>
          </p:cNvPr>
          <p:cNvGrpSpPr/>
          <p:nvPr/>
        </p:nvGrpSpPr>
        <p:grpSpPr>
          <a:xfrm>
            <a:off x="7894046" y="2700807"/>
            <a:ext cx="3670989" cy="576000"/>
            <a:chOff x="7894046" y="2700807"/>
            <a:chExt cx="3670989" cy="576000"/>
          </a:xfrm>
        </p:grpSpPr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7B08788B-3712-A540-AF4F-65679BE1CBA1}"/>
                </a:ext>
              </a:extLst>
            </p:cNvPr>
            <p:cNvSpPr/>
            <p:nvPr/>
          </p:nvSpPr>
          <p:spPr>
            <a:xfrm>
              <a:off x="10485035" y="2700807"/>
              <a:ext cx="1080000" cy="576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GB" dirty="0"/>
                <a:t>IRTF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0D060DB-C06D-3B40-941E-0653A3A879C5}"/>
                </a:ext>
              </a:extLst>
            </p:cNvPr>
            <p:cNvCxnSpPr>
              <a:cxnSpLocks/>
              <a:stCxn id="6" idx="3"/>
              <a:endCxn id="182" idx="1"/>
            </p:cNvCxnSpPr>
            <p:nvPr/>
          </p:nvCxnSpPr>
          <p:spPr>
            <a:xfrm>
              <a:off x="7894046" y="2985458"/>
              <a:ext cx="2590989" cy="3349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23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2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D7E1B-E19D-7C46-8511-1C9D050F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E6DAE-361B-CA43-B948-EAEDC07F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67"/>
          <a:stretch/>
        </p:blipFill>
        <p:spPr>
          <a:xfrm>
            <a:off x="1325859" y="949125"/>
            <a:ext cx="9540281" cy="59088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54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Document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Requests for Comments (RFC)</a:t>
            </a:r>
          </a:p>
          <a:p>
            <a:pPr lvl="1"/>
            <a:r>
              <a:rPr lang="en-US" dirty="0"/>
              <a:t>Started as informal notes</a:t>
            </a:r>
          </a:p>
          <a:p>
            <a:pPr lvl="1"/>
            <a:r>
              <a:rPr lang="en-US" dirty="0"/>
              <a:t>Some are Internet standards documents (STD)</a:t>
            </a:r>
          </a:p>
          <a:p>
            <a:pPr lvl="1"/>
            <a:r>
              <a:rPr lang="en-US" dirty="0"/>
              <a:t>Some give policies or procedures (Best Current Practice – BCP)</a:t>
            </a:r>
          </a:p>
          <a:p>
            <a:pPr lvl="1"/>
            <a:r>
              <a:rPr lang="en-US" dirty="0"/>
              <a:t>Some are informational</a:t>
            </a:r>
          </a:p>
          <a:p>
            <a:pPr lvl="1"/>
            <a:r>
              <a:rPr lang="en-US" dirty="0"/>
              <a:t>Others are more whimsical (April Fool’s RFCs)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Internet Drafts</a:t>
            </a:r>
          </a:p>
          <a:p>
            <a:pPr lvl="1"/>
            <a:r>
              <a:rPr lang="en-US" dirty="0"/>
              <a:t>Preliminary technical specifications</a:t>
            </a:r>
          </a:p>
          <a:p>
            <a:pPr lvl="1"/>
            <a:r>
              <a:rPr lang="en-US" dirty="0"/>
              <a:t>Only valid for six months, unless updated</a:t>
            </a:r>
          </a:p>
          <a:p>
            <a:pPr lvl="1"/>
            <a:r>
              <a:rPr lang="en-US" dirty="0"/>
              <a:t>Removed from official repository on expiry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FF6DBC-8EB1-CB4F-9E0C-75D24E935F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3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 Consortium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membership </a:t>
            </a:r>
            <a:r>
              <a:rPr lang="en-US" dirty="0" err="1"/>
              <a:t>organisation</a:t>
            </a:r>
            <a:r>
              <a:rPr lang="en-US" dirty="0"/>
              <a:t> - must join in order to participate*</a:t>
            </a:r>
          </a:p>
          <a:p>
            <a:pPr marL="0" indent="0">
              <a:buNone/>
            </a:pPr>
            <a:r>
              <a:rPr lang="en-US" dirty="0"/>
              <a:t>Key players:</a:t>
            </a:r>
          </a:p>
          <a:p>
            <a:pPr lvl="1"/>
            <a:r>
              <a:rPr lang="en-US" dirty="0"/>
              <a:t>Director (</a:t>
            </a:r>
            <a:r>
              <a:rPr lang="en-US" dirty="0" err="1"/>
              <a:t>TimBL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Team: Permanent staff, support workings of W3C</a:t>
            </a:r>
          </a:p>
          <a:p>
            <a:pPr lvl="1"/>
            <a:r>
              <a:rPr lang="en-US" dirty="0"/>
              <a:t>Advisory Committee (AC): Contains a representative from each member </a:t>
            </a:r>
            <a:r>
              <a:rPr lang="en-US" dirty="0" err="1"/>
              <a:t>organisation</a:t>
            </a:r>
            <a:r>
              <a:rPr lang="en-US" dirty="0"/>
              <a:t>. Reviews proposals from Director</a:t>
            </a:r>
          </a:p>
          <a:p>
            <a:pPr lvl="1"/>
            <a:r>
              <a:rPr lang="en-US" dirty="0"/>
              <a:t>Advisory Board (AB): Guides W3C in non-technical matters</a:t>
            </a:r>
          </a:p>
          <a:p>
            <a:pPr lvl="1"/>
            <a:r>
              <a:rPr lang="en-US" dirty="0"/>
              <a:t>Technical Architecture Group (TAG): Coordinates cross-technology architecture developments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* with some exceptions</a:t>
            </a:r>
          </a:p>
        </p:txBody>
      </p:sp>
    </p:spTree>
    <p:extLst>
      <p:ext uri="{BB962C8B-B14F-4D97-AF65-F5344CB8AC3E}">
        <p14:creationId xmlns:p14="http://schemas.microsoft.com/office/powerpoint/2010/main" val="344279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Working Group</a:t>
            </a:r>
          </a:p>
          <a:p>
            <a:pPr lvl="1"/>
            <a:r>
              <a:rPr lang="en-US" dirty="0"/>
              <a:t>Chartered for a specific duration to deliver a particular standard</a:t>
            </a:r>
          </a:p>
          <a:p>
            <a:pPr marL="0" indent="0">
              <a:buNone/>
            </a:pPr>
            <a:r>
              <a:rPr lang="en-US" dirty="0"/>
              <a:t>Interest Group</a:t>
            </a:r>
          </a:p>
          <a:p>
            <a:pPr lvl="1"/>
            <a:r>
              <a:rPr lang="en-US" dirty="0"/>
              <a:t>Chartered discussion forum</a:t>
            </a:r>
          </a:p>
          <a:p>
            <a:pPr marL="0" indent="0">
              <a:buNone/>
            </a:pPr>
            <a:r>
              <a:rPr lang="en-US" dirty="0"/>
              <a:t>Community Group</a:t>
            </a:r>
          </a:p>
          <a:p>
            <a:pPr lvl="1"/>
            <a:r>
              <a:rPr lang="en-US" dirty="0"/>
              <a:t>Discussion forum open to non-members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0A600-7FB3-8C44-A353-A469D5CDA2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7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Technical Report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</a:t>
            </a:r>
          </a:p>
          <a:p>
            <a:r>
              <a:rPr lang="en-US" dirty="0"/>
              <a:t>Proposed Recommendation</a:t>
            </a:r>
          </a:p>
          <a:p>
            <a:r>
              <a:rPr lang="en-US" dirty="0"/>
              <a:t>Candidate Recommendation</a:t>
            </a:r>
          </a:p>
          <a:p>
            <a:r>
              <a:rPr lang="en-US" dirty="0"/>
              <a:t>Working Draft</a:t>
            </a:r>
          </a:p>
          <a:p>
            <a:pPr lvl="1"/>
            <a:r>
              <a:rPr lang="en-US" dirty="0"/>
              <a:t>First Public Working Draft</a:t>
            </a:r>
          </a:p>
          <a:p>
            <a:pPr lvl="1"/>
            <a:r>
              <a:rPr lang="en-US" dirty="0"/>
              <a:t>Last Call Working Draft</a:t>
            </a:r>
          </a:p>
          <a:p>
            <a:r>
              <a:rPr lang="en-US" dirty="0"/>
              <a:t>Note</a:t>
            </a:r>
          </a:p>
          <a:p>
            <a:pPr lvl="1"/>
            <a:r>
              <a:rPr lang="en-US" dirty="0"/>
              <a:t>Member Note</a:t>
            </a:r>
          </a:p>
          <a:p>
            <a:pPr lvl="1"/>
            <a:r>
              <a:rPr lang="en-US" dirty="0"/>
              <a:t>Working Group Note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5AF3ED-146F-EA4F-B6DD-5FBAA37843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95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Technical Report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EF29F-DFDE-FC47-A6A4-8E2D99F339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nip Single Corner Rectangle 6"/>
          <p:cNvSpPr>
            <a:spLocks noChangeAspect="1"/>
          </p:cNvSpPr>
          <p:nvPr/>
        </p:nvSpPr>
        <p:spPr bwMode="auto">
          <a:xfrm>
            <a:off x="2640013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WD</a:t>
            </a:r>
          </a:p>
        </p:txBody>
      </p:sp>
      <p:sp>
        <p:nvSpPr>
          <p:cNvPr id="8" name="Snip Single Corner Rectangle 7"/>
          <p:cNvSpPr>
            <a:spLocks noChangeAspect="1"/>
          </p:cNvSpPr>
          <p:nvPr/>
        </p:nvSpPr>
        <p:spPr bwMode="auto">
          <a:xfrm>
            <a:off x="6383338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CR</a:t>
            </a:r>
          </a:p>
        </p:txBody>
      </p:sp>
      <p:sp>
        <p:nvSpPr>
          <p:cNvPr id="9" name="Snip Single Corner Rectangle 8"/>
          <p:cNvSpPr>
            <a:spLocks noChangeAspect="1"/>
          </p:cNvSpPr>
          <p:nvPr/>
        </p:nvSpPr>
        <p:spPr bwMode="auto">
          <a:xfrm>
            <a:off x="8255988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PR</a:t>
            </a:r>
          </a:p>
        </p:txBody>
      </p:sp>
      <p:sp>
        <p:nvSpPr>
          <p:cNvPr id="10" name="Snip Single Corner Rectangle 9"/>
          <p:cNvSpPr>
            <a:spLocks noChangeAspect="1"/>
          </p:cNvSpPr>
          <p:nvPr/>
        </p:nvSpPr>
        <p:spPr bwMode="auto">
          <a:xfrm>
            <a:off x="10129838" y="3141262"/>
            <a:ext cx="1296000" cy="1728000"/>
          </a:xfrm>
          <a:prstGeom prst="snip1Rect">
            <a:avLst/>
          </a:prstGeom>
          <a:solidFill>
            <a:srgbClr val="0070C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</a:t>
            </a:r>
          </a:p>
        </p:txBody>
      </p:sp>
      <p:sp>
        <p:nvSpPr>
          <p:cNvPr id="11" name="Snip Single Corner Rectangle 10"/>
          <p:cNvSpPr>
            <a:spLocks noChangeAspect="1"/>
          </p:cNvSpPr>
          <p:nvPr/>
        </p:nvSpPr>
        <p:spPr bwMode="auto">
          <a:xfrm>
            <a:off x="773501" y="3140861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FPWD</a:t>
            </a:r>
          </a:p>
        </p:txBody>
      </p:sp>
      <p:sp>
        <p:nvSpPr>
          <p:cNvPr id="12" name="Snip Single Corner Rectangle 11"/>
          <p:cNvSpPr>
            <a:spLocks noChangeAspect="1"/>
          </p:cNvSpPr>
          <p:nvPr/>
        </p:nvSpPr>
        <p:spPr bwMode="auto">
          <a:xfrm>
            <a:off x="4518413" y="3141663"/>
            <a:ext cx="1296000" cy="1728000"/>
          </a:xfrm>
          <a:prstGeom prst="snip1Rect">
            <a:avLst/>
          </a:prstGeom>
          <a:solidFill>
            <a:srgbClr val="00B0F0"/>
          </a:solidFill>
          <a:ln w="508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LCWD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0F16B66-BC0C-5E45-8806-339E324E105A}"/>
              </a:ext>
            </a:extLst>
          </p:cNvPr>
          <p:cNvCxnSpPr>
            <a:cxnSpLocks/>
            <a:stCxn id="11" idx="0"/>
            <a:endCxn id="7" idx="2"/>
          </p:cNvCxnSpPr>
          <p:nvPr/>
        </p:nvCxnSpPr>
        <p:spPr>
          <a:xfrm>
            <a:off x="2069501" y="4004861"/>
            <a:ext cx="570512" cy="802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B0FB3C55-FD60-0E49-BA66-B1DE12F574BC}"/>
              </a:ext>
            </a:extLst>
          </p:cNvPr>
          <p:cNvCxnSpPr>
            <a:cxnSpLocks/>
            <a:stCxn id="7" idx="0"/>
            <a:endCxn id="12" idx="2"/>
          </p:cNvCxnSpPr>
          <p:nvPr/>
        </p:nvCxnSpPr>
        <p:spPr>
          <a:xfrm>
            <a:off x="3936013" y="4005663"/>
            <a:ext cx="582400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B88C9E7-3C8F-F14F-872C-408205934588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>
            <a:off x="5814413" y="4005663"/>
            <a:ext cx="568925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A924358-E9FC-154D-BA4F-4ECE012E5D1D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>
            <a:off x="7679338" y="4005663"/>
            <a:ext cx="576650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EA9C66F-A831-F348-B8C5-3FEC3B61072F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9551988" y="4005262"/>
            <a:ext cx="577850" cy="401"/>
          </a:xfrm>
          <a:prstGeom prst="straightConnector1">
            <a:avLst/>
          </a:prstGeom>
          <a:ln w="50800"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id="{E82397C5-670C-C646-8DD4-56046AA57292}"/>
              </a:ext>
            </a:extLst>
          </p:cNvPr>
          <p:cNvCxnSpPr>
            <a:cxnSpLocks/>
            <a:stCxn id="7" idx="0"/>
            <a:endCxn id="7" idx="1"/>
          </p:cNvCxnSpPr>
          <p:nvPr/>
        </p:nvCxnSpPr>
        <p:spPr>
          <a:xfrm flipH="1">
            <a:off x="3288013" y="4005663"/>
            <a:ext cx="648000" cy="864000"/>
          </a:xfrm>
          <a:prstGeom prst="bentConnector4">
            <a:avLst>
              <a:gd name="adj1" fmla="val -35278"/>
              <a:gd name="adj2" fmla="val 149232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FD54A2BD-FBC9-5344-BD2C-EFC7DB152F45}"/>
              </a:ext>
            </a:extLst>
          </p:cNvPr>
          <p:cNvCxnSpPr>
            <a:cxnSpLocks/>
            <a:stCxn id="8" idx="0"/>
            <a:endCxn id="8" idx="1"/>
          </p:cNvCxnSpPr>
          <p:nvPr/>
        </p:nvCxnSpPr>
        <p:spPr>
          <a:xfrm flipH="1">
            <a:off x="7031338" y="4005663"/>
            <a:ext cx="648000" cy="864000"/>
          </a:xfrm>
          <a:prstGeom prst="bentConnector4">
            <a:avLst>
              <a:gd name="adj1" fmla="val -35278"/>
              <a:gd name="adj2" fmla="val 147893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>
            <a:extLst>
              <a:ext uri="{FF2B5EF4-FFF2-40B4-BE49-F238E27FC236}">
                <a16:creationId xmlns:a16="http://schemas.microsoft.com/office/drawing/2014/main" id="{D3D479FC-EB61-074B-9832-E85DE542762A}"/>
              </a:ext>
            </a:extLst>
          </p:cNvPr>
          <p:cNvCxnSpPr>
            <a:cxnSpLocks/>
            <a:stCxn id="9" idx="3"/>
            <a:endCxn id="8" idx="3"/>
          </p:cNvCxnSpPr>
          <p:nvPr/>
        </p:nvCxnSpPr>
        <p:spPr>
          <a:xfrm rot="16200000" flipV="1">
            <a:off x="7967663" y="2205338"/>
            <a:ext cx="12700" cy="1872650"/>
          </a:xfrm>
          <a:prstGeom prst="bentConnector3">
            <a:avLst>
              <a:gd name="adj1" fmla="val 2856000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>
            <a:extLst>
              <a:ext uri="{FF2B5EF4-FFF2-40B4-BE49-F238E27FC236}">
                <a16:creationId xmlns:a16="http://schemas.microsoft.com/office/drawing/2014/main" id="{4C0214B2-8E94-6441-9248-E1C49BA4E242}"/>
              </a:ext>
            </a:extLst>
          </p:cNvPr>
          <p:cNvCxnSpPr>
            <a:cxnSpLocks/>
            <a:stCxn id="8" idx="3"/>
            <a:endCxn id="7" idx="3"/>
          </p:cNvCxnSpPr>
          <p:nvPr/>
        </p:nvCxnSpPr>
        <p:spPr>
          <a:xfrm rot="16200000" flipV="1">
            <a:off x="5159676" y="1270000"/>
            <a:ext cx="12700" cy="3743325"/>
          </a:xfrm>
          <a:prstGeom prst="bentConnector3">
            <a:avLst>
              <a:gd name="adj1" fmla="val 2855984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36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Web Standards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  <a:p>
            <a:r>
              <a:rPr lang="en-US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85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HTML</a:t>
            </a:r>
          </a:p>
        </p:txBody>
      </p:sp>
    </p:spTree>
    <p:extLst>
      <p:ext uri="{BB962C8B-B14F-4D97-AF65-F5344CB8AC3E}">
        <p14:creationId xmlns:p14="http://schemas.microsoft.com/office/powerpoint/2010/main" val="1390328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1991-1995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21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4000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4000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87470" y="3206881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49D9917-128F-3142-9376-410A257FAE92}"/>
              </a:ext>
            </a:extLst>
          </p:cNvPr>
          <p:cNvGrpSpPr/>
          <p:nvPr/>
        </p:nvGrpSpPr>
        <p:grpSpPr>
          <a:xfrm>
            <a:off x="9511862" y="2853100"/>
            <a:ext cx="2056251" cy="360000"/>
            <a:chOff x="9511862" y="2853100"/>
            <a:chExt cx="2056251" cy="360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EAF2E2B-AB7C-7A45-9CB0-7161B8C307AC}"/>
                </a:ext>
              </a:extLst>
            </p:cNvPr>
            <p:cNvSpPr/>
            <p:nvPr/>
          </p:nvSpPr>
          <p:spPr bwMode="auto">
            <a:xfrm>
              <a:off x="9511862" y="2853100"/>
              <a:ext cx="170810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NCSA Mosaic released</a:t>
              </a: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511ECFE-B3C4-0D42-8B4F-E70176734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6867" y="2889713"/>
              <a:ext cx="261246" cy="2880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1CB1E45-F98D-6046-A77D-432938C9CC58}"/>
              </a:ext>
            </a:extLst>
          </p:cNvPr>
          <p:cNvGrpSpPr/>
          <p:nvPr/>
        </p:nvGrpSpPr>
        <p:grpSpPr>
          <a:xfrm>
            <a:off x="9795641" y="3214374"/>
            <a:ext cx="1773884" cy="356591"/>
            <a:chOff x="9795641" y="3214374"/>
            <a:chExt cx="1773884" cy="35659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B669DF-F326-394F-A7FA-3D19FD87EDFE}"/>
                </a:ext>
              </a:extLst>
            </p:cNvPr>
            <p:cNvSpPr/>
            <p:nvPr/>
          </p:nvSpPr>
          <p:spPr bwMode="auto">
            <a:xfrm>
              <a:off x="9795641" y="3214374"/>
              <a:ext cx="1421460" cy="35659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Netscape released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75C0D16-B08D-0C4F-B123-65C2F06AA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1525" y="3247327"/>
              <a:ext cx="288000" cy="2880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79DC150-5739-E641-B34A-7FE56715F159}"/>
              </a:ext>
            </a:extLst>
          </p:cNvPr>
          <p:cNvGrpSpPr/>
          <p:nvPr/>
        </p:nvGrpSpPr>
        <p:grpSpPr>
          <a:xfrm>
            <a:off x="9196552" y="3573463"/>
            <a:ext cx="2371561" cy="360000"/>
            <a:chOff x="9196552" y="3573463"/>
            <a:chExt cx="2371561" cy="360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9E2A9A-5884-AC4C-896D-A33C61795FE9}"/>
                </a:ext>
              </a:extLst>
            </p:cNvPr>
            <p:cNvSpPr/>
            <p:nvPr/>
          </p:nvSpPr>
          <p:spPr bwMode="auto">
            <a:xfrm>
              <a:off x="9196552" y="3573463"/>
              <a:ext cx="2020549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Internet Explorer released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ADE02A4-D194-2540-9033-25C674E38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75313" y="3608850"/>
              <a:ext cx="292800" cy="28800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7222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47" grpId="0" animBg="1"/>
      <p:bldP spid="48" grpId="0" animBg="1"/>
      <p:bldP spid="26" grpId="0" animBg="1"/>
      <p:bldP spid="25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in the Working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IETF HTML WG formed in September 1994</a:t>
            </a:r>
          </a:p>
          <a:p>
            <a:pPr marL="0" indent="0">
              <a:buNone/>
            </a:pPr>
            <a:r>
              <a:rPr lang="en-US" dirty="0"/>
              <a:t>By 1995, the IETF HTML WG had grown unwieldy</a:t>
            </a:r>
          </a:p>
          <a:p>
            <a:pPr lvl="1"/>
            <a:r>
              <a:rPr lang="en-US" dirty="0"/>
              <a:t>Over 100 members in the group</a:t>
            </a:r>
          </a:p>
          <a:p>
            <a:pPr lvl="1"/>
            <a:r>
              <a:rPr lang="en-US" dirty="0"/>
              <a:t>“I came back after just three days away to find over 2000 messages waiting”</a:t>
            </a:r>
          </a:p>
          <a:p>
            <a:pPr marL="0" indent="0">
              <a:buNone/>
            </a:pPr>
            <a:r>
              <a:rPr lang="en-US" dirty="0"/>
              <a:t>Disbanded in December 1995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W3C HTML Editorial Review Board formed in February 1996</a:t>
            </a:r>
          </a:p>
          <a:p>
            <a:pPr lvl="1"/>
            <a:r>
              <a:rPr lang="en-US" dirty="0"/>
              <a:t>Became W3C HTML WG in December 1996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1C5A3-8E6A-2C4A-BE87-155BC635A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48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Embrace and Extend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“To a certain extent, Microsoft built its business on the Web by extending HTML features.”</a:t>
            </a:r>
            <a:br>
              <a:rPr lang="en-US" dirty="0"/>
            </a:br>
            <a:r>
              <a:rPr lang="en-US" dirty="0"/>
              <a:t>							</a:t>
            </a:r>
            <a:r>
              <a:rPr lang="en-US" i="1" dirty="0"/>
              <a:t>Dave </a:t>
            </a:r>
            <a:r>
              <a:rPr lang="en-US" i="1" dirty="0" err="1"/>
              <a:t>Raggett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the mid-90s, Netscape and Microsoft were creating their own proprietary extensions to HTML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&lt;font&gt;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&lt;marquee&gt;</a:t>
            </a:r>
          </a:p>
          <a:p>
            <a:pPr lvl="1"/>
            <a:r>
              <a:rPr lang="en-US" b="1" dirty="0">
                <a:latin typeface="Lucida Sans Typewriter"/>
                <a:cs typeface="Lucida Sans Typewriter"/>
              </a:rPr>
              <a:t>&lt;blink&gt;</a:t>
            </a:r>
          </a:p>
          <a:p>
            <a:pPr marL="0" indent="0" algn="ctr">
              <a:buNone/>
            </a:pPr>
            <a:r>
              <a:rPr lang="en-US" sz="2400" dirty="0"/>
              <a:t>“This page is best viewed in browser X”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CDFBB9-83A6-6647-ADF2-3ED591305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F65D-9C44-5840-8133-7D2BF303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18288" y="5517288"/>
            <a:ext cx="2044800" cy="7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9408C-1E11-174E-8D3A-C1D67A877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6" t="38851" r="6781" b="11996"/>
          <a:stretch/>
        </p:blipFill>
        <p:spPr>
          <a:xfrm>
            <a:off x="3130530" y="5517289"/>
            <a:ext cx="20415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Jure versus De Facto Standards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 Jure: “according to law”</a:t>
            </a:r>
          </a:p>
          <a:p>
            <a:pPr lvl="1"/>
            <a:r>
              <a:rPr lang="en-US" dirty="0"/>
              <a:t>De jure standards created to </a:t>
            </a:r>
            <a:r>
              <a:rPr lang="en-US" i="1" dirty="0"/>
              <a:t>extend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3.0, HTML 4.0, XHTML 1.0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De Facto: “as a matter of fact”</a:t>
            </a:r>
          </a:p>
          <a:p>
            <a:pPr lvl="1"/>
            <a:r>
              <a:rPr lang="en-US" dirty="0"/>
              <a:t>De facto standards created to </a:t>
            </a:r>
            <a:r>
              <a:rPr lang="en-US" i="1" dirty="0"/>
              <a:t>codify</a:t>
            </a:r>
            <a:r>
              <a:rPr lang="en-US" dirty="0"/>
              <a:t> existing practice</a:t>
            </a:r>
          </a:p>
          <a:p>
            <a:pPr lvl="1"/>
            <a:r>
              <a:rPr lang="en-US" dirty="0"/>
              <a:t>HTML 2.0, HTML 3.2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37A26-2CC1-0A4C-A830-9D36948D7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9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1995-2000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25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343025" y="212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Tags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343025" y="24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DTD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422525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504000" y="284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HTML+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795641" y="3214374"/>
            <a:ext cx="1421460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released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85434" y="2853100"/>
            <a:ext cx="163453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NCSA Mosaic released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207062" y="3573463"/>
            <a:ext cx="201003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Explorer  released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4578906" y="3212488"/>
            <a:ext cx="1082119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founded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346557" y="3220536"/>
            <a:ext cx="178967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IETF HTML WG founded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4000" y="356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2.0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1079500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1995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1079500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2F8B7C1A-84A3-C84C-89F5-6E07A234D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867" y="2889713"/>
            <a:ext cx="261246" cy="288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3B17EF4-54C4-B94F-ABB6-74D1C50B0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1525" y="3247327"/>
            <a:ext cx="288000" cy="28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FB02A03-F81C-7B47-A068-5F37A0E85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313" y="3608850"/>
            <a:ext cx="292800" cy="28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F59461-60A2-4842-AE53-25B6A348FF43}"/>
              </a:ext>
            </a:extLst>
          </p:cNvPr>
          <p:cNvGrpSpPr/>
          <p:nvPr/>
        </p:nvGrpSpPr>
        <p:grpSpPr>
          <a:xfrm>
            <a:off x="10068910" y="3933825"/>
            <a:ext cx="1494403" cy="360000"/>
            <a:chOff x="10068910" y="3933825"/>
            <a:chExt cx="1494403" cy="36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526120BA-48F3-BC43-B556-D03B9DAC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5313" y="3974096"/>
              <a:ext cx="288000" cy="288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522735-0117-6A4F-BB63-6F4A0D599468}"/>
                </a:ext>
              </a:extLst>
            </p:cNvPr>
            <p:cNvSpPr/>
            <p:nvPr/>
          </p:nvSpPr>
          <p:spPr bwMode="auto">
            <a:xfrm>
              <a:off x="10068910" y="3933825"/>
              <a:ext cx="1148191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Opera released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FD869EE-B2A3-594D-8160-B93C038E37C8}"/>
              </a:ext>
            </a:extLst>
          </p:cNvPr>
          <p:cNvSpPr/>
          <p:nvPr/>
        </p:nvSpPr>
        <p:spPr bwMode="auto">
          <a:xfrm>
            <a:off x="2424000" y="3924733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+ tables, forms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F8C658-D974-4C45-AE1D-104AB9A9A5C3}"/>
              </a:ext>
            </a:extLst>
          </p:cNvPr>
          <p:cNvSpPr/>
          <p:nvPr/>
        </p:nvSpPr>
        <p:spPr bwMode="auto">
          <a:xfrm>
            <a:off x="5664000" y="4642907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8A7812-D8AB-0047-A8D1-46AD44732457}"/>
              </a:ext>
            </a:extLst>
          </p:cNvPr>
          <p:cNvSpPr/>
          <p:nvPr/>
        </p:nvSpPr>
        <p:spPr bwMode="auto">
          <a:xfrm>
            <a:off x="5664000" y="5002244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4.01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AF0C438-6BFF-E949-9D60-B34D790A4CB7}"/>
              </a:ext>
            </a:extLst>
          </p:cNvPr>
          <p:cNvSpPr/>
          <p:nvPr/>
        </p:nvSpPr>
        <p:spPr bwMode="auto">
          <a:xfrm>
            <a:off x="5664000" y="5363218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HTML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EDA75A-FFDD-7543-9668-11DFC610CC48}"/>
              </a:ext>
            </a:extLst>
          </p:cNvPr>
          <p:cNvSpPr/>
          <p:nvPr/>
        </p:nvSpPr>
        <p:spPr bwMode="auto">
          <a:xfrm>
            <a:off x="7824000" y="53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83B42F-D0DE-124A-B706-E1028D6B9462}"/>
              </a:ext>
            </a:extLst>
          </p:cNvPr>
          <p:cNvSpPr/>
          <p:nvPr/>
        </p:nvSpPr>
        <p:spPr bwMode="auto">
          <a:xfrm>
            <a:off x="78240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in XML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55804C-564A-894A-B307-DE72AEF24FA9}"/>
              </a:ext>
            </a:extLst>
          </p:cNvPr>
          <p:cNvSpPr/>
          <p:nvPr/>
        </p:nvSpPr>
        <p:spPr bwMode="auto">
          <a:xfrm>
            <a:off x="6744000" y="4643106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 1.0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048164-0BC7-7C4F-AEAC-4F45E2267938}"/>
              </a:ext>
            </a:extLst>
          </p:cNvPr>
          <p:cNvSpPr/>
          <p:nvPr/>
        </p:nvSpPr>
        <p:spPr bwMode="auto">
          <a:xfrm>
            <a:off x="5552907" y="3928009"/>
            <a:ext cx="1190925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92EA320-130F-EB42-A82C-5CA5D2CFDADA}"/>
              </a:ext>
            </a:extLst>
          </p:cNvPr>
          <p:cNvSpPr/>
          <p:nvPr/>
        </p:nvSpPr>
        <p:spPr bwMode="auto">
          <a:xfrm>
            <a:off x="6744000" y="392396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XML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ED74F32-E0AC-AC4C-A032-B7ABCA9230CA}"/>
              </a:ext>
            </a:extLst>
          </p:cNvPr>
          <p:cNvSpPr/>
          <p:nvPr/>
        </p:nvSpPr>
        <p:spPr bwMode="auto">
          <a:xfrm>
            <a:off x="9795641" y="4652963"/>
            <a:ext cx="1767672" cy="3565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Netscape open-sourced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C5F424C-F66B-4D4C-A694-EFBD7629A6EF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2FEB86-7785-EF4F-BFF3-C51054ACE54F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BD77123-3861-4642-8EFF-51087141EEA9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DD144CE-CE0E-3F4C-B089-BE85145E2A27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34BA83-12BA-E944-8F56-D51280B11C2A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95CF2B4-4DA2-484A-8EC6-96B62A0D2708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584000" y="356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54C858-4A7F-F943-81CB-9FBAE94BF583}"/>
              </a:ext>
            </a:extLst>
          </p:cNvPr>
          <p:cNvSpPr/>
          <p:nvPr/>
        </p:nvSpPr>
        <p:spPr bwMode="auto">
          <a:xfrm>
            <a:off x="5664000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 3.2</a:t>
            </a:r>
          </a:p>
        </p:txBody>
      </p:sp>
    </p:spTree>
    <p:extLst>
      <p:ext uri="{BB962C8B-B14F-4D97-AF65-F5344CB8AC3E}">
        <p14:creationId xmlns:p14="http://schemas.microsoft.com/office/powerpoint/2010/main" val="39572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2000-2005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799" cy="287338"/>
          </a:xfrm>
        </p:spPr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26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92375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3680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2CF25E0-1537-2A41-9992-DA837AAAA0F8}"/>
              </a:ext>
            </a:extLst>
          </p:cNvPr>
          <p:cNvGrpSpPr/>
          <p:nvPr/>
        </p:nvGrpSpPr>
        <p:grpSpPr>
          <a:xfrm>
            <a:off x="9743090" y="2488494"/>
            <a:ext cx="1825023" cy="373452"/>
            <a:chOff x="9743090" y="2488494"/>
            <a:chExt cx="1825023" cy="373452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4A7EAA61-3BF7-A64A-ACFD-3EA40819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5057" y="2501946"/>
              <a:ext cx="503056" cy="36000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D3E0192-F145-7047-A887-BB4FD9699143}"/>
                </a:ext>
              </a:extLst>
            </p:cNvPr>
            <p:cNvSpPr/>
            <p:nvPr/>
          </p:nvSpPr>
          <p:spPr bwMode="auto">
            <a:xfrm>
              <a:off x="9743090" y="2488494"/>
              <a:ext cx="126128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Mozilla released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50B9D2-5920-D84B-A388-CAA2AC797C2A}"/>
              </a:ext>
            </a:extLst>
          </p:cNvPr>
          <p:cNvGrpSpPr/>
          <p:nvPr/>
        </p:nvGrpSpPr>
        <p:grpSpPr>
          <a:xfrm>
            <a:off x="10070758" y="2858164"/>
            <a:ext cx="1467014" cy="360000"/>
            <a:chOff x="10070758" y="2858164"/>
            <a:chExt cx="1467014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E64C7BCE-C6C1-0247-AB7C-BB47FE66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49772" y="2885636"/>
              <a:ext cx="288000" cy="288000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45D4B6-8EC7-D54D-B835-53793E57E096}"/>
                </a:ext>
              </a:extLst>
            </p:cNvPr>
            <p:cNvSpPr/>
            <p:nvPr/>
          </p:nvSpPr>
          <p:spPr bwMode="auto">
            <a:xfrm>
              <a:off x="10070758" y="2858164"/>
              <a:ext cx="114867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Safari released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79B6DA-322A-6547-92C3-A912A76944AE}"/>
              </a:ext>
            </a:extLst>
          </p:cNvPr>
          <p:cNvGrpSpPr/>
          <p:nvPr/>
        </p:nvGrpSpPr>
        <p:grpSpPr>
          <a:xfrm>
            <a:off x="9953297" y="3212488"/>
            <a:ext cx="1584475" cy="360000"/>
            <a:chOff x="9953297" y="3212488"/>
            <a:chExt cx="1584475" cy="36000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A2A55AF-470C-104B-B4A2-C9036139B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3260084"/>
              <a:ext cx="288000" cy="288000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55BF6BB-A9C8-B744-AA80-7886CE305215}"/>
                </a:ext>
              </a:extLst>
            </p:cNvPr>
            <p:cNvSpPr/>
            <p:nvPr/>
          </p:nvSpPr>
          <p:spPr bwMode="auto">
            <a:xfrm>
              <a:off x="9953297" y="3212488"/>
              <a:ext cx="1262284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Firefox released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1B36-4A8C-574F-8495-5B3CEF13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Opera/Mozilla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783D-358A-B646-B240-8A86D683CA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Position Paper for the W3C Workshop on Web Applications and Compound Documents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Critical of official W3C direction for HTML (i.e. XHTML)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Seven principles:</a:t>
            </a:r>
          </a:p>
          <a:p>
            <a:pPr lvl="1"/>
            <a:r>
              <a:rPr lang="en-GB" dirty="0"/>
              <a:t>Backwards compatibility and clear migration path</a:t>
            </a:r>
          </a:p>
          <a:p>
            <a:pPr lvl="1"/>
            <a:r>
              <a:rPr lang="en-GB" dirty="0"/>
              <a:t>Well-defined error handling</a:t>
            </a:r>
          </a:p>
          <a:p>
            <a:pPr lvl="1"/>
            <a:r>
              <a:rPr lang="en-GB" dirty="0"/>
              <a:t>Users should not be subject to authoring errors</a:t>
            </a:r>
          </a:p>
          <a:p>
            <a:pPr lvl="1"/>
            <a:r>
              <a:rPr lang="en-GB" dirty="0"/>
              <a:t>Practical use</a:t>
            </a:r>
          </a:p>
          <a:p>
            <a:pPr lvl="1"/>
            <a:r>
              <a:rPr lang="en-GB" dirty="0"/>
              <a:t>Scripting is here to stay</a:t>
            </a:r>
          </a:p>
          <a:p>
            <a:pPr lvl="1"/>
            <a:r>
              <a:rPr lang="en-GB" dirty="0"/>
              <a:t>Device-specific profiling should be avoided</a:t>
            </a:r>
          </a:p>
          <a:p>
            <a:pPr lvl="1"/>
            <a:r>
              <a:rPr lang="en-GB" dirty="0"/>
              <a:t>Open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980F7-A8DD-6D4B-B732-CA1CA7BE17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01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Hypertext Application Technology WG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Formed in 2004 in response to perceived slow HTML standards development in W3C</a:t>
            </a:r>
          </a:p>
          <a:p>
            <a:pPr marL="0" indent="0">
              <a:buNone/>
            </a:pPr>
            <a:r>
              <a:rPr lang="en-US" dirty="0"/>
              <a:t>Founder members: Apple, Mozilla and Opera</a:t>
            </a:r>
          </a:p>
          <a:p>
            <a:pPr lvl="1"/>
            <a:r>
              <a:rPr lang="en-US" dirty="0"/>
              <a:t>Now includes Google (with move of HTML5 editor Ian </a:t>
            </a:r>
            <a:r>
              <a:rPr lang="en-US" dirty="0" err="1"/>
              <a:t>Hickson</a:t>
            </a:r>
            <a:r>
              <a:rPr lang="en-US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Treats HTML 5 as a “living standard”, maintained by an “informed editor”</a:t>
            </a:r>
          </a:p>
          <a:p>
            <a:pPr marL="0" indent="0">
              <a:buNone/>
            </a:pPr>
            <a:r>
              <a:rPr lang="en-US" dirty="0"/>
              <a:t>Membership types:</a:t>
            </a:r>
          </a:p>
          <a:p>
            <a:pPr lvl="1"/>
            <a:r>
              <a:rPr lang="en-US" dirty="0"/>
              <a:t>Invitation-only Members</a:t>
            </a:r>
          </a:p>
          <a:p>
            <a:pPr lvl="1"/>
            <a:r>
              <a:rPr lang="en-US" dirty="0"/>
              <a:t>Open Contributors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4CA26-E4B9-1149-840C-E6B5E62575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34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2005-2010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29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4000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4000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207A76E-AE4C-7A4F-B64C-DB06034AA170}"/>
              </a:ext>
            </a:extLst>
          </p:cNvPr>
          <p:cNvSpPr/>
          <p:nvPr/>
        </p:nvSpPr>
        <p:spPr bwMode="auto">
          <a:xfrm>
            <a:off x="2423025" y="176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1.0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C66E8EB-9C36-5046-932D-7A431CAB26CB}"/>
              </a:ext>
            </a:extLst>
          </p:cNvPr>
          <p:cNvSpPr/>
          <p:nvPr/>
        </p:nvSpPr>
        <p:spPr bwMode="auto">
          <a:xfrm>
            <a:off x="2423025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D876199-4280-6D4D-B6AA-5056022B20E5}"/>
              </a:ext>
            </a:extLst>
          </p:cNvPr>
          <p:cNvSpPr/>
          <p:nvPr/>
        </p:nvSpPr>
        <p:spPr bwMode="auto">
          <a:xfrm>
            <a:off x="1343026" y="3218001"/>
            <a:ext cx="1515788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Opera/Mozilla Paper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26B0DA-5A91-F84F-B05B-8767B050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057" y="2501946"/>
            <a:ext cx="503056" cy="360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38AA9EDB-8493-974C-A081-B8E25210FF77}"/>
              </a:ext>
            </a:extLst>
          </p:cNvPr>
          <p:cNvSpPr/>
          <p:nvPr/>
        </p:nvSpPr>
        <p:spPr bwMode="auto">
          <a:xfrm>
            <a:off x="9774622" y="2488494"/>
            <a:ext cx="1229754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Mozilla released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FC355B-7FA2-6B4D-A9B2-E50A3016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9772" y="2885636"/>
            <a:ext cx="288000" cy="2880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03A982D8-0A10-5F46-9231-80B04D9A2659}"/>
              </a:ext>
            </a:extLst>
          </p:cNvPr>
          <p:cNvSpPr/>
          <p:nvPr/>
        </p:nvSpPr>
        <p:spPr bwMode="auto">
          <a:xfrm>
            <a:off x="10014170" y="2858164"/>
            <a:ext cx="120526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Safari released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61D479-F9FA-3443-8171-AFB84CA7F3FF}"/>
              </a:ext>
            </a:extLst>
          </p:cNvPr>
          <p:cNvSpPr/>
          <p:nvPr/>
        </p:nvSpPr>
        <p:spPr bwMode="auto">
          <a:xfrm>
            <a:off x="3354820" y="3216542"/>
            <a:ext cx="1375410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 formed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E38234-157B-9E4B-A81D-A0FA1ACF03D4}"/>
              </a:ext>
            </a:extLst>
          </p:cNvPr>
          <p:cNvSpPr/>
          <p:nvPr/>
        </p:nvSpPr>
        <p:spPr bwMode="auto">
          <a:xfrm>
            <a:off x="1343025" y="4288762"/>
            <a:ext cx="1705286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HTML WG formed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DB0DB6-9CA7-384B-9E8C-52DCD7894568}"/>
              </a:ext>
            </a:extLst>
          </p:cNvPr>
          <p:cNvSpPr/>
          <p:nvPr/>
        </p:nvSpPr>
        <p:spPr bwMode="auto">
          <a:xfrm>
            <a:off x="3502525" y="3564000"/>
            <a:ext cx="1080000" cy="2160587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79E3E-01E4-8242-B277-6AF0E01CC212}"/>
              </a:ext>
            </a:extLst>
          </p:cNvPr>
          <p:cNvSpPr/>
          <p:nvPr/>
        </p:nvSpPr>
        <p:spPr bwMode="auto">
          <a:xfrm>
            <a:off x="1343024" y="5013688"/>
            <a:ext cx="1936203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 WG disbanded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DA8C78-84BC-4940-9CBA-7C7BABB84641}"/>
              </a:ext>
            </a:extLst>
          </p:cNvPr>
          <p:cNvSpPr/>
          <p:nvPr/>
        </p:nvSpPr>
        <p:spPr bwMode="auto">
          <a:xfrm>
            <a:off x="4584700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A76F34-8C84-6E4F-8AFB-C5F9DEA30FAE}"/>
              </a:ext>
            </a:extLst>
          </p:cNvPr>
          <p:cNvSpPr/>
          <p:nvPr/>
        </p:nvSpPr>
        <p:spPr bwMode="auto">
          <a:xfrm>
            <a:off x="2423025" y="39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XHTML 2.0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4000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534A16-3588-6246-9211-A467A1B03C5C}"/>
              </a:ext>
            </a:extLst>
          </p:cNvPr>
          <p:cNvGrpSpPr/>
          <p:nvPr/>
        </p:nvGrpSpPr>
        <p:grpSpPr>
          <a:xfrm>
            <a:off x="9511861" y="4653325"/>
            <a:ext cx="2025911" cy="360000"/>
            <a:chOff x="9511861" y="4653325"/>
            <a:chExt cx="2025911" cy="360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0AA5B3-1687-0E47-9B91-3A2BF817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9772" y="4687802"/>
              <a:ext cx="288000" cy="28800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D99436-07A2-F34D-A429-D7D9E307B090}"/>
                </a:ext>
              </a:extLst>
            </p:cNvPr>
            <p:cNvSpPr/>
            <p:nvPr/>
          </p:nvSpPr>
          <p:spPr bwMode="auto">
            <a:xfrm>
              <a:off x="9511861" y="4653325"/>
              <a:ext cx="1701815" cy="36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Final Netscape release Chrome released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A0D96-A3EE-1B49-9214-06537234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772" y="3260084"/>
            <a:ext cx="288000" cy="288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3F8B7B-8A2A-C546-B76E-66597B286915}"/>
              </a:ext>
            </a:extLst>
          </p:cNvPr>
          <p:cNvSpPr/>
          <p:nvPr/>
        </p:nvSpPr>
        <p:spPr bwMode="auto">
          <a:xfrm>
            <a:off x="10014169" y="3212488"/>
            <a:ext cx="1201412" cy="360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Firefox released</a:t>
            </a:r>
          </a:p>
        </p:txBody>
      </p:sp>
    </p:spTree>
    <p:extLst>
      <p:ext uri="{BB962C8B-B14F-4D97-AF65-F5344CB8AC3E}">
        <p14:creationId xmlns:p14="http://schemas.microsoft.com/office/powerpoint/2010/main" val="39632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web standards made?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7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The Evolution of HTML: 2010-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>
                <a:latin typeface="Lucida Sans" panose="020B0602030504020204" pitchFamily="34" charset="77"/>
              </a:rPr>
              <a:pPr/>
              <a:t>30</a:t>
            </a:fld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343025" y="1950534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43025" y="3753107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43025" y="5553075"/>
            <a:ext cx="10225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23888" y="1773238"/>
            <a:ext cx="71913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2010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343025" y="232021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1343025" y="267335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1343025" y="303586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1343025" y="339248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43025" y="4115960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43025" y="4473575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43025" y="4833938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>
            <a:off x="1343025" y="5194294"/>
            <a:ext cx="10225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D41E066-0699-0E48-B8EC-F157C08E1E5B}"/>
              </a:ext>
            </a:extLst>
          </p:cNvPr>
          <p:cNvSpPr txBox="1"/>
          <p:nvPr/>
        </p:nvSpPr>
        <p:spPr>
          <a:xfrm>
            <a:off x="623888" y="3573463"/>
            <a:ext cx="715287" cy="3603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691A946-A912-AE4B-BC52-1EB11303671B}"/>
              </a:ext>
            </a:extLst>
          </p:cNvPr>
          <p:cNvSpPr txBox="1"/>
          <p:nvPr/>
        </p:nvSpPr>
        <p:spPr>
          <a:xfrm>
            <a:off x="623888" y="5373689"/>
            <a:ext cx="711907" cy="3603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2020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9B338C2-8A4F-3D49-BCBB-D0013B32C2C9}"/>
              </a:ext>
            </a:extLst>
          </p:cNvPr>
          <p:cNvSpPr/>
          <p:nvPr/>
        </p:nvSpPr>
        <p:spPr bwMode="auto">
          <a:xfrm>
            <a:off x="1343025" y="6084000"/>
            <a:ext cx="1080000" cy="360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informal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C24C9BC-4D80-774F-827C-C03EFFBB3822}"/>
              </a:ext>
            </a:extLst>
          </p:cNvPr>
          <p:cNvSpPr/>
          <p:nvPr/>
        </p:nvSpPr>
        <p:spPr bwMode="auto">
          <a:xfrm>
            <a:off x="2423025" y="6084000"/>
            <a:ext cx="1080000" cy="360000"/>
          </a:xfrm>
          <a:prstGeom prst="rect">
            <a:avLst/>
          </a:prstGeom>
          <a:solidFill>
            <a:srgbClr val="FFC125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Internet Draft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E925A75-9BD2-4F47-98FE-40D6EF34932D}"/>
              </a:ext>
            </a:extLst>
          </p:cNvPr>
          <p:cNvSpPr/>
          <p:nvPr/>
        </p:nvSpPr>
        <p:spPr bwMode="auto">
          <a:xfrm>
            <a:off x="3502525" y="6084000"/>
            <a:ext cx="1080000" cy="360000"/>
          </a:xfrm>
          <a:prstGeom prst="rect">
            <a:avLst/>
          </a:prstGeom>
          <a:solidFill>
            <a:srgbClr val="CD9B1D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RFC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68E139-A754-8143-8264-E32C70C9FD5D}"/>
              </a:ext>
            </a:extLst>
          </p:cNvPr>
          <p:cNvSpPr/>
          <p:nvPr/>
        </p:nvSpPr>
        <p:spPr bwMode="auto">
          <a:xfrm>
            <a:off x="5665875" y="60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REC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64BDF-4C3F-C94A-B017-A76E5DF2FB68}"/>
              </a:ext>
            </a:extLst>
          </p:cNvPr>
          <p:cNvSpPr/>
          <p:nvPr/>
        </p:nvSpPr>
        <p:spPr bwMode="auto">
          <a:xfrm>
            <a:off x="6745875" y="6084000"/>
            <a:ext cx="108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ISO Standard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EB2006E-D505-B641-8AA6-F272F24E1640}"/>
              </a:ext>
            </a:extLst>
          </p:cNvPr>
          <p:cNvSpPr/>
          <p:nvPr/>
        </p:nvSpPr>
        <p:spPr bwMode="auto">
          <a:xfrm>
            <a:off x="4584700" y="60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A16AC61-3A81-B842-9A16-A8C48684052A}"/>
              </a:ext>
            </a:extLst>
          </p:cNvPr>
          <p:cNvSpPr/>
          <p:nvPr/>
        </p:nvSpPr>
        <p:spPr bwMode="auto">
          <a:xfrm>
            <a:off x="7825875" y="6084000"/>
            <a:ext cx="1080000" cy="360000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WHATWG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6E7DBA-8B83-5D4F-A755-F29BC8062794}"/>
              </a:ext>
            </a:extLst>
          </p:cNvPr>
          <p:cNvSpPr/>
          <p:nvPr/>
        </p:nvSpPr>
        <p:spPr bwMode="auto">
          <a:xfrm>
            <a:off x="4584644" y="212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LCWD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DEA8DC-F467-2A4A-837A-C4643ECCC237}"/>
              </a:ext>
            </a:extLst>
          </p:cNvPr>
          <p:cNvSpPr/>
          <p:nvPr/>
        </p:nvSpPr>
        <p:spPr bwMode="auto">
          <a:xfrm>
            <a:off x="4584644" y="248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 CR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94E305-3EEE-C249-8255-CDE01EC5D5CF}"/>
              </a:ext>
            </a:extLst>
          </p:cNvPr>
          <p:cNvSpPr/>
          <p:nvPr/>
        </p:nvSpPr>
        <p:spPr bwMode="auto">
          <a:xfrm>
            <a:off x="4584644" y="320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13699E-1302-E84E-9342-1726E51DEFBC}"/>
              </a:ext>
            </a:extLst>
          </p:cNvPr>
          <p:cNvSpPr/>
          <p:nvPr/>
        </p:nvSpPr>
        <p:spPr bwMode="auto">
          <a:xfrm>
            <a:off x="4584644" y="392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B979CE-E736-D54A-98D5-12F8160EEE0F}"/>
              </a:ext>
            </a:extLst>
          </p:cNvPr>
          <p:cNvSpPr/>
          <p:nvPr/>
        </p:nvSpPr>
        <p:spPr bwMode="auto">
          <a:xfrm>
            <a:off x="3502525" y="1764000"/>
            <a:ext cx="1080000" cy="3609683"/>
          </a:xfrm>
          <a:prstGeom prst="rect">
            <a:avLst/>
          </a:prstGeom>
          <a:solidFill>
            <a:srgbClr val="FD5F67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57FA5C-67B4-E244-9FEC-B77989C6EA26}"/>
              </a:ext>
            </a:extLst>
          </p:cNvPr>
          <p:cNvSpPr/>
          <p:nvPr/>
        </p:nvSpPr>
        <p:spPr bwMode="auto">
          <a:xfrm>
            <a:off x="1335795" y="2492375"/>
            <a:ext cx="1953943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 WHATWG CG formed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9B5091-6A5A-6C4F-BAF1-9F87841B5D6F}"/>
              </a:ext>
            </a:extLst>
          </p:cNvPr>
          <p:cNvSpPr/>
          <p:nvPr/>
        </p:nvSpPr>
        <p:spPr bwMode="auto">
          <a:xfrm>
            <a:off x="458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HTML5.1 v2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4CFA2A-1D7E-FF49-BCA5-1886E8ABC2C0}"/>
              </a:ext>
            </a:extLst>
          </p:cNvPr>
          <p:cNvSpPr/>
          <p:nvPr/>
        </p:nvSpPr>
        <p:spPr bwMode="auto">
          <a:xfrm>
            <a:off x="5664644" y="4284000"/>
            <a:ext cx="1080000" cy="360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5F9DF60-85C7-5749-9619-BCD34B256634}"/>
              </a:ext>
            </a:extLst>
          </p:cNvPr>
          <p:cNvSpPr/>
          <p:nvPr/>
        </p:nvSpPr>
        <p:spPr bwMode="auto">
          <a:xfrm>
            <a:off x="6744644" y="4644000"/>
            <a:ext cx="1080000" cy="36000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HTML5.3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724250-637F-8A44-B87D-FF51E85F3620}"/>
              </a:ext>
            </a:extLst>
          </p:cNvPr>
          <p:cNvSpPr/>
          <p:nvPr/>
        </p:nvSpPr>
        <p:spPr bwMode="auto">
          <a:xfrm>
            <a:off x="1343026" y="5004000"/>
            <a:ext cx="1547886" cy="36016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W3C/WHATWG MOU</a:t>
            </a:r>
          </a:p>
        </p:txBody>
      </p:sp>
    </p:spTree>
    <p:extLst>
      <p:ext uri="{BB962C8B-B14F-4D97-AF65-F5344CB8AC3E}">
        <p14:creationId xmlns:p14="http://schemas.microsoft.com/office/powerpoint/2010/main" val="22023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3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Tao of IETF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www.ietf.org</a:t>
            </a:r>
            <a:r>
              <a:rPr lang="en-US" dirty="0"/>
              <a:t>/</a:t>
            </a:r>
            <a:r>
              <a:rPr lang="en-US" dirty="0" err="1"/>
              <a:t>tao.html</a:t>
            </a:r>
            <a:endParaRPr lang="en-US" dirty="0"/>
          </a:p>
          <a:p>
            <a:r>
              <a:rPr lang="en-US" dirty="0"/>
              <a:t>W3C Consortium Process Document</a:t>
            </a:r>
            <a:br>
              <a:rPr lang="en-US" dirty="0"/>
            </a:br>
            <a:r>
              <a:rPr lang="en-US" dirty="0"/>
              <a:t>http://www.w3.org/2015/Process-20150901/</a:t>
            </a:r>
          </a:p>
          <a:p>
            <a:r>
              <a:rPr lang="en-US" dirty="0"/>
              <a:t>A History of HTML (1998). From </a:t>
            </a:r>
            <a:r>
              <a:rPr lang="en-US" i="1" dirty="0" err="1"/>
              <a:t>Raggett</a:t>
            </a:r>
            <a:r>
              <a:rPr lang="en-US" i="1" dirty="0"/>
              <a:t> on HTML</a:t>
            </a:r>
            <a:br>
              <a:rPr lang="en-US" dirty="0"/>
            </a:br>
            <a:r>
              <a:rPr lang="en-US" dirty="0"/>
              <a:t>http://www.w3.org/People/</a:t>
            </a:r>
            <a:r>
              <a:rPr lang="en-US" dirty="0" err="1"/>
              <a:t>Raggett</a:t>
            </a:r>
            <a:r>
              <a:rPr lang="en-US" dirty="0"/>
              <a:t>/book4/ch02.html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AFFA20-CB63-574C-805D-9CA9ACD82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13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Cascading Stylesheets</a:t>
            </a:r>
          </a:p>
        </p:txBody>
      </p:sp>
    </p:spTree>
    <p:extLst>
      <p:ext uri="{BB962C8B-B14F-4D97-AF65-F5344CB8AC3E}">
        <p14:creationId xmlns:p14="http://schemas.microsoft.com/office/powerpoint/2010/main" val="3603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FFC64F-6A72-4D49-9A9F-DF301F122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9616" r="12162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233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39EB683-709E-834A-9F48-1055B889C0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862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1F520DE-D7BC-134D-BBFF-393182BBF8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517" b="21483"/>
          <a:stretch/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286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web standards?</a:t>
            </a:r>
          </a:p>
        </p:txBody>
      </p:sp>
    </p:spTree>
    <p:extLst>
      <p:ext uri="{BB962C8B-B14F-4D97-AF65-F5344CB8AC3E}">
        <p14:creationId xmlns:p14="http://schemas.microsoft.com/office/powerpoint/2010/main" val="106677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What counts as a Web standards </a:t>
            </a:r>
            <a:r>
              <a:rPr lang="en-US" sz="3200" dirty="0" err="1"/>
              <a:t>organisation</a:t>
            </a:r>
            <a:r>
              <a:rPr lang="en-US" sz="3200" dirty="0"/>
              <a:t>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41980-5273-A041-A258-47FE486D1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F790-21DF-BC49-9283-9C5D81CD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748" y="1170796"/>
            <a:ext cx="2682688" cy="1430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0B3521-79BE-6A4E-9A63-EF1F09419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808" y="1170795"/>
            <a:ext cx="2493875" cy="1700370"/>
          </a:xfrm>
          <a:prstGeom prst="rect">
            <a:avLst/>
          </a:prstGeom>
        </p:spPr>
      </p:pic>
      <p:pic>
        <p:nvPicPr>
          <p:cNvPr id="8" name="Picture 7" descr="logo.png">
            <a:extLst>
              <a:ext uri="{FF2B5EF4-FFF2-40B4-BE49-F238E27FC236}">
                <a16:creationId xmlns:a16="http://schemas.microsoft.com/office/drawing/2014/main" id="{9C64AB67-6C63-6542-B7FD-0C40D746E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02" y="4749838"/>
            <a:ext cx="2730500" cy="546100"/>
          </a:xfrm>
          <a:prstGeom prst="rect">
            <a:avLst/>
          </a:prstGeom>
        </p:spPr>
      </p:pic>
      <p:pic>
        <p:nvPicPr>
          <p:cNvPr id="9" name="Picture 8" descr="500px-ISO_english_logo.svg.png">
            <a:extLst>
              <a:ext uri="{FF2B5EF4-FFF2-40B4-BE49-F238E27FC236}">
                <a16:creationId xmlns:a16="http://schemas.microsoft.com/office/drawing/2014/main" id="{E9284CDB-7833-8649-A97E-AE5A7D2E0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1" y="4190532"/>
            <a:ext cx="1790533" cy="1664712"/>
          </a:xfrm>
          <a:prstGeom prst="rect">
            <a:avLst/>
          </a:prstGeom>
        </p:spPr>
      </p:pic>
      <p:pic>
        <p:nvPicPr>
          <p:cNvPr id="10" name="Picture 9" descr="-1.jpg">
            <a:extLst>
              <a:ext uri="{FF2B5EF4-FFF2-40B4-BE49-F238E27FC236}">
                <a16:creationId xmlns:a16="http://schemas.microsoft.com/office/drawing/2014/main" id="{58659166-736F-B34E-9EFE-67F05D470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74" y="4460651"/>
            <a:ext cx="2480459" cy="11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Structure and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0967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945</TotalTime>
  <Words>1744</Words>
  <Application>Microsoft Office PowerPoint</Application>
  <PresentationFormat>Widescreen</PresentationFormat>
  <Paragraphs>413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Lucida Sans Typewriter</vt:lpstr>
      <vt:lpstr>Lucida Sans</vt:lpstr>
      <vt:lpstr>Calibri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The Web Standards Process</vt:lpstr>
      <vt:lpstr>How are web standards made?</vt:lpstr>
      <vt:lpstr>PowerPoint Presentation</vt:lpstr>
      <vt:lpstr>PowerPoint Presentation</vt:lpstr>
      <vt:lpstr>PowerPoint Presentation</vt:lpstr>
      <vt:lpstr>Who makes web standards?</vt:lpstr>
      <vt:lpstr>PowerPoint Presentation</vt:lpstr>
      <vt:lpstr>IETF Structure and Process</vt:lpstr>
      <vt:lpstr>The Internet Engineering Task Force</vt:lpstr>
      <vt:lpstr>IETF Structure</vt:lpstr>
      <vt:lpstr>IETF Document Types</vt:lpstr>
      <vt:lpstr>PowerPoint Presentation</vt:lpstr>
      <vt:lpstr>IETF Document Types</vt:lpstr>
      <vt:lpstr>W3C Structure and Process</vt:lpstr>
      <vt:lpstr>The World Wide Web Consortium</vt:lpstr>
      <vt:lpstr>W3C Structure</vt:lpstr>
      <vt:lpstr>W3C Technical Report types</vt:lpstr>
      <vt:lpstr>W3C Technical Report lifecycle</vt:lpstr>
      <vt:lpstr>Case Study: HTML</vt:lpstr>
      <vt:lpstr>The Evolution of HTML: 1991-1995</vt:lpstr>
      <vt:lpstr>Trouble in the Working Group</vt:lpstr>
      <vt:lpstr>Embrace and Extend</vt:lpstr>
      <vt:lpstr>De Jure versus De Facto Standards</vt:lpstr>
      <vt:lpstr>The Evolution of HTML: 1995-2000</vt:lpstr>
      <vt:lpstr>The Evolution of HTML: 2000-2005</vt:lpstr>
      <vt:lpstr>Opera/Mozilla Paper</vt:lpstr>
      <vt:lpstr>Web Hypertext Application Technology WG</vt:lpstr>
      <vt:lpstr>The Evolution of HTML: 2005-2010</vt:lpstr>
      <vt:lpstr>The Evolution of HTML: 2010-</vt:lpstr>
      <vt:lpstr>Further Reading</vt:lpstr>
      <vt:lpstr>Next Lecture: Cascading Stylesheets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36</cp:revision>
  <dcterms:created xsi:type="dcterms:W3CDTF">2018-10-10T09:17:09Z</dcterms:created>
  <dcterms:modified xsi:type="dcterms:W3CDTF">2019-10-18T12:14:31Z</dcterms:modified>
</cp:coreProperties>
</file>