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68" r:id="rId3"/>
    <p:sldMasterId id="2147483672" r:id="rId4"/>
  </p:sldMasterIdLst>
  <p:notesMasterIdLst>
    <p:notesMasterId r:id="rId100"/>
  </p:notesMasterIdLst>
  <p:sldIdLst>
    <p:sldId id="258" r:id="rId5"/>
    <p:sldId id="361" r:id="rId6"/>
    <p:sldId id="260" r:id="rId7"/>
    <p:sldId id="261" r:id="rId8"/>
    <p:sldId id="262" r:id="rId9"/>
    <p:sldId id="263" r:id="rId10"/>
    <p:sldId id="264" r:id="rId11"/>
    <p:sldId id="265" r:id="rId12"/>
    <p:sldId id="266" r:id="rId13"/>
    <p:sldId id="267" r:id="rId14"/>
    <p:sldId id="358" r:id="rId15"/>
    <p:sldId id="359" r:id="rId16"/>
    <p:sldId id="360" r:id="rId17"/>
    <p:sldId id="268" r:id="rId18"/>
    <p:sldId id="354" r:id="rId19"/>
    <p:sldId id="269" r:id="rId20"/>
    <p:sldId id="270" r:id="rId21"/>
    <p:sldId id="271" r:id="rId22"/>
    <p:sldId id="272" r:id="rId23"/>
    <p:sldId id="274" r:id="rId24"/>
    <p:sldId id="275" r:id="rId25"/>
    <p:sldId id="276" r:id="rId26"/>
    <p:sldId id="277" r:id="rId27"/>
    <p:sldId id="278" r:id="rId28"/>
    <p:sldId id="279" r:id="rId29"/>
    <p:sldId id="280" r:id="rId30"/>
    <p:sldId id="282" r:id="rId31"/>
    <p:sldId id="281" r:id="rId32"/>
    <p:sldId id="283" r:id="rId33"/>
    <p:sldId id="284" r:id="rId34"/>
    <p:sldId id="285" r:id="rId35"/>
    <p:sldId id="286" r:id="rId36"/>
    <p:sldId id="287" r:id="rId37"/>
    <p:sldId id="288" r:id="rId38"/>
    <p:sldId id="289" r:id="rId39"/>
    <p:sldId id="290" r:id="rId40"/>
    <p:sldId id="291" r:id="rId41"/>
    <p:sldId id="293" r:id="rId42"/>
    <p:sldId id="292" r:id="rId43"/>
    <p:sldId id="295" r:id="rId44"/>
    <p:sldId id="294" r:id="rId45"/>
    <p:sldId id="296" r:id="rId46"/>
    <p:sldId id="298" r:id="rId47"/>
    <p:sldId id="297" r:id="rId48"/>
    <p:sldId id="299" r:id="rId49"/>
    <p:sldId id="300" r:id="rId50"/>
    <p:sldId id="301" r:id="rId51"/>
    <p:sldId id="356" r:id="rId52"/>
    <p:sldId id="357" r:id="rId53"/>
    <p:sldId id="303" r:id="rId54"/>
    <p:sldId id="304" r:id="rId55"/>
    <p:sldId id="305" r:id="rId56"/>
    <p:sldId id="308" r:id="rId57"/>
    <p:sldId id="307" r:id="rId58"/>
    <p:sldId id="309" r:id="rId59"/>
    <p:sldId id="310" r:id="rId60"/>
    <p:sldId id="311" r:id="rId61"/>
    <p:sldId id="314" r:id="rId62"/>
    <p:sldId id="325" r:id="rId63"/>
    <p:sldId id="323" r:id="rId64"/>
    <p:sldId id="324" r:id="rId65"/>
    <p:sldId id="322" r:id="rId66"/>
    <p:sldId id="321" r:id="rId67"/>
    <p:sldId id="313" r:id="rId68"/>
    <p:sldId id="315" r:id="rId69"/>
    <p:sldId id="316" r:id="rId70"/>
    <p:sldId id="328" r:id="rId71"/>
    <p:sldId id="355" r:id="rId72"/>
    <p:sldId id="329" r:id="rId73"/>
    <p:sldId id="332" r:id="rId74"/>
    <p:sldId id="330" r:id="rId75"/>
    <p:sldId id="331" r:id="rId76"/>
    <p:sldId id="333" r:id="rId77"/>
    <p:sldId id="366" r:id="rId78"/>
    <p:sldId id="334" r:id="rId79"/>
    <p:sldId id="318" r:id="rId80"/>
    <p:sldId id="339" r:id="rId81"/>
    <p:sldId id="362" r:id="rId82"/>
    <p:sldId id="363" r:id="rId83"/>
    <p:sldId id="364" r:id="rId84"/>
    <p:sldId id="365"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Lst>
  <p:sldSz cx="12192000" cy="6858000"/>
  <p:notesSz cx="6858000" cy="9144000"/>
  <p:embeddedFontLst>
    <p:embeddedFont>
      <p:font typeface="Georgia" panose="02040502050405020303" pitchFamily="18" charset="0"/>
      <p:regular r:id="rId101"/>
      <p:bold r:id="rId102"/>
      <p:italic r:id="rId103"/>
      <p:boldItalic r:id="rId104"/>
    </p:embeddedFont>
    <p:embeddedFont>
      <p:font typeface="ＭＳ Ｐゴシック" panose="020B0600070205080204" pitchFamily="34" charset="-128"/>
      <p:regular r:id="rId105"/>
    </p:embeddedFont>
    <p:embeddedFont>
      <p:font typeface="Calibri" panose="020F0502020204030204" pitchFamily="34" charset="0"/>
      <p:regular r:id="rId106"/>
      <p:bold r:id="rId107"/>
      <p:italic r:id="rId108"/>
      <p:boldItalic r:id="rId109"/>
    </p:embeddedFont>
    <p:embeddedFont>
      <p:font typeface="Lucida Sans" panose="020B0602030504020204" pitchFamily="34" charset="0"/>
      <p:regular r:id="rId110"/>
      <p:bold r:id="rId111"/>
      <p:italic r:id="rId112"/>
      <p:boldItalic r:id="rId113"/>
    </p:embeddedFont>
  </p:embeddedFontLst>
  <p:custDataLst>
    <p:tags r:id="rId1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2BF8C7-29C9-DB41-B8A7-0819952C9AC2}" v="3" dt="2019-10-09T13:50:26.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33"/>
    <p:restoredTop sz="93979" autoAdjust="0"/>
  </p:normalViewPr>
  <p:slideViewPr>
    <p:cSldViewPr snapToGrid="0" snapToObjects="1" showGuides="1">
      <p:cViewPr varScale="1">
        <p:scale>
          <a:sx n="69" d="100"/>
          <a:sy n="69" d="100"/>
        </p:scale>
        <p:origin x="43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2.fntdata"/><Relationship Id="rId16" Type="http://schemas.openxmlformats.org/officeDocument/2006/relationships/slide" Target="slides/slide12.xml"/><Relationship Id="rId107" Type="http://schemas.openxmlformats.org/officeDocument/2006/relationships/font" Target="fonts/font7.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font" Target="fonts/font2.fntdata"/><Relationship Id="rId110" Type="http://schemas.openxmlformats.org/officeDocument/2006/relationships/font" Target="fonts/font10.fntdata"/><Relationship Id="rId115"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font" Target="fonts/font5.fntdata"/><Relationship Id="rId113" Type="http://schemas.openxmlformats.org/officeDocument/2006/relationships/font" Target="fonts/font13.fntdata"/><Relationship Id="rId11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3.fntdata"/><Relationship Id="rId108" Type="http://schemas.openxmlformats.org/officeDocument/2006/relationships/font" Target="fonts/font8.fntdata"/><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6.fntdata"/><Relationship Id="rId114" Type="http://schemas.openxmlformats.org/officeDocument/2006/relationships/tags" Target="tags/tag1.xml"/><Relationship Id="rId119"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9.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4.fntdata"/><Relationship Id="rId120"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bins N.M." userId="6a0e944c-4d97-467d-bb7a-7c3315791fe4" providerId="ADAL" clId="{302BF8C7-29C9-DB41-B8A7-0819952C9AC2}"/>
    <pc:docChg chg="custSel delSld modSld">
      <pc:chgData name="Gibbins N.M." userId="6a0e944c-4d97-467d-bb7a-7c3315791fe4" providerId="ADAL" clId="{302BF8C7-29C9-DB41-B8A7-0819952C9AC2}" dt="2019-10-13T20:58:29.611" v="31" actId="20577"/>
      <pc:docMkLst>
        <pc:docMk/>
      </pc:docMkLst>
      <pc:sldChg chg="delSp modSp">
        <pc:chgData name="Gibbins N.M." userId="6a0e944c-4d97-467d-bb7a-7c3315791fe4" providerId="ADAL" clId="{302BF8C7-29C9-DB41-B8A7-0819952C9AC2}" dt="2019-10-09T13:50:28.079" v="29" actId="478"/>
        <pc:sldMkLst>
          <pc:docMk/>
          <pc:sldMk cId="2095886019" sldId="267"/>
        </pc:sldMkLst>
        <pc:spChg chg="del">
          <ac:chgData name="Gibbins N.M." userId="6a0e944c-4d97-467d-bb7a-7c3315791fe4" providerId="ADAL" clId="{302BF8C7-29C9-DB41-B8A7-0819952C9AC2}" dt="2019-10-09T13:50:22.111" v="27" actId="478"/>
          <ac:spMkLst>
            <pc:docMk/>
            <pc:sldMk cId="2095886019" sldId="267"/>
            <ac:spMk id="2" creationId="{B52CD935-3F6F-8444-B97D-85713B02E578}"/>
          </ac:spMkLst>
        </pc:spChg>
        <pc:spChg chg="del mod">
          <ac:chgData name="Gibbins N.M." userId="6a0e944c-4d97-467d-bb7a-7c3315791fe4" providerId="ADAL" clId="{302BF8C7-29C9-DB41-B8A7-0819952C9AC2}" dt="2019-10-09T13:50:28.079" v="29" actId="478"/>
          <ac:spMkLst>
            <pc:docMk/>
            <pc:sldMk cId="2095886019" sldId="267"/>
            <ac:spMk id="3" creationId="{BBE20E7B-1908-224A-972B-B79645C3151E}"/>
          </ac:spMkLst>
        </pc:spChg>
      </pc:sldChg>
      <pc:sldChg chg="modSp">
        <pc:chgData name="Gibbins N.M." userId="6a0e944c-4d97-467d-bb7a-7c3315791fe4" providerId="ADAL" clId="{302BF8C7-29C9-DB41-B8A7-0819952C9AC2}" dt="2019-10-13T20:58:29.611" v="31" actId="20577"/>
        <pc:sldMkLst>
          <pc:docMk/>
          <pc:sldMk cId="2893835588" sldId="270"/>
        </pc:sldMkLst>
        <pc:spChg chg="mod">
          <ac:chgData name="Gibbins N.M." userId="6a0e944c-4d97-467d-bb7a-7c3315791fe4" providerId="ADAL" clId="{302BF8C7-29C9-DB41-B8A7-0819952C9AC2}" dt="2019-10-13T20:58:29.611" v="31" actId="20577"/>
          <ac:spMkLst>
            <pc:docMk/>
            <pc:sldMk cId="2893835588" sldId="270"/>
            <ac:spMk id="2" creationId="{715071A2-3F33-4F46-AF51-FDC10E379F13}"/>
          </ac:spMkLst>
        </pc:spChg>
      </pc:sldChg>
      <pc:sldChg chg="modNotesTx">
        <pc:chgData name="Gibbins N.M." userId="6a0e944c-4d97-467d-bb7a-7c3315791fe4" providerId="ADAL" clId="{302BF8C7-29C9-DB41-B8A7-0819952C9AC2}" dt="2019-10-09T13:54:47.190" v="30" actId="113"/>
        <pc:sldMkLst>
          <pc:docMk/>
          <pc:sldMk cId="2115832206" sldId="274"/>
        </pc:sldMkLst>
      </pc:sldChg>
      <pc:sldChg chg="modSp">
        <pc:chgData name="Gibbins N.M." userId="6a0e944c-4d97-467d-bb7a-7c3315791fe4" providerId="ADAL" clId="{302BF8C7-29C9-DB41-B8A7-0819952C9AC2}" dt="2019-10-09T13:49:06.216" v="25" actId="20577"/>
        <pc:sldMkLst>
          <pc:docMk/>
          <pc:sldMk cId="3099161626" sldId="361"/>
        </pc:sldMkLst>
        <pc:spChg chg="mod">
          <ac:chgData name="Gibbins N.M." userId="6a0e944c-4d97-467d-bb7a-7c3315791fe4" providerId="ADAL" clId="{302BF8C7-29C9-DB41-B8A7-0819952C9AC2}" dt="2019-10-09T13:48:54.716" v="1" actId="27636"/>
          <ac:spMkLst>
            <pc:docMk/>
            <pc:sldMk cId="3099161626" sldId="361"/>
            <ac:spMk id="3" creationId="{D58B458D-8B13-454B-9914-4DD3430BEE4A}"/>
          </ac:spMkLst>
        </pc:spChg>
        <pc:spChg chg="mod">
          <ac:chgData name="Gibbins N.M." userId="6a0e944c-4d97-467d-bb7a-7c3315791fe4" providerId="ADAL" clId="{302BF8C7-29C9-DB41-B8A7-0819952C9AC2}" dt="2019-10-09T13:49:06.216" v="25" actId="20577"/>
          <ac:spMkLst>
            <pc:docMk/>
            <pc:sldMk cId="3099161626" sldId="361"/>
            <ac:spMk id="5" creationId="{0AFA1687-7BDC-5547-99F5-E22EA23D8AA2}"/>
          </ac:spMkLst>
        </pc:spChg>
      </pc:sldChg>
    </pc:docChg>
  </pc:docChgLst>
  <pc:docChgLst>
    <pc:chgData name="Gibbins N.M." userId="6a0e944c-4d97-467d-bb7a-7c3315791fe4" providerId="ADAL" clId="{0CA5DE1E-6A7A-394B-BF3D-D9E22EAA49B3}"/>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15/10/2019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3</a:t>
            </a:fld>
            <a:endParaRPr lang="en-GB"/>
          </a:p>
        </p:txBody>
      </p:sp>
    </p:spTree>
    <p:extLst>
      <p:ext uri="{BB962C8B-B14F-4D97-AF65-F5344CB8AC3E}">
        <p14:creationId xmlns:p14="http://schemas.microsoft.com/office/powerpoint/2010/main" val="146020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RBU – fee-based service (</a:t>
            </a:r>
            <a:r>
              <a:rPr lang="en-US" dirty="0" err="1"/>
              <a:t>Otlet</a:t>
            </a:r>
            <a:r>
              <a:rPr lang="en-US" dirty="0"/>
              <a:t> visible at back)</a:t>
            </a:r>
            <a:endParaRPr lang="en-US" dirty="0">
              <a:cs typeface="+mn-cs"/>
            </a:endParaRPr>
          </a:p>
          <a:p>
            <a:pPr marL="171450" indent="-171450">
              <a:buFont typeface="Arial" panose="020B0604020202020204" pitchFamily="34" charset="0"/>
              <a:buChar char="•"/>
              <a:defRPr/>
            </a:pPr>
            <a:r>
              <a:rPr lang="en-US" dirty="0"/>
              <a:t>Human-driven</a:t>
            </a:r>
            <a:r>
              <a:rPr lang="en-US" baseline="0" dirty="0"/>
              <a:t> search engine </a:t>
            </a:r>
            <a:endParaRPr lang="en-US" dirty="0">
              <a:cs typeface="+mn-cs"/>
            </a:endParaRPr>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kern="1200" dirty="0">
                <a:solidFill>
                  <a:schemeClr val="tx1"/>
                </a:solidFill>
                <a:latin typeface="Times New Roman" charset="0"/>
                <a:ea typeface="ＭＳ Ｐゴシック" charset="0"/>
                <a:cs typeface="ＭＳ Ｐゴシック" charset="0"/>
              </a:rPr>
              <a:t>15 million 3x5 index cards by 1934</a:t>
            </a:r>
          </a:p>
          <a:p>
            <a:pPr marL="171450" indent="-171450">
              <a:buFont typeface="Arial"/>
              <a:buChar char="•"/>
              <a:defRPr/>
            </a:pPr>
            <a:r>
              <a:rPr lang="en-US" dirty="0"/>
              <a:t>“What works have been written by this or that author?” and “What has been written on this or that subject?”</a:t>
            </a:r>
          </a:p>
          <a:p>
            <a:pPr marL="171450" indent="-171450">
              <a:buFont typeface="Arial"/>
              <a:buChar char="•"/>
              <a:defRPr/>
            </a:pP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14</a:t>
            </a:fld>
            <a:endParaRPr lang="en-GB"/>
          </a:p>
        </p:txBody>
      </p:sp>
    </p:spTree>
    <p:extLst>
      <p:ext uri="{BB962C8B-B14F-4D97-AF65-F5344CB8AC3E}">
        <p14:creationId xmlns:p14="http://schemas.microsoft.com/office/powerpoint/2010/main" val="3468977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Still a common enough occurrence as late as the 1950s as to be the subject of a romantic comedy starring Katharine Hepburn and Spencer Tracey (Desk Set, 1957)</a:t>
            </a:r>
          </a:p>
        </p:txBody>
      </p:sp>
      <p:sp>
        <p:nvSpPr>
          <p:cNvPr id="4" name="Slide Number Placeholder 3"/>
          <p:cNvSpPr>
            <a:spLocks noGrp="1"/>
          </p:cNvSpPr>
          <p:nvPr>
            <p:ph type="sldNum" sz="quarter" idx="5"/>
          </p:nvPr>
        </p:nvSpPr>
        <p:spPr/>
        <p:txBody>
          <a:bodyPr/>
          <a:lstStyle/>
          <a:p>
            <a:fld id="{C2FA50D6-6132-4FF4-AFC5-01B946DDB4AB}" type="slidenum">
              <a:rPr lang="en-GB" smtClean="0"/>
              <a:t>15</a:t>
            </a:fld>
            <a:endParaRPr lang="en-GB"/>
          </a:p>
        </p:txBody>
      </p:sp>
    </p:spTree>
    <p:extLst>
      <p:ext uri="{BB962C8B-B14F-4D97-AF65-F5344CB8AC3E}">
        <p14:creationId xmlns:p14="http://schemas.microsoft.com/office/powerpoint/2010/main" val="212088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Championed the standard 3” x 5” index card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Proposed standard microfiche </a:t>
            </a:r>
            <a:r>
              <a:rPr lang="en-US" sz="1200" kern="1200" baseline="0" dirty="0">
                <a:solidFill>
                  <a:schemeClr val="tx1"/>
                </a:solidFill>
                <a:latin typeface="Times New Roman" charset="0"/>
                <a:ea typeface="ＭＳ Ｐゴシック" charset="0"/>
                <a:cs typeface="ＭＳ Ｐゴシック" charset="0"/>
              </a:rPr>
              <a:t>in 1906</a:t>
            </a: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16</a:t>
            </a:fld>
            <a:endParaRPr lang="en-GB"/>
          </a:p>
        </p:txBody>
      </p:sp>
    </p:spTree>
    <p:extLst>
      <p:ext uri="{BB962C8B-B14F-4D97-AF65-F5344CB8AC3E}">
        <p14:creationId xmlns:p14="http://schemas.microsoft.com/office/powerpoint/2010/main" val="3264261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cs typeface="+mn-cs"/>
              </a:rPr>
              <a:t>Image above is the original location of the Mundaneum in the Palais du </a:t>
            </a:r>
            <a:r>
              <a:rPr lang="en-US" baseline="0" dirty="0" err="1">
                <a:cs typeface="+mn-cs"/>
              </a:rPr>
              <a:t>Cinquantenaire</a:t>
            </a:r>
            <a:r>
              <a:rPr lang="en-US" baseline="0" dirty="0">
                <a:cs typeface="+mn-cs"/>
              </a:rPr>
              <a:t> in Brussels </a:t>
            </a:r>
            <a:r>
              <a:rPr lang="mr-IN" baseline="0" dirty="0">
                <a:cs typeface="+mn-cs"/>
              </a:rPr>
              <a:t>–</a:t>
            </a:r>
            <a:r>
              <a:rPr lang="en-US" baseline="0" dirty="0">
                <a:cs typeface="+mn-cs"/>
              </a:rPr>
              <a:t> the Palais Mondial was </a:t>
            </a:r>
            <a:r>
              <a:rPr lang="en-US" baseline="0" dirty="0" err="1">
                <a:cs typeface="+mn-cs"/>
              </a:rPr>
              <a:t>Otlet’s</a:t>
            </a:r>
            <a:r>
              <a:rPr lang="en-US" baseline="0" dirty="0">
                <a:cs typeface="+mn-cs"/>
              </a:rPr>
              <a:t> original name for the Mundaneum</a:t>
            </a:r>
          </a:p>
          <a:p>
            <a:pPr>
              <a:defRPr/>
            </a:pPr>
            <a:endParaRPr lang="en-US" dirty="0">
              <a:cs typeface="+mn-cs"/>
            </a:endParaRPr>
          </a:p>
          <a:p>
            <a:pPr>
              <a:defRPr/>
            </a:pPr>
            <a:r>
              <a:rPr lang="en-US" dirty="0">
                <a:cs typeface="+mn-cs"/>
              </a:rPr>
              <a:t>Indexed using UDC</a:t>
            </a:r>
          </a:p>
          <a:p>
            <a:pPr>
              <a:defRPr/>
            </a:pPr>
            <a:endParaRPr lang="en-US" dirty="0">
              <a:cs typeface="+mn-cs"/>
            </a:endParaRPr>
          </a:p>
          <a:p>
            <a:pPr>
              <a:defRPr/>
            </a:pPr>
            <a:r>
              <a:rPr lang="en-US" dirty="0">
                <a:cs typeface="+mn-cs"/>
              </a:rPr>
              <a:t>100,000s of files, 1,000,000s of images</a:t>
            </a:r>
          </a:p>
          <a:p>
            <a:pPr>
              <a:defRPr/>
            </a:pPr>
            <a:r>
              <a:rPr lang="en-US" dirty="0">
                <a:cs typeface="+mn-cs"/>
              </a:rPr>
              <a:t>Cards</a:t>
            </a:r>
            <a:r>
              <a:rPr lang="en-US" baseline="0" dirty="0">
                <a:cs typeface="+mn-cs"/>
              </a:rPr>
              <a:t> contain both bibliographic and substantive information</a:t>
            </a:r>
          </a:p>
          <a:p>
            <a:pPr>
              <a:defRPr/>
            </a:pPr>
            <a:endParaRPr lang="en-US" baseline="0" dirty="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Le </a:t>
            </a:r>
            <a:r>
              <a:rPr lang="en-US" dirty="0" err="1"/>
              <a:t>Réseau</a:t>
            </a:r>
            <a:r>
              <a:rPr lang="en-US" dirty="0"/>
              <a:t> </a:t>
            </a:r>
            <a:r>
              <a:rPr lang="en-US" dirty="0" err="1"/>
              <a:t>Universel</a:t>
            </a:r>
            <a:r>
              <a:rPr lang="en-US" dirty="0"/>
              <a:t> </a:t>
            </a:r>
            <a:r>
              <a:rPr lang="en-US" dirty="0" err="1"/>
              <a:t>d'lnformation</a:t>
            </a:r>
            <a:r>
              <a:rPr lang="en-US" dirty="0"/>
              <a:t> et Documentation </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17</a:t>
            </a:fld>
            <a:endParaRPr lang="en-GB"/>
          </a:p>
        </p:txBody>
      </p:sp>
    </p:spTree>
    <p:extLst>
      <p:ext uri="{BB962C8B-B14F-4D97-AF65-F5344CB8AC3E}">
        <p14:creationId xmlns:p14="http://schemas.microsoft.com/office/powerpoint/2010/main" val="3804254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Criticism by</a:t>
            </a:r>
            <a:r>
              <a:rPr lang="en-US" baseline="0" dirty="0"/>
              <a:t> Czech architect Karel </a:t>
            </a:r>
            <a:r>
              <a:rPr lang="en-US" baseline="0" dirty="0" err="1"/>
              <a:t>Teige</a:t>
            </a:r>
            <a:r>
              <a:rPr lang="en-US" baseline="0" dirty="0"/>
              <a:t> in 1929:</a:t>
            </a:r>
          </a:p>
          <a:p>
            <a:endParaRPr lang="en-US" baseline="0" dirty="0"/>
          </a:p>
          <a:p>
            <a:r>
              <a:rPr lang="en-US" dirty="0"/>
              <a:t>The whole ideological scheme for the Mundaneum, as explained by </a:t>
            </a:r>
            <a:r>
              <a:rPr lang="en-US" dirty="0" err="1"/>
              <a:t>Otlet</a:t>
            </a:r>
            <a:r>
              <a:rPr lang="en-US" dirty="0"/>
              <a:t>, is an illusion, a vain wish, a utopia; a music of the future about which the only certainty is that if it does happen, it will happen differently than </a:t>
            </a:r>
            <a:r>
              <a:rPr lang="en-US" dirty="0" err="1"/>
              <a:t>Otlet</a:t>
            </a:r>
            <a:r>
              <a:rPr lang="en-US" dirty="0"/>
              <a:t> and Le Corbusier have imagined.  This is not the place to outline in detail the errors in the ideological program for the Mundaneum: [</a:t>
            </a:r>
            <a:r>
              <a:rPr lang="mr-IN" dirty="0"/>
              <a:t>…</a:t>
            </a:r>
            <a:r>
              <a:rPr lang="en-GB" dirty="0"/>
              <a:t>] </a:t>
            </a:r>
            <a:r>
              <a:rPr lang="en-US" dirty="0"/>
              <a:t>To ask how </a:t>
            </a:r>
            <a:r>
              <a:rPr lang="en-US" dirty="0" err="1"/>
              <a:t>Otlet</a:t>
            </a:r>
            <a:r>
              <a:rPr lang="en-US" dirty="0"/>
              <a:t> imagines international cooperation to be a solution to questions of political, diplomatic and vested interests of individual governments, military and national rivalry: To ask how a world institute under the supervision of the League of Nations, created from states having different social systems, could elaborate plans for the social transformation of the world.  We can only mention that this ideological proposal of Mundaneum does not have a concrete rationale or a realistic chance of realization, as long as the League of Nations is a society of governments, powers, diplomacy and armies, and </a:t>
            </a:r>
            <a:r>
              <a:rPr lang="en-US" i="1" dirty="0"/>
              <a:t>not </a:t>
            </a:r>
            <a:r>
              <a:rPr lang="en-US" dirty="0"/>
              <a:t>a “wider league”; a union of nations, </a:t>
            </a:r>
            <a:r>
              <a:rPr lang="en-US" i="1" dirty="0"/>
              <a:t>not </a:t>
            </a:r>
            <a:r>
              <a:rPr lang="en-US" dirty="0"/>
              <a:t>a government built up on the basis of cultural work; above all, not an international political alliance of modern mankind, that being a conception which is completely unknown and which is probably not even in the program of the League of Nations, as </a:t>
            </a:r>
            <a:r>
              <a:rPr lang="en-US" dirty="0" err="1"/>
              <a:t>Otlet</a:t>
            </a:r>
            <a:r>
              <a:rPr lang="en-US" dirty="0"/>
              <a:t> and Le Corbusier seem to realize.</a:t>
            </a:r>
          </a:p>
          <a:p>
            <a:endParaRPr lang="en-US" dirty="0"/>
          </a:p>
          <a:p>
            <a:r>
              <a:rPr lang="en-US" dirty="0"/>
              <a:t>Brussels Mundaneum site closed after the Belgian government withdrew funding for the Mundaneum in 1934</a:t>
            </a:r>
          </a:p>
        </p:txBody>
      </p:sp>
      <p:sp>
        <p:nvSpPr>
          <p:cNvPr id="4" name="Slide Number Placeholder 3"/>
          <p:cNvSpPr>
            <a:spLocks noGrp="1"/>
          </p:cNvSpPr>
          <p:nvPr>
            <p:ph type="sldNum" sz="quarter" idx="5"/>
          </p:nvPr>
        </p:nvSpPr>
        <p:spPr/>
        <p:txBody>
          <a:bodyPr/>
          <a:lstStyle/>
          <a:p>
            <a:fld id="{C2FA50D6-6132-4FF4-AFC5-01B946DDB4AB}" type="slidenum">
              <a:rPr lang="en-GB" smtClean="0"/>
              <a:t>18</a:t>
            </a:fld>
            <a:endParaRPr lang="en-GB"/>
          </a:p>
        </p:txBody>
      </p:sp>
    </p:spTree>
    <p:extLst>
      <p:ext uri="{BB962C8B-B14F-4D97-AF65-F5344CB8AC3E}">
        <p14:creationId xmlns:p14="http://schemas.microsoft.com/office/powerpoint/2010/main" val="420132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THINGS: the universe, reality, the cosmos</a:t>
            </a:r>
          </a:p>
          <a:p>
            <a:pPr>
              <a:defRPr/>
            </a:pPr>
            <a:r>
              <a:rPr lang="en-US" dirty="0"/>
              <a:t>Our MINDS think about fragments of things</a:t>
            </a:r>
          </a:p>
          <a:p>
            <a:pPr>
              <a:defRPr/>
            </a:pPr>
            <a:r>
              <a:rPr lang="en-US" dirty="0"/>
              <a:t>SCIENCE manages and coordinates our thoughts</a:t>
            </a:r>
          </a:p>
          <a:p>
            <a:pPr>
              <a:defRPr/>
            </a:pPr>
            <a:r>
              <a:rPr lang="en-US" dirty="0"/>
              <a:t>BOOKS transcribe science by areas of knowledge (a collection of books forms a library)</a:t>
            </a:r>
          </a:p>
          <a:p>
            <a:pPr>
              <a:defRPr/>
            </a:pPr>
            <a:r>
              <a:rPr lang="en-US" dirty="0"/>
              <a:t>The BIBLIOGRAPHY inventories and catalogues books (the collection of bibliographic entries forms the Universal Bibliographic Index (RBU))</a:t>
            </a:r>
          </a:p>
          <a:p>
            <a:pPr>
              <a:defRPr/>
            </a:pPr>
            <a:r>
              <a:rPr lang="en-US" dirty="0"/>
              <a:t>The ENCYCLOPEDIA concentrates, classifies and coordinates the content of books</a:t>
            </a:r>
          </a:p>
          <a:p>
            <a:pPr>
              <a:defRPr/>
            </a:pPr>
            <a:r>
              <a:rPr lang="en-US" dirty="0"/>
              <a:t>CLASSIFICATION serves science, books, the bibliography and the encyclopedia at the same time, following the patterns that minds discover in things, </a:t>
            </a:r>
          </a:p>
        </p:txBody>
      </p:sp>
      <p:sp>
        <p:nvSpPr>
          <p:cNvPr id="4" name="Slide Number Placeholder 3"/>
          <p:cNvSpPr>
            <a:spLocks noGrp="1"/>
          </p:cNvSpPr>
          <p:nvPr>
            <p:ph type="sldNum" sz="quarter" idx="5"/>
          </p:nvPr>
        </p:nvSpPr>
        <p:spPr/>
        <p:txBody>
          <a:bodyPr/>
          <a:lstStyle/>
          <a:p>
            <a:fld id="{C2FA50D6-6132-4FF4-AFC5-01B946DDB4AB}" type="slidenum">
              <a:rPr lang="en-GB" smtClean="0"/>
              <a:t>19</a:t>
            </a:fld>
            <a:endParaRPr lang="en-GB"/>
          </a:p>
        </p:txBody>
      </p:sp>
    </p:spTree>
    <p:extLst>
      <p:ext uri="{BB962C8B-B14F-4D97-AF65-F5344CB8AC3E}">
        <p14:creationId xmlns:p14="http://schemas.microsoft.com/office/powerpoint/2010/main" val="43005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1941 drawing of a scholar’s workstation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a:t>
            </a:r>
            <a:r>
              <a:rPr lang="en-GB" dirty="0" err="1"/>
              <a:t>Traité</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the Working Table is no longer loaded with any book. In their place stands a screen and within range a telephone. There in the distance, in an immense building, are all the books and all the information, with all the space required for their registration and handling, with all the apparatus of its </a:t>
            </a:r>
            <a:r>
              <a:rPr lang="en-GB" dirty="0" err="1"/>
              <a:t>catalogs</a:t>
            </a:r>
            <a:r>
              <a:rPr lang="en-GB" dirty="0"/>
              <a:t>, bibliographies and indexes, with all the redistribution data on cards, sheets and files, with the choice and combination operated by a well-qualified permanent staff. The place of storage and classification also becomes a place of distribution, remotely with or without wire, television or </a:t>
            </a:r>
            <a:r>
              <a:rPr lang="en-GB" dirty="0" err="1"/>
              <a:t>teletaugraphy</a:t>
            </a:r>
            <a:r>
              <a:rPr lang="en-GB" dirty="0"/>
              <a:t>. From there, the page to be read is displayed on the screen so that the answer to the questions posed by telephone, wired or wireless can be known. A screen would be double, quadruple or tenfold if it were to multiply the texts and the documents to be compared simultaneously; there would be a loudspeaker if the sight should be helped by a given hearing, if the vision should be supplemented by an audition. </a:t>
            </a:r>
            <a:r>
              <a:rPr lang="en-GB" b="1" dirty="0"/>
              <a:t>Such an assumption, a Wells certainly would like it. </a:t>
            </a:r>
            <a:r>
              <a:rPr lang="en-GB" dirty="0"/>
              <a:t>Utopia today because it does not exist anywhere yet, but it could become the reality of tomorrow provided that our methods and instrumentation are further perfected. And this improvement could go so far as to make automatic the call of documents on the screen (simple classification numbers, books, pages); automatic also the consecutive projection, provided that all the data has been reduced in their analytical elements and arranged to be implemented by the selection machines.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20</a:t>
            </a:fld>
            <a:endParaRPr lang="en-GB"/>
          </a:p>
        </p:txBody>
      </p:sp>
    </p:spTree>
    <p:extLst>
      <p:ext uri="{BB962C8B-B14F-4D97-AF65-F5344CB8AC3E}">
        <p14:creationId xmlns:p14="http://schemas.microsoft.com/office/powerpoint/2010/main" val="74796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Ostwald process – manufacture of nitric acid – Nobel</a:t>
            </a:r>
            <a:r>
              <a:rPr lang="en-US" baseline="0" dirty="0"/>
              <a:t> in 1909</a:t>
            </a:r>
          </a:p>
          <a:p>
            <a:r>
              <a:rPr lang="en-US" baseline="0" dirty="0"/>
              <a:t>Coined the term “mole”</a:t>
            </a:r>
          </a:p>
          <a:p>
            <a:r>
              <a:rPr lang="en-US" baseline="0" dirty="0"/>
              <a:t>Later interest in </a:t>
            </a:r>
            <a:r>
              <a:rPr lang="en-US" baseline="0" dirty="0" err="1"/>
              <a:t>colour</a:t>
            </a:r>
            <a:r>
              <a:rPr lang="en-US" baseline="0" dirty="0"/>
              <a:t> theory</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err="1">
                <a:solidFill>
                  <a:schemeClr val="tx1"/>
                </a:solidFill>
                <a:effectLst/>
                <a:latin typeface="Times New Roman" charset="0"/>
                <a:ea typeface="ＭＳ Ｐゴシック" charset="0"/>
                <a:cs typeface="ＭＳ Ｐゴシック" charset="0"/>
              </a:rPr>
              <a:t>Brücke</a:t>
            </a:r>
            <a:r>
              <a:rPr lang="en-US" sz="1200" i="0" kern="1200" dirty="0">
                <a:solidFill>
                  <a:schemeClr val="tx1"/>
                </a:solidFill>
                <a:effectLst/>
                <a:latin typeface="Times New Roman" charset="0"/>
                <a:ea typeface="ＭＳ Ｐゴシック" charset="0"/>
                <a:cs typeface="ＭＳ Ｐゴシック" charset="0"/>
              </a:rPr>
              <a:t> collaborators: </a:t>
            </a:r>
            <a:r>
              <a:rPr lang="en-US" sz="1200" i="0" kern="1200" dirty="0" err="1">
                <a:solidFill>
                  <a:schemeClr val="tx1"/>
                </a:solidFill>
                <a:effectLst/>
                <a:latin typeface="Times New Roman" charset="0"/>
                <a:ea typeface="ＭＳ Ｐゴシック" charset="0"/>
                <a:cs typeface="ＭＳ Ｐゴシック" charset="0"/>
              </a:rPr>
              <a:t>Adolt</a:t>
            </a:r>
            <a:r>
              <a:rPr lang="en-US" sz="1200" i="0" kern="1200" dirty="0">
                <a:solidFill>
                  <a:schemeClr val="tx1"/>
                </a:solidFill>
                <a:effectLst/>
                <a:latin typeface="Times New Roman" charset="0"/>
                <a:ea typeface="ＭＳ Ｐゴシック" charset="0"/>
                <a:cs typeface="ＭＳ Ｐゴシック" charset="0"/>
              </a:rPr>
              <a:t> </a:t>
            </a:r>
            <a:r>
              <a:rPr lang="en-US" sz="1200" i="0" kern="1200" dirty="0" err="1">
                <a:solidFill>
                  <a:schemeClr val="tx1"/>
                </a:solidFill>
                <a:effectLst/>
                <a:latin typeface="Times New Roman" charset="0"/>
                <a:ea typeface="ＭＳ Ｐゴシック" charset="0"/>
                <a:cs typeface="ＭＳ Ｐゴシック" charset="0"/>
              </a:rPr>
              <a:t>Saager</a:t>
            </a:r>
            <a:r>
              <a:rPr lang="en-US" sz="1200" i="0" kern="1200" dirty="0">
                <a:solidFill>
                  <a:schemeClr val="tx1"/>
                </a:solidFill>
                <a:effectLst/>
                <a:latin typeface="Times New Roman" charset="0"/>
                <a:ea typeface="ＭＳ Ｐゴシック" charset="0"/>
                <a:cs typeface="ＭＳ Ｐゴシック" charset="0"/>
              </a:rPr>
              <a:t> and Karl </a:t>
            </a:r>
            <a:r>
              <a:rPr lang="en-US" sz="1200" i="0" kern="1200" dirty="0" err="1">
                <a:solidFill>
                  <a:schemeClr val="tx1"/>
                </a:solidFill>
                <a:effectLst/>
                <a:latin typeface="Times New Roman" charset="0"/>
                <a:ea typeface="ＭＳ Ｐゴシック" charset="0"/>
                <a:cs typeface="ＭＳ Ｐゴシック" charset="0"/>
              </a:rPr>
              <a:t>Bührer</a:t>
            </a:r>
            <a:endParaRPr lang="en-US" sz="1200" i="0" kern="1200" dirty="0">
              <a:solidFill>
                <a:schemeClr val="tx1"/>
              </a:solidFill>
              <a:effectLst/>
              <a:latin typeface="Times New Roman" charset="0"/>
              <a:ea typeface="ＭＳ Ｐゴシック" charset="0"/>
              <a:cs typeface="ＭＳ Ｐゴシック" charset="0"/>
            </a:endParaRPr>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21</a:t>
            </a:fld>
            <a:endParaRPr lang="en-GB"/>
          </a:p>
        </p:txBody>
      </p:sp>
    </p:spTree>
    <p:extLst>
      <p:ext uri="{BB962C8B-B14F-4D97-AF65-F5344CB8AC3E}">
        <p14:creationId xmlns:p14="http://schemas.microsoft.com/office/powerpoint/2010/main" val="2940224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monograph principle (described by </a:t>
            </a:r>
            <a:r>
              <a:rPr lang="en-US" baseline="0" dirty="0" err="1"/>
              <a:t>Otlet</a:t>
            </a:r>
            <a:r>
              <a:rPr lang="en-US" baseline="0" dirty="0"/>
              <a:t>, possibly as a result of his acquaintance with Ostwald) – one sheet, one topic</a:t>
            </a:r>
          </a:p>
          <a:p>
            <a:endParaRPr lang="en-US" baseline="0" dirty="0"/>
          </a:p>
          <a:p>
            <a:r>
              <a:rPr lang="en-US" baseline="0" dirty="0"/>
              <a:t>Mono – small card/leaflet in a </a:t>
            </a:r>
            <a:r>
              <a:rPr lang="en-US" baseline="0" dirty="0" err="1"/>
              <a:t>standardised</a:t>
            </a:r>
            <a:r>
              <a:rPr lang="en-US" baseline="0" dirty="0"/>
              <a:t> format (</a:t>
            </a:r>
            <a:r>
              <a:rPr lang="en-US" baseline="0" dirty="0" err="1"/>
              <a:t>Weltformat</a:t>
            </a:r>
            <a:r>
              <a:rPr lang="en-US" baseline="0" dirty="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i="0" kern="1200" dirty="0">
              <a:solidFill>
                <a:schemeClr val="tx1"/>
              </a:solidFill>
              <a:effectLst/>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Linked via classification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22</a:t>
            </a:fld>
            <a:endParaRPr lang="en-GB"/>
          </a:p>
        </p:txBody>
      </p:sp>
    </p:spTree>
    <p:extLst>
      <p:ext uri="{BB962C8B-B14F-4D97-AF65-F5344CB8AC3E}">
        <p14:creationId xmlns:p14="http://schemas.microsoft.com/office/powerpoint/2010/main" val="3985975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Times New Roman" charset="0"/>
                <a:ea typeface="ＭＳ Ｐゴシック" charset="0"/>
                <a:cs typeface="ＭＳ Ｐゴシック" charset="0"/>
              </a:rPr>
              <a:t>Bankrupt in 1913, abolished in 1914</a:t>
            </a:r>
            <a:endParaRPr lang="en-US" i="0"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23</a:t>
            </a:fld>
            <a:endParaRPr lang="en-GB"/>
          </a:p>
        </p:txBody>
      </p:sp>
    </p:spTree>
    <p:extLst>
      <p:ext uri="{BB962C8B-B14F-4D97-AF65-F5344CB8AC3E}">
        <p14:creationId xmlns:p14="http://schemas.microsoft.com/office/powerpoint/2010/main" val="87627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Central text upper: Mishnah, earlier oral tradition (c.</a:t>
            </a:r>
            <a:r>
              <a:rPr lang="en-US" baseline="0" dirty="0"/>
              <a:t> 220 CE), </a:t>
            </a:r>
          </a:p>
          <a:p>
            <a:endParaRPr lang="en-US" baseline="0" dirty="0"/>
          </a:p>
          <a:p>
            <a:r>
              <a:rPr lang="en-US" baseline="0" dirty="0"/>
              <a:t>Central text lower: </a:t>
            </a:r>
            <a:r>
              <a:rPr lang="en-US" baseline="0" dirty="0" err="1"/>
              <a:t>Gemara</a:t>
            </a:r>
            <a:r>
              <a:rPr lang="en-US" baseline="0" dirty="0"/>
              <a:t>, analysis of the Mishnah (c. 450CE)</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RH: </a:t>
            </a:r>
            <a:r>
              <a:rPr lang="en-US" baseline="0" dirty="0" err="1"/>
              <a:t>Rashi</a:t>
            </a:r>
            <a:r>
              <a:rPr lang="en-US" baseline="0" dirty="0"/>
              <a:t>, early medieval commentaries by Rabbi </a:t>
            </a:r>
            <a:r>
              <a:rPr lang="en-US" baseline="0" dirty="0" err="1"/>
              <a:t>Shlomo</a:t>
            </a:r>
            <a:r>
              <a:rPr lang="en-US" baseline="0" dirty="0"/>
              <a:t> ben Yitzhak (France, C11-12)</a:t>
            </a:r>
          </a:p>
          <a:p>
            <a:endParaRPr lang="en-US" baseline="0" dirty="0"/>
          </a:p>
          <a:p>
            <a:r>
              <a:rPr lang="en-US" baseline="0" dirty="0"/>
              <a:t>LH: </a:t>
            </a:r>
            <a:r>
              <a:rPr lang="en-US" baseline="0" dirty="0" err="1"/>
              <a:t>Tosafot</a:t>
            </a:r>
            <a:r>
              <a:rPr lang="en-US" baseline="0" dirty="0"/>
              <a:t>, medieval commentaries by a variety of scholars (France/Germany, C12-13)</a:t>
            </a:r>
          </a:p>
          <a:p>
            <a:endParaRPr lang="en-US" baseline="0" dirty="0"/>
          </a:p>
          <a:p>
            <a:r>
              <a:rPr lang="en-US" baseline="0" dirty="0"/>
              <a:t>Outer columns: modern commentaries, cross references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a:t>
            </a:fld>
            <a:endParaRPr lang="en-GB"/>
          </a:p>
        </p:txBody>
      </p:sp>
    </p:spTree>
    <p:extLst>
      <p:ext uri="{BB962C8B-B14F-4D97-AF65-F5344CB8AC3E}">
        <p14:creationId xmlns:p14="http://schemas.microsoft.com/office/powerpoint/2010/main" val="4229195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Weltformat</a:t>
            </a:r>
            <a:r>
              <a:rPr lang="en-US" baseline="0" dirty="0"/>
              <a:t> – based on work of Karl </a:t>
            </a:r>
            <a:r>
              <a:rPr lang="en-US" baseline="0" dirty="0" err="1"/>
              <a:t>Bührer</a:t>
            </a:r>
            <a:r>
              <a:rPr lang="en-US" baseline="0" dirty="0"/>
              <a:t> (of the </a:t>
            </a:r>
            <a:r>
              <a:rPr lang="de-DE" b="1" dirty="0">
                <a:effectLst/>
              </a:rPr>
              <a:t>Central Swiss Geo-</a:t>
            </a:r>
            <a:r>
              <a:rPr lang="de-DE" b="1" dirty="0" err="1">
                <a:effectLst/>
              </a:rPr>
              <a:t>Commercielle</a:t>
            </a:r>
            <a:r>
              <a:rPr lang="de-DE" b="1" dirty="0">
                <a:effectLst/>
              </a:rPr>
              <a:t> </a:t>
            </a:r>
            <a:r>
              <a:rPr lang="de-DE" b="1" dirty="0" err="1">
                <a:effectLst/>
              </a:rPr>
              <a:t>society</a:t>
            </a:r>
            <a:r>
              <a:rPr lang="de-DE" b="1" dirty="0">
                <a:effectLst/>
              </a:rPr>
              <a:t>)</a:t>
            </a:r>
            <a:r>
              <a:rPr lang="en-US" baseline="0" dirty="0"/>
              <a:t>, who founded the “International Mono Society”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standardised</a:t>
            </a:r>
            <a:r>
              <a:rPr lang="en-US" baseline="0" dirty="0"/>
              <a:t> formats – adapted to form basis of ISO A,B,C,D series paper sizes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 </a:t>
            </a:r>
            <a:r>
              <a:rPr lang="mr-IN" baseline="0" dirty="0"/>
              <a:t>–</a:t>
            </a:r>
            <a:r>
              <a:rPr lang="en-US" baseline="0" dirty="0"/>
              <a:t> 1cm x 1.41cm</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II </a:t>
            </a:r>
            <a:r>
              <a:rPr lang="mr-IN" baseline="0" dirty="0"/>
              <a:t>–</a:t>
            </a:r>
            <a:r>
              <a:rPr lang="en-US" baseline="0" dirty="0"/>
              <a:t> 1.41cm x 2cm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err="1"/>
              <a:t>Weltformat</a:t>
            </a:r>
            <a:r>
              <a:rPr lang="en-US" baseline="0" dirty="0"/>
              <a:t> X (22.9cm x 32.4cm) corresponds to ISO C4.</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24</a:t>
            </a:fld>
            <a:endParaRPr lang="en-GB"/>
          </a:p>
        </p:txBody>
      </p:sp>
    </p:spTree>
    <p:extLst>
      <p:ext uri="{BB962C8B-B14F-4D97-AF65-F5344CB8AC3E}">
        <p14:creationId xmlns:p14="http://schemas.microsoft.com/office/powerpoint/2010/main" val="2152903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Lack of Space</a:t>
            </a:r>
            <a:r>
              <a:rPr lang="en-GB" baseline="0" dirty="0"/>
              <a:t> and the World Format</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25</a:t>
            </a:fld>
            <a:endParaRPr lang="en-GB"/>
          </a:p>
        </p:txBody>
      </p:sp>
    </p:spTree>
    <p:extLst>
      <p:ext uri="{BB962C8B-B14F-4D97-AF65-F5344CB8AC3E}">
        <p14:creationId xmlns:p14="http://schemas.microsoft.com/office/powerpoint/2010/main" val="3197890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“das </a:t>
            </a:r>
            <a:r>
              <a:rPr lang="en-GB" dirty="0" err="1"/>
              <a:t>Gehirn</a:t>
            </a:r>
            <a:r>
              <a:rPr lang="en-GB" dirty="0"/>
              <a:t> der Welt” = “the World Brain”</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27</a:t>
            </a:fld>
            <a:endParaRPr lang="en-GB"/>
          </a:p>
        </p:txBody>
      </p:sp>
    </p:spTree>
    <p:extLst>
      <p:ext uri="{BB962C8B-B14F-4D97-AF65-F5344CB8AC3E}">
        <p14:creationId xmlns:p14="http://schemas.microsoft.com/office/powerpoint/2010/main" val="325304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H.G. Wells</a:t>
            </a:r>
            <a:r>
              <a:rPr lang="en-GB" baseline="0" dirty="0"/>
              <a:t> on the set of Things to Come in 1936 (pictured with Raymond Massey and Pearl Argyle</a:t>
            </a:r>
            <a:endParaRPr lang="en-GB"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29</a:t>
            </a:fld>
            <a:endParaRPr lang="en-GB"/>
          </a:p>
        </p:txBody>
      </p:sp>
    </p:spTree>
    <p:extLst>
      <p:ext uri="{BB962C8B-B14F-4D97-AF65-F5344CB8AC3E}">
        <p14:creationId xmlns:p14="http://schemas.microsoft.com/office/powerpoint/2010/main" val="3474104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a:t>
            </a:r>
            <a:r>
              <a:rPr lang="en-US" dirty="0" err="1"/>
              <a:t>Otlet</a:t>
            </a:r>
            <a:r>
              <a:rPr lang="en-US" dirty="0"/>
              <a:t> (and</a:t>
            </a:r>
            <a:r>
              <a:rPr lang="en-US" baseline="0" dirty="0"/>
              <a:t> Emmanuel Goldberg) at the First World Congress on Documentation, </a:t>
            </a:r>
            <a:r>
              <a:rPr lang="en-US" baseline="0" dirty="0" err="1"/>
              <a:t>organised</a:t>
            </a:r>
            <a:r>
              <a:rPr lang="en-US" baseline="0" dirty="0"/>
              <a:t> by </a:t>
            </a:r>
            <a:r>
              <a:rPr lang="en-US" baseline="0" dirty="0" err="1"/>
              <a:t>Otlet</a:t>
            </a:r>
            <a:r>
              <a:rPr lang="en-US" baseline="0" dirty="0"/>
              <a:t> in Paris in 1937.</a:t>
            </a:r>
            <a:endParaRPr lang="en-US" dirty="0"/>
          </a:p>
          <a:p>
            <a:endParaRPr lang="en-US" dirty="0"/>
          </a:p>
          <a:p>
            <a:r>
              <a:rPr lang="en-US" dirty="0"/>
              <a:t>Posits a</a:t>
            </a:r>
            <a:r>
              <a:rPr lang="en-US" baseline="0" dirty="0"/>
              <a:t> World Encyclopedia as a continuation of the work of Diderot et al</a:t>
            </a:r>
            <a:endParaRPr lang="en-US" dirty="0"/>
          </a:p>
          <a:p>
            <a:endParaRPr lang="en-US" dirty="0"/>
          </a:p>
          <a:p>
            <a:r>
              <a:rPr lang="en-US" dirty="0"/>
              <a:t>Explicitly</a:t>
            </a:r>
            <a:r>
              <a:rPr lang="en-US" baseline="0" dirty="0"/>
              <a:t> draws the link with internationalist </a:t>
            </a:r>
            <a:r>
              <a:rPr lang="en-US" baseline="0" dirty="0" err="1"/>
              <a:t>organisations</a:t>
            </a:r>
            <a:r>
              <a:rPr lang="en-US" baseline="0" dirty="0"/>
              <a:t> like the League of Nations.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sz="1200" kern="1200" dirty="0">
                <a:solidFill>
                  <a:schemeClr val="tx1"/>
                </a:solidFill>
                <a:effectLst/>
                <a:latin typeface="+mn-lt"/>
                <a:ea typeface="+mn-ea"/>
                <a:cs typeface="+mn-cs"/>
              </a:rPr>
              <a:t>The time is close at hand when any student, in any part of the world, will be able to sit with his projector in his own study at his or her convenience to examine any book, any document, in an exact replica."</a:t>
            </a:r>
            <a:endParaRPr lang="en-US" dirty="0">
              <a:effectLst/>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30</a:t>
            </a:fld>
            <a:endParaRPr lang="en-GB"/>
          </a:p>
        </p:txBody>
      </p:sp>
    </p:spTree>
    <p:extLst>
      <p:ext uri="{BB962C8B-B14F-4D97-AF65-F5344CB8AC3E}">
        <p14:creationId xmlns:p14="http://schemas.microsoft.com/office/powerpoint/2010/main" val="848746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description seems awfully familiar...</a:t>
            </a: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31</a:t>
            </a:fld>
            <a:endParaRPr lang="en-GB"/>
          </a:p>
        </p:txBody>
      </p:sp>
    </p:spTree>
    <p:extLst>
      <p:ext uri="{BB962C8B-B14F-4D97-AF65-F5344CB8AC3E}">
        <p14:creationId xmlns:p14="http://schemas.microsoft.com/office/powerpoint/2010/main" val="3819792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Mundaneum</a:t>
            </a:r>
            <a:r>
              <a:rPr lang="en-US" baseline="0" dirty="0"/>
              <a:t> damaged in 1940 during German occupation (building was used to exhibit art of the Third Reich)</a:t>
            </a:r>
          </a:p>
          <a:p>
            <a:endParaRPr lang="en-US" baseline="0" dirty="0"/>
          </a:p>
          <a:p>
            <a:r>
              <a:rPr lang="en-US" baseline="0" dirty="0"/>
              <a:t>Ostwald died in 1932</a:t>
            </a:r>
          </a:p>
          <a:p>
            <a:r>
              <a:rPr lang="en-US" baseline="0" dirty="0" err="1"/>
              <a:t>Otlet</a:t>
            </a:r>
            <a:r>
              <a:rPr lang="en-US" baseline="0" dirty="0"/>
              <a:t> died in 1944</a:t>
            </a:r>
          </a:p>
          <a:p>
            <a:r>
              <a:rPr lang="en-US" baseline="0" dirty="0"/>
              <a:t>Wells died in 1946</a:t>
            </a:r>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32</a:t>
            </a:fld>
            <a:endParaRPr lang="en-GB"/>
          </a:p>
        </p:txBody>
      </p:sp>
    </p:spTree>
    <p:extLst>
      <p:ext uri="{BB962C8B-B14F-4D97-AF65-F5344CB8AC3E}">
        <p14:creationId xmlns:p14="http://schemas.microsoft.com/office/powerpoint/2010/main" val="1131120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While a professor at MIT, had Claude Shannon as a PhD student (founded the discipline of information theory, coined the term bit)</a:t>
            </a:r>
          </a:p>
          <a:p>
            <a:pPr>
              <a:defRPr/>
            </a:pPr>
            <a:endParaRPr lang="en-US" dirty="0">
              <a:cs typeface="+mn-cs"/>
            </a:endParaRPr>
          </a:p>
          <a:p>
            <a:pPr>
              <a:defRPr/>
            </a:pPr>
            <a:r>
              <a:rPr lang="en-US" dirty="0">
                <a:cs typeface="+mn-cs"/>
              </a:rPr>
              <a:t>NACA </a:t>
            </a:r>
            <a:r>
              <a:rPr lang="mr-IN" dirty="0">
                <a:cs typeface="+mn-cs"/>
              </a:rPr>
              <a:t>–</a:t>
            </a:r>
            <a:r>
              <a:rPr lang="en-US" dirty="0">
                <a:cs typeface="+mn-cs"/>
              </a:rPr>
              <a:t> predecessor of the National Aeronautics</a:t>
            </a:r>
            <a:r>
              <a:rPr lang="en-US" baseline="0" dirty="0">
                <a:cs typeface="+mn-cs"/>
              </a:rPr>
              <a:t> and Space Administration</a:t>
            </a:r>
            <a:endParaRPr lang="en-US" dirty="0">
              <a:cs typeface="+mn-cs"/>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33</a:t>
            </a:fld>
            <a:endParaRPr lang="en-GB"/>
          </a:p>
        </p:txBody>
      </p:sp>
    </p:spTree>
    <p:extLst>
      <p:ext uri="{BB962C8B-B14F-4D97-AF65-F5344CB8AC3E}">
        <p14:creationId xmlns:p14="http://schemas.microsoft.com/office/powerpoint/2010/main" val="3508900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Differential </a:t>
            </a:r>
            <a:r>
              <a:rPr lang="en-US" dirty="0" err="1"/>
              <a:t>Analyser</a:t>
            </a:r>
            <a:r>
              <a:rPr lang="en-US" dirty="0"/>
              <a:t> – analogue computer built in 1931</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Work on the Differential </a:t>
            </a:r>
            <a:r>
              <a:rPr lang="en-US" sz="1200" kern="1200" dirty="0" err="1">
                <a:solidFill>
                  <a:schemeClr val="tx1"/>
                </a:solidFill>
                <a:latin typeface="Times New Roman" charset="0"/>
                <a:ea typeface="ＭＳ Ｐゴシック" charset="0"/>
                <a:cs typeface="ＭＳ Ｐゴシック" charset="0"/>
              </a:rPr>
              <a:t>Analyser</a:t>
            </a:r>
            <a:r>
              <a:rPr lang="en-US" sz="1200" kern="1200" dirty="0">
                <a:solidFill>
                  <a:schemeClr val="tx1"/>
                </a:solidFill>
                <a:latin typeface="Times New Roman" charset="0"/>
                <a:ea typeface="ＭＳ Ｐゴシック" charset="0"/>
                <a:cs typeface="ＭＳ Ｐゴシック" charset="0"/>
              </a:rPr>
              <a:t> informed US developments in military fire control</a:t>
            </a:r>
            <a:r>
              <a:rPr lang="en-US" sz="1200" kern="1200" baseline="0" dirty="0">
                <a:solidFill>
                  <a:schemeClr val="tx1"/>
                </a:solidFill>
                <a:latin typeface="Times New Roman" charset="0"/>
                <a:ea typeface="ＭＳ Ｐゴシック" charset="0"/>
                <a:cs typeface="ＭＳ Ｐゴシック" charset="0"/>
              </a:rPr>
              <a:t> (everything from the Norden Bombsight to the Mark I Fire Control Computer, both of which were in use as late as the Vietnam War)</a:t>
            </a:r>
            <a:endParaRPr lang="en-US" sz="1200" kern="1200" dirty="0">
              <a:solidFill>
                <a:schemeClr val="tx1"/>
              </a:solidFill>
              <a:latin typeface="Times New Roman" charset="0"/>
              <a:ea typeface="ＭＳ Ｐゴシック" charset="0"/>
              <a:cs typeface="ＭＳ Ｐゴシック" charset="0"/>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34</a:t>
            </a:fld>
            <a:endParaRPr lang="en-GB"/>
          </a:p>
        </p:txBody>
      </p:sp>
    </p:spTree>
    <p:extLst>
      <p:ext uri="{BB962C8B-B14F-4D97-AF65-F5344CB8AC3E}">
        <p14:creationId xmlns:p14="http://schemas.microsoft.com/office/powerpoint/2010/main" val="1257970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Photoelectric microfilm selector developed at MIT in 1938</a:t>
            </a:r>
          </a:p>
          <a:p>
            <a:endParaRPr lang="en-US" dirty="0"/>
          </a:p>
          <a:p>
            <a:r>
              <a:rPr lang="en-US" dirty="0"/>
              <a:t>Based on earlier (patented!) work by Emanuel Goldberg of Zeiss Ikon (US Patent 1838389) from 1931 (the</a:t>
            </a:r>
            <a:r>
              <a:rPr lang="en-US" baseline="0" dirty="0"/>
              <a:t> Statistical Machine)</a:t>
            </a: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36</a:t>
            </a:fld>
            <a:endParaRPr lang="en-GB"/>
          </a:p>
        </p:txBody>
      </p:sp>
    </p:spTree>
    <p:extLst>
      <p:ext uri="{BB962C8B-B14F-4D97-AF65-F5344CB8AC3E}">
        <p14:creationId xmlns:p14="http://schemas.microsoft.com/office/powerpoint/2010/main" val="89485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“History books with notes of British Antiquities”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Facts mainly taken from </a:t>
            </a:r>
            <a:r>
              <a:rPr lang="en-US" dirty="0" err="1"/>
              <a:t>Annio</a:t>
            </a:r>
            <a:r>
              <a:rPr lang="en-US" dirty="0"/>
              <a:t> di </a:t>
            </a:r>
            <a:r>
              <a:rPr lang="en-US" dirty="0" err="1"/>
              <a:t>Viterbo’s</a:t>
            </a:r>
            <a:r>
              <a:rPr lang="en-US" dirty="0"/>
              <a:t> </a:t>
            </a:r>
            <a:r>
              <a:rPr lang="en-US" i="1" dirty="0" err="1"/>
              <a:t>Antiquitatum</a:t>
            </a:r>
            <a:r>
              <a:rPr lang="en-US" i="1" dirty="0"/>
              <a:t> </a:t>
            </a:r>
            <a:r>
              <a:rPr lang="en-US" i="1" dirty="0" err="1"/>
              <a:t>Variarum</a:t>
            </a:r>
            <a:r>
              <a:rPr lang="en-US" i="0" baseline="0" dirty="0"/>
              <a:t> </a:t>
            </a:r>
            <a:r>
              <a:rPr lang="en-US" i="1" dirty="0"/>
              <a:t>(1498)</a:t>
            </a:r>
            <a:r>
              <a:rPr lang="en-US" i="1" baseline="0" dirty="0"/>
              <a:t> </a:t>
            </a:r>
            <a:r>
              <a:rPr lang="en-US" dirty="0"/>
              <a:t>(thus largely fabricated)</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6</a:t>
            </a:fld>
            <a:endParaRPr lang="en-GB"/>
          </a:p>
        </p:txBody>
      </p:sp>
    </p:spTree>
    <p:extLst>
      <p:ext uri="{BB962C8B-B14F-4D97-AF65-F5344CB8AC3E}">
        <p14:creationId xmlns:p14="http://schemas.microsoft.com/office/powerpoint/2010/main" val="3639152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37</a:t>
            </a:fld>
            <a:endParaRPr lang="en-GB"/>
          </a:p>
        </p:txBody>
      </p:sp>
    </p:spTree>
    <p:extLst>
      <p:ext uri="{BB962C8B-B14F-4D97-AF65-F5344CB8AC3E}">
        <p14:creationId xmlns:p14="http://schemas.microsoft.com/office/powerpoint/2010/main" val="1918246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July 1945</a:t>
            </a:r>
          </a:p>
        </p:txBody>
      </p:sp>
      <p:sp>
        <p:nvSpPr>
          <p:cNvPr id="4" name="Slide Number Placeholder 3"/>
          <p:cNvSpPr>
            <a:spLocks noGrp="1"/>
          </p:cNvSpPr>
          <p:nvPr>
            <p:ph type="sldNum" sz="quarter" idx="5"/>
          </p:nvPr>
        </p:nvSpPr>
        <p:spPr/>
        <p:txBody>
          <a:bodyPr/>
          <a:lstStyle/>
          <a:p>
            <a:fld id="{C2FA50D6-6132-4FF4-AFC5-01B946DDB4AB}" type="slidenum">
              <a:rPr lang="en-GB" smtClean="0"/>
              <a:t>38</a:t>
            </a:fld>
            <a:endParaRPr lang="en-GB"/>
          </a:p>
        </p:txBody>
      </p:sp>
    </p:spTree>
    <p:extLst>
      <p:ext uri="{BB962C8B-B14F-4D97-AF65-F5344CB8AC3E}">
        <p14:creationId xmlns:p14="http://schemas.microsoft.com/office/powerpoint/2010/main" val="412237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Ideas first formulated c. 1932.</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42</a:t>
            </a:fld>
            <a:endParaRPr lang="en-GB"/>
          </a:p>
        </p:txBody>
      </p:sp>
    </p:spTree>
    <p:extLst>
      <p:ext uri="{BB962C8B-B14F-4D97-AF65-F5344CB8AC3E}">
        <p14:creationId xmlns:p14="http://schemas.microsoft.com/office/powerpoint/2010/main" val="549336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 Gordon Bell</a:t>
            </a:r>
          </a:p>
          <a:p>
            <a:pPr marL="171450" indent="-171450">
              <a:buFont typeface="Arial"/>
              <a:buChar char="•"/>
            </a:pPr>
            <a:r>
              <a:rPr lang="en-US" dirty="0"/>
              <a:t>architect of the PDP-4 and PDP-6, VP in charge of the development of the DEC VAX. </a:t>
            </a:r>
          </a:p>
          <a:p>
            <a:pPr marL="171450" indent="-171450">
              <a:buFont typeface="Arial"/>
              <a:buChar char="•"/>
            </a:pPr>
            <a:r>
              <a:rPr lang="en-US" dirty="0"/>
              <a:t>In later years, the experiment</a:t>
            </a:r>
            <a:r>
              <a:rPr lang="en-US" baseline="0" dirty="0"/>
              <a:t>al subject of the Microsoft </a:t>
            </a:r>
            <a:r>
              <a:rPr lang="en-US" baseline="0" dirty="0" err="1"/>
              <a:t>MyLifeBits</a:t>
            </a:r>
            <a:r>
              <a:rPr lang="en-US" baseline="0" dirty="0"/>
              <a:t> project – lifelogging experiment inspired by Bush’s </a:t>
            </a:r>
            <a:r>
              <a:rPr lang="en-US" baseline="0" dirty="0" err="1"/>
              <a:t>Memex</a:t>
            </a:r>
            <a:endParaRPr lang="en-US" baseline="0" dirty="0"/>
          </a:p>
          <a:p>
            <a:pPr marL="171450" indent="-171450">
              <a:buFont typeface="Arial"/>
              <a:buChar char="•"/>
            </a:pPr>
            <a:endParaRPr lang="en-US" baseline="0" dirty="0"/>
          </a:p>
          <a:p>
            <a:pPr marL="0" indent="0">
              <a:buFont typeface="Arial"/>
              <a:buNone/>
            </a:pPr>
            <a:r>
              <a:rPr lang="en-US" baseline="0" dirty="0"/>
              <a:t>Seated: Alan Kotok</a:t>
            </a:r>
          </a:p>
          <a:p>
            <a:pPr marL="171450" indent="-171450">
              <a:buFont typeface="Arial"/>
              <a:buChar char="•"/>
            </a:pPr>
            <a:r>
              <a:rPr lang="en-US" baseline="0" dirty="0"/>
              <a:t>As an undergraduate, helped develop the first video game: </a:t>
            </a:r>
            <a:r>
              <a:rPr lang="en-US" baseline="0" dirty="0" err="1"/>
              <a:t>Spacewar</a:t>
            </a:r>
            <a:endParaRPr lang="en-US" baseline="0" dirty="0"/>
          </a:p>
          <a:p>
            <a:pPr marL="171450" indent="-171450">
              <a:buFont typeface="Arial"/>
              <a:buChar char="•"/>
            </a:pPr>
            <a:r>
              <a:rPr lang="en-US" baseline="0" dirty="0"/>
              <a:t>While at Digital in 1994, encouraged Berners-Lee to start a new </a:t>
            </a:r>
            <a:r>
              <a:rPr lang="en-US" baseline="0" dirty="0" err="1"/>
              <a:t>organisation</a:t>
            </a:r>
            <a:r>
              <a:rPr lang="en-US" baseline="0" dirty="0"/>
              <a:t> at MIT to coordinate Web development</a:t>
            </a:r>
          </a:p>
          <a:p>
            <a:pPr marL="171450" indent="-171450">
              <a:buFont typeface="Arial"/>
              <a:buChar char="•"/>
            </a:pPr>
            <a:r>
              <a:rPr lang="en-US" dirty="0"/>
              <a:t>Associate chairman of W3C from 1997</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44</a:t>
            </a:fld>
            <a:endParaRPr lang="en-GB"/>
          </a:p>
        </p:txBody>
      </p:sp>
    </p:spTree>
    <p:extLst>
      <p:ext uri="{BB962C8B-B14F-4D97-AF65-F5344CB8AC3E}">
        <p14:creationId xmlns:p14="http://schemas.microsoft.com/office/powerpoint/2010/main" val="991993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 important sense, there are no “subjects” at all; there is only all knowledge, since the cross-connections among the myriad topics of this world cannot be divided up neatly.</a:t>
            </a:r>
          </a:p>
          <a:p>
            <a:endParaRPr lang="en-GB" dirty="0"/>
          </a:p>
          <a:p>
            <a:r>
              <a:rPr lang="en-GB" dirty="0"/>
              <a:t>Hypertext at last offers the possibility of representing and exploring it all without carving it up destructively”</a:t>
            </a:r>
          </a:p>
        </p:txBody>
      </p:sp>
      <p:sp>
        <p:nvSpPr>
          <p:cNvPr id="4" name="Slide Number Placeholder 3"/>
          <p:cNvSpPr>
            <a:spLocks noGrp="1"/>
          </p:cNvSpPr>
          <p:nvPr>
            <p:ph type="sldNum" sz="quarter" idx="5"/>
          </p:nvPr>
        </p:nvSpPr>
        <p:spPr/>
        <p:txBody>
          <a:bodyPr/>
          <a:lstStyle/>
          <a:p>
            <a:fld id="{C2FA50D6-6132-4FF4-AFC5-01B946DDB4AB}" type="slidenum">
              <a:rPr lang="en-GB" smtClean="0"/>
              <a:t>45</a:t>
            </a:fld>
            <a:endParaRPr lang="en-GB"/>
          </a:p>
        </p:txBody>
      </p:sp>
    </p:spTree>
    <p:extLst>
      <p:ext uri="{BB962C8B-B14F-4D97-AF65-F5344CB8AC3E}">
        <p14:creationId xmlns:p14="http://schemas.microsoft.com/office/powerpoint/2010/main" val="2871026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ARC played key role in early history of the Internet</a:t>
            </a:r>
          </a:p>
          <a:p>
            <a:pPr>
              <a:defRPr/>
            </a:pPr>
            <a:r>
              <a:rPr lang="en-US" dirty="0">
                <a:cs typeface="+mn-cs"/>
              </a:rPr>
              <a:t>First message on ARPANET was between ARC computer and UCLA</a:t>
            </a:r>
          </a:p>
          <a:p>
            <a:pPr>
              <a:defRPr/>
            </a:pPr>
            <a:r>
              <a:rPr lang="en-US" dirty="0">
                <a:cs typeface="+mn-cs"/>
              </a:rPr>
              <a:t>ARC-run ARPANET reference</a:t>
            </a:r>
            <a:r>
              <a:rPr lang="en-US" baseline="0" dirty="0">
                <a:cs typeface="+mn-cs"/>
              </a:rPr>
              <a:t> library service turned into </a:t>
            </a:r>
            <a:r>
              <a:rPr lang="en-US" baseline="0" dirty="0" err="1">
                <a:cs typeface="+mn-cs"/>
              </a:rPr>
              <a:t>InterNIC</a:t>
            </a:r>
            <a:r>
              <a:rPr lang="en-US" baseline="0" dirty="0">
                <a:cs typeface="+mn-cs"/>
              </a:rPr>
              <a:t> (domain name and IP address allocations until 1998 -&gt; ICANN)</a:t>
            </a:r>
            <a:endParaRPr lang="en-US" dirty="0">
              <a:cs typeface="+mn-cs"/>
            </a:endParaRPr>
          </a:p>
          <a:p>
            <a:pPr>
              <a:defRPr/>
            </a:pPr>
            <a:endParaRPr lang="en-US" dirty="0">
              <a:cs typeface="+mn-cs"/>
            </a:endParaRPr>
          </a:p>
          <a:p>
            <a:pPr>
              <a:defRPr/>
            </a:pPr>
            <a:r>
              <a:rPr lang="en-US" dirty="0">
                <a:cs typeface="+mn-cs"/>
              </a:rPr>
              <a:t>When ARC folded in the 70s, many researchers went to Xerox PARC</a:t>
            </a:r>
          </a:p>
        </p:txBody>
      </p:sp>
      <p:sp>
        <p:nvSpPr>
          <p:cNvPr id="4" name="Slide Number Placeholder 3"/>
          <p:cNvSpPr>
            <a:spLocks noGrp="1"/>
          </p:cNvSpPr>
          <p:nvPr>
            <p:ph type="sldNum" sz="quarter" idx="5"/>
          </p:nvPr>
        </p:nvSpPr>
        <p:spPr/>
        <p:txBody>
          <a:bodyPr/>
          <a:lstStyle/>
          <a:p>
            <a:fld id="{C2FA50D6-6132-4FF4-AFC5-01B946DDB4AB}" type="slidenum">
              <a:rPr lang="en-GB" smtClean="0"/>
              <a:t>46</a:t>
            </a:fld>
            <a:endParaRPr lang="en-GB"/>
          </a:p>
        </p:txBody>
      </p:sp>
    </p:spTree>
    <p:extLst>
      <p:ext uri="{BB962C8B-B14F-4D97-AF65-F5344CB8AC3E}">
        <p14:creationId xmlns:p14="http://schemas.microsoft.com/office/powerpoint/2010/main" val="1938501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47</a:t>
            </a:fld>
            <a:endParaRPr lang="en-GB"/>
          </a:p>
        </p:txBody>
      </p:sp>
    </p:spTree>
    <p:extLst>
      <p:ext uri="{BB962C8B-B14F-4D97-AF65-F5344CB8AC3E}">
        <p14:creationId xmlns:p14="http://schemas.microsoft.com/office/powerpoint/2010/main" val="77269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48</a:t>
            </a:fld>
            <a:endParaRPr lang="en-GB"/>
          </a:p>
        </p:txBody>
      </p:sp>
    </p:spTree>
    <p:extLst>
      <p:ext uri="{BB962C8B-B14F-4D97-AF65-F5344CB8AC3E}">
        <p14:creationId xmlns:p14="http://schemas.microsoft.com/office/powerpoint/2010/main" val="734594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49</a:t>
            </a:fld>
            <a:endParaRPr lang="en-GB"/>
          </a:p>
        </p:txBody>
      </p:sp>
    </p:spTree>
    <p:extLst>
      <p:ext uri="{BB962C8B-B14F-4D97-AF65-F5344CB8AC3E}">
        <p14:creationId xmlns:p14="http://schemas.microsoft.com/office/powerpoint/2010/main" val="4254492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Son of Ralph Nelson and Celeste Holm</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52</a:t>
            </a:fld>
            <a:endParaRPr lang="en-GB"/>
          </a:p>
        </p:txBody>
      </p:sp>
    </p:spTree>
    <p:extLst>
      <p:ext uri="{BB962C8B-B14F-4D97-AF65-F5344CB8AC3E}">
        <p14:creationId xmlns:p14="http://schemas.microsoft.com/office/powerpoint/2010/main" val="4261791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Encyclopaedia</a:t>
            </a:r>
            <a:r>
              <a:rPr lang="en-US" dirty="0"/>
              <a:t>, or a Systematic Dictionary of the Sciences, Arts, and Crafts</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7</a:t>
            </a:fld>
            <a:endParaRPr lang="en-GB"/>
          </a:p>
        </p:txBody>
      </p:sp>
    </p:spTree>
    <p:extLst>
      <p:ext uri="{BB962C8B-B14F-4D97-AF65-F5344CB8AC3E}">
        <p14:creationId xmlns:p14="http://schemas.microsoft.com/office/powerpoint/2010/main" val="1593126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use of the term “hypertext” – this is where we came in.</a:t>
            </a:r>
          </a:p>
        </p:txBody>
      </p:sp>
      <p:sp>
        <p:nvSpPr>
          <p:cNvPr id="4" name="Slide Number Placeholder 3"/>
          <p:cNvSpPr>
            <a:spLocks noGrp="1"/>
          </p:cNvSpPr>
          <p:nvPr>
            <p:ph type="sldNum" sz="quarter" idx="5"/>
          </p:nvPr>
        </p:nvSpPr>
        <p:spPr/>
        <p:txBody>
          <a:bodyPr/>
          <a:lstStyle/>
          <a:p>
            <a:fld id="{C2FA50D6-6132-4FF4-AFC5-01B946DDB4AB}" type="slidenum">
              <a:rPr lang="en-GB" smtClean="0"/>
              <a:t>53</a:t>
            </a:fld>
            <a:endParaRPr lang="en-GB"/>
          </a:p>
        </p:txBody>
      </p:sp>
    </p:spTree>
    <p:extLst>
      <p:ext uri="{BB962C8B-B14F-4D97-AF65-F5344CB8AC3E}">
        <p14:creationId xmlns:p14="http://schemas.microsoft.com/office/powerpoint/2010/main" val="1054619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54</a:t>
            </a:fld>
            <a:endParaRPr lang="en-GB"/>
          </a:p>
        </p:txBody>
      </p:sp>
    </p:spTree>
    <p:extLst>
      <p:ext uri="{BB962C8B-B14F-4D97-AF65-F5344CB8AC3E}">
        <p14:creationId xmlns:p14="http://schemas.microsoft.com/office/powerpoint/2010/main" val="1093516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"Down with Cybercrud" </a:t>
            </a:r>
          </a:p>
          <a:p>
            <a:pPr>
              <a:defRPr/>
            </a:pPr>
            <a:r>
              <a:rPr lang="en-US" dirty="0">
                <a:cs typeface="+mn-cs"/>
              </a:rPr>
              <a:t>anti </a:t>
            </a:r>
            <a:r>
              <a:rPr lang="en-US" dirty="0" err="1">
                <a:cs typeface="+mn-cs"/>
              </a:rPr>
              <a:t>centralisation</a:t>
            </a:r>
            <a:endParaRPr lang="en-US" dirty="0">
              <a:cs typeface="+mn-cs"/>
            </a:endParaRPr>
          </a:p>
          <a:p>
            <a:pPr>
              <a:defRPr/>
            </a:pPr>
            <a:r>
              <a:rPr lang="en-US" dirty="0" err="1">
                <a:cs typeface="+mn-cs"/>
              </a:rPr>
              <a:t>democratisation</a:t>
            </a:r>
            <a:r>
              <a:rPr lang="en-US" dirty="0">
                <a:cs typeface="+mn-cs"/>
              </a:rPr>
              <a:t> of computing – computer experts intentionally obscure</a:t>
            </a:r>
          </a:p>
        </p:txBody>
      </p:sp>
      <p:sp>
        <p:nvSpPr>
          <p:cNvPr id="4" name="Slide Number Placeholder 3"/>
          <p:cNvSpPr>
            <a:spLocks noGrp="1"/>
          </p:cNvSpPr>
          <p:nvPr>
            <p:ph type="sldNum" sz="quarter" idx="5"/>
          </p:nvPr>
        </p:nvSpPr>
        <p:spPr/>
        <p:txBody>
          <a:bodyPr/>
          <a:lstStyle/>
          <a:p>
            <a:fld id="{C2FA50D6-6132-4FF4-AFC5-01B946DDB4AB}" type="slidenum">
              <a:rPr lang="en-GB" smtClean="0"/>
              <a:t>55</a:t>
            </a:fld>
            <a:endParaRPr lang="en-GB"/>
          </a:p>
        </p:txBody>
      </p:sp>
    </p:spTree>
    <p:extLst>
      <p:ext uri="{BB962C8B-B14F-4D97-AF65-F5344CB8AC3E}">
        <p14:creationId xmlns:p14="http://schemas.microsoft.com/office/powerpoint/2010/main" val="35454457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"longest-running vaporware story in the history of the computer industry” – Gary Wolf in </a:t>
            </a:r>
            <a:r>
              <a:rPr lang="en-US" dirty="0" err="1">
                <a:cs typeface="+mn-cs"/>
              </a:rPr>
              <a:t>WiReD</a:t>
            </a:r>
            <a:endParaRPr lang="en-US" dirty="0">
              <a:cs typeface="+mn-cs"/>
            </a:endParaRPr>
          </a:p>
          <a:p>
            <a:pPr>
              <a:defRPr/>
            </a:pPr>
            <a:endParaRPr lang="en-US" dirty="0">
              <a:cs typeface="+mn-cs"/>
            </a:endParaRPr>
          </a:p>
          <a:p>
            <a:pPr>
              <a:defRPr/>
            </a:pPr>
            <a:r>
              <a:rPr lang="en-US" dirty="0">
                <a:cs typeface="+mn-cs"/>
              </a:rPr>
              <a:t>First demo version in 1972</a:t>
            </a:r>
          </a:p>
          <a:p>
            <a:pPr>
              <a:defRPr/>
            </a:pPr>
            <a:r>
              <a:rPr lang="en-US" dirty="0">
                <a:cs typeface="+mn-cs"/>
              </a:rPr>
              <a:t>With Roger Gregory, Mark Miller, Stuart Greene in 1979</a:t>
            </a:r>
          </a:p>
          <a:p>
            <a:pPr>
              <a:defRPr/>
            </a:pPr>
            <a:r>
              <a:rPr lang="en-US" dirty="0">
                <a:cs typeface="+mn-cs"/>
              </a:rPr>
              <a:t>1983-1992 – With Autodesk</a:t>
            </a:r>
          </a:p>
          <a:p>
            <a:pPr>
              <a:defRPr/>
            </a:pPr>
            <a:r>
              <a:rPr lang="en-US" dirty="0">
                <a:cs typeface="+mn-cs"/>
              </a:rPr>
              <a:t>1992- Xanadu Operating Company</a:t>
            </a:r>
          </a:p>
          <a:p>
            <a:pPr>
              <a:defRPr/>
            </a:pPr>
            <a:r>
              <a:rPr lang="en-US" dirty="0">
                <a:cs typeface="+mn-cs"/>
              </a:rPr>
              <a:t>Open-sourced in 1998</a:t>
            </a:r>
          </a:p>
          <a:p>
            <a:pPr>
              <a:defRPr/>
            </a:pPr>
            <a:r>
              <a:rPr lang="en-US" dirty="0">
                <a:cs typeface="+mn-cs"/>
              </a:rPr>
              <a:t>2007 - </a:t>
            </a:r>
            <a:r>
              <a:rPr lang="en-US" dirty="0" err="1">
                <a:cs typeface="+mn-cs"/>
              </a:rPr>
              <a:t>XanaduSpace</a:t>
            </a:r>
            <a:endParaRPr lang="en-US" dirty="0">
              <a:cs typeface="+mn-cs"/>
            </a:endParaRPr>
          </a:p>
          <a:p>
            <a:pPr>
              <a:defRPr/>
            </a:pPr>
            <a:endParaRPr lang="en-US" dirty="0">
              <a:cs typeface="+mn-cs"/>
            </a:endParaRPr>
          </a:p>
          <a:p>
            <a:pPr>
              <a:defRPr/>
            </a:pPr>
            <a:r>
              <a:rPr lang="en-US" dirty="0">
                <a:cs typeface="+mn-cs"/>
              </a:rPr>
              <a:t>Literary machines – first published 1980</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57</a:t>
            </a:fld>
            <a:endParaRPr lang="en-GB"/>
          </a:p>
        </p:txBody>
      </p:sp>
    </p:spTree>
    <p:extLst>
      <p:ext uri="{BB962C8B-B14F-4D97-AF65-F5344CB8AC3E}">
        <p14:creationId xmlns:p14="http://schemas.microsoft.com/office/powerpoint/2010/main" val="2405739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FEBE described in some detail in Literary Machines, BEBE didn’t exist...</a:t>
            </a:r>
          </a:p>
        </p:txBody>
      </p:sp>
      <p:sp>
        <p:nvSpPr>
          <p:cNvPr id="4" name="Slide Number Placeholder 3"/>
          <p:cNvSpPr>
            <a:spLocks noGrp="1"/>
          </p:cNvSpPr>
          <p:nvPr>
            <p:ph type="sldNum" sz="quarter" idx="5"/>
          </p:nvPr>
        </p:nvSpPr>
        <p:spPr/>
        <p:txBody>
          <a:bodyPr/>
          <a:lstStyle/>
          <a:p>
            <a:fld id="{75D4DA00-7454-BF4E-9465-7D8AE93A7E83}" type="slidenum">
              <a:rPr lang="en-GB" smtClean="0"/>
              <a:t>63</a:t>
            </a:fld>
            <a:endParaRPr lang="en-GB"/>
          </a:p>
        </p:txBody>
      </p:sp>
    </p:spTree>
    <p:extLst>
      <p:ext uri="{BB962C8B-B14F-4D97-AF65-F5344CB8AC3E}">
        <p14:creationId xmlns:p14="http://schemas.microsoft.com/office/powerpoint/2010/main" val="3058180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 Nelson was involved</a:t>
            </a:r>
            <a:r>
              <a:rPr lang="en-US" baseline="0" dirty="0"/>
              <a:t> with this project</a:t>
            </a:r>
          </a:p>
          <a:p>
            <a:r>
              <a:rPr lang="en-US" baseline="0" dirty="0"/>
              <a:t>File Retrieval and Editing System</a:t>
            </a:r>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66</a:t>
            </a:fld>
            <a:endParaRPr lang="en-GB"/>
          </a:p>
        </p:txBody>
      </p:sp>
    </p:spTree>
    <p:extLst>
      <p:ext uri="{BB962C8B-B14F-4D97-AF65-F5344CB8AC3E}">
        <p14:creationId xmlns:p14="http://schemas.microsoft.com/office/powerpoint/2010/main" val="536041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ZOG was installed on the Nimitz-class nuclear carrier USS Carl Vinson to handle a variety of shipboard training and administrative tasks.</a:t>
            </a:r>
          </a:p>
        </p:txBody>
      </p:sp>
      <p:sp>
        <p:nvSpPr>
          <p:cNvPr id="4" name="Slide Number Placeholder 3"/>
          <p:cNvSpPr>
            <a:spLocks noGrp="1"/>
          </p:cNvSpPr>
          <p:nvPr>
            <p:ph type="sldNum" sz="quarter" idx="5"/>
          </p:nvPr>
        </p:nvSpPr>
        <p:spPr/>
        <p:txBody>
          <a:bodyPr/>
          <a:lstStyle/>
          <a:p>
            <a:fld id="{C2FA50D6-6132-4FF4-AFC5-01B946DDB4AB}" type="slidenum">
              <a:rPr lang="en-GB" smtClean="0"/>
              <a:t>68</a:t>
            </a:fld>
            <a:endParaRPr lang="en-GB"/>
          </a:p>
        </p:txBody>
      </p:sp>
    </p:spTree>
    <p:extLst>
      <p:ext uri="{BB962C8B-B14F-4D97-AF65-F5344CB8AC3E}">
        <p14:creationId xmlns:p14="http://schemas.microsoft.com/office/powerpoint/2010/main" val="932970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Commercialisation of ZOG</a:t>
            </a:r>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69</a:t>
            </a:fld>
            <a:endParaRPr lang="en-GB"/>
          </a:p>
        </p:txBody>
      </p:sp>
    </p:spTree>
    <p:extLst>
      <p:ext uri="{BB962C8B-B14F-4D97-AF65-F5344CB8AC3E}">
        <p14:creationId xmlns:p14="http://schemas.microsoft.com/office/powerpoint/2010/main" val="18562563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73</a:t>
            </a:fld>
            <a:endParaRPr lang="en-GB"/>
          </a:p>
        </p:txBody>
      </p:sp>
    </p:spTree>
    <p:extLst>
      <p:ext uri="{BB962C8B-B14F-4D97-AF65-F5344CB8AC3E}">
        <p14:creationId xmlns:p14="http://schemas.microsoft.com/office/powerpoint/2010/main" val="3120735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74</a:t>
            </a:fld>
            <a:endParaRPr lang="en-GB"/>
          </a:p>
        </p:txBody>
      </p:sp>
    </p:spTree>
    <p:extLst>
      <p:ext uri="{BB962C8B-B14F-4D97-AF65-F5344CB8AC3E}">
        <p14:creationId xmlns:p14="http://schemas.microsoft.com/office/powerpoint/2010/main" val="640120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history of hypertext is closely related to the history of information science and information management</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9</a:t>
            </a:fld>
            <a:endParaRPr lang="en-GB"/>
          </a:p>
        </p:txBody>
      </p:sp>
    </p:spTree>
    <p:extLst>
      <p:ext uri="{BB962C8B-B14F-4D97-AF65-F5344CB8AC3E}">
        <p14:creationId xmlns:p14="http://schemas.microsoft.com/office/powerpoint/2010/main" val="36829894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1FA93-FCB4-5A4E-A63B-84ABBA014C98}" type="slidenum">
              <a:rPr lang="en-GB"/>
              <a:pPr>
                <a:defRPr/>
              </a:pPr>
              <a:t>76</a:t>
            </a:fld>
            <a:endParaRPr lang="en-GB"/>
          </a:p>
        </p:txBody>
      </p:sp>
      <p:sp>
        <p:nvSpPr>
          <p:cNvPr id="219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913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mn-cs"/>
              </a:rPr>
              <a:t>Conklin at the time was at Microelectronics and Computer Technology Corporation (MCC), and had written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mn-cs"/>
              </a:rPr>
              <a:t>a hypertext-like system of his own: </a:t>
            </a:r>
            <a:r>
              <a:rPr lang="en-GB" dirty="0" err="1">
                <a:cs typeface="+mn-cs"/>
              </a:rPr>
              <a:t>gIBIS</a:t>
            </a:r>
            <a:r>
              <a:rPr lang="en-GB" dirty="0">
                <a:cs typeface="+mn-cs"/>
              </a:rPr>
              <a:t> (the graphical issue-based information system)</a:t>
            </a:r>
          </a:p>
        </p:txBody>
      </p:sp>
    </p:spTree>
    <p:extLst>
      <p:ext uri="{BB962C8B-B14F-4D97-AF65-F5344CB8AC3E}">
        <p14:creationId xmlns:p14="http://schemas.microsoft.com/office/powerpoint/2010/main" val="1535111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7E87D4-83C5-5B43-9F6F-DD0AEF13315E}" type="slidenum">
              <a:rPr lang="en-GB"/>
              <a:pPr>
                <a:defRPr/>
              </a:pPr>
              <a:t>77</a:t>
            </a:fld>
            <a:endParaRPr lang="en-GB"/>
          </a:p>
        </p:txBody>
      </p:sp>
      <p:sp>
        <p:nvSpPr>
          <p:cNvPr id="223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990906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err="1">
                <a:cs typeface="+mn-cs"/>
              </a:rPr>
              <a:t>gIBIS</a:t>
            </a:r>
            <a:r>
              <a:rPr lang="en-GB" dirty="0">
                <a:cs typeface="+mn-cs"/>
              </a:rPr>
              <a:t> – Conklin’s own work</a:t>
            </a:r>
          </a:p>
          <a:p>
            <a:pPr>
              <a:defRPr/>
            </a:pPr>
            <a:r>
              <a:rPr lang="en-GB" dirty="0">
                <a:cs typeface="+mn-cs"/>
              </a:rPr>
              <a:t>typed links for recording and structuring discussions</a:t>
            </a:r>
          </a:p>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79</a:t>
            </a:fld>
            <a:endParaRPr lang="en-GB"/>
          </a:p>
        </p:txBody>
      </p:sp>
    </p:spTree>
    <p:extLst>
      <p:ext uri="{BB962C8B-B14F-4D97-AF65-F5344CB8AC3E}">
        <p14:creationId xmlns:p14="http://schemas.microsoft.com/office/powerpoint/2010/main" val="916971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F4F9FA-3250-B547-9450-1CF67D749694}" type="slidenum">
              <a:rPr lang="en-GB"/>
              <a:pPr>
                <a:defRPr/>
              </a:pPr>
              <a:t>83</a:t>
            </a:fld>
            <a:endParaRPr lang="en-GB"/>
          </a:p>
        </p:txBody>
      </p:sp>
      <p:sp>
        <p:nvSpPr>
          <p:cNvPr id="2304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0403" name="Rectangle 3"/>
          <p:cNvSpPr>
            <a:spLocks noGrp="1" noChangeArrowheads="1"/>
          </p:cNvSpPr>
          <p:nvPr>
            <p:ph type="body" idx="1"/>
          </p:nvPr>
        </p:nvSpPr>
        <p:spPr/>
        <p:txBody>
          <a:bodyPr/>
          <a:lstStyle/>
          <a:p>
            <a:pPr>
              <a:defRPr/>
            </a:pPr>
            <a:r>
              <a:rPr lang="en-GB" dirty="0">
                <a:cs typeface="+mn-cs"/>
              </a:rPr>
              <a:t>Member of the Notecards</a:t>
            </a:r>
            <a:r>
              <a:rPr lang="en-GB" baseline="0" dirty="0">
                <a:cs typeface="+mn-cs"/>
              </a:rPr>
              <a:t> team at Xerox</a:t>
            </a:r>
            <a:endParaRPr lang="en-GB" dirty="0">
              <a:cs typeface="+mn-cs"/>
            </a:endParaRPr>
          </a:p>
        </p:txBody>
      </p:sp>
    </p:spTree>
    <p:extLst>
      <p:ext uri="{BB962C8B-B14F-4D97-AF65-F5344CB8AC3E}">
        <p14:creationId xmlns:p14="http://schemas.microsoft.com/office/powerpoint/2010/main" val="15038589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E81FE0-CE99-6647-99FA-3C2203BDD7A8}" type="slidenum">
              <a:rPr lang="en-GB"/>
              <a:pPr>
                <a:defRPr/>
              </a:pPr>
              <a:t>84</a:t>
            </a:fld>
            <a:endParaRPr lang="en-GB"/>
          </a:p>
        </p:txBody>
      </p:sp>
      <p:sp>
        <p:nvSpPr>
          <p:cNvPr id="2324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2451" name="Rectangle 3"/>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3237822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0E895A-55AA-7944-9B4F-28A15FB2B5D6}" type="slidenum">
              <a:rPr lang="en-GB"/>
              <a:pPr>
                <a:defRPr/>
              </a:pPr>
              <a:t>85</a:t>
            </a:fld>
            <a:endParaRPr lang="en-GB"/>
          </a:p>
        </p:txBody>
      </p:sp>
      <p:sp>
        <p:nvSpPr>
          <p:cNvPr id="2344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4499" name="Rectangle 3"/>
          <p:cNvSpPr>
            <a:spLocks noGrp="1" noChangeArrowheads="1"/>
          </p:cNvSpPr>
          <p:nvPr>
            <p:ph type="body" idx="1"/>
          </p:nvPr>
        </p:nvSpPr>
        <p:spPr/>
        <p:txBody>
          <a:bodyPr/>
          <a:lstStyle/>
          <a:p>
            <a:pPr>
              <a:defRPr/>
            </a:pPr>
            <a:r>
              <a:rPr lang="en-GB" dirty="0">
                <a:cs typeface="+mn-cs"/>
              </a:rPr>
              <a:t>Issue 4 – Trellis</a:t>
            </a:r>
            <a:r>
              <a:rPr lang="en-GB" baseline="0" dirty="0">
                <a:cs typeface="+mn-cs"/>
              </a:rPr>
              <a:t> (more later)</a:t>
            </a:r>
            <a:endParaRPr lang="en-GB" dirty="0">
              <a:cs typeface="+mn-cs"/>
            </a:endParaRPr>
          </a:p>
        </p:txBody>
      </p:sp>
    </p:spTree>
    <p:extLst>
      <p:ext uri="{BB962C8B-B14F-4D97-AF65-F5344CB8AC3E}">
        <p14:creationId xmlns:p14="http://schemas.microsoft.com/office/powerpoint/2010/main" val="2427234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86</a:t>
            </a:fld>
            <a:endParaRPr lang="en-GB"/>
          </a:p>
        </p:txBody>
      </p:sp>
    </p:spTree>
    <p:extLst>
      <p:ext uri="{BB962C8B-B14F-4D97-AF65-F5344CB8AC3E}">
        <p14:creationId xmlns:p14="http://schemas.microsoft.com/office/powerpoint/2010/main" val="4269927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Effectively a restatement of his earlier issue #7</a:t>
            </a:r>
          </a:p>
        </p:txBody>
      </p:sp>
      <p:sp>
        <p:nvSpPr>
          <p:cNvPr id="4" name="Slide Number Placeholder 3"/>
          <p:cNvSpPr>
            <a:spLocks noGrp="1"/>
          </p:cNvSpPr>
          <p:nvPr>
            <p:ph type="sldNum" sz="quarter" idx="5"/>
          </p:nvPr>
        </p:nvSpPr>
        <p:spPr/>
        <p:txBody>
          <a:bodyPr/>
          <a:lstStyle/>
          <a:p>
            <a:fld id="{75D4DA00-7454-BF4E-9465-7D8AE93A7E83}" type="slidenum">
              <a:rPr lang="en-GB" smtClean="0"/>
              <a:t>88</a:t>
            </a:fld>
            <a:endParaRPr lang="en-GB"/>
          </a:p>
        </p:txBody>
      </p:sp>
    </p:spTree>
    <p:extLst>
      <p:ext uri="{BB962C8B-B14F-4D97-AF65-F5344CB8AC3E}">
        <p14:creationId xmlns:p14="http://schemas.microsoft.com/office/powerpoint/2010/main" val="23739577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89</a:t>
            </a:fld>
            <a:endParaRPr lang="en-GB"/>
          </a:p>
        </p:txBody>
      </p:sp>
    </p:spTree>
    <p:extLst>
      <p:ext uri="{BB962C8B-B14F-4D97-AF65-F5344CB8AC3E}">
        <p14:creationId xmlns:p14="http://schemas.microsoft.com/office/powerpoint/2010/main" val="6664862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94318D-B3C9-2146-9176-0CF998A5805E}" type="slidenum">
              <a:rPr lang="en-GB"/>
              <a:pPr>
                <a:defRPr/>
              </a:pPr>
              <a:t>93</a:t>
            </a:fld>
            <a:endParaRPr lang="en-GB"/>
          </a:p>
        </p:txBody>
      </p:sp>
      <p:sp>
        <p:nvSpPr>
          <p:cNvPr id="2406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0643" name="Rectangle 3"/>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181065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10</a:t>
            </a:fld>
            <a:endParaRPr lang="en-GB"/>
          </a:p>
        </p:txBody>
      </p:sp>
    </p:spTree>
    <p:extLst>
      <p:ext uri="{BB962C8B-B14F-4D97-AF65-F5344CB8AC3E}">
        <p14:creationId xmlns:p14="http://schemas.microsoft.com/office/powerpoint/2010/main" val="4575011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33E328-2E20-8C4C-BE2D-1BCC67C58946}" type="slidenum">
              <a:rPr lang="en-GB"/>
              <a:pPr>
                <a:defRPr/>
              </a:pPr>
              <a:t>95</a:t>
            </a:fld>
            <a:endParaRPr lang="en-GB"/>
          </a:p>
        </p:txBody>
      </p:sp>
      <p:sp>
        <p:nvSpPr>
          <p:cNvPr id="2488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8835" name="Rectangle 3"/>
          <p:cNvSpPr>
            <a:spLocks noGrp="1" noChangeArrowheads="1"/>
          </p:cNvSpPr>
          <p:nvPr>
            <p:ph type="body" idx="1"/>
          </p:nvPr>
        </p:nvSpPr>
        <p:spPr/>
        <p:txBody>
          <a:bodyPr/>
          <a:lstStyle/>
          <a:p>
            <a:pPr>
              <a:defRPr/>
            </a:pPr>
            <a:endParaRPr lang="en-GB">
              <a:cs typeface="+mn-cs"/>
            </a:endParaRPr>
          </a:p>
        </p:txBody>
      </p:sp>
    </p:spTree>
    <p:extLst>
      <p:ext uri="{BB962C8B-B14F-4D97-AF65-F5344CB8AC3E}">
        <p14:creationId xmlns:p14="http://schemas.microsoft.com/office/powerpoint/2010/main" val="303160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mn-cs"/>
              </a:rPr>
              <a:t>La Fontaine received the Nobel Peace Prize in 1913 for his work as the head of the International Peace Bureau, and was the Belgian delegate at the Versailles Peace Conference in 1919</a:t>
            </a:r>
            <a:endParaRPr lang="en-US" dirty="0">
              <a:cs typeface="+mn-cs"/>
            </a:endParaRPr>
          </a:p>
          <a:p>
            <a:endParaRPr lang="en-GB" dirty="0"/>
          </a:p>
        </p:txBody>
      </p:sp>
      <p:sp>
        <p:nvSpPr>
          <p:cNvPr id="4" name="Slide Number Placeholder 3"/>
          <p:cNvSpPr>
            <a:spLocks noGrp="1"/>
          </p:cNvSpPr>
          <p:nvPr>
            <p:ph type="sldNum" sz="quarter" idx="5"/>
          </p:nvPr>
        </p:nvSpPr>
        <p:spPr/>
        <p:txBody>
          <a:bodyPr/>
          <a:lstStyle/>
          <a:p>
            <a:fld id="{75D4DA00-7454-BF4E-9465-7D8AE93A7E83}" type="slidenum">
              <a:rPr lang="en-GB" smtClean="0"/>
              <a:t>11</a:t>
            </a:fld>
            <a:endParaRPr lang="en-GB"/>
          </a:p>
        </p:txBody>
      </p:sp>
    </p:spTree>
    <p:extLst>
      <p:ext uri="{BB962C8B-B14F-4D97-AF65-F5344CB8AC3E}">
        <p14:creationId xmlns:p14="http://schemas.microsoft.com/office/powerpoint/2010/main" val="376857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published work on knowledge organisation</a:t>
            </a:r>
          </a:p>
        </p:txBody>
      </p:sp>
      <p:sp>
        <p:nvSpPr>
          <p:cNvPr id="4" name="Slide Number Placeholder 3"/>
          <p:cNvSpPr>
            <a:spLocks noGrp="1"/>
          </p:cNvSpPr>
          <p:nvPr>
            <p:ph type="sldNum" sz="quarter" idx="5"/>
          </p:nvPr>
        </p:nvSpPr>
        <p:spPr/>
        <p:txBody>
          <a:bodyPr/>
          <a:lstStyle/>
          <a:p>
            <a:fld id="{75D4DA00-7454-BF4E-9465-7D8AE93A7E83}" type="slidenum">
              <a:rPr lang="en-GB" smtClean="0"/>
              <a:t>12</a:t>
            </a:fld>
            <a:endParaRPr lang="en-GB"/>
          </a:p>
        </p:txBody>
      </p:sp>
    </p:spTree>
    <p:extLst>
      <p:ext uri="{BB962C8B-B14F-4D97-AF65-F5344CB8AC3E}">
        <p14:creationId xmlns:p14="http://schemas.microsoft.com/office/powerpoint/2010/main" val="3071495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Introduces the monographic principle (see later work of Ostwald), but not referred to as such.</a:t>
            </a:r>
          </a:p>
        </p:txBody>
      </p:sp>
      <p:sp>
        <p:nvSpPr>
          <p:cNvPr id="4" name="Slide Number Placeholder 3"/>
          <p:cNvSpPr>
            <a:spLocks noGrp="1"/>
          </p:cNvSpPr>
          <p:nvPr>
            <p:ph type="sldNum" sz="quarter" idx="5"/>
          </p:nvPr>
        </p:nvSpPr>
        <p:spPr/>
        <p:txBody>
          <a:bodyPr/>
          <a:lstStyle/>
          <a:p>
            <a:fld id="{75D4DA00-7454-BF4E-9465-7D8AE93A7E83}" type="slidenum">
              <a:rPr lang="en-GB" smtClean="0"/>
              <a:t>13</a:t>
            </a:fld>
            <a:endParaRPr lang="en-GB"/>
          </a:p>
        </p:txBody>
      </p:sp>
    </p:spTree>
    <p:extLst>
      <p:ext uri="{BB962C8B-B14F-4D97-AF65-F5344CB8AC3E}">
        <p14:creationId xmlns:p14="http://schemas.microsoft.com/office/powerpoint/2010/main" val="422451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orizontal Split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4DB0-E542-B941-8225-0E02950CDBF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854F344E-EB63-5742-81D5-6FB01FB18AB8}"/>
              </a:ext>
            </a:extLst>
          </p:cNvPr>
          <p:cNvSpPr>
            <a:spLocks noGrp="1"/>
          </p:cNvSpPr>
          <p:nvPr>
            <p:ph sz="quarter" idx="10"/>
          </p:nvPr>
        </p:nvSpPr>
        <p:spPr>
          <a:xfrm>
            <a:off x="623888" y="1773238"/>
            <a:ext cx="10944225" cy="32400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D64926CA-F81E-1C44-AA32-9FA10715A8A4}"/>
              </a:ext>
            </a:extLst>
          </p:cNvPr>
          <p:cNvSpPr>
            <a:spLocks noGrp="1"/>
          </p:cNvSpPr>
          <p:nvPr>
            <p:ph sz="quarter" idx="11"/>
          </p:nvPr>
        </p:nvSpPr>
        <p:spPr>
          <a:xfrm>
            <a:off x="623888" y="5157788"/>
            <a:ext cx="10944225" cy="10795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D325CC76-3875-634F-984B-39418958372D}"/>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95758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Section">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p:cNvSpPr>
            <a:spLocks noGrp="1"/>
          </p:cNvSpPr>
          <p:nvPr>
            <p:ph type="title" hasCustomPrompt="1"/>
          </p:nvPr>
        </p:nvSpPr>
        <p:spPr>
          <a:xfrm>
            <a:off x="623392" y="5301208"/>
            <a:ext cx="10944721" cy="936104"/>
          </a:xfrm>
        </p:spPr>
        <p:txBody>
          <a:bodyPr/>
          <a:lstStyle>
            <a:lvl1pPr>
              <a:defRPr baseline="0">
                <a:solidFill>
                  <a:schemeClr val="bg1"/>
                </a:solidFill>
              </a:defRPr>
            </a:lvl1pPr>
          </a:lstStyle>
          <a:p>
            <a:r>
              <a:rPr lang="en-GB" dirty="0"/>
              <a:t>SECTION TITLE</a:t>
            </a:r>
          </a:p>
        </p:txBody>
      </p:sp>
      <p:pic>
        <p:nvPicPr>
          <p:cNvPr id="5" name="Picture 4">
            <a:extLst>
              <a:ext uri="{FF2B5EF4-FFF2-40B4-BE49-F238E27FC236}">
                <a16:creationId xmlns:a16="http://schemas.microsoft.com/office/drawing/2014/main" id="{EE72A8B8-CD80-4749-A013-97F291E0DC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6CFD4E71-4240-A442-A0F4-7EC6231AD9EF}"/>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dirty="0"/>
              <a:t>Click to add reference</a:t>
            </a:r>
          </a:p>
        </p:txBody>
      </p:sp>
    </p:spTree>
    <p:extLst>
      <p:ext uri="{BB962C8B-B14F-4D97-AF65-F5344CB8AC3E}">
        <p14:creationId xmlns:p14="http://schemas.microsoft.com/office/powerpoint/2010/main" val="188729515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and Portrait Bleed Righ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3" name="Title Placeholder 1"/>
          <p:cNvSpPr>
            <a:spLocks noGrp="1"/>
          </p:cNvSpPr>
          <p:nvPr>
            <p:ph type="title" hasCustomPrompt="1"/>
          </p:nvPr>
        </p:nvSpPr>
        <p:spPr>
          <a:xfrm>
            <a:off x="623392" y="692696"/>
            <a:ext cx="5401170" cy="936104"/>
          </a:xfrm>
          <a:prstGeom prst="rect">
            <a:avLst/>
          </a:prstGeom>
        </p:spPr>
        <p:txBody>
          <a:bodyPr vert="horz" lIns="91440" tIns="45720" rIns="91440" bIns="45720" rtlCol="0" anchor="b" anchorCtr="0">
            <a:noAutofit/>
          </a:bodyPr>
          <a:lstStyle>
            <a:lvl1pPr>
              <a:defRPr>
                <a:solidFill>
                  <a:schemeClr val="tx1"/>
                </a:solidFill>
              </a:defRPr>
            </a:lvl1pPr>
          </a:lstStyle>
          <a:p>
            <a:r>
              <a:rPr lang="en-US" dirty="0"/>
              <a:t>TITLE</a:t>
            </a:r>
            <a:endParaRPr lang="en-GB" dirty="0"/>
          </a:p>
        </p:txBody>
      </p:sp>
      <p:sp>
        <p:nvSpPr>
          <p:cNvPr id="12" name="Text Placeholder 10"/>
          <p:cNvSpPr>
            <a:spLocks noGrp="1"/>
          </p:cNvSpPr>
          <p:nvPr>
            <p:ph type="body" sz="quarter" idx="11" hasCustomPrompt="1"/>
          </p:nvPr>
        </p:nvSpPr>
        <p:spPr>
          <a:xfrm>
            <a:off x="624417" y="1773238"/>
            <a:ext cx="5400145" cy="4464050"/>
          </a:xfrm>
          <a:prstGeom prst="rect">
            <a:avLst/>
          </a:prstGeom>
        </p:spPr>
        <p:txBody>
          <a:bodyPr anchor="t" anchorCtr="0"/>
          <a:lstStyle>
            <a:lvl1pPr>
              <a:spcBef>
                <a:spcPts val="0"/>
              </a:spcBef>
              <a:spcAft>
                <a:spcPts val="1200"/>
              </a:spcAft>
              <a:defRPr sz="2000">
                <a:solidFill>
                  <a:schemeClr val="tx1"/>
                </a:solidFill>
              </a:defRPr>
            </a:lvl1pPr>
            <a:lvl2pPr>
              <a:spcBef>
                <a:spcPts val="0"/>
              </a:spcBef>
              <a:spcAft>
                <a:spcPts val="1200"/>
              </a:spcAft>
              <a:defRPr sz="1800">
                <a:solidFill>
                  <a:schemeClr val="tx1"/>
                </a:solidFill>
              </a:defRPr>
            </a:lvl2pPr>
            <a:lvl3pPr>
              <a:spcBef>
                <a:spcPts val="0"/>
              </a:spcBef>
              <a:spcAft>
                <a:spcPts val="1200"/>
              </a:spcAft>
              <a:defRPr sz="1800">
                <a:solidFill>
                  <a:schemeClr val="tx1"/>
                </a:solidFill>
              </a:defRPr>
            </a:lvl3pPr>
            <a:lvl4pPr>
              <a:spcBef>
                <a:spcPts val="0"/>
              </a:spcBef>
              <a:spcAft>
                <a:spcPts val="1200"/>
              </a:spcAft>
              <a:defRPr sz="1600">
                <a:solidFill>
                  <a:schemeClr val="tx1"/>
                </a:solidFill>
              </a:defRPr>
            </a:lvl4pPr>
            <a:lvl5pPr>
              <a:spcBef>
                <a:spcPts val="0"/>
              </a:spcBef>
              <a:spcAft>
                <a:spcPts val="1200"/>
              </a:spcAf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7" name="Text Placeholder 13">
            <a:extLst>
              <a:ext uri="{FF2B5EF4-FFF2-40B4-BE49-F238E27FC236}">
                <a16:creationId xmlns:a16="http://schemas.microsoft.com/office/drawing/2014/main" id="{B412C3D8-2F67-0F41-B7E4-21DD11D6FF21}"/>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84435521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7684-F27E-1343-BACE-854B89B1033C}"/>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71FCC647-8EB6-5641-AC35-27C0A404973E}"/>
              </a:ext>
            </a:extLst>
          </p:cNvPr>
          <p:cNvSpPr>
            <a:spLocks noGrp="1"/>
          </p:cNvSpPr>
          <p:nvPr>
            <p:ph sz="quarter" idx="10"/>
          </p:nvPr>
        </p:nvSpPr>
        <p:spPr>
          <a:xfrm>
            <a:off x="62388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3158DD79-FD5D-9847-BA4B-276F5C9E965D}"/>
              </a:ext>
            </a:extLst>
          </p:cNvPr>
          <p:cNvSpPr>
            <a:spLocks noGrp="1"/>
          </p:cNvSpPr>
          <p:nvPr>
            <p:ph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2391DEFD-295B-7746-95D6-F1D00C20BCA2}"/>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721709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andscape Full Bleed">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p:cNvSpPr>
            <a:spLocks noGrp="1"/>
          </p:cNvSpPr>
          <p:nvPr>
            <p:ph type="title" hasCustomPrompt="1"/>
          </p:nvPr>
        </p:nvSpPr>
        <p:spPr/>
        <p:txBody>
          <a:bodyPr/>
          <a:lstStyle>
            <a:lvl1pPr>
              <a:defRPr>
                <a:solidFill>
                  <a:schemeClr val="bg1"/>
                </a:solidFill>
              </a:defRPr>
            </a:lvl1pPr>
          </a:lstStyle>
          <a:p>
            <a:r>
              <a:rPr lang="en-GB" dirty="0"/>
              <a:t>TITLE</a:t>
            </a:r>
          </a:p>
        </p:txBody>
      </p:sp>
      <p:pic>
        <p:nvPicPr>
          <p:cNvPr id="16" name="Picture 15">
            <a:extLst>
              <a:ext uri="{FF2B5EF4-FFF2-40B4-BE49-F238E27FC236}">
                <a16:creationId xmlns:a16="http://schemas.microsoft.com/office/drawing/2014/main" id="{A18CD50A-41B4-004D-95F3-2347D0D751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00EBE503-9DE1-C945-AAB9-C785E919C0FB}"/>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dirty="0"/>
              <a:t>Click to add reference</a:t>
            </a:r>
          </a:p>
        </p:txBody>
      </p:sp>
    </p:spTree>
    <p:extLst>
      <p:ext uri="{BB962C8B-B14F-4D97-AF65-F5344CB8AC3E}">
        <p14:creationId xmlns:p14="http://schemas.microsoft.com/office/powerpoint/2010/main" val="1861570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DBFF-62E6-AE4C-BF03-31AA176B98F9}"/>
              </a:ext>
            </a:extLst>
          </p:cNvPr>
          <p:cNvSpPr>
            <a:spLocks noGrp="1"/>
          </p:cNvSpPr>
          <p:nvPr>
            <p:ph type="title" hasCustomPrompt="1"/>
          </p:nvPr>
        </p:nvSpPr>
        <p:spPr>
          <a:xfrm>
            <a:off x="6167438" y="692696"/>
            <a:ext cx="5400675" cy="936104"/>
          </a:xfrm>
        </p:spPr>
        <p:txBody>
          <a:bodyPr/>
          <a:lstStyle>
            <a:lvl1pPr>
              <a:defRPr>
                <a:solidFill>
                  <a:schemeClr val="tx1"/>
                </a:solidFill>
              </a:defRPr>
            </a:lvl1pPr>
          </a:lstStyle>
          <a:p>
            <a:r>
              <a:rPr lang="en-US" dirty="0"/>
              <a:t>TITLE</a:t>
            </a:r>
            <a:endParaRPr lang="en-GB" dirty="0"/>
          </a:p>
        </p:txBody>
      </p:sp>
      <p:sp>
        <p:nvSpPr>
          <p:cNvPr id="3" name="Picture Placeholder 8">
            <a:extLst>
              <a:ext uri="{FF2B5EF4-FFF2-40B4-BE49-F238E27FC236}">
                <a16:creationId xmlns:a16="http://schemas.microsoft.com/office/drawing/2014/main" id="{38C34D86-3162-B244-81BB-74A52BDDFB8B}"/>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5" name="Text Placeholder 4">
            <a:extLst>
              <a:ext uri="{FF2B5EF4-FFF2-40B4-BE49-F238E27FC236}">
                <a16:creationId xmlns:a16="http://schemas.microsoft.com/office/drawing/2014/main" id="{857D59C4-C678-9D4F-B8BC-614AD7C19951}"/>
              </a:ext>
            </a:extLst>
          </p:cNvPr>
          <p:cNvSpPr>
            <a:spLocks noGrp="1"/>
          </p:cNvSpPr>
          <p:nvPr>
            <p:ph type="body"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9213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530406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47ED-134F-8C4C-9E56-7F2DF243CF6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2E1F6910-47C5-A640-B726-CB4BDB875F3A}"/>
              </a:ext>
            </a:extLst>
          </p:cNvPr>
          <p:cNvSpPr>
            <a:spLocks noGrp="1"/>
          </p:cNvSpPr>
          <p:nvPr>
            <p:ph sz="quarter" idx="10"/>
          </p:nvPr>
        </p:nvSpPr>
        <p:spPr>
          <a:xfrm>
            <a:off x="623888" y="1773238"/>
            <a:ext cx="10944225" cy="1439862"/>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C9E66FFC-CC28-3F43-869C-883B7F650295}"/>
              </a:ext>
            </a:extLst>
          </p:cNvPr>
          <p:cNvSpPr>
            <a:spLocks noGrp="1"/>
          </p:cNvSpPr>
          <p:nvPr>
            <p:ph sz="quarter" idx="11"/>
          </p:nvPr>
        </p:nvSpPr>
        <p:spPr>
          <a:xfrm>
            <a:off x="623888" y="3357563"/>
            <a:ext cx="10944225" cy="287972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85646415-3A71-3148-90A3-FD66558DFC83}"/>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401989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9D74-BB42-C748-88CF-EB5CDACD321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9FA8153F-C1B4-EF48-9DC9-DEA26298D62B}"/>
              </a:ext>
            </a:extLst>
          </p:cNvPr>
          <p:cNvSpPr>
            <a:spLocks noGrp="1"/>
          </p:cNvSpPr>
          <p:nvPr>
            <p:ph sz="quarter" idx="10"/>
          </p:nvPr>
        </p:nvSpPr>
        <p:spPr>
          <a:xfrm>
            <a:off x="623888" y="1773238"/>
            <a:ext cx="10944225" cy="4464050"/>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13">
            <a:extLst>
              <a:ext uri="{FF2B5EF4-FFF2-40B4-BE49-F238E27FC236}">
                <a16:creationId xmlns:a16="http://schemas.microsoft.com/office/drawing/2014/main" id="{3B1D6E10-AACF-A440-904C-7CC0F17B4F5A}"/>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735200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141104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18FF-3A3A-7741-A555-4A3E16DDEFD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5B49C97B-08B8-3940-A392-4A3851B68C02}"/>
              </a:ext>
            </a:extLst>
          </p:cNvPr>
          <p:cNvSpPr>
            <a:spLocks noGrp="1"/>
          </p:cNvSpPr>
          <p:nvPr>
            <p:ph sz="quarter" idx="10"/>
          </p:nvPr>
        </p:nvSpPr>
        <p:spPr>
          <a:xfrm>
            <a:off x="623888" y="1773238"/>
            <a:ext cx="10944225" cy="21605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07F890D8-943D-7D45-956B-E03F4F752F4C}"/>
              </a:ext>
            </a:extLst>
          </p:cNvPr>
          <p:cNvSpPr>
            <a:spLocks noGrp="1"/>
          </p:cNvSpPr>
          <p:nvPr>
            <p:ph sz="quarter" idx="11"/>
          </p:nvPr>
        </p:nvSpPr>
        <p:spPr>
          <a:xfrm>
            <a:off x="623888" y="4076700"/>
            <a:ext cx="10944225" cy="2160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A7FDA02F-8E1E-BC4D-A6BC-C3E2D68B156A}"/>
              </a:ext>
            </a:extLst>
          </p:cNvPr>
          <p:cNvSpPr>
            <a:spLocks noGrp="1"/>
          </p:cNvSpPr>
          <p:nvPr>
            <p:ph type="body" sz="quarter" idx="12" hasCustomPrompt="1"/>
          </p:nvPr>
        </p:nvSpPr>
        <p:spPr>
          <a:xfrm>
            <a:off x="623888" y="6381328"/>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952233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D35C-2296-6143-9D8C-96DBE1F2CA71}"/>
              </a:ext>
            </a:extLst>
          </p:cNvPr>
          <p:cNvSpPr>
            <a:spLocks noGrp="1"/>
          </p:cNvSpPr>
          <p:nvPr>
            <p:ph type="title" hasCustomPrompt="1"/>
          </p:nvPr>
        </p:nvSpPr>
        <p:spPr>
          <a:xfrm>
            <a:off x="2355954" y="2133600"/>
            <a:ext cx="7484959" cy="2591544"/>
          </a:xfrm>
          <a:prstGeom prst="rect">
            <a:avLst/>
          </a:prstGeom>
        </p:spPr>
        <p:txBody>
          <a:bodyPr anchor="ctr" anchorCtr="0"/>
          <a:lstStyle>
            <a:lvl1pPr>
              <a:defRPr sz="3200" baseline="0">
                <a:solidFill>
                  <a:schemeClr val="bg1"/>
                </a:solidFill>
              </a:defRPr>
            </a:lvl1pPr>
          </a:lstStyle>
          <a:p>
            <a:r>
              <a:rPr lang="en-US" dirty="0"/>
              <a:t>SECTION TITLE</a:t>
            </a:r>
            <a:endParaRPr lang="en-GB" dirty="0"/>
          </a:p>
        </p:txBody>
      </p:sp>
      <p:pic>
        <p:nvPicPr>
          <p:cNvPr id="3" name="Picture 2">
            <a:extLst>
              <a:ext uri="{FF2B5EF4-FFF2-40B4-BE49-F238E27FC236}">
                <a16:creationId xmlns:a16="http://schemas.microsoft.com/office/drawing/2014/main" id="{4148C2F6-775E-8844-B497-A294415EF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60233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692696"/>
            <a:ext cx="10944721" cy="936104"/>
          </a:xfrm>
        </p:spPr>
        <p:txBody>
          <a:bodyPr/>
          <a:lstStyle>
            <a:lvl1pPr>
              <a:defRPr>
                <a:solidFill>
                  <a:srgbClr val="2E444E"/>
                </a:solidFill>
              </a:defRPr>
            </a:lvl1pPr>
          </a:lstStyle>
          <a:p>
            <a:r>
              <a:rPr lang="en-US" dirty="0"/>
              <a:t>TITLE</a:t>
            </a:r>
            <a:endParaRPr lang="en-GB" dirty="0"/>
          </a:p>
        </p:txBody>
      </p:sp>
      <p:sp>
        <p:nvSpPr>
          <p:cNvPr id="5" name="Text Placeholder 4"/>
          <p:cNvSpPr>
            <a:spLocks noGrp="1"/>
          </p:cNvSpPr>
          <p:nvPr>
            <p:ph type="body" sz="quarter" idx="10"/>
          </p:nvPr>
        </p:nvSpPr>
        <p:spPr>
          <a:xfrm>
            <a:off x="623393" y="1773239"/>
            <a:ext cx="10944720" cy="4464646"/>
          </a:xfrm>
          <a:prstGeom prst="rect">
            <a:avLst/>
          </a:prstGeom>
        </p:spPr>
        <p:txBody>
          <a:bodyPr/>
          <a:lstStyle>
            <a:lvl1pPr>
              <a:spcBef>
                <a:spcPts val="0"/>
              </a:spcBef>
              <a:spcAft>
                <a:spcPts val="1200"/>
              </a:spcAft>
              <a:defRPr sz="2000">
                <a:solidFill>
                  <a:schemeClr val="tx1"/>
                </a:solidFill>
              </a:defRPr>
            </a:lvl1pPr>
            <a:lvl2pPr>
              <a:spcBef>
                <a:spcPts val="0"/>
              </a:spcBef>
              <a:spcAft>
                <a:spcPts val="1200"/>
              </a:spcAft>
              <a:defRPr sz="1800">
                <a:solidFill>
                  <a:schemeClr val="tx1"/>
                </a:solidFill>
              </a:defRPr>
            </a:lvl2pPr>
            <a:lvl3pPr>
              <a:spcBef>
                <a:spcPts val="0"/>
              </a:spcBef>
              <a:spcAft>
                <a:spcPts val="1200"/>
              </a:spcAft>
              <a:defRPr>
                <a:solidFill>
                  <a:schemeClr val="tx1"/>
                </a:solidFill>
              </a:defRPr>
            </a:lvl3pPr>
            <a:lvl4pPr>
              <a:spcBef>
                <a:spcPts val="0"/>
              </a:spcBef>
              <a:spcAft>
                <a:spcPts val="1200"/>
              </a:spcAft>
              <a:defRPr>
                <a:solidFill>
                  <a:schemeClr val="tx1"/>
                </a:solidFill>
              </a:defRPr>
            </a:lvl4pPr>
            <a:lvl5pPr>
              <a:spcBef>
                <a:spcPts val="0"/>
              </a:spcBef>
              <a:spcAft>
                <a:spcPts val="1200"/>
              </a:spcAf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13">
            <a:extLst>
              <a:ext uri="{FF2B5EF4-FFF2-40B4-BE49-F238E27FC236}">
                <a16:creationId xmlns:a16="http://schemas.microsoft.com/office/drawing/2014/main" id="{97BFEA39-B9AA-4640-A3A1-47D59A240F71}"/>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941922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52638501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44268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63553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01206869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332745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83489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15/10/2019</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76" r:id="rId2"/>
    <p:sldLayoutId id="2147483679" r:id="rId3"/>
    <p:sldLayoutId id="2147483680" r:id="rId4"/>
    <p:sldLayoutId id="2147483677" r:id="rId5"/>
    <p:sldLayoutId id="2147483678" r:id="rId6"/>
    <p:sldLayoutId id="2147483682" r:id="rId7"/>
    <p:sldLayoutId id="2147483683" r:id="rId8"/>
    <p:sldLayoutId id="2147483684" r:id="rId9"/>
    <p:sldLayoutId id="2147483685" r:id="rId10"/>
    <p:sldLayoutId id="2147483687" r:id="rId11"/>
    <p:sldLayoutId id="2147483686"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15/10/2019</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15/10/2019</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000772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15/10/2019</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8492427"/>
      </p:ext>
    </p:extLst>
  </p:cSld>
  <p:clrMap bg1="lt1" tx1="dk1" bg2="lt2" tx2="dk2" accent1="accent1" accent2="accent2" accent3="accent3" accent4="accent4" accent5="accent5" accent6="accent6" hlink="hlink" folHlink="folHlink"/>
  <p:sldLayoutIdLst>
    <p:sldLayoutId id="2147483675" r:id="rId1"/>
    <p:sldLayoutId id="2147483673" r:id="rId2"/>
    <p:sldLayoutId id="2147483674"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30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66CD03-2701-DD49-BAD8-E2324A8028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2095886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4F2F-371E-DA4A-AB12-085136C878BC}"/>
              </a:ext>
            </a:extLst>
          </p:cNvPr>
          <p:cNvSpPr>
            <a:spLocks noGrp="1"/>
          </p:cNvSpPr>
          <p:nvPr>
            <p:ph type="title"/>
          </p:nvPr>
        </p:nvSpPr>
        <p:spPr/>
        <p:txBody>
          <a:bodyPr/>
          <a:lstStyle/>
          <a:p>
            <a:r>
              <a:rPr lang="en-GB" dirty="0"/>
              <a:t>Paul </a:t>
            </a:r>
            <a:r>
              <a:rPr lang="en-GB" dirty="0" err="1"/>
              <a:t>Otlet</a:t>
            </a:r>
            <a:r>
              <a:rPr lang="en-GB" dirty="0"/>
              <a:t> (1868-1944)</a:t>
            </a:r>
          </a:p>
        </p:txBody>
      </p:sp>
      <p:sp>
        <p:nvSpPr>
          <p:cNvPr id="3" name="Content Placeholder 2">
            <a:extLst>
              <a:ext uri="{FF2B5EF4-FFF2-40B4-BE49-F238E27FC236}">
                <a16:creationId xmlns:a16="http://schemas.microsoft.com/office/drawing/2014/main" id="{EF26EF77-E945-AB42-808D-8368F40448F1}"/>
              </a:ext>
            </a:extLst>
          </p:cNvPr>
          <p:cNvSpPr>
            <a:spLocks noGrp="1"/>
          </p:cNvSpPr>
          <p:nvPr>
            <p:ph sz="quarter" idx="14"/>
          </p:nvPr>
        </p:nvSpPr>
        <p:spPr/>
        <p:txBody>
          <a:bodyPr/>
          <a:lstStyle/>
          <a:p>
            <a:pPr marL="0" indent="0">
              <a:buNone/>
            </a:pPr>
            <a:r>
              <a:rPr lang="en-US" dirty="0"/>
              <a:t>Belgian lawyer, internationalist and ‘father of Information Science’</a:t>
            </a:r>
          </a:p>
          <a:p>
            <a:pPr lvl="1"/>
            <a:r>
              <a:rPr lang="en-US" dirty="0"/>
              <a:t>Created the Universal Decimal Classification for libraries</a:t>
            </a:r>
            <a:br>
              <a:rPr lang="en-US" dirty="0"/>
            </a:br>
            <a:r>
              <a:rPr lang="en-US" dirty="0"/>
              <a:t>(still in use around the world)</a:t>
            </a:r>
          </a:p>
          <a:p>
            <a:pPr lvl="1"/>
            <a:r>
              <a:rPr lang="fr-FR" dirty="0" err="1"/>
              <a:t>With</a:t>
            </a:r>
            <a:r>
              <a:rPr lang="fr-FR" dirty="0"/>
              <a:t> Henri La Fontaine, </a:t>
            </a:r>
            <a:r>
              <a:rPr lang="fr-FR" dirty="0" err="1"/>
              <a:t>established</a:t>
            </a:r>
            <a:r>
              <a:rPr lang="fr-FR" dirty="0"/>
              <a:t> the Répertoire Bibliographique Universel in 1895</a:t>
            </a:r>
            <a:endParaRPr lang="en-US" dirty="0"/>
          </a:p>
          <a:p>
            <a:endParaRPr lang="en-GB" dirty="0"/>
          </a:p>
          <a:p>
            <a:endParaRPr lang="en-GB" dirty="0"/>
          </a:p>
        </p:txBody>
      </p:sp>
      <p:pic>
        <p:nvPicPr>
          <p:cNvPr id="8" name="Picture Placeholder 7">
            <a:extLst>
              <a:ext uri="{FF2B5EF4-FFF2-40B4-BE49-F238E27FC236}">
                <a16:creationId xmlns:a16="http://schemas.microsoft.com/office/drawing/2014/main" id="{4B26E7FD-40F6-FF41-8AED-F6428CC5964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Tree>
    <p:extLst>
      <p:ext uri="{BB962C8B-B14F-4D97-AF65-F5344CB8AC3E}">
        <p14:creationId xmlns:p14="http://schemas.microsoft.com/office/powerpoint/2010/main" val="1332155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DADAFE-375E-2046-A4F4-8D6664F98BBD}"/>
              </a:ext>
            </a:extLst>
          </p:cNvPr>
          <p:cNvSpPr>
            <a:spLocks noGrp="1"/>
          </p:cNvSpPr>
          <p:nvPr>
            <p:ph type="body" sz="quarter" idx="15"/>
          </p:nvPr>
        </p:nvSpPr>
        <p:spPr/>
        <p:txBody>
          <a:bodyPr/>
          <a:lstStyle/>
          <a:p>
            <a:endParaRPr lang="en-GB"/>
          </a:p>
        </p:txBody>
      </p:sp>
      <p:pic>
        <p:nvPicPr>
          <p:cNvPr id="10" name="Picture Placeholder 7">
            <a:extLst>
              <a:ext uri="{FF2B5EF4-FFF2-40B4-BE49-F238E27FC236}">
                <a16:creationId xmlns:a16="http://schemas.microsoft.com/office/drawing/2014/main" id="{D2133B66-5A61-9F44-BAF1-1BD8C86343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71840" y="1773238"/>
            <a:ext cx="5400674" cy="2542730"/>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external make-up of a book, its format and the personality of its author are unimportant provided that its substance, its sources of information and its conclusions are preserved and can be made an integral part of the organisation of knowledge</a:t>
            </a:r>
            <a:endParaRPr lang="en-GB" sz="2000" i="1" dirty="0"/>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Tree>
    <p:extLst>
      <p:ext uri="{BB962C8B-B14F-4D97-AF65-F5344CB8AC3E}">
        <p14:creationId xmlns:p14="http://schemas.microsoft.com/office/powerpoint/2010/main" val="361067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a16="http://schemas.microsoft.com/office/drawing/2014/main" id="{7DAF134D-9D64-B846-BBD6-4F97B37BBCC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662" t="16265" r="14676"/>
          <a:stretch/>
        </p:blipFill>
        <p:spPr>
          <a:xfrm>
            <a:off x="0" y="0"/>
            <a:ext cx="6024562" cy="6858000"/>
          </a:xfrm>
        </p:spPr>
      </p:pic>
      <p:sp>
        <p:nvSpPr>
          <p:cNvPr id="4" name="Text Placeholder 3">
            <a:extLst>
              <a:ext uri="{FF2B5EF4-FFF2-40B4-BE49-F238E27FC236}">
                <a16:creationId xmlns:a16="http://schemas.microsoft.com/office/drawing/2014/main" id="{14F41A4D-5527-A54E-AA3E-60AEF76BCC2F}"/>
              </a:ext>
            </a:extLst>
          </p:cNvPr>
          <p:cNvSpPr>
            <a:spLocks noGrp="1"/>
          </p:cNvSpPr>
          <p:nvPr>
            <p:ph type="body" sz="quarter" idx="15"/>
          </p:nvPr>
        </p:nvSpPr>
        <p:spPr/>
        <p:txBody>
          <a:bodyPr/>
          <a:lstStyle/>
          <a:p>
            <a:endParaRPr lang="en-GB"/>
          </a:p>
        </p:txBody>
      </p:sp>
      <p:sp>
        <p:nvSpPr>
          <p:cNvPr id="5" name="Text Placeholder 4">
            <a:extLst>
              <a:ext uri="{FF2B5EF4-FFF2-40B4-BE49-F238E27FC236}">
                <a16:creationId xmlns:a16="http://schemas.microsoft.com/office/drawing/2014/main" id="{18EBB4A1-39EA-A24A-8794-C3159C87D265}"/>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200" dirty="0" err="1">
                <a:solidFill>
                  <a:schemeClr val="tx1"/>
                </a:solidFill>
              </a:rPr>
              <a:t>Otlet</a:t>
            </a:r>
            <a:r>
              <a:rPr lang="en-GB" sz="1200" dirty="0">
                <a:solidFill>
                  <a:schemeClr val="tx1"/>
                </a:solidFill>
              </a:rPr>
              <a:t>, P. (1892) </a:t>
            </a:r>
            <a:r>
              <a:rPr lang="en-GB" sz="1200" i="1" dirty="0">
                <a:solidFill>
                  <a:schemeClr val="tx1"/>
                </a:solidFill>
              </a:rPr>
              <a:t>Something About Bibliography</a:t>
            </a:r>
            <a:r>
              <a:rPr lang="en-GB" sz="1200" dirty="0">
                <a:solidFill>
                  <a:schemeClr val="tx1"/>
                </a:solidFill>
              </a:rPr>
              <a:t>. In </a:t>
            </a:r>
            <a:r>
              <a:rPr lang="en-GB" sz="1200" i="1" dirty="0">
                <a:solidFill>
                  <a:schemeClr val="tx1"/>
                </a:solidFill>
              </a:rPr>
              <a:t>International Organisation and Dissemination of Knowledge: Selected Essays of Paul </a:t>
            </a:r>
            <a:r>
              <a:rPr lang="en-GB" sz="1200" i="1" dirty="0" err="1">
                <a:solidFill>
                  <a:schemeClr val="tx1"/>
                </a:solidFill>
              </a:rPr>
              <a:t>Otlet</a:t>
            </a:r>
            <a:r>
              <a:rPr lang="en-GB" sz="1200" dirty="0">
                <a:solidFill>
                  <a:schemeClr val="tx1"/>
                </a:solidFill>
              </a:rPr>
              <a:t>. Edited and translated from French by W.B. </a:t>
            </a:r>
            <a:r>
              <a:rPr lang="en-GB" sz="1200" dirty="0" err="1">
                <a:solidFill>
                  <a:schemeClr val="tx1"/>
                </a:solidFill>
              </a:rPr>
              <a:t>Rayward</a:t>
            </a:r>
            <a:r>
              <a:rPr lang="en-GB" sz="1200" dirty="0">
                <a:solidFill>
                  <a:schemeClr val="tx1"/>
                </a:solidFill>
              </a:rPr>
              <a:t>., 1990. Amsterdam: Elsevier.</a:t>
            </a:r>
          </a:p>
        </p:txBody>
      </p:sp>
      <p:sp>
        <p:nvSpPr>
          <p:cNvPr id="6" name="Rounded Rectangular Callout 5">
            <a:extLst>
              <a:ext uri="{FF2B5EF4-FFF2-40B4-BE49-F238E27FC236}">
                <a16:creationId xmlns:a16="http://schemas.microsoft.com/office/drawing/2014/main" id="{7AA8E60B-194A-5146-9428-E940F7321E1A}"/>
              </a:ext>
            </a:extLst>
          </p:cNvPr>
          <p:cNvSpPr/>
          <p:nvPr/>
        </p:nvSpPr>
        <p:spPr bwMode="auto">
          <a:xfrm>
            <a:off x="6362510" y="1773238"/>
            <a:ext cx="5400674" cy="4186127"/>
          </a:xfrm>
          <a:prstGeom prst="wedgeRoundRectCallout">
            <a:avLst>
              <a:gd name="adj1" fmla="val -69250"/>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r>
              <a:rPr lang="en-GB" sz="2000" i="1" dirty="0">
                <a:solidFill>
                  <a:schemeClr val="tx1"/>
                </a:solidFill>
              </a:rPr>
              <a:t>The ideal would be to strip each article or each chapter in a book of whatever is a matter of fine language or repetition or padding and to collect separately on cards whatever is new and adds to knowledge. These cards, minutely subdivided, each one annotated as to the genus and species of the information they contain, because they are separate could then be accurately placed in a general alphabetical catalogue [...]</a:t>
            </a:r>
            <a:endParaRPr lang="en-GB" sz="2000" i="1" dirty="0"/>
          </a:p>
        </p:txBody>
      </p:sp>
    </p:spTree>
    <p:extLst>
      <p:ext uri="{BB962C8B-B14F-4D97-AF65-F5344CB8AC3E}">
        <p14:creationId xmlns:p14="http://schemas.microsoft.com/office/powerpoint/2010/main" val="3881272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5EEF9A9-5025-D442-A52A-FFC399C99C0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8113859D-AFD6-6446-BCFF-13DA38081B3A}"/>
              </a:ext>
            </a:extLst>
          </p:cNvPr>
          <p:cNvSpPr>
            <a:spLocks noGrp="1"/>
          </p:cNvSpPr>
          <p:nvPr>
            <p:ph type="title"/>
          </p:nvPr>
        </p:nvSpPr>
        <p:spPr/>
        <p:txBody>
          <a:bodyPr/>
          <a:lstStyle/>
          <a:p>
            <a:r>
              <a:rPr lang="fr-FR" dirty="0"/>
              <a:t>Répertoire Bibliographique Universel</a:t>
            </a:r>
            <a:endParaRPr lang="en-GB" dirty="0"/>
          </a:p>
        </p:txBody>
      </p:sp>
      <p:sp>
        <p:nvSpPr>
          <p:cNvPr id="2" name="Text Placeholder 1">
            <a:extLst>
              <a:ext uri="{FF2B5EF4-FFF2-40B4-BE49-F238E27FC236}">
                <a16:creationId xmlns:a16="http://schemas.microsoft.com/office/drawing/2014/main" id="{835C850F-312D-5445-BAC7-C8083DADADBC}"/>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510191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1540D74-FBDC-844D-ACFB-FF51B13941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290" r="12290"/>
          <a:stretch>
            <a:fillRect/>
          </a:stretch>
        </p:blipFill>
        <p:spPr/>
      </p:pic>
      <p:sp>
        <p:nvSpPr>
          <p:cNvPr id="4" name="Text Placeholder 3">
            <a:extLst>
              <a:ext uri="{FF2B5EF4-FFF2-40B4-BE49-F238E27FC236}">
                <a16:creationId xmlns:a16="http://schemas.microsoft.com/office/drawing/2014/main" id="{34F90B67-7903-DB47-A29F-BC02B49E21D9}"/>
              </a:ext>
            </a:extLst>
          </p:cNvPr>
          <p:cNvSpPr>
            <a:spLocks noGrp="1"/>
          </p:cNvSpPr>
          <p:nvPr>
            <p:ph type="body" sz="quarter" idx="15"/>
          </p:nvPr>
        </p:nvSpPr>
        <p:spPr/>
        <p:txBody>
          <a:bodyPr/>
          <a:lstStyle/>
          <a:p>
            <a:r>
              <a:rPr lang="en-GB" i="1" dirty="0"/>
              <a:t>Desk Set </a:t>
            </a:r>
            <a:r>
              <a:rPr lang="en-GB" dirty="0"/>
              <a:t>(1957) Directed by Walter Lang [Film]. USA: 20</a:t>
            </a:r>
            <a:r>
              <a:rPr lang="en-GB" baseline="30000" dirty="0"/>
              <a:t>th</a:t>
            </a:r>
            <a:r>
              <a:rPr lang="en-GB" dirty="0"/>
              <a:t> Century Fox.</a:t>
            </a:r>
          </a:p>
        </p:txBody>
      </p:sp>
    </p:spTree>
    <p:extLst>
      <p:ext uri="{BB962C8B-B14F-4D97-AF65-F5344CB8AC3E}">
        <p14:creationId xmlns:p14="http://schemas.microsoft.com/office/powerpoint/2010/main" val="13435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54887AC-CD65-B542-97A5-C5E276E23096}"/>
              </a:ext>
            </a:extLst>
          </p:cNvPr>
          <p:cNvSpPr>
            <a:spLocks noGrp="1"/>
          </p:cNvSpPr>
          <p:nvPr>
            <p:ph type="body" sz="quarter" idx="15"/>
          </p:nvPr>
        </p:nvSpPr>
        <p:spPr/>
        <p:txBody>
          <a:bodyPr/>
          <a:lstStyle/>
          <a:p>
            <a:endParaRPr lang="en-GB"/>
          </a:p>
        </p:txBody>
      </p:sp>
      <p:pic>
        <p:nvPicPr>
          <p:cNvPr id="4" name="Picture 3">
            <a:extLst>
              <a:ext uri="{FF2B5EF4-FFF2-40B4-BE49-F238E27FC236}">
                <a16:creationId xmlns:a16="http://schemas.microsoft.com/office/drawing/2014/main" id="{9760D5A3-8B20-7E4A-BD99-E2E89E211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6286">
            <a:off x="1709037" y="937014"/>
            <a:ext cx="6501146" cy="3851390"/>
          </a:xfrm>
          <a:prstGeom prst="rect">
            <a:avLst/>
          </a:prstGeom>
          <a:ln>
            <a:solidFill>
              <a:schemeClr val="accent5"/>
            </a:solidFill>
          </a:ln>
          <a:effectLst>
            <a:outerShdw blurRad="101600" dist="152400" dir="2700000" algn="tl" rotWithShape="0">
              <a:prstClr val="black">
                <a:alpha val="40000"/>
              </a:prstClr>
            </a:outerShdw>
          </a:effectLst>
        </p:spPr>
      </p:pic>
      <p:pic>
        <p:nvPicPr>
          <p:cNvPr id="5" name="Picture 4">
            <a:extLst>
              <a:ext uri="{FF2B5EF4-FFF2-40B4-BE49-F238E27FC236}">
                <a16:creationId xmlns:a16="http://schemas.microsoft.com/office/drawing/2014/main" id="{B33747CC-5B10-CF4D-B474-32E88EF91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2260">
            <a:off x="3319305" y="1478593"/>
            <a:ext cx="6481754" cy="4592250"/>
          </a:xfrm>
          <a:prstGeom prst="rect">
            <a:avLst/>
          </a:prstGeom>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19628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50" fill="hold"/>
                                        <p:tgtEl>
                                          <p:spTgt spid="5"/>
                                        </p:tgtEl>
                                        <p:attrNameLst>
                                          <p:attrName>ppt_x</p:attrName>
                                        </p:attrNameLst>
                                      </p:cBhvr>
                                      <p:tavLst>
                                        <p:tav tm="0">
                                          <p:val>
                                            <p:strVal val="#ppt_x"/>
                                          </p:val>
                                        </p:tav>
                                        <p:tav tm="100000">
                                          <p:val>
                                            <p:strVal val="#ppt_x"/>
                                          </p:val>
                                        </p:tav>
                                      </p:tavLst>
                                    </p:anim>
                                    <p:anim calcmode="lin" valueType="num">
                                      <p:cBhvr additive="base">
                                        <p:cTn id="14"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3426C37-0548-C04B-BC8B-2207CEE7565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41" b="15763"/>
          <a:stretch/>
        </p:blipFill>
        <p:spPr>
          <a:xfrm>
            <a:off x="6167439" y="0"/>
            <a:ext cx="6024562" cy="6858000"/>
          </a:xfrm>
        </p:spPr>
      </p:pic>
      <p:sp>
        <p:nvSpPr>
          <p:cNvPr id="3" name="Title 2">
            <a:extLst>
              <a:ext uri="{FF2B5EF4-FFF2-40B4-BE49-F238E27FC236}">
                <a16:creationId xmlns:a16="http://schemas.microsoft.com/office/drawing/2014/main" id="{7B26D5BB-16A6-D243-8CE9-09AAC25EBE0A}"/>
              </a:ext>
            </a:extLst>
          </p:cNvPr>
          <p:cNvSpPr>
            <a:spLocks noGrp="1"/>
          </p:cNvSpPr>
          <p:nvPr>
            <p:ph type="title"/>
          </p:nvPr>
        </p:nvSpPr>
        <p:spPr/>
        <p:txBody>
          <a:bodyPr/>
          <a:lstStyle/>
          <a:p>
            <a:r>
              <a:rPr lang="en-GB" dirty="0"/>
              <a:t>The Mundaneum</a:t>
            </a:r>
          </a:p>
        </p:txBody>
      </p:sp>
      <p:sp>
        <p:nvSpPr>
          <p:cNvPr id="2" name="Content Placeholder 1">
            <a:extLst>
              <a:ext uri="{FF2B5EF4-FFF2-40B4-BE49-F238E27FC236}">
                <a16:creationId xmlns:a16="http://schemas.microsoft.com/office/drawing/2014/main" id="{715071A2-3F33-4F46-AF51-FDC10E379F13}"/>
              </a:ext>
            </a:extLst>
          </p:cNvPr>
          <p:cNvSpPr>
            <a:spLocks noGrp="1"/>
          </p:cNvSpPr>
          <p:nvPr>
            <p:ph sz="quarter" idx="13"/>
          </p:nvPr>
        </p:nvSpPr>
        <p:spPr/>
        <p:txBody>
          <a:bodyPr/>
          <a:lstStyle/>
          <a:p>
            <a:pPr marL="0" indent="0">
              <a:buNone/>
            </a:pPr>
            <a:r>
              <a:rPr lang="en-US" dirty="0"/>
              <a:t>A central repository for all the world’s knowledge!</a:t>
            </a:r>
          </a:p>
          <a:p>
            <a:pPr lvl="1"/>
            <a:r>
              <a:rPr lang="en-US" dirty="0"/>
              <a:t>First envisaged in 1910 by </a:t>
            </a:r>
            <a:r>
              <a:rPr lang="en-US" dirty="0" err="1"/>
              <a:t>Otlet</a:t>
            </a:r>
            <a:r>
              <a:rPr lang="en-US" dirty="0"/>
              <a:t> and </a:t>
            </a:r>
            <a:br>
              <a:rPr lang="en-US" dirty="0"/>
            </a:br>
            <a:r>
              <a:rPr lang="en-US" dirty="0"/>
              <a:t>La Fontaine</a:t>
            </a:r>
          </a:p>
          <a:p>
            <a:pPr lvl="1"/>
            <a:r>
              <a:rPr lang="en-US" dirty="0"/>
              <a:t>Built on the earlier </a:t>
            </a:r>
            <a:r>
              <a:rPr lang="fr-FR" dirty="0" err="1"/>
              <a:t>Repertoire</a:t>
            </a:r>
            <a:r>
              <a:rPr lang="fr-FR" dirty="0"/>
              <a:t> Bibliographique Universel</a:t>
            </a:r>
          </a:p>
          <a:p>
            <a:pPr lvl="1"/>
            <a:r>
              <a:rPr lang="en-US" dirty="0"/>
              <a:t>With support from the Belgian government, established in Brussels in 1919</a:t>
            </a:r>
          </a:p>
        </p:txBody>
      </p:sp>
    </p:spTree>
    <p:extLst>
      <p:ext uri="{BB962C8B-B14F-4D97-AF65-F5344CB8AC3E}">
        <p14:creationId xmlns:p14="http://schemas.microsoft.com/office/powerpoint/2010/main" val="2893835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a:extLst>
              <a:ext uri="{FF2B5EF4-FFF2-40B4-BE49-F238E27FC236}">
                <a16:creationId xmlns:a16="http://schemas.microsoft.com/office/drawing/2014/main" id="{74FCFE23-D222-2241-9DDD-17A60053EDC3}"/>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5696" t="16664" r="-5700" b="35680"/>
          <a:stretch/>
        </p:blipFill>
        <p:spPr>
          <a:xfrm>
            <a:off x="0" y="3357563"/>
            <a:ext cx="12191999" cy="3500437"/>
          </a:xfrm>
        </p:spPr>
      </p:pic>
      <p:sp>
        <p:nvSpPr>
          <p:cNvPr id="2" name="Title 1">
            <a:extLst>
              <a:ext uri="{FF2B5EF4-FFF2-40B4-BE49-F238E27FC236}">
                <a16:creationId xmlns:a16="http://schemas.microsoft.com/office/drawing/2014/main" id="{1247DA48-36D6-A648-9A3E-B7CB03450D35}"/>
              </a:ext>
            </a:extLst>
          </p:cNvPr>
          <p:cNvSpPr>
            <a:spLocks noGrp="1"/>
          </p:cNvSpPr>
          <p:nvPr>
            <p:ph type="title"/>
          </p:nvPr>
        </p:nvSpPr>
        <p:spPr/>
        <p:txBody>
          <a:bodyPr/>
          <a:lstStyle/>
          <a:p>
            <a:r>
              <a:rPr lang="en-GB" dirty="0"/>
              <a:t>The World City</a:t>
            </a:r>
          </a:p>
        </p:txBody>
      </p:sp>
      <p:sp>
        <p:nvSpPr>
          <p:cNvPr id="13" name="Content Placeholder 12">
            <a:extLst>
              <a:ext uri="{FF2B5EF4-FFF2-40B4-BE49-F238E27FC236}">
                <a16:creationId xmlns:a16="http://schemas.microsoft.com/office/drawing/2014/main" id="{12515C3B-40CF-4040-9A81-A34746ABA0F8}"/>
              </a:ext>
            </a:extLst>
          </p:cNvPr>
          <p:cNvSpPr>
            <a:spLocks noGrp="1"/>
          </p:cNvSpPr>
          <p:nvPr>
            <p:ph sz="quarter" idx="10"/>
          </p:nvPr>
        </p:nvSpPr>
        <p:spPr/>
        <p:txBody>
          <a:bodyPr/>
          <a:lstStyle/>
          <a:p>
            <a:pPr marL="0" indent="0">
              <a:buNone/>
            </a:pPr>
            <a:r>
              <a:rPr lang="en-US" dirty="0" err="1"/>
              <a:t>Otlet’s</a:t>
            </a:r>
            <a:r>
              <a:rPr lang="en-US" dirty="0"/>
              <a:t> visionary plan for a city that brought together international institutions, containing the Mundaneum at its heart</a:t>
            </a:r>
          </a:p>
          <a:p>
            <a:pPr lvl="1"/>
            <a:r>
              <a:rPr lang="en-US" dirty="0"/>
              <a:t>Design by Le Corbusier in 1929, to be built outside Geneva alongside the palace of the League of Nations</a:t>
            </a:r>
            <a:endParaRPr lang="en-GB" dirty="0"/>
          </a:p>
        </p:txBody>
      </p:sp>
      <p:sp>
        <p:nvSpPr>
          <p:cNvPr id="15" name="Text Placeholder 14">
            <a:extLst>
              <a:ext uri="{FF2B5EF4-FFF2-40B4-BE49-F238E27FC236}">
                <a16:creationId xmlns:a16="http://schemas.microsoft.com/office/drawing/2014/main" id="{B938215A-EACD-8047-84EC-944F1F437EDC}"/>
              </a:ext>
            </a:extLst>
          </p:cNvPr>
          <p:cNvSpPr>
            <a:spLocks noGrp="1"/>
          </p:cNvSpPr>
          <p:nvPr>
            <p:ph type="body" sz="quarter" idx="12"/>
          </p:nvPr>
        </p:nvSpPr>
        <p:spPr>
          <a:xfrm>
            <a:off x="623889" y="6381750"/>
            <a:ext cx="1943720" cy="287338"/>
          </a:xfrm>
          <a:solidFill>
            <a:schemeClr val="bg1"/>
          </a:solidFill>
        </p:spPr>
        <p:txBody>
          <a:bodyPr anchor="ctr"/>
          <a:lstStyle/>
          <a:p>
            <a:r>
              <a:rPr lang="en-GB" dirty="0" err="1"/>
              <a:t>Fondation</a:t>
            </a:r>
            <a:r>
              <a:rPr lang="en-GB" dirty="0"/>
              <a:t> Le Corbusier</a:t>
            </a:r>
          </a:p>
        </p:txBody>
      </p:sp>
    </p:spTree>
    <p:extLst>
      <p:ext uri="{BB962C8B-B14F-4D97-AF65-F5344CB8AC3E}">
        <p14:creationId xmlns:p14="http://schemas.microsoft.com/office/powerpoint/2010/main" val="9696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1D00345-2D58-1C4D-A941-B518A0EB87A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50515" y="393837"/>
            <a:ext cx="6527386" cy="5843451"/>
          </a:xfrm>
        </p:spPr>
      </p:pic>
      <p:sp>
        <p:nvSpPr>
          <p:cNvPr id="6" name="Text Placeholder 5">
            <a:extLst>
              <a:ext uri="{FF2B5EF4-FFF2-40B4-BE49-F238E27FC236}">
                <a16:creationId xmlns:a16="http://schemas.microsoft.com/office/drawing/2014/main" id="{584D661F-CE82-DC43-8A6F-2B0E2A4C3E72}"/>
              </a:ext>
            </a:extLst>
          </p:cNvPr>
          <p:cNvSpPr>
            <a:spLocks noGrp="1"/>
          </p:cNvSpPr>
          <p:nvPr>
            <p:ph type="body" sz="quarter" idx="15"/>
          </p:nvPr>
        </p:nvSpPr>
        <p:spPr/>
        <p:txBody>
          <a:bodyPr/>
          <a:lstStyle/>
          <a:p>
            <a:r>
              <a:rPr lang="en-GB" dirty="0" err="1"/>
              <a:t>Otlet</a:t>
            </a:r>
            <a:r>
              <a:rPr lang="en-GB" dirty="0"/>
              <a:t>, P. (1934) </a:t>
            </a:r>
            <a:r>
              <a:rPr lang="en-GB" i="1" dirty="0" err="1"/>
              <a:t>Traité</a:t>
            </a:r>
            <a:r>
              <a:rPr lang="en-GB" i="1" dirty="0"/>
              <a:t> de Documentation</a:t>
            </a:r>
            <a:r>
              <a:rPr lang="en-GB" dirty="0"/>
              <a:t>. Brussels: </a:t>
            </a:r>
            <a:r>
              <a:rPr lang="en-GB" dirty="0" err="1"/>
              <a:t>Editiones</a:t>
            </a:r>
            <a:r>
              <a:rPr lang="en-GB" dirty="0"/>
              <a:t> Mundaneum, p.41.</a:t>
            </a:r>
          </a:p>
          <a:p>
            <a:endParaRPr lang="en-GB" dirty="0"/>
          </a:p>
        </p:txBody>
      </p:sp>
    </p:spTree>
    <p:extLst>
      <p:ext uri="{BB962C8B-B14F-4D97-AF65-F5344CB8AC3E}">
        <p14:creationId xmlns:p14="http://schemas.microsoft.com/office/powerpoint/2010/main" val="222057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318C-DE3D-8A42-A719-37D07A643B13}"/>
              </a:ext>
            </a:extLst>
          </p:cNvPr>
          <p:cNvSpPr>
            <a:spLocks noGrp="1"/>
          </p:cNvSpPr>
          <p:nvPr>
            <p:ph type="ctrTitle"/>
          </p:nvPr>
        </p:nvSpPr>
        <p:spPr/>
        <p:txBody>
          <a:bodyPr/>
          <a:lstStyle/>
          <a:p>
            <a:r>
              <a:rPr lang="en-GB" dirty="0"/>
              <a:t>Trailblazers: History of Hypertext</a:t>
            </a:r>
          </a:p>
        </p:txBody>
      </p:sp>
      <p:sp>
        <p:nvSpPr>
          <p:cNvPr id="3" name="Subtitle 2">
            <a:extLst>
              <a:ext uri="{FF2B5EF4-FFF2-40B4-BE49-F238E27FC236}">
                <a16:creationId xmlns:a16="http://schemas.microsoft.com/office/drawing/2014/main" id="{D58B458D-8B13-454B-9914-4DD3430BEE4A}"/>
              </a:ext>
            </a:extLst>
          </p:cNvPr>
          <p:cNvSpPr>
            <a:spLocks noGrp="1"/>
          </p:cNvSpPr>
          <p:nvPr>
            <p:ph type="subTitle" idx="1"/>
          </p:nvPr>
        </p:nvSpPr>
        <p:spPr/>
        <p:txBody>
          <a:bodyPr>
            <a:normAutofit/>
          </a:bodyPr>
          <a:lstStyle/>
          <a:p>
            <a:r>
              <a:rPr lang="en-GB" dirty="0"/>
              <a:t>COMP3220 Web Infrastructure</a:t>
            </a:r>
            <a:br>
              <a:rPr lang="en-GB" dirty="0"/>
            </a:br>
            <a:r>
              <a:rPr lang="en-GB" dirty="0"/>
              <a:t>COMP6218 Web Architecture</a:t>
            </a:r>
          </a:p>
        </p:txBody>
      </p:sp>
      <p:sp>
        <p:nvSpPr>
          <p:cNvPr id="5" name="Text Placeholder 4">
            <a:extLst>
              <a:ext uri="{FF2B5EF4-FFF2-40B4-BE49-F238E27FC236}">
                <a16:creationId xmlns:a16="http://schemas.microsoft.com/office/drawing/2014/main" id="{0AFA1687-7BDC-5547-99F5-E22EA23D8AA2}"/>
              </a:ext>
            </a:extLst>
          </p:cNvPr>
          <p:cNvSpPr>
            <a:spLocks noGrp="1"/>
          </p:cNvSpPr>
          <p:nvPr>
            <p:ph type="body" sz="quarter" idx="13"/>
          </p:nvPr>
        </p:nvSpPr>
        <p:spPr/>
        <p:txBody>
          <a:bodyPr/>
          <a:lstStyle/>
          <a:p>
            <a:r>
              <a:rPr lang="en-GB" dirty="0"/>
              <a:t>Dr Nicholas Gibbins – </a:t>
            </a:r>
            <a:r>
              <a:rPr lang="en-GB" dirty="0" err="1"/>
              <a:t>nmg@ecs.soton.ac.uk</a:t>
            </a:r>
            <a:endParaRPr lang="en-GB" dirty="0"/>
          </a:p>
        </p:txBody>
      </p:sp>
    </p:spTree>
    <p:extLst>
      <p:ext uri="{BB962C8B-B14F-4D97-AF65-F5344CB8AC3E}">
        <p14:creationId xmlns:p14="http://schemas.microsoft.com/office/powerpoint/2010/main" val="30991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B509494-1CF1-0646-A8DC-10AF215F74B9}"/>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tretch/>
        </p:blipFill>
        <p:spPr>
          <a:xfrm>
            <a:off x="1541921" y="38193"/>
            <a:ext cx="9081526" cy="6811145"/>
          </a:xfrm>
        </p:spPr>
      </p:pic>
    </p:spTree>
    <p:extLst>
      <p:ext uri="{BB962C8B-B14F-4D97-AF65-F5344CB8AC3E}">
        <p14:creationId xmlns:p14="http://schemas.microsoft.com/office/powerpoint/2010/main" val="2115832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281DC57-F1D4-764C-8929-6666B02DB74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15BBD551-D316-FC4D-8E1C-D2EF92703971}"/>
              </a:ext>
            </a:extLst>
          </p:cNvPr>
          <p:cNvSpPr>
            <a:spLocks noGrp="1"/>
          </p:cNvSpPr>
          <p:nvPr>
            <p:ph type="title"/>
          </p:nvPr>
        </p:nvSpPr>
        <p:spPr/>
        <p:txBody>
          <a:bodyPr/>
          <a:lstStyle/>
          <a:p>
            <a:r>
              <a:rPr lang="en-GB"/>
              <a:t>Wilhelm Ostwald</a:t>
            </a:r>
            <a:endParaRPr lang="en-GB" dirty="0"/>
          </a:p>
        </p:txBody>
      </p:sp>
      <p:sp>
        <p:nvSpPr>
          <p:cNvPr id="5" name="Text Placeholder 4">
            <a:extLst>
              <a:ext uri="{FF2B5EF4-FFF2-40B4-BE49-F238E27FC236}">
                <a16:creationId xmlns:a16="http://schemas.microsoft.com/office/drawing/2014/main" id="{3196405D-E4AE-D44D-9B70-9A6C2DC734D9}"/>
              </a:ext>
            </a:extLst>
          </p:cNvPr>
          <p:cNvSpPr>
            <a:spLocks noGrp="1"/>
          </p:cNvSpPr>
          <p:nvPr>
            <p:ph sz="quarter" idx="13"/>
          </p:nvPr>
        </p:nvSpPr>
        <p:spPr/>
        <p:txBody>
          <a:bodyPr/>
          <a:lstStyle/>
          <a:p>
            <a:pPr marL="0" indent="0">
              <a:buNone/>
            </a:pPr>
            <a:r>
              <a:rPr lang="en-US" dirty="0"/>
              <a:t>German chemist, Nobel Prize winner and polymath</a:t>
            </a:r>
          </a:p>
          <a:p>
            <a:pPr lvl="1"/>
            <a:r>
              <a:rPr lang="en-US" dirty="0"/>
              <a:t>Inspired by </a:t>
            </a:r>
            <a:r>
              <a:rPr lang="en-US" dirty="0" err="1"/>
              <a:t>Otlet’s</a:t>
            </a:r>
            <a:r>
              <a:rPr lang="en-US" dirty="0"/>
              <a:t> work, established die </a:t>
            </a:r>
            <a:r>
              <a:rPr lang="en-US" dirty="0" err="1"/>
              <a:t>Brücke</a:t>
            </a:r>
            <a:r>
              <a:rPr lang="en-US" dirty="0"/>
              <a:t> (the Bridge) in 1911 using his prize money</a:t>
            </a:r>
          </a:p>
          <a:p>
            <a:endParaRPr lang="en-US" dirty="0"/>
          </a:p>
        </p:txBody>
      </p:sp>
      <p:sp>
        <p:nvSpPr>
          <p:cNvPr id="12" name="Text Placeholder 11">
            <a:extLst>
              <a:ext uri="{FF2B5EF4-FFF2-40B4-BE49-F238E27FC236}">
                <a16:creationId xmlns:a16="http://schemas.microsoft.com/office/drawing/2014/main" id="{D73AA3E5-B349-1042-92E5-9D2D3545801F}"/>
              </a:ext>
            </a:extLst>
          </p:cNvPr>
          <p:cNvSpPr>
            <a:spLocks noGrp="1"/>
          </p:cNvSpPr>
          <p:nvPr>
            <p:ph type="body" sz="quarter" idx="15"/>
          </p:nvPr>
        </p:nvSpPr>
        <p:spPr>
          <a:xfrm>
            <a:off x="623888" y="6381750"/>
            <a:ext cx="10944225" cy="478387"/>
          </a:xfrm>
        </p:spPr>
        <p:txBody>
          <a:bodyPr/>
          <a:lstStyle/>
          <a:p>
            <a:r>
              <a:rPr lang="en-US" dirty="0" err="1"/>
              <a:t>Hapke</a:t>
            </a:r>
            <a:r>
              <a:rPr lang="en-US" dirty="0"/>
              <a:t>, T. (1998) </a:t>
            </a:r>
            <a:r>
              <a:rPr lang="en-US" i="1" dirty="0"/>
              <a:t>Wilhelm Ostwald, the “</a:t>
            </a:r>
            <a:r>
              <a:rPr lang="en-US" i="1" dirty="0" err="1"/>
              <a:t>Brücke</a:t>
            </a:r>
            <a:r>
              <a:rPr lang="en-US" i="1" dirty="0"/>
              <a:t>” (Bridge), and Connections to Other Bibliographic Activities at the Beginning of the Twentieth Century</a:t>
            </a:r>
            <a:r>
              <a:rPr lang="en-US" dirty="0"/>
              <a:t>. Proceedings of the 1998 Conference on the History and Heritage of Science Information Systems. pp.139-147.</a:t>
            </a:r>
          </a:p>
        </p:txBody>
      </p:sp>
    </p:spTree>
    <p:extLst>
      <p:ext uri="{BB962C8B-B14F-4D97-AF65-F5344CB8AC3E}">
        <p14:creationId xmlns:p14="http://schemas.microsoft.com/office/powerpoint/2010/main" val="220755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1CBB-0168-CC43-8890-7E5E7355B993}"/>
              </a:ext>
            </a:extLst>
          </p:cNvPr>
          <p:cNvSpPr>
            <a:spLocks noGrp="1"/>
          </p:cNvSpPr>
          <p:nvPr>
            <p:ph type="title"/>
          </p:nvPr>
        </p:nvSpPr>
        <p:spPr/>
        <p:txBody>
          <a:bodyPr/>
          <a:lstStyle/>
          <a:p>
            <a:r>
              <a:rPr lang="en-GB" dirty="0"/>
              <a:t>Die </a:t>
            </a:r>
            <a:r>
              <a:rPr lang="en-GB" dirty="0" err="1"/>
              <a:t>Brücke</a:t>
            </a:r>
            <a:endParaRPr lang="en-GB" dirty="0"/>
          </a:p>
        </p:txBody>
      </p:sp>
      <p:sp>
        <p:nvSpPr>
          <p:cNvPr id="3" name="Content Placeholder 2">
            <a:extLst>
              <a:ext uri="{FF2B5EF4-FFF2-40B4-BE49-F238E27FC236}">
                <a16:creationId xmlns:a16="http://schemas.microsoft.com/office/drawing/2014/main" id="{AAAB5234-37AA-5049-B0A3-1AEEFBFFEBB9}"/>
              </a:ext>
            </a:extLst>
          </p:cNvPr>
          <p:cNvSpPr>
            <a:spLocks noGrp="1"/>
          </p:cNvSpPr>
          <p:nvPr>
            <p:ph sz="quarter" idx="13"/>
          </p:nvPr>
        </p:nvSpPr>
        <p:spPr/>
        <p:txBody>
          <a:bodyPr/>
          <a:lstStyle/>
          <a:p>
            <a:pPr marL="0" indent="0">
              <a:buNone/>
            </a:pPr>
            <a:r>
              <a:rPr lang="en-US" dirty="0"/>
              <a:t>International Institute for the Organizing of Knowledge Work</a:t>
            </a:r>
          </a:p>
          <a:p>
            <a:pPr lvl="1"/>
            <a:r>
              <a:rPr lang="en-GB" dirty="0"/>
              <a:t>Short-lived </a:t>
            </a:r>
            <a:r>
              <a:rPr lang="mr-IN" dirty="0"/>
              <a:t>–</a:t>
            </a:r>
            <a:r>
              <a:rPr lang="en-GB" dirty="0"/>
              <a:t> wound up in 1913</a:t>
            </a:r>
          </a:p>
          <a:p>
            <a:pPr lvl="1"/>
            <a:r>
              <a:rPr lang="en-US" dirty="0"/>
              <a:t>Reduced literature to small units of recorded knowledge (‘</a:t>
            </a:r>
            <a:r>
              <a:rPr lang="en-US" dirty="0" err="1"/>
              <a:t>monos</a:t>
            </a:r>
            <a:r>
              <a:rPr lang="en-US" dirty="0"/>
              <a:t>’) that could be arranged and linked with other units</a:t>
            </a:r>
          </a:p>
          <a:p>
            <a:pPr lvl="1"/>
            <a:r>
              <a:rPr lang="en-US" dirty="0" err="1"/>
              <a:t>Monos</a:t>
            </a:r>
            <a:r>
              <a:rPr lang="en-US" dirty="0"/>
              <a:t> </a:t>
            </a:r>
            <a:r>
              <a:rPr lang="en-US" dirty="0" err="1"/>
              <a:t>categorised</a:t>
            </a:r>
            <a:r>
              <a:rPr lang="en-US" dirty="0"/>
              <a:t> using Dewey Decimal Classification</a:t>
            </a:r>
          </a:p>
          <a:p>
            <a:endParaRPr lang="en-GB" dirty="0"/>
          </a:p>
        </p:txBody>
      </p:sp>
      <p:pic>
        <p:nvPicPr>
          <p:cNvPr id="7" name="Content Placeholder 6">
            <a:extLst>
              <a:ext uri="{FF2B5EF4-FFF2-40B4-BE49-F238E27FC236}">
                <a16:creationId xmlns:a16="http://schemas.microsoft.com/office/drawing/2014/main" id="{9DF7D252-052F-684C-8AC0-0C5EBAD2628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282530" y="1773238"/>
            <a:ext cx="3170490" cy="4464050"/>
          </a:xfrm>
        </p:spPr>
      </p:pic>
      <p:sp>
        <p:nvSpPr>
          <p:cNvPr id="4" name="Text Placeholder 3">
            <a:extLst>
              <a:ext uri="{FF2B5EF4-FFF2-40B4-BE49-F238E27FC236}">
                <a16:creationId xmlns:a16="http://schemas.microsoft.com/office/drawing/2014/main" id="{462171B2-9317-F24E-9E4A-9A3AD982179F}"/>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118589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Die </a:t>
            </a:r>
            <a:r>
              <a:rPr lang="en-GB" dirty="0" err="1"/>
              <a:t>Brücke</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478387"/>
          </a:xfrm>
        </p:spPr>
        <p:txBody>
          <a:bodyPr wrap="square">
            <a:spAutoFit/>
          </a:bodyPr>
          <a:lstStyle/>
          <a:p>
            <a:r>
              <a:rPr lang="en-GB" dirty="0"/>
              <a:t>Ostwald, W. (1913) </a:t>
            </a:r>
            <a:r>
              <a:rPr lang="en-GB" i="1" dirty="0"/>
              <a:t>Scientific Management for Scientists</a:t>
            </a:r>
            <a:r>
              <a:rPr lang="en-GB" dirty="0"/>
              <a:t>. </a:t>
            </a:r>
            <a:br>
              <a:rPr lang="en-GB" dirty="0"/>
            </a:br>
            <a:r>
              <a:rPr lang="en-GB" dirty="0"/>
              <a:t>Scientific American, 108(1), pp. 5-6.</a:t>
            </a:r>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276475"/>
            <a:ext cx="5400675" cy="2736702"/>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2000" i="1" dirty="0">
                <a:solidFill>
                  <a:schemeClr val="tx1"/>
                </a:solidFill>
                <a:ea typeface="ＭＳ Ｐゴシック" pitchFamily="-106" charset="-128"/>
                <a:cs typeface="Georgia"/>
              </a:rPr>
              <a:t>Die </a:t>
            </a:r>
            <a:r>
              <a:rPr lang="en-US" sz="2000" i="1" dirty="0" err="1">
                <a:solidFill>
                  <a:schemeClr val="tx1"/>
                </a:solidFill>
                <a:ea typeface="ＭＳ Ｐゴシック" pitchFamily="-106" charset="-128"/>
                <a:cs typeface="Georgia"/>
              </a:rPr>
              <a:t>Brücke</a:t>
            </a:r>
            <a:r>
              <a:rPr lang="en-US" sz="2000" i="1" dirty="0">
                <a:solidFill>
                  <a:schemeClr val="tx1"/>
                </a:solidFill>
                <a:ea typeface="ＭＳ Ｐゴシック" pitchFamily="-106" charset="-128"/>
                <a:cs typeface="Georgia"/>
              </a:rPr>
              <a:t> is planned as a central station, where any question which may be raised with respect to any field of intellectual work whatever finds either direct answer or else indirect, in the sense that the inquirer is advised as to the place where he can obtain sufficient information </a:t>
            </a:r>
          </a:p>
        </p:txBody>
      </p:sp>
    </p:spTree>
    <p:extLst>
      <p:ext uri="{BB962C8B-B14F-4D97-AF65-F5344CB8AC3E}">
        <p14:creationId xmlns:p14="http://schemas.microsoft.com/office/powerpoint/2010/main" val="2821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D24989F-5942-5D4C-BA90-1773566E5D1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750" b="21250"/>
          <a:stretch/>
        </p:blipFill>
        <p:spPr>
          <a:xfrm>
            <a:off x="1" y="0"/>
            <a:ext cx="12192000" cy="6858000"/>
          </a:xfrm>
        </p:spPr>
      </p:pic>
      <p:sp>
        <p:nvSpPr>
          <p:cNvPr id="8" name="Text Placeholder 7">
            <a:extLst>
              <a:ext uri="{FF2B5EF4-FFF2-40B4-BE49-F238E27FC236}">
                <a16:creationId xmlns:a16="http://schemas.microsoft.com/office/drawing/2014/main" id="{E1A89611-BF89-8E42-99A9-C097BB9F6A6C}"/>
              </a:ext>
            </a:extLst>
          </p:cNvPr>
          <p:cNvSpPr>
            <a:spLocks noGrp="1"/>
          </p:cNvSpPr>
          <p:nvPr>
            <p:ph type="body" sz="quarter" idx="15"/>
          </p:nvPr>
        </p:nvSpPr>
        <p:spPr/>
        <p:txBody>
          <a:bodyPr/>
          <a:lstStyle/>
          <a:p>
            <a:r>
              <a:rPr lang="en-US" dirty="0">
                <a:solidFill>
                  <a:srgbClr val="FFFFFF"/>
                </a:solidFill>
              </a:rPr>
              <a:t>Technical University of Hamburg-</a:t>
            </a:r>
            <a:r>
              <a:rPr lang="en-US" dirty="0" err="1">
                <a:solidFill>
                  <a:srgbClr val="FFFFFF"/>
                </a:solidFill>
              </a:rPr>
              <a:t>Harburg</a:t>
            </a:r>
            <a:endParaRPr lang="en-US" dirty="0">
              <a:solidFill>
                <a:srgbClr val="FFFFFF"/>
              </a:solidFill>
            </a:endParaRPr>
          </a:p>
          <a:p>
            <a:endParaRPr lang="en-GB" dirty="0"/>
          </a:p>
        </p:txBody>
      </p:sp>
    </p:spTree>
    <p:extLst>
      <p:ext uri="{BB962C8B-B14F-4D97-AF65-F5344CB8AC3E}">
        <p14:creationId xmlns:p14="http://schemas.microsoft.com/office/powerpoint/2010/main" val="230549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551DF2A-A3F0-FE42-AD51-8697285FC3B2}"/>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p.15.</a:t>
            </a:r>
          </a:p>
        </p:txBody>
      </p:sp>
      <p:pic>
        <p:nvPicPr>
          <p:cNvPr id="10" name="Picture 9">
            <a:extLst>
              <a:ext uri="{FF2B5EF4-FFF2-40B4-BE49-F238E27FC236}">
                <a16:creationId xmlns:a16="http://schemas.microsoft.com/office/drawing/2014/main" id="{80EAC5EF-A39C-9043-ADF8-D2C142E84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178" y="692150"/>
            <a:ext cx="7406134" cy="5533319"/>
          </a:xfrm>
          <a:prstGeom prst="rect">
            <a:avLst/>
          </a:prstGeom>
        </p:spPr>
      </p:pic>
    </p:spTree>
    <p:extLst>
      <p:ext uri="{BB962C8B-B14F-4D97-AF65-F5344CB8AC3E}">
        <p14:creationId xmlns:p14="http://schemas.microsoft.com/office/powerpoint/2010/main" val="1175278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C1DF81-D6A9-224E-9053-42DEFF2113EF}"/>
              </a:ext>
            </a:extLst>
          </p:cNvPr>
          <p:cNvSpPr>
            <a:spLocks noGrp="1"/>
          </p:cNvSpPr>
          <p:nvPr>
            <p:ph type="body" sz="quarter" idx="11"/>
          </p:nvPr>
        </p:nvSpPr>
        <p:spPr/>
        <p:txBody>
          <a:bodyPr anchor="ctr"/>
          <a:lstStyle/>
          <a:p>
            <a:r>
              <a:rPr lang="en-GB" dirty="0" err="1">
                <a:solidFill>
                  <a:srgbClr val="000000"/>
                </a:solidFill>
              </a:rPr>
              <a:t>Bührer</a:t>
            </a:r>
            <a:r>
              <a:rPr lang="en-GB" dirty="0">
                <a:solidFill>
                  <a:srgbClr val="000000"/>
                </a:solidFill>
              </a:rPr>
              <a:t>, K.W. (1912) </a:t>
            </a:r>
            <a:r>
              <a:rPr lang="en-GB" i="1" dirty="0" err="1">
                <a:solidFill>
                  <a:srgbClr val="000000"/>
                </a:solidFill>
              </a:rPr>
              <a:t>Raumnot</a:t>
            </a:r>
            <a:r>
              <a:rPr lang="en-GB" i="1" dirty="0">
                <a:solidFill>
                  <a:srgbClr val="000000"/>
                </a:solidFill>
              </a:rPr>
              <a:t> und </a:t>
            </a:r>
            <a:r>
              <a:rPr lang="en-GB" i="1" dirty="0" err="1">
                <a:solidFill>
                  <a:srgbClr val="000000"/>
                </a:solidFill>
              </a:rPr>
              <a:t>Weltformat</a:t>
            </a:r>
            <a:r>
              <a:rPr lang="en-GB" dirty="0">
                <a:solidFill>
                  <a:srgbClr val="000000"/>
                </a:solidFill>
              </a:rPr>
              <a:t>. München: Die </a:t>
            </a:r>
            <a:r>
              <a:rPr lang="en-GB" dirty="0" err="1">
                <a:solidFill>
                  <a:srgbClr val="000000"/>
                </a:solidFill>
              </a:rPr>
              <a:t>Brücke</a:t>
            </a:r>
            <a:r>
              <a:rPr lang="en-GB" dirty="0">
                <a:solidFill>
                  <a:srgbClr val="000000"/>
                </a:solidFill>
              </a:rPr>
              <a:t>, p.21.</a:t>
            </a:r>
          </a:p>
        </p:txBody>
      </p:sp>
      <p:pic>
        <p:nvPicPr>
          <p:cNvPr id="5" name="Picture 4">
            <a:extLst>
              <a:ext uri="{FF2B5EF4-FFF2-40B4-BE49-F238E27FC236}">
                <a16:creationId xmlns:a16="http://schemas.microsoft.com/office/drawing/2014/main" id="{E7389A36-F667-9A40-81A1-DFCE1A357FED}"/>
              </a:ext>
            </a:extLst>
          </p:cNvPr>
          <p:cNvPicPr>
            <a:picLocks noChangeAspect="1"/>
          </p:cNvPicPr>
          <p:nvPr/>
        </p:nvPicPr>
        <p:blipFill rotWithShape="1">
          <a:blip r:embed="rId2">
            <a:extLst>
              <a:ext uri="{28A0092B-C50C-407E-A947-70E740481C1C}">
                <a14:useLocalDpi xmlns:a14="http://schemas.microsoft.com/office/drawing/2010/main" val="0"/>
              </a:ext>
            </a:extLst>
          </a:blip>
          <a:srcRect l="10107" r="10107"/>
          <a:stretch/>
        </p:blipFill>
        <p:spPr>
          <a:xfrm rot="-60000">
            <a:off x="3169921" y="713678"/>
            <a:ext cx="5986626" cy="5616260"/>
          </a:xfrm>
          <a:prstGeom prst="rect">
            <a:avLst/>
          </a:prstGeom>
        </p:spPr>
      </p:pic>
    </p:spTree>
    <p:extLst>
      <p:ext uri="{BB962C8B-B14F-4D97-AF65-F5344CB8AC3E}">
        <p14:creationId xmlns:p14="http://schemas.microsoft.com/office/powerpoint/2010/main" val="3521158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dirty="0"/>
              <a:t>Das </a:t>
            </a:r>
            <a:r>
              <a:rPr lang="en-GB" dirty="0" err="1"/>
              <a:t>Gehirn</a:t>
            </a:r>
            <a:r>
              <a:rPr lang="en-GB" dirty="0"/>
              <a:t> der Welt</a:t>
            </a:r>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0"/>
            <a:ext cx="5400675" cy="287635"/>
          </a:xfrm>
        </p:spPr>
        <p:txBody>
          <a:bodyPr/>
          <a:lstStyle/>
          <a:p>
            <a:r>
              <a:rPr lang="en-US" dirty="0">
                <a:cs typeface="Georgia"/>
              </a:rPr>
              <a:t>Ostwald, W. (1912) </a:t>
            </a:r>
            <a:r>
              <a:rPr lang="en-US" i="1" dirty="0"/>
              <a:t>Das </a:t>
            </a:r>
            <a:r>
              <a:rPr lang="en-US" i="1" dirty="0" err="1"/>
              <a:t>Gehirn</a:t>
            </a:r>
            <a:r>
              <a:rPr lang="en-US" i="1" dirty="0"/>
              <a:t> der Welt</a:t>
            </a:r>
            <a:r>
              <a:rPr lang="en-US" dirty="0">
                <a:cs typeface="Georgia"/>
              </a:rPr>
              <a:t>. München: Die </a:t>
            </a:r>
            <a:r>
              <a:rPr lang="en-US" dirty="0" err="1">
                <a:cs typeface="Georgia"/>
              </a:rPr>
              <a:t>Brücke</a:t>
            </a:r>
            <a:r>
              <a:rPr lang="en-US" dirty="0">
                <a:cs typeface="Georgia"/>
              </a:rPr>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420888"/>
            <a:ext cx="5400675" cy="3456384"/>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[The] cerebral results of creative minds have already assumed a thoroughly international character. [...] Every member of this small community of intellectual leaders works essentially for himself, and the happiness of the individual depends on whether he can connect with his fellow workers, who perhaps live far from him in another country and in another language. </a:t>
            </a:r>
          </a:p>
        </p:txBody>
      </p:sp>
    </p:spTree>
    <p:extLst>
      <p:ext uri="{BB962C8B-B14F-4D97-AF65-F5344CB8AC3E}">
        <p14:creationId xmlns:p14="http://schemas.microsoft.com/office/powerpoint/2010/main" val="3844647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4066DA-D8B6-9B47-B069-64257BD455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3" name="Title 2">
            <a:extLst>
              <a:ext uri="{FF2B5EF4-FFF2-40B4-BE49-F238E27FC236}">
                <a16:creationId xmlns:a16="http://schemas.microsoft.com/office/drawing/2014/main" id="{4C5046E1-9676-1242-838F-56ADFAE1358C}"/>
              </a:ext>
            </a:extLst>
          </p:cNvPr>
          <p:cNvSpPr>
            <a:spLocks noGrp="1"/>
          </p:cNvSpPr>
          <p:nvPr>
            <p:ph type="title"/>
          </p:nvPr>
        </p:nvSpPr>
        <p:spPr/>
        <p:txBody>
          <a:bodyPr/>
          <a:lstStyle/>
          <a:p>
            <a:r>
              <a:rPr lang="en-GB"/>
              <a:t>Das Gehirn der Welt</a:t>
            </a:r>
            <a:endParaRPr lang="en-GB" dirty="0"/>
          </a:p>
        </p:txBody>
      </p:sp>
      <p:sp>
        <p:nvSpPr>
          <p:cNvPr id="5" name="Text Placeholder 4">
            <a:extLst>
              <a:ext uri="{FF2B5EF4-FFF2-40B4-BE49-F238E27FC236}">
                <a16:creationId xmlns:a16="http://schemas.microsoft.com/office/drawing/2014/main" id="{7452AE48-48C0-3E43-BAEC-F64A40FA9669}"/>
              </a:ext>
            </a:extLst>
          </p:cNvPr>
          <p:cNvSpPr>
            <a:spLocks noGrp="1"/>
          </p:cNvSpPr>
          <p:nvPr>
            <p:ph type="body" sz="quarter" idx="15"/>
          </p:nvPr>
        </p:nvSpPr>
        <p:spPr>
          <a:xfrm>
            <a:off x="623888" y="6381751"/>
            <a:ext cx="5400675" cy="478387"/>
          </a:xfrm>
        </p:spPr>
        <p:txBody>
          <a:bodyPr/>
          <a:lstStyle/>
          <a:p>
            <a:r>
              <a:rPr lang="en-US" dirty="0"/>
              <a:t>Ostwald, W. (1912) </a:t>
            </a:r>
            <a:r>
              <a:rPr lang="en-US" i="1" dirty="0"/>
              <a:t>Das </a:t>
            </a:r>
            <a:r>
              <a:rPr lang="en-US" i="1" dirty="0" err="1"/>
              <a:t>Gehirn</a:t>
            </a:r>
            <a:r>
              <a:rPr lang="en-US" i="1" dirty="0"/>
              <a:t> der Welt</a:t>
            </a:r>
            <a:r>
              <a:rPr lang="en-US" dirty="0"/>
              <a:t>. München: Die </a:t>
            </a:r>
            <a:r>
              <a:rPr lang="en-US" dirty="0" err="1"/>
              <a:t>Brücke</a:t>
            </a:r>
            <a:r>
              <a:rPr lang="en-US" dirty="0"/>
              <a:t>.</a:t>
            </a:r>
          </a:p>
          <a:p>
            <a:endParaRPr lang="en-GB" dirty="0"/>
          </a:p>
        </p:txBody>
      </p:sp>
      <p:sp>
        <p:nvSpPr>
          <p:cNvPr id="8" name="Rounded Rectangular Callout 7">
            <a:extLst>
              <a:ext uri="{FF2B5EF4-FFF2-40B4-BE49-F238E27FC236}">
                <a16:creationId xmlns:a16="http://schemas.microsoft.com/office/drawing/2014/main" id="{6EC8DCFE-CA50-204F-8797-959A4F2D800D}"/>
              </a:ext>
            </a:extLst>
          </p:cNvPr>
          <p:cNvSpPr/>
          <p:nvPr/>
        </p:nvSpPr>
        <p:spPr>
          <a:xfrm>
            <a:off x="407368" y="2708920"/>
            <a:ext cx="5400675" cy="2592288"/>
          </a:xfrm>
          <a:prstGeom prst="wedgeRoundRectCallout">
            <a:avLst>
              <a:gd name="adj1" fmla="val 69185"/>
              <a:gd name="adj2" fmla="val 61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sz="2000" i="1" dirty="0">
                <a:solidFill>
                  <a:schemeClr val="tx1"/>
                </a:solidFill>
              </a:rPr>
              <a:t>Thus we conclude that, with the best attitudes and the broadest and most noble mindsets of such </a:t>
            </a:r>
            <a:r>
              <a:rPr lang="en-US" sz="2000" i="1" dirty="0" err="1">
                <a:solidFill>
                  <a:schemeClr val="tx1"/>
                </a:solidFill>
              </a:rPr>
              <a:t>organisational</a:t>
            </a:r>
            <a:r>
              <a:rPr lang="en-US" sz="2000" i="1" dirty="0">
                <a:solidFill>
                  <a:schemeClr val="tx1"/>
                </a:solidFill>
              </a:rPr>
              <a:t> idealists, the means to harness such great thought for the intellectual benefit of mankind is a central organ, so to speak a brain of the whole world.</a:t>
            </a:r>
          </a:p>
        </p:txBody>
      </p:sp>
    </p:spTree>
    <p:extLst>
      <p:ext uri="{BB962C8B-B14F-4D97-AF65-F5344CB8AC3E}">
        <p14:creationId xmlns:p14="http://schemas.microsoft.com/office/powerpoint/2010/main" val="24135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30EBD5F-A382-6348-BCDC-689AF48F877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6750"/>
          <a:stretch/>
        </p:blipFill>
        <p:spPr>
          <a:xfrm>
            <a:off x="1" y="0"/>
            <a:ext cx="12192000" cy="6858000"/>
          </a:xfrm>
        </p:spPr>
      </p:pic>
      <p:sp>
        <p:nvSpPr>
          <p:cNvPr id="4" name="Text Placeholder 3">
            <a:extLst>
              <a:ext uri="{FF2B5EF4-FFF2-40B4-BE49-F238E27FC236}">
                <a16:creationId xmlns:a16="http://schemas.microsoft.com/office/drawing/2014/main" id="{715103C2-CAEB-094F-BC81-F01B1EDE5EBA}"/>
              </a:ext>
            </a:extLst>
          </p:cNvPr>
          <p:cNvSpPr>
            <a:spLocks noGrp="1"/>
          </p:cNvSpPr>
          <p:nvPr>
            <p:ph type="body" sz="quarter" idx="15"/>
          </p:nvPr>
        </p:nvSpPr>
        <p:spPr>
          <a:solidFill>
            <a:schemeClr val="bg1"/>
          </a:solidFill>
        </p:spPr>
        <p:txBody>
          <a:bodyPr anchor="ctr"/>
          <a:lstStyle/>
          <a:p>
            <a:r>
              <a:rPr lang="en-GB" dirty="0">
                <a:solidFill>
                  <a:schemeClr val="tx1"/>
                </a:solidFill>
              </a:rPr>
              <a:t>Things to Come (1936) Directed by William Cameron Menzies [Film]. London: London Films</a:t>
            </a:r>
          </a:p>
        </p:txBody>
      </p:sp>
    </p:spTree>
    <p:extLst>
      <p:ext uri="{BB962C8B-B14F-4D97-AF65-F5344CB8AC3E}">
        <p14:creationId xmlns:p14="http://schemas.microsoft.com/office/powerpoint/2010/main" val="17340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ABD7-3BD7-6141-88BC-16BB1F1F0222}"/>
              </a:ext>
            </a:extLst>
          </p:cNvPr>
          <p:cNvSpPr>
            <a:spLocks noGrp="1"/>
          </p:cNvSpPr>
          <p:nvPr>
            <p:ph type="title"/>
          </p:nvPr>
        </p:nvSpPr>
        <p:spPr/>
        <p:txBody>
          <a:bodyPr/>
          <a:lstStyle/>
          <a:p>
            <a:r>
              <a:rPr lang="en-GB" dirty="0"/>
              <a:t>Revisiting Nelson’s definition</a:t>
            </a:r>
          </a:p>
        </p:txBody>
      </p:sp>
      <p:pic>
        <p:nvPicPr>
          <p:cNvPr id="7" name="Content Placeholder 6">
            <a:extLst>
              <a:ext uri="{FF2B5EF4-FFF2-40B4-BE49-F238E27FC236}">
                <a16:creationId xmlns:a16="http://schemas.microsoft.com/office/drawing/2014/main" id="{82AF32F4-A84F-054C-B22B-438C6CCC5424}"/>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3888" y="1773238"/>
            <a:ext cx="10900770" cy="2373945"/>
          </a:xfrm>
        </p:spPr>
      </p:pic>
      <p:sp>
        <p:nvSpPr>
          <p:cNvPr id="4" name="Content Placeholder 3">
            <a:extLst>
              <a:ext uri="{FF2B5EF4-FFF2-40B4-BE49-F238E27FC236}">
                <a16:creationId xmlns:a16="http://schemas.microsoft.com/office/drawing/2014/main" id="{9DB34C8F-C6F1-E248-9FAA-B1E92E653B61}"/>
              </a:ext>
            </a:extLst>
          </p:cNvPr>
          <p:cNvSpPr>
            <a:spLocks noGrp="1"/>
          </p:cNvSpPr>
          <p:nvPr>
            <p:ph sz="quarter" idx="14"/>
          </p:nvPr>
        </p:nvSpPr>
        <p:spPr>
          <a:xfrm>
            <a:off x="623888" y="4662872"/>
            <a:ext cx="10944225" cy="1080000"/>
          </a:xfrm>
        </p:spPr>
        <p:txBody>
          <a:bodyPr>
            <a:normAutofit/>
          </a:bodyPr>
          <a:lstStyle/>
          <a:p>
            <a:pPr marL="0" indent="0" algn="ctr">
              <a:buNone/>
            </a:pPr>
            <a:r>
              <a:rPr lang="en-GB" sz="3200" dirty="0"/>
              <a:t>The history of hypertext is intrinsically bound up </a:t>
            </a:r>
            <a:br>
              <a:rPr lang="en-GB" sz="3200" dirty="0"/>
            </a:br>
            <a:r>
              <a:rPr lang="en-GB" sz="3200" dirty="0"/>
              <a:t>with the history of knowledge organisation</a:t>
            </a:r>
          </a:p>
        </p:txBody>
      </p:sp>
      <p:sp>
        <p:nvSpPr>
          <p:cNvPr id="5" name="Text Placeholder 4">
            <a:extLst>
              <a:ext uri="{FF2B5EF4-FFF2-40B4-BE49-F238E27FC236}">
                <a16:creationId xmlns:a16="http://schemas.microsoft.com/office/drawing/2014/main" id="{C78F93F3-5FCE-0343-90E2-1D7D675D9679}"/>
              </a:ext>
            </a:extLst>
          </p:cNvPr>
          <p:cNvSpPr>
            <a:spLocks noGrp="1"/>
          </p:cNvSpPr>
          <p:nvPr>
            <p:ph type="body" sz="quarter" idx="15"/>
          </p:nvPr>
        </p:nvSpPr>
        <p:spPr/>
        <p:txBody>
          <a:bodyPr/>
          <a:lstStyle/>
          <a:p>
            <a:r>
              <a:rPr lang="en-GB"/>
              <a:t>Nelson, T.H. (1965) A File Structure for the Complex, the Changing and the Indeterminate. Proceedings of the 20th ACM National Conference.</a:t>
            </a:r>
            <a:endParaRPr lang="en-GB" dirty="0"/>
          </a:p>
        </p:txBody>
      </p:sp>
      <p:sp>
        <p:nvSpPr>
          <p:cNvPr id="3" name="Rectangle 2">
            <a:extLst>
              <a:ext uri="{FF2B5EF4-FFF2-40B4-BE49-F238E27FC236}">
                <a16:creationId xmlns:a16="http://schemas.microsoft.com/office/drawing/2014/main" id="{54B00912-F279-4B48-BAFD-F8992ADE0AFD}"/>
              </a:ext>
            </a:extLst>
          </p:cNvPr>
          <p:cNvSpPr/>
          <p:nvPr/>
        </p:nvSpPr>
        <p:spPr>
          <a:xfrm>
            <a:off x="9480376" y="3871959"/>
            <a:ext cx="1728192" cy="39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180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451" r="3233"/>
          <a:stretch/>
        </p:blipFill>
        <p:spPr>
          <a:xfrm>
            <a:off x="6167439" y="0"/>
            <a:ext cx="6024561"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a:t>The World Brain</a:t>
            </a:r>
            <a:endParaRPr lang="en-GB" dirty="0"/>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a:cs typeface="Georgia"/>
              </a:rPr>
              <a:t>Wells, H.G. (1938) </a:t>
            </a:r>
            <a:r>
              <a:rPr lang="en-US" i="1">
                <a:cs typeface="Georgia"/>
              </a:rPr>
              <a:t>World Brain</a:t>
            </a:r>
            <a:r>
              <a:rPr lang="en-US">
                <a:cs typeface="Georgia"/>
              </a:rPr>
              <a:t>, London: Methuen and Co. Ltd.</a:t>
            </a:r>
            <a:endParaRPr lang="en-US" dirty="0">
              <a:cs typeface="Georgia"/>
            </a:endParaRPr>
          </a:p>
        </p:txBody>
      </p:sp>
      <p:sp>
        <p:nvSpPr>
          <p:cNvPr id="8" name="Rounded Rectangular Callout 7">
            <a:extLst>
              <a:ext uri="{FF2B5EF4-FFF2-40B4-BE49-F238E27FC236}">
                <a16:creationId xmlns:a16="http://schemas.microsoft.com/office/drawing/2014/main" id="{4DC6419D-AD60-0843-B53F-5EBE754AF00D}"/>
              </a:ext>
            </a:extLst>
          </p:cNvPr>
          <p:cNvSpPr/>
          <p:nvPr/>
        </p:nvSpPr>
        <p:spPr bwMode="auto">
          <a:xfrm>
            <a:off x="407368" y="2133600"/>
            <a:ext cx="5400674" cy="3743672"/>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ctr" anchorCtr="0" compatLnSpc="1">
            <a:prstTxWarp prst="textNoShape">
              <a:avLst/>
            </a:prstTxWarp>
            <a:noAutofit/>
          </a:bodyPr>
          <a:lstStyle/>
          <a:p>
            <a:pPr marL="0" indent="0">
              <a:buNone/>
            </a:pPr>
            <a:r>
              <a:rPr lang="en-US" sz="2000" i="1" dirty="0">
                <a:solidFill>
                  <a:schemeClr val="tx1"/>
                </a:solidFill>
              </a:rPr>
              <a:t>It is probable that the idea of an </a:t>
            </a:r>
            <a:r>
              <a:rPr lang="en-US" sz="2000" i="1" dirty="0" err="1">
                <a:solidFill>
                  <a:schemeClr val="tx1"/>
                </a:solidFill>
              </a:rPr>
              <a:t>encyclopaedia</a:t>
            </a:r>
            <a:r>
              <a:rPr lang="en-US" sz="2000" i="1" dirty="0">
                <a:solidFill>
                  <a:schemeClr val="tx1"/>
                </a:solidFill>
              </a:rPr>
              <a:t> may undergo very considerable extension and elaboration in the near future [...] the core would be a world synthesis of bibliography and documentation with the indexed archives of the world. A great number of workers would be engaged perpetually in perfecting this index of human knowledge and keeping it up to date.</a:t>
            </a:r>
          </a:p>
        </p:txBody>
      </p:sp>
    </p:spTree>
    <p:extLst>
      <p:ext uri="{BB962C8B-B14F-4D97-AF65-F5344CB8AC3E}">
        <p14:creationId xmlns:p14="http://schemas.microsoft.com/office/powerpoint/2010/main" val="3633808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FB0AEEA-AEE2-1D4F-BF99-C6993FA5D26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35" t="1638" r="3413"/>
          <a:stretch/>
        </p:blipFill>
        <p:spPr>
          <a:xfrm>
            <a:off x="6167439" y="0"/>
            <a:ext cx="6024562" cy="6858000"/>
          </a:xfrm>
        </p:spPr>
      </p:pic>
      <p:sp>
        <p:nvSpPr>
          <p:cNvPr id="3" name="Title 2">
            <a:extLst>
              <a:ext uri="{FF2B5EF4-FFF2-40B4-BE49-F238E27FC236}">
                <a16:creationId xmlns:a16="http://schemas.microsoft.com/office/drawing/2014/main" id="{0B93ADD5-26D0-4742-B46A-8CE1B9460B4A}"/>
              </a:ext>
            </a:extLst>
          </p:cNvPr>
          <p:cNvSpPr>
            <a:spLocks noGrp="1"/>
          </p:cNvSpPr>
          <p:nvPr>
            <p:ph type="title"/>
          </p:nvPr>
        </p:nvSpPr>
        <p:spPr/>
        <p:txBody>
          <a:bodyPr/>
          <a:lstStyle/>
          <a:p>
            <a:r>
              <a:rPr lang="en-GB" dirty="0"/>
              <a:t>The World Brain</a:t>
            </a:r>
          </a:p>
        </p:txBody>
      </p:sp>
      <p:sp>
        <p:nvSpPr>
          <p:cNvPr id="5" name="Text Placeholder 4">
            <a:extLst>
              <a:ext uri="{FF2B5EF4-FFF2-40B4-BE49-F238E27FC236}">
                <a16:creationId xmlns:a16="http://schemas.microsoft.com/office/drawing/2014/main" id="{5B6F15DA-0342-A046-AE3F-607F89AF751B}"/>
              </a:ext>
            </a:extLst>
          </p:cNvPr>
          <p:cNvSpPr>
            <a:spLocks noGrp="1"/>
          </p:cNvSpPr>
          <p:nvPr>
            <p:ph type="body" sz="quarter" idx="15"/>
          </p:nvPr>
        </p:nvSpPr>
        <p:spPr>
          <a:xfrm>
            <a:off x="623888" y="6381751"/>
            <a:ext cx="5400675" cy="287338"/>
          </a:xfrm>
        </p:spPr>
        <p:txBody>
          <a:bodyPr/>
          <a:lstStyle/>
          <a:p>
            <a:r>
              <a:rPr lang="en-US" dirty="0">
                <a:cs typeface="Georgia"/>
              </a:rPr>
              <a:t>Wells, H.G. (1938) </a:t>
            </a:r>
            <a:r>
              <a:rPr lang="en-US" i="1" dirty="0">
                <a:cs typeface="Georgia"/>
              </a:rPr>
              <a:t>World Brain</a:t>
            </a:r>
            <a:r>
              <a:rPr lang="en-US" dirty="0">
                <a:cs typeface="Georgia"/>
              </a:rPr>
              <a:t>, London: Methuen and Co. Ltd.</a:t>
            </a:r>
          </a:p>
        </p:txBody>
      </p:sp>
      <p:sp>
        <p:nvSpPr>
          <p:cNvPr id="6" name="Rounded Rectangular Callout 5">
            <a:extLst>
              <a:ext uri="{FF2B5EF4-FFF2-40B4-BE49-F238E27FC236}">
                <a16:creationId xmlns:a16="http://schemas.microsoft.com/office/drawing/2014/main" id="{7E3F8561-8173-464F-9C05-6770CDB30D32}"/>
              </a:ext>
            </a:extLst>
          </p:cNvPr>
          <p:cNvSpPr/>
          <p:nvPr/>
        </p:nvSpPr>
        <p:spPr bwMode="auto">
          <a:xfrm>
            <a:off x="407368" y="2276475"/>
            <a:ext cx="5385984" cy="3456782"/>
          </a:xfrm>
          <a:prstGeom prst="wedgeRoundRectCallout">
            <a:avLst>
              <a:gd name="adj1" fmla="val 67973"/>
              <a:gd name="adj2" fmla="val 18153"/>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0" rIns="72000" bIns="0" numCol="1" rtlCol="0" anchor="t" anchorCtr="0" compatLnSpc="1">
            <a:prstTxWarp prst="textNoShape">
              <a:avLst/>
            </a:prstTxWarp>
            <a:noAutofit/>
          </a:bodyPr>
          <a:lstStyle/>
          <a:p>
            <a:pPr marL="0" indent="0">
              <a:buNone/>
            </a:pPr>
            <a:endParaRPr lang="en-US" sz="2000" dirty="0"/>
          </a:p>
        </p:txBody>
      </p:sp>
      <p:pic>
        <p:nvPicPr>
          <p:cNvPr id="9" name="Picture 4">
            <a:extLst>
              <a:ext uri="{FF2B5EF4-FFF2-40B4-BE49-F238E27FC236}">
                <a16:creationId xmlns:a16="http://schemas.microsoft.com/office/drawing/2014/main" id="{8A484C60-0ECC-C842-B37E-C9DEA873C4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15480" y="2767794"/>
            <a:ext cx="2376264" cy="237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D82A8B2B-43ED-E041-BA6E-8C9F4B1907FA}"/>
              </a:ext>
            </a:extLst>
          </p:cNvPr>
          <p:cNvSpPr txBox="1"/>
          <p:nvPr/>
        </p:nvSpPr>
        <p:spPr>
          <a:xfrm>
            <a:off x="3740297" y="2133600"/>
            <a:ext cx="1203575" cy="3785652"/>
          </a:xfrm>
          <a:prstGeom prst="rect">
            <a:avLst/>
          </a:prstGeom>
          <a:noFill/>
        </p:spPr>
        <p:txBody>
          <a:bodyPr wrap="none" rtlCol="0">
            <a:spAutoFit/>
          </a:bodyPr>
          <a:lstStyle/>
          <a:p>
            <a:r>
              <a:rPr lang="en-US" sz="24000" dirty="0">
                <a:latin typeface="+mj-lt"/>
                <a:cs typeface="Georgia"/>
              </a:rPr>
              <a:t>!</a:t>
            </a:r>
          </a:p>
        </p:txBody>
      </p:sp>
    </p:spTree>
    <p:extLst>
      <p:ext uri="{BB962C8B-B14F-4D97-AF65-F5344CB8AC3E}">
        <p14:creationId xmlns:p14="http://schemas.microsoft.com/office/powerpoint/2010/main" val="1455032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9D544D-6EA8-AC49-A208-2EE0F36CF11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62" b="23437"/>
          <a:stretch/>
        </p:blipFill>
        <p:spPr>
          <a:xfrm>
            <a:off x="1" y="0"/>
            <a:ext cx="12192000" cy="6858000"/>
          </a:xfrm>
        </p:spPr>
      </p:pic>
      <p:sp>
        <p:nvSpPr>
          <p:cNvPr id="3" name="Title 2">
            <a:extLst>
              <a:ext uri="{FF2B5EF4-FFF2-40B4-BE49-F238E27FC236}">
                <a16:creationId xmlns:a16="http://schemas.microsoft.com/office/drawing/2014/main" id="{6E5C68AC-628C-F341-AC6F-606AFD656DC3}"/>
              </a:ext>
            </a:extLst>
          </p:cNvPr>
          <p:cNvSpPr>
            <a:spLocks noGrp="1"/>
          </p:cNvSpPr>
          <p:nvPr>
            <p:ph type="title"/>
          </p:nvPr>
        </p:nvSpPr>
        <p:spPr/>
        <p:txBody>
          <a:bodyPr/>
          <a:lstStyle/>
          <a:p>
            <a:r>
              <a:rPr lang="en-GB" dirty="0"/>
              <a:t>Interlude, 1939-1945</a:t>
            </a:r>
          </a:p>
        </p:txBody>
      </p:sp>
      <p:sp>
        <p:nvSpPr>
          <p:cNvPr id="2" name="Text Placeholder 1">
            <a:extLst>
              <a:ext uri="{FF2B5EF4-FFF2-40B4-BE49-F238E27FC236}">
                <a16:creationId xmlns:a16="http://schemas.microsoft.com/office/drawing/2014/main" id="{A1CBF790-CF21-DD40-ADC2-78F90CA8E6D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816291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E5FB55E-E114-1547-9AF3-7619BF1CD13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74" t="447" r="1827" b="-1"/>
          <a:stretch/>
        </p:blipFill>
        <p:spPr>
          <a:xfrm>
            <a:off x="6167439" y="0"/>
            <a:ext cx="6024562" cy="6858000"/>
          </a:xfrm>
        </p:spPr>
      </p:pic>
      <p:sp>
        <p:nvSpPr>
          <p:cNvPr id="8" name="Title 7">
            <a:extLst>
              <a:ext uri="{FF2B5EF4-FFF2-40B4-BE49-F238E27FC236}">
                <a16:creationId xmlns:a16="http://schemas.microsoft.com/office/drawing/2014/main" id="{B847C11A-5582-A34A-A697-8FEF674D1B4C}"/>
              </a:ext>
            </a:extLst>
          </p:cNvPr>
          <p:cNvSpPr>
            <a:spLocks noGrp="1"/>
          </p:cNvSpPr>
          <p:nvPr>
            <p:ph type="title"/>
          </p:nvPr>
        </p:nvSpPr>
        <p:spPr/>
        <p:txBody>
          <a:bodyPr/>
          <a:lstStyle/>
          <a:p>
            <a:r>
              <a:rPr lang="en-GB" dirty="0" err="1"/>
              <a:t>Vannevar</a:t>
            </a:r>
            <a:r>
              <a:rPr lang="en-GB" dirty="0"/>
              <a:t> Bush</a:t>
            </a:r>
          </a:p>
        </p:txBody>
      </p:sp>
      <p:sp>
        <p:nvSpPr>
          <p:cNvPr id="9" name="Text Placeholder 8">
            <a:extLst>
              <a:ext uri="{FF2B5EF4-FFF2-40B4-BE49-F238E27FC236}">
                <a16:creationId xmlns:a16="http://schemas.microsoft.com/office/drawing/2014/main" id="{1EB3ABB3-6923-A244-8458-C103EA84C607}"/>
              </a:ext>
            </a:extLst>
          </p:cNvPr>
          <p:cNvSpPr>
            <a:spLocks noGrp="1"/>
          </p:cNvSpPr>
          <p:nvPr>
            <p:ph type="body" sz="quarter" idx="11"/>
          </p:nvPr>
        </p:nvSpPr>
        <p:spPr/>
        <p:txBody>
          <a:bodyPr/>
          <a:lstStyle/>
          <a:p>
            <a:pPr marL="0" indent="0">
              <a:buNone/>
            </a:pPr>
            <a:r>
              <a:rPr lang="en-US" dirty="0"/>
              <a:t>US engineer, inventor and science administrator</a:t>
            </a:r>
          </a:p>
          <a:p>
            <a:r>
              <a:rPr lang="en-US" dirty="0"/>
              <a:t>Co-founder of Raytheon</a:t>
            </a:r>
          </a:p>
          <a:p>
            <a:r>
              <a:rPr lang="en-US" dirty="0"/>
              <a:t>Vice-president of MIT</a:t>
            </a:r>
          </a:p>
          <a:p>
            <a:r>
              <a:rPr lang="en-US" dirty="0"/>
              <a:t>Chair of the National Advisory Committee for Aeronautics</a:t>
            </a:r>
          </a:p>
          <a:p>
            <a:r>
              <a:rPr lang="en-US" dirty="0"/>
              <a:t>Director of the US Office of Scientific Research and Development during WWII</a:t>
            </a:r>
          </a:p>
          <a:p>
            <a:r>
              <a:rPr lang="en-US" dirty="0"/>
              <a:t>De facto director of the Manhattan Project until 1943</a:t>
            </a:r>
          </a:p>
        </p:txBody>
      </p:sp>
      <p:sp>
        <p:nvSpPr>
          <p:cNvPr id="10" name="Text Placeholder 9">
            <a:extLst>
              <a:ext uri="{FF2B5EF4-FFF2-40B4-BE49-F238E27FC236}">
                <a16:creationId xmlns:a16="http://schemas.microsoft.com/office/drawing/2014/main" id="{B016766E-1435-AD4A-9B2F-C9282B486E7A}"/>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082341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DA12D2B-2F70-6D4C-9AEE-61F16AECF3F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979" b="18020"/>
          <a:stretch/>
        </p:blipFill>
        <p:spPr>
          <a:xfrm>
            <a:off x="1" y="0"/>
            <a:ext cx="12192000" cy="6858000"/>
          </a:xfrm>
        </p:spPr>
      </p:pic>
      <p:sp>
        <p:nvSpPr>
          <p:cNvPr id="4" name="Text Placeholder 3">
            <a:extLst>
              <a:ext uri="{FF2B5EF4-FFF2-40B4-BE49-F238E27FC236}">
                <a16:creationId xmlns:a16="http://schemas.microsoft.com/office/drawing/2014/main" id="{305610B7-2BD0-9040-8D94-C297B041330B}"/>
              </a:ext>
            </a:extLst>
          </p:cNvPr>
          <p:cNvSpPr>
            <a:spLocks noGrp="1"/>
          </p:cNvSpPr>
          <p:nvPr>
            <p:ph type="body" sz="quarter" idx="11"/>
          </p:nvPr>
        </p:nvSpPr>
        <p:spPr>
          <a:xfrm>
            <a:off x="623888" y="6381750"/>
            <a:ext cx="5400675" cy="287338"/>
          </a:xfrm>
          <a:solidFill>
            <a:schemeClr val="bg1"/>
          </a:solidFill>
        </p:spPr>
        <p:txBody>
          <a:bodyPr anchor="ctr"/>
          <a:lstStyle/>
          <a:p>
            <a:r>
              <a:rPr lang="en-US" dirty="0">
                <a:solidFill>
                  <a:schemeClr val="tx1"/>
                </a:solidFill>
              </a:rPr>
              <a:t>Zachary, G.P. (1995) </a:t>
            </a:r>
            <a:r>
              <a:rPr lang="en-US" dirty="0" err="1">
                <a:solidFill>
                  <a:schemeClr val="tx1"/>
                </a:solidFill>
              </a:rPr>
              <a:t>Vannevar</a:t>
            </a:r>
            <a:r>
              <a:rPr lang="en-US" dirty="0">
                <a:solidFill>
                  <a:schemeClr val="tx1"/>
                </a:solidFill>
              </a:rPr>
              <a:t> Bush, IEEE Spectrum, 32(7) pp. 65-69.</a:t>
            </a:r>
          </a:p>
        </p:txBody>
      </p:sp>
    </p:spTree>
    <p:extLst>
      <p:ext uri="{BB962C8B-B14F-4D97-AF65-F5344CB8AC3E}">
        <p14:creationId xmlns:p14="http://schemas.microsoft.com/office/powerpoint/2010/main" val="347626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90CC0E-0A43-5843-BE8D-AB2AD044814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815" b="10815"/>
          <a:stretch>
            <a:fillRect/>
          </a:stretch>
        </p:blipFill>
        <p:spPr/>
      </p:pic>
    </p:spTree>
    <p:extLst>
      <p:ext uri="{BB962C8B-B14F-4D97-AF65-F5344CB8AC3E}">
        <p14:creationId xmlns:p14="http://schemas.microsoft.com/office/powerpoint/2010/main" val="1536496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B4D6-A529-3A4C-9CFD-884585414CDE}"/>
              </a:ext>
            </a:extLst>
          </p:cNvPr>
          <p:cNvSpPr>
            <a:spLocks noGrp="1"/>
          </p:cNvSpPr>
          <p:nvPr>
            <p:ph type="title"/>
          </p:nvPr>
        </p:nvSpPr>
        <p:spPr/>
        <p:txBody>
          <a:bodyPr/>
          <a:lstStyle/>
          <a:p>
            <a:r>
              <a:rPr lang="en-GB" dirty="0"/>
              <a:t>The Rapid Selector</a:t>
            </a:r>
          </a:p>
        </p:txBody>
      </p:sp>
      <p:pic>
        <p:nvPicPr>
          <p:cNvPr id="8" name="Content Placeholder 7">
            <a:extLst>
              <a:ext uri="{FF2B5EF4-FFF2-40B4-BE49-F238E27FC236}">
                <a16:creationId xmlns:a16="http://schemas.microsoft.com/office/drawing/2014/main" id="{55309314-5D52-5147-8FFB-9C1BE5BF279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5324" t="-756" r="25344" b="-1"/>
          <a:stretch/>
        </p:blipFill>
        <p:spPr>
          <a:xfrm>
            <a:off x="1199456" y="1773238"/>
            <a:ext cx="4159676" cy="4464050"/>
          </a:xfrm>
        </p:spPr>
      </p:pic>
      <p:pic>
        <p:nvPicPr>
          <p:cNvPr id="10" name="Content Placeholder 9">
            <a:extLst>
              <a:ext uri="{FF2B5EF4-FFF2-40B4-BE49-F238E27FC236}">
                <a16:creationId xmlns:a16="http://schemas.microsoft.com/office/drawing/2014/main" id="{79363595-4E09-0947-9CB6-546317E1054A}"/>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7181217" y="1773238"/>
            <a:ext cx="3373116" cy="4464050"/>
          </a:xfrm>
        </p:spPr>
      </p:pic>
      <p:sp>
        <p:nvSpPr>
          <p:cNvPr id="3" name="Text Placeholder 2">
            <a:extLst>
              <a:ext uri="{FF2B5EF4-FFF2-40B4-BE49-F238E27FC236}">
                <a16:creationId xmlns:a16="http://schemas.microsoft.com/office/drawing/2014/main" id="{122B4836-4680-494D-AE2D-BEC9B35DDC78}"/>
              </a:ext>
            </a:extLst>
          </p:cNvPr>
          <p:cNvSpPr>
            <a:spLocks noGrp="1"/>
          </p:cNvSpPr>
          <p:nvPr>
            <p:ph type="body" sz="quarter" idx="12"/>
          </p:nvPr>
        </p:nvSpPr>
        <p:spPr>
          <a:xfrm>
            <a:off x="623888" y="6381750"/>
            <a:ext cx="10944225" cy="476250"/>
          </a:xfrm>
        </p:spPr>
        <p:txBody>
          <a:bodyPr>
            <a:normAutofit/>
          </a:bodyPr>
          <a:lstStyle/>
          <a:p>
            <a:r>
              <a:rPr lang="en-US" dirty="0">
                <a:cs typeface="Georgia"/>
              </a:rPr>
              <a:t>Buckland, M.K. (1992) </a:t>
            </a:r>
            <a:r>
              <a:rPr lang="en-US" i="1" dirty="0">
                <a:cs typeface="Georgia"/>
              </a:rPr>
              <a:t>Emanuel Goldberg, electronic document retrieval, and </a:t>
            </a:r>
            <a:r>
              <a:rPr lang="en-US" i="1" dirty="0" err="1">
                <a:cs typeface="Georgia"/>
              </a:rPr>
              <a:t>Vannevar</a:t>
            </a:r>
            <a:r>
              <a:rPr lang="en-US" i="1" dirty="0">
                <a:cs typeface="Georgia"/>
              </a:rPr>
              <a:t> Bush's </a:t>
            </a:r>
            <a:r>
              <a:rPr lang="en-US" i="1" dirty="0" err="1">
                <a:cs typeface="Georgia"/>
              </a:rPr>
              <a:t>Memex</a:t>
            </a:r>
            <a:r>
              <a:rPr lang="en-US" dirty="0">
                <a:cs typeface="Georgia"/>
              </a:rPr>
              <a:t>. Journal of the American Society of Information Science, 43(4), pp. 284-294.</a:t>
            </a:r>
          </a:p>
        </p:txBody>
      </p:sp>
    </p:spTree>
    <p:extLst>
      <p:ext uri="{BB962C8B-B14F-4D97-AF65-F5344CB8AC3E}">
        <p14:creationId xmlns:p14="http://schemas.microsoft.com/office/powerpoint/2010/main" val="4216232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A5ACD-0F7C-D24A-93BD-CA6CF36CD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47" y="87666"/>
            <a:ext cx="8108379" cy="6682668"/>
          </a:xfrm>
          <a:prstGeom prst="rect">
            <a:avLst/>
          </a:prstGeom>
        </p:spPr>
      </p:pic>
    </p:spTree>
    <p:extLst>
      <p:ext uri="{BB962C8B-B14F-4D97-AF65-F5344CB8AC3E}">
        <p14:creationId xmlns:p14="http://schemas.microsoft.com/office/powerpoint/2010/main" val="3307193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CDDA205-77C2-EB44-8130-D9520A7256E3}"/>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l="-22761" r="-22761" b="39437"/>
          <a:stretch/>
        </p:blipFill>
        <p:spPr>
          <a:xfrm>
            <a:off x="1" y="0"/>
            <a:ext cx="12192000" cy="6858000"/>
          </a:xfrm>
          <a:solidFill>
            <a:schemeClr val="bg1"/>
          </a:solidFill>
        </p:spPr>
      </p:pic>
    </p:spTree>
    <p:extLst>
      <p:ext uri="{BB962C8B-B14F-4D97-AF65-F5344CB8AC3E}">
        <p14:creationId xmlns:p14="http://schemas.microsoft.com/office/powerpoint/2010/main" val="2260263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sp>
        <p:nvSpPr>
          <p:cNvPr id="5" name="Text Placeholder 4">
            <a:extLst>
              <a:ext uri="{FF2B5EF4-FFF2-40B4-BE49-F238E27FC236}">
                <a16:creationId xmlns:a16="http://schemas.microsoft.com/office/drawing/2014/main" id="{C89DF72C-5526-3B45-A2CF-C151FA5DFBE6}"/>
              </a:ext>
            </a:extLst>
          </p:cNvPr>
          <p:cNvSpPr>
            <a:spLocks noGrp="1"/>
          </p:cNvSpPr>
          <p:nvPr>
            <p:ph type="body" sz="quarter" idx="12"/>
          </p:nvPr>
        </p:nvSpPr>
        <p:spPr/>
        <p:txBody>
          <a:bodyPr lIns="0"/>
          <a:lstStyle/>
          <a:p>
            <a:r>
              <a:rPr lang="en-US" dirty="0">
                <a:cs typeface="Georgia"/>
              </a:rPr>
              <a:t>Bush, V. (1945) </a:t>
            </a:r>
            <a:r>
              <a:rPr lang="en-US" i="1" dirty="0">
                <a:cs typeface="Georgia"/>
              </a:rPr>
              <a:t>As We May Think</a:t>
            </a:r>
            <a:r>
              <a:rPr lang="en-US" dirty="0">
                <a:cs typeface="Georgia"/>
              </a:rPr>
              <a:t>. The Atlantic Monthly, 176, pp.101-108.</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780927"/>
            <a:ext cx="5400674" cy="2519883"/>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t>The difficulty seems to be, not so much that we publish unduly in view of the extent and variety of present-day interests, but rather that publication has been extended far beyond our present ability to make real use of the record.</a:t>
            </a:r>
          </a:p>
        </p:txBody>
      </p:sp>
    </p:spTree>
    <p:extLst>
      <p:ext uri="{BB962C8B-B14F-4D97-AF65-F5344CB8AC3E}">
        <p14:creationId xmlns:p14="http://schemas.microsoft.com/office/powerpoint/2010/main" val="2078650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7EBA05E-9BD0-E142-AC60-813CCFBFB5E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000"/>
          <a:stretch/>
        </p:blipFill>
        <p:spPr>
          <a:xfrm>
            <a:off x="1" y="0"/>
            <a:ext cx="12192000" cy="6858000"/>
          </a:xfrm>
        </p:spPr>
      </p:pic>
      <p:sp>
        <p:nvSpPr>
          <p:cNvPr id="3" name="Title 2">
            <a:extLst>
              <a:ext uri="{FF2B5EF4-FFF2-40B4-BE49-F238E27FC236}">
                <a16:creationId xmlns:a16="http://schemas.microsoft.com/office/drawing/2014/main" id="{899BFE74-4CE1-1C4B-94E0-A4146048EFCA}"/>
              </a:ext>
            </a:extLst>
          </p:cNvPr>
          <p:cNvSpPr>
            <a:spLocks noGrp="1"/>
          </p:cNvSpPr>
          <p:nvPr>
            <p:ph type="title"/>
          </p:nvPr>
        </p:nvSpPr>
        <p:spPr/>
        <p:txBody>
          <a:bodyPr/>
          <a:lstStyle/>
          <a:p>
            <a:r>
              <a:rPr lang="en-GB"/>
              <a:t>From the Middle Ages to the Age of Enlightenment</a:t>
            </a:r>
            <a:endParaRPr lang="en-GB" dirty="0"/>
          </a:p>
        </p:txBody>
      </p:sp>
      <p:sp>
        <p:nvSpPr>
          <p:cNvPr id="4" name="Text Placeholder 3">
            <a:extLst>
              <a:ext uri="{FF2B5EF4-FFF2-40B4-BE49-F238E27FC236}">
                <a16:creationId xmlns:a16="http://schemas.microsoft.com/office/drawing/2014/main" id="{56BBFE10-C487-8149-AFD6-777086B66AEF}"/>
              </a:ext>
            </a:extLst>
          </p:cNvPr>
          <p:cNvSpPr>
            <a:spLocks noGrp="1"/>
          </p:cNvSpPr>
          <p:nvPr>
            <p:ph type="body" sz="quarter" idx="15"/>
          </p:nvPr>
        </p:nvSpPr>
        <p:spPr/>
        <p:txBody>
          <a:bodyPr/>
          <a:lstStyle/>
          <a:p>
            <a:r>
              <a:rPr lang="en-GB"/>
              <a:t>St Cuthbert Gospel, 7th century England</a:t>
            </a:r>
            <a:endParaRPr lang="en-GB" dirty="0"/>
          </a:p>
        </p:txBody>
      </p:sp>
    </p:spTree>
    <p:extLst>
      <p:ext uri="{BB962C8B-B14F-4D97-AF65-F5344CB8AC3E}">
        <p14:creationId xmlns:p14="http://schemas.microsoft.com/office/powerpoint/2010/main" val="1613182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sp>
        <p:nvSpPr>
          <p:cNvPr id="5" name="Text Placeholder 4">
            <a:extLst>
              <a:ext uri="{FF2B5EF4-FFF2-40B4-BE49-F238E27FC236}">
                <a16:creationId xmlns:a16="http://schemas.microsoft.com/office/drawing/2014/main" id="{C89DF72C-5526-3B45-A2CF-C151FA5DFBE6}"/>
              </a:ext>
            </a:extLst>
          </p:cNvPr>
          <p:cNvSpPr>
            <a:spLocks noGrp="1"/>
          </p:cNvSpPr>
          <p:nvPr>
            <p:ph type="body" sz="quarter" idx="12"/>
          </p:nvPr>
        </p:nvSpPr>
        <p:spPr/>
        <p:txBody>
          <a:bodyPr lIns="0"/>
          <a:lstStyle/>
          <a:p>
            <a:r>
              <a:rPr lang="en-US" dirty="0">
                <a:cs typeface="Georgia"/>
              </a:rPr>
              <a:t>Bush, V. (1945) </a:t>
            </a:r>
            <a:r>
              <a:rPr lang="en-US" i="1" dirty="0">
                <a:cs typeface="Georgia"/>
              </a:rPr>
              <a:t>As We May Think</a:t>
            </a:r>
            <a:r>
              <a:rPr lang="en-US" dirty="0">
                <a:cs typeface="Georgia"/>
              </a:rPr>
              <a:t>. The Atlantic Monthly, 176, pp.101-108.</a:t>
            </a:r>
          </a:p>
          <a:p>
            <a:endParaRPr lang="en-GB" dirty="0"/>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1988840"/>
            <a:ext cx="5400674" cy="4032448"/>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pPr marL="17463">
              <a:buNone/>
            </a:pPr>
            <a:r>
              <a:rPr lang="en-GB" sz="2000" i="1" dirty="0"/>
              <a:t>Our ineptitude in getting at the record is largely caused by the artificiality of systems of indexing. […] Having found one item, moreover, one has to emerge from the system and re-enter on a new path.</a:t>
            </a:r>
          </a:p>
          <a:p>
            <a:pPr marL="17463">
              <a:buNone/>
            </a:pPr>
            <a:endParaRPr lang="en-GB" sz="2000" i="1" dirty="0"/>
          </a:p>
          <a:p>
            <a:pPr marL="17463">
              <a:buNone/>
            </a:pPr>
            <a:r>
              <a:rPr lang="en-GB" sz="2000" i="1" dirty="0"/>
              <a:t>The human mind does not work that way. It operates by association. With one item in its grasp, it snaps instantly to the next that is suggested by the association of thoughts</a:t>
            </a:r>
          </a:p>
        </p:txBody>
      </p:sp>
    </p:spTree>
    <p:extLst>
      <p:ext uri="{BB962C8B-B14F-4D97-AF65-F5344CB8AC3E}">
        <p14:creationId xmlns:p14="http://schemas.microsoft.com/office/powerpoint/2010/main" val="3295769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4E1B00-E301-BF46-ACC6-4CEBBF2B3868}"/>
              </a:ext>
            </a:extLst>
          </p:cNvPr>
          <p:cNvSpPr>
            <a:spLocks noGrp="1"/>
          </p:cNvSpPr>
          <p:nvPr>
            <p:ph type="body" sz="quarter" idx="11"/>
          </p:nvPr>
        </p:nvSpPr>
        <p:spPr/>
        <p:txBody>
          <a:bodyPr/>
          <a:lstStyle/>
          <a:p>
            <a:endParaRPr lang="en-GB"/>
          </a:p>
        </p:txBody>
      </p:sp>
      <p:pic>
        <p:nvPicPr>
          <p:cNvPr id="5" name="Picture 4">
            <a:extLst>
              <a:ext uri="{FF2B5EF4-FFF2-40B4-BE49-F238E27FC236}">
                <a16:creationId xmlns:a16="http://schemas.microsoft.com/office/drawing/2014/main" id="{2AD1B252-CC8A-614A-B99A-E3852D2A3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524" y="214040"/>
            <a:ext cx="8568952" cy="6020238"/>
          </a:xfrm>
          <a:prstGeom prst="rect">
            <a:avLst/>
          </a:prstGeom>
        </p:spPr>
      </p:pic>
    </p:spTree>
    <p:extLst>
      <p:ext uri="{BB962C8B-B14F-4D97-AF65-F5344CB8AC3E}">
        <p14:creationId xmlns:p14="http://schemas.microsoft.com/office/powerpoint/2010/main" val="914054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74D5-48B6-6B43-A9F2-19DF93CBB3B9}"/>
              </a:ext>
            </a:extLst>
          </p:cNvPr>
          <p:cNvSpPr>
            <a:spLocks noGrp="1"/>
          </p:cNvSpPr>
          <p:nvPr>
            <p:ph type="title"/>
          </p:nvPr>
        </p:nvSpPr>
        <p:spPr/>
        <p:txBody>
          <a:bodyPr/>
          <a:lstStyle/>
          <a:p>
            <a:r>
              <a:rPr lang="en-GB" dirty="0"/>
              <a:t>The </a:t>
            </a:r>
            <a:r>
              <a:rPr lang="en-GB" dirty="0" err="1"/>
              <a:t>Memex</a:t>
            </a:r>
            <a:endParaRPr lang="en-GB" dirty="0"/>
          </a:p>
        </p:txBody>
      </p:sp>
      <p:sp>
        <p:nvSpPr>
          <p:cNvPr id="3" name="Content Placeholder 2">
            <a:extLst>
              <a:ext uri="{FF2B5EF4-FFF2-40B4-BE49-F238E27FC236}">
                <a16:creationId xmlns:a16="http://schemas.microsoft.com/office/drawing/2014/main" id="{29763C9D-A9AF-3A4A-8CF7-060FA9E67A0C}"/>
              </a:ext>
            </a:extLst>
          </p:cNvPr>
          <p:cNvSpPr>
            <a:spLocks noGrp="1"/>
          </p:cNvSpPr>
          <p:nvPr>
            <p:ph sz="quarter" idx="10"/>
          </p:nvPr>
        </p:nvSpPr>
        <p:spPr/>
        <p:txBody>
          <a:bodyPr/>
          <a:lstStyle/>
          <a:p>
            <a:pPr marL="0" indent="0">
              <a:buNone/>
            </a:pPr>
            <a:r>
              <a:rPr lang="en-US" dirty="0"/>
              <a:t>An electro-mechanical analogue device for </a:t>
            </a:r>
            <a:r>
              <a:rPr lang="en-US" dirty="0" err="1"/>
              <a:t>organising</a:t>
            </a:r>
            <a:r>
              <a:rPr lang="en-US" dirty="0"/>
              <a:t> knowledge: microfilm, photocells and typewriter.</a:t>
            </a:r>
          </a:p>
          <a:p>
            <a:endParaRPr lang="en-US" dirty="0"/>
          </a:p>
          <a:p>
            <a:pPr marL="0" indent="0">
              <a:buNone/>
            </a:pPr>
            <a:r>
              <a:rPr lang="en-US" dirty="0"/>
              <a:t>Allows user to create:</a:t>
            </a:r>
          </a:p>
          <a:p>
            <a:r>
              <a:rPr lang="en-US" dirty="0"/>
              <a:t>Associative trails – arbitrary sequences of pages</a:t>
            </a:r>
          </a:p>
          <a:p>
            <a:r>
              <a:rPr lang="en-US" dirty="0"/>
              <a:t>Skip trails – relevant summaries</a:t>
            </a:r>
          </a:p>
          <a:p>
            <a:r>
              <a:rPr lang="en-US" dirty="0"/>
              <a:t>Commentaries on works</a:t>
            </a:r>
          </a:p>
        </p:txBody>
      </p:sp>
      <p:pic>
        <p:nvPicPr>
          <p:cNvPr id="7" name="Content Placeholder 6">
            <a:extLst>
              <a:ext uri="{FF2B5EF4-FFF2-40B4-BE49-F238E27FC236}">
                <a16:creationId xmlns:a16="http://schemas.microsoft.com/office/drawing/2014/main" id="{4C8B8246-BC7F-8349-89AD-9E0E911160F9}"/>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167438" y="2108103"/>
            <a:ext cx="5400675" cy="3794320"/>
          </a:xfrm>
        </p:spPr>
      </p:pic>
      <p:sp>
        <p:nvSpPr>
          <p:cNvPr id="5" name="Text Placeholder 4">
            <a:extLst>
              <a:ext uri="{FF2B5EF4-FFF2-40B4-BE49-F238E27FC236}">
                <a16:creationId xmlns:a16="http://schemas.microsoft.com/office/drawing/2014/main" id="{0ABFD9B9-47C6-9048-A74C-CB6EF83DCB6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866456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sp>
        <p:nvSpPr>
          <p:cNvPr id="5" name="Text Placeholder 4">
            <a:extLst>
              <a:ext uri="{FF2B5EF4-FFF2-40B4-BE49-F238E27FC236}">
                <a16:creationId xmlns:a16="http://schemas.microsoft.com/office/drawing/2014/main" id="{C89DF72C-5526-3B45-A2CF-C151FA5DFBE6}"/>
              </a:ext>
            </a:extLst>
          </p:cNvPr>
          <p:cNvSpPr>
            <a:spLocks noGrp="1"/>
          </p:cNvSpPr>
          <p:nvPr>
            <p:ph type="body" sz="quarter" idx="12"/>
          </p:nvPr>
        </p:nvSpPr>
        <p:spPr/>
        <p:txBody>
          <a:bodyPr lIns="0"/>
          <a:lstStyle/>
          <a:p>
            <a:r>
              <a:rPr lang="en-US" dirty="0">
                <a:cs typeface="Georgia"/>
              </a:rPr>
              <a:t>Bush, V. (1945) </a:t>
            </a:r>
            <a:r>
              <a:rPr lang="en-US" i="1" dirty="0">
                <a:cs typeface="Georgia"/>
              </a:rPr>
              <a:t>As We May Think</a:t>
            </a:r>
            <a:r>
              <a:rPr lang="en-US" dirty="0">
                <a:cs typeface="Georgia"/>
              </a:rPr>
              <a:t>. The Atlantic Monthly, 176, pp.101-108.</a:t>
            </a:r>
          </a:p>
          <a:p>
            <a:endParaRPr lang="en-GB" dirty="0"/>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1773238"/>
            <a:ext cx="5400674" cy="4464050"/>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t" anchorCtr="0" compatLnSpc="1">
            <a:prstTxWarp prst="textNoShape">
              <a:avLst/>
            </a:prstTxWarp>
            <a:noAutofit/>
          </a:bodyPr>
          <a:lstStyle/>
          <a:p>
            <a:pPr marL="17463">
              <a:buNone/>
            </a:pPr>
            <a:r>
              <a:rPr lang="en-US" sz="2000" i="1" dirty="0">
                <a:ea typeface="ＭＳ Ｐゴシック" charset="0"/>
                <a:cs typeface="ＭＳ Ｐゴシック" charset="0"/>
              </a:rPr>
              <a:t>Wholly new forms of encyclopedias will appear, ready made with a mesh of associative trails running through them, ready to be dropped into the </a:t>
            </a:r>
            <a:r>
              <a:rPr lang="en-US" sz="2000" i="1" dirty="0" err="1">
                <a:ea typeface="ＭＳ Ｐゴシック" charset="0"/>
                <a:cs typeface="ＭＳ Ｐゴシック" charset="0"/>
              </a:rPr>
              <a:t>memex</a:t>
            </a:r>
            <a:r>
              <a:rPr lang="en-US" sz="2000" i="1" dirty="0">
                <a:ea typeface="ＭＳ Ｐゴシック" charset="0"/>
                <a:cs typeface="ＭＳ Ｐゴシック" charset="0"/>
              </a:rPr>
              <a:t> and there amplified.</a:t>
            </a:r>
            <a:endParaRPr lang="en-GB" sz="2000" i="1" dirty="0"/>
          </a:p>
        </p:txBody>
      </p:sp>
      <p:pic>
        <p:nvPicPr>
          <p:cNvPr id="6" name="Picture 4">
            <a:extLst>
              <a:ext uri="{FF2B5EF4-FFF2-40B4-BE49-F238E27FC236}">
                <a16:creationId xmlns:a16="http://schemas.microsoft.com/office/drawing/2014/main" id="{D0B537C4-8B1E-BD4E-9D32-4D24150041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7456" y="3429000"/>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27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A61145-B491-5B44-9443-1477551D9E9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1" t="5417" r="-131" b="19583"/>
          <a:stretch/>
        </p:blipFill>
        <p:spPr>
          <a:xfrm>
            <a:off x="1" y="0"/>
            <a:ext cx="12192000" cy="6858000"/>
          </a:xfrm>
        </p:spPr>
      </p:pic>
      <p:sp>
        <p:nvSpPr>
          <p:cNvPr id="3" name="Title 2">
            <a:extLst>
              <a:ext uri="{FF2B5EF4-FFF2-40B4-BE49-F238E27FC236}">
                <a16:creationId xmlns:a16="http://schemas.microsoft.com/office/drawing/2014/main" id="{2063C4C0-1B8B-3946-BCB7-73BC5A1E4F9C}"/>
              </a:ext>
            </a:extLst>
          </p:cNvPr>
          <p:cNvSpPr>
            <a:spLocks noGrp="1"/>
          </p:cNvSpPr>
          <p:nvPr>
            <p:ph type="title"/>
          </p:nvPr>
        </p:nvSpPr>
        <p:spPr/>
        <p:txBody>
          <a:bodyPr/>
          <a:lstStyle/>
          <a:p>
            <a:r>
              <a:rPr lang="en-GB" dirty="0"/>
              <a:t>The Information Age</a:t>
            </a:r>
          </a:p>
        </p:txBody>
      </p:sp>
      <p:sp>
        <p:nvSpPr>
          <p:cNvPr id="4" name="Text Placeholder 3">
            <a:extLst>
              <a:ext uri="{FF2B5EF4-FFF2-40B4-BE49-F238E27FC236}">
                <a16:creationId xmlns:a16="http://schemas.microsoft.com/office/drawing/2014/main" id="{4FC212F7-4DDE-DC41-BBDB-8C50AA5D9F4E}"/>
              </a:ext>
            </a:extLst>
          </p:cNvPr>
          <p:cNvSpPr>
            <a:spLocks noGrp="1"/>
          </p:cNvSpPr>
          <p:nvPr>
            <p:ph type="body" sz="quarter" idx="11"/>
          </p:nvPr>
        </p:nvSpPr>
        <p:spPr/>
        <p:txBody>
          <a:bodyPr/>
          <a:lstStyle/>
          <a:p>
            <a:r>
              <a:rPr lang="en-GB" dirty="0"/>
              <a:t>Computer History Museum</a:t>
            </a:r>
          </a:p>
        </p:txBody>
      </p:sp>
    </p:spTree>
    <p:extLst>
      <p:ext uri="{BB962C8B-B14F-4D97-AF65-F5344CB8AC3E}">
        <p14:creationId xmlns:p14="http://schemas.microsoft.com/office/powerpoint/2010/main" val="20849332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4C03CA-7378-8940-87FC-D29EE3A39A05}"/>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21752" y="692150"/>
            <a:ext cx="8938744" cy="5526499"/>
          </a:xfrm>
        </p:spPr>
      </p:pic>
      <p:sp>
        <p:nvSpPr>
          <p:cNvPr id="4" name="Text Placeholder 3">
            <a:extLst>
              <a:ext uri="{FF2B5EF4-FFF2-40B4-BE49-F238E27FC236}">
                <a16:creationId xmlns:a16="http://schemas.microsoft.com/office/drawing/2014/main" id="{B1BA26CB-F753-984C-986D-00E25B1258E4}"/>
              </a:ext>
            </a:extLst>
          </p:cNvPr>
          <p:cNvSpPr>
            <a:spLocks noGrp="1"/>
          </p:cNvSpPr>
          <p:nvPr>
            <p:ph type="body" sz="quarter" idx="11"/>
          </p:nvPr>
        </p:nvSpPr>
        <p:spPr/>
        <p:txBody>
          <a:bodyPr/>
          <a:lstStyle/>
          <a:p>
            <a:r>
              <a:rPr lang="en-US" dirty="0">
                <a:cs typeface="Georgia"/>
              </a:rPr>
              <a:t>Nelson, T.H. (1974) </a:t>
            </a:r>
            <a:r>
              <a:rPr lang="en-US" i="1" dirty="0">
                <a:cs typeface="Georgia"/>
              </a:rPr>
              <a:t>Computer Lib/Dream Machines</a:t>
            </a:r>
            <a:r>
              <a:rPr lang="en-US" dirty="0">
                <a:cs typeface="Georgia"/>
              </a:rPr>
              <a:t>. Chicago, IL: Nelson, T.H.</a:t>
            </a:r>
          </a:p>
        </p:txBody>
      </p:sp>
    </p:spTree>
    <p:extLst>
      <p:ext uri="{BB962C8B-B14F-4D97-AF65-F5344CB8AC3E}">
        <p14:creationId xmlns:p14="http://schemas.microsoft.com/office/powerpoint/2010/main" val="33913001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1ECF0-7BE8-C145-975E-4763305C4140}"/>
              </a:ext>
            </a:extLst>
          </p:cNvPr>
          <p:cNvSpPr>
            <a:spLocks noGrp="1"/>
          </p:cNvSpPr>
          <p:nvPr>
            <p:ph type="title"/>
          </p:nvPr>
        </p:nvSpPr>
        <p:spPr/>
        <p:txBody>
          <a:bodyPr/>
          <a:lstStyle/>
          <a:p>
            <a:r>
              <a:rPr lang="en-GB" dirty="0"/>
              <a:t>Doug Engelbart</a:t>
            </a:r>
          </a:p>
        </p:txBody>
      </p:sp>
      <p:sp>
        <p:nvSpPr>
          <p:cNvPr id="4" name="Text Placeholder 3">
            <a:extLst>
              <a:ext uri="{FF2B5EF4-FFF2-40B4-BE49-F238E27FC236}">
                <a16:creationId xmlns:a16="http://schemas.microsoft.com/office/drawing/2014/main" id="{F160B644-470E-D646-8EDC-B22C2DCAC136}"/>
              </a:ext>
            </a:extLst>
          </p:cNvPr>
          <p:cNvSpPr>
            <a:spLocks noGrp="1"/>
          </p:cNvSpPr>
          <p:nvPr>
            <p:ph type="body" sz="quarter" idx="11"/>
          </p:nvPr>
        </p:nvSpPr>
        <p:spPr/>
        <p:txBody>
          <a:bodyPr/>
          <a:lstStyle/>
          <a:p>
            <a:pPr marL="0" indent="0">
              <a:buNone/>
            </a:pPr>
            <a:r>
              <a:rPr lang="en-US" dirty="0"/>
              <a:t>Member of the Stanford Research Institute and founder of the Augmentation Research Center</a:t>
            </a:r>
          </a:p>
          <a:p>
            <a:pPr marL="0" indent="0">
              <a:buNone/>
            </a:pPr>
            <a:endParaRPr lang="en-US" dirty="0"/>
          </a:p>
          <a:p>
            <a:pPr marL="0" indent="0">
              <a:buNone/>
            </a:pPr>
            <a:r>
              <a:rPr lang="en-US" dirty="0"/>
              <a:t>ARC played key role in early Internet history</a:t>
            </a:r>
          </a:p>
          <a:p>
            <a:endParaRPr lang="en-GB" dirty="0"/>
          </a:p>
        </p:txBody>
      </p:sp>
      <p:sp>
        <p:nvSpPr>
          <p:cNvPr id="5" name="Text Placeholder 4">
            <a:extLst>
              <a:ext uri="{FF2B5EF4-FFF2-40B4-BE49-F238E27FC236}">
                <a16:creationId xmlns:a16="http://schemas.microsoft.com/office/drawing/2014/main" id="{9B0BEB8E-579E-0740-B595-C1B42195D570}"/>
              </a:ext>
            </a:extLst>
          </p:cNvPr>
          <p:cNvSpPr>
            <a:spLocks noGrp="1"/>
          </p:cNvSpPr>
          <p:nvPr>
            <p:ph type="body" sz="quarter" idx="12"/>
          </p:nvPr>
        </p:nvSpPr>
        <p:spPr/>
        <p:txBody>
          <a:bodyPr/>
          <a:lstStyle/>
          <a:p>
            <a:endParaRPr lang="en-GB"/>
          </a:p>
        </p:txBody>
      </p:sp>
      <p:pic>
        <p:nvPicPr>
          <p:cNvPr id="11" name="Picture Placeholder 10">
            <a:extLst>
              <a:ext uri="{FF2B5EF4-FFF2-40B4-BE49-F238E27FC236}">
                <a16:creationId xmlns:a16="http://schemas.microsoft.com/office/drawing/2014/main" id="{6E6D3F2F-C62D-9F46-A180-497C5892240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915" r="36269"/>
          <a:stretch/>
        </p:blipFill>
        <p:spPr>
          <a:xfrm>
            <a:off x="6167439" y="0"/>
            <a:ext cx="6024562" cy="6858000"/>
          </a:xfrm>
        </p:spPr>
      </p:pic>
    </p:spTree>
    <p:extLst>
      <p:ext uri="{BB962C8B-B14F-4D97-AF65-F5344CB8AC3E}">
        <p14:creationId xmlns:p14="http://schemas.microsoft.com/office/powerpoint/2010/main" val="7637133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48DA669-B9CA-2845-B5AC-EB1248139D3D}"/>
              </a:ext>
            </a:extLst>
          </p:cNvPr>
          <p:cNvSpPr>
            <a:spLocks noGrp="1"/>
          </p:cNvSpPr>
          <p:nvPr>
            <p:ph type="body" sz="quarter" idx="11"/>
          </p:nvPr>
        </p:nvSpPr>
        <p:spPr/>
        <p:txBody>
          <a:bodyPr/>
          <a:lstStyle/>
          <a:p>
            <a:r>
              <a:rPr lang="en-GB" dirty="0"/>
              <a:t>Engelbart, D.C. (1970) </a:t>
            </a:r>
            <a:r>
              <a:rPr lang="en-GB" i="1" dirty="0"/>
              <a:t>X-Y Position Indicator for a Display System</a:t>
            </a:r>
            <a:r>
              <a:rPr lang="en-GB" dirty="0"/>
              <a:t>. US Patent 3,541,541.</a:t>
            </a:r>
          </a:p>
        </p:txBody>
      </p:sp>
      <p:pic>
        <p:nvPicPr>
          <p:cNvPr id="9" name="Picture 8">
            <a:extLst>
              <a:ext uri="{FF2B5EF4-FFF2-40B4-BE49-F238E27FC236}">
                <a16:creationId xmlns:a16="http://schemas.microsoft.com/office/drawing/2014/main" id="{437D68B0-A005-9A43-99D4-863CCD687085}"/>
              </a:ext>
            </a:extLst>
          </p:cNvPr>
          <p:cNvPicPr>
            <a:picLocks noChangeAspect="1"/>
          </p:cNvPicPr>
          <p:nvPr/>
        </p:nvPicPr>
        <p:blipFill rotWithShape="1">
          <a:blip r:embed="rId3">
            <a:extLst>
              <a:ext uri="{28A0092B-C50C-407E-A947-70E740481C1C}">
                <a14:useLocalDpi xmlns:a14="http://schemas.microsoft.com/office/drawing/2010/main" val="0"/>
              </a:ext>
            </a:extLst>
          </a:blip>
          <a:srcRect t="13250" b="8840"/>
          <a:stretch/>
        </p:blipFill>
        <p:spPr>
          <a:xfrm>
            <a:off x="3264272" y="176419"/>
            <a:ext cx="5532028" cy="6060869"/>
          </a:xfrm>
          <a:prstGeom prst="rect">
            <a:avLst/>
          </a:prstGeom>
        </p:spPr>
      </p:pic>
      <p:sp>
        <p:nvSpPr>
          <p:cNvPr id="10" name="Rectangle 9">
            <a:extLst>
              <a:ext uri="{FF2B5EF4-FFF2-40B4-BE49-F238E27FC236}">
                <a16:creationId xmlns:a16="http://schemas.microsoft.com/office/drawing/2014/main" id="{C6AB4BF8-D310-A843-91E5-1D8118E9CE12}"/>
              </a:ext>
            </a:extLst>
          </p:cNvPr>
          <p:cNvSpPr/>
          <p:nvPr/>
        </p:nvSpPr>
        <p:spPr>
          <a:xfrm>
            <a:off x="6600056" y="6093296"/>
            <a:ext cx="14406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7247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dirty="0"/>
              <a:t>Augmenting Human Intellect</a:t>
            </a:r>
          </a:p>
        </p:txBody>
      </p:sp>
      <p:sp>
        <p:nvSpPr>
          <p:cNvPr id="4" name="Text Placeholder 3">
            <a:extLst>
              <a:ext uri="{FF2B5EF4-FFF2-40B4-BE49-F238E27FC236}">
                <a16:creationId xmlns:a16="http://schemas.microsoft.com/office/drawing/2014/main" id="{4BF4C138-884A-024B-900E-B7B2210EAF98}"/>
              </a:ext>
            </a:extLst>
          </p:cNvPr>
          <p:cNvSpPr>
            <a:spLocks noGrp="1"/>
          </p:cNvSpPr>
          <p:nvPr>
            <p:ph type="body" sz="quarter" idx="11"/>
          </p:nvPr>
        </p:nvSpPr>
        <p:spPr/>
        <p:txBody>
          <a:bodyPr/>
          <a:lstStyle/>
          <a:p>
            <a:pPr marL="0" indent="0">
              <a:buNone/>
            </a:pPr>
            <a:r>
              <a:rPr lang="en-GB" dirty="0"/>
              <a:t>A new stage of human evolution, characterised by "automated external symbol manipulation”</a:t>
            </a:r>
          </a:p>
          <a:p>
            <a:endParaRPr lang="en-GB" dirty="0"/>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tx1"/>
                </a:solidFill>
              </a:rPr>
              <a:t>Engelbart D.C. (1962) </a:t>
            </a:r>
            <a:r>
              <a:rPr lang="en-US" sz="1200" i="1" dirty="0">
                <a:solidFill>
                  <a:schemeClr val="tx1"/>
                </a:solidFill>
              </a:rPr>
              <a:t>Augmenting Human Intellect: A Conceptual Framework</a:t>
            </a:r>
            <a:r>
              <a:rPr lang="en-US" sz="1200" dirty="0">
                <a:solidFill>
                  <a:schemeClr val="tx1"/>
                </a:solidFill>
              </a:rPr>
              <a:t>. SRI Summary Report AFOSR-3223. USA: Stanford Research Institute.</a:t>
            </a:r>
          </a:p>
        </p:txBody>
      </p:sp>
      <p:sp>
        <p:nvSpPr>
          <p:cNvPr id="14" name="Rounded Rectangular Callout 13">
            <a:extLst>
              <a:ext uri="{FF2B5EF4-FFF2-40B4-BE49-F238E27FC236}">
                <a16:creationId xmlns:a16="http://schemas.microsoft.com/office/drawing/2014/main" id="{769AFEE9-EC8E-824E-B9C4-CF88EDB4C4B7}"/>
              </a:ext>
            </a:extLst>
          </p:cNvPr>
          <p:cNvSpPr/>
          <p:nvPr/>
        </p:nvSpPr>
        <p:spPr bwMode="auto">
          <a:xfrm>
            <a:off x="6383958" y="2852936"/>
            <a:ext cx="5400674" cy="3384352"/>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t>[...] symbols with which the human represents the concepts he is manipulating can be arranged before his eyes, moved, stored, recalled, operated upon according to extremely complex rules—all in very rapid response to a minimum amount of information supplied by the human, by means of special cooperative technological devices.</a:t>
            </a:r>
          </a:p>
        </p:txBody>
      </p:sp>
    </p:spTree>
    <p:extLst>
      <p:ext uri="{BB962C8B-B14F-4D97-AF65-F5344CB8AC3E}">
        <p14:creationId xmlns:p14="http://schemas.microsoft.com/office/powerpoint/2010/main" val="22274415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dirty="0"/>
              <a:t>Augmenting Human Intellect</a:t>
            </a:r>
          </a:p>
        </p:txBody>
      </p:sp>
      <p:sp>
        <p:nvSpPr>
          <p:cNvPr id="7" name="Rounded Rectangular Callout 6">
            <a:extLst>
              <a:ext uri="{FF2B5EF4-FFF2-40B4-BE49-F238E27FC236}">
                <a16:creationId xmlns:a16="http://schemas.microsoft.com/office/drawing/2014/main" id="{8D0C6C7D-B02C-534E-ABA7-F006EAA4B6A7}"/>
              </a:ext>
            </a:extLst>
          </p:cNvPr>
          <p:cNvSpPr/>
          <p:nvPr/>
        </p:nvSpPr>
        <p:spPr bwMode="auto">
          <a:xfrm>
            <a:off x="6383958" y="1784394"/>
            <a:ext cx="5400674" cy="4236894"/>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ea typeface="ＭＳ Ｐゴシック" charset="0"/>
              </a:rPr>
              <a:t>We are concentrating fully upon reaching the point where we can do all of our work on line — placing in computer store all of our specifications, plans, designs, programs, documentation, reports, memos, bibliography and reference notes, etc., and doing all of our scratch work, planning, designing, debugging, etc., and a good deal of our intercommunication, via the consoles.</a:t>
            </a:r>
            <a:endParaRPr lang="en-GB" sz="2000" i="1" dirty="0"/>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tx1"/>
                </a:solidFill>
              </a:rPr>
              <a:t>Engelbart D.C. and English W.K. (1968) </a:t>
            </a:r>
            <a:r>
              <a:rPr lang="en-US" sz="1200" i="1" dirty="0">
                <a:solidFill>
                  <a:schemeClr val="tx1"/>
                </a:solidFill>
              </a:rPr>
              <a:t>A Research Center for Augmenting Human Intellect</a:t>
            </a:r>
            <a:r>
              <a:rPr lang="en-US" sz="1200" dirty="0">
                <a:solidFill>
                  <a:schemeClr val="tx1"/>
                </a:solidFill>
              </a:rPr>
              <a:t>. AFIPS Conference Proceedings of the 1968 Fall Joint Computer Conference. Vol.33, pp.395-410.</a:t>
            </a:r>
          </a:p>
        </p:txBody>
      </p:sp>
    </p:spTree>
    <p:extLst>
      <p:ext uri="{BB962C8B-B14F-4D97-AF65-F5344CB8AC3E}">
        <p14:creationId xmlns:p14="http://schemas.microsoft.com/office/powerpoint/2010/main" val="1854562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F59B31-C8D4-AC46-ABC6-18AC780E539A}"/>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sharpenSoften amount="100000"/>
                    </a14:imgEffect>
                    <a14:imgEffect>
                      <a14:saturation sat="0"/>
                    </a14:imgEffect>
                    <a14:imgEffect>
                      <a14:brightnessContrast bright="4000" contrast="37000"/>
                    </a14:imgEffect>
                  </a14:imgLayer>
                </a14:imgProps>
              </a:ext>
              <a:ext uri="{28A0092B-C50C-407E-A947-70E740481C1C}">
                <a14:useLocalDpi xmlns:a14="http://schemas.microsoft.com/office/drawing/2010/main" val="0"/>
              </a:ext>
            </a:extLst>
          </a:blip>
          <a:srcRect l="3990" t="1239" r="3436" b="19727"/>
          <a:stretch/>
        </p:blipFill>
        <p:spPr>
          <a:xfrm>
            <a:off x="6167438" y="0"/>
            <a:ext cx="6024562" cy="6858000"/>
          </a:xfrm>
        </p:spPr>
      </p:pic>
      <p:sp>
        <p:nvSpPr>
          <p:cNvPr id="3" name="Title 2">
            <a:extLst>
              <a:ext uri="{FF2B5EF4-FFF2-40B4-BE49-F238E27FC236}">
                <a16:creationId xmlns:a16="http://schemas.microsoft.com/office/drawing/2014/main" id="{2293AFB8-84C5-CE40-8A72-0379E7A78742}"/>
              </a:ext>
            </a:extLst>
          </p:cNvPr>
          <p:cNvSpPr>
            <a:spLocks noGrp="1"/>
          </p:cNvSpPr>
          <p:nvPr>
            <p:ph type="title"/>
          </p:nvPr>
        </p:nvSpPr>
        <p:spPr/>
        <p:txBody>
          <a:bodyPr/>
          <a:lstStyle/>
          <a:p>
            <a:r>
              <a:rPr lang="en-GB"/>
              <a:t>The Talmud</a:t>
            </a:r>
            <a:endParaRPr lang="en-GB" dirty="0"/>
          </a:p>
        </p:txBody>
      </p:sp>
      <p:sp>
        <p:nvSpPr>
          <p:cNvPr id="6" name="Content Placeholder 5">
            <a:extLst>
              <a:ext uri="{FF2B5EF4-FFF2-40B4-BE49-F238E27FC236}">
                <a16:creationId xmlns:a16="http://schemas.microsoft.com/office/drawing/2014/main" id="{2BE559E8-2D33-2A4C-8640-7CF2F8F6E5AB}"/>
              </a:ext>
            </a:extLst>
          </p:cNvPr>
          <p:cNvSpPr>
            <a:spLocks noGrp="1"/>
          </p:cNvSpPr>
          <p:nvPr>
            <p:ph sz="quarter" idx="13"/>
          </p:nvPr>
        </p:nvSpPr>
        <p:spPr/>
        <p:txBody>
          <a:bodyPr/>
          <a:lstStyle/>
          <a:p>
            <a:pPr marL="0" indent="0">
              <a:buNone/>
            </a:pPr>
            <a:r>
              <a:rPr lang="en-GB" dirty="0"/>
              <a:t>Central text of Rabbinical Judaism after the Jewish-Roman Wars</a:t>
            </a:r>
          </a:p>
          <a:p>
            <a:pPr lvl="1"/>
            <a:r>
              <a:rPr lang="en-GB" dirty="0"/>
              <a:t>Encoding of earlier oral tradition</a:t>
            </a:r>
          </a:p>
          <a:p>
            <a:pPr lvl="1"/>
            <a:r>
              <a:rPr lang="en-GB" dirty="0"/>
              <a:t>Commentaries on original text</a:t>
            </a:r>
          </a:p>
          <a:p>
            <a:pPr lvl="1"/>
            <a:r>
              <a:rPr lang="en-GB" dirty="0"/>
              <a:t>Commentaries on commentaries</a:t>
            </a:r>
          </a:p>
        </p:txBody>
      </p:sp>
      <p:grpSp>
        <p:nvGrpSpPr>
          <p:cNvPr id="32" name="Group 31">
            <a:extLst>
              <a:ext uri="{FF2B5EF4-FFF2-40B4-BE49-F238E27FC236}">
                <a16:creationId xmlns:a16="http://schemas.microsoft.com/office/drawing/2014/main" id="{C1F15F5C-520D-8A42-83A9-709E2DCF2522}"/>
              </a:ext>
            </a:extLst>
          </p:cNvPr>
          <p:cNvGrpSpPr/>
          <p:nvPr/>
        </p:nvGrpSpPr>
        <p:grpSpPr>
          <a:xfrm>
            <a:off x="8256240" y="908720"/>
            <a:ext cx="1944216" cy="2520726"/>
            <a:chOff x="8256240" y="908720"/>
            <a:chExt cx="1944216" cy="2520726"/>
          </a:xfrm>
        </p:grpSpPr>
        <p:grpSp>
          <p:nvGrpSpPr>
            <p:cNvPr id="22" name="Group 21">
              <a:extLst>
                <a:ext uri="{FF2B5EF4-FFF2-40B4-BE49-F238E27FC236}">
                  <a16:creationId xmlns:a16="http://schemas.microsoft.com/office/drawing/2014/main" id="{994E35E8-5D5C-1747-B7C2-9BFC344AA4ED}"/>
                </a:ext>
              </a:extLst>
            </p:cNvPr>
            <p:cNvGrpSpPr/>
            <p:nvPr/>
          </p:nvGrpSpPr>
          <p:grpSpPr>
            <a:xfrm>
              <a:off x="8256240" y="908720"/>
              <a:ext cx="1944216" cy="2520726"/>
              <a:chOff x="8256240" y="908720"/>
              <a:chExt cx="1944216" cy="2520726"/>
            </a:xfrm>
          </p:grpSpPr>
          <p:sp>
            <p:nvSpPr>
              <p:cNvPr id="8" name="Rectangle 7">
                <a:extLst>
                  <a:ext uri="{FF2B5EF4-FFF2-40B4-BE49-F238E27FC236}">
                    <a16:creationId xmlns:a16="http://schemas.microsoft.com/office/drawing/2014/main" id="{E624B339-9645-1A4B-8D6B-FF68AF47EC25}"/>
                  </a:ext>
                </a:extLst>
              </p:cNvPr>
              <p:cNvSpPr/>
              <p:nvPr/>
            </p:nvSpPr>
            <p:spPr>
              <a:xfrm>
                <a:off x="8256240" y="908720"/>
                <a:ext cx="1944216" cy="2376264"/>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E5C7691-16D6-D048-AF38-9524DBC796B0}"/>
                  </a:ext>
                </a:extLst>
              </p:cNvPr>
              <p:cNvSpPr/>
              <p:nvPr/>
            </p:nvSpPr>
            <p:spPr>
              <a:xfrm>
                <a:off x="9408368" y="3284984"/>
                <a:ext cx="792088" cy="144462"/>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6FBFED9B-14AF-C649-85DA-FF7F1A26A346}"/>
                </a:ext>
              </a:extLst>
            </p:cNvPr>
            <p:cNvSpPr txBox="1"/>
            <p:nvPr/>
          </p:nvSpPr>
          <p:spPr>
            <a:xfrm>
              <a:off x="8371427" y="2529560"/>
              <a:ext cx="1124026" cy="646331"/>
            </a:xfrm>
            <a:prstGeom prst="rect">
              <a:avLst/>
            </a:prstGeom>
            <a:solidFill>
              <a:schemeClr val="bg1"/>
            </a:solidFill>
            <a:ln>
              <a:solidFill>
                <a:schemeClr val="tx1"/>
              </a:solidFill>
            </a:ln>
          </p:spPr>
          <p:txBody>
            <a:bodyPr wrap="none" rtlCol="0">
              <a:spAutoFit/>
            </a:bodyPr>
            <a:lstStyle/>
            <a:p>
              <a:r>
                <a:rPr lang="en-GB" dirty="0"/>
                <a:t>Mishnah</a:t>
              </a:r>
              <a:br>
                <a:rPr lang="en-GB" dirty="0"/>
              </a:br>
              <a:r>
                <a:rPr lang="en-GB" dirty="0"/>
                <a:t>C2-3</a:t>
              </a:r>
              <a:r>
                <a:rPr lang="en-GB" baseline="30000" dirty="0"/>
                <a:t>rd</a:t>
              </a:r>
            </a:p>
          </p:txBody>
        </p:sp>
      </p:grpSp>
      <p:grpSp>
        <p:nvGrpSpPr>
          <p:cNvPr id="33" name="Group 32">
            <a:extLst>
              <a:ext uri="{FF2B5EF4-FFF2-40B4-BE49-F238E27FC236}">
                <a16:creationId xmlns:a16="http://schemas.microsoft.com/office/drawing/2014/main" id="{BC568425-23F8-4B48-AB87-8B04BCED9782}"/>
              </a:ext>
            </a:extLst>
          </p:cNvPr>
          <p:cNvGrpSpPr/>
          <p:nvPr/>
        </p:nvGrpSpPr>
        <p:grpSpPr>
          <a:xfrm>
            <a:off x="8256240" y="3284984"/>
            <a:ext cx="3168352" cy="2592288"/>
            <a:chOff x="8256240" y="3284984"/>
            <a:chExt cx="3168352" cy="2592288"/>
          </a:xfrm>
        </p:grpSpPr>
        <p:grpSp>
          <p:nvGrpSpPr>
            <p:cNvPr id="23" name="Group 22">
              <a:extLst>
                <a:ext uri="{FF2B5EF4-FFF2-40B4-BE49-F238E27FC236}">
                  <a16:creationId xmlns:a16="http://schemas.microsoft.com/office/drawing/2014/main" id="{3BB83CD2-6EF9-0F40-9748-E52ACD400B71}"/>
                </a:ext>
              </a:extLst>
            </p:cNvPr>
            <p:cNvGrpSpPr/>
            <p:nvPr/>
          </p:nvGrpSpPr>
          <p:grpSpPr>
            <a:xfrm>
              <a:off x="8256240" y="3284984"/>
              <a:ext cx="3168352" cy="2592288"/>
              <a:chOff x="8256240" y="3284984"/>
              <a:chExt cx="3168352" cy="2592288"/>
            </a:xfrm>
          </p:grpSpPr>
          <p:sp>
            <p:nvSpPr>
              <p:cNvPr id="9" name="Rectangle 8">
                <a:extLst>
                  <a:ext uri="{FF2B5EF4-FFF2-40B4-BE49-F238E27FC236}">
                    <a16:creationId xmlns:a16="http://schemas.microsoft.com/office/drawing/2014/main" id="{97320AB8-5F92-C348-90F0-F67BD4B43B94}"/>
                  </a:ext>
                </a:extLst>
              </p:cNvPr>
              <p:cNvSpPr/>
              <p:nvPr/>
            </p:nvSpPr>
            <p:spPr>
              <a:xfrm>
                <a:off x="8256240" y="3429446"/>
                <a:ext cx="1944216" cy="2087786"/>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A544D52-77E9-004E-B151-502329C1FC86}"/>
                  </a:ext>
                </a:extLst>
              </p:cNvPr>
              <p:cNvSpPr/>
              <p:nvPr/>
            </p:nvSpPr>
            <p:spPr>
              <a:xfrm>
                <a:off x="8256240" y="5517232"/>
                <a:ext cx="3168352" cy="360040"/>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8FB8B4-2CF3-774E-A04B-3927B4E9AD19}"/>
                  </a:ext>
                </a:extLst>
              </p:cNvPr>
              <p:cNvSpPr/>
              <p:nvPr/>
            </p:nvSpPr>
            <p:spPr>
              <a:xfrm>
                <a:off x="8256240" y="3284984"/>
                <a:ext cx="1152128" cy="14446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C7AAA633-9306-E541-9FA9-B7568DA6CCB4}"/>
                </a:ext>
              </a:extLst>
            </p:cNvPr>
            <p:cNvSpPr txBox="1"/>
            <p:nvPr/>
          </p:nvSpPr>
          <p:spPr>
            <a:xfrm>
              <a:off x="8371427" y="5083763"/>
              <a:ext cx="1045479" cy="646331"/>
            </a:xfrm>
            <a:prstGeom prst="rect">
              <a:avLst/>
            </a:prstGeom>
            <a:solidFill>
              <a:schemeClr val="bg1"/>
            </a:solidFill>
            <a:ln>
              <a:solidFill>
                <a:schemeClr val="tx1"/>
              </a:solidFill>
            </a:ln>
          </p:spPr>
          <p:txBody>
            <a:bodyPr wrap="none" rtlCol="0">
              <a:spAutoFit/>
            </a:bodyPr>
            <a:lstStyle/>
            <a:p>
              <a:r>
                <a:rPr lang="en-GB" dirty="0" err="1"/>
                <a:t>Gemara</a:t>
              </a:r>
              <a:r>
                <a:rPr lang="en-GB" dirty="0"/>
                <a:t/>
              </a:r>
              <a:br>
                <a:rPr lang="en-GB" dirty="0"/>
              </a:br>
              <a:r>
                <a:rPr lang="en-GB" dirty="0"/>
                <a:t>C5-6</a:t>
              </a:r>
              <a:r>
                <a:rPr lang="en-GB" baseline="30000" dirty="0"/>
                <a:t>th</a:t>
              </a:r>
            </a:p>
          </p:txBody>
        </p:sp>
      </p:grpSp>
      <p:grpSp>
        <p:nvGrpSpPr>
          <p:cNvPr id="34" name="Group 33">
            <a:extLst>
              <a:ext uri="{FF2B5EF4-FFF2-40B4-BE49-F238E27FC236}">
                <a16:creationId xmlns:a16="http://schemas.microsoft.com/office/drawing/2014/main" id="{60401ED3-1A13-C24E-9E8C-07E9D02DC5B5}"/>
              </a:ext>
            </a:extLst>
          </p:cNvPr>
          <p:cNvGrpSpPr/>
          <p:nvPr/>
        </p:nvGrpSpPr>
        <p:grpSpPr>
          <a:xfrm>
            <a:off x="9264352" y="332656"/>
            <a:ext cx="2160240" cy="5184576"/>
            <a:chOff x="9264352" y="332656"/>
            <a:chExt cx="2160240" cy="5184576"/>
          </a:xfrm>
        </p:grpSpPr>
        <p:grpSp>
          <p:nvGrpSpPr>
            <p:cNvPr id="24" name="Group 23">
              <a:extLst>
                <a:ext uri="{FF2B5EF4-FFF2-40B4-BE49-F238E27FC236}">
                  <a16:creationId xmlns:a16="http://schemas.microsoft.com/office/drawing/2014/main" id="{9254C352-1135-D34B-8DD4-56636C05DBAD}"/>
                </a:ext>
              </a:extLst>
            </p:cNvPr>
            <p:cNvGrpSpPr/>
            <p:nvPr/>
          </p:nvGrpSpPr>
          <p:grpSpPr>
            <a:xfrm>
              <a:off x="9264352" y="332656"/>
              <a:ext cx="2160240" cy="5184576"/>
              <a:chOff x="9264352" y="332656"/>
              <a:chExt cx="2160240" cy="5184576"/>
            </a:xfrm>
          </p:grpSpPr>
          <p:sp>
            <p:nvSpPr>
              <p:cNvPr id="11" name="Rectangle 10">
                <a:extLst>
                  <a:ext uri="{FF2B5EF4-FFF2-40B4-BE49-F238E27FC236}">
                    <a16:creationId xmlns:a16="http://schemas.microsoft.com/office/drawing/2014/main" id="{4A13F5E3-DD39-194D-B956-74DA5E96EF58}"/>
                  </a:ext>
                </a:extLst>
              </p:cNvPr>
              <p:cNvSpPr/>
              <p:nvPr/>
            </p:nvSpPr>
            <p:spPr>
              <a:xfrm>
                <a:off x="9264352" y="332656"/>
                <a:ext cx="2160240" cy="576064"/>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5323D0C-11C1-0A4E-9F52-7BD92D2979A0}"/>
                  </a:ext>
                </a:extLst>
              </p:cNvPr>
              <p:cNvSpPr/>
              <p:nvPr/>
            </p:nvSpPr>
            <p:spPr>
              <a:xfrm>
                <a:off x="10200456" y="908720"/>
                <a:ext cx="1224136" cy="460851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F12E9344-8746-F542-9C07-EA06EEF8343A}"/>
                </a:ext>
              </a:extLst>
            </p:cNvPr>
            <p:cNvSpPr txBox="1"/>
            <p:nvPr/>
          </p:nvSpPr>
          <p:spPr>
            <a:xfrm>
              <a:off x="10449847" y="4655537"/>
              <a:ext cx="790601" cy="646331"/>
            </a:xfrm>
            <a:prstGeom prst="rect">
              <a:avLst/>
            </a:prstGeom>
            <a:solidFill>
              <a:schemeClr val="bg1"/>
            </a:solidFill>
            <a:ln>
              <a:solidFill>
                <a:schemeClr val="tx1"/>
              </a:solidFill>
            </a:ln>
          </p:spPr>
          <p:txBody>
            <a:bodyPr wrap="none" rtlCol="0">
              <a:spAutoFit/>
            </a:bodyPr>
            <a:lstStyle/>
            <a:p>
              <a:r>
                <a:rPr lang="en-GB" dirty="0" err="1"/>
                <a:t>Rashi</a:t>
              </a:r>
              <a:r>
                <a:rPr lang="en-GB" dirty="0"/>
                <a:t/>
              </a:r>
              <a:br>
                <a:rPr lang="en-GB" dirty="0"/>
              </a:br>
              <a:r>
                <a:rPr lang="en-GB" dirty="0"/>
                <a:t>C11</a:t>
              </a:r>
              <a:r>
                <a:rPr lang="en-GB" baseline="30000" dirty="0"/>
                <a:t>th</a:t>
              </a:r>
            </a:p>
          </p:txBody>
        </p:sp>
      </p:grpSp>
      <p:grpSp>
        <p:nvGrpSpPr>
          <p:cNvPr id="35" name="Group 34">
            <a:extLst>
              <a:ext uri="{FF2B5EF4-FFF2-40B4-BE49-F238E27FC236}">
                <a16:creationId xmlns:a16="http://schemas.microsoft.com/office/drawing/2014/main" id="{CF5846B5-751E-3848-9D91-C70CD63FC3B0}"/>
              </a:ext>
            </a:extLst>
          </p:cNvPr>
          <p:cNvGrpSpPr/>
          <p:nvPr/>
        </p:nvGrpSpPr>
        <p:grpSpPr>
          <a:xfrm>
            <a:off x="7032104" y="332656"/>
            <a:ext cx="4392488" cy="6525344"/>
            <a:chOff x="7032104" y="332656"/>
            <a:chExt cx="4392488" cy="6525344"/>
          </a:xfrm>
        </p:grpSpPr>
        <p:grpSp>
          <p:nvGrpSpPr>
            <p:cNvPr id="25" name="Group 24">
              <a:extLst>
                <a:ext uri="{FF2B5EF4-FFF2-40B4-BE49-F238E27FC236}">
                  <a16:creationId xmlns:a16="http://schemas.microsoft.com/office/drawing/2014/main" id="{3B355BD1-10C9-5646-A1EE-6B2B5906DC57}"/>
                </a:ext>
              </a:extLst>
            </p:cNvPr>
            <p:cNvGrpSpPr/>
            <p:nvPr/>
          </p:nvGrpSpPr>
          <p:grpSpPr>
            <a:xfrm>
              <a:off x="7032104" y="332656"/>
              <a:ext cx="4392488" cy="6525344"/>
              <a:chOff x="7032104" y="332656"/>
              <a:chExt cx="4392488" cy="6525344"/>
            </a:xfrm>
          </p:grpSpPr>
          <p:sp>
            <p:nvSpPr>
              <p:cNvPr id="16" name="Rectangle 15">
                <a:extLst>
                  <a:ext uri="{FF2B5EF4-FFF2-40B4-BE49-F238E27FC236}">
                    <a16:creationId xmlns:a16="http://schemas.microsoft.com/office/drawing/2014/main" id="{F34DEDF0-983C-7546-B10D-353671AE026C}"/>
                  </a:ext>
                </a:extLst>
              </p:cNvPr>
              <p:cNvSpPr/>
              <p:nvPr/>
            </p:nvSpPr>
            <p:spPr>
              <a:xfrm>
                <a:off x="7032104" y="332656"/>
                <a:ext cx="2232248" cy="576064"/>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BEAF055-B281-164D-93C7-DAFDA2BB9ED1}"/>
                  </a:ext>
                </a:extLst>
              </p:cNvPr>
              <p:cNvSpPr/>
              <p:nvPr/>
            </p:nvSpPr>
            <p:spPr>
              <a:xfrm>
                <a:off x="7032104" y="908720"/>
                <a:ext cx="1224136" cy="4968552"/>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17691F5-5F32-5846-B101-2C13C7113124}"/>
                  </a:ext>
                </a:extLst>
              </p:cNvPr>
              <p:cNvSpPr/>
              <p:nvPr/>
            </p:nvSpPr>
            <p:spPr>
              <a:xfrm>
                <a:off x="7032104" y="5877272"/>
                <a:ext cx="4392488" cy="98072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7242B0EB-318F-AB4C-9194-B5BEB35BE411}"/>
                </a:ext>
              </a:extLst>
            </p:cNvPr>
            <p:cNvSpPr txBox="1"/>
            <p:nvPr/>
          </p:nvSpPr>
          <p:spPr>
            <a:xfrm>
              <a:off x="7207306" y="6055450"/>
              <a:ext cx="1157689" cy="646331"/>
            </a:xfrm>
            <a:prstGeom prst="rect">
              <a:avLst/>
            </a:prstGeom>
            <a:solidFill>
              <a:schemeClr val="bg1"/>
            </a:solidFill>
            <a:ln>
              <a:solidFill>
                <a:schemeClr val="tx1"/>
              </a:solidFill>
            </a:ln>
          </p:spPr>
          <p:txBody>
            <a:bodyPr wrap="none" rtlCol="0">
              <a:spAutoFit/>
            </a:bodyPr>
            <a:lstStyle/>
            <a:p>
              <a:r>
                <a:rPr lang="en-GB" dirty="0" err="1"/>
                <a:t>Tosafot</a:t>
              </a:r>
              <a:r>
                <a:rPr lang="en-GB" dirty="0"/>
                <a:t/>
              </a:r>
              <a:br>
                <a:rPr lang="en-GB" dirty="0"/>
              </a:br>
              <a:r>
                <a:rPr lang="en-GB" dirty="0"/>
                <a:t>C12-13</a:t>
              </a:r>
              <a:r>
                <a:rPr lang="en-GB" baseline="30000" dirty="0"/>
                <a:t>th</a:t>
              </a:r>
            </a:p>
          </p:txBody>
        </p:sp>
      </p:grpSp>
      <p:grpSp>
        <p:nvGrpSpPr>
          <p:cNvPr id="2" name="Group 1">
            <a:extLst>
              <a:ext uri="{FF2B5EF4-FFF2-40B4-BE49-F238E27FC236}">
                <a16:creationId xmlns:a16="http://schemas.microsoft.com/office/drawing/2014/main" id="{81EC81AC-CFB6-FD4E-A1E1-2008C03BF75E}"/>
              </a:ext>
            </a:extLst>
          </p:cNvPr>
          <p:cNvGrpSpPr/>
          <p:nvPr/>
        </p:nvGrpSpPr>
        <p:grpSpPr>
          <a:xfrm>
            <a:off x="5013469" y="332656"/>
            <a:ext cx="7131203" cy="6525344"/>
            <a:chOff x="5013469" y="332656"/>
            <a:chExt cx="7131203" cy="6525344"/>
          </a:xfrm>
        </p:grpSpPr>
        <p:sp>
          <p:nvSpPr>
            <p:cNvPr id="19" name="Rectangle 18">
              <a:extLst>
                <a:ext uri="{FF2B5EF4-FFF2-40B4-BE49-F238E27FC236}">
                  <a16:creationId xmlns:a16="http://schemas.microsoft.com/office/drawing/2014/main" id="{54C4C004-13FB-0B43-9358-E03CE353080E}"/>
                </a:ext>
              </a:extLst>
            </p:cNvPr>
            <p:cNvSpPr/>
            <p:nvPr/>
          </p:nvSpPr>
          <p:spPr>
            <a:xfrm>
              <a:off x="6384032" y="332656"/>
              <a:ext cx="648072"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D5A1D92-4936-BB42-A9E2-680FF5090DFE}"/>
                </a:ext>
              </a:extLst>
            </p:cNvPr>
            <p:cNvSpPr/>
            <p:nvPr/>
          </p:nvSpPr>
          <p:spPr>
            <a:xfrm>
              <a:off x="11424592" y="332656"/>
              <a:ext cx="720080" cy="652534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1C161924-EDDA-5043-84B5-736342E40424}"/>
                </a:ext>
              </a:extLst>
            </p:cNvPr>
            <p:cNvSpPr txBox="1"/>
            <p:nvPr/>
          </p:nvSpPr>
          <p:spPr>
            <a:xfrm>
              <a:off x="5013469" y="4727756"/>
              <a:ext cx="2504212" cy="646331"/>
            </a:xfrm>
            <a:prstGeom prst="rect">
              <a:avLst/>
            </a:prstGeom>
            <a:solidFill>
              <a:schemeClr val="bg1"/>
            </a:solidFill>
            <a:ln>
              <a:solidFill>
                <a:schemeClr val="tx1"/>
              </a:solidFill>
            </a:ln>
          </p:spPr>
          <p:txBody>
            <a:bodyPr wrap="none" rtlCol="0">
              <a:spAutoFit/>
            </a:bodyPr>
            <a:lstStyle/>
            <a:p>
              <a:r>
                <a:rPr lang="en-GB" dirty="0"/>
                <a:t>Later commentaries</a:t>
              </a:r>
              <a:endParaRPr lang="en-GB" baseline="30000" dirty="0"/>
            </a:p>
            <a:p>
              <a:r>
                <a:rPr lang="en-GB" dirty="0"/>
                <a:t>and cross-references</a:t>
              </a:r>
            </a:p>
          </p:txBody>
        </p:sp>
      </p:grpSp>
    </p:spTree>
    <p:extLst>
      <p:ext uri="{BB962C8B-B14F-4D97-AF65-F5344CB8AC3E}">
        <p14:creationId xmlns:p14="http://schemas.microsoft.com/office/powerpoint/2010/main" val="45227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9B1597-4909-C748-AC64-BB5355E92A8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294" r="27820"/>
          <a:stretch/>
        </p:blipFill>
        <p:spPr>
          <a:xfrm>
            <a:off x="6167439" y="0"/>
            <a:ext cx="6024562" cy="6858000"/>
          </a:xfrm>
        </p:spPr>
      </p:pic>
      <p:sp>
        <p:nvSpPr>
          <p:cNvPr id="3" name="Title 2">
            <a:extLst>
              <a:ext uri="{FF2B5EF4-FFF2-40B4-BE49-F238E27FC236}">
                <a16:creationId xmlns:a16="http://schemas.microsoft.com/office/drawing/2014/main" id="{1C8DE839-17CC-2645-96A2-6F7FC5CCC2D0}"/>
              </a:ext>
            </a:extLst>
          </p:cNvPr>
          <p:cNvSpPr>
            <a:spLocks noGrp="1"/>
          </p:cNvSpPr>
          <p:nvPr>
            <p:ph type="title"/>
          </p:nvPr>
        </p:nvSpPr>
        <p:spPr/>
        <p:txBody>
          <a:bodyPr/>
          <a:lstStyle/>
          <a:p>
            <a:r>
              <a:rPr lang="en-GB" dirty="0"/>
              <a:t>NLS: the </a:t>
            </a:r>
            <a:r>
              <a:rPr lang="en-GB" dirty="0" err="1"/>
              <a:t>oN-Line</a:t>
            </a:r>
            <a:r>
              <a:rPr lang="en-GB" dirty="0"/>
              <a:t> System</a:t>
            </a:r>
          </a:p>
        </p:txBody>
      </p:sp>
      <p:sp>
        <p:nvSpPr>
          <p:cNvPr id="4" name="Text Placeholder 3">
            <a:extLst>
              <a:ext uri="{FF2B5EF4-FFF2-40B4-BE49-F238E27FC236}">
                <a16:creationId xmlns:a16="http://schemas.microsoft.com/office/drawing/2014/main" id="{A59B5AC3-E44F-2C49-9A3C-D5BC22BEC9AA}"/>
              </a:ext>
            </a:extLst>
          </p:cNvPr>
          <p:cNvSpPr>
            <a:spLocks noGrp="1"/>
          </p:cNvSpPr>
          <p:nvPr>
            <p:ph type="body" sz="quarter" idx="11"/>
          </p:nvPr>
        </p:nvSpPr>
        <p:spPr/>
        <p:txBody>
          <a:bodyPr/>
          <a:lstStyle/>
          <a:p>
            <a:pPr marL="0" indent="0">
              <a:buNone/>
            </a:pPr>
            <a:r>
              <a:rPr lang="en-GB" dirty="0">
                <a:ea typeface="ＭＳ Ｐゴシック" charset="0"/>
                <a:cs typeface="ＭＳ Ｐゴシック" charset="0"/>
              </a:rPr>
              <a:t>Timesharing computer with multiple consoles</a:t>
            </a:r>
          </a:p>
          <a:p>
            <a:pPr marL="0" indent="0">
              <a:buNone/>
            </a:pPr>
            <a:r>
              <a:rPr lang="en-GB" dirty="0">
                <a:ea typeface="ＭＳ Ｐゴシック" charset="0"/>
                <a:cs typeface="ＭＳ Ｐゴシック" charset="0"/>
              </a:rPr>
              <a:t>UI features:</a:t>
            </a:r>
          </a:p>
          <a:p>
            <a:pPr marL="612775" lvl="1" indent="-342900"/>
            <a:r>
              <a:rPr lang="en-GB" dirty="0">
                <a:ea typeface="ＭＳ Ｐゴシック" charset="0"/>
              </a:rPr>
              <a:t>Windowed display</a:t>
            </a:r>
          </a:p>
          <a:p>
            <a:pPr marL="612775" lvl="1" indent="-342900"/>
            <a:r>
              <a:rPr lang="en-GB" dirty="0">
                <a:ea typeface="ＭＳ Ｐゴシック" charset="0"/>
              </a:rPr>
              <a:t>Mouse</a:t>
            </a:r>
          </a:p>
          <a:p>
            <a:pPr marL="612775" lvl="1" indent="-342900"/>
            <a:r>
              <a:rPr lang="en-GB" dirty="0">
                <a:ea typeface="ＭＳ Ｐゴシック" charset="0"/>
              </a:rPr>
              <a:t>Chorded keyboard</a:t>
            </a:r>
          </a:p>
          <a:p>
            <a:pPr marL="612775" lvl="1" indent="-342900"/>
            <a:r>
              <a:rPr lang="en-GB" dirty="0">
                <a:ea typeface="ＭＳ Ｐゴシック" charset="0"/>
              </a:rPr>
              <a:t>Videoconferencing</a:t>
            </a:r>
          </a:p>
          <a:p>
            <a:pPr marL="612775" lvl="1" indent="-342900"/>
            <a:r>
              <a:rPr lang="en-GB" dirty="0">
                <a:ea typeface="ＭＳ Ｐゴシック" charset="0"/>
              </a:rPr>
              <a:t>Links in content!</a:t>
            </a:r>
          </a:p>
        </p:txBody>
      </p:sp>
      <p:sp>
        <p:nvSpPr>
          <p:cNvPr id="5" name="Text Placeholder 4">
            <a:extLst>
              <a:ext uri="{FF2B5EF4-FFF2-40B4-BE49-F238E27FC236}">
                <a16:creationId xmlns:a16="http://schemas.microsoft.com/office/drawing/2014/main" id="{B7037AFB-5C79-484B-8A43-612176F1A4FB}"/>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8260856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9225A-85F3-CC4E-834F-82BCFB2A4520}"/>
              </a:ext>
            </a:extLst>
          </p:cNvPr>
          <p:cNvSpPr>
            <a:spLocks noGrp="1"/>
          </p:cNvSpPr>
          <p:nvPr>
            <p:ph type="title"/>
          </p:nvPr>
        </p:nvSpPr>
        <p:spPr/>
        <p:txBody>
          <a:bodyPr/>
          <a:lstStyle/>
          <a:p>
            <a:r>
              <a:rPr lang="en-GB" dirty="0"/>
              <a:t>The Mother of all Demos</a:t>
            </a:r>
          </a:p>
        </p:txBody>
      </p:sp>
      <p:pic>
        <p:nvPicPr>
          <p:cNvPr id="7" name="Content Placeholder 6">
            <a:extLst>
              <a:ext uri="{FF2B5EF4-FFF2-40B4-BE49-F238E27FC236}">
                <a16:creationId xmlns:a16="http://schemas.microsoft.com/office/drawing/2014/main" id="{7A8E8CEC-499F-EF49-90F0-60AF8CC830B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288214" y="1773238"/>
            <a:ext cx="4072022" cy="4464050"/>
          </a:xfrm>
        </p:spPr>
      </p:pic>
      <p:sp>
        <p:nvSpPr>
          <p:cNvPr id="5" name="Text Placeholder 4">
            <a:extLst>
              <a:ext uri="{FF2B5EF4-FFF2-40B4-BE49-F238E27FC236}">
                <a16:creationId xmlns:a16="http://schemas.microsoft.com/office/drawing/2014/main" id="{7B37DC6B-F4D8-0F46-8662-D640081F7FEB}"/>
              </a:ext>
            </a:extLst>
          </p:cNvPr>
          <p:cNvSpPr>
            <a:spLocks noGrp="1"/>
          </p:cNvSpPr>
          <p:nvPr>
            <p:ph type="body" sz="quarter" idx="12"/>
          </p:nvPr>
        </p:nvSpPr>
        <p:spPr>
          <a:xfrm>
            <a:off x="623888" y="6381750"/>
            <a:ext cx="5400675" cy="287338"/>
          </a:xfrm>
        </p:spPr>
        <p:txBody>
          <a:bodyPr/>
          <a:lstStyle/>
          <a:p>
            <a:r>
              <a:rPr lang="en-US" dirty="0"/>
              <a:t>http://</a:t>
            </a:r>
            <a:r>
              <a:rPr lang="en-US" dirty="0" err="1"/>
              <a:t>thedemo.org</a:t>
            </a:r>
            <a:r>
              <a:rPr lang="en-US" dirty="0"/>
              <a:t>/</a:t>
            </a:r>
          </a:p>
        </p:txBody>
      </p:sp>
      <p:pic>
        <p:nvPicPr>
          <p:cNvPr id="9" name="Picture 8">
            <a:extLst>
              <a:ext uri="{FF2B5EF4-FFF2-40B4-BE49-F238E27FC236}">
                <a16:creationId xmlns:a16="http://schemas.microsoft.com/office/drawing/2014/main" id="{FF71FF40-1302-AC43-B7EA-040D436C7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6795" y="1628800"/>
            <a:ext cx="4327757" cy="3089311"/>
          </a:xfrm>
          <a:prstGeom prst="rect">
            <a:avLst/>
          </a:prstGeom>
        </p:spPr>
      </p:pic>
      <p:pic>
        <p:nvPicPr>
          <p:cNvPr id="11" name="Picture 10">
            <a:extLst>
              <a:ext uri="{FF2B5EF4-FFF2-40B4-BE49-F238E27FC236}">
                <a16:creationId xmlns:a16="http://schemas.microsoft.com/office/drawing/2014/main" id="{234BE7F3-5699-E14C-BDDF-99FAAE8B5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795" y="4518818"/>
            <a:ext cx="4327757" cy="2150269"/>
          </a:xfrm>
          <a:prstGeom prst="rect">
            <a:avLst/>
          </a:prstGeom>
        </p:spPr>
      </p:pic>
    </p:spTree>
    <p:extLst>
      <p:ext uri="{BB962C8B-B14F-4D97-AF65-F5344CB8AC3E}">
        <p14:creationId xmlns:p14="http://schemas.microsoft.com/office/powerpoint/2010/main" val="7478470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9BD43-2C4A-4D4F-8CA3-D0EF7EFD25CC}"/>
              </a:ext>
            </a:extLst>
          </p:cNvPr>
          <p:cNvSpPr>
            <a:spLocks noGrp="1"/>
          </p:cNvSpPr>
          <p:nvPr>
            <p:ph type="title"/>
          </p:nvPr>
        </p:nvSpPr>
        <p:spPr/>
        <p:txBody>
          <a:bodyPr/>
          <a:lstStyle/>
          <a:p>
            <a:r>
              <a:rPr lang="en-GB" dirty="0"/>
              <a:t>Ted Nelson</a:t>
            </a:r>
          </a:p>
        </p:txBody>
      </p:sp>
      <p:pic>
        <p:nvPicPr>
          <p:cNvPr id="9" name="Picture Placeholder 8">
            <a:extLst>
              <a:ext uri="{FF2B5EF4-FFF2-40B4-BE49-F238E27FC236}">
                <a16:creationId xmlns:a16="http://schemas.microsoft.com/office/drawing/2014/main" id="{590067E2-0CF6-5B4A-B9DD-379AC1A8CF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233" b="7233"/>
          <a:stretch>
            <a:fillRect/>
          </a:stretch>
        </p:blipFill>
        <p:spPr/>
      </p:pic>
      <p:sp>
        <p:nvSpPr>
          <p:cNvPr id="4" name="Text Placeholder 3">
            <a:extLst>
              <a:ext uri="{FF2B5EF4-FFF2-40B4-BE49-F238E27FC236}">
                <a16:creationId xmlns:a16="http://schemas.microsoft.com/office/drawing/2014/main" id="{D7FA0E0A-A8E5-EA44-8005-4E689A056A21}"/>
              </a:ext>
            </a:extLst>
          </p:cNvPr>
          <p:cNvSpPr>
            <a:spLocks noGrp="1"/>
          </p:cNvSpPr>
          <p:nvPr>
            <p:ph type="body" sz="quarter" idx="11"/>
          </p:nvPr>
        </p:nvSpPr>
        <p:spPr/>
        <p:txBody>
          <a:bodyPr/>
          <a:lstStyle/>
          <a:p>
            <a:pPr marL="0" indent="0">
              <a:buNone/>
              <a:defRPr/>
            </a:pPr>
            <a:r>
              <a:rPr lang="en-US" dirty="0"/>
              <a:t>Sociologist, philosopher and film maker</a:t>
            </a:r>
          </a:p>
          <a:p>
            <a:pPr marL="0" indent="0">
              <a:buNone/>
              <a:defRPr/>
            </a:pPr>
            <a:r>
              <a:rPr lang="en-US" dirty="0"/>
              <a:t>Coined the term “hypertext” in 1965</a:t>
            </a:r>
          </a:p>
          <a:p>
            <a:pPr marL="90000" indent="0">
              <a:buNone/>
              <a:defRPr/>
            </a:pPr>
            <a:endParaRPr lang="en-US" dirty="0"/>
          </a:p>
          <a:p>
            <a:pPr marL="90000" indent="0">
              <a:buFont typeface="Arial"/>
              <a:buNone/>
              <a:defRPr/>
            </a:pPr>
            <a:endParaRPr lang="en-US" i="1" dirty="0"/>
          </a:p>
          <a:p>
            <a:pPr marL="90000" indent="0">
              <a:buFont typeface="Arial"/>
              <a:buNone/>
              <a:defRPr/>
            </a:pPr>
            <a:endParaRPr lang="en-US" i="1" dirty="0"/>
          </a:p>
        </p:txBody>
      </p:sp>
      <p:sp>
        <p:nvSpPr>
          <p:cNvPr id="10" name="Rounded Rectangular Callout 9">
            <a:extLst>
              <a:ext uri="{FF2B5EF4-FFF2-40B4-BE49-F238E27FC236}">
                <a16:creationId xmlns:a16="http://schemas.microsoft.com/office/drawing/2014/main" id="{47C37EA4-C691-6B49-9AA1-09DC738B3EC9}"/>
              </a:ext>
            </a:extLst>
          </p:cNvPr>
          <p:cNvSpPr/>
          <p:nvPr/>
        </p:nvSpPr>
        <p:spPr bwMode="auto">
          <a:xfrm>
            <a:off x="6383958" y="2945446"/>
            <a:ext cx="5400674" cy="1275642"/>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dirty="0"/>
              <a:t>A user interface should be so simple that a beginner in an emergency can understand it within ten seconds.”</a:t>
            </a:r>
            <a:endParaRPr lang="en-GB" sz="2000" i="1" dirty="0"/>
          </a:p>
        </p:txBody>
      </p:sp>
      <p:sp>
        <p:nvSpPr>
          <p:cNvPr id="11" name="Rounded Rectangular Callout 10">
            <a:extLst>
              <a:ext uri="{FF2B5EF4-FFF2-40B4-BE49-F238E27FC236}">
                <a16:creationId xmlns:a16="http://schemas.microsoft.com/office/drawing/2014/main" id="{55F7D3AF-7149-B24E-A384-2D356286EC27}"/>
              </a:ext>
            </a:extLst>
          </p:cNvPr>
          <p:cNvSpPr/>
          <p:nvPr/>
        </p:nvSpPr>
        <p:spPr bwMode="auto">
          <a:xfrm>
            <a:off x="6383958" y="4653136"/>
            <a:ext cx="5400674" cy="1197346"/>
          </a:xfrm>
          <a:prstGeom prst="wedgeRoundRectCallout">
            <a:avLst>
              <a:gd name="adj1" fmla="val -64606"/>
              <a:gd name="adj2" fmla="val 223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dirty="0"/>
              <a:t>Most people are fools, most authority is malignant, God does not exist, and everything is wrong.</a:t>
            </a:r>
            <a:endParaRPr lang="en-GB" sz="2000" i="1" dirty="0"/>
          </a:p>
        </p:txBody>
      </p:sp>
    </p:spTree>
    <p:extLst>
      <p:ext uri="{BB962C8B-B14F-4D97-AF65-F5344CB8AC3E}">
        <p14:creationId xmlns:p14="http://schemas.microsoft.com/office/powerpoint/2010/main" val="138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2827-5C97-0B44-B4C5-9115F03EC4A4}"/>
              </a:ext>
            </a:extLst>
          </p:cNvPr>
          <p:cNvSpPr>
            <a:spLocks noGrp="1"/>
          </p:cNvSpPr>
          <p:nvPr>
            <p:ph type="body" sz="quarter" idx="11"/>
          </p:nvPr>
        </p:nvSpPr>
        <p:spPr/>
        <p:txBody>
          <a:bodyPr>
            <a:normAutofit fontScale="92500"/>
          </a:bodyPr>
          <a:lstStyle/>
          <a:p>
            <a:pPr>
              <a:defRPr/>
            </a:pPr>
            <a:r>
              <a:rPr lang="en-GB" dirty="0"/>
              <a:t>Nelson, T.H. (1965) </a:t>
            </a:r>
            <a:r>
              <a:rPr lang="en-US" i="1" dirty="0"/>
              <a:t>A File Structure for the Complex, the Changing and the Indeterminate</a:t>
            </a:r>
            <a:r>
              <a:rPr lang="en-US" dirty="0"/>
              <a:t>. Proceedings of the ACM 20th National Conference, pp. 84-100</a:t>
            </a:r>
          </a:p>
          <a:p>
            <a:endParaRPr lang="en-GB" dirty="0"/>
          </a:p>
        </p:txBody>
      </p:sp>
      <p:pic>
        <p:nvPicPr>
          <p:cNvPr id="5" name="Picture 4">
            <a:extLst>
              <a:ext uri="{FF2B5EF4-FFF2-40B4-BE49-F238E27FC236}">
                <a16:creationId xmlns:a16="http://schemas.microsoft.com/office/drawing/2014/main" id="{3FE89922-F41F-424A-91FB-8595FCE1977D}"/>
              </a:ext>
            </a:extLst>
          </p:cNvPr>
          <p:cNvPicPr>
            <a:picLocks noChangeAspect="1"/>
          </p:cNvPicPr>
          <p:nvPr/>
        </p:nvPicPr>
        <p:blipFill rotWithShape="1">
          <a:blip r:embed="rId3">
            <a:extLst>
              <a:ext uri="{28A0092B-C50C-407E-A947-70E740481C1C}">
                <a14:useLocalDpi xmlns:a14="http://schemas.microsoft.com/office/drawing/2010/main" val="0"/>
              </a:ext>
            </a:extLst>
          </a:blip>
          <a:srcRect b="9051"/>
          <a:stretch/>
        </p:blipFill>
        <p:spPr>
          <a:xfrm>
            <a:off x="2302330" y="692150"/>
            <a:ext cx="7587340" cy="5545138"/>
          </a:xfrm>
          <a:prstGeom prst="rect">
            <a:avLst/>
          </a:prstGeom>
        </p:spPr>
      </p:pic>
    </p:spTree>
    <p:extLst>
      <p:ext uri="{BB962C8B-B14F-4D97-AF65-F5344CB8AC3E}">
        <p14:creationId xmlns:p14="http://schemas.microsoft.com/office/powerpoint/2010/main" val="23071080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yperland.mp4">
            <a:extLst>
              <a:ext uri="{FF2B5EF4-FFF2-40B4-BE49-F238E27FC236}">
                <a16:creationId xmlns:a16="http://schemas.microsoft.com/office/drawing/2014/main" id="{ABDAD3D1-6838-5D4D-BF18-D489B3CA59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60" y="12191"/>
            <a:ext cx="12199560" cy="6855899"/>
          </a:xfrm>
          <a:prstGeom prst="rect">
            <a:avLst/>
          </a:prstGeom>
        </p:spPr>
      </p:pic>
      <p:sp>
        <p:nvSpPr>
          <p:cNvPr id="3" name="Text Placeholder 2">
            <a:extLst>
              <a:ext uri="{FF2B5EF4-FFF2-40B4-BE49-F238E27FC236}">
                <a16:creationId xmlns:a16="http://schemas.microsoft.com/office/drawing/2014/main" id="{976FBCFE-7DD3-1547-8A70-35F1DF1A6991}"/>
              </a:ext>
            </a:extLst>
          </p:cNvPr>
          <p:cNvSpPr>
            <a:spLocks noGrp="1"/>
          </p:cNvSpPr>
          <p:nvPr>
            <p:ph type="body" sz="quarter" idx="11"/>
          </p:nvPr>
        </p:nvSpPr>
        <p:spPr>
          <a:solidFill>
            <a:schemeClr val="bg1"/>
          </a:solidFill>
        </p:spPr>
        <p:txBody>
          <a:bodyPr tIns="36000" bIns="36000">
            <a:noAutofit/>
          </a:bodyPr>
          <a:lstStyle/>
          <a:p>
            <a:r>
              <a:rPr lang="en-GB" dirty="0" err="1"/>
              <a:t>Hyperland</a:t>
            </a:r>
            <a:r>
              <a:rPr lang="en-GB" dirty="0"/>
              <a:t> (1990) Produced by Max Whitby [Television Programme]. London: British Broadcasting Corporation.</a:t>
            </a:r>
          </a:p>
        </p:txBody>
      </p:sp>
    </p:spTree>
    <p:extLst>
      <p:ext uri="{BB962C8B-B14F-4D97-AF65-F5344CB8AC3E}">
        <p14:creationId xmlns:p14="http://schemas.microsoft.com/office/powerpoint/2010/main" val="11434551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BEE6E3-52F0-574F-88F1-ADF0C48D4C7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a:solidFill>
            <a:schemeClr val="bg1"/>
          </a:solidFill>
        </p:spPr>
      </p:pic>
      <p:sp>
        <p:nvSpPr>
          <p:cNvPr id="3" name="Title 2">
            <a:extLst>
              <a:ext uri="{FF2B5EF4-FFF2-40B4-BE49-F238E27FC236}">
                <a16:creationId xmlns:a16="http://schemas.microsoft.com/office/drawing/2014/main" id="{D82E4CB2-DD96-224C-BEC3-6EF617A015ED}"/>
              </a:ext>
            </a:extLst>
          </p:cNvPr>
          <p:cNvSpPr>
            <a:spLocks noGrp="1"/>
          </p:cNvSpPr>
          <p:nvPr>
            <p:ph type="title"/>
          </p:nvPr>
        </p:nvSpPr>
        <p:spPr/>
        <p:txBody>
          <a:bodyPr/>
          <a:lstStyle/>
          <a:p>
            <a:r>
              <a:rPr lang="en-GB" dirty="0"/>
              <a:t>Computer Lib /</a:t>
            </a:r>
            <a:br>
              <a:rPr lang="en-GB" dirty="0"/>
            </a:br>
            <a:r>
              <a:rPr lang="en-GB" dirty="0"/>
              <a:t>Dream Machines</a:t>
            </a:r>
          </a:p>
        </p:txBody>
      </p:sp>
      <p:sp>
        <p:nvSpPr>
          <p:cNvPr id="4" name="Text Placeholder 3">
            <a:extLst>
              <a:ext uri="{FF2B5EF4-FFF2-40B4-BE49-F238E27FC236}">
                <a16:creationId xmlns:a16="http://schemas.microsoft.com/office/drawing/2014/main" id="{FD626E9C-4CCE-F84C-9509-04CDF1D652C7}"/>
              </a:ext>
            </a:extLst>
          </p:cNvPr>
          <p:cNvSpPr>
            <a:spLocks noGrp="1"/>
          </p:cNvSpPr>
          <p:nvPr>
            <p:ph type="body" sz="quarter" idx="11"/>
          </p:nvPr>
        </p:nvSpPr>
        <p:spPr/>
        <p:txBody>
          <a:bodyPr/>
          <a:lstStyle/>
          <a:p>
            <a:pPr marL="0" indent="0" algn="ctr">
              <a:buNone/>
            </a:pPr>
            <a:r>
              <a:rPr lang="en-US" i="1" dirty="0"/>
              <a:t>“No one's life has yet been simplified by a computer.”</a:t>
            </a:r>
          </a:p>
          <a:p>
            <a:endParaRPr lang="en-US" dirty="0"/>
          </a:p>
          <a:p>
            <a:pPr marL="0" indent="0">
              <a:buNone/>
            </a:pPr>
            <a:r>
              <a:rPr lang="en-US" dirty="0"/>
              <a:t>Two books in a dos-a-dos binding:</a:t>
            </a:r>
          </a:p>
          <a:p>
            <a:r>
              <a:rPr lang="en-US" dirty="0"/>
              <a:t>Computer Lib is a clarion call for people to understand computers deeply</a:t>
            </a:r>
          </a:p>
          <a:p>
            <a:r>
              <a:rPr lang="en-US" dirty="0"/>
              <a:t>Dream Machines is a sketch of the flexible media potential of computers</a:t>
            </a:r>
          </a:p>
          <a:p>
            <a:pPr marL="0" indent="0">
              <a:buNone/>
            </a:pPr>
            <a:endParaRPr lang="en-GB" dirty="0"/>
          </a:p>
        </p:txBody>
      </p:sp>
      <p:sp>
        <p:nvSpPr>
          <p:cNvPr id="5" name="Text Placeholder 4">
            <a:extLst>
              <a:ext uri="{FF2B5EF4-FFF2-40B4-BE49-F238E27FC236}">
                <a16:creationId xmlns:a16="http://schemas.microsoft.com/office/drawing/2014/main" id="{44B7E9DD-80AA-6D4E-8DF0-3F4E1B570ED0}"/>
              </a:ext>
            </a:extLst>
          </p:cNvPr>
          <p:cNvSpPr>
            <a:spLocks noGrp="1"/>
          </p:cNvSpPr>
          <p:nvPr>
            <p:ph type="body" sz="quarter" idx="12"/>
          </p:nvPr>
        </p:nvSpPr>
        <p:spPr/>
        <p:txBody>
          <a:bodyPr/>
          <a:lstStyle/>
          <a:p>
            <a:r>
              <a:rPr lang="en-US" dirty="0">
                <a:cs typeface="Georgia"/>
              </a:rPr>
              <a:t>Nelson, T.H. (1974) </a:t>
            </a:r>
            <a:r>
              <a:rPr lang="en-US" i="1" dirty="0">
                <a:cs typeface="Georgia"/>
              </a:rPr>
              <a:t>Computer Lib/Dream Machines</a:t>
            </a:r>
            <a:r>
              <a:rPr lang="en-US" dirty="0">
                <a:cs typeface="Georgia"/>
              </a:rPr>
              <a:t>. Chicago, IL: Nelson, T.H.</a:t>
            </a:r>
          </a:p>
        </p:txBody>
      </p:sp>
    </p:spTree>
    <p:extLst>
      <p:ext uri="{BB962C8B-B14F-4D97-AF65-F5344CB8AC3E}">
        <p14:creationId xmlns:p14="http://schemas.microsoft.com/office/powerpoint/2010/main" val="24434984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3EA1A92-03AA-B245-ADFB-7A4457A287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2" name="Title 1">
            <a:extLst>
              <a:ext uri="{FF2B5EF4-FFF2-40B4-BE49-F238E27FC236}">
                <a16:creationId xmlns:a16="http://schemas.microsoft.com/office/drawing/2014/main" id="{C6AEB3BB-E385-D140-BEF8-A34E9ACF9632}"/>
              </a:ext>
            </a:extLst>
          </p:cNvPr>
          <p:cNvSpPr>
            <a:spLocks noGrp="1"/>
          </p:cNvSpPr>
          <p:nvPr>
            <p:ph type="title"/>
          </p:nvPr>
        </p:nvSpPr>
        <p:spPr/>
        <p:txBody>
          <a:bodyPr/>
          <a:lstStyle/>
          <a:p>
            <a:r>
              <a:rPr lang="en-GB" dirty="0"/>
              <a:t>A Vision in a Dream</a:t>
            </a:r>
          </a:p>
        </p:txBody>
      </p:sp>
      <p:sp>
        <p:nvSpPr>
          <p:cNvPr id="8" name="Text Placeholder 7">
            <a:extLst>
              <a:ext uri="{FF2B5EF4-FFF2-40B4-BE49-F238E27FC236}">
                <a16:creationId xmlns:a16="http://schemas.microsoft.com/office/drawing/2014/main" id="{087CBD28-E8D3-5E47-A539-702521221590}"/>
              </a:ext>
            </a:extLst>
          </p:cNvPr>
          <p:cNvSpPr>
            <a:spLocks noGrp="1"/>
          </p:cNvSpPr>
          <p:nvPr>
            <p:ph type="body" sz="quarter" idx="11"/>
          </p:nvPr>
        </p:nvSpPr>
        <p:spPr/>
        <p:txBody>
          <a:bodyPr/>
          <a:lstStyle/>
          <a:p>
            <a:pPr marL="0" indent="0">
              <a:buNone/>
            </a:pPr>
            <a:r>
              <a:rPr lang="en-US" dirty="0"/>
              <a:t>In 1797, Samuel Taylor Coleridge (supposedly) wrote the poem </a:t>
            </a:r>
            <a:r>
              <a:rPr lang="en-US" dirty="0" err="1"/>
              <a:t>Kubla</a:t>
            </a:r>
            <a:r>
              <a:rPr lang="en-US" dirty="0"/>
              <a:t> Khan after awaking from an opium dream:</a:t>
            </a:r>
          </a:p>
          <a:p>
            <a:pPr marL="184150" indent="0">
              <a:buNone/>
            </a:pPr>
            <a:r>
              <a:rPr lang="en-US" i="1" dirty="0"/>
              <a:t>In Xanadu did </a:t>
            </a:r>
            <a:r>
              <a:rPr lang="en-US" i="1" dirty="0" err="1"/>
              <a:t>Kubla</a:t>
            </a:r>
            <a:r>
              <a:rPr lang="en-US" i="1" dirty="0"/>
              <a:t> Khan</a:t>
            </a:r>
            <a:br>
              <a:rPr lang="en-US" i="1" dirty="0"/>
            </a:br>
            <a:r>
              <a:rPr lang="en-US" i="1" dirty="0"/>
              <a:t>A stately pleasure-dome decree: </a:t>
            </a:r>
            <a:br>
              <a:rPr lang="en-US" i="1" dirty="0"/>
            </a:br>
            <a:r>
              <a:rPr lang="en-US" i="1" dirty="0"/>
              <a:t>Where </a:t>
            </a:r>
            <a:r>
              <a:rPr lang="en-US" i="1" dirty="0" err="1"/>
              <a:t>Alph</a:t>
            </a:r>
            <a:r>
              <a:rPr lang="en-US" i="1" dirty="0"/>
              <a:t>, the sacred river, ran</a:t>
            </a:r>
            <a:br>
              <a:rPr lang="en-US" i="1" dirty="0"/>
            </a:br>
            <a:r>
              <a:rPr lang="en-US" i="1" dirty="0"/>
              <a:t>Through caverns measureless to man</a:t>
            </a:r>
            <a:br>
              <a:rPr lang="en-US" i="1" dirty="0"/>
            </a:br>
            <a:r>
              <a:rPr lang="en-US" i="1" dirty="0"/>
              <a:t>Down to a sunless sea.</a:t>
            </a:r>
          </a:p>
          <a:p>
            <a:pPr marL="0" indent="0">
              <a:buNone/>
            </a:pPr>
            <a:r>
              <a:rPr lang="en-US" dirty="0"/>
              <a:t>He was interrupted by a visitor from </a:t>
            </a:r>
            <a:r>
              <a:rPr lang="en-US" dirty="0" err="1"/>
              <a:t>Porlock</a:t>
            </a:r>
            <a:r>
              <a:rPr lang="en-US" dirty="0"/>
              <a:t>, and never completed the poem…</a:t>
            </a:r>
          </a:p>
        </p:txBody>
      </p:sp>
      <p:sp>
        <p:nvSpPr>
          <p:cNvPr id="9" name="Text Placeholder 8">
            <a:extLst>
              <a:ext uri="{FF2B5EF4-FFF2-40B4-BE49-F238E27FC236}">
                <a16:creationId xmlns:a16="http://schemas.microsoft.com/office/drawing/2014/main" id="{2F705D27-5C27-8248-A6F1-430EC7072F7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7347158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E271-2644-1E43-B012-64C58FA46F28}"/>
              </a:ext>
            </a:extLst>
          </p:cNvPr>
          <p:cNvSpPr>
            <a:spLocks noGrp="1"/>
          </p:cNvSpPr>
          <p:nvPr>
            <p:ph type="title"/>
          </p:nvPr>
        </p:nvSpPr>
        <p:spPr/>
        <p:txBody>
          <a:bodyPr/>
          <a:lstStyle/>
          <a:p>
            <a:r>
              <a:rPr lang="en-GB" dirty="0"/>
              <a:t>Project Xanadu (1960-)</a:t>
            </a:r>
          </a:p>
        </p:txBody>
      </p:sp>
      <p:sp>
        <p:nvSpPr>
          <p:cNvPr id="3" name="Content Placeholder 2">
            <a:extLst>
              <a:ext uri="{FF2B5EF4-FFF2-40B4-BE49-F238E27FC236}">
                <a16:creationId xmlns:a16="http://schemas.microsoft.com/office/drawing/2014/main" id="{91999C93-B6F2-164B-BBAB-FDD294FCE605}"/>
              </a:ext>
            </a:extLst>
          </p:cNvPr>
          <p:cNvSpPr>
            <a:spLocks noGrp="1"/>
          </p:cNvSpPr>
          <p:nvPr>
            <p:ph sz="quarter" idx="10"/>
          </p:nvPr>
        </p:nvSpPr>
        <p:spPr/>
        <p:txBody>
          <a:bodyPr/>
          <a:lstStyle/>
          <a:p>
            <a:pPr marL="0" indent="0">
              <a:buNone/>
            </a:pPr>
            <a:r>
              <a:rPr lang="en-US" dirty="0"/>
              <a:t>Founded in 1960, still </a:t>
            </a:r>
            <a:r>
              <a:rPr lang="en-US"/>
              <a:t>ongoing </a:t>
            </a:r>
            <a:br>
              <a:rPr lang="en-US"/>
            </a:br>
            <a:r>
              <a:rPr lang="en-US"/>
              <a:t>(</a:t>
            </a:r>
            <a:r>
              <a:rPr lang="en-US" dirty="0"/>
              <a:t>famously never completed...)</a:t>
            </a:r>
          </a:p>
          <a:p>
            <a:pPr marL="0" indent="0">
              <a:buNone/>
            </a:pPr>
            <a:endParaRPr lang="en-US" dirty="0"/>
          </a:p>
          <a:p>
            <a:pPr marL="0" indent="0">
              <a:buNone/>
            </a:pPr>
            <a:r>
              <a:rPr lang="en-US" dirty="0"/>
              <a:t>Hugely influential, nonetheless</a:t>
            </a:r>
          </a:p>
          <a:p>
            <a:pPr marL="0" indent="0">
              <a:buNone/>
            </a:pPr>
            <a:endParaRPr lang="en-US" dirty="0"/>
          </a:p>
          <a:p>
            <a:pPr marL="0" indent="0">
              <a:buNone/>
            </a:pPr>
            <a:r>
              <a:rPr lang="en-US" dirty="0"/>
              <a:t>Described in </a:t>
            </a:r>
            <a:r>
              <a:rPr lang="en-US" i="1" dirty="0"/>
              <a:t>Dream Machines</a:t>
            </a:r>
            <a:r>
              <a:rPr lang="en-US" dirty="0"/>
              <a:t>, and Nelson’s subsequent book </a:t>
            </a:r>
            <a:r>
              <a:rPr lang="en-US" i="1" dirty="0"/>
              <a:t>Literary Machines</a:t>
            </a:r>
          </a:p>
        </p:txBody>
      </p:sp>
      <p:pic>
        <p:nvPicPr>
          <p:cNvPr id="7" name="Content Placeholder 6">
            <a:extLst>
              <a:ext uri="{FF2B5EF4-FFF2-40B4-BE49-F238E27FC236}">
                <a16:creationId xmlns:a16="http://schemas.microsoft.com/office/drawing/2014/main" id="{364DE922-D266-F24C-B610-F8EABDFEE088}"/>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312024" y="630359"/>
            <a:ext cx="5113137" cy="5606929"/>
          </a:xfrm>
        </p:spPr>
      </p:pic>
      <p:sp>
        <p:nvSpPr>
          <p:cNvPr id="5" name="Text Placeholder 4">
            <a:extLst>
              <a:ext uri="{FF2B5EF4-FFF2-40B4-BE49-F238E27FC236}">
                <a16:creationId xmlns:a16="http://schemas.microsoft.com/office/drawing/2014/main" id="{42914E4D-AB02-C64E-9C42-F04E20522515}"/>
              </a:ext>
            </a:extLst>
          </p:cNvPr>
          <p:cNvSpPr>
            <a:spLocks noGrp="1"/>
          </p:cNvSpPr>
          <p:nvPr>
            <p:ph type="body" sz="quarter" idx="12"/>
          </p:nvPr>
        </p:nvSpPr>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spTree>
    <p:extLst>
      <p:ext uri="{BB962C8B-B14F-4D97-AF65-F5344CB8AC3E}">
        <p14:creationId xmlns:p14="http://schemas.microsoft.com/office/powerpoint/2010/main" val="7596549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1833FED-21D3-E547-B595-CAB18B4163B5}"/>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b="25376"/>
          <a:stretch/>
        </p:blipFill>
        <p:spPr>
          <a:xfrm>
            <a:off x="6167439" y="0"/>
            <a:ext cx="6024562" cy="6858000"/>
          </a:xfrm>
        </p:spPr>
      </p:pic>
      <p:sp>
        <p:nvSpPr>
          <p:cNvPr id="2" name="Title 1">
            <a:extLst>
              <a:ext uri="{FF2B5EF4-FFF2-40B4-BE49-F238E27FC236}">
                <a16:creationId xmlns:a16="http://schemas.microsoft.com/office/drawing/2014/main" id="{7B1982A6-3158-0844-A9EF-064DB270E140}"/>
              </a:ext>
            </a:extLst>
          </p:cNvPr>
          <p:cNvSpPr>
            <a:spLocks noGrp="1"/>
          </p:cNvSpPr>
          <p:nvPr>
            <p:ph type="title"/>
          </p:nvPr>
        </p:nvSpPr>
        <p:spPr/>
        <p:txBody>
          <a:bodyPr/>
          <a:lstStyle/>
          <a:p>
            <a:r>
              <a:rPr lang="en-GB" dirty="0"/>
              <a:t>Project Xanadu</a:t>
            </a:r>
          </a:p>
        </p:txBody>
      </p:sp>
      <p:sp>
        <p:nvSpPr>
          <p:cNvPr id="6" name="Text Placeholder 5">
            <a:extLst>
              <a:ext uri="{FF2B5EF4-FFF2-40B4-BE49-F238E27FC236}">
                <a16:creationId xmlns:a16="http://schemas.microsoft.com/office/drawing/2014/main" id="{50B5FE62-32FC-7648-9F27-608992631D62}"/>
              </a:ext>
            </a:extLst>
          </p:cNvPr>
          <p:cNvSpPr>
            <a:spLocks noGrp="1"/>
          </p:cNvSpPr>
          <p:nvPr>
            <p:ph sz="quarter" idx="13"/>
          </p:nvPr>
        </p:nvSpPr>
        <p:spPr/>
        <p:txBody>
          <a:bodyPr>
            <a:normAutofit/>
          </a:bodyPr>
          <a:lstStyle/>
          <a:p>
            <a:r>
              <a:rPr lang="en-GB" dirty="0" err="1"/>
              <a:t>Intercomparison</a:t>
            </a:r>
            <a:r>
              <a:rPr lang="en-GB" dirty="0"/>
              <a:t> of parallel documents</a:t>
            </a:r>
          </a:p>
          <a:p>
            <a:r>
              <a:rPr lang="en-GB" dirty="0"/>
              <a:t>World-wide publishing without barriers</a:t>
            </a:r>
          </a:p>
          <a:p>
            <a:r>
              <a:rPr lang="en-GB" dirty="0" err="1"/>
              <a:t>Transclusion</a:t>
            </a:r>
            <a:r>
              <a:rPr lang="en-GB" dirty="0"/>
              <a:t> </a:t>
            </a:r>
          </a:p>
          <a:p>
            <a:r>
              <a:rPr lang="en-GB" dirty="0" err="1"/>
              <a:t>Transcopyright</a:t>
            </a:r>
            <a:endParaRPr lang="en-US" dirty="0"/>
          </a:p>
          <a:p>
            <a:r>
              <a:rPr lang="en-GB" dirty="0"/>
              <a:t>Versioning</a:t>
            </a:r>
          </a:p>
          <a:p>
            <a:r>
              <a:rPr lang="en-GB" dirty="0"/>
              <a:t>Links that don't break</a:t>
            </a:r>
          </a:p>
          <a:p>
            <a:endParaRPr lang="en-GB" dirty="0"/>
          </a:p>
        </p:txBody>
      </p:sp>
      <p:sp>
        <p:nvSpPr>
          <p:cNvPr id="3" name="Content Placeholder 2">
            <a:extLst>
              <a:ext uri="{FF2B5EF4-FFF2-40B4-BE49-F238E27FC236}">
                <a16:creationId xmlns:a16="http://schemas.microsoft.com/office/drawing/2014/main" id="{5F4D3253-E162-0343-A648-2F08F24E06F6}"/>
              </a:ext>
            </a:extLst>
          </p:cNvPr>
          <p:cNvSpPr>
            <a:spLocks noGrp="1"/>
          </p:cNvSpPr>
          <p:nvPr>
            <p:ph type="body" sz="quarter" idx="15"/>
          </p:nvPr>
        </p:nvSpPr>
        <p:spPr>
          <a:xfrm>
            <a:off x="623888" y="6381750"/>
            <a:ext cx="10944225" cy="293721"/>
          </a:xfrm>
        </p:spPr>
        <p:txBody>
          <a:bodyPr/>
          <a:lstStyle/>
          <a:p>
            <a:r>
              <a:rPr lang="en-US" dirty="0">
                <a:cs typeface="Georgia"/>
              </a:rPr>
              <a:t>Nelson, T.H. (1972) </a:t>
            </a:r>
            <a:r>
              <a:rPr lang="en-US" i="1" dirty="0">
                <a:cs typeface="Georgia"/>
              </a:rPr>
              <a:t>As We Will Think</a:t>
            </a:r>
            <a:r>
              <a:rPr lang="en-US" dirty="0">
                <a:cs typeface="Georgia"/>
              </a:rPr>
              <a:t>. Proceedings of Online 72 Conference, Uxbridge, England.</a:t>
            </a:r>
            <a:endParaRPr lang="en-US" dirty="0"/>
          </a:p>
        </p:txBody>
      </p:sp>
    </p:spTree>
    <p:extLst>
      <p:ext uri="{BB962C8B-B14F-4D97-AF65-F5344CB8AC3E}">
        <p14:creationId xmlns:p14="http://schemas.microsoft.com/office/powerpoint/2010/main" val="34837528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083B-17FD-1642-B102-F12B06B33953}"/>
              </a:ext>
            </a:extLst>
          </p:cNvPr>
          <p:cNvSpPr>
            <a:spLocks noGrp="1"/>
          </p:cNvSpPr>
          <p:nvPr>
            <p:ph type="title"/>
          </p:nvPr>
        </p:nvSpPr>
        <p:spPr/>
        <p:txBody>
          <a:bodyPr/>
          <a:lstStyle/>
          <a:p>
            <a:r>
              <a:rPr lang="en-GB" dirty="0"/>
              <a:t>Addressing</a:t>
            </a:r>
          </a:p>
        </p:txBody>
      </p:sp>
      <p:sp>
        <p:nvSpPr>
          <p:cNvPr id="3" name="Content Placeholder 2">
            <a:extLst>
              <a:ext uri="{FF2B5EF4-FFF2-40B4-BE49-F238E27FC236}">
                <a16:creationId xmlns:a16="http://schemas.microsoft.com/office/drawing/2014/main" id="{91D17731-6800-D240-8F4C-12E5142F6BF8}"/>
              </a:ext>
            </a:extLst>
          </p:cNvPr>
          <p:cNvSpPr>
            <a:spLocks noGrp="1"/>
          </p:cNvSpPr>
          <p:nvPr>
            <p:ph sz="quarter" idx="13"/>
          </p:nvPr>
        </p:nvSpPr>
        <p:spPr/>
        <p:txBody>
          <a:bodyPr>
            <a:normAutofit/>
          </a:bodyPr>
          <a:lstStyle/>
          <a:p>
            <a:pPr marL="0" indent="0">
              <a:buNone/>
            </a:pPr>
            <a:r>
              <a:rPr lang="en-GB" dirty="0"/>
              <a:t>Document addressing in Xanadu uses numeric identifiers known as </a:t>
            </a:r>
            <a:r>
              <a:rPr lang="en-GB" i="1" dirty="0"/>
              <a:t>tumblers</a:t>
            </a:r>
          </a:p>
          <a:p>
            <a:pPr marL="0" indent="0">
              <a:buNone/>
            </a:pPr>
            <a:r>
              <a:rPr lang="en-GB" dirty="0"/>
              <a:t>Expandable, write-once address space that allows referencing of document fragments</a:t>
            </a:r>
          </a:p>
        </p:txBody>
      </p:sp>
      <p:sp>
        <p:nvSpPr>
          <p:cNvPr id="7" name="Content Placeholder 6">
            <a:extLst>
              <a:ext uri="{FF2B5EF4-FFF2-40B4-BE49-F238E27FC236}">
                <a16:creationId xmlns:a16="http://schemas.microsoft.com/office/drawing/2014/main" id="{119CC683-97F8-7448-A27B-83FC72A06143}"/>
              </a:ext>
            </a:extLst>
          </p:cNvPr>
          <p:cNvSpPr>
            <a:spLocks noGrp="1"/>
          </p:cNvSpPr>
          <p:nvPr>
            <p:ph sz="quarter" idx="14"/>
          </p:nvPr>
        </p:nvSpPr>
        <p:spPr/>
        <p:txBody>
          <a:bodyPr/>
          <a:lstStyle/>
          <a:p>
            <a:endParaRPr lang="en-GB"/>
          </a:p>
        </p:txBody>
      </p:sp>
      <p:sp>
        <p:nvSpPr>
          <p:cNvPr id="8" name="Text Placeholder 7">
            <a:extLst>
              <a:ext uri="{FF2B5EF4-FFF2-40B4-BE49-F238E27FC236}">
                <a16:creationId xmlns:a16="http://schemas.microsoft.com/office/drawing/2014/main" id="{C578C90F-94A5-FD44-A6E7-50A527F010E0}"/>
              </a:ext>
            </a:extLst>
          </p:cNvPr>
          <p:cNvSpPr>
            <a:spLocks noGrp="1"/>
          </p:cNvSpPr>
          <p:nvPr>
            <p:ph type="body" sz="quarter" idx="15"/>
          </p:nvPr>
        </p:nvSpPr>
        <p:spPr>
          <a:xfrm>
            <a:off x="623888" y="6381750"/>
            <a:ext cx="10944225" cy="478387"/>
          </a:xfrm>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pic>
        <p:nvPicPr>
          <p:cNvPr id="6" name="Picture 5" descr="tumbler_4_27">
            <a:extLst>
              <a:ext uri="{FF2B5EF4-FFF2-40B4-BE49-F238E27FC236}">
                <a16:creationId xmlns:a16="http://schemas.microsoft.com/office/drawing/2014/main" id="{DCADA016-8353-7741-963F-15412F7B2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621"/>
          <a:stretch>
            <a:fillRect/>
          </a:stretch>
        </p:blipFill>
        <p:spPr>
          <a:xfrm>
            <a:off x="550863" y="2996258"/>
            <a:ext cx="5616575" cy="311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tumbler_4_22">
            <a:extLst>
              <a:ext uri="{FF2B5EF4-FFF2-40B4-BE49-F238E27FC236}">
                <a16:creationId xmlns:a16="http://schemas.microsoft.com/office/drawing/2014/main" id="{7962BF21-A030-B74B-8818-807D166F9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8" y="2996258"/>
            <a:ext cx="5400675" cy="2675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1897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7B7FD6A-EBE9-8347-B0E7-7B8BE1AABF2E}"/>
              </a:ext>
            </a:extLst>
          </p:cNvPr>
          <p:cNvSpPr>
            <a:spLocks noGrp="1"/>
          </p:cNvSpPr>
          <p:nvPr>
            <p:ph type="title"/>
          </p:nvPr>
        </p:nvSpPr>
        <p:spPr/>
        <p:txBody>
          <a:bodyPr/>
          <a:lstStyle/>
          <a:p>
            <a:r>
              <a:rPr lang="en-GB" dirty="0"/>
              <a:t>Richard White of Basingstoke</a:t>
            </a:r>
          </a:p>
        </p:txBody>
      </p:sp>
      <p:sp>
        <p:nvSpPr>
          <p:cNvPr id="11" name="Content Placeholder 10">
            <a:extLst>
              <a:ext uri="{FF2B5EF4-FFF2-40B4-BE49-F238E27FC236}">
                <a16:creationId xmlns:a16="http://schemas.microsoft.com/office/drawing/2014/main" id="{7DEB5030-93ED-294C-8F5A-4BCD37F50239}"/>
              </a:ext>
            </a:extLst>
          </p:cNvPr>
          <p:cNvSpPr>
            <a:spLocks noGrp="1"/>
          </p:cNvSpPr>
          <p:nvPr>
            <p:ph sz="quarter" idx="13"/>
          </p:nvPr>
        </p:nvSpPr>
        <p:spPr/>
        <p:txBody>
          <a:bodyPr/>
          <a:lstStyle/>
          <a:p>
            <a:pPr marL="0" indent="0">
              <a:buNone/>
            </a:pPr>
            <a:r>
              <a:rPr lang="en-US" dirty="0"/>
              <a:t>Author of </a:t>
            </a:r>
            <a:r>
              <a:rPr lang="en-US" i="1" dirty="0" err="1"/>
              <a:t>Historiarum</a:t>
            </a:r>
            <a:r>
              <a:rPr lang="en-US" i="1" dirty="0"/>
              <a:t> </a:t>
            </a:r>
            <a:r>
              <a:rPr lang="en-US" i="1" dirty="0" err="1"/>
              <a:t>libri</a:t>
            </a:r>
            <a:r>
              <a:rPr lang="en-US" i="1" dirty="0"/>
              <a:t> cum </a:t>
            </a:r>
            <a:r>
              <a:rPr lang="en-US" i="1" dirty="0" err="1"/>
              <a:t>notis</a:t>
            </a:r>
            <a:r>
              <a:rPr lang="en-US" i="1" dirty="0"/>
              <a:t> </a:t>
            </a:r>
            <a:r>
              <a:rPr lang="en-US" i="1" dirty="0" err="1"/>
              <a:t>antiquitatum</a:t>
            </a:r>
            <a:r>
              <a:rPr lang="en-US" i="1" dirty="0"/>
              <a:t> </a:t>
            </a:r>
            <a:r>
              <a:rPr lang="en-US" i="1" dirty="0" err="1"/>
              <a:t>Britannicarum</a:t>
            </a:r>
            <a:r>
              <a:rPr lang="en-US" i="1" dirty="0"/>
              <a:t> (1597-1607)</a:t>
            </a:r>
          </a:p>
          <a:p>
            <a:pPr marL="0" indent="0">
              <a:buNone/>
            </a:pPr>
            <a:r>
              <a:rPr lang="en-US" dirty="0"/>
              <a:t>One of the earliest scholars to make use of endnotes.</a:t>
            </a:r>
          </a:p>
          <a:p>
            <a:pPr marL="0" indent="0">
              <a:buNone/>
            </a:pPr>
            <a:r>
              <a:rPr lang="en-US" i="1" dirty="0"/>
              <a:t>"as bees take honey from different flowers, so we must take materials from all sorts of different authors and, once they have been systematically collected, store them away, as it were, in the proper combs.”</a:t>
            </a:r>
          </a:p>
        </p:txBody>
      </p:sp>
      <p:pic>
        <p:nvPicPr>
          <p:cNvPr id="15" name="Content Placeholder 14">
            <a:extLst>
              <a:ext uri="{FF2B5EF4-FFF2-40B4-BE49-F238E27FC236}">
                <a16:creationId xmlns:a16="http://schemas.microsoft.com/office/drawing/2014/main" id="{EF09B9E4-ED6C-B347-AC58-5F8E56D44D4A}"/>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tretch/>
        </p:blipFill>
        <p:spPr>
          <a:xfrm>
            <a:off x="6800851" y="1625923"/>
            <a:ext cx="4205250" cy="4611365"/>
          </a:xfrm>
        </p:spPr>
      </p:pic>
      <p:sp>
        <p:nvSpPr>
          <p:cNvPr id="2" name="Text Placeholder 1">
            <a:extLst>
              <a:ext uri="{FF2B5EF4-FFF2-40B4-BE49-F238E27FC236}">
                <a16:creationId xmlns:a16="http://schemas.microsoft.com/office/drawing/2014/main" id="{D5833F38-2822-4946-B672-5501A8EA94D5}"/>
              </a:ext>
            </a:extLst>
          </p:cNvPr>
          <p:cNvSpPr>
            <a:spLocks noGrp="1"/>
          </p:cNvSpPr>
          <p:nvPr>
            <p:ph type="body" sz="quarter" idx="15"/>
          </p:nvPr>
        </p:nvSpPr>
        <p:spPr/>
        <p:txBody>
          <a:bodyPr/>
          <a:lstStyle/>
          <a:p>
            <a:endParaRPr lang="en-GB"/>
          </a:p>
        </p:txBody>
      </p:sp>
      <p:sp>
        <p:nvSpPr>
          <p:cNvPr id="16" name="Isosceles Triangle 5">
            <a:extLst>
              <a:ext uri="{FF2B5EF4-FFF2-40B4-BE49-F238E27FC236}">
                <a16:creationId xmlns:a16="http://schemas.microsoft.com/office/drawing/2014/main" id="{100726D1-43C2-7142-8BA3-869AFAFC6C51}"/>
              </a:ext>
            </a:extLst>
          </p:cNvPr>
          <p:cNvSpPr/>
          <p:nvPr/>
        </p:nvSpPr>
        <p:spPr bwMode="auto">
          <a:xfrm rot="20365023">
            <a:off x="7774899" y="949296"/>
            <a:ext cx="1368152" cy="2016224"/>
          </a:xfrm>
          <a:prstGeom prst="triangle">
            <a:avLst/>
          </a:prstGeom>
          <a:gradFill flip="none" rotWithShape="1">
            <a:gsLst>
              <a:gs pos="0">
                <a:srgbClr val="302A21"/>
              </a:gs>
              <a:gs pos="100000">
                <a:srgbClr val="D0C8B4"/>
              </a:gs>
            </a:gsLst>
            <a:lin ang="720000" scaled="0"/>
            <a:tileRect/>
          </a:gradFill>
          <a:ln w="25400" cap="flat" cmpd="sng" algn="ctr">
            <a:solidFill>
              <a:srgbClr val="302A21"/>
            </a:solidFill>
            <a:prstDash val="solid"/>
            <a:round/>
            <a:headEnd type="none" w="med" len="med"/>
            <a:tailEnd type="none" w="med" len="med"/>
          </a:ln>
          <a:effectLst/>
        </p:spPr>
        <p:txBody>
          <a:bodyPr vert="horz" wrap="none" lIns="91440" tIns="45720" rIns="91440" bIns="180000" numCol="1" rtlCol="0" anchor="b" anchorCtr="1"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rgbClr val="302A21"/>
                </a:solidFill>
                <a:effectLst/>
                <a:latin typeface="Chalkboard"/>
                <a:ea typeface="ＭＳ Ｐゴシック" pitchFamily="-106" charset="-128"/>
                <a:cs typeface="Chalkboard"/>
              </a:rPr>
              <a:t>dunce</a:t>
            </a:r>
          </a:p>
        </p:txBody>
      </p:sp>
    </p:spTree>
    <p:extLst>
      <p:ext uri="{BB962C8B-B14F-4D97-AF65-F5344CB8AC3E}">
        <p14:creationId xmlns:p14="http://schemas.microsoft.com/office/powerpoint/2010/main" val="23405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405BCB8-B2A2-9043-9CD9-AC5C658C534E}"/>
              </a:ext>
            </a:extLst>
          </p:cNvPr>
          <p:cNvPicPr>
            <a:picLocks noGrp="1" noChangeAspect="1"/>
          </p:cNvPicPr>
          <p:nvPr>
            <p:ph type="pic" sz="quarter" idx="10"/>
          </p:nvPr>
        </p:nvPicPr>
        <p:blipFill rotWithShape="1">
          <a:blip r:embed="rId2"/>
          <a:srcRect l="-24991" t="-44570" r="-34067" b="-27805"/>
          <a:stretch/>
        </p:blipFill>
        <p:spPr>
          <a:xfrm>
            <a:off x="6167439" y="0"/>
            <a:ext cx="6024562" cy="6858000"/>
          </a:xfrm>
          <a:solidFill>
            <a:schemeClr val="bg1"/>
          </a:solidFill>
        </p:spPr>
      </p:pic>
      <p:sp>
        <p:nvSpPr>
          <p:cNvPr id="6" name="Title 5">
            <a:extLst>
              <a:ext uri="{FF2B5EF4-FFF2-40B4-BE49-F238E27FC236}">
                <a16:creationId xmlns:a16="http://schemas.microsoft.com/office/drawing/2014/main" id="{571A9ACE-DA12-E240-A469-C2F26D1C1232}"/>
              </a:ext>
            </a:extLst>
          </p:cNvPr>
          <p:cNvSpPr>
            <a:spLocks noGrp="1"/>
          </p:cNvSpPr>
          <p:nvPr>
            <p:ph type="title"/>
          </p:nvPr>
        </p:nvSpPr>
        <p:spPr/>
        <p:txBody>
          <a:bodyPr/>
          <a:lstStyle/>
          <a:p>
            <a:r>
              <a:rPr lang="en-GB" dirty="0"/>
              <a:t>Links</a:t>
            </a:r>
          </a:p>
        </p:txBody>
      </p:sp>
      <p:sp>
        <p:nvSpPr>
          <p:cNvPr id="7" name="Content Placeholder 6">
            <a:extLst>
              <a:ext uri="{FF2B5EF4-FFF2-40B4-BE49-F238E27FC236}">
                <a16:creationId xmlns:a16="http://schemas.microsoft.com/office/drawing/2014/main" id="{BDF585EE-0B2B-D647-8838-4B340ADCFCFF}"/>
              </a:ext>
            </a:extLst>
          </p:cNvPr>
          <p:cNvSpPr>
            <a:spLocks noGrp="1"/>
          </p:cNvSpPr>
          <p:nvPr>
            <p:ph sz="quarter" idx="13"/>
          </p:nvPr>
        </p:nvSpPr>
        <p:spPr/>
        <p:txBody>
          <a:bodyPr/>
          <a:lstStyle/>
          <a:p>
            <a:pPr marL="0" indent="0">
              <a:buNone/>
            </a:pPr>
            <a:r>
              <a:rPr lang="en-GB" dirty="0"/>
              <a:t>Can be stored separately from documents (i.e. first-class)</a:t>
            </a:r>
          </a:p>
          <a:p>
            <a:pPr marL="0" indent="0">
              <a:buNone/>
            </a:pPr>
            <a:r>
              <a:rPr lang="en-GB" dirty="0"/>
              <a:t>Can be stored within a document (in its link-train)</a:t>
            </a:r>
          </a:p>
          <a:p>
            <a:pPr marL="0" indent="0">
              <a:buNone/>
            </a:pPr>
            <a:endParaRPr lang="en-GB" dirty="0"/>
          </a:p>
          <a:p>
            <a:pPr marL="0" indent="0">
              <a:buNone/>
            </a:pPr>
            <a:r>
              <a:rPr lang="en-GB" dirty="0"/>
              <a:t>N-</a:t>
            </a:r>
            <a:r>
              <a:rPr lang="en-GB" dirty="0" err="1"/>
              <a:t>ary</a:t>
            </a:r>
            <a:r>
              <a:rPr lang="en-GB" dirty="0"/>
              <a:t> – multiple addresses in the from-set and to-set</a:t>
            </a:r>
          </a:p>
          <a:p>
            <a:pPr marL="0" indent="0">
              <a:buNone/>
            </a:pPr>
            <a:endParaRPr lang="en-GB" dirty="0"/>
          </a:p>
          <a:p>
            <a:pPr marL="0" indent="0">
              <a:buNone/>
            </a:pPr>
            <a:r>
              <a:rPr lang="en-GB" dirty="0"/>
              <a:t>Multiple types associated with the link (via the three-set – more addresses)</a:t>
            </a:r>
          </a:p>
          <a:p>
            <a:r>
              <a:rPr lang="en-GB" dirty="0" err="1"/>
              <a:t>Markup</a:t>
            </a:r>
            <a:r>
              <a:rPr lang="en-GB" dirty="0"/>
              <a:t> considered as link type!</a:t>
            </a:r>
          </a:p>
          <a:p>
            <a:pPr marL="0" indent="0">
              <a:buNone/>
            </a:pPr>
            <a:endParaRPr lang="en-GB" dirty="0"/>
          </a:p>
        </p:txBody>
      </p:sp>
      <p:sp>
        <p:nvSpPr>
          <p:cNvPr id="5" name="Text Placeholder 4">
            <a:extLst>
              <a:ext uri="{FF2B5EF4-FFF2-40B4-BE49-F238E27FC236}">
                <a16:creationId xmlns:a16="http://schemas.microsoft.com/office/drawing/2014/main" id="{EF495ED2-9D88-2041-A345-020265788E14}"/>
              </a:ext>
            </a:extLst>
          </p:cNvPr>
          <p:cNvSpPr>
            <a:spLocks noGrp="1"/>
          </p:cNvSpPr>
          <p:nvPr>
            <p:ph type="body" sz="quarter" idx="15"/>
          </p:nvPr>
        </p:nvSpPr>
        <p:spPr/>
        <p:txBody>
          <a:bodyPr/>
          <a:lstStyle/>
          <a:p>
            <a:r>
              <a:rPr lang="en-GB" dirty="0"/>
              <a:t>Nelson, T.H. (1997) </a:t>
            </a:r>
            <a:r>
              <a:rPr lang="en-GB" i="1" dirty="0"/>
              <a:t>Embedded </a:t>
            </a:r>
            <a:r>
              <a:rPr lang="en-GB" i="1" dirty="0" err="1"/>
              <a:t>markup</a:t>
            </a:r>
            <a:r>
              <a:rPr lang="en-GB" i="1" dirty="0"/>
              <a:t> considered harmful</a:t>
            </a:r>
            <a:r>
              <a:rPr lang="en-GB" dirty="0"/>
              <a:t>, World Wide Web Journal 2(4).</a:t>
            </a:r>
          </a:p>
        </p:txBody>
      </p:sp>
    </p:spTree>
    <p:extLst>
      <p:ext uri="{BB962C8B-B14F-4D97-AF65-F5344CB8AC3E}">
        <p14:creationId xmlns:p14="http://schemas.microsoft.com/office/powerpoint/2010/main" val="32413073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6C5AF-A61F-1B46-8B1C-B715B9FE4786}"/>
              </a:ext>
            </a:extLst>
          </p:cNvPr>
          <p:cNvSpPr>
            <a:spLocks noGrp="1"/>
          </p:cNvSpPr>
          <p:nvPr>
            <p:ph type="pic" sz="quarter" idx="10"/>
          </p:nvPr>
        </p:nvSpPr>
        <p:spPr>
          <a:solidFill>
            <a:schemeClr val="bg1"/>
          </a:solidFill>
        </p:spPr>
      </p:sp>
      <p:sp>
        <p:nvSpPr>
          <p:cNvPr id="2" name="Title 1">
            <a:extLst>
              <a:ext uri="{FF2B5EF4-FFF2-40B4-BE49-F238E27FC236}">
                <a16:creationId xmlns:a16="http://schemas.microsoft.com/office/drawing/2014/main" id="{3256320F-E20C-FE4B-A2C3-8204BE3196D3}"/>
              </a:ext>
            </a:extLst>
          </p:cNvPr>
          <p:cNvSpPr>
            <a:spLocks noGrp="1"/>
          </p:cNvSpPr>
          <p:nvPr>
            <p:ph type="title"/>
          </p:nvPr>
        </p:nvSpPr>
        <p:spPr/>
        <p:txBody>
          <a:bodyPr/>
          <a:lstStyle/>
          <a:p>
            <a:r>
              <a:rPr lang="en-GB"/>
              <a:t>Transclusion</a:t>
            </a:r>
            <a:endParaRPr lang="en-GB" dirty="0"/>
          </a:p>
        </p:txBody>
      </p:sp>
      <p:sp>
        <p:nvSpPr>
          <p:cNvPr id="3" name="Content Placeholder 2">
            <a:extLst>
              <a:ext uri="{FF2B5EF4-FFF2-40B4-BE49-F238E27FC236}">
                <a16:creationId xmlns:a16="http://schemas.microsoft.com/office/drawing/2014/main" id="{E7AF9ACB-2B1C-E84E-BB5D-FEB62A07F881}"/>
              </a:ext>
            </a:extLst>
          </p:cNvPr>
          <p:cNvSpPr>
            <a:spLocks noGrp="1"/>
          </p:cNvSpPr>
          <p:nvPr>
            <p:ph sz="quarter" idx="13"/>
          </p:nvPr>
        </p:nvSpPr>
        <p:spPr/>
        <p:txBody>
          <a:bodyPr/>
          <a:lstStyle/>
          <a:p>
            <a:pPr marL="0" indent="0">
              <a:buNone/>
            </a:pPr>
            <a:r>
              <a:rPr lang="en-GB" altLang="en-US" dirty="0"/>
              <a:t>Documents are composite objects that can contain parts of other documents, via special links: </a:t>
            </a:r>
            <a:r>
              <a:rPr lang="en-GB" altLang="en-US" dirty="0" err="1"/>
              <a:t>transclusions</a:t>
            </a:r>
            <a:endParaRPr lang="en-GB" altLang="en-US" dirty="0"/>
          </a:p>
          <a:p>
            <a:pPr marL="0" indent="0">
              <a:buNone/>
            </a:pPr>
            <a:r>
              <a:rPr lang="en-GB" altLang="en-US" dirty="0"/>
              <a:t>Instead of copy and pasting, the address of a fragment of another document is inserted and the referenced content is retrieved and displayed at runtime</a:t>
            </a:r>
          </a:p>
          <a:p>
            <a:pPr marL="0" indent="0">
              <a:buNone/>
            </a:pPr>
            <a:r>
              <a:rPr lang="en-GB" altLang="en-US" dirty="0"/>
              <a:t>(also provides a mechanism for tracking fractional royalties for use of these fragments – </a:t>
            </a:r>
            <a:r>
              <a:rPr lang="en-GB" altLang="en-US" dirty="0" err="1"/>
              <a:t>transcopyright</a:t>
            </a:r>
            <a:r>
              <a:rPr lang="en-GB" altLang="en-US" dirty="0"/>
              <a:t>)</a:t>
            </a:r>
          </a:p>
          <a:p>
            <a:endParaRPr lang="en-GB" altLang="en-US" dirty="0"/>
          </a:p>
        </p:txBody>
      </p:sp>
      <p:sp>
        <p:nvSpPr>
          <p:cNvPr id="5" name="Text Placeholder 4">
            <a:extLst>
              <a:ext uri="{FF2B5EF4-FFF2-40B4-BE49-F238E27FC236}">
                <a16:creationId xmlns:a16="http://schemas.microsoft.com/office/drawing/2014/main" id="{406A514A-8C43-2548-97E5-CFEB52815A67}"/>
              </a:ext>
            </a:extLst>
          </p:cNvPr>
          <p:cNvSpPr>
            <a:spLocks noGrp="1"/>
          </p:cNvSpPr>
          <p:nvPr>
            <p:ph type="body" sz="quarter" idx="15"/>
          </p:nvPr>
        </p:nvSpPr>
        <p:spPr>
          <a:xfrm>
            <a:off x="623888" y="6381750"/>
            <a:ext cx="10944225" cy="478387"/>
          </a:xfrm>
        </p:spPr>
        <p:txBody>
          <a:bodyPr/>
          <a:lstStyle/>
          <a:p>
            <a:r>
              <a:rPr lang="en-US" dirty="0"/>
              <a:t>Nelson, TH. (1993) </a:t>
            </a:r>
            <a:r>
              <a:rPr lang="en-US" i="1" dirty="0"/>
              <a:t>Literary Machines</a:t>
            </a:r>
            <a:r>
              <a:rPr lang="en-US" dirty="0"/>
              <a:t>. Sausalito, CA: Mindful Press.</a:t>
            </a:r>
          </a:p>
          <a:p>
            <a:endParaRPr lang="en-GB" dirty="0"/>
          </a:p>
        </p:txBody>
      </p:sp>
      <p:pic>
        <p:nvPicPr>
          <p:cNvPr id="6" name="Picture 9" descr="windowing_1_17">
            <a:extLst>
              <a:ext uri="{FF2B5EF4-FFF2-40B4-BE49-F238E27FC236}">
                <a16:creationId xmlns:a16="http://schemas.microsoft.com/office/drawing/2014/main" id="{4B075EF1-F6D9-6F46-8B09-E234764D1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67438" y="1773237"/>
            <a:ext cx="5400675" cy="34935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52638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versions_2_19">
            <a:extLst>
              <a:ext uri="{FF2B5EF4-FFF2-40B4-BE49-F238E27FC236}">
                <a16:creationId xmlns:a16="http://schemas.microsoft.com/office/drawing/2014/main" id="{E9143DD0-5143-E942-AFAB-54D832B4882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2897" t="-66568" r="-12253" b="-41000"/>
          <a:stretch/>
        </p:blipFill>
        <p:spPr>
          <a:xfrm>
            <a:off x="6167439" y="0"/>
            <a:ext cx="60245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28F77E1A-320E-194F-A9B7-C52BC45262BC}"/>
              </a:ext>
            </a:extLst>
          </p:cNvPr>
          <p:cNvSpPr>
            <a:spLocks noGrp="1"/>
          </p:cNvSpPr>
          <p:nvPr>
            <p:ph type="title"/>
          </p:nvPr>
        </p:nvSpPr>
        <p:spPr/>
        <p:txBody>
          <a:bodyPr/>
          <a:lstStyle/>
          <a:p>
            <a:r>
              <a:rPr lang="en-GB" dirty="0"/>
              <a:t>Versioning</a:t>
            </a:r>
          </a:p>
        </p:txBody>
      </p:sp>
      <p:sp>
        <p:nvSpPr>
          <p:cNvPr id="3" name="Content Placeholder 2">
            <a:extLst>
              <a:ext uri="{FF2B5EF4-FFF2-40B4-BE49-F238E27FC236}">
                <a16:creationId xmlns:a16="http://schemas.microsoft.com/office/drawing/2014/main" id="{27745934-8553-5D4E-8BFC-49EF22BDDF5D}"/>
              </a:ext>
            </a:extLst>
          </p:cNvPr>
          <p:cNvSpPr>
            <a:spLocks noGrp="1"/>
          </p:cNvSpPr>
          <p:nvPr>
            <p:ph sz="quarter" idx="13"/>
          </p:nvPr>
        </p:nvSpPr>
        <p:spPr/>
        <p:txBody>
          <a:bodyPr>
            <a:normAutofit/>
          </a:bodyPr>
          <a:lstStyle/>
          <a:p>
            <a:pPr marL="0" indent="0">
              <a:buNone/>
            </a:pPr>
            <a:r>
              <a:rPr lang="en-GB" altLang="en-US" dirty="0"/>
              <a:t>Transparent versioning of documents</a:t>
            </a:r>
          </a:p>
          <a:p>
            <a:r>
              <a:rPr lang="en-GB" altLang="en-US" dirty="0"/>
              <a:t>Editing a document creates a new </a:t>
            </a:r>
            <a:r>
              <a:rPr lang="en-GB" altLang="en-US" i="1" dirty="0"/>
              <a:t>revision</a:t>
            </a:r>
            <a:r>
              <a:rPr lang="en-GB" altLang="en-US" dirty="0"/>
              <a:t> (possibly with </a:t>
            </a:r>
            <a:r>
              <a:rPr lang="en-GB" altLang="en-US" dirty="0" err="1"/>
              <a:t>transclusion</a:t>
            </a:r>
            <a:r>
              <a:rPr lang="en-GB" altLang="en-US" dirty="0"/>
              <a:t> of material from previous version)</a:t>
            </a:r>
          </a:p>
          <a:p>
            <a:r>
              <a:rPr lang="en-GB" altLang="en-US" dirty="0"/>
              <a:t>Versioning also permits different </a:t>
            </a:r>
            <a:r>
              <a:rPr lang="en-GB" altLang="en-US" i="1" dirty="0"/>
              <a:t>variants</a:t>
            </a:r>
            <a:r>
              <a:rPr lang="en-GB" altLang="en-US" dirty="0"/>
              <a:t> (alternative versions) of a document</a:t>
            </a:r>
          </a:p>
        </p:txBody>
      </p:sp>
      <p:sp>
        <p:nvSpPr>
          <p:cNvPr id="5" name="Text Placeholder 4">
            <a:extLst>
              <a:ext uri="{FF2B5EF4-FFF2-40B4-BE49-F238E27FC236}">
                <a16:creationId xmlns:a16="http://schemas.microsoft.com/office/drawing/2014/main" id="{7E4E4AD6-E1A3-B94B-B46A-D31C848E940E}"/>
              </a:ext>
            </a:extLst>
          </p:cNvPr>
          <p:cNvSpPr>
            <a:spLocks noGrp="1"/>
          </p:cNvSpPr>
          <p:nvPr>
            <p:ph type="body" sz="quarter" idx="15"/>
          </p:nvPr>
        </p:nvSpPr>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spTree>
    <p:extLst>
      <p:ext uri="{BB962C8B-B14F-4D97-AF65-F5344CB8AC3E}">
        <p14:creationId xmlns:p14="http://schemas.microsoft.com/office/powerpoint/2010/main" val="9485800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3243C7-0725-2C44-987D-8843E6CC6019}"/>
              </a:ext>
            </a:extLst>
          </p:cNvPr>
          <p:cNvSpPr>
            <a:spLocks noGrp="1"/>
          </p:cNvSpPr>
          <p:nvPr>
            <p:ph type="title"/>
          </p:nvPr>
        </p:nvSpPr>
        <p:spPr/>
        <p:txBody>
          <a:bodyPr/>
          <a:lstStyle/>
          <a:p>
            <a:r>
              <a:rPr lang="en-GB" dirty="0"/>
              <a:t>Distribution</a:t>
            </a:r>
          </a:p>
        </p:txBody>
      </p:sp>
      <p:sp>
        <p:nvSpPr>
          <p:cNvPr id="7" name="Content Placeholder 6">
            <a:extLst>
              <a:ext uri="{FF2B5EF4-FFF2-40B4-BE49-F238E27FC236}">
                <a16:creationId xmlns:a16="http://schemas.microsoft.com/office/drawing/2014/main" id="{B1BACD24-A3A0-D244-8A57-6D372430316C}"/>
              </a:ext>
            </a:extLst>
          </p:cNvPr>
          <p:cNvSpPr>
            <a:spLocks noGrp="1"/>
          </p:cNvSpPr>
          <p:nvPr>
            <p:ph sz="quarter" idx="13"/>
          </p:nvPr>
        </p:nvSpPr>
        <p:spPr/>
        <p:txBody>
          <a:bodyPr>
            <a:normAutofit/>
          </a:bodyPr>
          <a:lstStyle/>
          <a:p>
            <a:pPr marL="0" indent="0">
              <a:buNone/>
            </a:pPr>
            <a:r>
              <a:rPr lang="en-GB" altLang="en-US" dirty="0"/>
              <a:t>Xanadu separates the front end clients that display content to users from the back end servers that manage that content</a:t>
            </a:r>
          </a:p>
          <a:p>
            <a:pPr marL="0" indent="0">
              <a:buNone/>
            </a:pPr>
            <a:endParaRPr lang="en-GB" altLang="en-US" dirty="0"/>
          </a:p>
          <a:p>
            <a:pPr marL="0" indent="0">
              <a:buNone/>
            </a:pPr>
            <a:r>
              <a:rPr lang="en-GB" altLang="en-US" dirty="0"/>
              <a:t>Front End to Back End (FEBE) Protocol</a:t>
            </a:r>
          </a:p>
          <a:p>
            <a:pPr lvl="1"/>
            <a:r>
              <a:rPr lang="en-GB" altLang="en-US" dirty="0"/>
              <a:t>Used for user interaction</a:t>
            </a:r>
          </a:p>
          <a:p>
            <a:pPr marL="0" indent="0">
              <a:buNone/>
            </a:pPr>
            <a:r>
              <a:rPr lang="en-GB" altLang="en-US" dirty="0"/>
              <a:t>Back End to Back End (BEBE) Protocol</a:t>
            </a:r>
          </a:p>
          <a:p>
            <a:pPr lvl="1"/>
            <a:r>
              <a:rPr lang="en-GB" altLang="en-US" dirty="0"/>
              <a:t>Used to manage consistency between back end servers</a:t>
            </a:r>
          </a:p>
        </p:txBody>
      </p:sp>
      <p:sp>
        <p:nvSpPr>
          <p:cNvPr id="13" name="Text Placeholder 12">
            <a:extLst>
              <a:ext uri="{FF2B5EF4-FFF2-40B4-BE49-F238E27FC236}">
                <a16:creationId xmlns:a16="http://schemas.microsoft.com/office/drawing/2014/main" id="{3F9FFD3E-181C-EF48-812D-D646B11213DF}"/>
              </a:ext>
            </a:extLst>
          </p:cNvPr>
          <p:cNvSpPr>
            <a:spLocks noGrp="1"/>
          </p:cNvSpPr>
          <p:nvPr>
            <p:ph type="body" sz="quarter" idx="15"/>
          </p:nvPr>
        </p:nvSpPr>
        <p:spPr>
          <a:xfrm>
            <a:off x="623888" y="6381750"/>
            <a:ext cx="10944225" cy="478387"/>
          </a:xfrm>
        </p:spPr>
        <p:txBody>
          <a:bodyPr/>
          <a:lstStyle/>
          <a:p>
            <a:r>
              <a:rPr lang="en-US" dirty="0"/>
              <a:t>Nelson, TH. (1993) </a:t>
            </a:r>
            <a:r>
              <a:rPr lang="en-US" i="1" dirty="0"/>
              <a:t>Literary Machines</a:t>
            </a:r>
            <a:r>
              <a:rPr lang="en-US" dirty="0"/>
              <a:t>. Sausalito, CA: Mindful Press.</a:t>
            </a:r>
          </a:p>
          <a:p>
            <a:endParaRPr lang="en-GB" dirty="0"/>
          </a:p>
        </p:txBody>
      </p:sp>
      <p:pic>
        <p:nvPicPr>
          <p:cNvPr id="14" name="Picture 4" descr="protocol_4_62">
            <a:extLst>
              <a:ext uri="{FF2B5EF4-FFF2-40B4-BE49-F238E27FC236}">
                <a16:creationId xmlns:a16="http://schemas.microsoft.com/office/drawing/2014/main" id="{97FC0E8D-676C-E34A-8F1F-E25422A5B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7" y="1773236"/>
            <a:ext cx="5400675" cy="45286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14">
            <a:extLst>
              <a:ext uri="{FF2B5EF4-FFF2-40B4-BE49-F238E27FC236}">
                <a16:creationId xmlns:a16="http://schemas.microsoft.com/office/drawing/2014/main" id="{9BA6DC7B-0E7F-8E4A-8E30-0716491E4269}"/>
              </a:ext>
            </a:extLst>
          </p:cNvPr>
          <p:cNvSpPr/>
          <p:nvPr/>
        </p:nvSpPr>
        <p:spPr>
          <a:xfrm>
            <a:off x="6167438" y="4183117"/>
            <a:ext cx="2871459" cy="109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5832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500-5540-2347-B692-9477E8C6C0AA}"/>
              </a:ext>
            </a:extLst>
          </p:cNvPr>
          <p:cNvSpPr>
            <a:spLocks noGrp="1"/>
          </p:cNvSpPr>
          <p:nvPr>
            <p:ph type="title"/>
          </p:nvPr>
        </p:nvSpPr>
        <p:spPr/>
        <p:txBody>
          <a:bodyPr/>
          <a:lstStyle/>
          <a:p>
            <a:r>
              <a:rPr lang="en-GB" dirty="0"/>
              <a:t>Nelson on the Web</a:t>
            </a:r>
          </a:p>
        </p:txBody>
      </p:sp>
      <p:pic>
        <p:nvPicPr>
          <p:cNvPr id="10" name="Picture Placeholder 9">
            <a:extLst>
              <a:ext uri="{FF2B5EF4-FFF2-40B4-BE49-F238E27FC236}">
                <a16:creationId xmlns:a16="http://schemas.microsoft.com/office/drawing/2014/main" id="{B693AF97-344B-2747-8655-72AD3839566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187" b="7187"/>
          <a:stretch>
            <a:fillRect/>
          </a:stretch>
        </p:blipFill>
        <p:spPr/>
      </p:pic>
      <p:sp>
        <p:nvSpPr>
          <p:cNvPr id="11" name="Rounded Rectangular Callout 10">
            <a:extLst>
              <a:ext uri="{FF2B5EF4-FFF2-40B4-BE49-F238E27FC236}">
                <a16:creationId xmlns:a16="http://schemas.microsoft.com/office/drawing/2014/main" id="{4CE24EB8-2704-0E46-A621-16CAF943C532}"/>
              </a:ext>
            </a:extLst>
          </p:cNvPr>
          <p:cNvSpPr/>
          <p:nvPr/>
        </p:nvSpPr>
        <p:spPr bwMode="auto">
          <a:xfrm>
            <a:off x="6383958" y="2492896"/>
            <a:ext cx="5400674" cy="2347666"/>
          </a:xfrm>
          <a:prstGeom prst="wedgeRoundRectCallout">
            <a:avLst>
              <a:gd name="adj1" fmla="val -74868"/>
              <a:gd name="adj2" fmla="val 24112"/>
              <a:gd name="adj3" fmla="val 16667"/>
            </a:avLst>
          </a:prstGeom>
          <a:solidFill>
            <a:schemeClr val="bg1"/>
          </a:solidFill>
          <a:ln w="25400" cap="sq" cmpd="sng" algn="ctr">
            <a:solidFill>
              <a:schemeClr val="tx1">
                <a:lumMod val="50000"/>
              </a:schemeClr>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a:lnSpc>
                <a:spcPct val="90000"/>
              </a:lnSpc>
            </a:pPr>
            <a:r>
              <a:rPr lang="en-US" sz="2000" i="1" dirty="0"/>
              <a:t>The </a:t>
            </a:r>
            <a:r>
              <a:rPr lang="en-US" sz="2000" i="1" dirty="0" err="1"/>
              <a:t>Xanadu</a:t>
            </a:r>
            <a:r>
              <a:rPr lang="en-US" sz="2000" i="1" dirty="0"/>
              <a:t> project did not ‘fail to invent HTML’.  HTML is precisely what we were trying to PREVENT - ever-breaking links, links going outward only, quotes you can't follow to their origins, no version management, no rights management.</a:t>
            </a:r>
            <a:endParaRPr kumimoji="0" lang="en-US" sz="2000" b="0" i="1" u="none" strike="noStrike" cap="none" normalizeH="0" baseline="0" dirty="0">
              <a:ln>
                <a:noFill/>
              </a:ln>
              <a:solidFill>
                <a:schemeClr val="tx1"/>
              </a:solidFill>
              <a:effectLst/>
              <a:ea typeface="ＭＳ Ｐゴシック" pitchFamily="-106" charset="-128"/>
              <a:cs typeface="Georgia"/>
            </a:endParaRPr>
          </a:p>
        </p:txBody>
      </p:sp>
    </p:spTree>
    <p:extLst>
      <p:ext uri="{BB962C8B-B14F-4D97-AF65-F5344CB8AC3E}">
        <p14:creationId xmlns:p14="http://schemas.microsoft.com/office/powerpoint/2010/main" val="33028989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7B7CD30-DA83-DA4C-89FF-58AADF29C21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BE7BE36B-079D-DE4A-8F79-E94E30AC53EA}"/>
              </a:ext>
            </a:extLst>
          </p:cNvPr>
          <p:cNvSpPr>
            <a:spLocks noGrp="1"/>
          </p:cNvSpPr>
          <p:nvPr>
            <p:ph type="title"/>
          </p:nvPr>
        </p:nvSpPr>
        <p:spPr/>
        <p:txBody>
          <a:bodyPr/>
          <a:lstStyle/>
          <a:p>
            <a:r>
              <a:rPr lang="en-GB" dirty="0"/>
              <a:t>Hypertext Systems</a:t>
            </a:r>
          </a:p>
        </p:txBody>
      </p:sp>
      <p:sp>
        <p:nvSpPr>
          <p:cNvPr id="4" name="Text Placeholder 3">
            <a:extLst>
              <a:ext uri="{FF2B5EF4-FFF2-40B4-BE49-F238E27FC236}">
                <a16:creationId xmlns:a16="http://schemas.microsoft.com/office/drawing/2014/main" id="{4BE89245-0ABC-2D46-9B87-A8AB9E685481}"/>
              </a:ext>
            </a:extLst>
          </p:cNvPr>
          <p:cNvSpPr>
            <a:spLocks noGrp="1"/>
          </p:cNvSpPr>
          <p:nvPr>
            <p:ph type="body" sz="quarter" idx="11"/>
          </p:nvPr>
        </p:nvSpPr>
        <p:spPr/>
        <p:txBody>
          <a:bodyPr/>
          <a:lstStyle/>
          <a:p>
            <a:r>
              <a:rPr lang="en-US" dirty="0"/>
              <a:t>http://</a:t>
            </a:r>
            <a:r>
              <a:rPr lang="en-US" dirty="0" err="1"/>
              <a:t>www.flickr.com</a:t>
            </a:r>
            <a:r>
              <a:rPr lang="en-US" dirty="0"/>
              <a:t>/photos/</a:t>
            </a:r>
            <a:r>
              <a:rPr lang="en-US" dirty="0" err="1"/>
              <a:t>mwichary</a:t>
            </a:r>
            <a:r>
              <a:rPr lang="en-US" dirty="0"/>
              <a:t>/2355783479/</a:t>
            </a:r>
          </a:p>
        </p:txBody>
      </p:sp>
    </p:spTree>
    <p:extLst>
      <p:ext uri="{BB962C8B-B14F-4D97-AF65-F5344CB8AC3E}">
        <p14:creationId xmlns:p14="http://schemas.microsoft.com/office/powerpoint/2010/main" val="9989849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B22C2-623C-A64A-A4DE-7829710E964B}"/>
              </a:ext>
            </a:extLst>
          </p:cNvPr>
          <p:cNvSpPr>
            <a:spLocks noGrp="1"/>
          </p:cNvSpPr>
          <p:nvPr>
            <p:ph type="title"/>
          </p:nvPr>
        </p:nvSpPr>
        <p:spPr/>
        <p:txBody>
          <a:bodyPr/>
          <a:lstStyle/>
          <a:p>
            <a:r>
              <a:rPr lang="en-GB"/>
              <a:t>HES/FRESS (1967)</a:t>
            </a:r>
            <a:endParaRPr lang="en-GB" dirty="0"/>
          </a:p>
        </p:txBody>
      </p:sp>
      <p:sp>
        <p:nvSpPr>
          <p:cNvPr id="3" name="Content Placeholder 2">
            <a:extLst>
              <a:ext uri="{FF2B5EF4-FFF2-40B4-BE49-F238E27FC236}">
                <a16:creationId xmlns:a16="http://schemas.microsoft.com/office/drawing/2014/main" id="{9ECDECA8-ADFF-144B-9D96-EE7C60A498B0}"/>
              </a:ext>
            </a:extLst>
          </p:cNvPr>
          <p:cNvSpPr>
            <a:spLocks noGrp="1"/>
          </p:cNvSpPr>
          <p:nvPr>
            <p:ph sz="quarter" idx="13"/>
          </p:nvPr>
        </p:nvSpPr>
        <p:spPr/>
        <p:txBody>
          <a:bodyPr/>
          <a:lstStyle/>
          <a:p>
            <a:pPr marL="0" indent="0">
              <a:buNone/>
            </a:pPr>
            <a:r>
              <a:rPr lang="en-US" dirty="0"/>
              <a:t>Hypertext Editing System developed at Brown University</a:t>
            </a:r>
          </a:p>
          <a:p>
            <a:pPr marL="0" indent="0">
              <a:buNone/>
            </a:pPr>
            <a:endParaRPr lang="en-US" dirty="0"/>
          </a:p>
          <a:p>
            <a:pPr marL="0" indent="0">
              <a:buNone/>
            </a:pPr>
            <a:r>
              <a:rPr lang="en-US" dirty="0"/>
              <a:t>Used by NASA to produce and manage documentation for the Apollo </a:t>
            </a:r>
            <a:r>
              <a:rPr lang="en-US" dirty="0" err="1"/>
              <a:t>programme</a:t>
            </a:r>
            <a:endParaRPr lang="en-US" dirty="0"/>
          </a:p>
          <a:p>
            <a:endParaRPr lang="en-GB" dirty="0"/>
          </a:p>
        </p:txBody>
      </p:sp>
      <p:pic>
        <p:nvPicPr>
          <p:cNvPr id="7" name="Content Placeholder 6">
            <a:extLst>
              <a:ext uri="{FF2B5EF4-FFF2-40B4-BE49-F238E27FC236}">
                <a16:creationId xmlns:a16="http://schemas.microsoft.com/office/drawing/2014/main" id="{77DE1BC7-EFE6-5642-9943-F64CFD752AD2}"/>
              </a:ext>
            </a:extLst>
          </p:cNvPr>
          <p:cNvPicPr>
            <a:picLocks noGrp="1" noChangeAspect="1"/>
          </p:cNvPicPr>
          <p:nvPr>
            <p:ph sz="quarter" idx="14"/>
          </p:nvPr>
        </p:nvPicPr>
        <p:blipFill rotWithShape="1">
          <a:blip r:embed="rId3">
            <a:extLst>
              <a:ext uri="{28A0092B-C50C-407E-A947-70E740481C1C}">
                <a14:useLocalDpi xmlns:a14="http://schemas.microsoft.com/office/drawing/2010/main" val="0"/>
              </a:ext>
            </a:extLst>
          </a:blip>
          <a:stretch/>
        </p:blipFill>
        <p:spPr>
          <a:xfrm>
            <a:off x="6813925" y="1773236"/>
            <a:ext cx="4264763" cy="4464051"/>
          </a:xfrm>
        </p:spPr>
      </p:pic>
      <p:sp>
        <p:nvSpPr>
          <p:cNvPr id="5" name="Text Placeholder 4">
            <a:extLst>
              <a:ext uri="{FF2B5EF4-FFF2-40B4-BE49-F238E27FC236}">
                <a16:creationId xmlns:a16="http://schemas.microsoft.com/office/drawing/2014/main" id="{00D0D125-9941-EB42-B739-9A9CA5BB6485}"/>
              </a:ext>
            </a:extLst>
          </p:cNvPr>
          <p:cNvSpPr>
            <a:spLocks noGrp="1"/>
          </p:cNvSpPr>
          <p:nvPr>
            <p:ph type="body" sz="quarter" idx="15"/>
          </p:nvPr>
        </p:nvSpPr>
        <p:spPr/>
        <p:txBody>
          <a:bodyPr/>
          <a:lstStyle/>
          <a:p>
            <a:r>
              <a:rPr lang="en-US"/>
              <a:t>Carmody, S. et al (1969) A Hypertext Editing System for the /360. Pertinent Concepts in Computer Graphics: Proceedings of the Second University of Illinois Conference on Computer Graphics, pp.291-330.</a:t>
            </a:r>
            <a:endParaRPr lang="en-US" dirty="0"/>
          </a:p>
        </p:txBody>
      </p:sp>
    </p:spTree>
    <p:extLst>
      <p:ext uri="{BB962C8B-B14F-4D97-AF65-F5344CB8AC3E}">
        <p14:creationId xmlns:p14="http://schemas.microsoft.com/office/powerpoint/2010/main" val="329673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5970-C7B1-824A-ADA1-25F875811D5B}"/>
              </a:ext>
            </a:extLst>
          </p:cNvPr>
          <p:cNvSpPr>
            <a:spLocks noGrp="1"/>
          </p:cNvSpPr>
          <p:nvPr>
            <p:ph type="title"/>
          </p:nvPr>
        </p:nvSpPr>
        <p:spPr/>
        <p:txBody>
          <a:bodyPr/>
          <a:lstStyle/>
          <a:p>
            <a:r>
              <a:rPr lang="en-GB" dirty="0"/>
              <a:t>ZOG (1975)</a:t>
            </a:r>
          </a:p>
        </p:txBody>
      </p:sp>
      <p:sp>
        <p:nvSpPr>
          <p:cNvPr id="3" name="Content Placeholder 2">
            <a:extLst>
              <a:ext uri="{FF2B5EF4-FFF2-40B4-BE49-F238E27FC236}">
                <a16:creationId xmlns:a16="http://schemas.microsoft.com/office/drawing/2014/main" id="{1EFCA658-1D61-7E4C-BBEC-204FC625A1A1}"/>
              </a:ext>
            </a:extLst>
          </p:cNvPr>
          <p:cNvSpPr>
            <a:spLocks noGrp="1"/>
          </p:cNvSpPr>
          <p:nvPr>
            <p:ph sz="quarter" idx="13"/>
          </p:nvPr>
        </p:nvSpPr>
        <p:spPr/>
        <p:txBody>
          <a:bodyPr/>
          <a:lstStyle/>
          <a:p>
            <a:pPr marL="0" indent="0">
              <a:buNone/>
            </a:pPr>
            <a:r>
              <a:rPr lang="en-US" dirty="0"/>
              <a:t>Developed at Carnegie Mellon University</a:t>
            </a:r>
          </a:p>
          <a:p>
            <a:endParaRPr lang="en-US" dirty="0"/>
          </a:p>
          <a:p>
            <a:pPr marL="0" indent="0">
              <a:buNone/>
            </a:pPr>
            <a:r>
              <a:rPr lang="en-US" dirty="0"/>
              <a:t>Features:</a:t>
            </a:r>
          </a:p>
          <a:p>
            <a:r>
              <a:rPr lang="en-US" dirty="0"/>
              <a:t>Early proponent of the “card” or “frame” model of hypertext </a:t>
            </a:r>
            <a:br>
              <a:rPr lang="en-US" dirty="0"/>
            </a:br>
            <a:r>
              <a:rPr lang="en-US" dirty="0"/>
              <a:t>(c.f. index cards)</a:t>
            </a:r>
          </a:p>
          <a:p>
            <a:r>
              <a:rPr lang="en-US" dirty="0"/>
              <a:t>One-way links, embedded in </a:t>
            </a:r>
            <a:r>
              <a:rPr lang="en-US" dirty="0" smtClean="0"/>
              <a:t>frames</a:t>
            </a:r>
            <a:endParaRPr lang="en-US" dirty="0"/>
          </a:p>
          <a:p>
            <a:endParaRPr lang="en-GB" dirty="0"/>
          </a:p>
        </p:txBody>
      </p:sp>
      <p:pic>
        <p:nvPicPr>
          <p:cNvPr id="7" name="Content Placeholder 6">
            <a:extLst>
              <a:ext uri="{FF2B5EF4-FFF2-40B4-BE49-F238E27FC236}">
                <a16:creationId xmlns:a16="http://schemas.microsoft.com/office/drawing/2014/main" id="{7949FC5C-452F-3C41-99D1-E2346E90C5F9}"/>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167438" y="2675398"/>
            <a:ext cx="5400675" cy="2659730"/>
          </a:xfrm>
        </p:spPr>
      </p:pic>
      <p:sp>
        <p:nvSpPr>
          <p:cNvPr id="5" name="Text Placeholder 4">
            <a:extLst>
              <a:ext uri="{FF2B5EF4-FFF2-40B4-BE49-F238E27FC236}">
                <a16:creationId xmlns:a16="http://schemas.microsoft.com/office/drawing/2014/main" id="{A9003118-68A4-3142-817F-9EC951A95D30}"/>
              </a:ext>
            </a:extLst>
          </p:cNvPr>
          <p:cNvSpPr>
            <a:spLocks noGrp="1"/>
          </p:cNvSpPr>
          <p:nvPr>
            <p:ph type="body" sz="quarter" idx="15"/>
          </p:nvPr>
        </p:nvSpPr>
        <p:spPr/>
        <p:txBody>
          <a:bodyPr/>
          <a:lstStyle/>
          <a:p>
            <a:r>
              <a:rPr lang="en-US" dirty="0">
                <a:cs typeface="Georgia"/>
              </a:rPr>
              <a:t>Robertson, G. et al (1981) </a:t>
            </a:r>
            <a:r>
              <a:rPr lang="en-US" i="1" dirty="0">
                <a:cs typeface="Georgia"/>
              </a:rPr>
              <a:t>The ZOG approach to man-machine communication</a:t>
            </a:r>
            <a:r>
              <a:rPr lang="en-US" dirty="0">
                <a:cs typeface="Georgia"/>
              </a:rPr>
              <a:t>. Int. J. Man-Machine Studies, 14, pp.461-488.</a:t>
            </a:r>
          </a:p>
          <a:p>
            <a:endParaRPr lang="en-GB" dirty="0"/>
          </a:p>
        </p:txBody>
      </p:sp>
    </p:spTree>
    <p:extLst>
      <p:ext uri="{BB962C8B-B14F-4D97-AF65-F5344CB8AC3E}">
        <p14:creationId xmlns:p14="http://schemas.microsoft.com/office/powerpoint/2010/main" val="28663092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EB52DEE-C642-0F42-AA94-8C4A00AA957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15626"/>
          <a:stretch/>
        </p:blipFill>
        <p:spPr>
          <a:xfrm>
            <a:off x="1" y="0"/>
            <a:ext cx="12192000" cy="6858000"/>
          </a:xfrm>
        </p:spPr>
      </p:pic>
      <p:sp>
        <p:nvSpPr>
          <p:cNvPr id="4" name="Text Placeholder 3">
            <a:extLst>
              <a:ext uri="{FF2B5EF4-FFF2-40B4-BE49-F238E27FC236}">
                <a16:creationId xmlns:a16="http://schemas.microsoft.com/office/drawing/2014/main" id="{8C14D0B7-B871-A344-999A-B0DDDF1B5C5E}"/>
              </a:ext>
            </a:extLst>
          </p:cNvPr>
          <p:cNvSpPr>
            <a:spLocks noGrp="1"/>
          </p:cNvSpPr>
          <p:nvPr>
            <p:ph type="body" sz="quarter" idx="11"/>
          </p:nvPr>
        </p:nvSpPr>
        <p:spPr/>
        <p:txBody>
          <a:bodyPr tIns="36000">
            <a:noAutofit/>
          </a:bodyPr>
          <a:lstStyle/>
          <a:p>
            <a:r>
              <a:rPr lang="en-GB" dirty="0" err="1"/>
              <a:t>Akscyn</a:t>
            </a:r>
            <a:r>
              <a:rPr lang="en-GB" dirty="0"/>
              <a:t> R.M. and McCracken D.L. (1981) </a:t>
            </a:r>
            <a:r>
              <a:rPr lang="en-GB" i="1" dirty="0"/>
              <a:t>ZOG and the USS CARL VINSON. </a:t>
            </a:r>
            <a:r>
              <a:rPr lang="en-GB" dirty="0"/>
              <a:t>Computer Science Research Review 1980-1981. USA: Carnegie Mellon University.</a:t>
            </a:r>
          </a:p>
        </p:txBody>
      </p:sp>
    </p:spTree>
    <p:extLst>
      <p:ext uri="{BB962C8B-B14F-4D97-AF65-F5344CB8AC3E}">
        <p14:creationId xmlns:p14="http://schemas.microsoft.com/office/powerpoint/2010/main" val="329957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92D8E7-EA9A-594E-BB59-720C68920717}"/>
              </a:ext>
            </a:extLst>
          </p:cNvPr>
          <p:cNvSpPr>
            <a:spLocks noGrp="1"/>
          </p:cNvSpPr>
          <p:nvPr>
            <p:ph type="title"/>
          </p:nvPr>
        </p:nvSpPr>
        <p:spPr/>
        <p:txBody>
          <a:bodyPr/>
          <a:lstStyle/>
          <a:p>
            <a:r>
              <a:rPr lang="en-GB" dirty="0"/>
              <a:t>KMS (1983)</a:t>
            </a:r>
          </a:p>
        </p:txBody>
      </p:sp>
      <p:pic>
        <p:nvPicPr>
          <p:cNvPr id="9" name="Content Placeholder 8">
            <a:extLst>
              <a:ext uri="{FF2B5EF4-FFF2-40B4-BE49-F238E27FC236}">
                <a16:creationId xmlns:a16="http://schemas.microsoft.com/office/drawing/2014/main" id="{7F3A0E51-C3A9-7E4D-81C5-6A3870F96C71}"/>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65764" y="1773238"/>
            <a:ext cx="6460472" cy="4464050"/>
          </a:xfrm>
        </p:spPr>
      </p:pic>
      <p:sp>
        <p:nvSpPr>
          <p:cNvPr id="5" name="Text Placeholder 4">
            <a:extLst>
              <a:ext uri="{FF2B5EF4-FFF2-40B4-BE49-F238E27FC236}">
                <a16:creationId xmlns:a16="http://schemas.microsoft.com/office/drawing/2014/main" id="{1C66737D-BA3A-8047-A1C6-9429A26901A6}"/>
              </a:ext>
            </a:extLst>
          </p:cNvPr>
          <p:cNvSpPr>
            <a:spLocks noGrp="1"/>
          </p:cNvSpPr>
          <p:nvPr>
            <p:ph type="body" sz="quarter" idx="15"/>
          </p:nvPr>
        </p:nvSpPr>
        <p:spPr/>
        <p:txBody>
          <a:bodyPr>
            <a:noAutofit/>
          </a:bodyPr>
          <a:lstStyle/>
          <a:p>
            <a:r>
              <a:rPr lang="en-US" dirty="0" err="1">
                <a:cs typeface="Georgia"/>
              </a:rPr>
              <a:t>Akscyn</a:t>
            </a:r>
            <a:r>
              <a:rPr lang="en-US" dirty="0">
                <a:cs typeface="Georgia"/>
              </a:rPr>
              <a:t>, R.M. et al (1988) </a:t>
            </a:r>
            <a:r>
              <a:rPr lang="en-US" i="1" dirty="0">
                <a:cs typeface="Georgia"/>
              </a:rPr>
              <a:t>KMS: A distributed hypermedia system for managing knowledge in organizations.</a:t>
            </a:r>
            <a:r>
              <a:rPr lang="en-US" dirty="0">
                <a:cs typeface="Georgia"/>
              </a:rPr>
              <a:t> Communications of the ACM, 31(7), pp. 820-835.</a:t>
            </a:r>
          </a:p>
        </p:txBody>
      </p:sp>
    </p:spTree>
    <p:extLst>
      <p:ext uri="{BB962C8B-B14F-4D97-AF65-F5344CB8AC3E}">
        <p14:creationId xmlns:p14="http://schemas.microsoft.com/office/powerpoint/2010/main" val="3975158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CAA6198-E04B-8142-AB2E-2A15DE5EA78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b="36062"/>
          <a:stretch/>
        </p:blipFill>
        <p:spPr>
          <a:xfrm>
            <a:off x="6167439" y="0"/>
            <a:ext cx="6024562" cy="6858000"/>
          </a:xfrm>
          <a:solidFill>
            <a:schemeClr val="bg1"/>
          </a:solidFill>
        </p:spPr>
      </p:pic>
      <p:sp>
        <p:nvSpPr>
          <p:cNvPr id="3" name="Title 2">
            <a:extLst>
              <a:ext uri="{FF2B5EF4-FFF2-40B4-BE49-F238E27FC236}">
                <a16:creationId xmlns:a16="http://schemas.microsoft.com/office/drawing/2014/main" id="{327C3A5A-D770-B04E-88C8-8BE358BC8640}"/>
              </a:ext>
            </a:extLst>
          </p:cNvPr>
          <p:cNvSpPr>
            <a:spLocks noGrp="1"/>
          </p:cNvSpPr>
          <p:nvPr>
            <p:ph type="title"/>
          </p:nvPr>
        </p:nvSpPr>
        <p:spPr/>
        <p:txBody>
          <a:bodyPr/>
          <a:lstStyle/>
          <a:p>
            <a:r>
              <a:rPr lang="en-GB" dirty="0"/>
              <a:t>The birth of the </a:t>
            </a:r>
            <a:r>
              <a:rPr lang="en-GB" dirty="0" err="1"/>
              <a:t>encyclopedia</a:t>
            </a:r>
            <a:endParaRPr lang="en-GB" dirty="0"/>
          </a:p>
        </p:txBody>
      </p:sp>
      <p:sp>
        <p:nvSpPr>
          <p:cNvPr id="6" name="Content Placeholder 5">
            <a:extLst>
              <a:ext uri="{FF2B5EF4-FFF2-40B4-BE49-F238E27FC236}">
                <a16:creationId xmlns:a16="http://schemas.microsoft.com/office/drawing/2014/main" id="{5CB7629F-22E2-7B47-8424-3B31BFF441A1}"/>
              </a:ext>
            </a:extLst>
          </p:cNvPr>
          <p:cNvSpPr>
            <a:spLocks noGrp="1"/>
          </p:cNvSpPr>
          <p:nvPr>
            <p:ph sz="quarter" idx="13"/>
          </p:nvPr>
        </p:nvSpPr>
        <p:spPr/>
        <p:txBody>
          <a:bodyPr/>
          <a:lstStyle/>
          <a:p>
            <a:pPr marL="0" indent="0">
              <a:buNone/>
            </a:pPr>
            <a:r>
              <a:rPr lang="en-US" dirty="0"/>
              <a:t>Comprehensive in scope, systematic in </a:t>
            </a:r>
            <a:r>
              <a:rPr lang="en-US" dirty="0" err="1"/>
              <a:t>organisation</a:t>
            </a:r>
            <a:endParaRPr lang="en-US" dirty="0"/>
          </a:p>
          <a:p>
            <a:pPr lvl="1"/>
            <a:r>
              <a:rPr lang="en-US" dirty="0"/>
              <a:t>Ephraim Chambers’ </a:t>
            </a:r>
            <a:r>
              <a:rPr lang="en-US" i="1" dirty="0" err="1"/>
              <a:t>Cyclopædia</a:t>
            </a:r>
            <a:r>
              <a:rPr lang="en-US" dirty="0"/>
              <a:t> in 1728</a:t>
            </a:r>
          </a:p>
          <a:p>
            <a:pPr lvl="1"/>
            <a:r>
              <a:rPr lang="en-US" dirty="0"/>
              <a:t>Denis Diderot’s </a:t>
            </a:r>
            <a:r>
              <a:rPr lang="en-US" i="1" dirty="0" err="1"/>
              <a:t>Encyclopédie</a:t>
            </a:r>
            <a:r>
              <a:rPr lang="en-US" dirty="0"/>
              <a:t> in 1751</a:t>
            </a:r>
          </a:p>
          <a:p>
            <a:pPr marL="0" indent="0">
              <a:buNone/>
            </a:pPr>
            <a:r>
              <a:rPr lang="en-US" dirty="0"/>
              <a:t>Common features:</a:t>
            </a:r>
          </a:p>
          <a:p>
            <a:pPr lvl="1"/>
            <a:r>
              <a:rPr lang="en-US" dirty="0"/>
              <a:t>Subject-based classification of entries</a:t>
            </a:r>
          </a:p>
          <a:p>
            <a:pPr lvl="1"/>
            <a:r>
              <a:rPr lang="en-US" dirty="0"/>
              <a:t>Cross-references between entries</a:t>
            </a:r>
          </a:p>
          <a:p>
            <a:endParaRPr lang="en-GB" dirty="0"/>
          </a:p>
        </p:txBody>
      </p:sp>
    </p:spTree>
    <p:extLst>
      <p:ext uri="{BB962C8B-B14F-4D97-AF65-F5344CB8AC3E}">
        <p14:creationId xmlns:p14="http://schemas.microsoft.com/office/powerpoint/2010/main" val="30676624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2BEE-8514-3D49-8D52-B6ACD80B9D22}"/>
              </a:ext>
            </a:extLst>
          </p:cNvPr>
          <p:cNvSpPr>
            <a:spLocks noGrp="1"/>
          </p:cNvSpPr>
          <p:nvPr>
            <p:ph type="title"/>
          </p:nvPr>
        </p:nvSpPr>
        <p:spPr/>
        <p:txBody>
          <a:bodyPr/>
          <a:lstStyle/>
          <a:p>
            <a:r>
              <a:rPr lang="en-GB" dirty="0" err="1"/>
              <a:t>Hyperties</a:t>
            </a:r>
            <a:r>
              <a:rPr lang="en-GB" dirty="0"/>
              <a:t> (1983)</a:t>
            </a:r>
          </a:p>
        </p:txBody>
      </p:sp>
      <p:sp>
        <p:nvSpPr>
          <p:cNvPr id="3" name="Content Placeholder 2">
            <a:extLst>
              <a:ext uri="{FF2B5EF4-FFF2-40B4-BE49-F238E27FC236}">
                <a16:creationId xmlns:a16="http://schemas.microsoft.com/office/drawing/2014/main" id="{9415ACBE-FE0E-0442-9E2D-668CDBD0A7AF}"/>
              </a:ext>
            </a:extLst>
          </p:cNvPr>
          <p:cNvSpPr>
            <a:spLocks noGrp="1"/>
          </p:cNvSpPr>
          <p:nvPr>
            <p:ph sz="quarter" idx="13"/>
          </p:nvPr>
        </p:nvSpPr>
        <p:spPr/>
        <p:txBody>
          <a:bodyPr/>
          <a:lstStyle/>
          <a:p>
            <a:pPr marL="0" indent="0">
              <a:buNone/>
            </a:pPr>
            <a:r>
              <a:rPr lang="en-US" dirty="0"/>
              <a:t>Developed by Ben Schneiderman at the University of Maryland</a:t>
            </a:r>
          </a:p>
          <a:p>
            <a:pPr marL="0" indent="0">
              <a:buNone/>
            </a:pPr>
            <a:endParaRPr lang="en-US" dirty="0"/>
          </a:p>
          <a:p>
            <a:pPr marL="0" indent="0">
              <a:buNone/>
            </a:pPr>
            <a:r>
              <a:rPr lang="en-US" dirty="0"/>
              <a:t>Features:</a:t>
            </a:r>
          </a:p>
          <a:p>
            <a:r>
              <a:rPr lang="en-US" dirty="0"/>
              <a:t>Link previews</a:t>
            </a:r>
          </a:p>
          <a:p>
            <a:r>
              <a:rPr lang="en-US" dirty="0"/>
              <a:t>Links point to whole documents</a:t>
            </a:r>
          </a:p>
          <a:p>
            <a:endParaRPr lang="en-GB" dirty="0"/>
          </a:p>
        </p:txBody>
      </p:sp>
      <p:pic>
        <p:nvPicPr>
          <p:cNvPr id="7" name="Content Placeholder 6">
            <a:extLst>
              <a:ext uri="{FF2B5EF4-FFF2-40B4-BE49-F238E27FC236}">
                <a16:creationId xmlns:a16="http://schemas.microsoft.com/office/drawing/2014/main" id="{B5BD228E-64A8-A54A-9401-B6CF872541DA}"/>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t="17272" b="17742"/>
          <a:stretch/>
        </p:blipFill>
        <p:spPr>
          <a:xfrm>
            <a:off x="6167438" y="1628775"/>
            <a:ext cx="5400675" cy="3848629"/>
          </a:xfrm>
        </p:spPr>
      </p:pic>
      <p:sp>
        <p:nvSpPr>
          <p:cNvPr id="5" name="Text Placeholder 4">
            <a:extLst>
              <a:ext uri="{FF2B5EF4-FFF2-40B4-BE49-F238E27FC236}">
                <a16:creationId xmlns:a16="http://schemas.microsoft.com/office/drawing/2014/main" id="{96B7C874-9E64-3643-9586-C3AF53DA4A99}"/>
              </a:ext>
            </a:extLst>
          </p:cNvPr>
          <p:cNvSpPr>
            <a:spLocks noGrp="1"/>
          </p:cNvSpPr>
          <p:nvPr>
            <p:ph type="body" sz="quarter" idx="15"/>
          </p:nvPr>
        </p:nvSpPr>
        <p:spPr>
          <a:xfrm>
            <a:off x="623888" y="6381750"/>
            <a:ext cx="10944225" cy="478387"/>
          </a:xfrm>
        </p:spPr>
        <p:txBody>
          <a:bodyPr/>
          <a:lstStyle/>
          <a:p>
            <a:r>
              <a:rPr lang="en-GB" dirty="0" err="1"/>
              <a:t>Shneiderman</a:t>
            </a:r>
            <a:r>
              <a:rPr lang="en-GB" dirty="0"/>
              <a:t>, B. (1987) </a:t>
            </a:r>
            <a:r>
              <a:rPr lang="en-GB" i="1" dirty="0"/>
              <a:t>User interface design for the Hyperties electronic </a:t>
            </a:r>
            <a:r>
              <a:rPr lang="en-GB" i="1" dirty="0" err="1"/>
              <a:t>encyclopedia</a:t>
            </a:r>
            <a:r>
              <a:rPr lang="en-GB" i="1" dirty="0"/>
              <a:t>. </a:t>
            </a:r>
            <a:r>
              <a:rPr lang="en-GB" dirty="0"/>
              <a:t>Proceedings of Hypertext '87</a:t>
            </a:r>
            <a:r>
              <a:rPr lang="en-GB" i="1" dirty="0"/>
              <a:t>,</a:t>
            </a:r>
            <a:r>
              <a:rPr lang="en-GB" dirty="0"/>
              <a:t> pp. 199-205.</a:t>
            </a:r>
          </a:p>
          <a:p>
            <a:endParaRPr lang="en-GB" dirty="0"/>
          </a:p>
        </p:txBody>
      </p:sp>
    </p:spTree>
    <p:extLst>
      <p:ext uri="{BB962C8B-B14F-4D97-AF65-F5344CB8AC3E}">
        <p14:creationId xmlns:p14="http://schemas.microsoft.com/office/powerpoint/2010/main" val="38087905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C9AF-8968-5647-B6AA-E5A10E1C35E0}"/>
              </a:ext>
            </a:extLst>
          </p:cNvPr>
          <p:cNvSpPr>
            <a:spLocks noGrp="1"/>
          </p:cNvSpPr>
          <p:nvPr>
            <p:ph type="title"/>
          </p:nvPr>
        </p:nvSpPr>
        <p:spPr/>
        <p:txBody>
          <a:bodyPr/>
          <a:lstStyle/>
          <a:p>
            <a:r>
              <a:rPr lang="en-GB" dirty="0"/>
              <a:t>Intermedia (1985)</a:t>
            </a:r>
          </a:p>
        </p:txBody>
      </p:sp>
      <p:sp>
        <p:nvSpPr>
          <p:cNvPr id="3" name="Content Placeholder 2">
            <a:extLst>
              <a:ext uri="{FF2B5EF4-FFF2-40B4-BE49-F238E27FC236}">
                <a16:creationId xmlns:a16="http://schemas.microsoft.com/office/drawing/2014/main" id="{98BD1009-1724-394C-81F2-D62E3D8A9F81}"/>
              </a:ext>
            </a:extLst>
          </p:cNvPr>
          <p:cNvSpPr>
            <a:spLocks noGrp="1"/>
          </p:cNvSpPr>
          <p:nvPr>
            <p:ph sz="quarter" idx="13"/>
          </p:nvPr>
        </p:nvSpPr>
        <p:spPr/>
        <p:txBody>
          <a:bodyPr/>
          <a:lstStyle/>
          <a:p>
            <a:pPr marL="0" indent="0">
              <a:buNone/>
            </a:pPr>
            <a:r>
              <a:rPr lang="en-US" dirty="0"/>
              <a:t>Developed at Brown University</a:t>
            </a:r>
          </a:p>
          <a:p>
            <a:pPr marL="0" indent="0">
              <a:buNone/>
            </a:pPr>
            <a:endParaRPr lang="en-US" dirty="0"/>
          </a:p>
          <a:p>
            <a:pPr marL="0" indent="0">
              <a:buNone/>
            </a:pPr>
            <a:r>
              <a:rPr lang="en-US" dirty="0"/>
              <a:t>Features:</a:t>
            </a:r>
          </a:p>
          <a:p>
            <a:r>
              <a:rPr lang="en-US" dirty="0"/>
              <a:t>A/UX-based</a:t>
            </a:r>
          </a:p>
          <a:p>
            <a:r>
              <a:rPr lang="en-US" dirty="0"/>
              <a:t>Bidirectional linking</a:t>
            </a:r>
          </a:p>
          <a:p>
            <a:r>
              <a:rPr lang="en-US" dirty="0"/>
              <a:t>Graphics</a:t>
            </a:r>
          </a:p>
          <a:p>
            <a:endParaRPr lang="en-GB" dirty="0"/>
          </a:p>
        </p:txBody>
      </p:sp>
      <p:pic>
        <p:nvPicPr>
          <p:cNvPr id="7" name="Content Placeholder 6">
            <a:extLst>
              <a:ext uri="{FF2B5EF4-FFF2-40B4-BE49-F238E27FC236}">
                <a16:creationId xmlns:a16="http://schemas.microsoft.com/office/drawing/2014/main" id="{A2FE1496-8CB6-D448-994B-23BFC4B82C08}"/>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t="11273" b="11266"/>
          <a:stretch/>
        </p:blipFill>
        <p:spPr>
          <a:xfrm>
            <a:off x="6167439" y="1487913"/>
            <a:ext cx="5400674" cy="4587424"/>
          </a:xfrm>
        </p:spPr>
      </p:pic>
      <p:sp>
        <p:nvSpPr>
          <p:cNvPr id="5" name="Text Placeholder 4">
            <a:extLst>
              <a:ext uri="{FF2B5EF4-FFF2-40B4-BE49-F238E27FC236}">
                <a16:creationId xmlns:a16="http://schemas.microsoft.com/office/drawing/2014/main" id="{40141EE8-8FD8-794F-81C2-A3C5965DFF4C}"/>
              </a:ext>
            </a:extLst>
          </p:cNvPr>
          <p:cNvSpPr>
            <a:spLocks noGrp="1"/>
          </p:cNvSpPr>
          <p:nvPr>
            <p:ph type="body" sz="quarter" idx="15"/>
          </p:nvPr>
        </p:nvSpPr>
        <p:spPr>
          <a:xfrm>
            <a:off x="623888" y="6381750"/>
            <a:ext cx="10944225" cy="478387"/>
          </a:xfrm>
        </p:spPr>
        <p:txBody>
          <a:bodyPr>
            <a:spAutoFit/>
          </a:bodyPr>
          <a:lstStyle/>
          <a:p>
            <a:r>
              <a:rPr lang="en-US" dirty="0">
                <a:cs typeface="Georgia"/>
              </a:rPr>
              <a:t>Garrett, L.N. et al (1986) </a:t>
            </a:r>
            <a:r>
              <a:rPr lang="en-US" i="1" dirty="0">
                <a:cs typeface="Georgia"/>
              </a:rPr>
              <a:t>Intermedia: issues, strategies, and tactics in the design of a hypermedia document system. </a:t>
            </a:r>
            <a:r>
              <a:rPr lang="en-US" dirty="0">
                <a:cs typeface="Georgia"/>
              </a:rPr>
              <a:t>Proceedings of the 1986 ACM Conference on Computer-Supported Cooperative Work, pp.163-174.</a:t>
            </a:r>
          </a:p>
        </p:txBody>
      </p:sp>
    </p:spTree>
    <p:extLst>
      <p:ext uri="{BB962C8B-B14F-4D97-AF65-F5344CB8AC3E}">
        <p14:creationId xmlns:p14="http://schemas.microsoft.com/office/powerpoint/2010/main" val="38754516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65CC-9FEC-7749-8025-1B28B24FB874}"/>
              </a:ext>
            </a:extLst>
          </p:cNvPr>
          <p:cNvSpPr>
            <a:spLocks noGrp="1"/>
          </p:cNvSpPr>
          <p:nvPr>
            <p:ph type="title"/>
          </p:nvPr>
        </p:nvSpPr>
        <p:spPr/>
        <p:txBody>
          <a:bodyPr/>
          <a:lstStyle/>
          <a:p>
            <a:r>
              <a:rPr lang="en-GB" dirty="0" err="1"/>
              <a:t>NoteCards</a:t>
            </a:r>
            <a:r>
              <a:rPr lang="en-GB" dirty="0"/>
              <a:t> (1985)</a:t>
            </a:r>
          </a:p>
        </p:txBody>
      </p:sp>
      <p:sp>
        <p:nvSpPr>
          <p:cNvPr id="3" name="Content Placeholder 2">
            <a:extLst>
              <a:ext uri="{FF2B5EF4-FFF2-40B4-BE49-F238E27FC236}">
                <a16:creationId xmlns:a16="http://schemas.microsoft.com/office/drawing/2014/main" id="{B04FA946-F367-CF44-91AF-8084C1DDEE49}"/>
              </a:ext>
            </a:extLst>
          </p:cNvPr>
          <p:cNvSpPr>
            <a:spLocks noGrp="1"/>
          </p:cNvSpPr>
          <p:nvPr>
            <p:ph sz="quarter" idx="13"/>
          </p:nvPr>
        </p:nvSpPr>
        <p:spPr/>
        <p:txBody>
          <a:bodyPr/>
          <a:lstStyle/>
          <a:p>
            <a:pPr marL="0" indent="0">
              <a:buNone/>
            </a:pPr>
            <a:r>
              <a:rPr lang="en-US" dirty="0"/>
              <a:t>Developed at Xerox PARC (Trigg, Moran and </a:t>
            </a:r>
            <a:r>
              <a:rPr lang="en-US" dirty="0" err="1"/>
              <a:t>Halasz</a:t>
            </a:r>
            <a:r>
              <a:rPr lang="en-US" dirty="0"/>
              <a:t>) </a:t>
            </a:r>
          </a:p>
          <a:p>
            <a:pPr marL="0" indent="0">
              <a:buNone/>
            </a:pPr>
            <a:endParaRPr lang="en-US" dirty="0"/>
          </a:p>
          <a:p>
            <a:pPr marL="0" indent="0">
              <a:buNone/>
            </a:pPr>
            <a:r>
              <a:rPr lang="en-US" dirty="0"/>
              <a:t>Features:</a:t>
            </a:r>
          </a:p>
          <a:p>
            <a:r>
              <a:rPr lang="en-US" dirty="0"/>
              <a:t>Hierarchical browser</a:t>
            </a:r>
          </a:p>
          <a:p>
            <a:r>
              <a:rPr lang="en-US" dirty="0"/>
              <a:t>Programmable API</a:t>
            </a:r>
          </a:p>
          <a:p>
            <a:r>
              <a:rPr lang="en-US" dirty="0"/>
              <a:t>Graphics</a:t>
            </a:r>
          </a:p>
          <a:p>
            <a:endParaRPr lang="en-GB" dirty="0"/>
          </a:p>
        </p:txBody>
      </p:sp>
      <p:pic>
        <p:nvPicPr>
          <p:cNvPr id="7" name="Content Placeholder 6">
            <a:extLst>
              <a:ext uri="{FF2B5EF4-FFF2-40B4-BE49-F238E27FC236}">
                <a16:creationId xmlns:a16="http://schemas.microsoft.com/office/drawing/2014/main" id="{8976F342-62BA-E641-8907-684381E6343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171819" y="1773236"/>
            <a:ext cx="5396294" cy="3146613"/>
          </a:xfrm>
        </p:spPr>
      </p:pic>
      <p:sp>
        <p:nvSpPr>
          <p:cNvPr id="5" name="Text Placeholder 4">
            <a:extLst>
              <a:ext uri="{FF2B5EF4-FFF2-40B4-BE49-F238E27FC236}">
                <a16:creationId xmlns:a16="http://schemas.microsoft.com/office/drawing/2014/main" id="{BBF20EFC-BF6D-2D40-A79A-9A403457CACF}"/>
              </a:ext>
            </a:extLst>
          </p:cNvPr>
          <p:cNvSpPr>
            <a:spLocks noGrp="1"/>
          </p:cNvSpPr>
          <p:nvPr>
            <p:ph type="body" sz="quarter" idx="15"/>
          </p:nvPr>
        </p:nvSpPr>
        <p:spPr/>
        <p:txBody>
          <a:bodyPr/>
          <a:lstStyle/>
          <a:p>
            <a:r>
              <a:rPr lang="en-US" dirty="0" err="1">
                <a:cs typeface="Georgia"/>
              </a:rPr>
              <a:t>Halasz</a:t>
            </a:r>
            <a:r>
              <a:rPr lang="en-US" dirty="0">
                <a:cs typeface="Georgia"/>
              </a:rPr>
              <a:t>, F.G. et al (1986) </a:t>
            </a:r>
            <a:r>
              <a:rPr lang="en-US" i="1" dirty="0" err="1">
                <a:cs typeface="Georgia"/>
              </a:rPr>
              <a:t>NoteCards</a:t>
            </a:r>
            <a:r>
              <a:rPr lang="en-US" i="1" dirty="0">
                <a:cs typeface="Georgia"/>
              </a:rPr>
              <a:t> in a Nutshell</a:t>
            </a:r>
            <a:r>
              <a:rPr lang="en-US" dirty="0">
                <a:cs typeface="Georgia"/>
              </a:rPr>
              <a:t>. SIGCHI Bulletin, 18(4), pp.45-52.</a:t>
            </a:r>
          </a:p>
        </p:txBody>
      </p:sp>
    </p:spTree>
    <p:extLst>
      <p:ext uri="{BB962C8B-B14F-4D97-AF65-F5344CB8AC3E}">
        <p14:creationId xmlns:p14="http://schemas.microsoft.com/office/powerpoint/2010/main" val="20958451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6FCB-2CBF-164A-9A83-CC6DC350F368}"/>
              </a:ext>
            </a:extLst>
          </p:cNvPr>
          <p:cNvSpPr>
            <a:spLocks noGrp="1"/>
          </p:cNvSpPr>
          <p:nvPr>
            <p:ph type="title"/>
          </p:nvPr>
        </p:nvSpPr>
        <p:spPr/>
        <p:txBody>
          <a:bodyPr/>
          <a:lstStyle/>
          <a:p>
            <a:r>
              <a:rPr lang="en-GB" dirty="0"/>
              <a:t>HyperCard (1987)</a:t>
            </a:r>
          </a:p>
        </p:txBody>
      </p:sp>
      <p:sp>
        <p:nvSpPr>
          <p:cNvPr id="3" name="Content Placeholder 2">
            <a:extLst>
              <a:ext uri="{FF2B5EF4-FFF2-40B4-BE49-F238E27FC236}">
                <a16:creationId xmlns:a16="http://schemas.microsoft.com/office/drawing/2014/main" id="{9595A1D8-407B-7B48-8B26-0AE84E628CBA}"/>
              </a:ext>
            </a:extLst>
          </p:cNvPr>
          <p:cNvSpPr>
            <a:spLocks noGrp="1"/>
          </p:cNvSpPr>
          <p:nvPr>
            <p:ph sz="quarter" idx="10"/>
          </p:nvPr>
        </p:nvSpPr>
        <p:spPr/>
        <p:txBody>
          <a:bodyPr/>
          <a:lstStyle/>
          <a:p>
            <a:pPr marL="0" indent="0">
              <a:buNone/>
            </a:pPr>
            <a:r>
              <a:rPr lang="en-US" dirty="0"/>
              <a:t>Developed by Apple Computer Inc., and bundled with new Mac SEs.</a:t>
            </a:r>
          </a:p>
          <a:p>
            <a:pPr marL="0" indent="0">
              <a:buNone/>
            </a:pPr>
            <a:endParaRPr lang="en-US" dirty="0"/>
          </a:p>
          <a:p>
            <a:pPr marL="0" indent="0">
              <a:buNone/>
            </a:pPr>
            <a:r>
              <a:rPr lang="en-US" dirty="0"/>
              <a:t>Features:</a:t>
            </a:r>
          </a:p>
          <a:p>
            <a:r>
              <a:rPr lang="en-US" dirty="0"/>
              <a:t>OO programming language (</a:t>
            </a:r>
            <a:r>
              <a:rPr lang="en-US" dirty="0" err="1"/>
              <a:t>HyperTalk</a:t>
            </a:r>
            <a:r>
              <a:rPr lang="en-US" dirty="0"/>
              <a:t>)</a:t>
            </a:r>
          </a:p>
          <a:p>
            <a:r>
              <a:rPr lang="en-US" dirty="0"/>
              <a:t>Graphics</a:t>
            </a:r>
          </a:p>
          <a:p>
            <a:r>
              <a:rPr lang="en-US" dirty="0"/>
              <a:t>Widely used for application development</a:t>
            </a:r>
          </a:p>
          <a:p>
            <a:pPr marL="0" indent="0">
              <a:buNone/>
            </a:pPr>
            <a:endParaRPr lang="en-GB" dirty="0"/>
          </a:p>
        </p:txBody>
      </p:sp>
      <p:pic>
        <p:nvPicPr>
          <p:cNvPr id="7" name="Content Placeholder 6">
            <a:extLst>
              <a:ext uri="{FF2B5EF4-FFF2-40B4-BE49-F238E27FC236}">
                <a16:creationId xmlns:a16="http://schemas.microsoft.com/office/drawing/2014/main" id="{3A808CD8-AB7C-2D42-9121-E04CD990BFF6}"/>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t="17733" b="17744"/>
          <a:stretch/>
        </p:blipFill>
        <p:spPr>
          <a:xfrm>
            <a:off x="6167438" y="1746958"/>
            <a:ext cx="5393989" cy="3816449"/>
          </a:xfrm>
        </p:spPr>
      </p:pic>
      <p:sp>
        <p:nvSpPr>
          <p:cNvPr id="5" name="Text Placeholder 4">
            <a:extLst>
              <a:ext uri="{FF2B5EF4-FFF2-40B4-BE49-F238E27FC236}">
                <a16:creationId xmlns:a16="http://schemas.microsoft.com/office/drawing/2014/main" id="{F49AE60F-C814-4B46-93EB-7057176B91B6}"/>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4158828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822969F-F1A4-9D43-90B8-73087C2A99E6}"/>
              </a:ext>
            </a:extLst>
          </p:cNvPr>
          <p:cNvPicPr>
            <a:picLocks noGrp="1" noChangeAspect="1"/>
          </p:cNvPicPr>
          <p:nvPr>
            <p:ph type="pic" sz="quarter" idx="10"/>
          </p:nvPr>
        </p:nvPicPr>
        <p:blipFill>
          <a:blip r:embed="rId3"/>
          <a:srcRect/>
          <a:stretch>
            <a:fillRect/>
          </a:stretch>
        </p:blipFill>
        <p:spPr/>
      </p:pic>
      <p:sp>
        <p:nvSpPr>
          <p:cNvPr id="4" name="Text Placeholder 3">
            <a:extLst>
              <a:ext uri="{FF2B5EF4-FFF2-40B4-BE49-F238E27FC236}">
                <a16:creationId xmlns:a16="http://schemas.microsoft.com/office/drawing/2014/main" id="{9713DEF8-7D74-2340-8596-09FC03635364}"/>
              </a:ext>
            </a:extLst>
          </p:cNvPr>
          <p:cNvSpPr>
            <a:spLocks noGrp="1"/>
          </p:cNvSpPr>
          <p:nvPr>
            <p:ph type="body" sz="quarter" idx="11"/>
          </p:nvPr>
        </p:nvSpPr>
        <p:spPr/>
        <p:txBody>
          <a:bodyPr tIns="36000"/>
          <a:lstStyle/>
          <a:p>
            <a:r>
              <a:rPr lang="en-GB" dirty="0"/>
              <a:t>Miller, R. and Miller, R. (1993) </a:t>
            </a:r>
            <a:r>
              <a:rPr lang="en-GB" i="1" dirty="0" err="1"/>
              <a:t>Myst</a:t>
            </a:r>
            <a:r>
              <a:rPr lang="en-GB" i="1" dirty="0"/>
              <a:t> </a:t>
            </a:r>
            <a:r>
              <a:rPr lang="en-GB" dirty="0"/>
              <a:t>[Video game]. Mead, WA, USA: Cyan, Inc.</a:t>
            </a:r>
          </a:p>
        </p:txBody>
      </p:sp>
    </p:spTree>
    <p:extLst>
      <p:ext uri="{BB962C8B-B14F-4D97-AF65-F5344CB8AC3E}">
        <p14:creationId xmlns:p14="http://schemas.microsoft.com/office/powerpoint/2010/main" val="7902854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7CAE-F037-0D47-8774-0B50C80B17B8}"/>
              </a:ext>
            </a:extLst>
          </p:cNvPr>
          <p:cNvSpPr>
            <a:spLocks noGrp="1"/>
          </p:cNvSpPr>
          <p:nvPr>
            <p:ph type="title"/>
          </p:nvPr>
        </p:nvSpPr>
        <p:spPr/>
        <p:txBody>
          <a:bodyPr/>
          <a:lstStyle/>
          <a:p>
            <a:r>
              <a:rPr lang="en-GB" dirty="0"/>
              <a:t>Conklin on Hypertext</a:t>
            </a:r>
          </a:p>
        </p:txBody>
      </p:sp>
    </p:spTree>
    <p:extLst>
      <p:ext uri="{BB962C8B-B14F-4D97-AF65-F5344CB8AC3E}">
        <p14:creationId xmlns:p14="http://schemas.microsoft.com/office/powerpoint/2010/main" val="31410935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Hypertext: An Introduction and Survey</a:t>
            </a:r>
            <a:endParaRPr lang="en-US" dirty="0"/>
          </a:p>
        </p:txBody>
      </p:sp>
      <p:sp>
        <p:nvSpPr>
          <p:cNvPr id="22529" name="Rectangle 3"/>
          <p:cNvSpPr>
            <a:spLocks noGrp="1" noChangeArrowheads="1"/>
          </p:cNvSpPr>
          <p:nvPr>
            <p:ph type="body" sz="quarter" idx="10"/>
          </p:nvPr>
        </p:nvSpPr>
        <p:spPr/>
        <p:txBody>
          <a:bodyPr/>
          <a:lstStyle/>
          <a:p>
            <a:endParaRPr lang="en-GB" dirty="0"/>
          </a:p>
          <a:p>
            <a:endParaRPr lang="en-GB" dirty="0"/>
          </a:p>
          <a:p>
            <a:pPr marL="0" indent="0" algn="ctr">
              <a:buNone/>
            </a:pPr>
            <a:r>
              <a:rPr lang="en-GB" dirty="0"/>
              <a:t>“The concept of hypertext is quite simple: windows on the screen are associated with objects in a data base and links are provided between these objects, both graphically (i.e. as labelled icons) and in the data base (i.e. as pointers).”</a:t>
            </a:r>
          </a:p>
        </p:txBody>
      </p:sp>
      <p:sp>
        <p:nvSpPr>
          <p:cNvPr id="10" name="Text Placeholder 9">
            <a:extLst>
              <a:ext uri="{FF2B5EF4-FFF2-40B4-BE49-F238E27FC236}">
                <a16:creationId xmlns:a16="http://schemas.microsoft.com/office/drawing/2014/main" id="{A74D35D5-8445-0149-A381-B0066063B9E8}"/>
              </a:ext>
            </a:extLst>
          </p:cNvPr>
          <p:cNvSpPr>
            <a:spLocks noGrp="1"/>
          </p:cNvSpPr>
          <p:nvPr>
            <p:ph type="body" sz="quarter" idx="11"/>
          </p:nvPr>
        </p:nvSpPr>
        <p:spPr/>
        <p:txBody>
          <a:bodyPr/>
          <a:lstStyle/>
          <a:p>
            <a:r>
              <a:rPr lang="en-US" dirty="0"/>
              <a:t>Conklin, J. (1987) </a:t>
            </a:r>
            <a:r>
              <a:rPr lang="en-US" i="1" dirty="0"/>
              <a:t>Hypertext: An introduction and survey</a:t>
            </a:r>
            <a:r>
              <a:rPr lang="en-US" dirty="0"/>
              <a:t>. IEEE Computer, 20(9), pp.17-41.</a:t>
            </a:r>
          </a:p>
        </p:txBody>
      </p:sp>
    </p:spTree>
    <p:extLst>
      <p:ext uri="{BB962C8B-B14F-4D97-AF65-F5344CB8AC3E}">
        <p14:creationId xmlns:p14="http://schemas.microsoft.com/office/powerpoint/2010/main" val="37472693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Disadvantages of hypertext</a:t>
            </a:r>
          </a:p>
        </p:txBody>
      </p:sp>
      <p:sp>
        <p:nvSpPr>
          <p:cNvPr id="30721" name="Rectangle 3"/>
          <p:cNvSpPr>
            <a:spLocks noGrp="1" noChangeArrowheads="1"/>
          </p:cNvSpPr>
          <p:nvPr>
            <p:ph type="body" sz="quarter" idx="10"/>
          </p:nvPr>
        </p:nvSpPr>
        <p:spPr/>
        <p:txBody>
          <a:bodyPr/>
          <a:lstStyle/>
          <a:p>
            <a:pPr marL="0" indent="0">
              <a:buNone/>
            </a:pPr>
            <a:r>
              <a:rPr lang="en-US" dirty="0"/>
              <a:t>Disorientation</a:t>
            </a:r>
          </a:p>
          <a:p>
            <a:pPr lvl="1"/>
            <a:r>
              <a:rPr lang="en-US" dirty="0"/>
              <a:t>The tendency to lose one's sense of location and direction in a non-linear document</a:t>
            </a:r>
          </a:p>
          <a:p>
            <a:pPr lvl="1"/>
            <a:r>
              <a:rPr lang="ja-JP" altLang="en-US"/>
              <a:t>“</a:t>
            </a:r>
            <a:r>
              <a:rPr lang="en-US" altLang="ja-JP" dirty="0"/>
              <a:t>Lost in Hyperspace</a:t>
            </a:r>
            <a:r>
              <a:rPr lang="ja-JP" altLang="en-US"/>
              <a:t>”</a:t>
            </a:r>
            <a:endParaRPr lang="en-US" altLang="ja-JP" dirty="0"/>
          </a:p>
          <a:p>
            <a:endParaRPr lang="en-US" dirty="0"/>
          </a:p>
          <a:p>
            <a:pPr marL="0" indent="0">
              <a:buNone/>
            </a:pPr>
            <a:r>
              <a:rPr lang="en-US" dirty="0"/>
              <a:t>Cognitive overhead</a:t>
            </a:r>
          </a:p>
          <a:p>
            <a:pPr lvl="1"/>
            <a:r>
              <a:rPr lang="en-US" dirty="0"/>
              <a:t>The additional effort and concentration necessary to maintain several tasks or trails at one time. </a:t>
            </a:r>
          </a:p>
          <a:p>
            <a:endParaRPr lang="en-US" dirty="0"/>
          </a:p>
        </p:txBody>
      </p:sp>
      <p:sp>
        <p:nvSpPr>
          <p:cNvPr id="9" name="Text Placeholder 8">
            <a:extLst>
              <a:ext uri="{FF2B5EF4-FFF2-40B4-BE49-F238E27FC236}">
                <a16:creationId xmlns:a16="http://schemas.microsoft.com/office/drawing/2014/main" id="{C2473DB5-08C8-D748-BE86-130D59917F0B}"/>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0811931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5816-2A03-764D-A255-A2B1B260F5D3}"/>
              </a:ext>
            </a:extLst>
          </p:cNvPr>
          <p:cNvSpPr>
            <a:spLocks noGrp="1"/>
          </p:cNvSpPr>
          <p:nvPr>
            <p:ph type="title"/>
          </p:nvPr>
        </p:nvSpPr>
        <p:spPr/>
        <p:txBody>
          <a:bodyPr/>
          <a:lstStyle/>
          <a:p>
            <a:r>
              <a:rPr lang="en-GB" dirty="0"/>
              <a:t>A hypertext typology</a:t>
            </a:r>
          </a:p>
        </p:txBody>
      </p:sp>
      <p:sp>
        <p:nvSpPr>
          <p:cNvPr id="3" name="Content Placeholder 2">
            <a:extLst>
              <a:ext uri="{FF2B5EF4-FFF2-40B4-BE49-F238E27FC236}">
                <a16:creationId xmlns:a16="http://schemas.microsoft.com/office/drawing/2014/main" id="{6095A813-91CB-4243-8C91-3D29CA6A1DDE}"/>
              </a:ext>
            </a:extLst>
          </p:cNvPr>
          <p:cNvSpPr>
            <a:spLocks noGrp="1"/>
          </p:cNvSpPr>
          <p:nvPr>
            <p:ph sz="quarter" idx="13"/>
          </p:nvPr>
        </p:nvSpPr>
        <p:spPr/>
        <p:txBody>
          <a:bodyPr/>
          <a:lstStyle/>
          <a:p>
            <a:r>
              <a:rPr lang="en-GB" dirty="0"/>
              <a:t>Macro Literary Systems</a:t>
            </a:r>
          </a:p>
        </p:txBody>
      </p:sp>
      <p:sp>
        <p:nvSpPr>
          <p:cNvPr id="4" name="Content Placeholder 3">
            <a:extLst>
              <a:ext uri="{FF2B5EF4-FFF2-40B4-BE49-F238E27FC236}">
                <a16:creationId xmlns:a16="http://schemas.microsoft.com/office/drawing/2014/main" id="{1B79E1A6-E4B7-6C48-BB67-C1B148AF65E0}"/>
              </a:ext>
            </a:extLst>
          </p:cNvPr>
          <p:cNvSpPr>
            <a:spLocks noGrp="1"/>
          </p:cNvSpPr>
          <p:nvPr>
            <p:ph sz="quarter" idx="14"/>
          </p:nvPr>
        </p:nvSpPr>
        <p:spPr/>
        <p:txBody>
          <a:bodyPr/>
          <a:lstStyle/>
          <a:p>
            <a:pPr marL="0" indent="0">
              <a:buNone/>
            </a:pPr>
            <a:r>
              <a:rPr lang="en-GB" dirty="0"/>
              <a:t>Large on-line libraries in which inter-document links are machine supported; all publishing, reading, collaboration, and criticism takes place within the network</a:t>
            </a:r>
          </a:p>
          <a:p>
            <a:r>
              <a:rPr lang="en-GB" dirty="0"/>
              <a:t>e.g. </a:t>
            </a:r>
            <a:r>
              <a:rPr lang="en-GB" dirty="0" err="1"/>
              <a:t>Memex</a:t>
            </a:r>
            <a:r>
              <a:rPr lang="en-GB" dirty="0"/>
              <a:t>, NLS/Augment, Nelson's Xanadu</a:t>
            </a:r>
          </a:p>
          <a:p>
            <a:endParaRPr lang="en-GB" dirty="0"/>
          </a:p>
        </p:txBody>
      </p:sp>
      <p:sp>
        <p:nvSpPr>
          <p:cNvPr id="5" name="Text Placeholder 4">
            <a:extLst>
              <a:ext uri="{FF2B5EF4-FFF2-40B4-BE49-F238E27FC236}">
                <a16:creationId xmlns:a16="http://schemas.microsoft.com/office/drawing/2014/main" id="{7D8D7221-18FF-C946-803F-029646C239A8}"/>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4485442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611D9-DF6F-3C4B-B9D2-FF3CB3EB3D1B}"/>
              </a:ext>
            </a:extLst>
          </p:cNvPr>
          <p:cNvSpPr>
            <a:spLocks noGrp="1"/>
          </p:cNvSpPr>
          <p:nvPr>
            <p:ph type="title"/>
          </p:nvPr>
        </p:nvSpPr>
        <p:spPr/>
        <p:txBody>
          <a:bodyPr/>
          <a:lstStyle/>
          <a:p>
            <a:r>
              <a:rPr lang="en-GB" dirty="0"/>
              <a:t>A hypertext typology</a:t>
            </a:r>
          </a:p>
        </p:txBody>
      </p:sp>
      <p:sp>
        <p:nvSpPr>
          <p:cNvPr id="3" name="Content Placeholder 2">
            <a:extLst>
              <a:ext uri="{FF2B5EF4-FFF2-40B4-BE49-F238E27FC236}">
                <a16:creationId xmlns:a16="http://schemas.microsoft.com/office/drawing/2014/main" id="{2ACE65CB-0217-B046-98F1-53AC7999A13E}"/>
              </a:ext>
            </a:extLst>
          </p:cNvPr>
          <p:cNvSpPr>
            <a:spLocks noGrp="1"/>
          </p:cNvSpPr>
          <p:nvPr>
            <p:ph sz="quarter" idx="13"/>
          </p:nvPr>
        </p:nvSpPr>
        <p:spPr/>
        <p:txBody>
          <a:bodyPr/>
          <a:lstStyle/>
          <a:p>
            <a:r>
              <a:rPr lang="en-GB" dirty="0">
                <a:solidFill>
                  <a:schemeClr val="accent1"/>
                </a:solidFill>
              </a:rPr>
              <a:t>Macro Literary Systems</a:t>
            </a:r>
          </a:p>
          <a:p>
            <a:r>
              <a:rPr lang="en-GB" dirty="0"/>
              <a:t>Problem Exploration Tools</a:t>
            </a:r>
          </a:p>
        </p:txBody>
      </p:sp>
      <p:sp>
        <p:nvSpPr>
          <p:cNvPr id="4" name="Content Placeholder 3">
            <a:extLst>
              <a:ext uri="{FF2B5EF4-FFF2-40B4-BE49-F238E27FC236}">
                <a16:creationId xmlns:a16="http://schemas.microsoft.com/office/drawing/2014/main" id="{DE64CBD9-A5C7-BB4D-BD3B-D26950CCB2D2}"/>
              </a:ext>
            </a:extLst>
          </p:cNvPr>
          <p:cNvSpPr>
            <a:spLocks noGrp="1"/>
          </p:cNvSpPr>
          <p:nvPr>
            <p:ph sz="quarter" idx="14"/>
          </p:nvPr>
        </p:nvSpPr>
        <p:spPr/>
        <p:txBody>
          <a:bodyPr/>
          <a:lstStyle/>
          <a:p>
            <a:pPr marL="0" indent="0">
              <a:buNone/>
            </a:pPr>
            <a:r>
              <a:rPr lang="en-GB" dirty="0"/>
              <a:t>Tools to support early unstructured thinking on a problem when many disconnected ideas come to mind</a:t>
            </a:r>
          </a:p>
          <a:p>
            <a:pPr lvl="1"/>
            <a:r>
              <a:rPr lang="en-GB" dirty="0"/>
              <a:t>Early authoring and outlining</a:t>
            </a:r>
          </a:p>
          <a:p>
            <a:pPr lvl="1"/>
            <a:r>
              <a:rPr lang="en-GB" dirty="0"/>
              <a:t>Problem solving</a:t>
            </a:r>
          </a:p>
          <a:p>
            <a:pPr lvl="1"/>
            <a:r>
              <a:rPr lang="en-GB" dirty="0"/>
              <a:t>Programming and design</a:t>
            </a:r>
          </a:p>
          <a:p>
            <a:endParaRPr lang="en-GB" dirty="0"/>
          </a:p>
          <a:p>
            <a:r>
              <a:rPr lang="en-GB" dirty="0"/>
              <a:t>e.g. </a:t>
            </a:r>
            <a:r>
              <a:rPr lang="en-GB" dirty="0" err="1"/>
              <a:t>gIBIS</a:t>
            </a:r>
            <a:endParaRPr lang="en-GB" dirty="0"/>
          </a:p>
          <a:p>
            <a:endParaRPr lang="en-GB" dirty="0"/>
          </a:p>
        </p:txBody>
      </p:sp>
      <p:sp>
        <p:nvSpPr>
          <p:cNvPr id="5" name="Text Placeholder 4">
            <a:extLst>
              <a:ext uri="{FF2B5EF4-FFF2-40B4-BE49-F238E27FC236}">
                <a16:creationId xmlns:a16="http://schemas.microsoft.com/office/drawing/2014/main" id="{7185086B-701D-054E-AFB9-5EFC163D1827}"/>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9055467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83FADF2-7864-3149-BB9F-B543795B912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b="24999"/>
          <a:stretch/>
        </p:blipFill>
        <p:spPr>
          <a:xfrm>
            <a:off x="1" y="0"/>
            <a:ext cx="12192000" cy="6858000"/>
          </a:xfrm>
        </p:spPr>
      </p:pic>
      <p:sp>
        <p:nvSpPr>
          <p:cNvPr id="3" name="Text Placeholder 2">
            <a:extLst>
              <a:ext uri="{FF2B5EF4-FFF2-40B4-BE49-F238E27FC236}">
                <a16:creationId xmlns:a16="http://schemas.microsoft.com/office/drawing/2014/main" id="{0B25D203-036B-454B-AB86-CBA2745F49E9}"/>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6115201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B0AD5-C325-B144-A13C-F5F416B3F13C}"/>
              </a:ext>
            </a:extLst>
          </p:cNvPr>
          <p:cNvSpPr>
            <a:spLocks noGrp="1"/>
          </p:cNvSpPr>
          <p:nvPr>
            <p:ph type="title"/>
          </p:nvPr>
        </p:nvSpPr>
        <p:spPr/>
        <p:txBody>
          <a:bodyPr/>
          <a:lstStyle/>
          <a:p>
            <a:r>
              <a:rPr lang="en-GB" dirty="0"/>
              <a:t>A hypertext typology</a:t>
            </a:r>
          </a:p>
        </p:txBody>
      </p:sp>
      <p:sp>
        <p:nvSpPr>
          <p:cNvPr id="3" name="Content Placeholder 2">
            <a:extLst>
              <a:ext uri="{FF2B5EF4-FFF2-40B4-BE49-F238E27FC236}">
                <a16:creationId xmlns:a16="http://schemas.microsoft.com/office/drawing/2014/main" id="{6F0E1B92-911A-0B49-AB72-9DBF8962CF42}"/>
              </a:ext>
            </a:extLst>
          </p:cNvPr>
          <p:cNvSpPr>
            <a:spLocks noGrp="1"/>
          </p:cNvSpPr>
          <p:nvPr>
            <p:ph sz="quarter" idx="13"/>
          </p:nvPr>
        </p:nvSpPr>
        <p:spPr/>
        <p:txBody>
          <a:bodyPr/>
          <a:lstStyle/>
          <a:p>
            <a:r>
              <a:rPr lang="en-GB" dirty="0">
                <a:solidFill>
                  <a:schemeClr val="accent1"/>
                </a:solidFill>
              </a:rPr>
              <a:t>Macro Literary Systems</a:t>
            </a:r>
          </a:p>
          <a:p>
            <a:r>
              <a:rPr lang="en-GB" dirty="0">
                <a:solidFill>
                  <a:schemeClr val="accent1"/>
                </a:solidFill>
              </a:rPr>
              <a:t>Problem Exploration Tools</a:t>
            </a:r>
          </a:p>
          <a:p>
            <a:r>
              <a:rPr lang="en-GB" dirty="0"/>
              <a:t>Structured Browsing Systems</a:t>
            </a:r>
          </a:p>
        </p:txBody>
      </p:sp>
      <p:sp>
        <p:nvSpPr>
          <p:cNvPr id="4" name="Content Placeholder 3">
            <a:extLst>
              <a:ext uri="{FF2B5EF4-FFF2-40B4-BE49-F238E27FC236}">
                <a16:creationId xmlns:a16="http://schemas.microsoft.com/office/drawing/2014/main" id="{82DBCC34-62EC-BD4B-B31B-D2E24BC32C0A}"/>
              </a:ext>
            </a:extLst>
          </p:cNvPr>
          <p:cNvSpPr>
            <a:spLocks noGrp="1"/>
          </p:cNvSpPr>
          <p:nvPr>
            <p:ph sz="quarter" idx="14"/>
          </p:nvPr>
        </p:nvSpPr>
        <p:spPr/>
        <p:txBody>
          <a:bodyPr/>
          <a:lstStyle/>
          <a:p>
            <a:pPr marL="0" indent="0">
              <a:buNone/>
            </a:pPr>
            <a:r>
              <a:rPr lang="en-GB" dirty="0"/>
              <a:t>Smaller-scale systems for teaching, reference, and public information, where speed of access and ease of use is crucial</a:t>
            </a:r>
          </a:p>
          <a:p>
            <a:pPr lvl="1"/>
            <a:r>
              <a:rPr lang="en-GB" dirty="0"/>
              <a:t>Typically designed only for reading, not for authoring</a:t>
            </a:r>
          </a:p>
          <a:p>
            <a:endParaRPr lang="en-GB" dirty="0"/>
          </a:p>
          <a:p>
            <a:r>
              <a:rPr lang="en-GB" dirty="0"/>
              <a:t>e.g. ZOG/KMS, </a:t>
            </a:r>
            <a:r>
              <a:rPr lang="en-GB" dirty="0" err="1"/>
              <a:t>Hyperties</a:t>
            </a:r>
            <a:endParaRPr lang="en-GB" dirty="0"/>
          </a:p>
          <a:p>
            <a:endParaRPr lang="en-GB" dirty="0"/>
          </a:p>
        </p:txBody>
      </p:sp>
      <p:sp>
        <p:nvSpPr>
          <p:cNvPr id="5" name="Text Placeholder 4">
            <a:extLst>
              <a:ext uri="{FF2B5EF4-FFF2-40B4-BE49-F238E27FC236}">
                <a16:creationId xmlns:a16="http://schemas.microsoft.com/office/drawing/2014/main" id="{D1E73EF5-261B-FB4A-AA82-3979056EBECA}"/>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33969764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2866-8013-3D4C-9BFB-E1F3C1FBF03F}"/>
              </a:ext>
            </a:extLst>
          </p:cNvPr>
          <p:cNvSpPr>
            <a:spLocks noGrp="1"/>
          </p:cNvSpPr>
          <p:nvPr>
            <p:ph type="title"/>
          </p:nvPr>
        </p:nvSpPr>
        <p:spPr/>
        <p:txBody>
          <a:bodyPr/>
          <a:lstStyle/>
          <a:p>
            <a:r>
              <a:rPr lang="en-GB" dirty="0"/>
              <a:t>A hypertext typology</a:t>
            </a:r>
          </a:p>
        </p:txBody>
      </p:sp>
      <p:sp>
        <p:nvSpPr>
          <p:cNvPr id="3" name="Content Placeholder 2">
            <a:extLst>
              <a:ext uri="{FF2B5EF4-FFF2-40B4-BE49-F238E27FC236}">
                <a16:creationId xmlns:a16="http://schemas.microsoft.com/office/drawing/2014/main" id="{4559B8DB-E06B-5F4F-8D42-A8F85D0CFBB3}"/>
              </a:ext>
            </a:extLst>
          </p:cNvPr>
          <p:cNvSpPr>
            <a:spLocks noGrp="1"/>
          </p:cNvSpPr>
          <p:nvPr>
            <p:ph sz="quarter" idx="13"/>
          </p:nvPr>
        </p:nvSpPr>
        <p:spPr/>
        <p:txBody>
          <a:bodyPr/>
          <a:lstStyle/>
          <a:p>
            <a:r>
              <a:rPr lang="en-GB" dirty="0">
                <a:solidFill>
                  <a:schemeClr val="accent1"/>
                </a:solidFill>
              </a:rPr>
              <a:t>Macro Literary Systems</a:t>
            </a:r>
          </a:p>
          <a:p>
            <a:r>
              <a:rPr lang="en-GB" dirty="0">
                <a:solidFill>
                  <a:schemeClr val="accent1"/>
                </a:solidFill>
              </a:rPr>
              <a:t>Problem Exploration Tools</a:t>
            </a:r>
          </a:p>
          <a:p>
            <a:r>
              <a:rPr lang="en-GB" dirty="0">
                <a:solidFill>
                  <a:schemeClr val="accent1"/>
                </a:solidFill>
              </a:rPr>
              <a:t>Structured Browsing Systems</a:t>
            </a:r>
          </a:p>
          <a:p>
            <a:r>
              <a:rPr lang="en-GB" dirty="0"/>
              <a:t>General Hypertext Technology</a:t>
            </a:r>
          </a:p>
        </p:txBody>
      </p:sp>
      <p:sp>
        <p:nvSpPr>
          <p:cNvPr id="4" name="Content Placeholder 3">
            <a:extLst>
              <a:ext uri="{FF2B5EF4-FFF2-40B4-BE49-F238E27FC236}">
                <a16:creationId xmlns:a16="http://schemas.microsoft.com/office/drawing/2014/main" id="{0C50EA43-B612-7947-B5B6-59C06638F293}"/>
              </a:ext>
            </a:extLst>
          </p:cNvPr>
          <p:cNvSpPr>
            <a:spLocks noGrp="1"/>
          </p:cNvSpPr>
          <p:nvPr>
            <p:ph sz="quarter" idx="14"/>
          </p:nvPr>
        </p:nvSpPr>
        <p:spPr/>
        <p:txBody>
          <a:bodyPr/>
          <a:lstStyle/>
          <a:p>
            <a:pPr marL="0" indent="0">
              <a:buNone/>
            </a:pPr>
            <a:r>
              <a:rPr lang="en-GB" dirty="0"/>
              <a:t>Research platforms to allow experimentation with a range of hypertext applications; most commonly applied to reading, writing, collaboration</a:t>
            </a:r>
          </a:p>
          <a:p>
            <a:endParaRPr lang="en-GB" dirty="0"/>
          </a:p>
          <a:p>
            <a:r>
              <a:rPr lang="en-GB" dirty="0"/>
              <a:t>e.g. </a:t>
            </a:r>
            <a:r>
              <a:rPr lang="en-GB" dirty="0" err="1"/>
              <a:t>NoteCards</a:t>
            </a:r>
            <a:r>
              <a:rPr lang="en-GB" dirty="0"/>
              <a:t>, Intermedia, HES/FRESS</a:t>
            </a:r>
          </a:p>
          <a:p>
            <a:endParaRPr lang="en-GB" dirty="0"/>
          </a:p>
        </p:txBody>
      </p:sp>
      <p:sp>
        <p:nvSpPr>
          <p:cNvPr id="5" name="Text Placeholder 4">
            <a:extLst>
              <a:ext uri="{FF2B5EF4-FFF2-40B4-BE49-F238E27FC236}">
                <a16:creationId xmlns:a16="http://schemas.microsoft.com/office/drawing/2014/main" id="{BC98DA9A-540E-D545-B456-ADEB56FF9AF4}"/>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25230599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Halasz</a:t>
            </a:r>
            <a:r>
              <a:rPr lang="en-US" dirty="0"/>
              <a:t> on Hypertext</a:t>
            </a:r>
          </a:p>
        </p:txBody>
      </p:sp>
    </p:spTree>
    <p:extLst>
      <p:ext uri="{BB962C8B-B14F-4D97-AF65-F5344CB8AC3E}">
        <p14:creationId xmlns:p14="http://schemas.microsoft.com/office/powerpoint/2010/main" val="16603273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GB"/>
              <a:t>Reflections on Notecards</a:t>
            </a:r>
            <a:endParaRPr lang="en-GB" dirty="0"/>
          </a:p>
        </p:txBody>
      </p:sp>
      <p:sp>
        <p:nvSpPr>
          <p:cNvPr id="44033" name="Rectangle 3"/>
          <p:cNvSpPr>
            <a:spLocks noGrp="1" noChangeArrowheads="1"/>
          </p:cNvSpPr>
          <p:nvPr>
            <p:ph type="body" sz="quarter" idx="10"/>
          </p:nvPr>
        </p:nvSpPr>
        <p:spPr/>
        <p:txBody>
          <a:bodyPr/>
          <a:lstStyle/>
          <a:p>
            <a:pPr marL="0" indent="0">
              <a:buNone/>
            </a:pPr>
            <a:r>
              <a:rPr lang="en-GB" dirty="0"/>
              <a:t>In 1989, </a:t>
            </a:r>
            <a:r>
              <a:rPr lang="en-GB" dirty="0" err="1"/>
              <a:t>Halasz</a:t>
            </a:r>
            <a:r>
              <a:rPr lang="en-GB" dirty="0"/>
              <a:t> identified seven issues for the next generation of hypertext systems:</a:t>
            </a:r>
          </a:p>
          <a:p>
            <a:pPr lvl="1"/>
            <a:r>
              <a:rPr lang="en-GB" dirty="0"/>
              <a:t>Search and query</a:t>
            </a:r>
          </a:p>
          <a:p>
            <a:pPr lvl="1"/>
            <a:r>
              <a:rPr lang="en-GB" dirty="0"/>
              <a:t>Composites</a:t>
            </a:r>
          </a:p>
          <a:p>
            <a:pPr lvl="1"/>
            <a:r>
              <a:rPr lang="en-GB" dirty="0"/>
              <a:t>Virtual Structures</a:t>
            </a:r>
          </a:p>
          <a:p>
            <a:pPr lvl="1"/>
            <a:r>
              <a:rPr lang="en-GB" dirty="0"/>
              <a:t>Computation over networks</a:t>
            </a:r>
          </a:p>
          <a:p>
            <a:pPr lvl="1"/>
            <a:r>
              <a:rPr lang="en-GB" dirty="0"/>
              <a:t>Versioning</a:t>
            </a:r>
          </a:p>
          <a:p>
            <a:pPr lvl="1"/>
            <a:r>
              <a:rPr lang="en-GB" dirty="0"/>
              <a:t>Support for collaboration</a:t>
            </a:r>
          </a:p>
          <a:p>
            <a:pPr lvl="1"/>
            <a:r>
              <a:rPr lang="en-GB" dirty="0"/>
              <a:t>Extensibility</a:t>
            </a:r>
          </a:p>
        </p:txBody>
      </p:sp>
      <p:sp>
        <p:nvSpPr>
          <p:cNvPr id="10" name="Text Placeholder 9">
            <a:extLst>
              <a:ext uri="{FF2B5EF4-FFF2-40B4-BE49-F238E27FC236}">
                <a16:creationId xmlns:a16="http://schemas.microsoft.com/office/drawing/2014/main" id="{442DDE50-3DB9-0E4C-9A5B-667A73E6FD5F}"/>
              </a:ext>
            </a:extLst>
          </p:cNvPr>
          <p:cNvSpPr>
            <a:spLocks noGrp="1"/>
          </p:cNvSpPr>
          <p:nvPr>
            <p:ph type="body" sz="quarter" idx="11"/>
          </p:nvPr>
        </p:nvSpPr>
        <p:spPr/>
        <p:txBody>
          <a:bodyPr>
            <a:normAutofit fontScale="92500"/>
          </a:bodyPr>
          <a:lstStyle/>
          <a:p>
            <a:r>
              <a:rPr lang="en-US" dirty="0" err="1">
                <a:cs typeface="Georgia"/>
              </a:rPr>
              <a:t>Halasz</a:t>
            </a:r>
            <a:r>
              <a:rPr lang="en-US" dirty="0">
                <a:cs typeface="Georgia"/>
              </a:rPr>
              <a:t>, F. (1989) </a:t>
            </a:r>
            <a:r>
              <a:rPr lang="en-US" i="1" dirty="0">
                <a:cs typeface="Georgia"/>
              </a:rPr>
              <a:t>Reflections on Notecards: seven issues for the next generation of hypermedia systems</a:t>
            </a:r>
            <a:r>
              <a:rPr lang="en-US" dirty="0">
                <a:cs typeface="Georgia"/>
              </a:rPr>
              <a:t>, Communications of the ACM, 31(7), pp. 836-852.</a:t>
            </a:r>
          </a:p>
        </p:txBody>
      </p:sp>
    </p:spTree>
    <p:extLst>
      <p:ext uri="{BB962C8B-B14F-4D97-AF65-F5344CB8AC3E}">
        <p14:creationId xmlns:p14="http://schemas.microsoft.com/office/powerpoint/2010/main" val="24795695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The seven issues</a:t>
            </a:r>
          </a:p>
        </p:txBody>
      </p:sp>
      <p:sp>
        <p:nvSpPr>
          <p:cNvPr id="46081" name="Rectangle 3"/>
          <p:cNvSpPr>
            <a:spLocks noGrp="1" noChangeArrowheads="1"/>
          </p:cNvSpPr>
          <p:nvPr>
            <p:ph type="body" sz="quarter" idx="10"/>
          </p:nvPr>
        </p:nvSpPr>
        <p:spPr/>
        <p:txBody>
          <a:bodyPr/>
          <a:lstStyle/>
          <a:p>
            <a:pPr marL="0" indent="0">
              <a:buNone/>
            </a:pPr>
            <a:r>
              <a:rPr lang="en-US" dirty="0"/>
              <a:t>Issue 1: Search and query in a hypermedia network</a:t>
            </a:r>
          </a:p>
          <a:p>
            <a:pPr lvl="1"/>
            <a:r>
              <a:rPr lang="en-US" dirty="0"/>
              <a:t>Link navigation is not always the best way to find things</a:t>
            </a:r>
          </a:p>
          <a:p>
            <a:pPr lvl="1"/>
            <a:r>
              <a:rPr lang="en-US" dirty="0"/>
              <a:t>Better might be content-based or structural search</a:t>
            </a:r>
          </a:p>
          <a:p>
            <a:pPr marL="0" indent="0">
              <a:buNone/>
            </a:pPr>
            <a:r>
              <a:rPr lang="en-US" dirty="0"/>
              <a:t>Issue 2: Composites - augmenting the basic model</a:t>
            </a:r>
          </a:p>
          <a:p>
            <a:pPr lvl="1"/>
            <a:r>
              <a:rPr lang="en-US" dirty="0"/>
              <a:t>A way of representing and dealing with sets (or sub-networks) of nodes and links as unique entities separate from their components</a:t>
            </a:r>
          </a:p>
          <a:p>
            <a:pPr marL="0" indent="0">
              <a:buNone/>
            </a:pPr>
            <a:r>
              <a:rPr lang="en-US" dirty="0"/>
              <a:t>Issue 3: Virtual structures</a:t>
            </a:r>
          </a:p>
          <a:p>
            <a:pPr lvl="1"/>
            <a:r>
              <a:rPr lang="en-US" dirty="0"/>
              <a:t>Documents created/defined by queries </a:t>
            </a:r>
            <a:br>
              <a:rPr lang="en-US" dirty="0"/>
            </a:br>
            <a:r>
              <a:rPr lang="en-US" dirty="0"/>
              <a:t>(could be considered equivalent to views in a relational database)</a:t>
            </a:r>
          </a:p>
        </p:txBody>
      </p:sp>
      <p:sp>
        <p:nvSpPr>
          <p:cNvPr id="6" name="Text Placeholder 5">
            <a:extLst>
              <a:ext uri="{FF2B5EF4-FFF2-40B4-BE49-F238E27FC236}">
                <a16:creationId xmlns:a16="http://schemas.microsoft.com/office/drawing/2014/main" id="{D2F6FABD-0FBA-CD44-90BF-1E0ABFC7B9F8}"/>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0785107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The seven issues</a:t>
            </a:r>
          </a:p>
        </p:txBody>
      </p:sp>
      <p:sp>
        <p:nvSpPr>
          <p:cNvPr id="48129" name="Rectangle 3"/>
          <p:cNvSpPr>
            <a:spLocks noGrp="1" noChangeArrowheads="1"/>
          </p:cNvSpPr>
          <p:nvPr>
            <p:ph type="body" sz="quarter" idx="10"/>
          </p:nvPr>
        </p:nvSpPr>
        <p:spPr/>
        <p:txBody>
          <a:bodyPr/>
          <a:lstStyle/>
          <a:p>
            <a:pPr marL="0" indent="0">
              <a:buNone/>
            </a:pPr>
            <a:r>
              <a:rPr lang="en-US" dirty="0"/>
              <a:t>Issue 4: Computation in (over) hypermedia networks</a:t>
            </a:r>
          </a:p>
          <a:p>
            <a:pPr lvl="1"/>
            <a:r>
              <a:rPr lang="en-US" dirty="0"/>
              <a:t>APIs allow cards to be orchestrated and scripts to be executed when certain events occur</a:t>
            </a:r>
          </a:p>
          <a:p>
            <a:pPr marL="0" indent="0">
              <a:buNone/>
            </a:pPr>
            <a:r>
              <a:rPr lang="en-US" dirty="0"/>
              <a:t>Issue 5: Versioning </a:t>
            </a:r>
          </a:p>
          <a:p>
            <a:pPr lvl="1"/>
            <a:r>
              <a:rPr lang="en-US" dirty="0"/>
              <a:t>Versioning was a natural feature of early OSs that was discarded by Microsoft for DOS</a:t>
            </a:r>
            <a:br>
              <a:rPr lang="en-US" dirty="0"/>
            </a:br>
            <a:r>
              <a:rPr lang="en-US" dirty="0"/>
              <a:t>(versioning of hypertext is difficult)</a:t>
            </a:r>
          </a:p>
          <a:p>
            <a:pPr marL="0" indent="0">
              <a:buNone/>
            </a:pPr>
            <a:r>
              <a:rPr lang="en-US" dirty="0"/>
              <a:t>Issue 6: Support for collaborative work</a:t>
            </a:r>
          </a:p>
          <a:p>
            <a:pPr marL="0" indent="0">
              <a:buNone/>
            </a:pPr>
            <a:r>
              <a:rPr lang="en-US" dirty="0"/>
              <a:t>Issue 7: Extensibility and </a:t>
            </a:r>
            <a:r>
              <a:rPr lang="en-US" dirty="0" err="1"/>
              <a:t>tailorability</a:t>
            </a:r>
            <a:endParaRPr lang="en-US" dirty="0"/>
          </a:p>
          <a:p>
            <a:pPr lvl="1"/>
            <a:r>
              <a:rPr lang="en-US" dirty="0"/>
              <a:t>The ability to change the system to extend and change </a:t>
            </a:r>
            <a:r>
              <a:rPr lang="en-US" dirty="0" err="1"/>
              <a:t>behaviours</a:t>
            </a:r>
            <a:r>
              <a:rPr lang="en-US" dirty="0"/>
              <a:t>, have different appearances and use different hypertext models</a:t>
            </a:r>
          </a:p>
          <a:p>
            <a:endParaRPr lang="en-US" dirty="0"/>
          </a:p>
        </p:txBody>
      </p:sp>
      <p:sp>
        <p:nvSpPr>
          <p:cNvPr id="9" name="Text Placeholder 8">
            <a:extLst>
              <a:ext uri="{FF2B5EF4-FFF2-40B4-BE49-F238E27FC236}">
                <a16:creationId xmlns:a16="http://schemas.microsoft.com/office/drawing/2014/main" id="{AD889747-2563-E449-8EAB-AA1E8DA0594E}"/>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6179771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Halasz</a:t>
            </a:r>
            <a:r>
              <a:rPr lang="en-US" dirty="0"/>
              <a:t> on Hypertext (part 2)</a:t>
            </a:r>
          </a:p>
        </p:txBody>
      </p:sp>
    </p:spTree>
    <p:extLst>
      <p:ext uri="{BB962C8B-B14F-4D97-AF65-F5344CB8AC3E}">
        <p14:creationId xmlns:p14="http://schemas.microsoft.com/office/powerpoint/2010/main" val="30987456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Seven Issues Revisited</a:t>
            </a:r>
            <a:endParaRPr lang="en-US" dirty="0"/>
          </a:p>
        </p:txBody>
      </p:sp>
      <p:sp>
        <p:nvSpPr>
          <p:cNvPr id="3" name="Content Placeholder 2"/>
          <p:cNvSpPr>
            <a:spLocks noGrp="1"/>
          </p:cNvSpPr>
          <p:nvPr>
            <p:ph type="body" sz="quarter" idx="10"/>
          </p:nvPr>
        </p:nvSpPr>
        <p:spPr/>
        <p:txBody>
          <a:bodyPr/>
          <a:lstStyle/>
          <a:p>
            <a:pPr marL="0" indent="0">
              <a:buNone/>
            </a:pPr>
            <a:r>
              <a:rPr lang="en-US" dirty="0" err="1"/>
              <a:t>Halasz</a:t>
            </a:r>
            <a:r>
              <a:rPr lang="en-US" dirty="0"/>
              <a:t> gave a keynote at Hypertext ‘91 in San Antonio that reconsidered and amended his seven issues:</a:t>
            </a:r>
          </a:p>
          <a:p>
            <a:pPr lvl="1"/>
            <a:r>
              <a:rPr lang="en-US" dirty="0"/>
              <a:t>Ending the tyranny of the link</a:t>
            </a:r>
          </a:p>
          <a:p>
            <a:pPr lvl="1"/>
            <a:r>
              <a:rPr lang="en-US" dirty="0"/>
              <a:t>Open Systems</a:t>
            </a:r>
          </a:p>
          <a:p>
            <a:pPr lvl="1"/>
            <a:r>
              <a:rPr lang="en-US" dirty="0"/>
              <a:t>User interfaces for large information spaces</a:t>
            </a:r>
          </a:p>
          <a:p>
            <a:pPr lvl="1"/>
            <a:r>
              <a:rPr lang="en-US" dirty="0"/>
              <a:t>Very large hypertexts</a:t>
            </a:r>
          </a:p>
        </p:txBody>
      </p:sp>
      <p:sp>
        <p:nvSpPr>
          <p:cNvPr id="9" name="Text Placeholder 8">
            <a:extLst>
              <a:ext uri="{FF2B5EF4-FFF2-40B4-BE49-F238E27FC236}">
                <a16:creationId xmlns:a16="http://schemas.microsoft.com/office/drawing/2014/main" id="{94D49A61-E0C1-5044-8174-118BC182D34E}"/>
              </a:ext>
            </a:extLst>
          </p:cNvPr>
          <p:cNvSpPr>
            <a:spLocks noGrp="1"/>
          </p:cNvSpPr>
          <p:nvPr>
            <p:ph type="body" sz="quarter" idx="11"/>
          </p:nvPr>
        </p:nvSpPr>
        <p:spPr/>
        <p:txBody>
          <a:bodyPr/>
          <a:lstStyle/>
          <a:p>
            <a:r>
              <a:rPr lang="en-US" dirty="0">
                <a:latin typeface="Georgia"/>
                <a:cs typeface="Georgia"/>
              </a:rPr>
              <a:t>http://www2.parc.com/</a:t>
            </a:r>
            <a:r>
              <a:rPr lang="en-US" dirty="0" err="1">
                <a:latin typeface="Georgia"/>
                <a:cs typeface="Georgia"/>
              </a:rPr>
              <a:t>spl</a:t>
            </a:r>
            <a:r>
              <a:rPr lang="en-US" dirty="0">
                <a:latin typeface="Georgia"/>
                <a:cs typeface="Georgia"/>
              </a:rPr>
              <a:t>/projects/</a:t>
            </a:r>
            <a:r>
              <a:rPr lang="en-US" dirty="0" err="1">
                <a:latin typeface="Georgia"/>
                <a:cs typeface="Georgia"/>
              </a:rPr>
              <a:t>halasz</a:t>
            </a:r>
            <a:r>
              <a:rPr lang="en-US" dirty="0">
                <a:latin typeface="Georgia"/>
                <a:cs typeface="Georgia"/>
              </a:rPr>
              <a:t>-keynote/</a:t>
            </a:r>
          </a:p>
        </p:txBody>
      </p:sp>
    </p:spTree>
    <p:extLst>
      <p:ext uri="{BB962C8B-B14F-4D97-AF65-F5344CB8AC3E}">
        <p14:creationId xmlns:p14="http://schemas.microsoft.com/office/powerpoint/2010/main" val="10674090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Ending the Tyranny of the Link</a:t>
            </a:r>
            <a:br>
              <a:rPr lang="en-US"/>
            </a:br>
            <a:endParaRPr lang="en-US" dirty="0"/>
          </a:p>
        </p:txBody>
      </p:sp>
      <p:sp>
        <p:nvSpPr>
          <p:cNvPr id="3" name="Content Placeholder 2"/>
          <p:cNvSpPr>
            <a:spLocks noGrp="1"/>
          </p:cNvSpPr>
          <p:nvPr>
            <p:ph type="body" sz="quarter" idx="10"/>
          </p:nvPr>
        </p:nvSpPr>
        <p:spPr/>
        <p:txBody>
          <a:bodyPr/>
          <a:lstStyle/>
          <a:p>
            <a:pPr marL="0" indent="0">
              <a:buNone/>
            </a:pPr>
            <a:r>
              <a:rPr lang="en-US" dirty="0"/>
              <a:t>Hypermedia that includes non-network structures as well as virtual structures on an equal footing with network structures.</a:t>
            </a:r>
          </a:p>
          <a:p>
            <a:pPr lvl="1"/>
            <a:r>
              <a:rPr lang="en-US" dirty="0"/>
              <a:t>Wider variety of hypermedia “data models”</a:t>
            </a:r>
          </a:p>
          <a:p>
            <a:pPr lvl="1"/>
            <a:r>
              <a:rPr lang="en-US" dirty="0"/>
              <a:t>Provides increased opportunity for integration with a variety of complementary systems and technologies</a:t>
            </a:r>
          </a:p>
          <a:p>
            <a:endParaRPr lang="en-US" dirty="0"/>
          </a:p>
        </p:txBody>
      </p:sp>
      <p:sp>
        <p:nvSpPr>
          <p:cNvPr id="17" name="Text Placeholder 16">
            <a:extLst>
              <a:ext uri="{FF2B5EF4-FFF2-40B4-BE49-F238E27FC236}">
                <a16:creationId xmlns:a16="http://schemas.microsoft.com/office/drawing/2014/main" id="{F1EFBC36-FE7C-BE42-9288-FED483A30660}"/>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8495159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Open Systems</a:t>
            </a:r>
            <a:endParaRPr lang="en-US" dirty="0"/>
          </a:p>
        </p:txBody>
      </p:sp>
      <p:sp>
        <p:nvSpPr>
          <p:cNvPr id="3" name="Content Placeholder 2"/>
          <p:cNvSpPr>
            <a:spLocks noGrp="1"/>
          </p:cNvSpPr>
          <p:nvPr>
            <p:ph type="body" sz="quarter" idx="10"/>
          </p:nvPr>
        </p:nvSpPr>
        <p:spPr/>
        <p:txBody>
          <a:bodyPr/>
          <a:lstStyle/>
          <a:p>
            <a:endParaRPr lang="en-US" dirty="0"/>
          </a:p>
          <a:p>
            <a:pPr marL="0" indent="0" algn="ctr">
              <a:buNone/>
            </a:pPr>
            <a:r>
              <a:rPr lang="en-US" dirty="0"/>
              <a:t>“The monolithic hypermedia system of the 1980s is no longer a viable species (!)</a:t>
            </a:r>
          </a:p>
          <a:p>
            <a:endParaRPr lang="en-US" dirty="0"/>
          </a:p>
          <a:p>
            <a:pPr marL="0" indent="0">
              <a:buNone/>
            </a:pPr>
            <a:r>
              <a:rPr lang="en-US" dirty="0"/>
              <a:t>Introduction of open hypermedia systems:</a:t>
            </a:r>
          </a:p>
          <a:p>
            <a:pPr lvl="1"/>
            <a:r>
              <a:rPr lang="en-US" dirty="0"/>
              <a:t>Decompose hypertext system into separate components</a:t>
            </a:r>
          </a:p>
          <a:p>
            <a:pPr lvl="1"/>
            <a:r>
              <a:rPr lang="en-US" dirty="0"/>
              <a:t>Define communications protocols and formats for coordination</a:t>
            </a:r>
          </a:p>
        </p:txBody>
      </p:sp>
      <p:sp>
        <p:nvSpPr>
          <p:cNvPr id="11" name="Text Placeholder 10">
            <a:extLst>
              <a:ext uri="{FF2B5EF4-FFF2-40B4-BE49-F238E27FC236}">
                <a16:creationId xmlns:a16="http://schemas.microsoft.com/office/drawing/2014/main" id="{7B5810BD-9398-4947-B830-ED014301179B}"/>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72188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FB3A27D-C357-7F48-BEE7-749A26BA85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le 2">
            <a:extLst>
              <a:ext uri="{FF2B5EF4-FFF2-40B4-BE49-F238E27FC236}">
                <a16:creationId xmlns:a16="http://schemas.microsoft.com/office/drawing/2014/main" id="{4BA1F9D6-8770-ED43-A915-716C3AFB48FC}"/>
              </a:ext>
            </a:extLst>
          </p:cNvPr>
          <p:cNvSpPr>
            <a:spLocks noGrp="1"/>
          </p:cNvSpPr>
          <p:nvPr>
            <p:ph type="title"/>
          </p:nvPr>
        </p:nvSpPr>
        <p:spPr/>
        <p:txBody>
          <a:bodyPr/>
          <a:lstStyle/>
          <a:p>
            <a:r>
              <a:rPr lang="en-GB" dirty="0"/>
              <a:t>Organising Utopia</a:t>
            </a:r>
          </a:p>
        </p:txBody>
      </p:sp>
      <p:sp>
        <p:nvSpPr>
          <p:cNvPr id="2" name="Text Placeholder 1">
            <a:extLst>
              <a:ext uri="{FF2B5EF4-FFF2-40B4-BE49-F238E27FC236}">
                <a16:creationId xmlns:a16="http://schemas.microsoft.com/office/drawing/2014/main" id="{A99778E6-574F-A844-B398-E8C0E6916F02}"/>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1959893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User Interfaces for Large Information Spaces</a:t>
            </a:r>
            <a:br>
              <a:rPr lang="en-US"/>
            </a:br>
            <a:endParaRPr lang="en-US" dirty="0"/>
          </a:p>
        </p:txBody>
      </p:sp>
      <p:sp>
        <p:nvSpPr>
          <p:cNvPr id="3" name="Content Placeholder 2"/>
          <p:cNvSpPr>
            <a:spLocks noGrp="1"/>
          </p:cNvSpPr>
          <p:nvPr>
            <p:ph type="body" sz="quarter" idx="10"/>
          </p:nvPr>
        </p:nvSpPr>
        <p:spPr/>
        <p:txBody>
          <a:bodyPr/>
          <a:lstStyle/>
          <a:p>
            <a:pPr marL="0" indent="0">
              <a:buNone/>
            </a:pPr>
            <a:r>
              <a:rPr lang="en-US" dirty="0"/>
              <a:t>Interfaces that allow users to manipulate large network structures on a workstation screen is a long-standing problem for many hypermedia systems</a:t>
            </a:r>
          </a:p>
          <a:p>
            <a:pPr lvl="1"/>
            <a:r>
              <a:rPr lang="en-US" dirty="0"/>
              <a:t>Many previous systems used some form of network browser, but not always successfully</a:t>
            </a:r>
          </a:p>
          <a:p>
            <a:endParaRPr lang="en-US" dirty="0"/>
          </a:p>
        </p:txBody>
      </p:sp>
      <p:sp>
        <p:nvSpPr>
          <p:cNvPr id="14" name="Text Placeholder 13">
            <a:extLst>
              <a:ext uri="{FF2B5EF4-FFF2-40B4-BE49-F238E27FC236}">
                <a16:creationId xmlns:a16="http://schemas.microsoft.com/office/drawing/2014/main" id="{66DCA4B2-0265-E543-8983-7DBF69678329}"/>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9386844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Very Large Hypertexts</a:t>
            </a:r>
            <a:endParaRPr lang="en-US" dirty="0"/>
          </a:p>
        </p:txBody>
      </p:sp>
      <p:sp>
        <p:nvSpPr>
          <p:cNvPr id="3" name="Content Placeholder 2"/>
          <p:cNvSpPr>
            <a:spLocks noGrp="1"/>
          </p:cNvSpPr>
          <p:nvPr>
            <p:ph type="body" sz="quarter" idx="10"/>
          </p:nvPr>
        </p:nvSpPr>
        <p:spPr/>
        <p:txBody>
          <a:bodyPr/>
          <a:lstStyle/>
          <a:p>
            <a:pPr marL="0" indent="0">
              <a:buNone/>
            </a:pPr>
            <a:r>
              <a:rPr lang="en-US" dirty="0"/>
              <a:t>Very large: &gt;10s or 100s of thousands of documents (!)</a:t>
            </a:r>
          </a:p>
          <a:p>
            <a:pPr lvl="1"/>
            <a:r>
              <a:rPr lang="en-US" dirty="0"/>
              <a:t>Large hypertexts uncommon at this time</a:t>
            </a:r>
          </a:p>
          <a:p>
            <a:pPr lvl="1"/>
            <a:r>
              <a:rPr lang="en-US" dirty="0"/>
              <a:t>One of the main selling points in the hypertext vision has been its proficiency in helping to manage VERY LARGE document collections</a:t>
            </a:r>
          </a:p>
          <a:p>
            <a:pPr marL="0" indent="0">
              <a:buNone/>
            </a:pPr>
            <a:r>
              <a:rPr lang="en-US" dirty="0"/>
              <a:t>Challenge is to build a useable industrial-strength hypertext system capable of handling 10,000 documents (!)</a:t>
            </a:r>
          </a:p>
        </p:txBody>
      </p:sp>
      <p:sp>
        <p:nvSpPr>
          <p:cNvPr id="17" name="Text Placeholder 16">
            <a:extLst>
              <a:ext uri="{FF2B5EF4-FFF2-40B4-BE49-F238E27FC236}">
                <a16:creationId xmlns:a16="http://schemas.microsoft.com/office/drawing/2014/main" id="{A36167AB-8555-074F-BD39-C71AD734E4CE}"/>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19453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0E1D86F-4872-7A44-B954-4E6CD59204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2" name="Title 1"/>
          <p:cNvSpPr>
            <a:spLocks noGrp="1"/>
          </p:cNvSpPr>
          <p:nvPr>
            <p:ph type="title"/>
          </p:nvPr>
        </p:nvSpPr>
        <p:spPr/>
        <p:txBody>
          <a:bodyPr/>
          <a:lstStyle/>
          <a:p>
            <a:r>
              <a:rPr lang="en-US" dirty="0"/>
              <a:t>…and then the Web happened</a:t>
            </a:r>
          </a:p>
        </p:txBody>
      </p:sp>
      <p:sp>
        <p:nvSpPr>
          <p:cNvPr id="7" name="Text Placeholder 6">
            <a:extLst>
              <a:ext uri="{FF2B5EF4-FFF2-40B4-BE49-F238E27FC236}">
                <a16:creationId xmlns:a16="http://schemas.microsoft.com/office/drawing/2014/main" id="{FB66D7E4-4BF9-9441-BA6F-30392C5F2024}"/>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0126988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1990</a:t>
            </a:r>
          </a:p>
        </p:txBody>
      </p:sp>
      <p:sp>
        <p:nvSpPr>
          <p:cNvPr id="239619" name="Rectangle 3"/>
          <p:cNvSpPr>
            <a:spLocks noGrp="1" noChangeArrowheads="1"/>
          </p:cNvSpPr>
          <p:nvPr>
            <p:ph sz="quarter" idx="10"/>
          </p:nvPr>
        </p:nvSpPr>
        <p:spPr/>
        <p:txBody>
          <a:bodyPr/>
          <a:lstStyle/>
          <a:p>
            <a:pPr marL="0" indent="0">
              <a:buNone/>
            </a:pPr>
            <a:r>
              <a:rPr lang="en-US" dirty="0"/>
              <a:t>Three new Hypertext systems made their first appearance</a:t>
            </a:r>
          </a:p>
          <a:p>
            <a:pPr lvl="1"/>
            <a:r>
              <a:rPr lang="en-US" dirty="0"/>
              <a:t>The World Wide Web</a:t>
            </a:r>
          </a:p>
          <a:p>
            <a:pPr lvl="1"/>
            <a:r>
              <a:rPr lang="en-US" dirty="0"/>
              <a:t>Hyper-G</a:t>
            </a:r>
          </a:p>
          <a:p>
            <a:pPr lvl="1"/>
            <a:r>
              <a:rPr lang="en-US" dirty="0"/>
              <a:t>Microcosm</a:t>
            </a:r>
          </a:p>
          <a:p>
            <a:endParaRPr lang="en-US" dirty="0"/>
          </a:p>
          <a:p>
            <a:pPr marL="0" indent="0">
              <a:buNone/>
            </a:pPr>
            <a:r>
              <a:rPr lang="en-US" dirty="0"/>
              <a:t>The above list is roughly in ascending order of the degree to which they addressed </a:t>
            </a:r>
            <a:r>
              <a:rPr lang="en-US" dirty="0" err="1"/>
              <a:t>Halasz’s</a:t>
            </a:r>
            <a:r>
              <a:rPr lang="en-US" dirty="0"/>
              <a:t> seven issues…</a:t>
            </a:r>
          </a:p>
          <a:p>
            <a:pPr marL="0" indent="0">
              <a:buNone/>
            </a:pPr>
            <a:r>
              <a:rPr lang="en-US" dirty="0"/>
              <a:t>…and in descending order of their uptake</a:t>
            </a:r>
          </a:p>
        </p:txBody>
      </p:sp>
      <p:sp>
        <p:nvSpPr>
          <p:cNvPr id="12" name="Text Placeholder 11">
            <a:extLst>
              <a:ext uri="{FF2B5EF4-FFF2-40B4-BE49-F238E27FC236}">
                <a16:creationId xmlns:a16="http://schemas.microsoft.com/office/drawing/2014/main" id="{2A452044-DB40-8748-AA11-BA5C9E59835E}"/>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25707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619">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Web Growth 1991-2015</a:t>
            </a:r>
            <a:endParaRPr lang="en-US" dirty="0"/>
          </a:p>
        </p:txBody>
      </p:sp>
      <p:sp>
        <p:nvSpPr>
          <p:cNvPr id="4" name="Text Placeholder 3">
            <a:extLst>
              <a:ext uri="{FF2B5EF4-FFF2-40B4-BE49-F238E27FC236}">
                <a16:creationId xmlns:a16="http://schemas.microsoft.com/office/drawing/2014/main" id="{E3642A59-E6F0-DD40-9B44-0973CBE9DCBE}"/>
              </a:ext>
            </a:extLst>
          </p:cNvPr>
          <p:cNvSpPr>
            <a:spLocks noGrp="1"/>
          </p:cNvSpPr>
          <p:nvPr>
            <p:ph type="body" sz="quarter" idx="11"/>
          </p:nvPr>
        </p:nvSpPr>
        <p:spPr/>
        <p:txBody>
          <a:bodyPr/>
          <a:lstStyle/>
          <a:p>
            <a:r>
              <a:rPr lang="en-US" dirty="0" err="1"/>
              <a:t>Netcraft</a:t>
            </a:r>
            <a:r>
              <a:rPr lang="en-US" dirty="0"/>
              <a:t> (2015) </a:t>
            </a:r>
            <a:r>
              <a:rPr lang="en-US" i="1" dirty="0"/>
              <a:t>Web Server Survey</a:t>
            </a:r>
            <a:r>
              <a:rPr lang="en-US" dirty="0"/>
              <a:t>.</a:t>
            </a:r>
          </a:p>
          <a:p>
            <a:endParaRPr lang="en-GB" dirty="0"/>
          </a:p>
        </p:txBody>
      </p:sp>
      <p:pic>
        <p:nvPicPr>
          <p:cNvPr id="9" name="Picture 8">
            <a:extLst>
              <a:ext uri="{FF2B5EF4-FFF2-40B4-BE49-F238E27FC236}">
                <a16:creationId xmlns:a16="http://schemas.microsoft.com/office/drawing/2014/main" id="{AA0EABEB-A587-9C45-91FE-03017C839A3A}"/>
              </a:ext>
            </a:extLst>
          </p:cNvPr>
          <p:cNvPicPr>
            <a:picLocks noChangeAspect="1"/>
          </p:cNvPicPr>
          <p:nvPr/>
        </p:nvPicPr>
        <p:blipFill rotWithShape="1">
          <a:blip r:embed="rId2"/>
          <a:srcRect l="2662" t="1017" r="15857" b="6936"/>
          <a:stretch/>
        </p:blipFill>
        <p:spPr>
          <a:xfrm>
            <a:off x="2639616" y="1773238"/>
            <a:ext cx="6952856" cy="4464050"/>
          </a:xfrm>
          <a:prstGeom prst="rect">
            <a:avLst/>
          </a:prstGeom>
        </p:spPr>
      </p:pic>
    </p:spTree>
    <p:extLst>
      <p:ext uri="{BB962C8B-B14F-4D97-AF65-F5344CB8AC3E}">
        <p14:creationId xmlns:p14="http://schemas.microsoft.com/office/powerpoint/2010/main" val="3089712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What is (was) the Web?</a:t>
            </a:r>
          </a:p>
        </p:txBody>
      </p:sp>
      <p:sp>
        <p:nvSpPr>
          <p:cNvPr id="58369" name="Rectangle 3"/>
          <p:cNvSpPr>
            <a:spLocks noGrp="1" noChangeArrowheads="1"/>
          </p:cNvSpPr>
          <p:nvPr>
            <p:ph sz="quarter" idx="10"/>
          </p:nvPr>
        </p:nvSpPr>
        <p:spPr/>
        <p:txBody>
          <a:bodyPr/>
          <a:lstStyle/>
          <a:p>
            <a:pPr marL="0" indent="0">
              <a:buNone/>
            </a:pPr>
            <a:r>
              <a:rPr lang="en-US" dirty="0"/>
              <a:t>The idea of a boundless information world in which there is:</a:t>
            </a:r>
          </a:p>
          <a:p>
            <a:pPr lvl="1"/>
            <a:r>
              <a:rPr lang="en-US" dirty="0"/>
              <a:t>A system of identifiers for resources (URIs)</a:t>
            </a:r>
          </a:p>
          <a:p>
            <a:pPr lvl="1"/>
            <a:r>
              <a:rPr lang="en-US" dirty="0"/>
              <a:t>A network protocol that can be used to interact with those resources (HTTP)</a:t>
            </a:r>
          </a:p>
          <a:p>
            <a:pPr lvl="1"/>
            <a:r>
              <a:rPr lang="en-US" dirty="0"/>
              <a:t>A mark-up language used for representing resources (HTML) which every client must understand how to render - and which can contain links to other resources</a:t>
            </a:r>
          </a:p>
        </p:txBody>
      </p:sp>
      <p:sp>
        <p:nvSpPr>
          <p:cNvPr id="9" name="Text Placeholder 8">
            <a:extLst>
              <a:ext uri="{FF2B5EF4-FFF2-40B4-BE49-F238E27FC236}">
                <a16:creationId xmlns:a16="http://schemas.microsoft.com/office/drawing/2014/main" id="{26B98CB9-9DD1-A544-B649-CB9B7C386BDA}"/>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15892857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a75cd8e1-d669-4606-82cf-6fa4a3efdce2"/>
</p:tagLst>
</file>

<file path=ppt/theme/theme1.xml><?xml version="1.0" encoding="utf-8"?>
<a:theme xmlns:a="http://schemas.openxmlformats.org/drawingml/2006/main" name="Plai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AFB76918-1A07-CB41-B983-F886F8F6E360}"/>
    </a:ext>
  </a:extLst>
</a:theme>
</file>

<file path=ppt/theme/theme2.xml><?xml version="1.0" encoding="utf-8"?>
<a:theme xmlns:a="http://schemas.openxmlformats.org/drawingml/2006/main" name="Prussia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E327603C-A4DA-D247-AC31-BADF1A0FCF7B}"/>
    </a:ext>
  </a:extLst>
</a:theme>
</file>

<file path=ppt/theme/theme3.xml><?xml version="1.0" encoding="utf-8"?>
<a:theme xmlns:a="http://schemas.openxmlformats.org/drawingml/2006/main" name="Coral">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3837027A-4545-5A49-B167-284656E4BC08}"/>
    </a:ext>
  </a:extLst>
</a:theme>
</file>

<file path=ppt/theme/theme4.xml><?xml version="1.0" encoding="utf-8"?>
<a:theme xmlns:a="http://schemas.openxmlformats.org/drawingml/2006/main" name="Aqua">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6DA9175E-A729-B049-B687-92AF89C176C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577</TotalTime>
  <Words>5176</Words>
  <Application>Microsoft Office PowerPoint</Application>
  <PresentationFormat>Widescreen</PresentationFormat>
  <Paragraphs>559</Paragraphs>
  <Slides>95</Slides>
  <Notes>60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95</vt:i4>
      </vt:variant>
    </vt:vector>
  </HeadingPairs>
  <TitlesOfParts>
    <vt:vector size="107" baseType="lpstr">
      <vt:lpstr>Times New Roman</vt:lpstr>
      <vt:lpstr>Mangal</vt:lpstr>
      <vt:lpstr>Chalkboard</vt:lpstr>
      <vt:lpstr>Georgia</vt:lpstr>
      <vt:lpstr>Arial</vt:lpstr>
      <vt:lpstr>ＭＳ Ｐゴシック</vt:lpstr>
      <vt:lpstr>Calibri</vt:lpstr>
      <vt:lpstr>Lucida Sans</vt:lpstr>
      <vt:lpstr>Plain</vt:lpstr>
      <vt:lpstr>Prussian</vt:lpstr>
      <vt:lpstr>Coral</vt:lpstr>
      <vt:lpstr>Aqua</vt:lpstr>
      <vt:lpstr>PowerPoint Presentation</vt:lpstr>
      <vt:lpstr>Trailblazers: History of Hypertext</vt:lpstr>
      <vt:lpstr>Revisiting Nelson’s definition</vt:lpstr>
      <vt:lpstr>From the Middle Ages to the Age of Enlightenment</vt:lpstr>
      <vt:lpstr>The Talmud</vt:lpstr>
      <vt:lpstr>Richard White of Basingstoke</vt:lpstr>
      <vt:lpstr>The birth of the encyclopedia</vt:lpstr>
      <vt:lpstr>PowerPoint Presentation</vt:lpstr>
      <vt:lpstr>Organising Utopia</vt:lpstr>
      <vt:lpstr>PowerPoint Presentation</vt:lpstr>
      <vt:lpstr>Paul Otlet (1868-1944)</vt:lpstr>
      <vt:lpstr>PowerPoint Presentation</vt:lpstr>
      <vt:lpstr>PowerPoint Presentation</vt:lpstr>
      <vt:lpstr>Répertoire Bibliographique Universel</vt:lpstr>
      <vt:lpstr>PowerPoint Presentation</vt:lpstr>
      <vt:lpstr>PowerPoint Presentation</vt:lpstr>
      <vt:lpstr>The Mundaneum</vt:lpstr>
      <vt:lpstr>The World City</vt:lpstr>
      <vt:lpstr>PowerPoint Presentation</vt:lpstr>
      <vt:lpstr>PowerPoint Presentation</vt:lpstr>
      <vt:lpstr>Wilhelm Ostwald</vt:lpstr>
      <vt:lpstr>Die Brücke</vt:lpstr>
      <vt:lpstr>Die Brücke</vt:lpstr>
      <vt:lpstr>PowerPoint Presentation</vt:lpstr>
      <vt:lpstr>PowerPoint Presentation</vt:lpstr>
      <vt:lpstr>PowerPoint Presentation</vt:lpstr>
      <vt:lpstr>Das Gehirn der Welt</vt:lpstr>
      <vt:lpstr>Das Gehirn der Welt</vt:lpstr>
      <vt:lpstr>PowerPoint Presentation</vt:lpstr>
      <vt:lpstr>The World Brain</vt:lpstr>
      <vt:lpstr>The World Brain</vt:lpstr>
      <vt:lpstr>Interlude, 1939-1945</vt:lpstr>
      <vt:lpstr>Vannevar Bush</vt:lpstr>
      <vt:lpstr>PowerPoint Presentation</vt:lpstr>
      <vt:lpstr>PowerPoint Presentation</vt:lpstr>
      <vt:lpstr>The Rapid Selector</vt:lpstr>
      <vt:lpstr>PowerPoint Presentation</vt:lpstr>
      <vt:lpstr>PowerPoint Presentation</vt:lpstr>
      <vt:lpstr>As We May Think</vt:lpstr>
      <vt:lpstr>As We May Think</vt:lpstr>
      <vt:lpstr>PowerPoint Presentation</vt:lpstr>
      <vt:lpstr>The Memex</vt:lpstr>
      <vt:lpstr>As We May Think</vt:lpstr>
      <vt:lpstr>The Information Age</vt:lpstr>
      <vt:lpstr>PowerPoint Presentation</vt:lpstr>
      <vt:lpstr>Doug Engelbart</vt:lpstr>
      <vt:lpstr>PowerPoint Presentation</vt:lpstr>
      <vt:lpstr>Augmenting Human Intellect</vt:lpstr>
      <vt:lpstr>Augmenting Human Intellect</vt:lpstr>
      <vt:lpstr>NLS: the oN-Line System</vt:lpstr>
      <vt:lpstr>The Mother of all Demos</vt:lpstr>
      <vt:lpstr>Ted Nelson</vt:lpstr>
      <vt:lpstr>PowerPoint Presentation</vt:lpstr>
      <vt:lpstr>PowerPoint Presentation</vt:lpstr>
      <vt:lpstr>Computer Lib / Dream Machines</vt:lpstr>
      <vt:lpstr>A Vision in a Dream</vt:lpstr>
      <vt:lpstr>Project Xanadu (1960-)</vt:lpstr>
      <vt:lpstr>Project Xanadu</vt:lpstr>
      <vt:lpstr>Addressing</vt:lpstr>
      <vt:lpstr>Links</vt:lpstr>
      <vt:lpstr>Transclusion</vt:lpstr>
      <vt:lpstr>Versioning</vt:lpstr>
      <vt:lpstr>Distribution</vt:lpstr>
      <vt:lpstr>Nelson on the Web</vt:lpstr>
      <vt:lpstr>Hypertext Systems</vt:lpstr>
      <vt:lpstr>HES/FRESS (1967)</vt:lpstr>
      <vt:lpstr>ZOG (1975)</vt:lpstr>
      <vt:lpstr>PowerPoint Presentation</vt:lpstr>
      <vt:lpstr>KMS (1983)</vt:lpstr>
      <vt:lpstr>Hyperties (1983)</vt:lpstr>
      <vt:lpstr>Intermedia (1985)</vt:lpstr>
      <vt:lpstr>NoteCards (1985)</vt:lpstr>
      <vt:lpstr>HyperCard (1987)</vt:lpstr>
      <vt:lpstr>PowerPoint Presentation</vt:lpstr>
      <vt:lpstr>Conklin on Hypertext</vt:lpstr>
      <vt:lpstr>Hypertext: An Introduction and Survey</vt:lpstr>
      <vt:lpstr>Disadvantages of hypertext</vt:lpstr>
      <vt:lpstr>A hypertext typology</vt:lpstr>
      <vt:lpstr>A hypertext typology</vt:lpstr>
      <vt:lpstr>A hypertext typology</vt:lpstr>
      <vt:lpstr>A hypertext typology</vt:lpstr>
      <vt:lpstr>Halasz on Hypertext</vt:lpstr>
      <vt:lpstr>Reflections on Notecards</vt:lpstr>
      <vt:lpstr>The seven issues</vt:lpstr>
      <vt:lpstr>The seven issues</vt:lpstr>
      <vt:lpstr>Halasz on Hypertext (part 2)</vt:lpstr>
      <vt:lpstr>Seven Issues Revisited</vt:lpstr>
      <vt:lpstr>Ending the Tyranny of the Link </vt:lpstr>
      <vt:lpstr>Open Systems</vt:lpstr>
      <vt:lpstr>User Interfaces for Large Information Spaces </vt:lpstr>
      <vt:lpstr>Very Large Hypertexts</vt:lpstr>
      <vt:lpstr>…and then the Web happened</vt:lpstr>
      <vt:lpstr>1990</vt:lpstr>
      <vt:lpstr>Web Growth 1991-2015</vt:lpstr>
      <vt:lpstr>What is (was) the Web?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Gibbins N.M.</cp:lastModifiedBy>
  <cp:revision>40</cp:revision>
  <dcterms:created xsi:type="dcterms:W3CDTF">2018-09-25T14:58:11Z</dcterms:created>
  <dcterms:modified xsi:type="dcterms:W3CDTF">2019-10-15T16:51:12Z</dcterms:modified>
</cp:coreProperties>
</file>