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2" r:id="rId3"/>
    <p:sldId id="280" r:id="rId4"/>
    <p:sldId id="293" r:id="rId5"/>
    <p:sldId id="258" r:id="rId6"/>
    <p:sldId id="259" r:id="rId7"/>
    <p:sldId id="278" r:id="rId8"/>
    <p:sldId id="288" r:id="rId9"/>
    <p:sldId id="294" r:id="rId10"/>
    <p:sldId id="289" r:id="rId11"/>
    <p:sldId id="290" r:id="rId12"/>
    <p:sldId id="291" r:id="rId13"/>
    <p:sldId id="292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/>
    <p:restoredTop sz="96308" autoAdjust="0"/>
  </p:normalViewPr>
  <p:slideViewPr>
    <p:cSldViewPr>
      <p:cViewPr varScale="1">
        <p:scale>
          <a:sx n="184" d="100"/>
          <a:sy n="184" d="100"/>
        </p:scale>
        <p:origin x="18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EDC2D-C230-AB42-806E-5ADE0EAF363D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4C0D6-226B-BB47-BE47-3EB31A60B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4C0D6-226B-BB47-BE47-3EB31A60B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4C0D6-226B-BB47-BE47-3EB31A60B6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10/20/19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dirty="0"/>
              <a:t>Click to edit Master text styles</a:t>
            </a:r>
          </a:p>
          <a:p>
            <a:pPr lvl="1" eaLnBrk="1" latinLnBrk="0" hangingPunct="1"/>
            <a:r>
              <a:rPr kumimoji="0" lang="en-GB" dirty="0"/>
              <a:t>Second level</a:t>
            </a:r>
          </a:p>
          <a:p>
            <a:pPr lvl="2" eaLnBrk="1" latinLnBrk="0" hangingPunct="1"/>
            <a:r>
              <a:rPr kumimoji="0" lang="en-GB" dirty="0"/>
              <a:t>Third level</a:t>
            </a:r>
          </a:p>
          <a:p>
            <a:pPr lvl="3" eaLnBrk="1" latinLnBrk="0" hangingPunct="1"/>
            <a:r>
              <a:rPr kumimoji="0" lang="en-GB" dirty="0"/>
              <a:t>Fourth level</a:t>
            </a:r>
          </a:p>
          <a:p>
            <a:pPr lvl="4" eaLnBrk="1" latinLnBrk="0" hangingPunct="1"/>
            <a:r>
              <a:rPr kumimoji="0" lang="en-GB" dirty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cd@soton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2/tutorial/" TargetMode="External"/><Relationship Id="rId2" Type="http://schemas.openxmlformats.org/officeDocument/2006/relationships/hyperlink" Target="http://www.greenteapress.com/thinkpython/thinkpytho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899938"/>
            <a:ext cx="5334000" cy="900662"/>
          </a:xfrm>
        </p:spPr>
        <p:txBody>
          <a:bodyPr>
            <a:noAutofit/>
          </a:bodyPr>
          <a:lstStyle/>
          <a:p>
            <a:r>
              <a:rPr lang="en-US" sz="2800" dirty="0"/>
              <a:t>Introduction to Programming in Python 1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5029200"/>
            <a:ext cx="4953000" cy="74826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Hugh Davis </a:t>
            </a:r>
            <a:r>
              <a:rPr lang="en-US" sz="2800" i="1" dirty="0">
                <a:hlinkClick r:id="rId3"/>
              </a:rPr>
              <a:t>hcd@soton.ac.uk</a:t>
            </a:r>
            <a:endParaRPr lang="en-US" sz="2800" i="1" dirty="0"/>
          </a:p>
          <a:p>
            <a:r>
              <a:rPr lang="en-US" sz="2800" i="1" dirty="0"/>
              <a:t>Jian Shi  </a:t>
            </a:r>
            <a:r>
              <a:rPr lang="en-US" sz="2800" i="1" dirty="0" err="1"/>
              <a:t>Jian.Shi@soton.ac.uk</a:t>
            </a:r>
            <a:endParaRPr lang="en-US" sz="2800" i="1" dirty="0"/>
          </a:p>
          <a:p>
            <a:r>
              <a:rPr lang="en-US" sz="2800" i="1" dirty="0"/>
              <a:t>Yvonne Howard </a:t>
            </a:r>
            <a:r>
              <a:rPr lang="en-US" sz="2800" i="1" dirty="0" err="1"/>
              <a:t>rfp@ecs.soton.ac.uk</a:t>
            </a:r>
            <a:endParaRPr lang="en-US" sz="2800" i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5943600"/>
            <a:ext cx="7543800" cy="748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43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56F35-C09A-0145-BADB-067D23CA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Dojo: an Intro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821AEF-5C92-C943-AE11-8CA92AD3E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78959"/>
            <a:ext cx="8229600" cy="4065407"/>
          </a:xfrm>
          <a:prstGeom prst="rect">
            <a:avLst/>
          </a:prstGeom>
        </p:spPr>
      </p:pic>
      <p:pic>
        <p:nvPicPr>
          <p:cNvPr id="1025" name="Picture 1" descr="page1image66367680">
            <a:extLst>
              <a:ext uri="{FF2B5EF4-FFF2-40B4-BE49-F238E27FC236}">
                <a16:creationId xmlns:a16="http://schemas.microsoft.com/office/drawing/2014/main" id="{D1EAE847-77DC-DF40-B534-75F3472AA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24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image66367680">
            <a:extLst>
              <a:ext uri="{FF2B5EF4-FFF2-40B4-BE49-F238E27FC236}">
                <a16:creationId xmlns:a16="http://schemas.microsoft.com/office/drawing/2014/main" id="{F1059BB9-590D-B642-8688-2EF08766B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24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9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85F065-E44C-3845-B1AB-696DAE09B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52600"/>
            <a:ext cx="7956804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1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BBD973-87F3-8F41-B67B-A27E83823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706"/>
            <a:ext cx="9144000" cy="511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7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9042-FBCC-ED49-8AFB-68A50B9CC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Go!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D2EB5-3B49-EE4C-A96B-C7A3B882C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two volunteers please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12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899938"/>
            <a:ext cx="5334000" cy="900662"/>
          </a:xfrm>
        </p:spPr>
        <p:txBody>
          <a:bodyPr>
            <a:noAutofit/>
          </a:bodyPr>
          <a:lstStyle/>
          <a:p>
            <a:r>
              <a:rPr lang="en-US" sz="2800" dirty="0"/>
              <a:t>Introduction to Programming in Python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5029200"/>
            <a:ext cx="4953000" cy="74826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err="1"/>
              <a:t>Rikki</a:t>
            </a:r>
            <a:r>
              <a:rPr lang="en-US" sz="2800" i="1" dirty="0"/>
              <a:t> Prince </a:t>
            </a:r>
            <a:r>
              <a:rPr lang="en-US" sz="2800" i="1" dirty="0" err="1"/>
              <a:t>rfp@ecs.soton.ac.uk</a:t>
            </a:r>
            <a:endParaRPr lang="en-US" sz="2800" i="1" dirty="0"/>
          </a:p>
          <a:p>
            <a:r>
              <a:rPr lang="en-US" sz="2800" i="1" dirty="0"/>
              <a:t>Yvonne Howard </a:t>
            </a:r>
            <a:r>
              <a:rPr lang="en-US" sz="2800" i="1" dirty="0" err="1"/>
              <a:t>rfp@ecs.soton.ac.uk</a:t>
            </a:r>
            <a:endParaRPr lang="en-US" sz="2800" i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5943600"/>
            <a:ext cx="7543800" cy="748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And </a:t>
            </a:r>
            <a:r>
              <a:rPr lang="en-US" i="1" dirty="0" err="1"/>
              <a:t>Aristea</a:t>
            </a:r>
            <a:r>
              <a:rPr lang="en-US" i="1" dirty="0"/>
              <a:t>, </a:t>
            </a:r>
            <a:r>
              <a:rPr lang="en-US" i="1" dirty="0" err="1"/>
              <a:t>Huw</a:t>
            </a:r>
            <a:r>
              <a:rPr lang="en-US" i="1" dirty="0"/>
              <a:t>, </a:t>
            </a:r>
            <a:r>
              <a:rPr lang="en-US" i="1" dirty="0" err="1"/>
              <a:t>Jian</a:t>
            </a:r>
            <a:r>
              <a:rPr lang="en-US" i="1" dirty="0"/>
              <a:t>, </a:t>
            </a:r>
            <a:r>
              <a:rPr lang="en-US" i="1" dirty="0" err="1"/>
              <a:t>Jordi</a:t>
            </a:r>
            <a:r>
              <a:rPr lang="en-US" i="1" dirty="0"/>
              <a:t> </a:t>
            </a:r>
            <a:r>
              <a:rPr lang="en-US" i="1" dirty="0" err="1"/>
              <a:t>Nawar</a:t>
            </a:r>
            <a:r>
              <a:rPr lang="en-US" i="1" dirty="0"/>
              <a:t> and </a:t>
            </a:r>
            <a:r>
              <a:rPr lang="en-US" i="1" dirty="0" err="1"/>
              <a:t>Priyanka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244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Programming?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Wikipedia (2011)</a:t>
            </a:r>
          </a:p>
          <a:p>
            <a:pPr lvl="1"/>
            <a:r>
              <a:rPr lang="en-GB" dirty="0"/>
              <a:t>“the process of writing, testing, debugging and maintaining the source code of computer programs. The purpose of programming is to create a program that exhibits a certain desired </a:t>
            </a:r>
            <a:r>
              <a:rPr lang="en-GB" dirty="0" err="1"/>
              <a:t>behavior</a:t>
            </a:r>
            <a:r>
              <a:rPr lang="en-GB" dirty="0"/>
              <a:t>.”</a:t>
            </a:r>
          </a:p>
          <a:p>
            <a:pPr lvl="1"/>
            <a:endParaRPr lang="en-GB" dirty="0"/>
          </a:p>
          <a:p>
            <a:r>
              <a:rPr lang="en-GB" dirty="0" err="1"/>
              <a:t>Thefreedictionary.com</a:t>
            </a:r>
            <a:r>
              <a:rPr lang="en-GB" dirty="0"/>
              <a:t> (2011)</a:t>
            </a:r>
          </a:p>
          <a:p>
            <a:pPr lvl="1"/>
            <a:r>
              <a:rPr lang="en-GB" dirty="0"/>
              <a:t>“creating a sequence of instructions to enable the computer to do something”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OED (2011)</a:t>
            </a:r>
          </a:p>
          <a:p>
            <a:pPr lvl="1"/>
            <a:r>
              <a:rPr lang="en-GB" dirty="0"/>
              <a:t>“The operation or practice of programming a computer; the writing or preparation of computer programs.”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6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Learning to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Why bother?</a:t>
            </a:r>
          </a:p>
          <a:p>
            <a:r>
              <a:rPr lang="en-US" dirty="0"/>
              <a:t>All of your degrees will involve some programming</a:t>
            </a:r>
          </a:p>
          <a:p>
            <a:r>
              <a:rPr lang="en-US" dirty="0"/>
              <a:t>A lot of your jobs will involve programming,</a:t>
            </a:r>
          </a:p>
          <a:p>
            <a:r>
              <a:rPr lang="en-US" dirty="0"/>
              <a:t>or working with programmers</a:t>
            </a:r>
          </a:p>
          <a:p>
            <a:pPr lvl="1"/>
            <a:r>
              <a:rPr lang="en-US" dirty="0"/>
              <a:t>Appreciation of what you can do</a:t>
            </a:r>
          </a:p>
          <a:p>
            <a:r>
              <a:rPr lang="en-US" dirty="0"/>
              <a:t>Simplify your lives</a:t>
            </a:r>
          </a:p>
          <a:p>
            <a:pPr lvl="1"/>
            <a:r>
              <a:rPr lang="en-US" dirty="0"/>
              <a:t>Repetitive tasks</a:t>
            </a:r>
          </a:p>
        </p:txBody>
      </p:sp>
    </p:spTree>
    <p:extLst>
      <p:ext uri="{BB962C8B-B14F-4D97-AF65-F5344CB8AC3E}">
        <p14:creationId xmlns:p14="http://schemas.microsoft.com/office/powerpoint/2010/main" val="340090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67F6-75F9-4145-8D63-BD484DC2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you going to learn to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77E61-A080-BF4D-9C94-38F8D6AA0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900"/>
              </a:spcBef>
            </a:pPr>
            <a:r>
              <a:rPr lang="en-US" sz="2000" dirty="0"/>
              <a:t>We will explain the Principle of Programming at classes via Coding Dojos</a:t>
            </a:r>
          </a:p>
          <a:p>
            <a:pPr>
              <a:spcBef>
                <a:spcPts val="900"/>
              </a:spcBef>
            </a:pPr>
            <a:r>
              <a:rPr lang="en-US" sz="2000" dirty="0"/>
              <a:t>We will also get you to follow Code Academy lessons (Sometimes having it explained twice helps)</a:t>
            </a:r>
          </a:p>
          <a:p>
            <a:pPr>
              <a:spcBef>
                <a:spcPts val="900"/>
              </a:spcBef>
            </a:pPr>
            <a:r>
              <a:rPr lang="en-US" sz="2000" dirty="0"/>
              <a:t>There is an on-line book (a third explanation!)</a:t>
            </a:r>
          </a:p>
          <a:p>
            <a:pPr marL="557784" lvl="2" indent="0">
              <a:spcBef>
                <a:spcPts val="900"/>
              </a:spcBef>
              <a:buNone/>
            </a:pPr>
            <a:r>
              <a:rPr lang="en-GB" sz="1800" dirty="0"/>
              <a:t>Think Python: How to Think Like a Computer Scientist.</a:t>
            </a:r>
          </a:p>
          <a:p>
            <a:pPr marL="557784" lvl="2" indent="0">
              <a:spcBef>
                <a:spcPts val="900"/>
              </a:spcBef>
              <a:buNone/>
            </a:pPr>
            <a:r>
              <a:rPr lang="en-GB" sz="1800" dirty="0">
                <a:cs typeface="Consolas"/>
                <a:hlinkClick r:id="rId2"/>
              </a:rPr>
              <a:t>http://www.greenteapress.com/thinkpython/thinkpython.pdf</a:t>
            </a:r>
            <a:endParaRPr lang="en-GB" sz="1800" dirty="0">
              <a:cs typeface="Consolas"/>
            </a:endParaRPr>
          </a:p>
          <a:p>
            <a:pPr>
              <a:spcBef>
                <a:spcPts val="900"/>
              </a:spcBef>
            </a:pPr>
            <a:r>
              <a:rPr lang="en-US" sz="2000" dirty="0"/>
              <a:t>There is lots of online Help  e.g. </a:t>
            </a:r>
            <a:r>
              <a:rPr lang="en-GB" sz="2000" dirty="0">
                <a:hlinkClick r:id="rId3"/>
              </a:rPr>
              <a:t>https://docs.python.org/2/tutorial/</a:t>
            </a:r>
            <a:endParaRPr lang="en-US" sz="2000" dirty="0"/>
          </a:p>
          <a:p>
            <a:pPr>
              <a:spcBef>
                <a:spcPts val="900"/>
              </a:spcBef>
            </a:pPr>
            <a:r>
              <a:rPr lang="en-US" sz="2000" dirty="0"/>
              <a:t>You will put what you learn into by Labs and Homework (~5 hours a week?) PRACTICE!</a:t>
            </a:r>
          </a:p>
          <a:p>
            <a:pPr>
              <a:spcBef>
                <a:spcPts val="900"/>
              </a:spcBef>
            </a:pPr>
            <a:r>
              <a:rPr lang="en-US" sz="2000" dirty="0"/>
              <a:t>We will provide extra help sessions on Wednesday Afternoons (starting next week)</a:t>
            </a:r>
          </a:p>
          <a:p>
            <a:pPr>
              <a:spcBef>
                <a:spcPts val="900"/>
              </a:spcBef>
            </a:pPr>
            <a:r>
              <a:rPr lang="en-US" sz="2000" dirty="0"/>
              <a:t>Ask your friends – two brains are often better than one! Some already know…</a:t>
            </a:r>
          </a:p>
          <a:p>
            <a:pPr>
              <a:spcBef>
                <a:spcPts val="900"/>
              </a:spcBef>
            </a:pPr>
            <a:r>
              <a:rPr lang="en-US" sz="2000" dirty="0"/>
              <a:t>We will provide you with tests every 3 or 4 weeks to make sure that you are making progress.</a:t>
            </a:r>
          </a:p>
        </p:txBody>
      </p:sp>
    </p:spTree>
    <p:extLst>
      <p:ext uri="{BB962C8B-B14F-4D97-AF65-F5344CB8AC3E}">
        <p14:creationId xmlns:p14="http://schemas.microsoft.com/office/powerpoint/2010/main" val="127904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Dirty Secret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matter how we teach you will mainly learn through practice!</a:t>
            </a:r>
          </a:p>
          <a:p>
            <a:endParaRPr lang="en-US" dirty="0"/>
          </a:p>
          <a:p>
            <a:r>
              <a:rPr lang="en-US" dirty="0"/>
              <a:t>Programming is an important skill for a scientist or engineer</a:t>
            </a:r>
          </a:p>
          <a:p>
            <a:pPr lvl="1"/>
            <a:r>
              <a:rPr lang="en-US" dirty="0"/>
              <a:t>Systematic thinking and problem solving</a:t>
            </a:r>
          </a:p>
          <a:p>
            <a:pPr lvl="1"/>
            <a:r>
              <a:rPr lang="en-US" dirty="0"/>
              <a:t>Abstraction and data modeling</a:t>
            </a:r>
          </a:p>
          <a:p>
            <a:endParaRPr lang="en-US" dirty="0"/>
          </a:p>
          <a:p>
            <a:r>
              <a:rPr lang="en-US" dirty="0"/>
              <a:t>Did we mention that you need to practice?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1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/>
              <a:t>PRACTICE!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664" y="2060848"/>
            <a:ext cx="588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“I've often thought that sucking less every year is how humble programmers improve. You should be unhappy with code you wrote a year ago.”</a:t>
            </a:r>
          </a:p>
          <a:p>
            <a:pPr algn="r"/>
            <a:r>
              <a:rPr lang="en-US" dirty="0"/>
              <a:t> </a:t>
            </a:r>
          </a:p>
          <a:p>
            <a:pPr algn="r"/>
            <a:r>
              <a:rPr lang="en-US" dirty="0"/>
              <a:t>- Jeff Atwood, </a:t>
            </a:r>
            <a:r>
              <a:rPr lang="en-US" dirty="0">
                <a:solidFill>
                  <a:srgbClr val="4F81BD"/>
                </a:solidFill>
              </a:rPr>
              <a:t>http://</a:t>
            </a:r>
            <a:r>
              <a:rPr lang="en-US" dirty="0" err="1">
                <a:solidFill>
                  <a:srgbClr val="4F81BD"/>
                </a:solidFill>
              </a:rPr>
              <a:t>www.codinghorror.com</a:t>
            </a:r>
            <a:r>
              <a:rPr lang="en-US" dirty="0">
                <a:solidFill>
                  <a:srgbClr val="4F81BD"/>
                </a:solidFill>
              </a:rPr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7664" y="4293096"/>
            <a:ext cx="588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“I have no talent. What I do have is a lot of practice. And I am not talking about occasionally dabbling in Ruby on the weekends. I am talking about the kind of practice where I beat code that isn’t working into submission (though often times the code wins).”</a:t>
            </a:r>
          </a:p>
          <a:p>
            <a:pPr algn="r"/>
            <a:r>
              <a:rPr lang="en-US" dirty="0"/>
              <a:t> </a:t>
            </a:r>
          </a:p>
          <a:p>
            <a:pPr algn="r"/>
            <a:r>
              <a:rPr lang="en-US" dirty="0"/>
              <a:t>- John </a:t>
            </a:r>
            <a:r>
              <a:rPr lang="en-US" dirty="0" err="1"/>
              <a:t>Nunemaker</a:t>
            </a:r>
            <a:r>
              <a:rPr lang="en-US" dirty="0"/>
              <a:t>, </a:t>
            </a:r>
            <a:r>
              <a:rPr lang="en-US" dirty="0">
                <a:solidFill>
                  <a:srgbClr val="4F81BD"/>
                </a:solidFill>
              </a:rPr>
              <a:t>http://</a:t>
            </a:r>
            <a:r>
              <a:rPr lang="en-US" dirty="0" err="1">
                <a:solidFill>
                  <a:srgbClr val="4F81BD"/>
                </a:solidFill>
              </a:rPr>
              <a:t>railstips.org</a:t>
            </a:r>
            <a:r>
              <a:rPr lang="en-US" dirty="0">
                <a:solidFill>
                  <a:srgbClr val="4F81BD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5046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 dirty="0"/>
              <a:t>Hints - Finding Help</a:t>
            </a:r>
          </a:p>
        </p:txBody>
      </p:sp>
      <p:sp>
        <p:nvSpPr>
          <p:cNvPr id="5" name="Shape 239"/>
          <p:cNvSpPr txBox="1">
            <a:spLocks noGrp="1"/>
          </p:cNvSpPr>
          <p:nvPr>
            <p:ph idx="1"/>
          </p:nvPr>
        </p:nvSpPr>
        <p:spPr>
          <a:xfrm>
            <a:off x="457200" y="1676400"/>
            <a:ext cx="8229600" cy="403953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583692" indent="-342900">
              <a:buClr>
                <a:schemeClr val="dk1"/>
              </a:buClr>
              <a:buSzPct val="80000"/>
            </a:pPr>
            <a:r>
              <a:rPr lang="en-GB" sz="2200" dirty="0"/>
              <a:t>ALWAYS TYPE THE CODE </a:t>
            </a:r>
          </a:p>
          <a:p>
            <a:pPr marL="876300" lvl="1" indent="-342900">
              <a:buClr>
                <a:schemeClr val="dk1"/>
              </a:buClr>
              <a:buSzPct val="80000"/>
            </a:pPr>
            <a:r>
              <a:rPr lang="en-GB" sz="2000" dirty="0"/>
              <a:t>Will a</a:t>
            </a:r>
            <a:r>
              <a:rPr lang="en" sz="2000" dirty="0"/>
              <a:t>t least </a:t>
            </a:r>
            <a:r>
              <a:rPr lang="en-GB" sz="2000" dirty="0"/>
              <a:t>help you to get </a:t>
            </a:r>
            <a:r>
              <a:rPr lang="en" sz="2000" dirty="0"/>
              <a:t>the muscle memory.</a:t>
            </a:r>
          </a:p>
          <a:p>
            <a:pPr marL="876300" lvl="1" indent="-342900">
              <a:buClr>
                <a:schemeClr val="dk1"/>
              </a:buClr>
              <a:buSzPct val="80000"/>
            </a:pPr>
            <a:r>
              <a:rPr lang="en" sz="2000" dirty="0"/>
              <a:t>Don't let people (even me or demonstrators) touch your keyboard or mouse!</a:t>
            </a:r>
          </a:p>
          <a:p>
            <a:pPr marL="583692" indent="-342900">
              <a:buClr>
                <a:schemeClr val="dk1"/>
              </a:buClr>
              <a:buSzPct val="80000"/>
            </a:pPr>
            <a:r>
              <a:rPr lang="en-GB" sz="2200" dirty="0"/>
              <a:t>INTERNET</a:t>
            </a:r>
          </a:p>
          <a:p>
            <a:pPr marL="876300" lvl="1" indent="-342900">
              <a:buClr>
                <a:schemeClr val="dk1"/>
              </a:buClr>
              <a:buSzPct val="80000"/>
            </a:pPr>
            <a:r>
              <a:rPr lang="en" sz="2000" dirty="0"/>
              <a:t>search: "&lt;language&gt; programming tutorial"</a:t>
            </a:r>
          </a:p>
          <a:p>
            <a:pPr marL="876300" lvl="1" indent="-342900">
              <a:buClr>
                <a:schemeClr val="dk1"/>
              </a:buClr>
              <a:buSzPct val="80000"/>
            </a:pPr>
            <a:r>
              <a:rPr lang="en" sz="2000" dirty="0"/>
              <a:t>search: "how do I &lt;something&gt; in &lt;language&gt;”</a:t>
            </a:r>
          </a:p>
          <a:p>
            <a:pPr marL="583692" indent="-342900">
              <a:buClr>
                <a:schemeClr val="dk1"/>
              </a:buClr>
              <a:buSzPct val="80000"/>
            </a:pPr>
            <a:r>
              <a:rPr lang="en-GB" sz="2200" dirty="0"/>
              <a:t>BOOKS</a:t>
            </a:r>
          </a:p>
          <a:p>
            <a:pPr marL="876300" lvl="1" indent="-342900">
              <a:buClr>
                <a:schemeClr val="dk1"/>
              </a:buClr>
              <a:buSzPct val="80000"/>
            </a:pPr>
            <a:r>
              <a:rPr lang="en" sz="2000" dirty="0"/>
              <a:t>Read whole section and understand</a:t>
            </a:r>
          </a:p>
          <a:p>
            <a:pPr marL="583692" indent="-342900">
              <a:buClr>
                <a:schemeClr val="dk1"/>
              </a:buClr>
              <a:buSzPct val="80000"/>
            </a:pPr>
            <a:r>
              <a:rPr lang="en-GB" sz="2200" dirty="0"/>
              <a:t>OTHER PEOPLE</a:t>
            </a:r>
          </a:p>
          <a:p>
            <a:pPr marL="876300" lvl="1" indent="-342900">
              <a:buClr>
                <a:schemeClr val="dk1"/>
              </a:buClr>
              <a:buSzPct val="80000"/>
            </a:pPr>
            <a:r>
              <a:rPr lang="en" sz="2000" dirty="0"/>
              <a:t>Don't just copy, get them to explain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8458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" sz="4000" b="1" dirty="0"/>
              <a:t>Practice, practice, practice!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8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66800"/>
          </a:xfrm>
        </p:spPr>
        <p:txBody>
          <a:bodyPr/>
          <a:lstStyle/>
          <a:p>
            <a:r>
              <a:rPr lang="en-US" dirty="0"/>
              <a:t>Learning to Program: why Python?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12192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Rapid prototyping,  </a:t>
            </a:r>
          </a:p>
          <a:p>
            <a:pPr lvl="1"/>
            <a:r>
              <a:rPr lang="en-US" dirty="0"/>
              <a:t>scientific and engineering </a:t>
            </a:r>
            <a:r>
              <a:rPr lang="en-US" dirty="0" err="1"/>
              <a:t>specialisations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657600"/>
            <a:ext cx="4258257" cy="2951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048000"/>
            <a:ext cx="289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 LEDs</a:t>
            </a:r>
          </a:p>
          <a:p>
            <a:r>
              <a:rPr lang="en-US" dirty="0"/>
              <a:t>19 </a:t>
            </a:r>
            <a:r>
              <a:rPr lang="en-US" dirty="0" err="1"/>
              <a:t>bespokely</a:t>
            </a:r>
            <a:r>
              <a:rPr lang="en-US" dirty="0"/>
              <a:t> built circuit boards</a:t>
            </a:r>
          </a:p>
          <a:p>
            <a:r>
              <a:rPr lang="en-US" dirty="0"/>
              <a:t>15 Red-Green-Blue (RGB) LEDs</a:t>
            </a:r>
          </a:p>
          <a:p>
            <a:r>
              <a:rPr lang="en-US" dirty="0"/>
              <a:t>8 sensors</a:t>
            </a:r>
          </a:p>
          <a:p>
            <a:r>
              <a:rPr lang="en-US" dirty="0"/>
              <a:t>5 raspberry </a:t>
            </a:r>
            <a:r>
              <a:rPr lang="en-US" dirty="0" err="1"/>
              <a:t>Pis</a:t>
            </a:r>
            <a:endParaRPr lang="en-US" dirty="0"/>
          </a:p>
          <a:p>
            <a:r>
              <a:rPr lang="en-US" dirty="0"/>
              <a:t>4 power supplies</a:t>
            </a:r>
          </a:p>
          <a:p>
            <a:r>
              <a:rPr lang="en-US" dirty="0"/>
              <a:t>2 LCD screens</a:t>
            </a:r>
          </a:p>
          <a:p>
            <a:r>
              <a:rPr lang="en-US" dirty="0"/>
              <a:t>2 </a:t>
            </a:r>
            <a:r>
              <a:rPr lang="en-US" dirty="0" err="1"/>
              <a:t>ethernet</a:t>
            </a:r>
            <a:r>
              <a:rPr lang="en-US" dirty="0"/>
              <a:t> switches</a:t>
            </a:r>
          </a:p>
          <a:p>
            <a:r>
              <a:rPr lang="en-US" dirty="0"/>
              <a:t>2 servo motors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3048000"/>
            <a:ext cx="277589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stepper motors</a:t>
            </a:r>
          </a:p>
          <a:p>
            <a:r>
              <a:rPr lang="en-US" dirty="0"/>
              <a:t>2 stepper motor controllers</a:t>
            </a:r>
          </a:p>
          <a:p>
            <a:r>
              <a:rPr lang="en-US" dirty="0"/>
              <a:t>2 cameras</a:t>
            </a:r>
          </a:p>
          <a:p>
            <a:r>
              <a:rPr lang="en-US" dirty="0"/>
              <a:t>2 Wi-Fi dongles</a:t>
            </a:r>
          </a:p>
          <a:p>
            <a:r>
              <a:rPr lang="en-US" dirty="0"/>
              <a:t>a </a:t>
            </a:r>
            <a:r>
              <a:rPr lang="en-US" dirty="0" err="1"/>
              <a:t>bluetooth</a:t>
            </a:r>
            <a:r>
              <a:rPr lang="en-US" dirty="0"/>
              <a:t> dongle</a:t>
            </a:r>
          </a:p>
          <a:p>
            <a:r>
              <a:rPr lang="en-US" dirty="0"/>
              <a:t>a speaker</a:t>
            </a:r>
          </a:p>
          <a:p>
            <a:r>
              <a:rPr lang="en-US" dirty="0"/>
              <a:t>a real-time clock</a:t>
            </a:r>
          </a:p>
          <a:p>
            <a:r>
              <a:rPr lang="en-US" dirty="0"/>
              <a:t>a USB hub</a:t>
            </a:r>
          </a:p>
          <a:p>
            <a:r>
              <a:rPr lang="en-US" dirty="0"/>
              <a:t>and a kill switch.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438400"/>
            <a:ext cx="8458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Meet ERICA the cyber Rhino created by ECS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248400"/>
            <a:ext cx="571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Developed using Python</a:t>
            </a:r>
          </a:p>
        </p:txBody>
      </p:sp>
    </p:spTree>
    <p:extLst>
      <p:ext uri="{BB962C8B-B14F-4D97-AF65-F5344CB8AC3E}">
        <p14:creationId xmlns:p14="http://schemas.microsoft.com/office/powerpoint/2010/main" val="94633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1A8D-3F52-FB40-BDBB-9139D49C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Python on your own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DDBBB-C5CE-FA4E-9CC0-3A2938314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Go to https://</a:t>
            </a:r>
            <a:r>
              <a:rPr lang="en-US" sz="2400" dirty="0" err="1"/>
              <a:t>python.org</a:t>
            </a:r>
            <a:endParaRPr lang="en-US" sz="2400" dirty="0"/>
          </a:p>
          <a:p>
            <a:pPr marL="109728" indent="0">
              <a:spcAft>
                <a:spcPts val="600"/>
              </a:spcAft>
              <a:buNone/>
            </a:pPr>
            <a:r>
              <a:rPr lang="en-US" sz="2400" dirty="0"/>
              <a:t>	-&gt;Downloads  (and select Windows or </a:t>
            </a:r>
            <a:r>
              <a:rPr lang="en-US" sz="2400" dirty="0" err="1"/>
              <a:t>MacOSX</a:t>
            </a:r>
            <a:r>
              <a:rPr lang="en-US" sz="2400" dirty="0"/>
              <a:t>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US" sz="2400" dirty="0"/>
              <a:t>	-&gt; Chose Latest Python Release (at the top!) of            	-&gt;</a:t>
            </a:r>
            <a:r>
              <a:rPr lang="en-US" sz="2400" b="1" dirty="0"/>
              <a:t>2</a:t>
            </a:r>
            <a:r>
              <a:rPr lang="en-US" sz="2400" dirty="0"/>
              <a:t>&lt;-  (currently 2.7.17, in Oct 2019)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Select The appropriate installer for your version of the OS (usually 64 bit) and follow instructions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When you run Python (or Idle) from the command line make sure it gives you the right version.  (Others may already exist on your computer)</a:t>
            </a:r>
          </a:p>
        </p:txBody>
      </p:sp>
    </p:spTree>
    <p:extLst>
      <p:ext uri="{BB962C8B-B14F-4D97-AF65-F5344CB8AC3E}">
        <p14:creationId xmlns:p14="http://schemas.microsoft.com/office/powerpoint/2010/main" val="4230145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fo1008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706</Words>
  <Application>Microsoft Macintosh PowerPoint</Application>
  <PresentationFormat>On-screen Show (4:3)</PresentationFormat>
  <Paragraphs>99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Georgia</vt:lpstr>
      <vt:lpstr>Wingdings 2</vt:lpstr>
      <vt:lpstr>info1008</vt:lpstr>
      <vt:lpstr>Computer Applications</vt:lpstr>
      <vt:lpstr>What is Programming?</vt:lpstr>
      <vt:lpstr>Learning to Program</vt:lpstr>
      <vt:lpstr>How are you going to learn to program?</vt:lpstr>
      <vt:lpstr>A Dirty Secret</vt:lpstr>
      <vt:lpstr>PRACTICE!</vt:lpstr>
      <vt:lpstr>Hints - Finding Help</vt:lpstr>
      <vt:lpstr>Learning to Program: why Python?</vt:lpstr>
      <vt:lpstr>Getting Python on your own machine</vt:lpstr>
      <vt:lpstr>Coding Dojo: an Intro</vt:lpstr>
      <vt:lpstr>PowerPoint Presentation</vt:lpstr>
      <vt:lpstr>PowerPoint Presentation</vt:lpstr>
      <vt:lpstr>Lets Go!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Applications</dc:title>
  <dc:creator>rfp07r</dc:creator>
  <cp:lastModifiedBy>Hugh Davis</cp:lastModifiedBy>
  <cp:revision>29</cp:revision>
  <dcterms:created xsi:type="dcterms:W3CDTF">2006-08-16T00:00:00Z</dcterms:created>
  <dcterms:modified xsi:type="dcterms:W3CDTF">2019-10-20T17:59:27Z</dcterms:modified>
</cp:coreProperties>
</file>