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4" r:id="rId2"/>
    <p:sldMasterId id="2147483688" r:id="rId3"/>
  </p:sldMasterIdLst>
  <p:notesMasterIdLst>
    <p:notesMasterId r:id="rId26"/>
  </p:notesMasterIdLst>
  <p:handoutMasterIdLst>
    <p:handoutMasterId r:id="rId27"/>
  </p:handoutMasterIdLst>
  <p:sldIdLst>
    <p:sldId id="328" r:id="rId4"/>
    <p:sldId id="329" r:id="rId5"/>
    <p:sldId id="273" r:id="rId6"/>
    <p:sldId id="302" r:id="rId7"/>
    <p:sldId id="303" r:id="rId8"/>
    <p:sldId id="304" r:id="rId9"/>
    <p:sldId id="351" r:id="rId10"/>
    <p:sldId id="345" r:id="rId11"/>
    <p:sldId id="340" r:id="rId12"/>
    <p:sldId id="336" r:id="rId13"/>
    <p:sldId id="337" r:id="rId14"/>
    <p:sldId id="347" r:id="rId15"/>
    <p:sldId id="338" r:id="rId16"/>
    <p:sldId id="339" r:id="rId17"/>
    <p:sldId id="348" r:id="rId18"/>
    <p:sldId id="341" r:id="rId19"/>
    <p:sldId id="306" r:id="rId20"/>
    <p:sldId id="332" r:id="rId21"/>
    <p:sldId id="309" r:id="rId22"/>
    <p:sldId id="324" r:id="rId23"/>
    <p:sldId id="349" r:id="rId24"/>
    <p:sldId id="35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3627" autoAdjust="0"/>
  </p:normalViewPr>
  <p:slideViewPr>
    <p:cSldViewPr snapToGrid="0" snapToObjects="1">
      <p:cViewPr>
        <p:scale>
          <a:sx n="94" d="100"/>
          <a:sy n="94" d="100"/>
        </p:scale>
        <p:origin x="1568" y="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6D260-133C-C545-AC53-CAA503D06E79}" type="datetimeFigureOut">
              <a:rPr lang="en-US" smtClean="0"/>
              <a:t>10/17/19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BA55-1BD3-FA4D-B6A9-75F90FDC60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9341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9FB68-AD0A-334C-BF4E-EB19A7C78A7A}" type="datetimeFigureOut">
              <a:rPr lang="en-US" smtClean="0"/>
              <a:t>10/17/19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63042-1380-F246-A631-4B65015646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87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86DA78B-0436-014B-883F-EF7AEAA16CEA}" type="datetime1">
              <a:rPr lang="en-GB" smtClean="0"/>
              <a:t>17/10/2019</a:t>
            </a:fld>
            <a:endParaRPr lang="en-GB" dirty="0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91" y="4344358"/>
            <a:ext cx="5030018" cy="4114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9026" tIns="44513" rIns="89026" bIns="44513"/>
          <a:lstStyle/>
          <a:p>
            <a:r>
              <a:rPr lang="en-US" dirty="0"/>
              <a:t>After this discussion, print</a:t>
            </a:r>
            <a:r>
              <a:rPr lang="en-US" baseline="0" dirty="0"/>
              <a:t> outs of groups are distributed and students re-organise themselves into groups seeing who they will be working with, and identifying the missing folk in  their group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6858477-096C-DD47-B0B9-097A37083AEE}" type="datetime1">
              <a:rPr lang="en-GB" smtClean="0"/>
              <a:pPr/>
              <a:t>17/10/2019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ED589-20CC-D34A-81D1-FA5EDC7BD58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592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Each student has</a:t>
            </a:r>
            <a:r>
              <a:rPr lang="en-GB" baseline="0" dirty="0"/>
              <a:t> to make a handin of all the group deliverables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63042-1380-F246-A631-4B65015646C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041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GB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Dr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Dr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Dr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05600" y="6381750"/>
            <a:ext cx="2438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2138" y="6381750"/>
            <a:ext cx="2895600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Dr Su White saw@ecs.soton.ac.uk          COMP1205 http://www.edshare.soton.ac.uk/10695/  https://secure.ecs.soton.ac.uk/module/1617/COMP1205/33423/</a:t>
            </a:r>
            <a:endParaRPr lang="en-GB" sz="1000" b="1" dirty="0"/>
          </a:p>
        </p:txBody>
      </p:sp>
    </p:spTree>
    <p:extLst>
      <p:ext uri="{BB962C8B-B14F-4D97-AF65-F5344CB8AC3E}">
        <p14:creationId xmlns:p14="http://schemas.microsoft.com/office/powerpoint/2010/main" val="234504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185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323D43"/>
              </a:solidFill>
              <a:latin typeface="Lucida Sans" pitchFamily="34" charset="0"/>
              <a:ea typeface="ＭＳ Ｐゴシック" pitchFamily="34" charset="-128"/>
            </a:endParaRP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323D43"/>
              </a:solidFill>
              <a:ea typeface="ＭＳ Ｐゴシック" pitchFamily="34" charset="-128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21177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pitchFamily="34" charset="0"/>
              </a:defRPr>
            </a:lvl1pPr>
          </a:lstStyle>
          <a:p>
            <a:fld id="{C2F1A0CE-72EB-48E9-96A9-04B2B8798EFB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4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23D43"/>
                </a:solidFill>
              </a:rPr>
              <a:t>Dr Su White saw@ecs.soton.ac.uk          COMP1205 http://www.edshare.soton.ac.uk/10695/  https://secure.ecs.soton.ac.uk/module/1617/COMP1205/33423/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76B4D-260D-4EC1-9A8A-CDDCEAC88FCA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2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23D43"/>
                </a:solidFill>
              </a:rPr>
              <a:t>Dr Su White saw@ecs.soton.ac.uk          COMP1205 http://www.edshare.soton.ac.uk/10695/  https://secure.ecs.soton.ac.uk/module/1617/COMP1205/33423/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E8CFC-1513-446D-8B65-185D686A47A9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2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23D43"/>
                </a:solidFill>
              </a:rPr>
              <a:t>Dr Su White saw@ecs.soton.ac.uk          COMP1205 http://www.edshare.soton.ac.uk/10695/  https://secure.ecs.soton.ac.uk/module/1617/COMP1205/33423/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C07C0-4185-4980-AEF7-9C22F08CAECA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8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23D43"/>
                </a:solidFill>
              </a:rPr>
              <a:t>Dr Su White saw@ecs.soton.ac.uk          COMP1205 http://www.edshare.soton.ac.uk/10695/  https://secure.ecs.soton.ac.uk/module/1617/COMP1205/33423/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E1722D-6095-4A0F-AA6A-268AC6244413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23D43"/>
                </a:solidFill>
              </a:rPr>
              <a:t>Dr Su White saw@ecs.soton.ac.uk          COMP1205 http://www.edshare.soton.ac.uk/10695/  https://secure.ecs.soton.ac.uk/module/1617/COMP1205/33423/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2B00E-0011-4642-9C0D-3293ED573B49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0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Dr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23D43"/>
                </a:solidFill>
              </a:rPr>
              <a:t>Dr Su White saw@ecs.soton.ac.uk          COMP1205 http://www.edshare.soton.ac.uk/10695/  https://secure.ecs.soton.ac.uk/module/1617/COMP1205/33423/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15771-4B72-48B8-A498-731C48849CAC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97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23D43"/>
                </a:solidFill>
              </a:rPr>
              <a:t>Dr Su White saw@ecs.soton.ac.uk          COMP1205 http://www.edshare.soton.ac.uk/10695/  https://secure.ecs.soton.ac.uk/module/1617/COMP1205/33423/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34C8F-93B0-44B4-A239-723199B3E214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70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23D43"/>
                </a:solidFill>
              </a:rPr>
              <a:t>Dr Su White saw@ecs.soton.ac.uk          COMP1205 http://www.edshare.soton.ac.uk/10695/  https://secure.ecs.soton.ac.uk/module/1617/COMP1205/33423/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D2518-1DC6-4F66-A1CD-6C73F7D0879A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57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23D43"/>
                </a:solidFill>
              </a:rPr>
              <a:t>Dr Su White saw@ecs.soton.ac.uk          COMP1205 http://www.edshare.soton.ac.uk/10695/  https://secure.ecs.soton.ac.uk/module/1617/COMP1205/33423/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5F3A2-0D31-4D14-98E0-03F3885A257C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7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23D43"/>
                </a:solidFill>
              </a:rPr>
              <a:t>Dr Su White saw@ecs.soton.ac.uk          COMP1205 http://www.edshare.soton.ac.uk/10695/  https://secure.ecs.soton.ac.uk/module/1617/COMP1205/33423/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14DF4-1C48-4A7E-8163-297DE0BAB4FF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71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23D43"/>
                </a:solidFill>
              </a:rPr>
              <a:t>Dr Su White saw@ecs.soton.ac.uk          COMP1205 http://www.edshare.soton.ac.uk/10695/  https://secure.ecs.soton.ac.uk/module/1617/COMP1205/33423/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4DFD6-A021-4359-A275-44DFEFEB2608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6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23D43"/>
                </a:solidFill>
              </a:rPr>
              <a:t>Dr Su White saw@ecs.soton.ac.uk          COMP1205 http://www.edshare.soton.ac.uk/10695/  https://secure.ecs.soton.ac.uk/module/1617/COMP1205/33423/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88F81-721D-49A1-96B0-2409602C5615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323D43"/>
              </a:solidFill>
              <a:latin typeface="Lucida Sans" pitchFamily="34" charset="0"/>
              <a:ea typeface="ＭＳ Ｐゴシック" pitchFamily="34" charset="-128"/>
            </a:endParaRP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323D43"/>
              </a:solidFill>
              <a:ea typeface="ＭＳ Ｐゴシック" pitchFamily="34" charset="-128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21177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pitchFamily="34" charset="0"/>
              </a:defRPr>
            </a:lvl1pPr>
          </a:lstStyle>
          <a:p>
            <a:fld id="{C2F1A0CE-72EB-48E9-96A9-04B2B8798EFB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1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23D43"/>
                </a:solidFill>
              </a:rPr>
              <a:t>Dr Su White saw@ecs.soton.ac.uk          COMP1205 http://www.edshare.soton.ac.uk/10695/  https://secure.ecs.soton.ac.uk/module/1617/COMP1205/33423/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76B4D-260D-4EC1-9A8A-CDDCEAC88FCA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14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23D43"/>
                </a:solidFill>
              </a:rPr>
              <a:t>Dr Su White saw@ecs.soton.ac.uk          COMP1205 http://www.edshare.soton.ac.uk/10695/  https://secure.ecs.soton.ac.uk/module/1617/COMP1205/33423/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E8CFC-1513-446D-8B65-185D686A47A9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38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Dr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23D43"/>
                </a:solidFill>
              </a:rPr>
              <a:t>Dr Su White saw@ecs.soton.ac.uk          COMP1205 http://www.edshare.soton.ac.uk/10695/  https://secure.ecs.soton.ac.uk/module/1617/COMP1205/33423/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C07C0-4185-4980-AEF7-9C22F08CAECA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6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23D43"/>
                </a:solidFill>
              </a:rPr>
              <a:t>Dr Su White saw@ecs.soton.ac.uk          COMP1205 http://www.edshare.soton.ac.uk/10695/  https://secure.ecs.soton.ac.uk/module/1617/COMP1205/33423/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E1722D-6095-4A0F-AA6A-268AC6244413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0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23D43"/>
                </a:solidFill>
              </a:rPr>
              <a:t>Dr Su White saw@ecs.soton.ac.uk          COMP1205 http://www.edshare.soton.ac.uk/10695/  https://secure.ecs.soton.ac.uk/module/1617/COMP1205/33423/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2B00E-0011-4642-9C0D-3293ED573B49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8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23D43"/>
                </a:solidFill>
              </a:rPr>
              <a:t>Dr Su White saw@ecs.soton.ac.uk          COMP1205 http://www.edshare.soton.ac.uk/10695/  https://secure.ecs.soton.ac.uk/module/1617/COMP1205/33423/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15771-4B72-48B8-A498-731C48849CAC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6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23D43"/>
                </a:solidFill>
              </a:rPr>
              <a:t>Dr Su White saw@ecs.soton.ac.uk          COMP1205 http://www.edshare.soton.ac.uk/10695/  https://secure.ecs.soton.ac.uk/module/1617/COMP1205/33423/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34C8F-93B0-44B4-A239-723199B3E214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89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23D43"/>
                </a:solidFill>
              </a:rPr>
              <a:t>Dr Su White saw@ecs.soton.ac.uk          COMP1205 http://www.edshare.soton.ac.uk/10695/  https://secure.ecs.soton.ac.uk/module/1617/COMP1205/33423/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D2518-1DC6-4F66-A1CD-6C73F7D0879A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10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23D43"/>
                </a:solidFill>
              </a:rPr>
              <a:t>Dr Su White saw@ecs.soton.ac.uk          COMP1205 http://www.edshare.soton.ac.uk/10695/  https://secure.ecs.soton.ac.uk/module/1617/COMP1205/33423/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5F3A2-0D31-4D14-98E0-03F3885A257C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5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23D43"/>
                </a:solidFill>
              </a:rPr>
              <a:t>Dr Su White saw@ecs.soton.ac.uk          COMP1205 http://www.edshare.soton.ac.uk/10695/  https://secure.ecs.soton.ac.uk/module/1617/COMP1205/33423/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14DF4-1C48-4A7E-8163-297DE0BAB4FF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21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23D43"/>
                </a:solidFill>
              </a:rPr>
              <a:t>Dr Su White saw@ecs.soton.ac.uk          COMP1205 http://www.edshare.soton.ac.uk/10695/  https://secure.ecs.soton.ac.uk/module/1617/COMP1205/33423/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4DFD6-A021-4359-A275-44DFEFEB2608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8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23D43"/>
                </a:solidFill>
              </a:rPr>
              <a:t>Dr Su White saw@ecs.soton.ac.uk          COMP1205 http://www.edshare.soton.ac.uk/10695/  https://secure.ecs.soton.ac.uk/module/1617/COMP1205/33423/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88F81-721D-49A1-96B0-2409602C5615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75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Dr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lumn_text_bra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87524" y="1412776"/>
            <a:ext cx="4213224" cy="4716524"/>
          </a:xfrm>
        </p:spPr>
        <p:txBody>
          <a:bodyPr/>
          <a:lstStyle>
            <a:lvl1pPr marL="0" indent="0">
              <a:buNone/>
              <a:defRPr sz="2000"/>
            </a:lvl1pPr>
            <a:lvl2pPr marL="450850" indent="0">
              <a:buNone/>
              <a:defRPr sz="1800"/>
            </a:lvl2pPr>
            <a:lvl3pPr marL="989012" indent="0">
              <a:buNone/>
              <a:defRPr sz="2400"/>
            </a:lvl3pPr>
            <a:lvl4pPr marL="1436687" indent="0">
              <a:buNone/>
              <a:defRPr sz="2400"/>
            </a:lvl4pPr>
            <a:lvl5pPr marL="1884362" indent="0"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643252" y="1412776"/>
            <a:ext cx="4213224" cy="4716524"/>
          </a:xfrm>
        </p:spPr>
        <p:txBody>
          <a:bodyPr/>
          <a:lstStyle>
            <a:lvl1pPr marL="0" indent="0">
              <a:buNone/>
              <a:defRPr sz="2000"/>
            </a:lvl1pPr>
            <a:lvl2pPr marL="450850" indent="0">
              <a:buNone/>
              <a:defRPr sz="1800"/>
            </a:lvl2pPr>
            <a:lvl3pPr marL="989012" indent="0">
              <a:buNone/>
              <a:defRPr sz="2400"/>
            </a:lvl3pPr>
            <a:lvl4pPr marL="1436687" indent="0">
              <a:buNone/>
              <a:defRPr sz="2400"/>
            </a:lvl4pPr>
            <a:lvl5pPr marL="1884362" indent="0"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3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05C84"/>
                </a:solidFill>
                <a:latin typeface="+mn-lt"/>
                <a:cs typeface="Georgi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Rectangle 8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94C14C06-903E-A142-9DD8-89372C659E02}" type="slidenum">
              <a:rPr lang="en-GB"/>
              <a:pPr/>
              <a:t>‹#›</a:t>
            </a:fld>
            <a:endParaRPr lang="en-GB" dirty="0"/>
          </a:p>
        </p:txBody>
      </p:sp>
      <p:cxnSp>
        <p:nvCxnSpPr>
          <p:cNvPr id="43" name="Straight Connector 42"/>
          <p:cNvCxnSpPr/>
          <p:nvPr userDrawn="1"/>
        </p:nvCxnSpPr>
        <p:spPr bwMode="auto">
          <a:xfrm flipH="1">
            <a:off x="287395" y="6387897"/>
            <a:ext cx="1" cy="4169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0425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noFill/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noFill/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GB" dirty="0"/>
              <a:t>Click to edit Master text styles</a:t>
            </a:r>
          </a:p>
          <a:p>
            <a:pPr lvl="1" eaLnBrk="1" latinLnBrk="0" hangingPunct="1"/>
            <a:r>
              <a:rPr lang="en-GB" dirty="0"/>
              <a:t>Second level</a:t>
            </a:r>
          </a:p>
          <a:p>
            <a:pPr lvl="2" eaLnBrk="1" latinLnBrk="0" hangingPunct="1"/>
            <a:r>
              <a:rPr lang="en-GB" dirty="0"/>
              <a:t>Third level</a:t>
            </a:r>
          </a:p>
          <a:p>
            <a:pPr lvl="3" eaLnBrk="1" latinLnBrk="0" hangingPunct="1"/>
            <a:r>
              <a:rPr lang="en-GB" dirty="0"/>
              <a:t>Fourth level</a:t>
            </a:r>
          </a:p>
          <a:p>
            <a:pPr lvl="4" eaLnBrk="1" latinLnBrk="0" hangingPunct="1"/>
            <a:r>
              <a:rPr lang="en-GB" dirty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Dr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Dr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Dr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Dr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Dr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GB" dirty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GB" dirty="0"/>
              <a:t>Click to edit Master text styles</a:t>
            </a:r>
          </a:p>
          <a:p>
            <a:pPr lvl="1" eaLnBrk="1" latinLnBrk="0" hangingPunct="1"/>
            <a:r>
              <a:rPr kumimoji="0" lang="en-GB" dirty="0"/>
              <a:t>Second level</a:t>
            </a:r>
          </a:p>
          <a:p>
            <a:pPr lvl="2" eaLnBrk="1" latinLnBrk="0" hangingPunct="1"/>
            <a:r>
              <a:rPr kumimoji="0" lang="en-GB" dirty="0"/>
              <a:t>Third level</a:t>
            </a:r>
          </a:p>
          <a:p>
            <a:pPr lvl="3" eaLnBrk="1" latinLnBrk="0" hangingPunct="1"/>
            <a:r>
              <a:rPr kumimoji="0" lang="en-GB" dirty="0"/>
              <a:t>Fourth level</a:t>
            </a:r>
          </a:p>
          <a:p>
            <a:pPr lvl="4" eaLnBrk="1" latinLnBrk="0" hangingPunct="1"/>
            <a:r>
              <a:rPr kumimoji="0" lang="en-GB" dirty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804726" y="6310641"/>
            <a:ext cx="808922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-1" y="6305550"/>
            <a:ext cx="7920183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/>
            <a:r>
              <a:rPr lang="en-US">
                <a:solidFill>
                  <a:schemeClr val="bg2">
                    <a:shade val="50000"/>
                  </a:schemeClr>
                </a:solidFill>
              </a:rPr>
              <a:t>Dr Su White saw@ecs.soton.ac.uk          COMP1205 http://www.edshare.soton.ac.uk/10695/  https://secure.ecs.soton.ac.uk/module/1617/COMP1205/33423/</a:t>
            </a:r>
            <a:endParaRPr lang="en-US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323D43"/>
              </a:solidFill>
              <a:ea typeface="ＭＳ Ｐゴシック" pitchFamily="34" charset="-128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323D43"/>
              </a:solidFill>
              <a:latin typeface="Lucida Sans" pitchFamily="34" charset="0"/>
              <a:ea typeface="ＭＳ Ｐゴシック" pitchFamily="34" charset="-128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323D43"/>
                </a:solidFill>
              </a:rPr>
              <a:t>Dr Su White saw@ecs.soton.ac.uk          COMP1205 http://www.edshare.soton.ac.uk/10695/  https://secure.ecs.soton.ac.uk/module/1617/COMP1205/33423/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ECF242B-FCDD-416E-8A60-3FB34C287464}" type="slidenum">
              <a:rPr lang="en-GB">
                <a:solidFill>
                  <a:srgbClr val="323D43"/>
                </a:solidFill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323D43"/>
              </a:solidFill>
              <a:ea typeface="ＭＳ Ｐゴシック" pitchFamily="34" charset="-128"/>
            </a:endParaRPr>
          </a:p>
        </p:txBody>
      </p:sp>
      <p:pic>
        <p:nvPicPr>
          <p:cNvPr id="1033" name="Picture 7" descr="marine_blue _logo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727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8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ＭＳ Ｐゴシック" pitchFamily="16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1pPr>
      <a:lvl2pPr marL="811213" indent="-288925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2pPr>
      <a:lvl3pPr marL="1219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3pPr>
      <a:lvl4pPr marL="16271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323D43"/>
              </a:solidFill>
              <a:ea typeface="ＭＳ Ｐゴシック" pitchFamily="34" charset="-128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323D43"/>
              </a:solidFill>
              <a:latin typeface="Lucida Sans" pitchFamily="34" charset="0"/>
              <a:ea typeface="ＭＳ Ｐゴシック" pitchFamily="34" charset="-128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323D43"/>
                </a:solidFill>
              </a:rPr>
              <a:t>Dr Su White saw@ecs.soton.ac.uk          COMP1205 http://www.edshare.soton.ac.uk/10695/  https://secure.ecs.soton.ac.uk/module/1617/COMP1205/33423/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ECF242B-FCDD-416E-8A60-3FB34C287464}" type="slidenum">
              <a:rPr lang="en-GB">
                <a:solidFill>
                  <a:srgbClr val="323D43"/>
                </a:solidFill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323D43"/>
              </a:solidFill>
              <a:ea typeface="ＭＳ Ｐゴシック" pitchFamily="34" charset="-128"/>
            </a:endParaRPr>
          </a:p>
        </p:txBody>
      </p:sp>
      <p:pic>
        <p:nvPicPr>
          <p:cNvPr id="1033" name="Picture 7" descr="marine_blue _logo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727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30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3" r:id="rId14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ＭＳ Ｐゴシック" pitchFamily="16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1pPr>
      <a:lvl2pPr marL="811213" indent="-288925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2pPr>
      <a:lvl3pPr marL="1219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3pPr>
      <a:lvl4pPr marL="16271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ecure.ecs.soton.ac.uk/module/1617/COMP1205/33423/" TargetMode="Externa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secure.ecs.soton.ac.uk/module/1617/COMP1205/33423/" TargetMode="Externa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youtu.be/UbCUTtzCic0" TargetMode="Externa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7.png"/><Relationship Id="rId4" Type="http://schemas.openxmlformats.org/officeDocument/2006/relationships/hyperlink" Target="https://youtu.be/ek_5FlQdE0I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altLang="zh-CN" sz="5400" dirty="0"/>
              <a:t>Presentation</a:t>
            </a:r>
            <a:r>
              <a:rPr lang="en-US" altLang="zh-CN" sz="5400" dirty="0"/>
              <a:t> Briefing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Lecture 3.1 </a:t>
            </a:r>
          </a:p>
          <a:p>
            <a:r>
              <a:rPr lang="en-GB" sz="2400" dirty="0">
                <a:solidFill>
                  <a:schemeClr val="accent3"/>
                </a:solidFill>
              </a:rPr>
              <a:t>Hugh Davis</a:t>
            </a:r>
          </a:p>
          <a:p>
            <a:endParaRPr lang="en-GB" sz="2400" dirty="0">
              <a:solidFill>
                <a:schemeClr val="accent3"/>
              </a:solidFill>
            </a:endParaRPr>
          </a:p>
          <a:p>
            <a:r>
              <a:rPr lang="en-GB" sz="2400" dirty="0"/>
              <a:t>Professional development (COMP1205)</a:t>
            </a:r>
            <a:endParaRPr lang="en-GB" sz="2400" dirty="0">
              <a:solidFill>
                <a:schemeClr val="accent3"/>
              </a:solidFill>
            </a:endParaRPr>
          </a:p>
        </p:txBody>
      </p:sp>
      <p:sp>
        <p:nvSpPr>
          <p:cNvPr id="4" name="AutoShape 2" descr="data:image/jpeg;base64,/9j/4AAQSkZJRgABAQAAAQABAAD/2wCEAAkGBxQSEBUUExQUFhUXGBoYFRYYFxkdGxYYHBscFxocHyAZKCggHB0mHhcYITIiJSosLi8uFyA4ODctNyotLiwBCgoKDAwNFAwPFCwcFBksLCs3KywsLCsrKysrLCsrKysrKys3KysrKysrKysrKysrKyssKysrKysrKysrKysrK//AABEIAFkBAQMBIgACEQEDEQH/xAAcAAEAAwADAQEAAAAAAAAAAAAABQYHAQQIAgP/xABGEAABAwIBBgsFBgUBCQEAAAABAAIDBBEFBgcSITGSExciQVFTYXGBsdEWMlSRoRQ0QlJycyM1YrLBMxUkJUNjgqLi8Aj/xAAWAQEBAQAAAAAAAAAAAAAAAAAAAQL/xAAYEQEBAQEBAAAAAAAAAAAAAAAAAREhQf/aAAwDAQACEQMRAD8A6eDYWzFIzWVhfLJK9xALzoxNvyWNA2ABd7i/oOpO+71TNp/LYu93mVaFEVfi/oOpO+71T2AoOpO871VnLgNZ1DnJ2BZ/lJnLZGSylaJCNshPIB7Le99ERM8X9D1J3neq54vqHqTvO9VmzMXxSvcREal+v3YWuAG5s8Su97E42eVwNX38Jr/uuqvV6Ob+g6k7zvVOL+g6n/zd6rOJMSxWgcOF+1R69kzXWPcX7R3FWnJ3Oa17gyraGE2tK33fEbW+BKCe4v6DqTvu9U4v6DqTvu9VZY5A4AtIIOsEG4I6QvtRFX4v6DqTvu9U4v6DqTvu9VaERVX4v6DqTvu9U4v6DqTvu9VaEQVfi/oOpO+71Ti/oOpO+71VoRBV+L+g6k77vVOL+g6k77vVWhEFX4v6DqTvu9V8vyDw9ouY7DpLyB9So3K/LsxPNPSDTmvol1rhp/K0D3nf/a184XmjxGutLW1HA6WvRfd7wP03DR3XVHcbklhRNhwZPRwuvzXZGQNAdfBav1u9V+jswEejYVz9LnJgFvlp3HzVexXIDFcJHDU8hnibrdwd9TecmM83dsQ6nuL+g6k7zvVOL+g6k77vVfjkVlqytAjeAycA3A919udvorcoKvxf0HUnfd6pxf0HUnfd6q0Igq/F/QdSd93qnF/QdSd93qrQiCr8X9B1J33eqcX9B1J33eqtCIKvxf0HUnfd6rrYpkrBSQyVFKZIJoml7Hse69xrsekHnCuKisqfuVR+27yQVDjyq/yMXCyhFVbpm0/lsXe7zKtAVXzafy2Lvd5lfGcjGTTUZDTaSU6DekCx0j4DV4qIpucHLB1Q809O7+ENTy3/AJp6B/T5q65t8zrdFtRiIuSAWU99Tee8ltp/p2dN1F5hsjWzyurZmXjiOjCCNTpNpdr2hurxPYvQJIsqr86elZG0MY1rGjY1oAA8Av1supDikL3aLZonOG1oe0keAN13EH5zQNe0te0OadocAQfmshziZnIpWumw9ojlFy6G/Ik/Tf3Hdmw9i1irxGKIgSSxsvs03tbf5lftFIHC7SCDzg3H0QeWMh8rH0Uv2efSEJdouDtsLthNjzdIWxgg7PA9I2gqp5/sjmttiELbXIZUAAazsa/v5j4L8c1uMmekMbzd8JDb85Ydbf8AI8FEsXNERRBERAREQFVM42PmkpSGG0sh0WkfhH4nfLV4q1rMcumfaMao6c+7eJtv1v1/Syqr7mVyDbTwMrZ23qJRpRhw/wBJh2HX+Nw19x71qkmw83aelfUbA0ADYBYeCyn/APRM7m0EIa5wBm12JF+SdtlVVzI3JTFIse4eUPazhHmaYvu2Rmuw28q922HNbsW8heI/tD/zO+ZXqjM1O5+CUrnuLjaQXJubCV4A8AAEGf56siRSvGJUl4+WOGa3Yx51NkHQCbAjZc9pUxkrjIq6SOb8RGi8dDxqPhz+K0fKygFRQ1MThcPiePGxI+tlhWZqoJhnZzNe1w8Rb/ClStFREUQREQEREBRWVP3Ko/bd5KVUVlT9yqP23eSo88IiKtN0zaj/AIbF3u8yqdnkqL1ELOZsZO8f/VXDNr/LYu93mVSc8EdqyM9MQ+hKJ637NnhzafCqVjeeMPPa5/KJ+ZWQZ6crqiorzQQOcI2FrCxuoyyuttI2jWABs2rbci5tPDqV2rXDHs/SF51y/jdQ5Qvle0kNqI6ht/xtBa/V4gjwRVrrcxUsdNwkNTpVLRpBltFrnD8LXXuD0E/RT2J41X4NgX+9yMfVPcI4HC7iwOBPKJ1OLQHEHu2q8VWXNAylNSamIx6NxZwLnHmaG7dLmsszzrY5Fi2DMqaTSc2CdvDNLXAsuwjosdbm6wba0FbyBzdSYyySqqKh7W6ZYHEaT5HAAuN3HYNK3eCrlkBkDieHYg4NmYaMHlaRNpWnoYDyXC519PSF95hsqacUBpZJWRyxve4NcQ3TY7laQvtsS4HosFbYM5NA+v8AsTZS6QkNY9oLmOefwhzb6x07O1BJ5dYcKjDaqI/ihfbsc1pc0/MBed80E9quRvM6PZ0kEEL0tlDOGUdQ9xsGwyEnsDCV5jzSxaVeT+WJ3+Ag2VERZZEREBERAWYZfPNPi9JU/hHBuJ/bfyvoQtPVay+wD7ZSEMF5WcqPtPO3xH1sqraIZQ5ocDcOFx3HWqnnMySbiVIGuldGIi6QWAOkQ06tapmZbOA10bMPq3aErOTC59xpj8hvsc3YL7QANq1jE9cEo/6bvIqq8b5P4eKiqhhJ0RJI1hcObSNrr1xkbk83D6OOla8vbHpWcQATpPc/m/UvL+RWFTtxGlc6GUATRkkxuAHKHYvXL3gAkkADaTzBBEZY4iKegqZnGwZE4+JFgPmQsNzN0xEM7+Zzw0dthr813M72W/8AtGVmH0P8RmmNNzdkrxsA6WN236R2Ky5NYSKSljhGstF3Hpcdbj81KlSaIiiCIiAiIgKKyp+5VH7bvJSqisqfuVR+27yVHnhERVpumbT+Wxd7vMqEzwYWXwxTtH+mSx/6XWsfmLf9y7GQWUFLFQRslniY8Xu0usRrJVpFRT10MjGvZLGQWv0Te1x9Dz+CiPvMBlKJ6F1I4/xKc8n+qJxuCO43Hy6VcMssiKXE2AVDTps9yRhs9t9o6COwrzcftOCYg18brOabtd+GWO+tp7DsI2jm5ivSWRWWVPiUOnC6zxbhIj7zCfMdBCqqJT5hKUPBfVTOaDraGtaT4rSsPyepoKX7LHEwQFpaYyLhwOp2lf3ieclSq5QZLieYijfIXRTzRN/JqeB3F2v53VkyJza0mGu4RmlJNs4V9rgc4aBqb5q6qCytyrp8OgMtQ+23QYNbpD0NH+dgQVXPllG2mw10AI4WpGg0c+hq0z3W1eKzXM7hpAmnI1G0be23KcR8wFW8WxGqxvEdI7XWaxv4YYwfIbSecrWYPs+H00cbnsjY2zQXG13bSe86yiVLIoX2roviod9Paui+Kh31BNIoX2roviod9Paui+Kh30E0ihfaui+Kh309q6L4qHfQTSKF9q6L4qHfT2soviod9BDZYZCtqncNCRFPtJ2NeRzm2x3aFG4bl7jOGAR1ERmjGoGRpOrZqkbtHfdWv2soviod9DlXRfEwbyCJOfiYiww9ml08I4j5aP8AlQmJ4/jOMfw7GGB20NBjZb+onlO7vord7TUHxFP8wv09rKL4qHfVHTyPyQiom6XvzEWdJbYOhoOweasqhvayi+Kh31x7V0XxUO+oJpFC+1lF8VDvp7V0XxUO+gmkUL7V0XxUO+ntXRfFQ76CaRQvtXRfFQ76e1dF8VDvoJpRWVP3Ko/bd5L8vaui+Kh31HZRZTUb6SZrKmJznRuAAdrJI1IMOREVUVhyMykdQz6Wsxu1SN6R0j+oKvLkIPQWKYbT4jTN0rPaReORp1tPSPQ9CyrEsBrcLm4WJ0gAPJmiJGr+oDZ3HUunkplZNRO5J0oieXGTq7x+U9y1rAsrqWrbZrw13PHJYHXzdDgoiCwDPtUxgNqoWTAbXs5Dj4e6T8lYuPym0fus+l0aTLfNfGIZG0Uxu+naD0sJaTu2B71GuzbUN/dkHZwjk011sez8TvBbSQMi6HvOm4dw9353VIpMLr8Wm4SR0j7+9NKTotHZ6NC1DD8iqGE3bTtcel9327tI2+i+scyspaNtnvBcPdjZYu+Q1NHfZDXOB4LT4bA4ggWF5ZXbTbyHYFkuXOUxrZ7tuIWao2nn6XHtOpcZV5YTVpseREDyYx5uP4j5KuEqq4REQEREBERAREQdnD6UyysibbSe4MbfULuNhf5rQX5lcQBsXUt+jhjf5aKpWSv36m/fj/vC2zL6rwuPGmGqdWtnHBEcHo8FYe7ex0u/Ugy7D83VZNUzUtomVELdJ0T32c9p1gssCHDWOfnC6GTWSFVXVLqeFgD2AmQvOi2PRNuUbG2vVZXvOdiFVh+PsrdJpBax0OjqBhA0XRuHSbuuT+a/YLVnGxuGiw59TSMLJsT0SX87QWDSPYdHo53EoMCxGkMMr4y5rixxaXMN2kg2NibXC6y5cuEBERAREQEREBERAREQfRC+V3cY+8TfuP8A7iukg5BTSXCIJahylq4f9OolA6NIkfJ1wpAZfV9rcOe/RZfyVZRMEvXZT1cwtJUSkdAdYHvDbXUSSuEQEREBERAREQEREBERB28LqjDNHKACY3teAefROlb6LSavPA2WXhZMMo3yi1pHcpwts1kX1LLOZcu2oJvKzKafEagzTkXtota3U1jRsAH1PepDKrLh9bR0tM6JrBTABrg4kus0NF77NQVUch2IOCuERAREQEREBERAQIiDmyLU0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323D43"/>
              </a:solidFill>
              <a:latin typeface="Lucida Sans" pitchFamily="34" charset="0"/>
              <a:ea typeface="ＭＳ Ｐゴシック" pitchFamily="34" charset="-128"/>
            </a:endParaRP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-77806" y="6581001"/>
            <a:ext cx="9252520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23D43"/>
                </a:solidFill>
                <a:hlinkClick r:id="rId2"/>
              </a:rPr>
              <a:t>https://secure.ecs.soton.ac.uk/module/COMP1205/</a:t>
            </a:r>
            <a:endParaRPr lang="en-GB" sz="1200" dirty="0">
              <a:solidFill>
                <a:srgbClr val="323D43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08861" y="3244334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dirty="0"/>
              <a:t>Presentation</a:t>
            </a:r>
            <a:r>
              <a:rPr lang="en-US" altLang="zh-CN" dirty="0"/>
              <a:t> Briefing</a:t>
            </a:r>
            <a:endParaRPr lang="zh-CN" altLang="en-US" dirty="0"/>
          </a:p>
        </p:txBody>
      </p:sp>
      <p:pic>
        <p:nvPicPr>
          <p:cNvPr id="3075" name="Picture 3" descr="D:\work\201617\comp1205\c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4884228"/>
            <a:ext cx="306705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48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Presentation FAQs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323850" y="1700212"/>
            <a:ext cx="4171950" cy="4757677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The Coursework Spec and details are all released</a:t>
            </a:r>
          </a:p>
          <a:p>
            <a:r>
              <a:rPr lang="en-GB" dirty="0"/>
              <a:t>Presentations last 15 minutes + Q&amp;A</a:t>
            </a:r>
          </a:p>
          <a:p>
            <a:r>
              <a:rPr lang="en-GB" dirty="0"/>
              <a:t>You will select your topic online as from Monday pm.</a:t>
            </a:r>
          </a:p>
          <a:p>
            <a:r>
              <a:rPr lang="en-GB" dirty="0"/>
              <a:t>Topics are allocated on a first come first serve basis (no more than 3 per topic)</a:t>
            </a:r>
          </a:p>
          <a:p>
            <a:r>
              <a:rPr lang="en-GB" dirty="0"/>
              <a:t>The brief will provide guidance and background references to help with your preparation</a:t>
            </a:r>
          </a:p>
          <a:p>
            <a:r>
              <a:rPr lang="en-GB" dirty="0"/>
              <a:t>You have </a:t>
            </a:r>
            <a:r>
              <a:rPr lang="en-GB" dirty="0" err="1"/>
              <a:t>handins</a:t>
            </a:r>
            <a:r>
              <a:rPr lang="en-GB" dirty="0"/>
              <a:t> prior to the presentation - to pace you through the work</a:t>
            </a:r>
          </a:p>
          <a:p>
            <a:pPr lvl="1"/>
            <a:r>
              <a:rPr lang="en-GB" dirty="0"/>
              <a:t>On Monday Evening (Topic Selection)</a:t>
            </a:r>
          </a:p>
          <a:p>
            <a:pPr lvl="1"/>
            <a:r>
              <a:rPr lang="en-GB" dirty="0"/>
              <a:t>At the end of next week (Summary &amp; Plan)</a:t>
            </a:r>
          </a:p>
          <a:p>
            <a:pPr lvl="1"/>
            <a:r>
              <a:rPr lang="en-GB" dirty="0"/>
              <a:t>At end of Week 6 (PDF of presentation)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700212"/>
            <a:ext cx="4171950" cy="4648829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Presentations can be compiled using software of your choice</a:t>
            </a:r>
          </a:p>
          <a:p>
            <a:r>
              <a:rPr lang="en-GB" dirty="0"/>
              <a:t>Final </a:t>
            </a:r>
            <a:r>
              <a:rPr lang="en-GB" dirty="0" err="1"/>
              <a:t>handin</a:t>
            </a:r>
            <a:r>
              <a:rPr lang="en-GB" dirty="0"/>
              <a:t> will be at the end of the week prior to the presentations (end of week 6)</a:t>
            </a:r>
          </a:p>
          <a:p>
            <a:r>
              <a:rPr lang="en-GB" dirty="0"/>
              <a:t>Each slide set must have a first slide including the title, group number and photo</a:t>
            </a:r>
          </a:p>
          <a:p>
            <a:r>
              <a:rPr lang="en-GB" dirty="0"/>
              <a:t>All participants in the group must be clearly identified</a:t>
            </a:r>
          </a:p>
          <a:p>
            <a:r>
              <a:rPr lang="en-GB" dirty="0"/>
              <a:t>Presentations will be made during </a:t>
            </a:r>
            <a:br>
              <a:rPr lang="en-GB" dirty="0"/>
            </a:br>
            <a:r>
              <a:rPr lang="en-GB" dirty="0"/>
              <a:t>weeks 7 &amp; 8</a:t>
            </a:r>
          </a:p>
          <a:p>
            <a:r>
              <a:rPr lang="en-GB" dirty="0"/>
              <a:t>Every group participant will make a contribution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-240298" y="6457890"/>
            <a:ext cx="9247909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 u="sng" dirty="0"/>
              <a:t>Each</a:t>
            </a:r>
            <a:r>
              <a:rPr lang="en-GB" sz="2000" dirty="0"/>
              <a:t> student has to make a handin of all the group deliverables</a:t>
            </a:r>
          </a:p>
        </p:txBody>
      </p:sp>
    </p:spTree>
    <p:extLst>
      <p:ext uri="{BB962C8B-B14F-4D97-AF65-F5344CB8AC3E}">
        <p14:creationId xmlns:p14="http://schemas.microsoft.com/office/powerpoint/2010/main" val="293018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Presentation FAQs </a:t>
            </a:r>
            <a:r>
              <a:rPr lang="en-US" dirty="0" err="1"/>
              <a:t>Contin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5157788"/>
          </a:xfrm>
        </p:spPr>
        <p:txBody>
          <a:bodyPr>
            <a:normAutofit fontScale="25000" lnSpcReduction="20000"/>
          </a:bodyPr>
          <a:lstStyle/>
          <a:p>
            <a:r>
              <a:rPr lang="en-GB" sz="6400" dirty="0"/>
              <a:t>Marks are </a:t>
            </a:r>
          </a:p>
          <a:p>
            <a:pPr lvl="1"/>
            <a:r>
              <a:rPr lang="en-GB" sz="5600" dirty="0"/>
              <a:t>10% from Interim </a:t>
            </a:r>
            <a:r>
              <a:rPr lang="en-GB" sz="5600" dirty="0" err="1"/>
              <a:t>Handin</a:t>
            </a:r>
            <a:endParaRPr lang="en-GB" sz="5600" dirty="0"/>
          </a:p>
          <a:p>
            <a:pPr lvl="1"/>
            <a:r>
              <a:rPr lang="en-GB" sz="5600" dirty="0"/>
              <a:t>80% from Presentation</a:t>
            </a:r>
          </a:p>
          <a:p>
            <a:pPr lvl="1"/>
            <a:r>
              <a:rPr lang="en-GB" sz="5600" dirty="0"/>
              <a:t>10% Your contribution to Peer Reviews</a:t>
            </a:r>
          </a:p>
          <a:p>
            <a:pPr marL="522288" lvl="1" indent="0">
              <a:buNone/>
            </a:pPr>
            <a:endParaRPr lang="en-GB" sz="5600" dirty="0"/>
          </a:p>
          <a:p>
            <a:r>
              <a:rPr lang="en-GB" sz="6400" dirty="0"/>
              <a:t>Each Group will receive feedback on their interim </a:t>
            </a:r>
            <a:r>
              <a:rPr lang="en-GB" sz="6400" dirty="0" err="1"/>
              <a:t>handin</a:t>
            </a:r>
            <a:r>
              <a:rPr lang="en-GB" sz="6400" dirty="0"/>
              <a:t> </a:t>
            </a:r>
          </a:p>
          <a:p>
            <a:endParaRPr lang="en-GB" sz="6400" dirty="0"/>
          </a:p>
          <a:p>
            <a:r>
              <a:rPr lang="en-GB" sz="6400" dirty="0"/>
              <a:t>If you do not participate in the interim feedback meeting or the group  presentation you will not be awarded any marks for this </a:t>
            </a:r>
            <a:r>
              <a:rPr lang="en-GB" sz="6400" dirty="0" err="1"/>
              <a:t>componment</a:t>
            </a:r>
            <a:endParaRPr lang="en-GB" sz="6400" dirty="0"/>
          </a:p>
          <a:p>
            <a:pPr lvl="1"/>
            <a:r>
              <a:rPr lang="en-GB" sz="5600" dirty="0"/>
              <a:t>unless this has been specifically negotiated because of individual circumstances</a:t>
            </a:r>
          </a:p>
          <a:p>
            <a:pPr marL="522288" lvl="1" indent="0">
              <a:buNone/>
            </a:pPr>
            <a:endParaRPr lang="en-GB" sz="6400" dirty="0"/>
          </a:p>
          <a:p>
            <a:r>
              <a:rPr lang="en-GB" sz="6400" dirty="0"/>
              <a:t>Presentations will be marked by course lecturers (80%) and peer review (20%)</a:t>
            </a:r>
          </a:p>
          <a:p>
            <a:pPr lvl="1"/>
            <a:r>
              <a:rPr lang="en-GB" sz="5600" dirty="0"/>
              <a:t>using the published marking scheme</a:t>
            </a:r>
          </a:p>
          <a:p>
            <a:pPr lvl="1"/>
            <a:r>
              <a:rPr lang="en-GB" sz="5600" dirty="0"/>
              <a:t>This will produce a group mark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700212"/>
            <a:ext cx="4171950" cy="4666083"/>
          </a:xfrm>
        </p:spPr>
        <p:txBody>
          <a:bodyPr>
            <a:normAutofit fontScale="25000" lnSpcReduction="20000"/>
          </a:bodyPr>
          <a:lstStyle/>
          <a:p>
            <a:r>
              <a:rPr lang="en-GB" sz="6400" dirty="0"/>
              <a:t>You will be given immediate direct verbal feedback as a group after the presentation and during the allocated presentation slot and written feedback later</a:t>
            </a:r>
          </a:p>
          <a:p>
            <a:r>
              <a:rPr lang="en-GB" sz="6400" dirty="0"/>
              <a:t>You will also gain a further contributory individual mark by participating in the review process, for which you will be allocated a slot</a:t>
            </a:r>
          </a:p>
          <a:p>
            <a:r>
              <a:rPr lang="en-GB" sz="6400" dirty="0"/>
              <a:t>You will use the standard mark sheet to create your review mark</a:t>
            </a:r>
          </a:p>
          <a:p>
            <a:r>
              <a:rPr lang="en-GB" sz="6400" dirty="0"/>
              <a:t>You will submit your marks online via an interactive form</a:t>
            </a:r>
          </a:p>
          <a:p>
            <a:r>
              <a:rPr lang="en-GB" sz="6400" dirty="0"/>
              <a:t>You are welcome to attend any of the presentations; </a:t>
            </a:r>
          </a:p>
          <a:p>
            <a:r>
              <a:rPr lang="en-GB" sz="6400" dirty="0"/>
              <a:t>All of them are relevant to your studies!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9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DF920-56A6-AA4A-ABE5-92B386E1D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Peer Review?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77F4D22-B4D7-6B48-B986-DD58A1B25C10}"/>
              </a:ext>
            </a:extLst>
          </p:cNvPr>
          <p:cNvSpPr/>
          <p:nvPr/>
        </p:nvSpPr>
        <p:spPr>
          <a:xfrm>
            <a:off x="226623" y="1672158"/>
            <a:ext cx="6085576" cy="9144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hangingPunct="1"/>
            <a:endParaRPr lang="en-GB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C3387D-6EF2-534C-B608-900B6F68C35C}"/>
              </a:ext>
            </a:extLst>
          </p:cNvPr>
          <p:cNvSpPr txBox="1"/>
          <p:nvPr/>
        </p:nvSpPr>
        <p:spPr>
          <a:xfrm>
            <a:off x="459874" y="1826360"/>
            <a:ext cx="5619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Observing someone else’s efforts is often a good way to learn what works and what does not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50ADA13-63E6-2241-8FFF-CC10EB30F865}"/>
              </a:ext>
            </a:extLst>
          </p:cNvPr>
          <p:cNvSpPr/>
          <p:nvPr/>
        </p:nvSpPr>
        <p:spPr>
          <a:xfrm>
            <a:off x="838401" y="3008703"/>
            <a:ext cx="6085576" cy="9144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hangingPunct="1"/>
            <a:endParaRPr lang="en-GB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9659D9-B1DF-F84E-9359-97E2FAEA2AD3}"/>
              </a:ext>
            </a:extLst>
          </p:cNvPr>
          <p:cNvSpPr txBox="1"/>
          <p:nvPr/>
        </p:nvSpPr>
        <p:spPr>
          <a:xfrm>
            <a:off x="1131878" y="3142737"/>
            <a:ext cx="5498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Learning to be CRITICAL</a:t>
            </a:r>
          </a:p>
          <a:p>
            <a:r>
              <a:rPr lang="en-GB" dirty="0"/>
              <a:t>“exercising careful judgment or judicious evaluation”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5A89DCD-4FE6-B44F-8C4A-1C144A63B249}"/>
              </a:ext>
            </a:extLst>
          </p:cNvPr>
          <p:cNvSpPr/>
          <p:nvPr/>
        </p:nvSpPr>
        <p:spPr>
          <a:xfrm>
            <a:off x="1529212" y="4282240"/>
            <a:ext cx="6085576" cy="9144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hangingPunct="1"/>
            <a:endParaRPr lang="en-GB" sz="2400" b="1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C6C0D09-A23A-0F4F-AD11-CB5A9ADAAE24}"/>
              </a:ext>
            </a:extLst>
          </p:cNvPr>
          <p:cNvSpPr/>
          <p:nvPr/>
        </p:nvSpPr>
        <p:spPr>
          <a:xfrm>
            <a:off x="2403226" y="5595050"/>
            <a:ext cx="6085576" cy="9144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hangingPunct="1"/>
            <a:endParaRPr lang="en-GB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964C60-BA58-CB49-ACAF-ECAF2ECC8496}"/>
              </a:ext>
            </a:extLst>
          </p:cNvPr>
          <p:cNvSpPr txBox="1"/>
          <p:nvPr/>
        </p:nvSpPr>
        <p:spPr>
          <a:xfrm>
            <a:off x="3019709" y="5863119"/>
            <a:ext cx="4852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Providing a supportive and attentive audience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4CAB7F-0B89-1F47-8E81-D9B9CE58624A}"/>
              </a:ext>
            </a:extLst>
          </p:cNvPr>
          <p:cNvSpPr txBox="1"/>
          <p:nvPr/>
        </p:nvSpPr>
        <p:spPr>
          <a:xfrm>
            <a:off x="2001651" y="4554774"/>
            <a:ext cx="549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 chance to calibrate your judgement against others</a:t>
            </a:r>
          </a:p>
        </p:txBody>
      </p:sp>
    </p:spTree>
    <p:extLst>
      <p:ext uri="{BB962C8B-B14F-4D97-AF65-F5344CB8AC3E}">
        <p14:creationId xmlns:p14="http://schemas.microsoft.com/office/powerpoint/2010/main" val="44440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9" grpId="0" animBg="1"/>
      <p:bldP spid="5" grpId="0"/>
      <p:bldP spid="10" grpId="0" animBg="1"/>
      <p:bldP spid="12" grpId="0" animBg="1"/>
      <p:bldP spid="1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400" dirty="0"/>
              <a:t>Green IT - solutions and benefits: How can Green IT help businesses?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Open Data &amp; Linked Open Data: How can Open Data impact our lives?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How can Web Science and Data Science work together?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Big Data – the big picture. How much data is 'Big Data'?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Changing the world: cooperation, co-creation, crowdfunding and crowdsourcing: Can crowdfunding replace the finance industry?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Will MOOCs destroy face-­to-face University Education?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Crime online; cyber security. Can legislation effectively protect from online crimes?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8"/>
            </a:pPr>
            <a:r>
              <a:rPr lang="en-US" sz="1400" dirty="0"/>
              <a:t>What are the today’s challenges and opportunities of AI in the workplace?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sz="1400" dirty="0"/>
              <a:t>Ethical and legal issues with autonomous vehicles. Why should autonomous vehicles become reality on UK roads?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sz="1400" dirty="0"/>
              <a:t>Digital marketing and advertising - use of personal data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sz="1400" dirty="0"/>
              <a:t>How can open data speed up open innovation?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sz="1400" dirty="0"/>
              <a:t>Does sports analytics create a better experience?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sz="1400" dirty="0"/>
              <a:t>Digital journalism and social media. How good do they fit together?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sz="1400" dirty="0"/>
              <a:t>Open addresses and open government data: How can they impact society and business?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sz="1400" dirty="0"/>
              <a:t>E-democracy and e-participation: Can technology drive increased participation?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Provisional Presentation Topics (2018)</a:t>
            </a:r>
          </a:p>
        </p:txBody>
      </p:sp>
    </p:spTree>
    <p:extLst>
      <p:ext uri="{BB962C8B-B14F-4D97-AF65-F5344CB8AC3E}">
        <p14:creationId xmlns:p14="http://schemas.microsoft.com/office/powerpoint/2010/main" val="269175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16"/>
            </a:pPr>
            <a:r>
              <a:rPr lang="en-US" sz="1400" dirty="0"/>
              <a:t>Cryptocurrencies and smart contracts: Is </a:t>
            </a:r>
            <a:r>
              <a:rPr lang="en-US" sz="1400" dirty="0" err="1"/>
              <a:t>blockchain</a:t>
            </a:r>
            <a:r>
              <a:rPr lang="en-US" sz="1400" dirty="0"/>
              <a:t> the future of finance industry?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sz="1400" dirty="0"/>
              <a:t>The sharing economy: Does it harm traditional businesses?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sz="1400" dirty="0"/>
              <a:t>How can businesses make use of virtual environments for internal </a:t>
            </a:r>
            <a:r>
              <a:rPr lang="en-US" sz="1400" dirty="0" err="1"/>
              <a:t>organisation</a:t>
            </a:r>
            <a:r>
              <a:rPr lang="en-US" sz="1400" dirty="0"/>
              <a:t>?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sz="1400" dirty="0"/>
              <a:t>How to protect intellectual property in software development and other art?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sz="1400" dirty="0"/>
              <a:t>How can serious gaming drive businesses?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sz="1400" dirty="0"/>
              <a:t>How dangerous can online hate be?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sz="1400" dirty="0"/>
              <a:t>Did Artificial Intelligence break the economy in 2008?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sz="1400" dirty="0"/>
              <a:t>Alexa is always listening.  Should I be worried?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sz="1400" dirty="0"/>
              <a:t>How are Cyber Attacks changing the face of warfare.</a:t>
            </a:r>
          </a:p>
          <a:p>
            <a:pPr marL="342900" indent="-342900">
              <a:buFont typeface="+mj-lt"/>
              <a:buAutoNum type="arabicPeriod" startAt="16"/>
            </a:pPr>
            <a:endParaRPr lang="en-US" sz="1400" dirty="0"/>
          </a:p>
          <a:p>
            <a:endParaRPr lang="en-US" sz="1400" dirty="0"/>
          </a:p>
          <a:p>
            <a:pPr marL="342900" indent="-342900">
              <a:buFont typeface="+mj-lt"/>
              <a:buAutoNum type="arabicPeriod" startAt="16"/>
            </a:pPr>
            <a:endParaRPr lang="en-US" sz="1400" dirty="0"/>
          </a:p>
          <a:p>
            <a:pPr marL="342900" indent="-342900">
              <a:buFont typeface="+mj-lt"/>
              <a:buAutoNum type="arabicPeriod" startAt="16"/>
            </a:pPr>
            <a:endParaRPr lang="en-US" sz="1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200" b="1" dirty="0"/>
              <a:t>Topic 6: </a:t>
            </a:r>
            <a:r>
              <a:rPr lang="en-US" sz="1200" dirty="0"/>
              <a:t>Will MOOCs destroy face-­to-face University Education?</a:t>
            </a:r>
            <a:endParaRPr lang="en-US" sz="1200" b="1" dirty="0"/>
          </a:p>
          <a:p>
            <a:r>
              <a:rPr lang="en-US" sz="1200" b="1" dirty="0"/>
              <a:t>Keywords</a:t>
            </a:r>
            <a:br>
              <a:rPr lang="en-US" sz="1200" b="1" dirty="0"/>
            </a:br>
            <a:r>
              <a:rPr lang="en-US" sz="1200" dirty="0"/>
              <a:t>Open Education; MOOCs.</a:t>
            </a:r>
          </a:p>
          <a:p>
            <a:r>
              <a:rPr lang="en-US" sz="1200" b="1" dirty="0"/>
              <a:t>Brief</a:t>
            </a:r>
            <a:br>
              <a:rPr lang="en-US" sz="1200" b="1" dirty="0"/>
            </a:br>
            <a:r>
              <a:rPr lang="en-US" sz="1200" dirty="0"/>
              <a:t>"Massive Open Online Courses", or MOOCs gain an increasing importance in the educational context. As</a:t>
            </a:r>
            <a:r>
              <a:rPr lang="mr-IN" sz="1200" dirty="0"/>
              <a:t>……</a:t>
            </a:r>
            <a:r>
              <a:rPr lang="en-GB" sz="1200" dirty="0"/>
              <a:t>.</a:t>
            </a:r>
            <a:r>
              <a:rPr lang="en-GB" sz="1200" i="1" dirty="0"/>
              <a:t>.[more]</a:t>
            </a:r>
          </a:p>
          <a:p>
            <a:r>
              <a:rPr lang="en-GB" sz="1200" b="1" dirty="0"/>
              <a:t>Presentation</a:t>
            </a:r>
            <a:br>
              <a:rPr lang="en-US" sz="1200" b="1" dirty="0"/>
            </a:br>
            <a:r>
              <a:rPr lang="en-US" sz="1200" dirty="0"/>
              <a:t>Prepare and produce a short presentation which provides an introduction to and overview of the development of MOOCs and discussed</a:t>
            </a:r>
            <a:r>
              <a:rPr lang="mr-IN" sz="1200" dirty="0"/>
              <a:t>…</a:t>
            </a:r>
            <a:r>
              <a:rPr lang="en-GB" sz="1200" i="1" dirty="0"/>
              <a:t>..[more]</a:t>
            </a:r>
            <a:endParaRPr lang="en-US" sz="1200" i="1" dirty="0"/>
          </a:p>
          <a:p>
            <a:r>
              <a:rPr lang="en-US" sz="1200" b="1" dirty="0"/>
              <a:t>Example links and reading`</a:t>
            </a:r>
          </a:p>
          <a:p>
            <a:r>
              <a:rPr lang="en-US" sz="1200" dirty="0"/>
              <a:t>Coursera: MOOC clearing house https://</a:t>
            </a:r>
            <a:r>
              <a:rPr lang="en-US" sz="1200" dirty="0" err="1"/>
              <a:t>www.coursera.org</a:t>
            </a:r>
            <a:r>
              <a:rPr lang="en-US" sz="1200" dirty="0"/>
              <a:t>/ </a:t>
            </a:r>
          </a:p>
          <a:p>
            <a:r>
              <a:rPr lang="en-US" sz="1200" dirty="0"/>
              <a:t>Belanger, Y. &amp; Thornton, J., 2013. Bioelectricity: A Quantitative Approach, Durham, NC. Available at: http://</a:t>
            </a:r>
            <a:r>
              <a:rPr lang="en-US" sz="1200" dirty="0" err="1"/>
              <a:t>dukespace.lib.duke.edu</a:t>
            </a:r>
            <a:r>
              <a:rPr lang="en-US" sz="1200" dirty="0"/>
              <a:t>/</a:t>
            </a:r>
            <a:r>
              <a:rPr lang="en-US" sz="1200" dirty="0" err="1"/>
              <a:t>dspace</a:t>
            </a:r>
            <a:r>
              <a:rPr lang="en-US" sz="1200" dirty="0"/>
              <a:t>/</a:t>
            </a:r>
            <a:r>
              <a:rPr lang="en-US" sz="1200" dirty="0" err="1"/>
              <a:t>bitstream</a:t>
            </a:r>
            <a:r>
              <a:rPr lang="en-US" sz="1200" dirty="0"/>
              <a:t>/handle/10161/6216/ Duke</a:t>
            </a:r>
          </a:p>
          <a:p>
            <a:r>
              <a:rPr lang="en-US" sz="1200" dirty="0"/>
              <a:t>[</a:t>
            </a:r>
            <a:r>
              <a:rPr lang="en-US" sz="1200" i="1" dirty="0"/>
              <a:t>more]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Provisional Presentation Topics.. Cont.</a:t>
            </a:r>
          </a:p>
        </p:txBody>
      </p:sp>
    </p:spTree>
    <p:extLst>
      <p:ext uri="{BB962C8B-B14F-4D97-AF65-F5344CB8AC3E}">
        <p14:creationId xmlns:p14="http://schemas.microsoft.com/office/powerpoint/2010/main" val="72919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Guidance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9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Stay Aware!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33472"/>
            <a:ext cx="4171950" cy="4114800"/>
          </a:xfrm>
        </p:spPr>
        <p:txBody>
          <a:bodyPr/>
          <a:lstStyle/>
          <a:p>
            <a:r>
              <a:rPr lang="en-GB" dirty="0"/>
              <a:t>Check the web page regularly</a:t>
            </a:r>
          </a:p>
          <a:p>
            <a:r>
              <a:rPr lang="en-GB" dirty="0"/>
              <a:t>Check your emails</a:t>
            </a:r>
          </a:p>
          <a:p>
            <a:r>
              <a:rPr lang="en-GB" dirty="0"/>
              <a:t>Talk to the other members of your groups</a:t>
            </a: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-84667" y="6476964"/>
            <a:ext cx="922866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/>
              <a:t>https://</a:t>
            </a:r>
            <a:r>
              <a:rPr lang="en-US" sz="2000" dirty="0" err="1"/>
              <a:t>secure.ecs.soton.ac.uk</a:t>
            </a:r>
            <a:r>
              <a:rPr lang="en-US" sz="2000" dirty="0"/>
              <a:t>/module/COMP1205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3EEF17F-4265-AE40-B1D0-11DD7130EB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23850" y="2033472"/>
            <a:ext cx="4288202" cy="354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0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Do your own background reading e.g. </a:t>
            </a:r>
            <a:r>
              <a:rPr lang="en-GB" dirty="0" err="1"/>
              <a:t>SlideRocket</a:t>
            </a:r>
            <a:endParaRPr lang="en-GB" dirty="0"/>
          </a:p>
        </p:txBody>
      </p:sp>
      <p:pic>
        <p:nvPicPr>
          <p:cNvPr id="6" name="Content Placeholder 5" descr="Screen Shot 2013-03-04 at 22.39.49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792" y="2261426"/>
            <a:ext cx="4901116" cy="4114800"/>
          </a:xfrm>
        </p:spPr>
      </p:pic>
    </p:spTree>
    <p:extLst>
      <p:ext uri="{BB962C8B-B14F-4D97-AF65-F5344CB8AC3E}">
        <p14:creationId xmlns:p14="http://schemas.microsoft.com/office/powerpoint/2010/main" val="123181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 some motivation for this task </a:t>
            </a:r>
            <a:r>
              <a:rPr lang="en-GB" dirty="0">
                <a:sym typeface="Wingdings"/>
              </a:rPr>
              <a:t></a:t>
            </a:r>
            <a:endParaRPr lang="en-GB" dirty="0"/>
          </a:p>
        </p:txBody>
      </p:sp>
      <p:pic>
        <p:nvPicPr>
          <p:cNvPr id="6" name="Content Placeholder 5" descr="Screenshot 2016-10-17 10.47.50.png">
            <a:hlinkClick r:id="rId2"/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6" r="21326"/>
          <a:stretch>
            <a:fillRect/>
          </a:stretch>
        </p:blipFill>
        <p:spPr/>
      </p:pic>
      <p:pic>
        <p:nvPicPr>
          <p:cNvPr id="9" name="Content Placeholder 8" descr="Screenshot 2016-10-17 11.37.03.png">
            <a:hlinkClick r:id="rId4"/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2" r="24772"/>
          <a:stretch>
            <a:fillRect/>
          </a:stretch>
        </p:blipFill>
        <p:spPr/>
      </p:pic>
      <p:sp>
        <p:nvSpPr>
          <p:cNvPr id="5" name="Rectangle 4">
            <a:hlinkClick r:id="rId2"/>
          </p:cNvPr>
          <p:cNvSpPr/>
          <p:nvPr/>
        </p:nvSpPr>
        <p:spPr>
          <a:xfrm>
            <a:off x="700861" y="5815013"/>
            <a:ext cx="3238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youtu.be</a:t>
            </a:r>
            <a:r>
              <a:rPr lang="en-GB" dirty="0"/>
              <a:t>/UbCUTtzCic0</a:t>
            </a:r>
          </a:p>
        </p:txBody>
      </p:sp>
      <p:sp>
        <p:nvSpPr>
          <p:cNvPr id="8" name="Rectangle 7">
            <a:hlinkClick r:id="rId4"/>
          </p:cNvPr>
          <p:cNvSpPr/>
          <p:nvPr/>
        </p:nvSpPr>
        <p:spPr>
          <a:xfrm>
            <a:off x="5101446" y="5850494"/>
            <a:ext cx="3174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youtu.be</a:t>
            </a:r>
            <a:r>
              <a:rPr lang="en-GB" dirty="0"/>
              <a:t>/ek_5FlQdE0I</a:t>
            </a:r>
          </a:p>
        </p:txBody>
      </p:sp>
    </p:spTree>
    <p:extLst>
      <p:ext uri="{BB962C8B-B14F-4D97-AF65-F5344CB8AC3E}">
        <p14:creationId xmlns:p14="http://schemas.microsoft.com/office/powerpoint/2010/main" val="8072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An audience….</a:t>
            </a:r>
          </a:p>
        </p:txBody>
      </p:sp>
      <p:pic>
        <p:nvPicPr>
          <p:cNvPr id="37892" name="Picture 4" descr="http://mms2002.ecs.soton.ac.uk/photos2002/105-0556_IM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mms2002.ecs.soton.ac.uk/photos2002/105-0556_IMG.JPG">
            <a:extLst>
              <a:ext uri="{FF2B5EF4-FFF2-40B4-BE49-F238E27FC236}">
                <a16:creationId xmlns:a16="http://schemas.microsoft.com/office/drawing/2014/main" id="{C885FABE-EC45-4A47-A309-607C909E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204A123-9892-3B46-9B57-7D06EC00393C}"/>
              </a:ext>
            </a:extLst>
          </p:cNvPr>
          <p:cNvSpPr txBox="1">
            <a:spLocks noChangeArrowheads="1"/>
          </p:cNvSpPr>
          <p:nvPr/>
        </p:nvSpPr>
        <p:spPr>
          <a:xfrm>
            <a:off x="177546" y="232220"/>
            <a:ext cx="8496300" cy="64928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/>
              <a:t>Think About Your Audience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this course is about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90" y="2108645"/>
            <a:ext cx="5151120" cy="3297936"/>
          </a:xfr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E066409E-204A-BC44-8779-1ACDA4E44AB3}"/>
              </a:ext>
            </a:extLst>
          </p:cNvPr>
          <p:cNvSpPr/>
          <p:nvPr/>
        </p:nvSpPr>
        <p:spPr>
          <a:xfrm>
            <a:off x="1172928" y="1629119"/>
            <a:ext cx="2449902" cy="1405533"/>
          </a:xfrm>
          <a:prstGeom prst="cloud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Sales Pitch to potential customer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C5C386BA-8E9B-1A43-AF3A-47DD7AE80452}"/>
              </a:ext>
            </a:extLst>
          </p:cNvPr>
          <p:cNvSpPr/>
          <p:nvPr/>
        </p:nvSpPr>
        <p:spPr>
          <a:xfrm>
            <a:off x="5604294" y="1616708"/>
            <a:ext cx="2449902" cy="983873"/>
          </a:xfrm>
          <a:prstGeom prst="cloud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Conference 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4A04AFD2-DC8D-B548-A305-76537463C40D}"/>
              </a:ext>
            </a:extLst>
          </p:cNvPr>
          <p:cNvSpPr/>
          <p:nvPr/>
        </p:nvSpPr>
        <p:spPr>
          <a:xfrm>
            <a:off x="6370248" y="2911143"/>
            <a:ext cx="2449902" cy="1405533"/>
          </a:xfrm>
          <a:prstGeom prst="cloud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Technology upgrade pitch to your team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EE4BA024-CF80-6F47-89DE-E60B3E70B576}"/>
              </a:ext>
            </a:extLst>
          </p:cNvPr>
          <p:cNvSpPr/>
          <p:nvPr/>
        </p:nvSpPr>
        <p:spPr>
          <a:xfrm>
            <a:off x="117630" y="3175202"/>
            <a:ext cx="2449902" cy="1827193"/>
          </a:xfrm>
          <a:prstGeom prst="cloud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Project Progress report to management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50568B24-B641-C845-A371-DCC7F2662EA1}"/>
              </a:ext>
            </a:extLst>
          </p:cNvPr>
          <p:cNvSpPr/>
          <p:nvPr/>
        </p:nvSpPr>
        <p:spPr>
          <a:xfrm>
            <a:off x="2567532" y="5547131"/>
            <a:ext cx="3669102" cy="1405533"/>
          </a:xfrm>
          <a:prstGeom prst="cloud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Specification summary discussion with a customer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3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Build on what you know already….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As a consumer of presentations</a:t>
            </a:r>
          </a:p>
          <a:p>
            <a:pPr marL="468313" lvl="1" indent="0">
              <a:buNone/>
            </a:pPr>
            <a:r>
              <a:rPr lang="en-GB" dirty="0"/>
              <a:t>Think about a memorable presentation</a:t>
            </a:r>
          </a:p>
          <a:p>
            <a:pPr marL="468313" lvl="1" indent="0">
              <a:buNone/>
            </a:pPr>
            <a:r>
              <a:rPr lang="en-GB" dirty="0"/>
              <a:t>What made it good?</a:t>
            </a:r>
          </a:p>
          <a:p>
            <a:pPr marL="468313" lvl="1" indent="0">
              <a:buNone/>
            </a:pPr>
            <a:r>
              <a:rPr lang="en-GB" dirty="0"/>
              <a:t>Three things….</a:t>
            </a:r>
          </a:p>
          <a:p>
            <a:pPr marL="468313" lvl="1" indent="0">
              <a:buNone/>
            </a:pPr>
            <a:r>
              <a:rPr lang="en-GB" dirty="0"/>
              <a:t>That you like to see in presentations</a:t>
            </a:r>
          </a:p>
          <a:p>
            <a:pPr marL="468313" lvl="1" indent="0">
              <a:buNone/>
            </a:pPr>
            <a:r>
              <a:rPr lang="en-GB" dirty="0"/>
              <a:t>That make presentations a disaster</a:t>
            </a:r>
          </a:p>
          <a:p>
            <a:r>
              <a:rPr lang="en-GB" dirty="0"/>
              <a:t>Chat with your friends about this</a:t>
            </a:r>
          </a:p>
          <a:p>
            <a:r>
              <a:rPr lang="en-GB" dirty="0"/>
              <a:t>Use this knowledge in your group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FCE19-57EC-9F44-A896-01FD70188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Remember its about Teamwork too!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70FDF-B49A-2047-AECA-1EDF1CA1F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700212"/>
            <a:ext cx="8582406" cy="4801171"/>
          </a:xfrm>
        </p:spPr>
        <p:txBody>
          <a:bodyPr/>
          <a:lstStyle/>
          <a:p>
            <a:r>
              <a:rPr lang="en-GB" dirty="0"/>
              <a:t>Get your team together asap</a:t>
            </a:r>
          </a:p>
          <a:p>
            <a:r>
              <a:rPr lang="en-GB" dirty="0"/>
              <a:t>Consider best ways of working together</a:t>
            </a:r>
          </a:p>
          <a:p>
            <a:pPr lvl="1"/>
            <a:r>
              <a:rPr lang="en-GB" dirty="0"/>
              <a:t>Who does what (best)?</a:t>
            </a:r>
          </a:p>
          <a:p>
            <a:pPr lvl="1"/>
            <a:r>
              <a:rPr lang="en-GB" dirty="0"/>
              <a:t>When to meet</a:t>
            </a:r>
          </a:p>
          <a:p>
            <a:pPr lvl="1"/>
            <a:r>
              <a:rPr lang="en-GB" dirty="0"/>
              <a:t>How to communicate</a:t>
            </a:r>
          </a:p>
          <a:p>
            <a:pPr lvl="1"/>
            <a:endParaRPr lang="en-GB" dirty="0"/>
          </a:p>
          <a:p>
            <a:pPr marL="53975" indent="0">
              <a:buNone/>
            </a:pPr>
            <a:r>
              <a:rPr lang="en-GB" dirty="0"/>
              <a:t>Understand that if your team has a weaker member our assessment will not be marking you down for this.  Rather it will be marking you up for how well you manage as a team.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B56603-26BE-4348-83E7-7310C6F70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395" y="1904746"/>
            <a:ext cx="2920879" cy="262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7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AnY</a:t>
            </a:r>
            <a:r>
              <a:rPr lang="en-GB" dirty="0"/>
              <a:t> Questions?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2" y="1764793"/>
            <a:ext cx="8101647" cy="2642108"/>
          </a:xfrm>
        </p:spPr>
        <p:txBody>
          <a:bodyPr/>
          <a:lstStyle/>
          <a:p>
            <a:r>
              <a:rPr lang="en-GB" dirty="0"/>
              <a:t>Thank you!</a:t>
            </a:r>
          </a:p>
          <a:p>
            <a:r>
              <a:rPr lang="en-GB" dirty="0"/>
              <a:t>Next Lectures:  </a:t>
            </a:r>
          </a:p>
          <a:p>
            <a:pPr lvl="1"/>
            <a:r>
              <a:rPr lang="en-GB" dirty="0"/>
              <a:t>How to do Presentations and meet the Assessment Criteria </a:t>
            </a:r>
          </a:p>
          <a:p>
            <a:pPr lvl="1"/>
            <a:r>
              <a:rPr lang="en-GB" dirty="0"/>
              <a:t>Organising work in teams	</a:t>
            </a:r>
          </a:p>
          <a:p>
            <a:pPr lvl="1"/>
            <a:r>
              <a:rPr lang="en-GB" dirty="0"/>
              <a:t>How to write and Summary</a:t>
            </a:r>
          </a:p>
          <a:p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379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general interest questions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How often have you made a formal presentation before?</a:t>
            </a:r>
          </a:p>
          <a:p>
            <a:pPr lvl="1"/>
            <a:r>
              <a:rPr lang="en-GB" dirty="0"/>
              <a:t>0-3 times?</a:t>
            </a:r>
          </a:p>
          <a:p>
            <a:pPr lvl="1"/>
            <a:r>
              <a:rPr lang="en-GB" dirty="0"/>
              <a:t>4-10 times?</a:t>
            </a:r>
          </a:p>
          <a:p>
            <a:pPr lvl="1"/>
            <a:r>
              <a:rPr lang="en-GB" dirty="0"/>
              <a:t>More than 10 times?</a:t>
            </a:r>
          </a:p>
        </p:txBody>
      </p:sp>
      <p:pic>
        <p:nvPicPr>
          <p:cNvPr id="4" name="Content Placeholder 2" descr="experienc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081" b="-31081"/>
          <a:stretch>
            <a:fillRect/>
          </a:stretch>
        </p:blipFill>
        <p:spPr>
          <a:xfrm rot="841211">
            <a:off x="4892316" y="1733374"/>
            <a:ext cx="3810000" cy="411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/>
              <a:t>Image: http://</a:t>
            </a:r>
            <a:r>
              <a:rPr lang="en-GB" dirty="0" err="1"/>
              <a:t>www.ventiq.com</a:t>
            </a:r>
            <a:r>
              <a:rPr lang="en-GB" dirty="0"/>
              <a:t>/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97727" y="5126182"/>
            <a:ext cx="4367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Remember:  We all have different experience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Beginning a journey…</a:t>
            </a:r>
          </a:p>
        </p:txBody>
      </p:sp>
      <p:pic>
        <p:nvPicPr>
          <p:cNvPr id="7" name="Content Placeholder 6" descr="getting-started-on-long-journey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1766507"/>
            <a:ext cx="3543300" cy="3982212"/>
          </a:xfrm>
        </p:spPr>
      </p:pic>
      <p:sp>
        <p:nvSpPr>
          <p:cNvPr id="6" name="Rectangle 5"/>
          <p:cNvSpPr/>
          <p:nvPr/>
        </p:nvSpPr>
        <p:spPr>
          <a:xfrm>
            <a:off x="-1240" y="6381328"/>
            <a:ext cx="9144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/>
              <a:t>Image: http://</a:t>
            </a:r>
            <a:r>
              <a:rPr lang="en-GB" dirty="0" err="1"/>
              <a:t>www.paulsbodine.com</a:t>
            </a:r>
            <a:r>
              <a:rPr lang="en-GB" dirty="0"/>
              <a:t>/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85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00213"/>
            <a:ext cx="6827448" cy="4114800"/>
          </a:xfrm>
        </p:spPr>
        <p:txBody>
          <a:bodyPr/>
          <a:lstStyle/>
          <a:p>
            <a:r>
              <a:rPr lang="en-GB" dirty="0"/>
              <a:t>To introduce you to some guidelines for making presentations and to prepare you to learn for yourself how to make an excellent presentation</a:t>
            </a:r>
          </a:p>
          <a:p>
            <a:r>
              <a:rPr lang="en-GB" dirty="0"/>
              <a:t>To prepare you (mentally) for the task of making a short presentation </a:t>
            </a:r>
          </a:p>
          <a:p>
            <a:r>
              <a:rPr lang="en-GB" dirty="0"/>
              <a:t>To understand some aspects of successful teamwork (under a bit of time pressure!)</a:t>
            </a:r>
          </a:p>
          <a:p>
            <a:r>
              <a:rPr lang="en-GB" dirty="0"/>
              <a:t> To help you to refine your learning through applying your critical skills. </a:t>
            </a:r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1C8017-D273-704D-A6F2-BFAFAEC76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456" y="1232694"/>
            <a:ext cx="2522544" cy="3197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Rationale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00212"/>
            <a:ext cx="8496300" cy="4778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Learning by doing</a:t>
            </a:r>
          </a:p>
          <a:p>
            <a:r>
              <a:rPr lang="en-GB" dirty="0"/>
              <a:t>Simple approaches first</a:t>
            </a:r>
          </a:p>
          <a:p>
            <a:r>
              <a:rPr lang="en-GB" dirty="0"/>
              <a:t>Practice to perfection</a:t>
            </a:r>
          </a:p>
          <a:p>
            <a:r>
              <a:rPr lang="en-GB" dirty="0"/>
              <a:t>But accept mistakes …</a:t>
            </a:r>
            <a:br>
              <a:rPr lang="en-GB" dirty="0"/>
            </a:br>
            <a:r>
              <a:rPr lang="en-GB" dirty="0"/>
              <a:t>which lead to learning </a:t>
            </a:r>
            <a:r>
              <a:rPr lang="en-GB" dirty="0">
                <a:sym typeface="Wingdings"/>
              </a:rPr>
              <a:t></a:t>
            </a:r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Realistically</a:t>
            </a:r>
            <a:br>
              <a:rPr lang="en-GB" dirty="0"/>
            </a:br>
            <a:r>
              <a:rPr lang="en-GB" dirty="0"/>
              <a:t>are you likely to be able to do </a:t>
            </a:r>
            <a:br>
              <a:rPr lang="en-GB" dirty="0"/>
            </a:br>
            <a:r>
              <a:rPr lang="en-GB" dirty="0"/>
              <a:t>a perfect job first time?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2044C0-4908-8544-AF44-F4CCAE683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516" y="1557338"/>
            <a:ext cx="2536885" cy="32793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71B162-FC9C-FD42-92CE-D25CF28AF302}"/>
              </a:ext>
            </a:extLst>
          </p:cNvPr>
          <p:cNvSpPr txBox="1"/>
          <p:nvPr/>
        </p:nvSpPr>
        <p:spPr>
          <a:xfrm>
            <a:off x="5116398" y="4748768"/>
            <a:ext cx="27751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https://</a:t>
            </a:r>
            <a:r>
              <a:rPr lang="en-GB" sz="900" dirty="0" err="1"/>
              <a:t>johnrchildress.files.wordpress.com</a:t>
            </a:r>
            <a:r>
              <a:rPr lang="en-GB" sz="900" dirty="0"/>
              <a:t>/2011/04/</a:t>
            </a:r>
          </a:p>
        </p:txBody>
      </p:sp>
    </p:spTree>
    <p:extLst>
      <p:ext uri="{BB962C8B-B14F-4D97-AF65-F5344CB8AC3E}">
        <p14:creationId xmlns:p14="http://schemas.microsoft.com/office/powerpoint/2010/main" val="176867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EBC6E-0FA3-FE4B-882F-AF79ABA2B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Chart Here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78AC9A1D-9076-3546-BC10-02B83B18473C}"/>
              </a:ext>
            </a:extLst>
          </p:cNvPr>
          <p:cNvSpPr/>
          <p:nvPr/>
        </p:nvSpPr>
        <p:spPr>
          <a:xfrm>
            <a:off x="574765" y="2032552"/>
            <a:ext cx="1658983" cy="2139851"/>
          </a:xfrm>
          <a:prstGeom prst="rightArrow">
            <a:avLst/>
          </a:prstGeom>
          <a:solidFill>
            <a:schemeClr val="bg2">
              <a:lumMod val="40000"/>
              <a:lumOff val="60000"/>
              <a:alpha val="38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hangingPunct="1"/>
            <a:r>
              <a:rPr lang="en-US" sz="1600" dirty="0">
                <a:solidFill>
                  <a:schemeClr val="tx1"/>
                </a:solidFill>
              </a:rPr>
              <a:t>Team selects preferred topics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51939707-2D18-0C4C-85F1-5E4537794A9F}"/>
              </a:ext>
            </a:extLst>
          </p:cNvPr>
          <p:cNvSpPr/>
          <p:nvPr/>
        </p:nvSpPr>
        <p:spPr>
          <a:xfrm>
            <a:off x="2484663" y="2032552"/>
            <a:ext cx="1554480" cy="2139851"/>
          </a:xfrm>
          <a:prstGeom prst="rightArrow">
            <a:avLst/>
          </a:prstGeom>
          <a:solidFill>
            <a:schemeClr val="bg2">
              <a:lumMod val="40000"/>
              <a:lumOff val="60000"/>
              <a:alpha val="38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hangingPunct="1"/>
            <a:r>
              <a:rPr lang="en-US" sz="1600" dirty="0">
                <a:solidFill>
                  <a:schemeClr val="tx1"/>
                </a:solidFill>
              </a:rPr>
              <a:t>Team Select 1 topic in Tool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F8FA37F3-259E-3240-9A62-0A970B446A99}"/>
              </a:ext>
            </a:extLst>
          </p:cNvPr>
          <p:cNvSpPr/>
          <p:nvPr/>
        </p:nvSpPr>
        <p:spPr>
          <a:xfrm>
            <a:off x="4168681" y="2050541"/>
            <a:ext cx="1554480" cy="2139851"/>
          </a:xfrm>
          <a:prstGeom prst="rightArrow">
            <a:avLst/>
          </a:prstGeom>
          <a:solidFill>
            <a:schemeClr val="bg2">
              <a:lumMod val="40000"/>
              <a:lumOff val="60000"/>
              <a:alpha val="38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hangingPunct="1"/>
            <a:r>
              <a:rPr lang="en-US" sz="1600" dirty="0">
                <a:solidFill>
                  <a:schemeClr val="tx1"/>
                </a:solidFill>
              </a:rPr>
              <a:t>Team Write Summary and Plan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A0DBA44A-8AB3-2F4A-B407-6AD193066B6B}"/>
              </a:ext>
            </a:extLst>
          </p:cNvPr>
          <p:cNvSpPr/>
          <p:nvPr/>
        </p:nvSpPr>
        <p:spPr>
          <a:xfrm>
            <a:off x="5852699" y="2277106"/>
            <a:ext cx="1554480" cy="1650742"/>
          </a:xfrm>
          <a:prstGeom prst="rightArrow">
            <a:avLst/>
          </a:prstGeom>
          <a:solidFill>
            <a:schemeClr val="bg2">
              <a:lumMod val="40000"/>
              <a:lumOff val="60000"/>
              <a:alpha val="38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hangingPunct="1"/>
            <a:r>
              <a:rPr lang="en-US" sz="1600" dirty="0">
                <a:solidFill>
                  <a:schemeClr val="tx1"/>
                </a:solidFill>
              </a:rPr>
              <a:t>Team Get F2F Feedback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BE954605-4B76-B44A-98DB-5E3DE498F399}"/>
              </a:ext>
            </a:extLst>
          </p:cNvPr>
          <p:cNvSpPr/>
          <p:nvPr/>
        </p:nvSpPr>
        <p:spPr>
          <a:xfrm>
            <a:off x="574765" y="5075715"/>
            <a:ext cx="2543992" cy="1161633"/>
          </a:xfrm>
          <a:prstGeom prst="rightArrow">
            <a:avLst/>
          </a:prstGeom>
          <a:solidFill>
            <a:schemeClr val="bg2">
              <a:lumMod val="40000"/>
              <a:lumOff val="60000"/>
              <a:alpha val="38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hangingPunct="1"/>
            <a:r>
              <a:rPr lang="en-US" sz="1600" dirty="0">
                <a:solidFill>
                  <a:schemeClr val="tx1"/>
                </a:solidFill>
              </a:rPr>
              <a:t>Team Produce Final Presentation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46D2347-6EB3-DE48-B454-C65566E66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343" y="4859924"/>
            <a:ext cx="2994116" cy="672525"/>
          </a:xfrm>
          <a:prstGeom prst="rightArrow">
            <a:avLst/>
          </a:prstGeom>
          <a:solidFill>
            <a:schemeClr val="bg2">
              <a:lumMod val="40000"/>
              <a:lumOff val="60000"/>
              <a:alpha val="38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indent="0" algn="ctr" eaLnBrk="1" hangingPunct="1">
              <a:buNone/>
            </a:pPr>
            <a:r>
              <a:rPr lang="en-US" sz="1600" dirty="0">
                <a:solidFill>
                  <a:schemeClr val="tx1"/>
                </a:solidFill>
              </a:rPr>
              <a:t>Team Make Presentation 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6633848F-A579-1D43-9D3E-3DD8CE3B3A9E}"/>
              </a:ext>
            </a:extLst>
          </p:cNvPr>
          <p:cNvSpPr txBox="1">
            <a:spLocks/>
          </p:cNvSpPr>
          <p:nvPr/>
        </p:nvSpPr>
        <p:spPr bwMode="auto">
          <a:xfrm>
            <a:off x="3353343" y="5556409"/>
            <a:ext cx="2994116" cy="1161633"/>
          </a:xfrm>
          <a:prstGeom prst="rightArrow">
            <a:avLst/>
          </a:prstGeom>
          <a:solidFill>
            <a:schemeClr val="bg2">
              <a:lumMod val="40000"/>
              <a:lumOff val="60000"/>
              <a:alpha val="38000"/>
            </a:schemeClr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7000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1213" indent="-28892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27188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1600" kern="0" dirty="0">
                <a:solidFill>
                  <a:schemeClr val="tx1"/>
                </a:solidFill>
              </a:rPr>
              <a:t>Team Peer Review other presentations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35BEC0-6759-AE44-BC03-09A5D0548E2A}"/>
              </a:ext>
            </a:extLst>
          </p:cNvPr>
          <p:cNvCxnSpPr>
            <a:cxnSpLocks/>
          </p:cNvCxnSpPr>
          <p:nvPr/>
        </p:nvCxnSpPr>
        <p:spPr bwMode="auto">
          <a:xfrm>
            <a:off x="4041421" y="1901201"/>
            <a:ext cx="0" cy="2139100"/>
          </a:xfrm>
          <a:prstGeom prst="line">
            <a:avLst/>
          </a:prstGeom>
          <a:solidFill>
            <a:schemeClr val="accent1"/>
          </a:solidFill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0A34337-DCD5-C842-A630-8C237CA79A51}"/>
              </a:ext>
            </a:extLst>
          </p:cNvPr>
          <p:cNvSpPr txBox="1"/>
          <p:nvPr/>
        </p:nvSpPr>
        <p:spPr>
          <a:xfrm>
            <a:off x="3646095" y="4040301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Team</a:t>
            </a:r>
          </a:p>
          <a:p>
            <a:r>
              <a:rPr lang="en-US" dirty="0" err="1"/>
              <a:t>Handin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5F480A-A0DD-9E49-88D8-38F13840C015}"/>
              </a:ext>
            </a:extLst>
          </p:cNvPr>
          <p:cNvCxnSpPr>
            <a:cxnSpLocks/>
          </p:cNvCxnSpPr>
          <p:nvPr/>
        </p:nvCxnSpPr>
        <p:spPr bwMode="auto">
          <a:xfrm>
            <a:off x="5759674" y="1901201"/>
            <a:ext cx="0" cy="2139100"/>
          </a:xfrm>
          <a:prstGeom prst="line">
            <a:avLst/>
          </a:prstGeom>
          <a:solidFill>
            <a:schemeClr val="accent1"/>
          </a:solidFill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D33D981-2849-A94E-817F-2FA611EA808F}"/>
              </a:ext>
            </a:extLst>
          </p:cNvPr>
          <p:cNvSpPr txBox="1"/>
          <p:nvPr/>
        </p:nvSpPr>
        <p:spPr>
          <a:xfrm>
            <a:off x="5364348" y="4040301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Team</a:t>
            </a:r>
          </a:p>
          <a:p>
            <a:r>
              <a:rPr lang="en-US" dirty="0" err="1"/>
              <a:t>Handin</a:t>
            </a:r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B0C5D54-4485-2148-9195-526C0E3C8D3B}"/>
              </a:ext>
            </a:extLst>
          </p:cNvPr>
          <p:cNvCxnSpPr>
            <a:cxnSpLocks/>
          </p:cNvCxnSpPr>
          <p:nvPr/>
        </p:nvCxnSpPr>
        <p:spPr bwMode="auto">
          <a:xfrm>
            <a:off x="3173559" y="4549452"/>
            <a:ext cx="0" cy="2139100"/>
          </a:xfrm>
          <a:prstGeom prst="line">
            <a:avLst/>
          </a:prstGeom>
          <a:solidFill>
            <a:schemeClr val="accent1"/>
          </a:solidFill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0E6BE15-B4E7-064B-9948-A6FE0C9C33E1}"/>
              </a:ext>
            </a:extLst>
          </p:cNvPr>
          <p:cNvSpPr txBox="1"/>
          <p:nvPr/>
        </p:nvSpPr>
        <p:spPr>
          <a:xfrm>
            <a:off x="2778233" y="6688552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Team</a:t>
            </a:r>
          </a:p>
          <a:p>
            <a:r>
              <a:rPr lang="en-US" dirty="0" err="1"/>
              <a:t>Handin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ACCEEF-379D-3C4E-8E70-B9268007BFC9}"/>
              </a:ext>
            </a:extLst>
          </p:cNvPr>
          <p:cNvSpPr txBox="1"/>
          <p:nvPr/>
        </p:nvSpPr>
        <p:spPr>
          <a:xfrm>
            <a:off x="1760561" y="1665027"/>
            <a:ext cx="1155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Week 3/4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8C095A-8CFF-624B-96E3-D32D79289C17}"/>
              </a:ext>
            </a:extLst>
          </p:cNvPr>
          <p:cNvSpPr txBox="1"/>
          <p:nvPr/>
        </p:nvSpPr>
        <p:spPr>
          <a:xfrm>
            <a:off x="4504539" y="1730630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Week 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D47F45-1AAB-A84A-A779-6D505DCCD279}"/>
              </a:ext>
            </a:extLst>
          </p:cNvPr>
          <p:cNvSpPr txBox="1"/>
          <p:nvPr/>
        </p:nvSpPr>
        <p:spPr>
          <a:xfrm>
            <a:off x="6141493" y="1901201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Week 5</a:t>
            </a:r>
          </a:p>
        </p:txBody>
      </p:sp>
    </p:spTree>
    <p:extLst>
      <p:ext uri="{BB962C8B-B14F-4D97-AF65-F5344CB8AC3E}">
        <p14:creationId xmlns:p14="http://schemas.microsoft.com/office/powerpoint/2010/main" val="238790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A813A-7B6E-7448-BB54-179AC6C94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725170"/>
            <a:ext cx="8496300" cy="649288"/>
          </a:xfrm>
        </p:spPr>
        <p:txBody>
          <a:bodyPr/>
          <a:lstStyle/>
          <a:p>
            <a:r>
              <a:rPr lang="en-GB" dirty="0"/>
              <a:t>How this course will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E539E-3FB2-AB49-A25D-227200E853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374458"/>
            <a:ext cx="4081895" cy="5350538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sz="1800" b="1" dirty="0"/>
              <a:t>Week 3</a:t>
            </a:r>
            <a:endParaRPr lang="en-GB" sz="1800" dirty="0"/>
          </a:p>
          <a:p>
            <a:pPr>
              <a:spcAft>
                <a:spcPts val="600"/>
              </a:spcAft>
              <a:buFont typeface="+mj-lt"/>
              <a:buAutoNum type="alphaUcPeriod"/>
            </a:pPr>
            <a:r>
              <a:rPr lang="en-GB" sz="1800" dirty="0"/>
              <a:t>An Introduction to the Library and Scholarly Research (Hugh, with Fiona Nichols from Library)  </a:t>
            </a:r>
            <a:br>
              <a:rPr lang="en-GB" sz="1800" dirty="0"/>
            </a:br>
            <a:r>
              <a:rPr lang="en-GB" sz="1800" i="1" dirty="0"/>
              <a:t>How to find the Evidence to present in your presentations and Papers</a:t>
            </a:r>
          </a:p>
          <a:p>
            <a:pPr>
              <a:spcAft>
                <a:spcPts val="600"/>
              </a:spcAft>
              <a:buFont typeface="+mj-lt"/>
              <a:buAutoNum type="alphaUcPeriod"/>
            </a:pPr>
            <a:r>
              <a:rPr lang="en-GB" sz="1800" dirty="0"/>
              <a:t>Introduction to Presentations and Coursework 2.  (this lecture)</a:t>
            </a:r>
            <a:br>
              <a:rPr lang="en-GB" sz="1800" dirty="0"/>
            </a:br>
            <a:r>
              <a:rPr lang="en-GB" sz="1800" i="1" dirty="0"/>
              <a:t>What you have to do and why!</a:t>
            </a:r>
          </a:p>
          <a:p>
            <a:pPr>
              <a:spcAft>
                <a:spcPts val="600"/>
              </a:spcAft>
              <a:buFont typeface="+mj-lt"/>
              <a:buAutoNum type="alphaUcPeriod"/>
            </a:pPr>
            <a:r>
              <a:rPr lang="en-GB" sz="1800" dirty="0"/>
              <a:t>Group Presentation Planning </a:t>
            </a:r>
            <a:br>
              <a:rPr lang="en-GB" sz="1800" dirty="0"/>
            </a:br>
            <a:r>
              <a:rPr lang="en-GB" sz="1800" i="1" dirty="0"/>
              <a:t>How to go about doing it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1800" b="1" dirty="0"/>
              <a:t>Week 4</a:t>
            </a:r>
          </a:p>
          <a:p>
            <a:pPr>
              <a:spcAft>
                <a:spcPts val="600"/>
              </a:spcAft>
              <a:buFont typeface="+mj-lt"/>
              <a:buAutoNum type="alphaUcPeriod" startAt="4"/>
            </a:pPr>
            <a:r>
              <a:rPr lang="en-GB" sz="1800" dirty="0"/>
              <a:t>Team Work  </a:t>
            </a:r>
          </a:p>
          <a:p>
            <a:pPr>
              <a:spcAft>
                <a:spcPts val="600"/>
              </a:spcAft>
              <a:buFont typeface="+mj-lt"/>
              <a:buAutoNum type="alphaUcPeriod" startAt="4"/>
            </a:pPr>
            <a:r>
              <a:rPr lang="en-GB" sz="1800" dirty="0"/>
              <a:t>Writing Abstracts (Presented by Mark Weal)  </a:t>
            </a:r>
            <a:br>
              <a:rPr lang="en-GB" sz="1800" dirty="0"/>
            </a:br>
            <a:r>
              <a:rPr lang="en-GB" sz="1800" i="1" dirty="0"/>
              <a:t>How to tell people what you are doing/have done</a:t>
            </a:r>
          </a:p>
          <a:p>
            <a:pPr marL="0" indent="0">
              <a:spcAft>
                <a:spcPts val="600"/>
              </a:spcAft>
              <a:buNone/>
            </a:pPr>
            <a:endParaRPr lang="en-GB" sz="18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C07AD-3B05-CA45-80F9-16A9D15A1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9887" y="1434206"/>
            <a:ext cx="4171950" cy="41148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sz="1800" b="1" dirty="0"/>
              <a:t>Week 5</a:t>
            </a:r>
          </a:p>
          <a:p>
            <a:pPr>
              <a:spcAft>
                <a:spcPts val="600"/>
              </a:spcAft>
            </a:pPr>
            <a:r>
              <a:rPr lang="en-GB" sz="1800" dirty="0"/>
              <a:t>Feedback on your Abstracts and Plans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1800" b="1" dirty="0"/>
              <a:t>Week 6</a:t>
            </a:r>
          </a:p>
          <a:p>
            <a:pPr>
              <a:spcAft>
                <a:spcPts val="600"/>
              </a:spcAft>
            </a:pPr>
            <a:r>
              <a:rPr lang="en-GB" sz="1800" dirty="0"/>
              <a:t>Other lectures - + Time to prepare your presentation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1800" b="1" dirty="0"/>
              <a:t>Weeks 7 and 8</a:t>
            </a:r>
          </a:p>
          <a:p>
            <a:pPr>
              <a:spcAft>
                <a:spcPts val="600"/>
              </a:spcAft>
            </a:pPr>
            <a:r>
              <a:rPr lang="en-GB" sz="1800" dirty="0"/>
              <a:t>Presentations and Peer Review</a:t>
            </a:r>
          </a:p>
          <a:p>
            <a:pPr marL="0" indent="0">
              <a:spcAft>
                <a:spcPts val="600"/>
              </a:spcAft>
              <a:buNone/>
            </a:pPr>
            <a:endParaRPr lang="en-GB" sz="1800" dirty="0"/>
          </a:p>
          <a:p>
            <a:pPr marL="0" indent="0">
              <a:spcAft>
                <a:spcPts val="600"/>
              </a:spcAft>
              <a:buNone/>
            </a:pPr>
            <a:r>
              <a:rPr lang="en-GB" sz="1800" b="1" dirty="0"/>
              <a:t>The remaining 4 weeks </a:t>
            </a:r>
            <a:r>
              <a:rPr lang="en-GB" sz="1800" dirty="0"/>
              <a:t>of the course will mostly be concerned with producing a Technical Report,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3F4F5E-15A2-EC49-863F-40732A638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887" y="5549006"/>
            <a:ext cx="3699725" cy="111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4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details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IMPORTANT</a:t>
            </a:r>
          </a:p>
        </p:txBody>
      </p:sp>
    </p:spTree>
    <p:extLst>
      <p:ext uri="{BB962C8B-B14F-4D97-AF65-F5344CB8AC3E}">
        <p14:creationId xmlns:p14="http://schemas.microsoft.com/office/powerpoint/2010/main" val="9776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owards a classification framework for social machines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defRPr sz="2400" b="1" dirty="0"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owards a classification framework for social machines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defRPr sz="2400" b="1" dirty="0"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1143</TotalTime>
  <Words>1288</Words>
  <Application>Microsoft Macintosh PowerPoint</Application>
  <PresentationFormat>On-screen Show (4:3)</PresentationFormat>
  <Paragraphs>194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Georgia</vt:lpstr>
      <vt:lpstr>Gill Sans MT</vt:lpstr>
      <vt:lpstr>Lucida Sans</vt:lpstr>
      <vt:lpstr>Verdana</vt:lpstr>
      <vt:lpstr>Wingdings 2</vt:lpstr>
      <vt:lpstr>Solstice</vt:lpstr>
      <vt:lpstr>Towards a classification framework for social machines</vt:lpstr>
      <vt:lpstr>1_Towards a classification framework for social machines</vt:lpstr>
      <vt:lpstr>Presentation Briefing</vt:lpstr>
      <vt:lpstr>What this course is about</vt:lpstr>
      <vt:lpstr>Some general interest questions</vt:lpstr>
      <vt:lpstr>Beginning a journey…</vt:lpstr>
      <vt:lpstr>Objectives</vt:lpstr>
      <vt:lpstr>Rationale</vt:lpstr>
      <vt:lpstr>Flow Chart Here</vt:lpstr>
      <vt:lpstr>How this course will progress</vt:lpstr>
      <vt:lpstr>details</vt:lpstr>
      <vt:lpstr>Presentation FAQs</vt:lpstr>
      <vt:lpstr>Presentation FAQs Contin</vt:lpstr>
      <vt:lpstr>Why Peer Review?</vt:lpstr>
      <vt:lpstr>PowerPoint Presentation</vt:lpstr>
      <vt:lpstr>PowerPoint Presentation</vt:lpstr>
      <vt:lpstr>SOME Guidance</vt:lpstr>
      <vt:lpstr>Stay Aware!</vt:lpstr>
      <vt:lpstr>Do your own background reading e.g. SlideRocket</vt:lpstr>
      <vt:lpstr>Find some motivation for this task </vt:lpstr>
      <vt:lpstr>An audience….</vt:lpstr>
      <vt:lpstr>Build on what you know already….</vt:lpstr>
      <vt:lpstr>Remember its about Teamwork too!</vt:lpstr>
      <vt:lpstr>AnY Questions?</vt:lpstr>
    </vt:vector>
  </TitlesOfParts>
  <Company>University of Southampton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COMP1205</dc:title>
  <dc:creator>Su White</dc:creator>
  <cp:lastModifiedBy>Hugh Davis</cp:lastModifiedBy>
  <cp:revision>113</cp:revision>
  <cp:lastPrinted>2014-03-23T19:00:42Z</cp:lastPrinted>
  <dcterms:created xsi:type="dcterms:W3CDTF">2014-03-09T11:41:28Z</dcterms:created>
  <dcterms:modified xsi:type="dcterms:W3CDTF">2019-10-17T10:39:18Z</dcterms:modified>
</cp:coreProperties>
</file>