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4"/>
  </p:notesMasterIdLst>
  <p:sldIdLst>
    <p:sldId id="308" r:id="rId9"/>
    <p:sldId id="257" r:id="rId10"/>
    <p:sldId id="258" r:id="rId11"/>
    <p:sldId id="261" r:id="rId12"/>
    <p:sldId id="291" r:id="rId13"/>
    <p:sldId id="268" r:id="rId14"/>
    <p:sldId id="276" r:id="rId15"/>
    <p:sldId id="282" r:id="rId16"/>
    <p:sldId id="283" r:id="rId17"/>
    <p:sldId id="292" r:id="rId18"/>
    <p:sldId id="293" r:id="rId19"/>
    <p:sldId id="294" r:id="rId20"/>
    <p:sldId id="275" r:id="rId21"/>
    <p:sldId id="295" r:id="rId22"/>
    <p:sldId id="296" r:id="rId23"/>
    <p:sldId id="298" r:id="rId24"/>
    <p:sldId id="297" r:id="rId25"/>
    <p:sldId id="299" r:id="rId26"/>
    <p:sldId id="262" r:id="rId27"/>
    <p:sldId id="263" r:id="rId28"/>
    <p:sldId id="272" r:id="rId29"/>
    <p:sldId id="300" r:id="rId30"/>
    <p:sldId id="264" r:id="rId31"/>
    <p:sldId id="266" r:id="rId32"/>
    <p:sldId id="301" r:id="rId33"/>
    <p:sldId id="302" r:id="rId34"/>
    <p:sldId id="309" r:id="rId35"/>
    <p:sldId id="310" r:id="rId36"/>
    <p:sldId id="305" r:id="rId37"/>
    <p:sldId id="265" r:id="rId38"/>
    <p:sldId id="270" r:id="rId39"/>
    <p:sldId id="271" r:id="rId40"/>
    <p:sldId id="306" r:id="rId41"/>
    <p:sldId id="307" r:id="rId42"/>
    <p:sldId id="289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Lucida Console" panose="020B0609040504020204" pitchFamily="49" charset="0"/>
      <p:regular r:id="rId53"/>
    </p:embeddedFont>
    <p:embeddedFont>
      <p:font typeface="Lucida Sans" panose="020B0602030504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7"/>
    <p:restoredTop sz="88706"/>
  </p:normalViewPr>
  <p:slideViewPr>
    <p:cSldViewPr snapToGrid="0" snapToObjects="1" showGuides="1">
      <p:cViewPr varScale="1">
        <p:scale>
          <a:sx n="98" d="100"/>
          <a:sy n="98" d="100"/>
        </p:scale>
        <p:origin x="102" y="150"/>
      </p:cViewPr>
      <p:guideLst>
        <p:guide orient="horz" pos="33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Case sensitive element and attribute names</a:t>
            </a:r>
          </a:p>
          <a:p>
            <a:pPr marL="360000" lvl="1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&lt;books&gt; != &lt;Books&gt; != &lt;BOOKS&gt;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XML Schema </a:t>
            </a:r>
            <a:r>
              <a:rPr lang="mr-IN" dirty="0"/>
              <a:t>–</a:t>
            </a:r>
            <a:r>
              <a:rPr lang="en-GB" dirty="0"/>
              <a:t> W3C standard</a:t>
            </a:r>
          </a:p>
          <a:p>
            <a:r>
              <a:rPr lang="en-GB" dirty="0"/>
              <a:t>Regular Language for XML Next Generation </a:t>
            </a:r>
            <a:r>
              <a:rPr lang="mr-IN" dirty="0"/>
              <a:t>–</a:t>
            </a:r>
            <a:r>
              <a:rPr lang="en-GB" dirty="0"/>
              <a:t> ISO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6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0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Schema Languages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Document Type Definitions have expressive limitations</a:t>
            </a:r>
          </a:p>
          <a:p>
            <a:pPr lvl="1"/>
            <a:r>
              <a:rPr lang="en-GB" dirty="0"/>
              <a:t>Cannot specify the range of values taken by attributes</a:t>
            </a:r>
          </a:p>
          <a:p>
            <a:pPr lvl="1"/>
            <a:r>
              <a:rPr lang="en-GB" dirty="0"/>
              <a:t>Cannot specify the range of non-</a:t>
            </a:r>
            <a:r>
              <a:rPr lang="en-GB" dirty="0" err="1"/>
              <a:t>markup</a:t>
            </a:r>
            <a:r>
              <a:rPr lang="en-GB" dirty="0"/>
              <a:t> element content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Two main competitors:</a:t>
            </a:r>
          </a:p>
          <a:p>
            <a:pPr lvl="1"/>
            <a:r>
              <a:rPr lang="en-GB" dirty="0"/>
              <a:t>XML Schema</a:t>
            </a:r>
          </a:p>
          <a:p>
            <a:pPr lvl="1"/>
            <a:r>
              <a:rPr lang="en-GB" dirty="0"/>
              <a:t>RELAX 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D089A-5413-C743-B249-E34E39E29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5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11144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describing 2D graphics</a:t>
            </a:r>
          </a:p>
          <a:p>
            <a:pPr lvl="1"/>
            <a:r>
              <a:rPr lang="en-GB" dirty="0"/>
              <a:t>Resolution independent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Javascript</a:t>
            </a:r>
            <a:r>
              <a:rPr lang="en-GB" dirty="0"/>
              <a:t> event handlers</a:t>
            </a:r>
          </a:p>
          <a:p>
            <a:pPr lvl="1"/>
            <a:r>
              <a:rPr lang="en-GB" dirty="0"/>
              <a:t>Support for manipulation via the Document Object Model (DOM)</a:t>
            </a:r>
          </a:p>
          <a:p>
            <a:pPr lvl="1"/>
            <a:r>
              <a:rPr lang="en-GB" dirty="0"/>
              <a:t>Uses CSS for styling and animation</a:t>
            </a:r>
          </a:p>
          <a:p>
            <a:pPr lvl="1"/>
            <a:r>
              <a:rPr lang="en-GB" dirty="0"/>
              <a:t>Integrates with HTML5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0FE23-6B52-4D43-9289-993B2F2ACE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SVG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height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width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="400"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xmlns:xlink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://www.w3.org/1999/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id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="grad1" x1="0%" y1="0%" x2="100%" y2="0%"&gt;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(255,255,0);stop-opacity:1"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="100%"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(255,0,0);stop-opacity:1"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	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ellipse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="200"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="70"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="85"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="55"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url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(#grad1)"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blue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transform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rotate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(30 20,40)"&gt;I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love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xlink:href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://www.w3.org/SVG/"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target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="_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blank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"&gt;SVG&lt;/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5E88D-DC95-C341-9C5C-72EFAF214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493420"/>
            <a:ext cx="3873500" cy="2032000"/>
          </a:xfrm>
        </p:spPr>
      </p:pic>
    </p:spTree>
    <p:extLst>
      <p:ext uri="{BB962C8B-B14F-4D97-AF65-F5344CB8AC3E}">
        <p14:creationId xmlns:p14="http://schemas.microsoft.com/office/powerpoint/2010/main" val="1062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</p:spTree>
    <p:extLst>
      <p:ext uri="{BB962C8B-B14F-4D97-AF65-F5344CB8AC3E}">
        <p14:creationId xmlns:p14="http://schemas.microsoft.com/office/powerpoint/2010/main" val="96997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expressing mathematical expressions</a:t>
            </a:r>
          </a:p>
          <a:p>
            <a:pPr lvl="1"/>
            <a:r>
              <a:rPr lang="en-GB" dirty="0"/>
              <a:t>Integrates with HTML5</a:t>
            </a:r>
          </a:p>
          <a:p>
            <a:pPr marL="0" indent="0">
              <a:buNone/>
            </a:pPr>
            <a:r>
              <a:rPr lang="en-GB" dirty="0"/>
              <a:t>Two sub-languages:</a:t>
            </a:r>
          </a:p>
          <a:p>
            <a:pPr lvl="1"/>
            <a:r>
              <a:rPr lang="en-GB" dirty="0"/>
              <a:t>Presentation-oriented (for display)</a:t>
            </a:r>
          </a:p>
          <a:p>
            <a:pPr lvl="1"/>
            <a:r>
              <a:rPr lang="en-GB" dirty="0"/>
              <a:t>Semantics-oriented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B303-822F-2347-98F8-734295255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Presentational MathML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7" y="1773236"/>
            <a:ext cx="6312621" cy="446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&gt;+&lt;/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&gt;=&lt;/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CE6A1-4644-E04A-B5C0-A70F0FB6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MathML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6441930" cy="4464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”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eq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plus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/&gt;	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7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Data</a:t>
            </a:r>
          </a:p>
        </p:txBody>
      </p:sp>
    </p:spTree>
    <p:extLst>
      <p:ext uri="{BB962C8B-B14F-4D97-AF65-F5344CB8AC3E}">
        <p14:creationId xmlns:p14="http://schemas.microsoft.com/office/powerpoint/2010/main" val="414266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and Linked Data on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Resource Description Framework</a:t>
            </a:r>
          </a:p>
          <a:p>
            <a:pPr lvl="1"/>
            <a:r>
              <a:rPr lang="en-GB" dirty="0"/>
              <a:t>Subject of a later lecture on this module</a:t>
            </a:r>
          </a:p>
          <a:p>
            <a:pPr lvl="1"/>
            <a:r>
              <a:rPr lang="en-GB" dirty="0"/>
              <a:t>Covered (in considerable depth) in COMP6215 Semantic Web Technologies next semester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" y="2997701"/>
            <a:ext cx="9048889" cy="3671387"/>
          </a:xfrm>
        </p:spPr>
      </p:pic>
    </p:spTree>
    <p:extLst>
      <p:ext uri="{BB962C8B-B14F-4D97-AF65-F5344CB8AC3E}">
        <p14:creationId xmlns:p14="http://schemas.microsoft.com/office/powerpoint/2010/main" val="106290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Formats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3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Open XML</a:t>
            </a:r>
          </a:p>
        </p:txBody>
      </p:sp>
    </p:spTree>
    <p:extLst>
      <p:ext uri="{BB962C8B-B14F-4D97-AF65-F5344CB8AC3E}">
        <p14:creationId xmlns:p14="http://schemas.microsoft.com/office/powerpoint/2010/main" val="414148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Office XML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711598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Microsoft-originated XML-based format</a:t>
            </a:r>
          </a:p>
          <a:p>
            <a:pPr lvl="1"/>
            <a:r>
              <a:rPr lang="en-GB" dirty="0"/>
              <a:t>Standardised by </a:t>
            </a:r>
            <a:r>
              <a:rPr lang="en-GB" dirty="0" err="1"/>
              <a:t>Ecma</a:t>
            </a:r>
            <a:r>
              <a:rPr lang="en-GB" dirty="0"/>
              <a:t> and ISO/IEC</a:t>
            </a:r>
          </a:p>
          <a:p>
            <a:pPr lvl="1"/>
            <a:r>
              <a:rPr lang="en-GB" dirty="0"/>
              <a:t>Replaced pre-2007 proprietary format</a:t>
            </a:r>
          </a:p>
          <a:p>
            <a:pPr marL="0" indent="0">
              <a:buNone/>
            </a:pPr>
            <a:r>
              <a:rPr lang="en-GB" dirty="0"/>
              <a:t>ZIP file of directory hierarchy containing XML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docprops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 contains metadata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/slides</a:t>
            </a:r>
            <a:r>
              <a:rPr lang="en-GB" dirty="0"/>
              <a:t> contains slides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/media</a:t>
            </a:r>
            <a:r>
              <a:rPr lang="en-GB" dirty="0"/>
              <a:t> contains images</a:t>
            </a:r>
          </a:p>
          <a:p>
            <a:pPr lvl="1"/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_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rels</a:t>
            </a:r>
            <a:r>
              <a:rPr lang="en-GB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GB" dirty="0"/>
              <a:t>translates file names into XML attribute values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23" y="1773236"/>
            <a:ext cx="2514049" cy="446404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15AF-DC48-7B4E-AEA8-CF553C1B0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5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692150"/>
            <a:ext cx="10944225" cy="616585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 standalone="yes"?&gt;</a:t>
            </a:r>
            <a:b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p:sld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xmlns:a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="http://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schemas.openxmlformats.org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drawingml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/2006/main" </a:t>
            </a:r>
            <a:b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xmlns:r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="http://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schemas.openxmlformats.org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officeDocument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/2006/relationships" </a:t>
            </a:r>
            <a:b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xmlns:p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="http://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schemas.openxmlformats.org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presentationml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/2006/main"&gt;</a:t>
            </a:r>
            <a:b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p:cSld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p:spTree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p:nvGrpSpPr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id="1" name=""/&gt;&lt;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p:cNvGrpSpPr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p:nvGrpSpPr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p:grpSpPr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a:xfrm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a:off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x="0" y="0"/&gt;&lt;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a:ext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cx="0" cy="0"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a:chOff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x="0" y="0"/&gt;&lt;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a:chExt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cx="0" cy="0"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a:xfrm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p:grpSpPr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id="2" name="Title 1"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a:spLocks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noGrp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="1"/&gt;&lt;/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p:ph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type="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ctrTitle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p:txBody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a:bodyPr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a:lstStyle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>
                <a:latin typeface="Lucida Console" charset="0"/>
                <a:ea typeface="Lucida Console" charset="0"/>
                <a:cs typeface="Lucida Console" charset="0"/>
              </a:rPr>
              <a:t>Web Formats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a:endParaRPr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p:txBody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id="3" name="Subtitle 2"/&gt;&lt;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a:spLocks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noGrp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="1"/&gt;&lt;/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p:ph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type="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subTitle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idx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="1"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p:txBody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a:bodyPr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a:lstStyle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>
                <a:latin typeface="Lucida Console" charset="0"/>
                <a:ea typeface="Lucida Console" charset="0"/>
                <a:cs typeface="Lucida Console" charset="0"/>
              </a:rPr>
              <a:t>COMP3220 Web Infrastructure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a:br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a:br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>
                <a:latin typeface="Lucida Console" charset="0"/>
                <a:ea typeface="Lucida Console" charset="0"/>
                <a:cs typeface="Lucida Console" charset="0"/>
              </a:rPr>
              <a:t>COMP6218 Web Architecture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a:endParaRPr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p:txBody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id="4" name="Text Placeholder 3"/&gt;&lt;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a:spLocks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noGrp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="1"/&gt;&lt;/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p:cNvSpPr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p:ph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type="body"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sz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="quarter"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idx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="10"/&gt;&lt;/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p:nvSpPr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p:spPr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p:txBody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a:bodyPr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a:lstStyle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 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>
                <a:latin typeface="Lucida Console" charset="0"/>
                <a:ea typeface="Lucida Console" charset="0"/>
                <a:cs typeface="Lucida Console" charset="0"/>
              </a:rPr>
              <a:t>Dr Nicholas Gibbins 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mr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-IN"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>
                <a:latin typeface="Lucida Console" charset="0"/>
                <a:ea typeface="Lucida Console" charset="0"/>
                <a:cs typeface="Lucida Console" charset="0"/>
              </a:rPr>
              <a:t>–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 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err="1"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400" b="1" dirty="0" err="1">
                <a:latin typeface="Lucida Console" charset="0"/>
                <a:ea typeface="Lucida Console" charset="0"/>
                <a:cs typeface="Lucida Console" charset="0"/>
              </a:rPr>
              <a:t>nmg@ecs.soton.ac.uk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a:endParaRPr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 /&gt;&lt;/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a:p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 dirty="0"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smtClean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="0"/&gt;&lt;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&gt;2017-2018&lt;/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a:t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a:endParaRPr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400" dirty="0" err="1">
                <a:latin typeface="Lucida Console" charset="0"/>
                <a:ea typeface="Lucida Console" charset="0"/>
                <a:cs typeface="Lucida Console" charset="0"/>
              </a:rPr>
              <a:t>en</a:t>
            </a:r>
            <a:r>
              <a:rPr lang="en-GB" sz="1400" dirty="0">
                <a:latin typeface="Lucida Console" charset="0"/>
                <a:ea typeface="Lucida Console" charset="0"/>
                <a:cs typeface="Lucida Console" charset="0"/>
              </a:rPr>
              <a:t>-GB"</a:t>
            </a:r>
          </a:p>
        </p:txBody>
      </p:sp>
    </p:spTree>
    <p:extLst>
      <p:ext uri="{BB962C8B-B14F-4D97-AF65-F5344CB8AC3E}">
        <p14:creationId xmlns:p14="http://schemas.microsoft.com/office/powerpoint/2010/main" val="100824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248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r>
              <a:rPr lang="en-GB" dirty="0"/>
              <a:t> Format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Open vendor-neutral standard for e-books defined by IDPF (now part of W3C)</a:t>
            </a:r>
          </a:p>
          <a:p>
            <a:pPr marL="0" indent="0">
              <a:buNone/>
            </a:pPr>
            <a:r>
              <a:rPr lang="en-GB" dirty="0"/>
              <a:t>ZIP file of directory hierarchy containing XML and HTML files </a:t>
            </a:r>
          </a:p>
          <a:p>
            <a:pPr lvl="1"/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  <a:p>
            <a:pPr lvl="1"/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Use of HTML allows resizable and </a:t>
            </a:r>
            <a:r>
              <a:rPr lang="en-GB" dirty="0" err="1"/>
              <a:t>reflowable</a:t>
            </a:r>
            <a:r>
              <a:rPr lang="en-GB" dirty="0"/>
              <a:t> content </a:t>
            </a:r>
            <a:r>
              <a:rPr lang="mr-IN" dirty="0"/>
              <a:t>–</a:t>
            </a:r>
            <a:r>
              <a:rPr lang="en-GB" dirty="0"/>
              <a:t> essential for adapting to a wide variety of readers</a:t>
            </a:r>
          </a:p>
          <a:p>
            <a:pPr marL="0" indent="0">
              <a:buNone/>
            </a:pPr>
            <a:r>
              <a:rPr lang="en-GB" dirty="0"/>
              <a:t>Other common </a:t>
            </a:r>
            <a:r>
              <a:rPr lang="en-GB" dirty="0" err="1"/>
              <a:t>ebook</a:t>
            </a:r>
            <a:r>
              <a:rPr lang="en-GB" dirty="0"/>
              <a:t> formats take similar approach (ZIP of XML/HTML files)</a:t>
            </a:r>
          </a:p>
          <a:p>
            <a:pPr lvl="1"/>
            <a:r>
              <a:rPr lang="en-GB" dirty="0"/>
              <a:t>Kindle (.</a:t>
            </a:r>
            <a:r>
              <a:rPr lang="en-GB" dirty="0" err="1"/>
              <a:t>azw</a:t>
            </a:r>
            <a:r>
              <a:rPr lang="en-GB" dirty="0"/>
              <a:t>), </a:t>
            </a:r>
            <a:r>
              <a:rPr lang="en-GB" dirty="0" err="1"/>
              <a:t>Mobipocket</a:t>
            </a:r>
            <a:r>
              <a:rPr lang="en-GB" dirty="0"/>
              <a:t>, Apple </a:t>
            </a:r>
            <a:r>
              <a:rPr lang="en-GB" dirty="0" err="1"/>
              <a:t>iBooks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4" y="1773238"/>
            <a:ext cx="3063961" cy="4464049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7E9FE7-D7F3-9E46-BC81-78B5B62788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0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Points to OPF package which describes the other components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&lt;container version="1.0”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urn:oasis:names:tc:opendocument:xmlns:container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    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rootfile</a:t>
            </a:r>
            <a:r>
              <a:rPr lang="en-GB" sz="1600" dirty="0">
                <a:latin typeface="Lucida Console" panose="020B0609040504020204" pitchFamily="49" charset="0"/>
              </a:rPr>
              <a:t> full-path="OEBPS/</a:t>
            </a:r>
            <a:r>
              <a:rPr lang="en-GB" sz="1600" dirty="0" err="1">
                <a:latin typeface="Lucida Console" panose="020B0609040504020204" pitchFamily="49" charset="0"/>
              </a:rPr>
              <a:t>content.opf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oebps-package+xml</a:t>
            </a:r>
            <a:r>
              <a:rPr lang="en-GB" sz="1600" dirty="0">
                <a:latin typeface="Lucida Console" panose="020B0609040504020204" pitchFamily="49" charset="0"/>
              </a:rPr>
              <a:t>"/&gt;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&lt;/container&gt;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1D07C5-32E8-E347-80A2-ECDF9AB80E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5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/>
              <a:t>Metadata about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&lt;metadata </a:t>
            </a:r>
            <a:r>
              <a:rPr lang="en-GB" sz="1600" dirty="0" err="1">
                <a:latin typeface="Lucida Console" panose="020B0609040504020204" pitchFamily="49" charset="0"/>
              </a:rPr>
              <a:t>xmlns:dc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/dc/elements/1.1/"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xmlns:dcterms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/dc/terms/"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xmlns:opf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www.idpf.org</a:t>
            </a:r>
            <a:r>
              <a:rPr lang="en-GB" sz="1600" dirty="0">
                <a:latin typeface="Lucida Console" panose="020B0609040504020204" pitchFamily="49" charset="0"/>
              </a:rPr>
              <a:t>/2007/</a:t>
            </a:r>
            <a:r>
              <a:rPr lang="en-GB" sz="1600" dirty="0" err="1">
                <a:latin typeface="Lucida Console" panose="020B0609040504020204" pitchFamily="49" charset="0"/>
              </a:rPr>
              <a:t>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xmlns:xsi</a:t>
            </a:r>
            <a:r>
              <a:rPr lang="en-GB" sz="1600" dirty="0">
                <a:latin typeface="Lucida Console" panose="020B0609040504020204" pitchFamily="49" charset="0"/>
              </a:rPr>
              <a:t>="http://www.w3.org/2001/</a:t>
            </a:r>
            <a:r>
              <a:rPr lang="en-GB" sz="1600" dirty="0" err="1">
                <a:latin typeface="Lucida Console" panose="020B0609040504020204" pitchFamily="49" charset="0"/>
              </a:rPr>
              <a:t>XMLSchema</a:t>
            </a:r>
            <a:r>
              <a:rPr lang="en-GB" sz="1600" dirty="0">
                <a:latin typeface="Lucida Console" panose="020B0609040504020204" pitchFamily="49" charset="0"/>
              </a:rPr>
              <a:t>-instance"&gt;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 id="</a:t>
            </a:r>
            <a:r>
              <a:rPr lang="en-GB" sz="1600" dirty="0" err="1">
                <a:latin typeface="Lucida Console" panose="020B0609040504020204" pitchFamily="49" charset="0"/>
              </a:rPr>
              <a:t>uuid_id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opf:scheme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uuid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df3d24ec-aa53-4a72-9075-e97b5b7bc26f&lt;/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&gt;The Stars, Like Dust&lt;/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opf:file-as</a:t>
            </a:r>
            <a:r>
              <a:rPr lang="en-GB" sz="1600" dirty="0">
                <a:latin typeface="Lucida Console" panose="020B0609040504020204" pitchFamily="49" charset="0"/>
              </a:rPr>
              <a:t>="Asimov, Isaac” </a:t>
            </a:r>
            <a:r>
              <a:rPr lang="en-GB" sz="1600" dirty="0" err="1">
                <a:latin typeface="Lucida Console" panose="020B0609040504020204" pitchFamily="49" charset="0"/>
              </a:rPr>
              <a:t>opf:role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aut</a:t>
            </a:r>
            <a:r>
              <a:rPr lang="en-GB" sz="1600" dirty="0">
                <a:latin typeface="Lucida Console" panose="020B0609040504020204" pitchFamily="49" charset="0"/>
              </a:rPr>
              <a:t>"&gt;Isaac Asimov&lt;/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r>
              <a:rPr lang="en-GB" sz="1600" dirty="0" err="1">
                <a:latin typeface="Lucida Console" panose="020B0609040504020204" pitchFamily="49" charset="0"/>
              </a:rPr>
              <a:t>en</a:t>
            </a: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&lt;/metadata&gt;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61BAE1-089B-3B40-8EE0-19D00447E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/>
              <a:t>Manifest listing files that comprise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&lt;manifest&gt;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="Images/</a:t>
            </a:r>
            <a:r>
              <a:rPr lang="en-GB" sz="1600" dirty="0" err="1">
                <a:latin typeface="Lucida Console" panose="020B0609040504020204" pitchFamily="49" charset="0"/>
              </a:rPr>
              <a:t>cover.jpeg</a:t>
            </a:r>
            <a:r>
              <a:rPr lang="en-GB" sz="1600" dirty="0">
                <a:latin typeface="Lucida Console" panose="020B0609040504020204" pitchFamily="49" charset="0"/>
              </a:rPr>
              <a:t>" id="cover"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media-type="image/jpeg"/&gt;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="Text/chapter01.xhtml" id="chapter01.xhtml"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&lt;/manifest&gt;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8751B7-2821-1242-8E96-907827D97C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Manifest listing files that comprise document</a:t>
            </a:r>
          </a:p>
          <a:p>
            <a:pPr lvl="1"/>
            <a:r>
              <a:rPr lang="en-GB" dirty="0"/>
              <a:t>Spine listing table of 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&lt;spine toc="</a:t>
            </a:r>
            <a:r>
              <a:rPr lang="en-GB" sz="1600" dirty="0" err="1">
                <a:latin typeface="Lucida Console" panose="020B0609040504020204" pitchFamily="49" charset="0"/>
              </a:rPr>
              <a:t>ncx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title.xhtml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="chapter01.xhtml"/&gt;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="chapter02.xhtml"/&gt;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="chapter03.xhtml"/&gt;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&lt;/spine&gt;</a:t>
            </a:r>
            <a:br>
              <a:rPr lang="en-GB" sz="1600" dirty="0">
                <a:latin typeface="Lucida Console" panose="020B0609040504020204" pitchFamily="49" charset="0"/>
              </a:rPr>
            </a:b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5A1690-8A51-1244-8D72-254A79404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OEBPS/Text/chapter01.xhtml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html PUBLIC "-//W3C//DTD XHTML 1.1//EN” "http://www.w3.org/TR/xhtml11/DTD/xhtml11.dtd"&gt;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="http://www.w3.org/1999/</a:t>
            </a:r>
            <a:r>
              <a:rPr lang="en-GB" sz="1600" dirty="0" err="1">
                <a:latin typeface="Lucida Console" panose="020B0609040504020204" pitchFamily="49" charset="0"/>
              </a:rPr>
              <a:t>xhtml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&lt;link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="../Styles/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rel</a:t>
            </a:r>
            <a:r>
              <a:rPr lang="en-GB" sz="1600" dirty="0">
                <a:latin typeface="Lucida Console" panose="020B0609040504020204" pitchFamily="49" charset="0"/>
              </a:rPr>
              <a:t>="stylesheet"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&lt;h1&gt;ONE: The Bedroom Murmured&lt;/h1&gt;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&lt;p&gt;The bedroom murmured to itself gently. It was almost below the limits of hearing—an irregular little sound, yet quite unmistakable, and quite deadly.&lt;/p&gt;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&lt;p&gt;But it wasn’t that which awakened Biron </a:t>
            </a:r>
            <a:r>
              <a:rPr lang="en-GB" sz="1600" dirty="0" err="1">
                <a:latin typeface="Lucida Console" panose="020B0609040504020204" pitchFamily="49" charset="0"/>
              </a:rPr>
              <a:t>Farrill</a:t>
            </a:r>
            <a:r>
              <a:rPr lang="en-GB" sz="1600" dirty="0">
                <a:latin typeface="Lucida Console" panose="020B0609040504020204" pitchFamily="49" charset="0"/>
              </a:rPr>
              <a:t> and dragged him out of a heavy, unrefreshing slumber. He turned his head restlessly from side to side in a futile struggle against the periodic burr-r-r on the end table.&lt;/p&gt;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&lt;p&gt;He put out a clumsy hand without opening his eyes and closed contact.&lt;/p&gt;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&lt;p&gt;“Hello,” he mumbled.&lt;/p&gt;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C57CED-7E19-F14F-9278-ED3CF96C7E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6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 dirty="0"/>
              <a:t>Web Formats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is the main Web format</a:t>
            </a:r>
          </a:p>
          <a:p>
            <a:pPr lvl="1"/>
            <a:r>
              <a:rPr lang="en-GB" dirty="0"/>
              <a:t>Many other formats in use on the Web</a:t>
            </a:r>
          </a:p>
          <a:p>
            <a:pPr lvl="1"/>
            <a:r>
              <a:rPr lang="en-GB" dirty="0"/>
              <a:t>Many other formats use Web standards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NOTE: This lecture goes into a lot of detail, but</a:t>
            </a:r>
            <a:br>
              <a:rPr lang="en-GB" dirty="0"/>
            </a:br>
            <a:r>
              <a:rPr lang="en-GB" dirty="0"/>
              <a:t>for illustrative purposes only. You should be </a:t>
            </a:r>
            <a:br>
              <a:rPr lang="en-GB" dirty="0"/>
            </a:br>
            <a:r>
              <a:rPr lang="en-GB" dirty="0"/>
              <a:t>broadly familiar with the range of formats, what</a:t>
            </a:r>
            <a:br>
              <a:rPr lang="en-GB" dirty="0"/>
            </a:br>
            <a:r>
              <a:rPr lang="en-GB" dirty="0"/>
              <a:t>they’re for and (roughly) how they 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F79E5-D768-AD4E-97A3-85D6AC348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482">
            <a:off x="7401427" y="1815531"/>
            <a:ext cx="3984730" cy="34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</p:spTree>
    <p:extLst>
      <p:ext uri="{BB962C8B-B14F-4D97-AF65-F5344CB8AC3E}">
        <p14:creationId xmlns:p14="http://schemas.microsoft.com/office/powerpoint/2010/main" val="38130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Not “of the Web”, but important for the Web</a:t>
            </a:r>
          </a:p>
          <a:p>
            <a:pPr lvl="1"/>
            <a:r>
              <a:rPr lang="en-GB" dirty="0"/>
              <a:t>8.5bn HTML documents in Google</a:t>
            </a:r>
          </a:p>
          <a:p>
            <a:pPr lvl="1"/>
            <a:r>
              <a:rPr lang="en-GB" dirty="0"/>
              <a:t>2.3bn PDF documents in Google</a:t>
            </a:r>
          </a:p>
          <a:p>
            <a:pPr marL="0" indent="0">
              <a:buNone/>
            </a:pPr>
            <a:r>
              <a:rPr lang="en-GB" dirty="0"/>
              <a:t>Structured for rendering of pre-formatted documents</a:t>
            </a:r>
          </a:p>
          <a:p>
            <a:pPr lvl="1"/>
            <a:r>
              <a:rPr lang="en-GB" dirty="0"/>
              <a:t>Set characters from fonts at position</a:t>
            </a:r>
          </a:p>
          <a:p>
            <a:pPr lvl="1"/>
            <a:r>
              <a:rPr lang="en-GB" dirty="0"/>
              <a:t>Draw lines (</a:t>
            </a:r>
            <a:r>
              <a:rPr lang="en-GB" dirty="0" err="1"/>
              <a:t>etc</a:t>
            </a:r>
            <a:r>
              <a:rPr lang="en-GB" dirty="0"/>
              <a:t>) at position</a:t>
            </a:r>
          </a:p>
          <a:p>
            <a:pPr lvl="1"/>
            <a:r>
              <a:rPr lang="en-GB" dirty="0"/>
              <a:t>No structure to text: no paragraphs, headings, lists,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Often used as official format of record</a:t>
            </a:r>
          </a:p>
          <a:p>
            <a:pPr lvl="1"/>
            <a:r>
              <a:rPr lang="en-GB" dirty="0"/>
              <a:t>Searchable </a:t>
            </a:r>
            <a:r>
              <a:rPr lang="mr-IN" dirty="0"/>
              <a:t>–</a:t>
            </a:r>
            <a:r>
              <a:rPr lang="en-GB" dirty="0"/>
              <a:t> unlike scanned documents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03944-C6B5-514D-8329-52D2D7502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1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PDF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Derived from Adobe’s earlier PostScript language</a:t>
            </a:r>
          </a:p>
          <a:p>
            <a:pPr lvl="1"/>
            <a:r>
              <a:rPr lang="en-GB" dirty="0"/>
              <a:t>Subset of PostScript’s page description language</a:t>
            </a:r>
            <a:br>
              <a:rPr lang="en-GB" dirty="0"/>
            </a:br>
            <a:r>
              <a:rPr lang="en-GB" dirty="0"/>
              <a:t>(but not a programming language like PostScript)</a:t>
            </a:r>
          </a:p>
          <a:p>
            <a:pPr marL="0" indent="0">
              <a:buNone/>
            </a:pPr>
            <a:r>
              <a:rPr lang="en-GB" dirty="0"/>
              <a:t>Other features</a:t>
            </a:r>
          </a:p>
          <a:p>
            <a:pPr lvl="1"/>
            <a:r>
              <a:rPr lang="en-GB" dirty="0"/>
              <a:t>Font embedding in documents</a:t>
            </a:r>
          </a:p>
          <a:p>
            <a:pPr lvl="1"/>
            <a:r>
              <a:rPr lang="en-GB" dirty="0"/>
              <a:t>Structured object storage, with data compression</a:t>
            </a:r>
          </a:p>
          <a:p>
            <a:pPr lvl="1"/>
            <a:r>
              <a:rPr lang="en-GB" dirty="0"/>
              <a:t>Access control and DRM</a:t>
            </a:r>
          </a:p>
          <a:p>
            <a:pPr lvl="1"/>
            <a:r>
              <a:rPr lang="en-GB" dirty="0"/>
              <a:t>Extensible metadata</a:t>
            </a:r>
          </a:p>
          <a:p>
            <a:pPr lvl="1"/>
            <a:r>
              <a:rPr lang="en-GB" dirty="0"/>
              <a:t>Fillable forms, annotations</a:t>
            </a:r>
          </a:p>
          <a:p>
            <a:pPr lvl="1"/>
            <a:r>
              <a:rPr lang="en-GB" dirty="0"/>
              <a:t>Links!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965E7-BE26-5647-AF3B-2C76527C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0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%PDF-1.0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1 0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Catalog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/Pages 3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/Outlines 2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2 0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&lt;&lt;/Type /Outlines /Count 0&gt;&gt;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3 0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/Pages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/Count 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/Kids [4 0 R]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4 0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/Parent 3 0 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/Resources &lt;&lt;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/Font &lt;&lt; /F1 7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ProcSet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6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MediaBox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[0 0 612 792]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/Contents 5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5 0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 /Length 44 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BT /F1 24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Tf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100 100 Td (Hello World)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Tj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ET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A90822-BB02-2D4C-98F7-26EA5CE9A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159200" y="1755150"/>
            <a:ext cx="1435100" cy="431800"/>
          </a:xfrm>
          <a:prstGeom prst="wedgeRectCallout">
            <a:avLst>
              <a:gd name="adj1" fmla="val -65081"/>
              <a:gd name="adj2" fmla="val 36029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Root Object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59200" y="3380806"/>
            <a:ext cx="2382618" cy="431800"/>
          </a:xfrm>
          <a:prstGeom prst="wedgeRectCallout">
            <a:avLst>
              <a:gd name="adj1" fmla="val -64103"/>
              <a:gd name="adj2" fmla="val 56617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Outlines Object (TOC)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159200" y="4283179"/>
            <a:ext cx="1381050" cy="431800"/>
          </a:xfrm>
          <a:prstGeom prst="wedgeRectCallout">
            <a:avLst>
              <a:gd name="adj1" fmla="val -71864"/>
              <a:gd name="adj2" fmla="val 18382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Page List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775650" y="1528539"/>
            <a:ext cx="1381050" cy="431800"/>
          </a:xfrm>
          <a:prstGeom prst="wedgeRectCallout">
            <a:avLst>
              <a:gd name="adj1" fmla="val -78301"/>
              <a:gd name="adj2" fmla="val 24265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605675" y="3927474"/>
            <a:ext cx="2122525" cy="600074"/>
          </a:xfrm>
          <a:prstGeom prst="wedgeRectCallout">
            <a:avLst>
              <a:gd name="adj1" fmla="val -64009"/>
              <a:gd name="adj2" fmla="val 5345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Drawing commands for </a:t>
            </a: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832102" y="5768520"/>
            <a:ext cx="3416299" cy="1039809"/>
          </a:xfrm>
          <a:prstGeom prst="wedgeRectCallout">
            <a:avLst>
              <a:gd name="adj1" fmla="val 47069"/>
              <a:gd name="adj2" fmla="val -96153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BeginText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, use font F1 at size 24, move to (100,100), draw the text “Hello World”, </a:t>
            </a: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EndText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6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6 0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[/PDF /Text]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7 0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/Font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/Subtype /Type1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/Name /F1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BaseFont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/Helvetica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xref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08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0000000000 65535 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0000000074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0000000120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0000000179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0000000322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0000000415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0000000445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trailer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/Size 8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fr-FR" sz="1600" dirty="0" err="1">
                <a:latin typeface="Lucida Console" charset="0"/>
                <a:ea typeface="Lucida Console" charset="0"/>
                <a:cs typeface="Lucida Console" charset="0"/>
              </a:rPr>
              <a:t>Root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1 0 R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startxref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553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>
                <a:latin typeface="Lucida Console" charset="0"/>
                <a:ea typeface="Lucida Console" charset="0"/>
                <a:cs typeface="Lucida Console" charset="0"/>
              </a:rPr>
              <a:t>%%EOF</a:t>
            </a:r>
            <a:endParaRPr lang="en-GB" sz="1600" b="1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840560-4219-0644-9E8A-EED2C6C7D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8086650" y="1658937"/>
            <a:ext cx="1381050" cy="431800"/>
          </a:xfrm>
          <a:prstGeom prst="wedgeRectCallout">
            <a:avLst>
              <a:gd name="adj1" fmla="val -78301"/>
              <a:gd name="adj2" fmla="val -2206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540050" y="2414587"/>
            <a:ext cx="1381050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Fonts for first page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540051" y="1658938"/>
            <a:ext cx="1696925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Definitions for 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01263" y="4724401"/>
            <a:ext cx="2235712" cy="681037"/>
          </a:xfrm>
          <a:prstGeom prst="wedgeRectCallout">
            <a:avLst>
              <a:gd name="adj1" fmla="val 91823"/>
              <a:gd name="adj2" fmla="val -40441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Number of objects, ID of root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7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/>
              <a:t>Lecture: Trailblazers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0116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general purpose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lvl="1"/>
            <a:r>
              <a:rPr lang="en-GB" dirty="0"/>
              <a:t>A W3C-defined subset of the Standard Generalized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markup</a:t>
            </a:r>
            <a:r>
              <a:rPr lang="en-GB" dirty="0"/>
              <a:t> language for defining domain-specific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Used as the basis for a number of Web formats:</a:t>
            </a:r>
          </a:p>
          <a:p>
            <a:pPr lvl="1"/>
            <a:r>
              <a:rPr lang="en-GB" dirty="0"/>
              <a:t>Scalable Vector Graphics</a:t>
            </a:r>
          </a:p>
          <a:p>
            <a:pPr lvl="1"/>
            <a:r>
              <a:rPr lang="en-GB" dirty="0"/>
              <a:t>Resource Description Framework</a:t>
            </a:r>
          </a:p>
          <a:p>
            <a:pPr lvl="1"/>
            <a:r>
              <a:rPr lang="en-GB" dirty="0"/>
              <a:t>Synchronised Multimedia Integration Language</a:t>
            </a:r>
          </a:p>
          <a:p>
            <a:pPr lvl="1"/>
            <a:r>
              <a:rPr lang="en-GB" dirty="0"/>
              <a:t>Simple Object Access Protocol</a:t>
            </a:r>
          </a:p>
          <a:p>
            <a:pPr lvl="1"/>
            <a:r>
              <a:rPr lang="en-GB" dirty="0" err="1"/>
              <a:t>eXtensible</a:t>
            </a:r>
            <a:r>
              <a:rPr lang="en-GB" dirty="0"/>
              <a:t> Stylesheet Language Transformations</a:t>
            </a:r>
          </a:p>
          <a:p>
            <a:pPr lvl="1"/>
            <a:r>
              <a:rPr lang="en-GB" dirty="0"/>
              <a:t>(but not HTML5)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25719-C241-594A-B8CE-C17366ECE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&lt;?xml version="1.0"?&gt;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&lt;!DOCTYPE booklist SYSTEM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books.dtd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&lt;booklist&gt;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&lt;item cat="S"&gt;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&lt;title&gt;I, Robot&lt;/title&gt;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&lt;author&gt;Asimov, Isaac&lt;/author&gt;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&lt;price&gt;5.95&lt;/price&gt;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&lt;quantity&gt;3&lt;/quantity&gt;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&lt;item cat=”C"&gt;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&lt;title&gt;Persuasion&lt;/title&gt;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&lt;author&gt;Austen, Jane&lt;/author&gt;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&lt;price&gt;6.95&lt;/price&gt;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&lt;quantity&gt;2&lt;/quantity&gt;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&lt;/books&gt;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&lt;/booklist&gt; </a:t>
            </a:r>
          </a:p>
          <a:p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3B1B1-E658-2E4D-8F13-21CCF8AFB7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67917E-63E8-1642-9ECB-D89404A0D240}"/>
              </a:ext>
            </a:extLst>
          </p:cNvPr>
          <p:cNvGrpSpPr/>
          <p:nvPr/>
        </p:nvGrpSpPr>
        <p:grpSpPr>
          <a:xfrm>
            <a:off x="623888" y="898048"/>
            <a:ext cx="9434598" cy="1153952"/>
            <a:chOff x="623888" y="898048"/>
            <a:chExt cx="9434598" cy="1153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06EFCA-C9E4-F54A-9EC2-9BC7372FA30F}"/>
                </a:ext>
              </a:extLst>
            </p:cNvPr>
            <p:cNvSpPr/>
            <p:nvPr/>
          </p:nvSpPr>
          <p:spPr bwMode="auto">
            <a:xfrm>
              <a:off x="623888" y="1800000"/>
              <a:ext cx="5400675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75C6FB-FE3B-B941-B9F2-F408764391FF}"/>
                </a:ext>
              </a:extLst>
            </p:cNvPr>
            <p:cNvSpPr txBox="1"/>
            <p:nvPr/>
          </p:nvSpPr>
          <p:spPr>
            <a:xfrm>
              <a:off x="6262254" y="898048"/>
              <a:ext cx="37962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XML declaration</a:t>
              </a:r>
            </a:p>
            <a:p>
              <a:r>
                <a:rPr lang="en-GB" dirty="0"/>
                <a:t>Tells a document processor that</a:t>
              </a:r>
            </a:p>
            <a:p>
              <a:r>
                <a:rPr lang="en-GB" dirty="0"/>
                <a:t>this is XML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C50BD4-8230-C546-A478-07DEEB2A2B12}"/>
                </a:ext>
              </a:extLst>
            </p:cNvPr>
            <p:cNvCxnSpPr>
              <a:cxnSpLocks/>
              <a:stCxn id="8" idx="1"/>
              <a:endCxn id="6" idx="0"/>
            </p:cNvCxnSpPr>
            <p:nvPr/>
          </p:nvCxnSpPr>
          <p:spPr>
            <a:xfrm rot="10800000" flipV="1">
              <a:off x="3324226" y="1359712"/>
              <a:ext cx="2938028" cy="44028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5948C6-18A9-9643-A251-F381388B2D83}"/>
              </a:ext>
            </a:extLst>
          </p:cNvPr>
          <p:cNvGrpSpPr/>
          <p:nvPr/>
        </p:nvGrpSpPr>
        <p:grpSpPr>
          <a:xfrm>
            <a:off x="623886" y="2052000"/>
            <a:ext cx="10080610" cy="2829497"/>
            <a:chOff x="623886" y="2052000"/>
            <a:chExt cx="10080610" cy="28294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F3C7E0-5CA3-8048-A321-D977C5DF37FA}"/>
                </a:ext>
              </a:extLst>
            </p:cNvPr>
            <p:cNvSpPr/>
            <p:nvPr/>
          </p:nvSpPr>
          <p:spPr bwMode="auto">
            <a:xfrm>
              <a:off x="623886" y="2052000"/>
              <a:ext cx="5400677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DE406-35EC-BE4D-AAC8-0D3779C0B147}"/>
                </a:ext>
              </a:extLst>
            </p:cNvPr>
            <p:cNvSpPr txBox="1"/>
            <p:nvPr/>
          </p:nvSpPr>
          <p:spPr>
            <a:xfrm>
              <a:off x="6262254" y="3958167"/>
              <a:ext cx="44422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Document Type Declaration (doctype)</a:t>
              </a:r>
            </a:p>
            <a:p>
              <a:r>
                <a:rPr lang="en-GB" dirty="0"/>
                <a:t>Tells a document processor what type</a:t>
              </a:r>
            </a:p>
            <a:p>
              <a:r>
                <a:rPr lang="en-GB" dirty="0"/>
                <a:t>of document this is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7E94B8AC-1B66-174A-90C7-924BCF5FC40C}"/>
                </a:ext>
              </a:extLst>
            </p:cNvPr>
            <p:cNvCxnSpPr>
              <a:cxnSpLocks/>
              <a:stCxn id="9" idx="1"/>
              <a:endCxn id="7" idx="2"/>
            </p:cNvCxnSpPr>
            <p:nvPr/>
          </p:nvCxnSpPr>
          <p:spPr>
            <a:xfrm rot="10800000">
              <a:off x="3324226" y="2304000"/>
              <a:ext cx="2938029" cy="211583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6D16E4-7401-CB4F-8B45-777584CA4ADD}"/>
              </a:ext>
            </a:extLst>
          </p:cNvPr>
          <p:cNvGrpSpPr/>
          <p:nvPr/>
        </p:nvGrpSpPr>
        <p:grpSpPr>
          <a:xfrm>
            <a:off x="3865122" y="2051999"/>
            <a:ext cx="7273788" cy="1299438"/>
            <a:chOff x="3865122" y="2051999"/>
            <a:chExt cx="7273788" cy="12994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0E7E8E-BA5F-2541-B84B-0E32FAA6D9A7}"/>
                </a:ext>
              </a:extLst>
            </p:cNvPr>
            <p:cNvSpPr/>
            <p:nvPr/>
          </p:nvSpPr>
          <p:spPr bwMode="auto">
            <a:xfrm>
              <a:off x="3865122" y="2051999"/>
              <a:ext cx="1355389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8040BA-CC85-4E48-9197-83D179B9275B}"/>
                </a:ext>
              </a:extLst>
            </p:cNvPr>
            <p:cNvSpPr txBox="1"/>
            <p:nvPr/>
          </p:nvSpPr>
          <p:spPr>
            <a:xfrm>
              <a:off x="6262254" y="2428107"/>
              <a:ext cx="4876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Reference to a Document Type Definition</a:t>
              </a:r>
            </a:p>
            <a:p>
              <a:r>
                <a:rPr lang="en-GB" dirty="0"/>
                <a:t>Tells a document processor how to parse </a:t>
              </a:r>
              <a:br>
                <a:rPr lang="en-GB" dirty="0"/>
              </a:br>
              <a:r>
                <a:rPr lang="en-GB" dirty="0"/>
                <a:t>this document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22C1365E-9FEB-A84E-91CA-6FAC7F6185DE}"/>
                </a:ext>
              </a:extLst>
            </p:cNvPr>
            <p:cNvCxnSpPr>
              <a:cxnSpLocks/>
              <a:stCxn id="18" idx="1"/>
              <a:endCxn id="15" idx="2"/>
            </p:cNvCxnSpPr>
            <p:nvPr/>
          </p:nvCxnSpPr>
          <p:spPr>
            <a:xfrm rot="10800000">
              <a:off x="4542818" y="2304000"/>
              <a:ext cx="1719437" cy="58577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4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Type Definition (DTD)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formal definition of the grammar for an XML document type</a:t>
            </a:r>
          </a:p>
          <a:p>
            <a:pPr lvl="1"/>
            <a:r>
              <a:rPr lang="en-GB" dirty="0"/>
              <a:t>What elements and attributes exist</a:t>
            </a:r>
          </a:p>
          <a:p>
            <a:pPr lvl="1"/>
            <a:r>
              <a:rPr lang="en-GB" dirty="0"/>
              <a:t>What elements can exist inside other elements (the content model)</a:t>
            </a:r>
          </a:p>
          <a:p>
            <a:pPr lvl="1"/>
            <a:r>
              <a:rPr lang="en-GB" dirty="0">
                <a:ea typeface="Lucida Sans Typewriter Std" charset="0"/>
                <a:cs typeface="Lucida Sans Typewriter Std" charset="0"/>
              </a:rPr>
              <a:t>Referenced</a:t>
            </a:r>
            <a:r>
              <a:rPr lang="en-GB" dirty="0">
                <a:latin typeface="Lucida Sans" panose="020B0602030504020204" pitchFamily="34" charset="77"/>
                <a:ea typeface="Lucida Sans Typewriter Std" charset="0"/>
                <a:cs typeface="Lucida Sans Typewriter Std" charset="0"/>
              </a:rPr>
              <a:t> by the document type declaration</a:t>
            </a:r>
          </a:p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&lt;!DOCTYPE booklist [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booklist (books)&gt;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books (item)*&gt;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item (title, author, price, quantity)&gt;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title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author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price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quantity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&lt;!ATTLIST item cat CDATA #REQUIRED&gt;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]&gt;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580753-8D70-144F-9E5C-B54A95B71B3A}"/>
              </a:ext>
            </a:extLst>
          </p:cNvPr>
          <p:cNvGrpSpPr/>
          <p:nvPr/>
        </p:nvGrpSpPr>
        <p:grpSpPr>
          <a:xfrm>
            <a:off x="930010" y="3613665"/>
            <a:ext cx="10963398" cy="775455"/>
            <a:chOff x="930010" y="3613665"/>
            <a:chExt cx="10963398" cy="775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7530CB-249B-4B44-BCCC-BEAF32A9C0E5}"/>
                </a:ext>
              </a:extLst>
            </p:cNvPr>
            <p:cNvSpPr/>
            <p:nvPr/>
          </p:nvSpPr>
          <p:spPr bwMode="auto">
            <a:xfrm>
              <a:off x="930010" y="4035703"/>
              <a:ext cx="6774804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058214-1513-4D4E-9BC2-CA1A69F2E3E0}"/>
                </a:ext>
              </a:extLst>
            </p:cNvPr>
            <p:cNvSpPr txBox="1"/>
            <p:nvPr/>
          </p:nvSpPr>
          <p:spPr>
            <a:xfrm>
              <a:off x="9668119" y="3613665"/>
              <a:ext cx="222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definition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998BB43D-EF88-E341-8FD8-D86089028073}"/>
                </a:ext>
              </a:extLst>
            </p:cNvPr>
            <p:cNvCxnSpPr>
              <a:cxnSpLocks/>
              <a:stCxn id="12" idx="2"/>
              <a:endCxn id="7" idx="3"/>
            </p:cNvCxnSpPr>
            <p:nvPr/>
          </p:nvCxnSpPr>
          <p:spPr>
            <a:xfrm rot="5400000">
              <a:off x="9128082" y="2559729"/>
              <a:ext cx="229415" cy="3075950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56AE12-9F48-4E4B-BEA5-C4B80746197B}"/>
              </a:ext>
            </a:extLst>
          </p:cNvPr>
          <p:cNvGrpSpPr/>
          <p:nvPr/>
        </p:nvGrpSpPr>
        <p:grpSpPr>
          <a:xfrm>
            <a:off x="2331643" y="5440998"/>
            <a:ext cx="2840743" cy="1127580"/>
            <a:chOff x="2325610" y="4064630"/>
            <a:chExt cx="2840743" cy="11275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3BF2-4618-D042-8061-CDFBAF3A20F2}"/>
                </a:ext>
              </a:extLst>
            </p:cNvPr>
            <p:cNvSpPr/>
            <p:nvPr/>
          </p:nvSpPr>
          <p:spPr bwMode="auto">
            <a:xfrm>
              <a:off x="2325610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0A64F9AB-0C15-CA4F-94AE-21AB017C31A8}"/>
                </a:ext>
              </a:extLst>
            </p:cNvPr>
            <p:cNvCxnSpPr>
              <a:cxnSpLocks/>
              <a:stCxn id="16" idx="1"/>
              <a:endCxn id="8" idx="2"/>
            </p:cNvCxnSpPr>
            <p:nvPr/>
          </p:nvCxnSpPr>
          <p:spPr>
            <a:xfrm rot="10800000">
              <a:off x="2633798" y="4360192"/>
              <a:ext cx="767329" cy="64735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1C3E93-942B-1242-BA3B-730D8B4A020F}"/>
                </a:ext>
              </a:extLst>
            </p:cNvPr>
            <p:cNvSpPr txBox="1"/>
            <p:nvPr/>
          </p:nvSpPr>
          <p:spPr>
            <a:xfrm>
              <a:off x="3401126" y="4822878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58D8CF-A322-D74E-830D-3947068DBA84}"/>
              </a:ext>
            </a:extLst>
          </p:cNvPr>
          <p:cNvGrpSpPr/>
          <p:nvPr/>
        </p:nvGrpSpPr>
        <p:grpSpPr>
          <a:xfrm>
            <a:off x="3018698" y="3455352"/>
            <a:ext cx="6277359" cy="904840"/>
            <a:chOff x="3018698" y="3455352"/>
            <a:chExt cx="6277359" cy="904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6A03EE-B59E-A047-8E28-B39B92B63E66}"/>
                </a:ext>
              </a:extLst>
            </p:cNvPr>
            <p:cNvSpPr/>
            <p:nvPr/>
          </p:nvSpPr>
          <p:spPr bwMode="auto">
            <a:xfrm>
              <a:off x="3018698" y="4064630"/>
              <a:ext cx="4431674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D560BB66-4B0D-9140-961B-F70E68865CB6}"/>
                </a:ext>
              </a:extLst>
            </p:cNvPr>
            <p:cNvCxnSpPr>
              <a:cxnSpLocks/>
              <a:stCxn id="17" idx="1"/>
              <a:endCxn id="9" idx="0"/>
            </p:cNvCxnSpPr>
            <p:nvPr/>
          </p:nvCxnSpPr>
          <p:spPr>
            <a:xfrm rot="10800000" flipV="1">
              <a:off x="5234535" y="3640018"/>
              <a:ext cx="2217748" cy="42461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95AC08-7748-6D4B-978D-43573A778674}"/>
                </a:ext>
              </a:extLst>
            </p:cNvPr>
            <p:cNvSpPr txBox="1"/>
            <p:nvPr/>
          </p:nvSpPr>
          <p:spPr>
            <a:xfrm>
              <a:off x="7452283" y="3455352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Content model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FD9B3E-E104-A343-AE17-8F0D1D26B8F7}"/>
              </a:ext>
            </a:extLst>
          </p:cNvPr>
          <p:cNvGrpSpPr/>
          <p:nvPr/>
        </p:nvGrpSpPr>
        <p:grpSpPr>
          <a:xfrm>
            <a:off x="932319" y="4990034"/>
            <a:ext cx="11067593" cy="775455"/>
            <a:chOff x="930010" y="3613665"/>
            <a:chExt cx="11067593" cy="7754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0DB490-A8CE-6F45-881E-CBB79F18A83C}"/>
                </a:ext>
              </a:extLst>
            </p:cNvPr>
            <p:cNvSpPr/>
            <p:nvPr/>
          </p:nvSpPr>
          <p:spPr bwMode="auto">
            <a:xfrm>
              <a:off x="930010" y="4035703"/>
              <a:ext cx="4949680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2A25C8-E702-A44C-BBF4-F09E939A24F7}"/>
                </a:ext>
              </a:extLst>
            </p:cNvPr>
            <p:cNvSpPr txBox="1"/>
            <p:nvPr/>
          </p:nvSpPr>
          <p:spPr>
            <a:xfrm>
              <a:off x="9668119" y="3613665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definition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4484DAAB-619D-AB43-B4E7-7F90335089A8}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rot="5400000">
              <a:off x="8241569" y="1621119"/>
              <a:ext cx="229415" cy="495317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85419-4336-BE44-9071-C19D4AB64FF3}"/>
              </a:ext>
            </a:extLst>
          </p:cNvPr>
          <p:cNvGrpSpPr/>
          <p:nvPr/>
        </p:nvGrpSpPr>
        <p:grpSpPr>
          <a:xfrm>
            <a:off x="2331643" y="3194572"/>
            <a:ext cx="4927814" cy="1165620"/>
            <a:chOff x="2331643" y="3194572"/>
            <a:chExt cx="4927814" cy="1165620"/>
          </a:xfrm>
        </p:grpSpPr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CE383EEC-9B0B-D246-89F2-CC66161ADD05}"/>
                </a:ext>
              </a:extLst>
            </p:cNvPr>
            <p:cNvCxnSpPr>
              <a:cxnSpLocks/>
              <a:stCxn id="50" idx="1"/>
              <a:endCxn id="48" idx="0"/>
            </p:cNvCxnSpPr>
            <p:nvPr/>
          </p:nvCxnSpPr>
          <p:spPr>
            <a:xfrm rot="10800000" flipV="1">
              <a:off x="2639830" y="3379238"/>
              <a:ext cx="2854400" cy="68539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58B634-3512-664A-AD07-B461C90AC69C}"/>
                </a:ext>
              </a:extLst>
            </p:cNvPr>
            <p:cNvSpPr/>
            <p:nvPr/>
          </p:nvSpPr>
          <p:spPr bwMode="auto">
            <a:xfrm>
              <a:off x="2331643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42B201-E26E-A742-A44D-E96E4CFE22C7}"/>
                </a:ext>
              </a:extLst>
            </p:cNvPr>
            <p:cNvSpPr txBox="1"/>
            <p:nvPr/>
          </p:nvSpPr>
          <p:spPr>
            <a:xfrm>
              <a:off x="5494230" y="3194572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BF65F4-BB1D-F146-9A5A-F806B9750C15}"/>
              </a:ext>
            </a:extLst>
          </p:cNvPr>
          <p:cNvGrpSpPr/>
          <p:nvPr/>
        </p:nvGrpSpPr>
        <p:grpSpPr>
          <a:xfrm>
            <a:off x="3010572" y="5440998"/>
            <a:ext cx="3652243" cy="855491"/>
            <a:chOff x="2325610" y="4064630"/>
            <a:chExt cx="3652243" cy="8554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FF9FDD-6D2B-AD4B-8DB1-B039CA35BAD6}"/>
                </a:ext>
              </a:extLst>
            </p:cNvPr>
            <p:cNvSpPr/>
            <p:nvPr/>
          </p:nvSpPr>
          <p:spPr bwMode="auto">
            <a:xfrm>
              <a:off x="2325610" y="4064630"/>
              <a:ext cx="49045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4A309D41-1B99-9341-AF13-27E43CC4BE06}"/>
                </a:ext>
              </a:extLst>
            </p:cNvPr>
            <p:cNvCxnSpPr>
              <a:cxnSpLocks/>
              <a:stCxn id="56" idx="1"/>
              <a:endCxn id="54" idx="2"/>
            </p:cNvCxnSpPr>
            <p:nvPr/>
          </p:nvCxnSpPr>
          <p:spPr>
            <a:xfrm rot="10800000">
              <a:off x="2570838" y="4360193"/>
              <a:ext cx="1537593" cy="37526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95A50-19B4-8841-9B22-FFC981288FB4}"/>
                </a:ext>
              </a:extLst>
            </p:cNvPr>
            <p:cNvSpPr txBox="1"/>
            <p:nvPr/>
          </p:nvSpPr>
          <p:spPr>
            <a:xfrm>
              <a:off x="4108430" y="4550789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name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18CAC9-9B0D-FF45-A41F-8E72A8DE73A4}"/>
              </a:ext>
            </a:extLst>
          </p:cNvPr>
          <p:cNvGrpSpPr/>
          <p:nvPr/>
        </p:nvGrpSpPr>
        <p:grpSpPr>
          <a:xfrm>
            <a:off x="3562165" y="4813326"/>
            <a:ext cx="3755157" cy="926629"/>
            <a:chOff x="2325610" y="3433563"/>
            <a:chExt cx="3755157" cy="9266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833E59-3DF0-5248-9338-5482CFAE0630}"/>
                </a:ext>
              </a:extLst>
            </p:cNvPr>
            <p:cNvSpPr/>
            <p:nvPr/>
          </p:nvSpPr>
          <p:spPr bwMode="auto">
            <a:xfrm>
              <a:off x="2325610" y="4064630"/>
              <a:ext cx="767329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19F19DD-937A-2A4D-ADC6-28F388A92C9F}"/>
                </a:ext>
              </a:extLst>
            </p:cNvPr>
            <p:cNvCxnSpPr>
              <a:cxnSpLocks/>
              <a:stCxn id="62" idx="1"/>
              <a:endCxn id="60" idx="0"/>
            </p:cNvCxnSpPr>
            <p:nvPr/>
          </p:nvCxnSpPr>
          <p:spPr>
            <a:xfrm rot="10800000" flipV="1">
              <a:off x="2709276" y="3618228"/>
              <a:ext cx="1635119" cy="44640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9D37D2-2195-454C-A971-37B50D6D4BAA}"/>
                </a:ext>
              </a:extLst>
            </p:cNvPr>
            <p:cNvSpPr txBox="1"/>
            <p:nvPr/>
          </p:nvSpPr>
          <p:spPr>
            <a:xfrm>
              <a:off x="4344394" y="343356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well-formed</a:t>
            </a:r>
            <a:r>
              <a:rPr lang="en-GB" dirty="0"/>
              <a:t> if it obeys the syntax rules in the XML spec:</a:t>
            </a:r>
          </a:p>
          <a:p>
            <a:pPr lvl="1"/>
            <a:r>
              <a:rPr lang="en-GB" dirty="0"/>
              <a:t>Single root element</a:t>
            </a:r>
          </a:p>
          <a:p>
            <a:pPr lvl="1"/>
            <a:r>
              <a:rPr lang="en-GB" dirty="0"/>
              <a:t>Elements are correctly nested (no overlapping)</a:t>
            </a:r>
          </a:p>
          <a:p>
            <a:pPr lvl="1"/>
            <a:r>
              <a:rPr lang="en-GB" dirty="0"/>
              <a:t>Tag names contain only legal characters</a:t>
            </a:r>
          </a:p>
          <a:p>
            <a:pPr lvl="1"/>
            <a:r>
              <a:rPr lang="en-GB" dirty="0"/>
              <a:t>Start and end tag names have matching capitalisation</a:t>
            </a:r>
          </a:p>
          <a:p>
            <a:pPr lvl="1"/>
            <a:r>
              <a:rPr lang="en-GB" dirty="0"/>
              <a:t>(to name but a few of the rules)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ACBEF-92FA-0144-A609-C09EB796E5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valid</a:t>
            </a:r>
            <a:r>
              <a:rPr lang="en-GB" dirty="0"/>
              <a:t> if:</a:t>
            </a:r>
          </a:p>
          <a:p>
            <a:pPr lvl="1"/>
            <a:r>
              <a:rPr lang="en-GB" dirty="0"/>
              <a:t>It contains a reference to a DTD</a:t>
            </a:r>
          </a:p>
          <a:p>
            <a:pPr lvl="1"/>
            <a:r>
              <a:rPr lang="en-GB" dirty="0"/>
              <a:t>It only contains elements and attributes that are defined in that DTD</a:t>
            </a:r>
          </a:p>
          <a:p>
            <a:pPr lvl="1"/>
            <a:r>
              <a:rPr lang="en-GB" dirty="0"/>
              <a:t>Its use of those elements and attributes follows the grammar rules in the DTD</a:t>
            </a:r>
          </a:p>
          <a:p>
            <a:endParaRPr lang="en-GB" dirty="0"/>
          </a:p>
          <a:p>
            <a:r>
              <a:rPr lang="en-GB" dirty="0"/>
              <a:t>All valid XML documents are well-formed</a:t>
            </a:r>
          </a:p>
          <a:p>
            <a:r>
              <a:rPr lang="en-GB" dirty="0"/>
              <a:t>Not all well-formed XML documents are valid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8EA3-6937-8945-AB95-997D0EE929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752</TotalTime>
  <Words>1010</Words>
  <Application>Microsoft Office PowerPoint</Application>
  <PresentationFormat>Widescreen</PresentationFormat>
  <Paragraphs>200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Georgia</vt:lpstr>
      <vt:lpstr>Lucida Sans</vt:lpstr>
      <vt:lpstr>Lucida Console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Formats</vt:lpstr>
      <vt:lpstr>Web Formats </vt:lpstr>
      <vt:lpstr>eXtensible Markup Language</vt:lpstr>
      <vt:lpstr>The eXtensible Markup Language</vt:lpstr>
      <vt:lpstr>XML example</vt:lpstr>
      <vt:lpstr>Document Type Definition (DTD)</vt:lpstr>
      <vt:lpstr>Well-Formedness versus Validity</vt:lpstr>
      <vt:lpstr>Well-Formedness versus Validity</vt:lpstr>
      <vt:lpstr>Other Schema Languages</vt:lpstr>
      <vt:lpstr>Scalable Vector Graphics</vt:lpstr>
      <vt:lpstr>Scalable Vector Graphics</vt:lpstr>
      <vt:lpstr>SVG Example</vt:lpstr>
      <vt:lpstr>MathML</vt:lpstr>
      <vt:lpstr>MathML</vt:lpstr>
      <vt:lpstr>Presentational MathML</vt:lpstr>
      <vt:lpstr>Semantic MathML</vt:lpstr>
      <vt:lpstr>Web Data</vt:lpstr>
      <vt:lpstr>Structured and Linked Data on the Web</vt:lpstr>
      <vt:lpstr>Office Open XML</vt:lpstr>
      <vt:lpstr>Open Office XML</vt:lpstr>
      <vt:lpstr>PowerPoint Presentation</vt:lpstr>
      <vt:lpstr>ePub</vt:lpstr>
      <vt:lpstr>ePub Format</vt:lpstr>
      <vt:lpstr>META-INF/container.xml</vt:lpstr>
      <vt:lpstr>OEBPS/content.opf</vt:lpstr>
      <vt:lpstr>OEBPS/content.opf</vt:lpstr>
      <vt:lpstr>OEBPS/content.opf</vt:lpstr>
      <vt:lpstr>OEBPS/Text/chapter01.xhtml</vt:lpstr>
      <vt:lpstr>Portable Document Format</vt:lpstr>
      <vt:lpstr>Portable Document Format</vt:lpstr>
      <vt:lpstr>PDF History</vt:lpstr>
      <vt:lpstr>Sample PDF</vt:lpstr>
      <vt:lpstr>Sample PDF</vt:lpstr>
      <vt:lpstr>Next Lecture: Trailblazers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14</cp:revision>
  <dcterms:created xsi:type="dcterms:W3CDTF">2018-10-03T19:28:23Z</dcterms:created>
  <dcterms:modified xsi:type="dcterms:W3CDTF">2019-10-11T12:43:57Z</dcterms:modified>
</cp:coreProperties>
</file>