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1"/>
  </p:notesMasterIdLst>
  <p:handoutMasterIdLst>
    <p:handoutMasterId r:id="rId22"/>
  </p:handoutMasterIdLst>
  <p:sldIdLst>
    <p:sldId id="366" r:id="rId4"/>
    <p:sldId id="403" r:id="rId5"/>
    <p:sldId id="397" r:id="rId6"/>
    <p:sldId id="300" r:id="rId7"/>
    <p:sldId id="385" r:id="rId8"/>
    <p:sldId id="405" r:id="rId9"/>
    <p:sldId id="407" r:id="rId10"/>
    <p:sldId id="408" r:id="rId11"/>
    <p:sldId id="396" r:id="rId12"/>
    <p:sldId id="289" r:id="rId13"/>
    <p:sldId id="292" r:id="rId14"/>
    <p:sldId id="412" r:id="rId15"/>
    <p:sldId id="293" r:id="rId16"/>
    <p:sldId id="294" r:id="rId17"/>
    <p:sldId id="295" r:id="rId18"/>
    <p:sldId id="410" r:id="rId19"/>
    <p:sldId id="411" r:id="rId20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4"/>
    <p:restoredTop sz="92644" autoAdjust="0"/>
  </p:normalViewPr>
  <p:slideViewPr>
    <p:cSldViewPr>
      <p:cViewPr varScale="1">
        <p:scale>
          <a:sx n="90" d="100"/>
          <a:sy n="90" d="100"/>
        </p:scale>
        <p:origin x="155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163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aware of what people can find out about you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–Clear cookies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–Search engines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–192.com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•Everything on Twitter is public (including direct messages)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•Separate the professional from the private (e.g., separate Twitter accounts)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•Improving Google rankings e.g., by blogging regularly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4020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aware of what people can find out about you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–Clear cookies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–Search engines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–192.com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•Everything on Twitter is public (including direct messages)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•Separate the professional from the private (e.g., separate Twitter accounts)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•Improving Google rankings e.g., by blogging regularly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33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76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401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524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705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1844824"/>
            <a:ext cx="8135937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/>
            </a:lvl3pPr>
            <a:lvl4pPr>
              <a:spcBef>
                <a:spcPts val="0"/>
              </a:spcBef>
              <a:spcAft>
                <a:spcPts val="1200"/>
              </a:spcAft>
              <a:defRPr/>
            </a:lvl4pPr>
            <a:lvl5pPr>
              <a:spcBef>
                <a:spcPts val="0"/>
              </a:spcBef>
              <a:spcAft>
                <a:spcPts val="12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647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98" r:id="rId14"/>
    <p:sldLayoutId id="2147483799" r:id="rId15"/>
    <p:sldLayoutId id="2147483800" r:id="rId16"/>
    <p:sldLayoutId id="2147483801" r:id="rId17"/>
    <p:sldLayoutId id="2147483802" r:id="rId18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dshare.soton.ac.uk/20071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.uk/news/business-42621920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uthampton.ac.uk/careers/students/index.pag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southampton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/>
              <a:t>CVs and Online presence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1.3 </a:t>
            </a:r>
            <a:br>
              <a:rPr lang="en-GB"/>
            </a:br>
            <a:r>
              <a:rPr lang="en-GB"/>
              <a:t>03/10/2019</a:t>
            </a:r>
            <a:endParaRPr lang="en-GB" dirty="0"/>
          </a:p>
          <a:p>
            <a:r>
              <a:rPr lang="en-GB" sz="2400" dirty="0">
                <a:solidFill>
                  <a:schemeClr val="accent3"/>
                </a:solidFill>
              </a:rPr>
              <a:t>Dr </a:t>
            </a:r>
            <a:r>
              <a:rPr lang="en-GB" sz="2400" dirty="0" err="1">
                <a:solidFill>
                  <a:schemeClr val="accent3"/>
                </a:solidFill>
              </a:rPr>
              <a:t>Su</a:t>
            </a:r>
            <a:r>
              <a:rPr lang="en-GB" sz="2400" dirty="0">
                <a:solidFill>
                  <a:schemeClr val="accent3"/>
                </a:solidFill>
              </a:rPr>
              <a:t>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8520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/module/1920/COMP1205/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6AF124-9366-BB46-AAD2-07E1E1705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13" y="3494674"/>
            <a:ext cx="1659751" cy="1659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223459-53C6-8E4C-AFBB-DACD04A04777}"/>
              </a:ext>
            </a:extLst>
          </p:cNvPr>
          <p:cNvSpPr/>
          <p:nvPr/>
        </p:nvSpPr>
        <p:spPr>
          <a:xfrm>
            <a:off x="-54260" y="2558577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Slides online at: http://</a:t>
            </a:r>
            <a:r>
              <a:rPr lang="en-GB" dirty="0" err="1">
                <a:hlinkClick r:id="rId4"/>
              </a:rPr>
              <a:t>edshare.soton.ac.uk</a:t>
            </a:r>
            <a:r>
              <a:rPr lang="en-GB" dirty="0">
                <a:hlinkClick r:id="rId4"/>
              </a:rPr>
              <a:t>/20071/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83C7EB-FAFA-0843-9E74-8655C3E5F320}"/>
              </a:ext>
            </a:extLst>
          </p:cNvPr>
          <p:cNvSpPr txBox="1"/>
          <p:nvPr/>
        </p:nvSpPr>
        <p:spPr>
          <a:xfrm>
            <a:off x="6734808" y="5301910"/>
            <a:ext cx="161294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Module home page</a:t>
            </a:r>
          </a:p>
        </p:txBody>
      </p:sp>
    </p:spTree>
    <p:extLst>
      <p:ext uri="{BB962C8B-B14F-4D97-AF65-F5344CB8AC3E}">
        <p14:creationId xmlns:p14="http://schemas.microsoft.com/office/powerpoint/2010/main" val="30026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861048"/>
            <a:ext cx="8136904" cy="936104"/>
          </a:xfrm>
        </p:spPr>
        <p:txBody>
          <a:bodyPr/>
          <a:lstStyle/>
          <a:p>
            <a:r>
              <a:rPr lang="en-GB" dirty="0"/>
              <a:t>Online Presence</a:t>
            </a:r>
          </a:p>
        </p:txBody>
      </p:sp>
      <p:sp>
        <p:nvSpPr>
          <p:cNvPr id="5" name="Frame 4"/>
          <p:cNvSpPr/>
          <p:nvPr/>
        </p:nvSpPr>
        <p:spPr>
          <a:xfrm>
            <a:off x="683568" y="4797152"/>
            <a:ext cx="462132" cy="4826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2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GB" dirty="0"/>
              <a:t>Managing your online Presence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2276872"/>
            <a:ext cx="3888432" cy="4393059"/>
          </a:xfrm>
          <a:solidFill>
            <a:schemeClr val="bg1"/>
          </a:solidFill>
        </p:spPr>
        <p:txBody>
          <a:bodyPr/>
          <a:lstStyle/>
          <a:p>
            <a:r>
              <a:rPr lang="en-GB" sz="1800" b="1" dirty="0"/>
              <a:t>Professional</a:t>
            </a:r>
            <a:endParaRPr lang="en-GB" sz="1800" dirty="0"/>
          </a:p>
          <a:p>
            <a:pPr lvl="1"/>
            <a:r>
              <a:rPr lang="en-GB" sz="1600" dirty="0"/>
              <a:t>Contact details</a:t>
            </a:r>
          </a:p>
          <a:p>
            <a:pPr lvl="1"/>
            <a:r>
              <a:rPr lang="en-GB" sz="1600" dirty="0"/>
              <a:t>Information about you (Informal and Formal)</a:t>
            </a:r>
          </a:p>
          <a:p>
            <a:pPr lvl="1"/>
            <a:r>
              <a:rPr lang="en-GB" sz="1600" dirty="0"/>
              <a:t>Blogs that aim to inform</a:t>
            </a:r>
          </a:p>
          <a:p>
            <a:pPr lvl="1"/>
            <a:r>
              <a:rPr lang="en-GB" sz="1600" dirty="0"/>
              <a:t>What you can offer</a:t>
            </a:r>
          </a:p>
          <a:p>
            <a:r>
              <a:rPr lang="en-GB" sz="1800" b="1" dirty="0"/>
              <a:t>Personal</a:t>
            </a:r>
            <a:endParaRPr lang="en-GB" sz="1800" dirty="0"/>
          </a:p>
          <a:p>
            <a:pPr lvl="1"/>
            <a:r>
              <a:rPr lang="en-GB" sz="1600" dirty="0"/>
              <a:t>Tastes and interests (music, hobbies, politics, photos)</a:t>
            </a:r>
          </a:p>
          <a:p>
            <a:pPr lvl="1"/>
            <a:r>
              <a:rPr lang="en-GB" sz="1600" dirty="0"/>
              <a:t>Diary as a blog</a:t>
            </a:r>
          </a:p>
          <a:p>
            <a:pPr lvl="1"/>
            <a:r>
              <a:rPr lang="en-GB" sz="1600" dirty="0"/>
              <a:t>Social Network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4427984" y="2280158"/>
            <a:ext cx="4464496" cy="439305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Prospective employers</a:t>
            </a:r>
          </a:p>
          <a:p>
            <a:r>
              <a:rPr lang="en-GB" sz="1600" dirty="0"/>
              <a:t>Colleagues at work</a:t>
            </a:r>
          </a:p>
          <a:p>
            <a:r>
              <a:rPr lang="en-GB" sz="1600" dirty="0"/>
              <a:t>Collaborators</a:t>
            </a:r>
          </a:p>
          <a:p>
            <a:r>
              <a:rPr lang="en-GB" sz="1600" dirty="0"/>
              <a:t>Potential Customers</a:t>
            </a:r>
          </a:p>
          <a:p>
            <a:r>
              <a:rPr lang="en-GB" sz="1600" dirty="0"/>
              <a:t>Friends</a:t>
            </a:r>
          </a:p>
          <a:p>
            <a:r>
              <a:rPr lang="en-GB" sz="1600" dirty="0"/>
              <a:t>Family</a:t>
            </a:r>
          </a:p>
          <a:p>
            <a:r>
              <a:rPr lang="en-GB" sz="1600" dirty="0"/>
              <a:t>People</a:t>
            </a:r>
            <a:br>
              <a:rPr lang="en-GB" sz="1600" dirty="0"/>
            </a:br>
            <a:r>
              <a:rPr lang="en-GB" sz="1600" dirty="0"/>
              <a:t>like </a:t>
            </a:r>
            <a:br>
              <a:rPr lang="en-GB" sz="1600" dirty="0"/>
            </a:br>
            <a:r>
              <a:rPr lang="en-GB" sz="1600" dirty="0"/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1" y="1733908"/>
            <a:ext cx="290358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Projecting What?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27984" y="1733908"/>
            <a:ext cx="37676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Projecting to Whom?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b="56554"/>
          <a:stretch/>
        </p:blipFill>
        <p:spPr>
          <a:xfrm>
            <a:off x="5580112" y="4263400"/>
            <a:ext cx="3563888" cy="2291521"/>
          </a:xfrm>
          <a:prstGeom prst="rect">
            <a:avLst/>
          </a:prstGeom>
        </p:spPr>
      </p:pic>
      <p:pic>
        <p:nvPicPr>
          <p:cNvPr id="8" name="Picture 7" descr="Original file ‎ (960 × 960 pixels, file size: 43 KB, MIME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4" y="5654620"/>
            <a:ext cx="773832" cy="800307"/>
          </a:xfrm>
          <a:prstGeom prst="rect">
            <a:avLst/>
          </a:prstGeom>
        </p:spPr>
      </p:pic>
      <p:pic>
        <p:nvPicPr>
          <p:cNvPr id="9" name="Picture 8" descr="Análisis de Medios: &lt;strong&gt;Twitter&lt;/strong&gt; recopilará información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918" y="5772579"/>
            <a:ext cx="695165" cy="564387"/>
          </a:xfrm>
          <a:prstGeom prst="rect">
            <a:avLst/>
          </a:prstGeom>
        </p:spPr>
      </p:pic>
      <p:pic>
        <p:nvPicPr>
          <p:cNvPr id="11" name="Picture 10" descr="멘델리 - 위키백과, 우리 모두의 백과사전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18" y="5654620"/>
            <a:ext cx="800307" cy="800307"/>
          </a:xfrm>
          <a:prstGeom prst="rect">
            <a:avLst/>
          </a:prstGeom>
        </p:spPr>
      </p:pic>
      <p:pic>
        <p:nvPicPr>
          <p:cNvPr id="12" name="Picture 11" descr="BiblioSésame devient Eurêkoi – Il suffit de demander ..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66" y="1196421"/>
            <a:ext cx="1294284" cy="761344"/>
          </a:xfrm>
          <a:prstGeom prst="rect">
            <a:avLst/>
          </a:prstGeom>
        </p:spPr>
      </p:pic>
      <p:pic>
        <p:nvPicPr>
          <p:cNvPr id="13" name="Picture 12" descr="File:&lt;strong&gt;LinkedIn&lt;/strong&gt; Logo.svg - Wikimedia Commons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980" y="3751335"/>
            <a:ext cx="1333500" cy="361503"/>
          </a:xfrm>
          <a:prstGeom prst="rect">
            <a:avLst/>
          </a:prstGeom>
        </p:spPr>
      </p:pic>
      <p:pic>
        <p:nvPicPr>
          <p:cNvPr id="14" name="Picture 13" descr="&lt;strong&gt;flickr&lt;/strong&gt;-logo | pqgw | &lt;strong&gt;Flickr&lt;/strong&gt;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77" y="1966528"/>
            <a:ext cx="966673" cy="867163"/>
          </a:xfrm>
          <a:prstGeom prst="rect">
            <a:avLst/>
          </a:prstGeom>
        </p:spPr>
      </p:pic>
      <p:pic>
        <p:nvPicPr>
          <p:cNvPr id="15" name="Picture 14" descr="Maldita Almohada: &lt;strong&gt;Instagram&lt;/strong&gt;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337" y="2877426"/>
            <a:ext cx="806143" cy="8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31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7982F-CA38-9F4D-9795-EA71D9211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of your presence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E4E91-1E73-8844-BAC5-3D6E4C193A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What do you do if you want find out about someone?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F279D5-5328-BA4B-9209-27E5B14309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A recent survey from </a:t>
            </a:r>
            <a:r>
              <a:rPr lang="en-GB" dirty="0" err="1"/>
              <a:t>reed.co.uk</a:t>
            </a:r>
            <a:r>
              <a:rPr lang="en-GB" dirty="0"/>
              <a:t> found that 43% of recruiters check digital profiles often.</a:t>
            </a:r>
          </a:p>
          <a:p>
            <a:r>
              <a:rPr lang="en-GB" dirty="0"/>
              <a:t>Other surveys show the vast majority, upwards of 80%, look at least once at a candidate's online presence.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3C50C3-AD97-AF43-9569-244EBD0A9D2B}"/>
              </a:ext>
            </a:extLst>
          </p:cNvPr>
          <p:cNvSpPr/>
          <p:nvPr/>
        </p:nvSpPr>
        <p:spPr>
          <a:xfrm>
            <a:off x="0" y="6453336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</a:t>
            </a:r>
            <a:r>
              <a:rPr lang="en-GB" dirty="0"/>
              <a:t>://</a:t>
            </a:r>
            <a:r>
              <a:rPr lang="en-GB" dirty="0" err="1"/>
              <a:t>www.bbc.co.uk</a:t>
            </a:r>
            <a:r>
              <a:rPr lang="en-GB" dirty="0"/>
              <a:t>/news/business-42621920</a:t>
            </a:r>
          </a:p>
        </p:txBody>
      </p:sp>
    </p:spTree>
    <p:extLst>
      <p:ext uri="{BB962C8B-B14F-4D97-AF65-F5344CB8AC3E}">
        <p14:creationId xmlns:p14="http://schemas.microsoft.com/office/powerpoint/2010/main" val="296490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Internet doesn’t forget – protect your digital identity!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01506" y="1716838"/>
            <a:ext cx="4032448" cy="4393059"/>
          </a:xfrm>
        </p:spPr>
        <p:txBody>
          <a:bodyPr/>
          <a:lstStyle/>
          <a:p>
            <a:r>
              <a:rPr lang="en-GB" dirty="0"/>
              <a:t>Strong passwords, changed often</a:t>
            </a:r>
          </a:p>
          <a:p>
            <a:r>
              <a:rPr lang="en-GB" dirty="0"/>
              <a:t>Claiming identifiers</a:t>
            </a:r>
          </a:p>
          <a:p>
            <a:r>
              <a:rPr lang="en-GB" b="1" dirty="0"/>
              <a:t>Selective publication</a:t>
            </a:r>
            <a:endParaRPr lang="en-GB" dirty="0"/>
          </a:p>
          <a:p>
            <a:r>
              <a:rPr lang="en-GB" dirty="0"/>
              <a:t>You have no idea who has your data, or why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163" y="4089535"/>
            <a:ext cx="3023134" cy="276310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93851" y="1973502"/>
            <a:ext cx="8730050" cy="2218143"/>
            <a:chOff x="-1361626" y="2095673"/>
            <a:chExt cx="14311928" cy="2218143"/>
          </a:xfrm>
        </p:grpSpPr>
        <p:sp>
          <p:nvSpPr>
            <p:cNvPr id="6" name="TextBox 5"/>
            <p:cNvSpPr txBox="1"/>
            <p:nvPr/>
          </p:nvSpPr>
          <p:spPr>
            <a:xfrm rot="1862905">
              <a:off x="9496660" y="3790596"/>
              <a:ext cx="34536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>
                  <a:solidFill>
                    <a:srgbClr val="C00000"/>
                  </a:solidFill>
                </a:rPr>
                <a:t>But GDPR?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361626" y="2095673"/>
              <a:ext cx="790511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dirty="0"/>
            </a:p>
            <a:p>
              <a:r>
                <a:rPr lang="en-GB" sz="1600" dirty="0"/>
                <a:t>European Court of Justice ruled in May 2014 that Google must remove certain links  –‘inadequate, irrelevant or no longer relevant’, unless there is a ‘preponderant’ public interest</a:t>
              </a:r>
            </a:p>
            <a:p>
              <a:endParaRPr lang="en-GB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45846"/>
          <a:stretch/>
        </p:blipFill>
        <p:spPr>
          <a:xfrm>
            <a:off x="179512" y="3964197"/>
            <a:ext cx="5095804" cy="28491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3325086"/>
            <a:ext cx="4591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Google isn’t the only access point.</a:t>
            </a:r>
          </a:p>
          <a:p>
            <a:pPr marL="342900" indent="-342900">
              <a:buAutoNum type="arabicPeriod"/>
            </a:pPr>
            <a:r>
              <a:rPr lang="en-GB" dirty="0"/>
              <a:t>Do you want the hassle of requests?</a:t>
            </a:r>
          </a:p>
        </p:txBody>
      </p:sp>
    </p:spTree>
    <p:extLst>
      <p:ext uri="{BB962C8B-B14F-4D97-AF65-F5344CB8AC3E}">
        <p14:creationId xmlns:p14="http://schemas.microsoft.com/office/powerpoint/2010/main" val="7281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your data says about you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28" y="1627014"/>
            <a:ext cx="8658444" cy="3890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5733256"/>
            <a:ext cx="7128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2"/>
                </a:solidFill>
              </a:rPr>
              <a:t>Personality predictions just from Facebook Likes</a:t>
            </a:r>
          </a:p>
        </p:txBody>
      </p:sp>
    </p:spTree>
    <p:extLst>
      <p:ext uri="{BB962C8B-B14F-4D97-AF65-F5344CB8AC3E}">
        <p14:creationId xmlns:p14="http://schemas.microsoft.com/office/powerpoint/2010/main" val="363564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Create Positive online image of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2564904"/>
            <a:ext cx="3191618" cy="4393059"/>
          </a:xfrm>
        </p:spPr>
        <p:txBody>
          <a:bodyPr/>
          <a:lstStyle/>
          <a:p>
            <a:r>
              <a:rPr lang="en-GB" sz="1800" dirty="0"/>
              <a:t>Linked-In</a:t>
            </a:r>
          </a:p>
          <a:p>
            <a:pPr lvl="1"/>
            <a:r>
              <a:rPr lang="en-GB" sz="1400" dirty="0"/>
              <a:t>Generic CV. Keep it up to date!</a:t>
            </a:r>
          </a:p>
          <a:p>
            <a:pPr lvl="1"/>
            <a:r>
              <a:rPr lang="en-GB" sz="1400" dirty="0"/>
              <a:t>Connections with other professionals</a:t>
            </a:r>
          </a:p>
          <a:p>
            <a:r>
              <a:rPr lang="en-GB" sz="1600" dirty="0"/>
              <a:t>Professional Societies</a:t>
            </a:r>
          </a:p>
          <a:p>
            <a:pPr lvl="1"/>
            <a:r>
              <a:rPr lang="en-GB" sz="1400" dirty="0"/>
              <a:t>Offers for students</a:t>
            </a:r>
          </a:p>
          <a:p>
            <a:pPr lvl="1"/>
            <a:r>
              <a:rPr lang="en-GB" sz="1400" dirty="0"/>
              <a:t>Association of Computing Machinery (ACM)</a:t>
            </a:r>
          </a:p>
          <a:p>
            <a:pPr lvl="1"/>
            <a:r>
              <a:rPr lang="en-GB" sz="1400" dirty="0"/>
              <a:t>Institute of Electrical and Electronics Engineers (IEEE)</a:t>
            </a:r>
          </a:p>
          <a:p>
            <a:r>
              <a:rPr lang="en-GB" sz="1600" dirty="0"/>
              <a:t>Personal website /Blog/ Twitter</a:t>
            </a:r>
          </a:p>
          <a:p>
            <a:pPr lvl="1"/>
            <a:endParaRPr lang="en-GB" sz="1400" dirty="0"/>
          </a:p>
          <a:p>
            <a:pPr lvl="1"/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16602" y="1735267"/>
            <a:ext cx="2903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Professional Networks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11378" y="2100666"/>
            <a:ext cx="2596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Blogs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3181645" y="2564903"/>
            <a:ext cx="3191618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“one stop shop” about you</a:t>
            </a:r>
          </a:p>
          <a:p>
            <a:pPr lvl="1"/>
            <a:r>
              <a:rPr lang="en-GB" sz="1400" dirty="0"/>
              <a:t>Include links to other media</a:t>
            </a:r>
          </a:p>
          <a:p>
            <a:pPr lvl="1"/>
            <a:r>
              <a:rPr lang="en-GB" sz="1400" dirty="0"/>
              <a:t>The more you blog, the more your visibility will improve</a:t>
            </a:r>
          </a:p>
          <a:p>
            <a:r>
              <a:rPr lang="en-GB" sz="1600" dirty="0"/>
              <a:t>Community</a:t>
            </a:r>
          </a:p>
          <a:p>
            <a:pPr lvl="1"/>
            <a:r>
              <a:rPr lang="en-GB" sz="1400" dirty="0"/>
              <a:t>Link to and comment on other peoples’ blogs</a:t>
            </a:r>
          </a:p>
          <a:p>
            <a:r>
              <a:rPr lang="en-GB" sz="1600" dirty="0"/>
              <a:t>Keep it up to date!</a:t>
            </a:r>
          </a:p>
          <a:p>
            <a:pPr lvl="1"/>
            <a:endParaRPr lang="en-GB" sz="1400" dirty="0"/>
          </a:p>
          <a:p>
            <a:pPr lvl="1"/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441503" y="1733907"/>
            <a:ext cx="2596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2"/>
                </a:solidFill>
              </a:rPr>
              <a:t>Code Communities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153472" y="2559759"/>
            <a:ext cx="2993103" cy="4393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QA sites and software repositories</a:t>
            </a:r>
          </a:p>
          <a:p>
            <a:pPr lvl="1"/>
            <a:r>
              <a:rPr lang="en-GB" sz="1400" dirty="0"/>
              <a:t>Be a good member of the community – Engage!</a:t>
            </a:r>
          </a:p>
          <a:p>
            <a:pPr lvl="1"/>
            <a:r>
              <a:rPr lang="en-GB" sz="1400" dirty="0"/>
              <a:t>Learn about a topic</a:t>
            </a:r>
          </a:p>
          <a:p>
            <a:pPr lvl="1"/>
            <a:r>
              <a:rPr lang="en-GB" sz="1400" dirty="0"/>
              <a:t>Build a reputation as an expert</a:t>
            </a:r>
          </a:p>
          <a:p>
            <a:pPr lvl="1"/>
            <a:r>
              <a:rPr lang="en-GB" sz="1400" dirty="0"/>
              <a:t>Promote your work and collaborate</a:t>
            </a:r>
          </a:p>
          <a:p>
            <a:pPr lvl="1"/>
            <a:endParaRPr lang="en-GB" sz="1400" dirty="0"/>
          </a:p>
        </p:txBody>
      </p:sp>
      <p:pic>
        <p:nvPicPr>
          <p:cNvPr id="4" name="Picture 3" descr="File:&lt;strong&gt;LinkedIn&lt;/strong&gt; Logo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32" y="6347338"/>
            <a:ext cx="1501631" cy="407083"/>
          </a:xfrm>
          <a:prstGeom prst="rect">
            <a:avLst/>
          </a:prstGeom>
        </p:spPr>
      </p:pic>
      <p:pic>
        <p:nvPicPr>
          <p:cNvPr id="7" name="Picture 6" descr="A collaboration to issue badges in #numericalmooc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54" y="5862568"/>
            <a:ext cx="914447" cy="914447"/>
          </a:xfrm>
          <a:prstGeom prst="rect">
            <a:avLst/>
          </a:prstGeom>
        </p:spPr>
      </p:pic>
      <p:pic>
        <p:nvPicPr>
          <p:cNvPr id="10" name="Picture 9" descr="&lt;strong&gt;Quora&lt;/strong&gt; Archives - VentureSquar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701" y="6114883"/>
            <a:ext cx="1227938" cy="647204"/>
          </a:xfrm>
          <a:prstGeom prst="rect">
            <a:avLst/>
          </a:prstGeom>
        </p:spPr>
      </p:pic>
      <p:pic>
        <p:nvPicPr>
          <p:cNvPr id="12" name="Picture 11" descr="encoding - Meteor: Saving images from urls to AWS S3 ..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116" y="5862568"/>
            <a:ext cx="1051365" cy="10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2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7AA6-9402-3949-A713-7E110184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Before 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CAAC-2BF8-7346-AA4D-2C7E73ECF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Create a simple draft CV and upload it using the </a:t>
            </a:r>
            <a:r>
              <a:rPr lang="en-GB" dirty="0" err="1"/>
              <a:t>handin</a:t>
            </a:r>
            <a:endParaRPr lang="en-GB" dirty="0"/>
          </a:p>
          <a:p>
            <a:pPr lvl="1"/>
            <a:r>
              <a:rPr lang="en-GB" dirty="0"/>
              <a:t>This will make uploading the actual document feel easier </a:t>
            </a:r>
            <a:r>
              <a:rPr lang="en-GB" dirty="0">
                <a:sym typeface="Wingdings" pitchFamily="2" charset="2"/>
              </a:rPr>
              <a:t></a:t>
            </a:r>
          </a:p>
          <a:p>
            <a:pPr lvl="1"/>
            <a:r>
              <a:rPr lang="en-GB" dirty="0">
                <a:sym typeface="Wingdings" pitchFamily="2" charset="2"/>
              </a:rPr>
              <a:t>It will give you time to read all the instructions carefully</a:t>
            </a:r>
          </a:p>
          <a:p>
            <a:pPr lvl="1"/>
            <a:r>
              <a:rPr lang="en-GB" dirty="0">
                <a:sym typeface="Wingdings" pitchFamily="2" charset="2"/>
              </a:rPr>
              <a:t>I will show you my view of the </a:t>
            </a:r>
            <a:r>
              <a:rPr lang="en-GB" dirty="0" err="1">
                <a:sym typeface="Wingdings" pitchFamily="2" charset="2"/>
              </a:rPr>
              <a:t>handin</a:t>
            </a:r>
            <a:r>
              <a:rPr lang="en-GB" dirty="0">
                <a:sym typeface="Wingdings" pitchFamily="2" charset="2"/>
              </a:rPr>
              <a:t> page next week</a:t>
            </a:r>
          </a:p>
          <a:p>
            <a:pPr marL="522288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8CCD-B51D-A34B-80F3-E654A5B7F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65EC-EEED-E945-AC85-80C22D7E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During 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B94D0-8BB9-B741-B27F-6D0E36CAA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You may discuss your draft with your personal tutor</a:t>
            </a:r>
          </a:p>
          <a:p>
            <a:r>
              <a:rPr lang="en-GB" dirty="0"/>
              <a:t>Or you may agree to do this in week three</a:t>
            </a:r>
          </a:p>
          <a:p>
            <a:r>
              <a:rPr lang="en-GB" dirty="0"/>
              <a:t>We will discuss appropriate content of CVs in the tutorial lecture on Tuesday</a:t>
            </a:r>
          </a:p>
          <a:p>
            <a:r>
              <a:rPr lang="en-GB" dirty="0"/>
              <a:t>Following up the links from the previous lecture will provide you with some preparation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CF3C0-ADDD-EC4C-9D5D-7AA46CB5D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32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EA0D-E585-0B48-917F-346803B3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Assessed part of the course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40B5822-9FFA-474E-AC2A-026DDA93F3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060633"/>
              </p:ext>
            </p:extLst>
          </p:nvPr>
        </p:nvGraphicFramePr>
        <p:xfrm>
          <a:off x="323850" y="1700213"/>
          <a:ext cx="8496299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854">
                  <a:extLst>
                    <a:ext uri="{9D8B030D-6E8A-4147-A177-3AD203B41FA5}">
                      <a16:colId xmlns:a16="http://schemas.microsoft.com/office/drawing/2014/main" val="272044889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871457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656670877"/>
                    </a:ext>
                  </a:extLst>
                </a:gridCol>
                <a:gridCol w="4608189">
                  <a:extLst>
                    <a:ext uri="{9D8B030D-6E8A-4147-A177-3AD203B41FA5}">
                      <a16:colId xmlns:a16="http://schemas.microsoft.com/office/drawing/2014/main" val="97148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Topic &amp; weighting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Lead Lecturer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Focus/Rationale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35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Su</a:t>
                      </a:r>
                      <a:r>
                        <a:rPr lang="en-GB" dirty="0"/>
                        <a:t> 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what can make a good CV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and submit a simple assignment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Get ready for a careers fair, and maybe submitting an internship application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793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Group Presentation</a:t>
                      </a:r>
                    </a:p>
                    <a:p>
                      <a:r>
                        <a:rPr lang="en-GB" dirty="0"/>
                        <a:t>NB: </a:t>
                      </a:r>
                      <a:br>
                        <a:rPr lang="en-GB" dirty="0"/>
                      </a:br>
                      <a:r>
                        <a:rPr lang="en-GB" dirty="0"/>
                        <a:t>complex timetable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Hugh Davis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Learn ‘hands on’ about teamwork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start at building good research skills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presentation before it </a:t>
                      </a:r>
                      <a:r>
                        <a:rPr lang="en-GB" sz="1700" b="1" dirty="0"/>
                        <a:t>really matters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763267"/>
                  </a:ext>
                </a:extLst>
              </a:tr>
              <a:tr h="283611">
                <a:tc>
                  <a:txBody>
                    <a:bodyPr/>
                    <a:lstStyle/>
                    <a:p>
                      <a:r>
                        <a:rPr lang="en-GB" dirty="0"/>
                        <a:t>Technical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W4,</a:t>
                      </a:r>
                      <a:br>
                        <a:rPr lang="en-GB" dirty="0"/>
                      </a:br>
                      <a:r>
                        <a:rPr lang="en-GB" dirty="0"/>
                        <a:t>6-11,15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Mark Weal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about academic integrity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Establish good research and recording practices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Practice formal writing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8406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B47C-34DC-814A-BE9A-F6909511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1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CVs </a:t>
            </a:r>
            <a:r>
              <a:rPr lang="mr-IN" dirty="0"/>
              <a:t>–</a:t>
            </a:r>
            <a:r>
              <a:rPr lang="en-US" dirty="0"/>
              <a:t> and careers’ fair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722D-6095-4A0F-AA6A-268AC6244413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138D6-959D-E84C-B55F-250163D48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7" y="5469780"/>
            <a:ext cx="1296144" cy="12961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908B76-F39F-B241-A4E5-3A80FD8A743A}"/>
              </a:ext>
            </a:extLst>
          </p:cNvPr>
          <p:cNvSpPr txBox="1"/>
          <p:nvPr/>
        </p:nvSpPr>
        <p:spPr>
          <a:xfrm>
            <a:off x="3404138" y="5687161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Careers fairs</a:t>
            </a:r>
            <a:br>
              <a:rPr lang="en-US" dirty="0"/>
            </a:br>
            <a:r>
              <a:rPr lang="en-US" dirty="0"/>
              <a:t>in Jubilee Sports Hall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84459A1-2D66-A647-8EC7-08DDAC05F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2168661"/>
            <a:ext cx="8856985" cy="2564883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33A658F-CA19-8C45-BBDF-5965B393D471}"/>
              </a:ext>
            </a:extLst>
          </p:cNvPr>
          <p:cNvSpPr/>
          <p:nvPr/>
        </p:nvSpPr>
        <p:spPr>
          <a:xfrm>
            <a:off x="755576" y="3486653"/>
            <a:ext cx="6121474" cy="1265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E8A712-2967-5F4C-BA39-FBA711F68588}"/>
              </a:ext>
            </a:extLst>
          </p:cNvPr>
          <p:cNvSpPr/>
          <p:nvPr/>
        </p:nvSpPr>
        <p:spPr>
          <a:xfrm>
            <a:off x="3351614" y="3067498"/>
            <a:ext cx="1815934" cy="41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2" name="Rectangle 1">
            <a:hlinkClick r:id="rId4"/>
            <a:extLst>
              <a:ext uri="{FF2B5EF4-FFF2-40B4-BE49-F238E27FC236}">
                <a16:creationId xmlns:a16="http://schemas.microsoft.com/office/drawing/2014/main" id="{5A7526DC-0EC3-1143-92C2-74D2A0D77FDB}"/>
              </a:ext>
            </a:extLst>
          </p:cNvPr>
          <p:cNvSpPr/>
          <p:nvPr/>
        </p:nvSpPr>
        <p:spPr>
          <a:xfrm>
            <a:off x="143506" y="4867313"/>
            <a:ext cx="8856985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err="1">
                <a:hlinkClick r:id="rId4"/>
              </a:rPr>
              <a:t>www.southampton.ac.uk</a:t>
            </a:r>
            <a:r>
              <a:rPr lang="en-US" sz="1600" dirty="0">
                <a:hlinkClick r:id="rId4"/>
              </a:rPr>
              <a:t>/careers/students/</a:t>
            </a:r>
            <a:r>
              <a:rPr lang="en-US" sz="1600" dirty="0" err="1">
                <a:hlinkClick r:id="rId4"/>
              </a:rPr>
              <a:t>index.page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068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027289"/>
            <a:ext cx="8454213" cy="2160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All coursework have  </a:t>
            </a:r>
            <a:r>
              <a:rPr lang="en-GB" sz="1600" b="1" u="sng" dirty="0"/>
              <a:t>marking schemes </a:t>
            </a:r>
            <a:r>
              <a:rPr lang="en-GB" sz="1600" b="1" dirty="0"/>
              <a:t>that you can use for self-assessment</a:t>
            </a:r>
          </a:p>
          <a:p>
            <a:pPr marL="0" indent="0">
              <a:buNone/>
            </a:pPr>
            <a:r>
              <a:rPr lang="en-GB" sz="1600" b="1" u="sng" dirty="0"/>
              <a:t>Why self-assessment?</a:t>
            </a:r>
          </a:p>
          <a:p>
            <a:pPr lvl="1"/>
            <a:r>
              <a:rPr lang="en-GB" sz="1600" dirty="0"/>
              <a:t>To know how you are doing</a:t>
            </a:r>
          </a:p>
          <a:p>
            <a:pPr lvl="1"/>
            <a:r>
              <a:rPr lang="en-GB" sz="1600" dirty="0"/>
              <a:t>To understand how we assess your work and compare yourself with others</a:t>
            </a:r>
          </a:p>
          <a:p>
            <a:pPr lvl="1"/>
            <a:r>
              <a:rPr lang="en-US" sz="1600" u="sng" dirty="0"/>
              <a:t>You will learn as much from seriously trying to assess your own grade as from our feedback</a:t>
            </a:r>
            <a:endParaRPr lang="en-GB" sz="1600" u="sng" dirty="0"/>
          </a:p>
          <a:p>
            <a:pPr marL="522288" lvl="1" indent="0">
              <a:buNone/>
            </a:pPr>
            <a:endParaRPr lang="en-GB" sz="1600" dirty="0"/>
          </a:p>
          <a:p>
            <a:pPr marL="522288" lvl="1" indent="0">
              <a:buNone/>
            </a:pPr>
            <a:r>
              <a:rPr lang="en-US" sz="1600" dirty="0"/>
              <a:t>I will show you the marking sheet on the video OHP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52354"/>
              </p:ext>
            </p:extLst>
          </p:nvPr>
        </p:nvGraphicFramePr>
        <p:xfrm>
          <a:off x="467544" y="1556792"/>
          <a:ext cx="8496944" cy="1193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Item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%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 through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CV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b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(due end of Week 3)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15%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from teaching staff </a:t>
                      </a:r>
                      <a:b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Based on pre-defined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marking scheme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Feedback lecture week 6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34213" y="6027003"/>
            <a:ext cx="9144000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GB" sz="2400" b="1" dirty="0"/>
              <a:t>Penalties for late </a:t>
            </a:r>
            <a:r>
              <a:rPr lang="en-GB" sz="2400" b="1" dirty="0" err="1"/>
              <a:t>handin</a:t>
            </a:r>
            <a:r>
              <a:rPr lang="en-GB" sz="2400" b="1" dirty="0"/>
              <a:t> are harsh </a:t>
            </a:r>
            <a:r>
              <a:rPr lang="mr-IN" sz="2400" b="1" dirty="0"/>
              <a:t>–</a:t>
            </a:r>
            <a:r>
              <a:rPr lang="en-GB" sz="2400" b="1" dirty="0"/>
              <a:t> hand in on time!</a:t>
            </a:r>
          </a:p>
          <a:p>
            <a:pPr eaLnBrk="1" hangingPunct="1"/>
            <a:r>
              <a:rPr lang="en-GB" sz="2400" b="1" dirty="0"/>
              <a:t>All deadlines are Friday, 16:00</a:t>
            </a:r>
          </a:p>
        </p:txBody>
      </p:sp>
    </p:spTree>
    <p:extLst>
      <p:ext uri="{BB962C8B-B14F-4D97-AF65-F5344CB8AC3E}">
        <p14:creationId xmlns:p14="http://schemas.microsoft.com/office/powerpoint/2010/main" val="2884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Coursework: CV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608512"/>
          </a:xfrm>
        </p:spPr>
        <p:txBody>
          <a:bodyPr>
            <a:noAutofit/>
          </a:bodyPr>
          <a:lstStyle/>
          <a:p>
            <a:pPr>
              <a:spcAft>
                <a:spcPts val="1080"/>
              </a:spcAft>
            </a:pPr>
            <a:r>
              <a:rPr lang="en-GB" sz="2000" dirty="0"/>
              <a:t>What is the coursework about?</a:t>
            </a:r>
          </a:p>
          <a:p>
            <a:pPr lvl="1"/>
            <a:r>
              <a:rPr lang="en-GB" sz="1600" dirty="0"/>
              <a:t>You will choose between two job openings</a:t>
            </a:r>
          </a:p>
          <a:p>
            <a:pPr lvl="1"/>
            <a:r>
              <a:rPr lang="en-GB" sz="1600" dirty="0"/>
              <a:t>You will prepare a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Marking scheme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See the </a:t>
            </a:r>
            <a:r>
              <a:rPr lang="en-GB" sz="1600" dirty="0" err="1"/>
              <a:t>handin</a:t>
            </a:r>
            <a:r>
              <a:rPr lang="en-GB" sz="1600" dirty="0"/>
              <a:t> page	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Coursework specification </a:t>
            </a:r>
          </a:p>
          <a:p>
            <a:pPr lvl="1"/>
            <a:r>
              <a:rPr lang="en-GB" sz="1600" dirty="0"/>
              <a:t>released end of Week 1</a:t>
            </a:r>
          </a:p>
          <a:p>
            <a:pPr lvl="1"/>
            <a:r>
              <a:rPr lang="en-GB" sz="1600" dirty="0"/>
              <a:t>already on module page</a:t>
            </a:r>
          </a:p>
          <a:p>
            <a:pPr lvl="1"/>
            <a:r>
              <a:rPr lang="en-GB" sz="1600" dirty="0"/>
              <a:t>discussed in week 2 tutorial lecture</a:t>
            </a:r>
          </a:p>
          <a:p>
            <a:r>
              <a:rPr lang="en-GB" sz="2000" dirty="0"/>
              <a:t>Coursework deadline</a:t>
            </a:r>
          </a:p>
          <a:p>
            <a:pPr lvl="1"/>
            <a:r>
              <a:rPr lang="en-GB" sz="1600" dirty="0"/>
              <a:t>End of week 3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Aft>
                <a:spcPts val="1080"/>
              </a:spcAft>
            </a:pPr>
            <a:r>
              <a:rPr lang="en-GB" sz="2000" b="1" dirty="0"/>
              <a:t>Feedback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2 feedback in tutor groups</a:t>
            </a:r>
          </a:p>
          <a:p>
            <a:pPr lvl="1"/>
            <a:r>
              <a:rPr lang="en-GB" sz="1600" dirty="0"/>
              <a:t>Take your draft to the meeting</a:t>
            </a:r>
          </a:p>
          <a:p>
            <a:pPr lvl="1"/>
            <a:r>
              <a:rPr lang="en-GB" sz="1600" dirty="0"/>
              <a:t>Discuss your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6 COMP1205 feedback lecture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7 special cases</a:t>
            </a:r>
            <a:br>
              <a:rPr lang="en-GB" sz="2000" dirty="0"/>
            </a:br>
            <a:r>
              <a:rPr lang="en-GB" sz="2000" dirty="0"/>
              <a:t>low grades or no submissions 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Personal feedback via face-to-face meetings with module leader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referral to personal 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377991" y="6599386"/>
            <a:ext cx="3989041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Coursework due on Friday Week 3, October18th, 16:00 </a:t>
            </a:r>
          </a:p>
        </p:txBody>
      </p:sp>
    </p:spTree>
    <p:extLst>
      <p:ext uri="{BB962C8B-B14F-4D97-AF65-F5344CB8AC3E}">
        <p14:creationId xmlns:p14="http://schemas.microsoft.com/office/powerpoint/2010/main" val="242120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35B0129-7F00-DF4D-884C-FD1A53D60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ECS handing walk-through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1266F9-473A-7A4F-9AC6-8340434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D5CD8-52A7-4D4C-B8FC-6A84DB69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1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696C8B-521F-484C-8BA0-1E947D07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need a volunteer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C75F66-1E88-C74B-A787-FAD4AD551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50" y="3306763"/>
            <a:ext cx="4279900" cy="9017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C168B-AB33-E44F-9CEA-CB4800D9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E8CFC-1513-446D-8B65-185D686A47A9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1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5F9C7-33A1-C94D-8350-2092DF99B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will use the video OHP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EFB26-F8C2-414C-A87B-D1BCA1064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Talk through the printed module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E2264-68E0-4344-B9D1-8A192829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0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Next week’s lectures</a:t>
            </a:r>
          </a:p>
          <a:p>
            <a:r>
              <a:rPr lang="en-US" sz="2400" dirty="0"/>
              <a:t>Tuesday 13:00</a:t>
            </a:r>
          </a:p>
          <a:p>
            <a:pPr lvl="1"/>
            <a:r>
              <a:rPr lang="en-US" sz="2000" dirty="0"/>
              <a:t>CV tutorial</a:t>
            </a:r>
          </a:p>
          <a:p>
            <a:r>
              <a:rPr lang="en-US" sz="2400" dirty="0"/>
              <a:t>Thursday 15:00</a:t>
            </a:r>
          </a:p>
          <a:p>
            <a:pPr lvl="1"/>
            <a:r>
              <a:rPr lang="en-US" sz="2000" dirty="0"/>
              <a:t>Guest lecture</a:t>
            </a:r>
          </a:p>
          <a:p>
            <a:r>
              <a:rPr lang="en-US" sz="2400" dirty="0"/>
              <a:t>Thursday 17:00</a:t>
            </a:r>
          </a:p>
          <a:p>
            <a:pPr lvl="1"/>
            <a:r>
              <a:rPr lang="en-US" sz="2000" dirty="0"/>
              <a:t>Alumni Panel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1004304"/>
            <a:ext cx="91440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2400" b="1" dirty="0"/>
              <a:t>Building 32 Room 1015</a:t>
            </a:r>
          </a:p>
        </p:txBody>
      </p:sp>
      <p:sp>
        <p:nvSpPr>
          <p:cNvPr id="11" name="Rectangle 10">
            <a:hlinkClick r:id="rId3"/>
          </p:cNvPr>
          <p:cNvSpPr/>
          <p:nvPr/>
        </p:nvSpPr>
        <p:spPr>
          <a:xfrm>
            <a:off x="5557907" y="5733256"/>
            <a:ext cx="232948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data.southampton.ac.uk</a:t>
            </a:r>
            <a:r>
              <a:rPr lang="en-GB" dirty="0"/>
              <a:t>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66583" y="6653988"/>
            <a:ext cx="66403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and while we are looking at it you might be interested in </a:t>
            </a:r>
            <a:r>
              <a:rPr lang="en-GB" dirty="0" err="1"/>
              <a:t>data.southampton.ac.uk</a:t>
            </a:r>
            <a:r>
              <a:rPr lang="en-GB" dirty="0"/>
              <a:t>/  </a:t>
            </a:r>
            <a:r>
              <a:rPr lang="mr-IN" dirty="0"/>
              <a:t>…</a:t>
            </a:r>
            <a:r>
              <a:rPr lang="en-GB" dirty="0"/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413AEC-392A-F345-96C9-3D44EFA39F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1350"/>
            <a:ext cx="4171950" cy="3392525"/>
          </a:xfrm>
        </p:spPr>
      </p:pic>
    </p:spTree>
    <p:extLst>
      <p:ext uri="{BB962C8B-B14F-4D97-AF65-F5344CB8AC3E}">
        <p14:creationId xmlns:p14="http://schemas.microsoft.com/office/powerpoint/2010/main" val="16428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7112</TotalTime>
  <Words>972</Words>
  <Application>Microsoft Macintosh PowerPoint</Application>
  <PresentationFormat>On-screen Show (4:3)</PresentationFormat>
  <Paragraphs>190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Georgia</vt:lpstr>
      <vt:lpstr>Lucida Sans</vt:lpstr>
      <vt:lpstr>Towards a classification framework for social machines</vt:lpstr>
      <vt:lpstr>UOS divider slide design</vt:lpstr>
      <vt:lpstr>UOS full bleed image</vt:lpstr>
      <vt:lpstr>CVs and Online presence</vt:lpstr>
      <vt:lpstr>Assessed part of the course</vt:lpstr>
      <vt:lpstr>Stage 1 CVs – and careers’ fair</vt:lpstr>
      <vt:lpstr>Assessment</vt:lpstr>
      <vt:lpstr>Coursework: CV</vt:lpstr>
      <vt:lpstr>ECS handing walk-through</vt:lpstr>
      <vt:lpstr>I need a volunteer</vt:lpstr>
      <vt:lpstr>I will use the video OHP</vt:lpstr>
      <vt:lpstr>PowerPoint Presentation</vt:lpstr>
      <vt:lpstr>Online Presence</vt:lpstr>
      <vt:lpstr>Managing your online Presence</vt:lpstr>
      <vt:lpstr>Impact of your presence</vt:lpstr>
      <vt:lpstr>The Internet doesn’t forget – protect your digital identity!</vt:lpstr>
      <vt:lpstr>What your data says about you</vt:lpstr>
      <vt:lpstr>Create Positive online image of you</vt:lpstr>
      <vt:lpstr>Before next week</vt:lpstr>
      <vt:lpstr>During next week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213</cp:revision>
  <cp:lastPrinted>2019-10-02T22:20:21Z</cp:lastPrinted>
  <dcterms:created xsi:type="dcterms:W3CDTF">2013-04-26T07:53:01Z</dcterms:created>
  <dcterms:modified xsi:type="dcterms:W3CDTF">2019-10-03T15:44:30Z</dcterms:modified>
</cp:coreProperties>
</file>