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16"/>
  </p:notesMasterIdLst>
  <p:handoutMasterIdLst>
    <p:handoutMasterId r:id="rId17"/>
  </p:handoutMasterIdLst>
  <p:sldIdLst>
    <p:sldId id="366" r:id="rId4"/>
    <p:sldId id="403" r:id="rId5"/>
    <p:sldId id="397" r:id="rId6"/>
    <p:sldId id="300" r:id="rId7"/>
    <p:sldId id="385" r:id="rId8"/>
    <p:sldId id="405" r:id="rId9"/>
    <p:sldId id="407" r:id="rId10"/>
    <p:sldId id="408" r:id="rId11"/>
    <p:sldId id="409" r:id="rId12"/>
    <p:sldId id="410" r:id="rId13"/>
    <p:sldId id="411" r:id="rId14"/>
    <p:sldId id="396" r:id="rId15"/>
  </p:sldIdLst>
  <p:sldSz cx="9144000" cy="6858000" type="screen4x3"/>
  <p:notesSz cx="6797675" cy="987425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15A20"/>
    <a:srgbClr val="A6D85F"/>
    <a:srgbClr val="FFB300"/>
    <a:srgbClr val="FE3E14"/>
    <a:srgbClr val="F00F2C"/>
    <a:srgbClr val="8A412B"/>
    <a:srgbClr val="CCDA86"/>
    <a:srgbClr val="53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2653" autoAdjust="0"/>
  </p:normalViewPr>
  <p:slideViewPr>
    <p:cSldViewPr>
      <p:cViewPr varScale="1">
        <p:scale>
          <a:sx n="118" d="100"/>
          <a:sy n="118" d="100"/>
        </p:scale>
        <p:origin x="178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40" d="100"/>
        <a:sy n="24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5659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5"/>
            <a:ext cx="2945659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5"/>
            <a:ext cx="2945659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fld id="{46CE7418-6476-4638-8124-34B20CAF98B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115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1"/>
            <a:ext cx="2945659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690269"/>
            <a:ext cx="4984962" cy="44434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5659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8"/>
            <a:ext cx="2945659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fld id="{517D9258-2E51-4345-873F-AD84D9DB35A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830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D9258-2E51-4345-873F-AD84D9DB35A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6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2117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pitchFamily="34" charset="0"/>
              </a:defRPr>
            </a:lvl1pPr>
          </a:lstStyle>
          <a:p>
            <a:fld id="{C2F1A0CE-72EB-48E9-96A9-04B2B8798E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5F3A2-0D31-4D14-98E0-03F3885A257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3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14DF4-1C48-4A7E-8163-297DE0BAB4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1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4DFD6-A021-4359-A275-44DFEFEB26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5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88F81-721D-49A1-96B0-2409602C56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90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2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04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4103D-C5DA-40E1-A293-4204AB3D5B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6F1B5-0E55-4223-B6E1-753DD9389B5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9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E9D45-D077-4D29-8E98-65C94DE873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5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A9D88-5BB6-4091-8A94-78F4C788DD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16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AFB70-BF01-4ABF-A160-2426756C7E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01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76B4D-260D-4EC1-9A8A-CDDCEAC88F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9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5E305-CAF5-45D4-A734-CC51E581CE7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1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82A26-D3D8-4F1C-8881-05B30C534BA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46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C916C-7DB1-4EEE-8A10-7FBC116C39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1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C29D9-8184-4EB9-AD4D-13509039A08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5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53001-54FD-41F0-939F-B316828D95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0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E8CFC-1513-446D-8B65-185D686A47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21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C07C0-4185-4980-AEF7-9C22F08CAE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01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1722D-6095-4A0F-AA6A-268AC62444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2B00E-0011-4642-9C0D-3293ED573B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95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15771-4B72-48B8-A498-731C48849CA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89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34C8F-93B0-44B4-A239-723199B3E2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8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D2518-1DC6-4F66-A1CD-6C73F7D087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18" charset="0"/>
              </a:defRPr>
            </a:lvl1pPr>
          </a:lstStyle>
          <a:p>
            <a:fld id="{7ECF242B-FCDD-416E-8A60-3FB34C287464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2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pitchFamily="1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18" charset="0"/>
              </a:defRPr>
            </a:lvl1pPr>
          </a:lstStyle>
          <a:p>
            <a:fld id="{BB68A43F-5C98-44AF-8C7D-766220EF92DE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5367" name="Picture 7" descr="marine_blue 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 descr="Health Sciences_(CMYK)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3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dshare.soton.ac.uk/20071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southampton.ac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outhampton.ac.uk/careers/students/index.pag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5400" dirty="0"/>
              <a:t>CVs and Online presence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7" y="3521682"/>
            <a:ext cx="8496300" cy="1752600"/>
          </a:xfrm>
        </p:spPr>
        <p:txBody>
          <a:bodyPr/>
          <a:lstStyle/>
          <a:p>
            <a:r>
              <a:rPr lang="en-GB" dirty="0"/>
              <a:t>Lecture 1.3 </a:t>
            </a:r>
            <a:br>
              <a:rPr lang="en-GB"/>
            </a:br>
            <a:r>
              <a:rPr lang="en-GB"/>
              <a:t>03/10/2019</a:t>
            </a:r>
            <a:endParaRPr lang="en-GB" dirty="0"/>
          </a:p>
          <a:p>
            <a:r>
              <a:rPr lang="en-GB" sz="2400" dirty="0">
                <a:solidFill>
                  <a:schemeClr val="accent3"/>
                </a:solidFill>
              </a:rPr>
              <a:t>Dr </a:t>
            </a:r>
            <a:r>
              <a:rPr lang="en-GB" sz="2400" dirty="0" err="1">
                <a:solidFill>
                  <a:schemeClr val="accent3"/>
                </a:solidFill>
              </a:rPr>
              <a:t>Su</a:t>
            </a:r>
            <a:r>
              <a:rPr lang="en-GB" sz="2400" dirty="0">
                <a:solidFill>
                  <a:schemeClr val="accent3"/>
                </a:solidFill>
              </a:rPr>
              <a:t> White</a:t>
            </a:r>
          </a:p>
          <a:p>
            <a:r>
              <a:rPr lang="en-GB" sz="2400" dirty="0"/>
              <a:t>Professional development (COMP1205)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4" name="AutoShape 2" descr="data:image/jpeg;base64,/9j/4AAQSkZJRgABAQAAAQABAAD/2wCEAAkGBxQSEBUUExQUFhUXGBoYFRYYFxkdGxYYHBscFxocHyAZKCggHB0mHhcYITIiJSosLi8uFyA4ODctNyotLiwBCgoKDAwNFAwPFCwcFBksLCs3KywsLCsrKysrLCsrKysrKys3KysrKysrKysrKysrKyssKysrKysrKysrKysrK//AABEIAFkBAQMBIgACEQEDEQH/xAAcAAEAAwADAQEAAAAAAAAAAAAABQYHAQQIAgP/xABGEAABAwIBBgsFBgUBCQEAAAABAAIDBBEFBgcSITGSExciQVFTYXGBsdEWMlSRoRQ0QlJycyM1YrLBMxUkJUNjgqLi8Aj/xAAWAQEBAQAAAAAAAAAAAAAAAAAAAQL/xAAYEQEBAQEBAAAAAAAAAAAAAAAAAREhQf/aAAwDAQACEQMRAD8A6eDYWzFIzWVhfLJK9xALzoxNvyWNA2ABd7i/oOpO+71TNp/LYu93mVaFEVfi/oOpO+71T2AoOpO871VnLgNZ1DnJ2BZ/lJnLZGSylaJCNshPIB7Le99ERM8X9D1J3neq54vqHqTvO9VmzMXxSvcREal+v3YWuAG5s8Su97E42eVwNX38Jr/uuqvV6Ob+g6k7zvVOL+g6n/zd6rOJMSxWgcOF+1R69kzXWPcX7R3FWnJ3Oa17gyraGE2tK33fEbW+BKCe4v6DqTvu9U4v6DqTvu9VZY5A4AtIIOsEG4I6QvtRFX4v6DqTvu9U4v6DqTvu9VaERVX4v6DqTvu9U4v6DqTvu9VaEQVfi/oOpO+71Ti/oOpO+71VoRBV+L+g6k77vVOL+g6k77vVWhEFX4v6DqTvu9V8vyDw9ouY7DpLyB9So3K/LsxPNPSDTmvol1rhp/K0D3nf/a184XmjxGutLW1HA6WvRfd7wP03DR3XVHcbklhRNhwZPRwuvzXZGQNAdfBav1u9V+jswEejYVz9LnJgFvlp3HzVexXIDFcJHDU8hnibrdwd9TecmM83dsQ6nuL+g6k7zvVOL+g6k77vVfjkVlqytAjeAycA3A919udvorcoKvxf0HUnfd6pxf0HUnfd6q0Igq/F/QdSd93qnF/QdSd93qrQiCr8X9B1J33eqcX9B1J33eqtCIKvxf0HUnfd6rrYpkrBSQyVFKZIJoml7Hse69xrsekHnCuKisqfuVR+27yQVDjyq/yMXCyhFVbpm0/lsXe7zKtAVXzafy2Lvd5lfGcjGTTUZDTaSU6DekCx0j4DV4qIpucHLB1Q809O7+ENTy3/AJp6B/T5q65t8zrdFtRiIuSAWU99Tee8ltp/p2dN1F5hsjWzyurZmXjiOjCCNTpNpdr2hurxPYvQJIsqr86elZG0MY1rGjY1oAA8Av1supDikL3aLZonOG1oe0keAN13EH5zQNe0te0OadocAQfmshziZnIpWumw9ojlFy6G/Ik/Tf3Hdmw9i1irxGKIgSSxsvs03tbf5lftFIHC7SCDzg3H0QeWMh8rH0Uv2efSEJdouDtsLthNjzdIWxgg7PA9I2gqp5/sjmttiELbXIZUAAazsa/v5j4L8c1uMmekMbzd8JDb85Ydbf8AI8FEsXNERRBERAREQFVM42PmkpSGG0sh0WkfhH4nfLV4q1rMcumfaMao6c+7eJtv1v1/Syqr7mVyDbTwMrZ23qJRpRhw/wBJh2HX+Nw19x71qkmw83aelfUbA0ADYBYeCyn/APRM7m0EIa5wBm12JF+SdtlVVzI3JTFIse4eUPazhHmaYvu2Rmuw28q922HNbsW8heI/tD/zO+ZXqjM1O5+CUrnuLjaQXJubCV4A8AAEGf56siRSvGJUl4+WOGa3Yx51NkHQCbAjZc9pUxkrjIq6SOb8RGi8dDxqPhz+K0fKygFRQ1MThcPiePGxI+tlhWZqoJhnZzNe1w8Rb/ClStFREUQREQEREBRWVP3Ko/bd5KVUVlT9yqP23eSo88IiKtN0zaj/AIbF3u8yqdnkqL1ELOZsZO8f/VXDNr/LYu93mVSc8EdqyM9MQ+hKJ637NnhzafCqVjeeMPPa5/KJ+ZWQZ6crqiorzQQOcI2FrCxuoyyuttI2jWABs2rbci5tPDqV2rXDHs/SF51y/jdQ5Qvle0kNqI6ht/xtBa/V4gjwRVrrcxUsdNwkNTpVLRpBltFrnD8LXXuD0E/RT2J41X4NgX+9yMfVPcI4HC7iwOBPKJ1OLQHEHu2q8VWXNAylNSamIx6NxZwLnHmaG7dLmsszzrY5Fi2DMqaTSc2CdvDNLXAsuwjosdbm6wba0FbyBzdSYyySqqKh7W6ZYHEaT5HAAuN3HYNK3eCrlkBkDieHYg4NmYaMHlaRNpWnoYDyXC519PSF95hsqacUBpZJWRyxve4NcQ3TY7laQvtsS4HosFbYM5NA+v8AsTZS6QkNY9oLmOefwhzb6x07O1BJ5dYcKjDaqI/ihfbsc1pc0/MBed80E9quRvM6PZ0kEEL0tlDOGUdQ9xsGwyEnsDCV5jzSxaVeT+WJ3+Ag2VERZZEREBERAWYZfPNPi9JU/hHBuJ/bfyvoQtPVay+wD7ZSEMF5WcqPtPO3xH1sqraIZQ5ocDcOFx3HWqnnMySbiVIGuldGIi6QWAOkQ06tapmZbOA10bMPq3aErOTC59xpj8hvsc3YL7QANq1jE9cEo/6bvIqq8b5P4eKiqhhJ0RJI1hcObSNrr1xkbk83D6OOla8vbHpWcQATpPc/m/UvL+RWFTtxGlc6GUATRkkxuAHKHYvXL3gAkkADaTzBBEZY4iKegqZnGwZE4+JFgPmQsNzN0xEM7+Zzw0dthr813M72W/8AtGVmH0P8RmmNNzdkrxsA6WN236R2Ky5NYSKSljhGstF3Hpcdbj81KlSaIiiCIiAiIgKKyp+5VH7bvJSqisqfuVR+27yVHnhERVpumbT+Wxd7vMqEzwYWXwxTtH+mSx/6XWsfmLf9y7GQWUFLFQRslniY8Xu0usRrJVpFRT10MjGvZLGQWv0Te1x9Dz+CiPvMBlKJ6F1I4/xKc8n+qJxuCO43Hy6VcMssiKXE2AVDTps9yRhs9t9o6COwrzcftOCYg18brOabtd+GWO+tp7DsI2jm5ivSWRWWVPiUOnC6zxbhIj7zCfMdBCqqJT5hKUPBfVTOaDraGtaT4rSsPyepoKX7LHEwQFpaYyLhwOp2lf3ieclSq5QZLieYijfIXRTzRN/JqeB3F2v53VkyJza0mGu4RmlJNs4V9rgc4aBqb5q6qCytyrp8OgMtQ+23QYNbpD0NH+dgQVXPllG2mw10AI4WpGg0c+hq0z3W1eKzXM7hpAmnI1G0be23KcR8wFW8WxGqxvEdI7XWaxv4YYwfIbSecrWYPs+H00cbnsjY2zQXG13bSe86yiVLIoX2roviod9Paui+Kh31BNIoX2roviod9Paui+Kh30E0ihfaui+Kh309q6L4qHfQTSKF9q6L4qHfT2soviod9BDZYZCtqncNCRFPtJ2NeRzm2x3aFG4bl7jOGAR1ERmjGoGRpOrZqkbtHfdWv2soviod9DlXRfEwbyCJOfiYiww9ml08I4j5aP8AlQmJ4/jOMfw7GGB20NBjZb+onlO7vord7TUHxFP8wv09rKL4qHfVHTyPyQiom6XvzEWdJbYOhoOweasqhvayi+Kh31x7V0XxUO+oJpFC+1lF8VDvp7V0XxUO+gmkUL7V0XxUO+ntXRfFQ76CaRQvtXRfFQ76e1dF8VDvoJpRWVP3Ko/bd5L8vaui+Kh31HZRZTUb6SZrKmJznRuAAdrJI1IMOREVUVhyMykdQz6Wsxu1SN6R0j+oKvLkIPQWKYbT4jTN0rPaReORp1tPSPQ9CyrEsBrcLm4WJ0gAPJmiJGr+oDZ3HUunkplZNRO5J0oieXGTq7x+U9y1rAsrqWrbZrw13PHJYHXzdDgoiCwDPtUxgNqoWTAbXs5Dj4e6T8lYuPym0fus+l0aTLfNfGIZG0Uxu+naD0sJaTu2B71GuzbUN/dkHZwjk011sez8TvBbSQMi6HvOm4dw9353VIpMLr8Wm4SR0j7+9NKTotHZ6NC1DD8iqGE3bTtcel9327tI2+i+scyspaNtnvBcPdjZYu+Q1NHfZDXOB4LT4bA4ggWF5ZXbTbyHYFkuXOUxrZ7tuIWao2nn6XHtOpcZV5YTVpseREDyYx5uP4j5KuEqq4REQEREBERAREQdnD6UyysibbSe4MbfULuNhf5rQX5lcQBsXUt+jhjf5aKpWSv36m/fj/vC2zL6rwuPGmGqdWtnHBEcHo8FYe7ex0u/Ugy7D83VZNUzUtomVELdJ0T32c9p1gssCHDWOfnC6GTWSFVXVLqeFgD2AmQvOi2PRNuUbG2vVZXvOdiFVh+PsrdJpBax0OjqBhA0XRuHSbuuT+a/YLVnGxuGiw59TSMLJsT0SX87QWDSPYdHo53EoMCxGkMMr4y5rixxaXMN2kg2NibXC6y5cuEBERAREQEREBERAREQfRC+V3cY+8TfuP8A7iukg5BTSXCIJahylq4f9OolA6NIkfJ1wpAZfV9rcOe/RZfyVZRMEvXZT1cwtJUSkdAdYHvDbXUSSuEQEREBERAREQEREBERB28LqjDNHKACY3teAefROlb6LSavPA2WXhZMMo3yi1pHcpwts1kX1LLOZcu2oJvKzKafEagzTkXtota3U1jRsAH1PepDKrLh9bR0tM6JrBTABrg4kus0NF77NQVUch2IOCuERAREQEREBERAQIiDmyLU0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8520" y="6581001"/>
            <a:ext cx="925252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secure.ecs.soton.ac.uk</a:t>
            </a:r>
            <a:r>
              <a:rPr lang="en-GB" dirty="0"/>
              <a:t>/module/1920/COMP1205/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6AF124-9366-BB46-AAD2-07E1E170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13" y="3494674"/>
            <a:ext cx="1659751" cy="1659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83BA3B-8D45-944A-8C28-00D577D3F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27" y="6045908"/>
            <a:ext cx="1117600" cy="393700"/>
          </a:xfrm>
          <a:prstGeom prst="rect">
            <a:avLst/>
          </a:prstGeom>
        </p:spPr>
      </p:pic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6223459-53C6-8E4C-AFBB-DACD04A04777}"/>
              </a:ext>
            </a:extLst>
          </p:cNvPr>
          <p:cNvSpPr/>
          <p:nvPr/>
        </p:nvSpPr>
        <p:spPr>
          <a:xfrm>
            <a:off x="-54260" y="2558577"/>
            <a:ext cx="925252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Slides online at: http://</a:t>
            </a:r>
            <a:r>
              <a:rPr lang="en-GB" dirty="0" err="1">
                <a:hlinkClick r:id="rId4"/>
              </a:rPr>
              <a:t>edshare.soton.ac.uk</a:t>
            </a:r>
            <a:r>
              <a:rPr lang="en-GB" dirty="0">
                <a:hlinkClick r:id="rId4"/>
              </a:rPr>
              <a:t>/20071/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3C7EB-FAFA-0843-9E74-8655C3E5F320}"/>
              </a:ext>
            </a:extLst>
          </p:cNvPr>
          <p:cNvSpPr txBox="1"/>
          <p:nvPr/>
        </p:nvSpPr>
        <p:spPr>
          <a:xfrm>
            <a:off x="6734808" y="5301910"/>
            <a:ext cx="161294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Module home page</a:t>
            </a:r>
          </a:p>
        </p:txBody>
      </p:sp>
    </p:spTree>
    <p:extLst>
      <p:ext uri="{BB962C8B-B14F-4D97-AF65-F5344CB8AC3E}">
        <p14:creationId xmlns:p14="http://schemas.microsoft.com/office/powerpoint/2010/main" val="30026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87AA6-9402-3949-A713-7E110184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8CAAC-2BF8-7346-AA4D-2C7E73ECF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 a simple draft and upload it using the </a:t>
            </a:r>
            <a:r>
              <a:rPr lang="en-GB" dirty="0" err="1"/>
              <a:t>handin</a:t>
            </a:r>
            <a:endParaRPr lang="en-GB" dirty="0"/>
          </a:p>
          <a:p>
            <a:pPr lvl="1"/>
            <a:r>
              <a:rPr lang="en-GB" dirty="0"/>
              <a:t>This will make uploading the actual document feel easier </a:t>
            </a:r>
            <a:r>
              <a:rPr lang="en-GB" dirty="0">
                <a:sym typeface="Wingdings" pitchFamily="2" charset="2"/>
              </a:rPr>
              <a:t></a:t>
            </a:r>
          </a:p>
          <a:p>
            <a:pPr lvl="1"/>
            <a:r>
              <a:rPr lang="en-GB" dirty="0">
                <a:sym typeface="Wingdings" pitchFamily="2" charset="2"/>
              </a:rPr>
              <a:t>It will give you time to read all the instructions carefully</a:t>
            </a:r>
          </a:p>
          <a:p>
            <a:pPr lvl="1"/>
            <a:r>
              <a:rPr lang="en-GB" dirty="0">
                <a:sym typeface="Wingdings" pitchFamily="2" charset="2"/>
              </a:rPr>
              <a:t>I will show you my view of the </a:t>
            </a:r>
            <a:r>
              <a:rPr lang="en-GB" dirty="0" err="1">
                <a:sym typeface="Wingdings" pitchFamily="2" charset="2"/>
              </a:rPr>
              <a:t>handin</a:t>
            </a:r>
            <a:r>
              <a:rPr lang="en-GB" dirty="0">
                <a:sym typeface="Wingdings" pitchFamily="2" charset="2"/>
              </a:rPr>
              <a:t> page next week</a:t>
            </a:r>
          </a:p>
          <a:p>
            <a:pPr marL="522288" lvl="1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A8CCD-B51D-A34B-80F3-E654A5B7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34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65EC-EEED-E945-AC85-80C22D7E6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During 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B94D0-8BB9-B741-B27F-6D0E36CAA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You may discuss your draft with your personal tutor</a:t>
            </a:r>
          </a:p>
          <a:p>
            <a:r>
              <a:rPr lang="en-GB" dirty="0"/>
              <a:t>Or you may agree to do this in week three</a:t>
            </a:r>
          </a:p>
          <a:p>
            <a:r>
              <a:rPr lang="en-GB" dirty="0"/>
              <a:t>We will discuss appropriate content of CVs in the tutorial lecture on Tuesday</a:t>
            </a:r>
          </a:p>
          <a:p>
            <a:r>
              <a:rPr lang="en-GB" dirty="0"/>
              <a:t>Following up the links from the previous lecture will provide you with some preparation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CF3C0-ADDD-EC4C-9D5D-7AA46CB5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32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Next week’s lectures</a:t>
            </a:r>
          </a:p>
          <a:p>
            <a:r>
              <a:rPr lang="en-US" sz="2400" dirty="0"/>
              <a:t>Tuesday 13:00</a:t>
            </a:r>
          </a:p>
          <a:p>
            <a:pPr lvl="1"/>
            <a:r>
              <a:rPr lang="en-US" sz="2000" dirty="0"/>
              <a:t>CV tutorial</a:t>
            </a:r>
          </a:p>
          <a:p>
            <a:r>
              <a:rPr lang="en-US" sz="2400" dirty="0"/>
              <a:t>Thursday 15:00</a:t>
            </a:r>
          </a:p>
          <a:p>
            <a:pPr lvl="1"/>
            <a:r>
              <a:rPr lang="en-US" sz="2000" dirty="0"/>
              <a:t>Guest lecture</a:t>
            </a:r>
          </a:p>
          <a:p>
            <a:r>
              <a:rPr lang="en-US" sz="2400" dirty="0"/>
              <a:t>Thursday 17:00</a:t>
            </a:r>
          </a:p>
          <a:p>
            <a:pPr lvl="1"/>
            <a:r>
              <a:rPr lang="en-US" sz="2000" dirty="0"/>
              <a:t>Alumni Panel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07C0-4185-4980-AEF7-9C22F08CAECA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1004304"/>
            <a:ext cx="91440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2400" b="1" dirty="0"/>
              <a:t>Building 32 Room 1015</a:t>
            </a:r>
          </a:p>
        </p:txBody>
      </p:sp>
      <p:sp>
        <p:nvSpPr>
          <p:cNvPr id="11" name="Rectangle 10">
            <a:hlinkClick r:id="rId3"/>
          </p:cNvPr>
          <p:cNvSpPr/>
          <p:nvPr/>
        </p:nvSpPr>
        <p:spPr>
          <a:xfrm>
            <a:off x="5557907" y="5733256"/>
            <a:ext cx="232948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data.southampton.ac.uk</a:t>
            </a:r>
            <a:r>
              <a:rPr lang="en-GB" dirty="0"/>
              <a:t>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66583" y="6653988"/>
            <a:ext cx="66403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and while we are looking at it you might be interested in </a:t>
            </a:r>
            <a:r>
              <a:rPr lang="en-GB" dirty="0" err="1"/>
              <a:t>data.southampton.ac.uk</a:t>
            </a:r>
            <a:r>
              <a:rPr lang="en-GB" dirty="0"/>
              <a:t>/  </a:t>
            </a:r>
            <a:r>
              <a:rPr lang="mr-IN" dirty="0"/>
              <a:t>…</a:t>
            </a:r>
            <a:r>
              <a:rPr lang="en-GB" dirty="0"/>
              <a:t>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413AEC-392A-F345-96C9-3D44EFA39F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61350"/>
            <a:ext cx="4171950" cy="3392525"/>
          </a:xfrm>
        </p:spPr>
      </p:pic>
    </p:spTree>
    <p:extLst>
      <p:ext uri="{BB962C8B-B14F-4D97-AF65-F5344CB8AC3E}">
        <p14:creationId xmlns:p14="http://schemas.microsoft.com/office/powerpoint/2010/main" val="16428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EA0D-E585-0B48-917F-346803B30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Assessed part of the course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0B5822-9FFA-474E-AC2A-026DDA93F3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060633"/>
              </p:ext>
            </p:extLst>
          </p:nvPr>
        </p:nvGraphicFramePr>
        <p:xfrm>
          <a:off x="323850" y="1700213"/>
          <a:ext cx="8496299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854">
                  <a:extLst>
                    <a:ext uri="{9D8B030D-6E8A-4147-A177-3AD203B41FA5}">
                      <a16:colId xmlns:a16="http://schemas.microsoft.com/office/drawing/2014/main" val="27204488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7871457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656670877"/>
                    </a:ext>
                  </a:extLst>
                </a:gridCol>
                <a:gridCol w="4608189">
                  <a:extLst>
                    <a:ext uri="{9D8B030D-6E8A-4147-A177-3AD203B41FA5}">
                      <a16:colId xmlns:a16="http://schemas.microsoft.com/office/drawing/2014/main" val="97148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Topic &amp; weighting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Lead Lecturer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Focus/Rationale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53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Su</a:t>
                      </a:r>
                      <a:r>
                        <a:rPr lang="en-GB" dirty="0"/>
                        <a:t>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Learn ‘hands on’ what can make a good CV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Prepare and submit a simple assignment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Get ready for a careers fair, and maybe submitting an internship application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93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Group Presentation</a:t>
                      </a:r>
                    </a:p>
                    <a:p>
                      <a:r>
                        <a:rPr lang="en-GB" dirty="0"/>
                        <a:t>NB: </a:t>
                      </a:r>
                      <a:br>
                        <a:rPr lang="en-GB" dirty="0"/>
                      </a:br>
                      <a:r>
                        <a:rPr lang="en-GB" dirty="0"/>
                        <a:t>complex timetable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W4-8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Hugh Davis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/>
                        <a:t>Learn ‘hands on’ about teamwork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/>
                        <a:t>Make a start at building good research skills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/>
                        <a:t>Make a presentation before it </a:t>
                      </a:r>
                      <a:r>
                        <a:rPr lang="en-GB" sz="1700" b="1" dirty="0"/>
                        <a:t>really matters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/>
                        <a:t>Prepare for future modules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763267"/>
                  </a:ext>
                </a:extLst>
              </a:tr>
              <a:tr h="283611">
                <a:tc>
                  <a:txBody>
                    <a:bodyPr/>
                    <a:lstStyle/>
                    <a:p>
                      <a:r>
                        <a:rPr lang="en-GB" dirty="0"/>
                        <a:t>Technical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W4,</a:t>
                      </a:r>
                      <a:br>
                        <a:rPr lang="en-GB" dirty="0"/>
                      </a:br>
                      <a:r>
                        <a:rPr lang="en-GB" dirty="0"/>
                        <a:t>6-11,15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Mark Weal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Learn ‘hands on’ about academic integrity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Establish good research and recording practices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Practice formal 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Prepare for future modules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8406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5B47C-34DC-814A-BE9A-F6909511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103D-C5DA-40E1-A293-4204AB3D5BC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 CVs </a:t>
            </a:r>
            <a:r>
              <a:rPr lang="mr-IN" dirty="0"/>
              <a:t>–</a:t>
            </a:r>
            <a:r>
              <a:rPr lang="en-US" dirty="0"/>
              <a:t> and careers’ fair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722D-6095-4A0F-AA6A-268AC6244413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138D6-959D-E84C-B55F-250163D48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5469780"/>
            <a:ext cx="1296144" cy="1296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908B76-F39F-B241-A4E5-3A80FD8A743A}"/>
              </a:ext>
            </a:extLst>
          </p:cNvPr>
          <p:cNvSpPr txBox="1"/>
          <p:nvPr/>
        </p:nvSpPr>
        <p:spPr>
          <a:xfrm>
            <a:off x="3404138" y="5687161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Careers fairs</a:t>
            </a:r>
            <a:br>
              <a:rPr lang="en-US" dirty="0"/>
            </a:br>
            <a:r>
              <a:rPr lang="en-US" dirty="0"/>
              <a:t>in Jubilee Sports Hall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84459A1-2D66-A647-8EC7-08DDAC05F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7" y="2168661"/>
            <a:ext cx="8856985" cy="2564883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33A658F-CA19-8C45-BBDF-5965B393D471}"/>
              </a:ext>
            </a:extLst>
          </p:cNvPr>
          <p:cNvSpPr/>
          <p:nvPr/>
        </p:nvSpPr>
        <p:spPr>
          <a:xfrm>
            <a:off x="755576" y="3486653"/>
            <a:ext cx="6121474" cy="126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GB" sz="2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E8A712-2967-5F4C-BA39-FBA711F68588}"/>
              </a:ext>
            </a:extLst>
          </p:cNvPr>
          <p:cNvSpPr/>
          <p:nvPr/>
        </p:nvSpPr>
        <p:spPr>
          <a:xfrm>
            <a:off x="3351614" y="3067498"/>
            <a:ext cx="1815934" cy="419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GB" sz="2400" b="1" dirty="0"/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5A7526DC-0EC3-1143-92C2-74D2A0D77FDB}"/>
              </a:ext>
            </a:extLst>
          </p:cNvPr>
          <p:cNvSpPr/>
          <p:nvPr/>
        </p:nvSpPr>
        <p:spPr>
          <a:xfrm>
            <a:off x="143506" y="4867313"/>
            <a:ext cx="8856985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err="1">
                <a:hlinkClick r:id="rId4"/>
              </a:rPr>
              <a:t>www.southampton.ac.uk</a:t>
            </a:r>
            <a:r>
              <a:rPr lang="en-US" sz="1600" dirty="0">
                <a:hlinkClick r:id="rId4"/>
              </a:rPr>
              <a:t>/careers/students/</a:t>
            </a:r>
            <a:r>
              <a:rPr lang="en-US" sz="1600" dirty="0" err="1">
                <a:hlinkClick r:id="rId4"/>
              </a:rPr>
              <a:t>index.page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682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027289"/>
            <a:ext cx="8454213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/>
              <a:t>All coursework have  </a:t>
            </a:r>
            <a:r>
              <a:rPr lang="en-GB" sz="1600" b="1" u="sng" dirty="0"/>
              <a:t>marking schemes </a:t>
            </a:r>
            <a:r>
              <a:rPr lang="en-GB" sz="1600" b="1" dirty="0"/>
              <a:t>that you can use for self-assessment</a:t>
            </a:r>
          </a:p>
          <a:p>
            <a:pPr marL="0" indent="0">
              <a:buNone/>
            </a:pPr>
            <a:r>
              <a:rPr lang="en-GB" sz="1600" b="1" u="sng" dirty="0"/>
              <a:t>Why self-assessment?</a:t>
            </a:r>
          </a:p>
          <a:p>
            <a:pPr lvl="1"/>
            <a:r>
              <a:rPr lang="en-GB" sz="1600" dirty="0"/>
              <a:t>To know how you are doing</a:t>
            </a:r>
          </a:p>
          <a:p>
            <a:pPr lvl="1"/>
            <a:r>
              <a:rPr lang="en-GB" sz="1600" dirty="0"/>
              <a:t>To understand how we assess your work and compare yourself with others</a:t>
            </a:r>
          </a:p>
          <a:p>
            <a:pPr lvl="1"/>
            <a:r>
              <a:rPr lang="en-US" sz="1600" u="sng" dirty="0"/>
              <a:t>You will learn as much from seriously trying to assess your own grade as from our feedback</a:t>
            </a:r>
            <a:endParaRPr lang="en-GB" sz="1600" u="sng" dirty="0"/>
          </a:p>
          <a:p>
            <a:pPr marL="522288" lvl="1" indent="0">
              <a:buNone/>
            </a:pPr>
            <a:endParaRPr lang="en-GB" sz="1600" dirty="0"/>
          </a:p>
          <a:p>
            <a:pPr marL="522288" lvl="1" indent="0">
              <a:buNone/>
            </a:pPr>
            <a:r>
              <a:rPr lang="en-US" sz="1600" dirty="0"/>
              <a:t>I will show you the marking sheet on the video OHP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152354"/>
              </p:ext>
            </p:extLst>
          </p:nvPr>
        </p:nvGraphicFramePr>
        <p:xfrm>
          <a:off x="467544" y="1556792"/>
          <a:ext cx="8496944" cy="1193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Item</a:t>
                      </a:r>
                      <a:endParaRPr lang="en-US" sz="1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%</a:t>
                      </a:r>
                      <a:endParaRPr lang="en-US" sz="1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Feedback through</a:t>
                      </a:r>
                      <a:endParaRPr lang="en-US" sz="1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CV</a:t>
                      </a:r>
                      <a: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</a:t>
                      </a:r>
                      <a:b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</a:br>
                      <a: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(due end of Week 3)</a:t>
                      </a:r>
                      <a:endParaRPr lang="en-US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15%</a:t>
                      </a:r>
                      <a:endParaRPr lang="en-US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Feedback</a:t>
                      </a:r>
                      <a: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from teaching staff </a:t>
                      </a:r>
                      <a:b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</a:br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Based on pre-defined</a:t>
                      </a:r>
                      <a: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marking scheme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Feedback lecture week 6</a:t>
                      </a:r>
                      <a:endParaRPr lang="en-US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34213" y="6027003"/>
            <a:ext cx="91440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r>
              <a:rPr lang="en-GB" sz="2400" b="1" dirty="0"/>
              <a:t>Penalties for late </a:t>
            </a:r>
            <a:r>
              <a:rPr lang="en-GB" sz="2400" b="1" dirty="0" err="1"/>
              <a:t>handin</a:t>
            </a:r>
            <a:r>
              <a:rPr lang="en-GB" sz="2400" b="1" dirty="0"/>
              <a:t> are harsh </a:t>
            </a:r>
            <a:r>
              <a:rPr lang="mr-IN" sz="2400" b="1" dirty="0"/>
              <a:t>–</a:t>
            </a:r>
            <a:r>
              <a:rPr lang="en-GB" sz="2400" b="1" dirty="0"/>
              <a:t> hand in on time!</a:t>
            </a:r>
          </a:p>
          <a:p>
            <a:pPr eaLnBrk="1" hangingPunct="1"/>
            <a:r>
              <a:rPr lang="en-GB" sz="2400" b="1" dirty="0"/>
              <a:t>All deadlines are Friday, 16:00</a:t>
            </a:r>
          </a:p>
        </p:txBody>
      </p:sp>
    </p:spTree>
    <p:extLst>
      <p:ext uri="{BB962C8B-B14F-4D97-AF65-F5344CB8AC3E}">
        <p14:creationId xmlns:p14="http://schemas.microsoft.com/office/powerpoint/2010/main" val="2884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Coursework: CV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608512"/>
          </a:xfrm>
        </p:spPr>
        <p:txBody>
          <a:bodyPr>
            <a:noAutofit/>
          </a:bodyPr>
          <a:lstStyle/>
          <a:p>
            <a:pPr>
              <a:spcAft>
                <a:spcPts val="1080"/>
              </a:spcAft>
            </a:pPr>
            <a:r>
              <a:rPr lang="en-GB" sz="2000" dirty="0"/>
              <a:t>What is the coursework about?</a:t>
            </a:r>
          </a:p>
          <a:p>
            <a:pPr lvl="1"/>
            <a:r>
              <a:rPr lang="en-GB" sz="1600" dirty="0"/>
              <a:t>You will choose between two job openings</a:t>
            </a:r>
          </a:p>
          <a:p>
            <a:pPr lvl="1"/>
            <a:r>
              <a:rPr lang="en-GB" sz="1600" dirty="0"/>
              <a:t>You will prepare a CV</a:t>
            </a:r>
          </a:p>
          <a:p>
            <a:pPr>
              <a:spcAft>
                <a:spcPts val="1080"/>
              </a:spcAft>
            </a:pPr>
            <a:r>
              <a:rPr lang="en-GB" sz="2000" dirty="0"/>
              <a:t>Marking scheme</a:t>
            </a:r>
          </a:p>
          <a:p>
            <a:pPr lvl="1">
              <a:spcAft>
                <a:spcPts val="1080"/>
              </a:spcAft>
            </a:pPr>
            <a:r>
              <a:rPr lang="en-GB" sz="1600" dirty="0"/>
              <a:t>See the </a:t>
            </a:r>
            <a:r>
              <a:rPr lang="en-GB" sz="1600" dirty="0" err="1"/>
              <a:t>handin</a:t>
            </a:r>
            <a:r>
              <a:rPr lang="en-GB" sz="1600" dirty="0"/>
              <a:t> page	 </a:t>
            </a:r>
          </a:p>
          <a:p>
            <a:pPr>
              <a:spcAft>
                <a:spcPts val="1080"/>
              </a:spcAft>
            </a:pPr>
            <a:r>
              <a:rPr lang="en-GB" sz="2000" dirty="0"/>
              <a:t>Coursework specification </a:t>
            </a:r>
          </a:p>
          <a:p>
            <a:pPr lvl="1"/>
            <a:r>
              <a:rPr lang="en-GB" sz="1600" dirty="0"/>
              <a:t>released end of Week 1</a:t>
            </a:r>
          </a:p>
          <a:p>
            <a:pPr lvl="1"/>
            <a:r>
              <a:rPr lang="en-GB" sz="1600" dirty="0"/>
              <a:t>already on module page</a:t>
            </a:r>
          </a:p>
          <a:p>
            <a:pPr lvl="1"/>
            <a:r>
              <a:rPr lang="en-GB" sz="1600" dirty="0"/>
              <a:t>discussed in week 2 tutorial lecture</a:t>
            </a:r>
          </a:p>
          <a:p>
            <a:r>
              <a:rPr lang="en-GB" sz="2000" dirty="0"/>
              <a:t>Coursework deadline</a:t>
            </a:r>
          </a:p>
          <a:p>
            <a:pPr lvl="1"/>
            <a:r>
              <a:rPr lang="en-GB" sz="1600" dirty="0"/>
              <a:t>End of week 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1080"/>
              </a:spcAft>
            </a:pPr>
            <a:r>
              <a:rPr lang="en-GB" sz="2000" b="1" dirty="0"/>
              <a:t>Feedback</a:t>
            </a:r>
          </a:p>
          <a:p>
            <a:pPr>
              <a:spcAft>
                <a:spcPts val="1080"/>
              </a:spcAft>
            </a:pPr>
            <a:r>
              <a:rPr lang="en-GB" sz="2000" dirty="0"/>
              <a:t>Week 2 feedback in tutor groups</a:t>
            </a:r>
          </a:p>
          <a:p>
            <a:pPr lvl="1"/>
            <a:r>
              <a:rPr lang="en-GB" sz="1600" dirty="0"/>
              <a:t>Take your draft to the meeting</a:t>
            </a:r>
          </a:p>
          <a:p>
            <a:pPr lvl="1"/>
            <a:r>
              <a:rPr lang="en-GB" sz="1600" dirty="0"/>
              <a:t>Discuss your CV</a:t>
            </a:r>
          </a:p>
          <a:p>
            <a:pPr>
              <a:spcAft>
                <a:spcPts val="1080"/>
              </a:spcAft>
            </a:pPr>
            <a:r>
              <a:rPr lang="en-GB" sz="2000" dirty="0"/>
              <a:t>Week 6 COMP1205 feedback lecture </a:t>
            </a:r>
          </a:p>
          <a:p>
            <a:pPr>
              <a:spcAft>
                <a:spcPts val="1080"/>
              </a:spcAft>
            </a:pPr>
            <a:r>
              <a:rPr lang="en-GB" sz="2000" dirty="0"/>
              <a:t>Week 7 special cases</a:t>
            </a:r>
            <a:br>
              <a:rPr lang="en-GB" sz="2000" dirty="0"/>
            </a:br>
            <a:r>
              <a:rPr lang="en-GB" sz="2000" dirty="0"/>
              <a:t>low grades or no submissions </a:t>
            </a:r>
          </a:p>
          <a:p>
            <a:pPr lvl="1">
              <a:spcAft>
                <a:spcPts val="1080"/>
              </a:spcAft>
            </a:pPr>
            <a:r>
              <a:rPr lang="en-GB" sz="1600" dirty="0"/>
              <a:t>Personal feedback via face-to-face meetings with module leader</a:t>
            </a:r>
          </a:p>
          <a:p>
            <a:pPr lvl="1">
              <a:spcAft>
                <a:spcPts val="1080"/>
              </a:spcAft>
            </a:pPr>
            <a:r>
              <a:rPr lang="en-GB" sz="1600" dirty="0"/>
              <a:t>referral to personal tutor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377991" y="6599386"/>
            <a:ext cx="3989041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/>
              <a:t>Coursework due on Friday Week 3, October18th, 16:00 </a:t>
            </a:r>
          </a:p>
        </p:txBody>
      </p:sp>
    </p:spTree>
    <p:extLst>
      <p:ext uri="{BB962C8B-B14F-4D97-AF65-F5344CB8AC3E}">
        <p14:creationId xmlns:p14="http://schemas.microsoft.com/office/powerpoint/2010/main" val="24212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5B0129-7F00-DF4D-884C-FD1A53D6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ECS handing walk-through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1266F9-473A-7A4F-9AC6-8340434D4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D5CD8-52A7-4D4C-B8FC-6A84DB69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07C0-4185-4980-AEF7-9C22F08CAEC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1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696C8B-521F-484C-8BA0-1E947D07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need a volunteer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C75F66-1E88-C74B-A787-FAD4AD551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0" y="3306763"/>
            <a:ext cx="4279900" cy="9017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C168B-AB33-E44F-9CEA-CB4800D9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8CFC-1513-446D-8B65-185D686A47A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7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F9C7-33A1-C94D-8350-2092DF99B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will use the video OHP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EFB26-F8C2-414C-A87B-D1BCA1064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Talk through the printed module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E2264-68E0-4344-B9D1-8A192829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04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8BE9C-88B4-ED46-8812-0A5B83D0A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at the online presence slides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021C4-D617-9B47-9FAA-E912BA28D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82A52-D7E0-5944-AF8F-B91CE7B7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9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owards a classification framework for social machines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defRPr sz="2400" b="1"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Towards a classification framework for social machines</Template>
  <TotalTime>7102</TotalTime>
  <Words>515</Words>
  <Application>Microsoft Macintosh PowerPoint</Application>
  <PresentationFormat>On-screen Show (4:3)</PresentationFormat>
  <Paragraphs>110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Georgia</vt:lpstr>
      <vt:lpstr>Lucida Sans</vt:lpstr>
      <vt:lpstr>Towards a classification framework for social machines</vt:lpstr>
      <vt:lpstr>UOS divider slide design</vt:lpstr>
      <vt:lpstr>UOS full bleed image</vt:lpstr>
      <vt:lpstr>CVs and Online presence</vt:lpstr>
      <vt:lpstr>Assessed part of the course</vt:lpstr>
      <vt:lpstr>Stage 1 CVs – and careers’ fair</vt:lpstr>
      <vt:lpstr>Assessment</vt:lpstr>
      <vt:lpstr>Coursework: CV</vt:lpstr>
      <vt:lpstr>ECS handing walk-through</vt:lpstr>
      <vt:lpstr>I need a volunteer</vt:lpstr>
      <vt:lpstr>I will use the video OHP</vt:lpstr>
      <vt:lpstr>Look at the online presence slides now</vt:lpstr>
      <vt:lpstr>Before next week</vt:lpstr>
      <vt:lpstr>During next week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classification framework for social machines</dc:title>
  <dc:creator>Elena Simperl</dc:creator>
  <cp:lastModifiedBy>Su White</cp:lastModifiedBy>
  <cp:revision>212</cp:revision>
  <cp:lastPrinted>2019-10-02T22:20:21Z</cp:lastPrinted>
  <dcterms:created xsi:type="dcterms:W3CDTF">2013-04-26T07:53:01Z</dcterms:created>
  <dcterms:modified xsi:type="dcterms:W3CDTF">2019-10-02T22:20:41Z</dcterms:modified>
</cp:coreProperties>
</file>