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68" r:id="rId3"/>
    <p:sldMasterId id="2147483672" r:id="rId4"/>
  </p:sldMasterIdLst>
  <p:notesMasterIdLst>
    <p:notesMasterId r:id="rId39"/>
  </p:notesMasterIdLst>
  <p:sldIdLst>
    <p:sldId id="258" r:id="rId5"/>
    <p:sldId id="256" r:id="rId6"/>
    <p:sldId id="282" r:id="rId7"/>
    <p:sldId id="303" r:id="rId8"/>
    <p:sldId id="302" r:id="rId9"/>
    <p:sldId id="329" r:id="rId10"/>
    <p:sldId id="330" r:id="rId11"/>
    <p:sldId id="284" r:id="rId12"/>
    <p:sldId id="331" r:id="rId13"/>
    <p:sldId id="285" r:id="rId14"/>
    <p:sldId id="287" r:id="rId15"/>
    <p:sldId id="288" r:id="rId16"/>
    <p:sldId id="305" r:id="rId17"/>
    <p:sldId id="259" r:id="rId18"/>
    <p:sldId id="289" r:id="rId19"/>
    <p:sldId id="290" r:id="rId20"/>
    <p:sldId id="326" r:id="rId21"/>
    <p:sldId id="295" r:id="rId22"/>
    <p:sldId id="315" r:id="rId23"/>
    <p:sldId id="327" r:id="rId24"/>
    <p:sldId id="296" r:id="rId25"/>
    <p:sldId id="316" r:id="rId26"/>
    <p:sldId id="297" r:id="rId27"/>
    <p:sldId id="320" r:id="rId28"/>
    <p:sldId id="298" r:id="rId29"/>
    <p:sldId id="321" r:id="rId30"/>
    <p:sldId id="300" r:id="rId31"/>
    <p:sldId id="317" r:id="rId32"/>
    <p:sldId id="323" r:id="rId33"/>
    <p:sldId id="299" r:id="rId34"/>
    <p:sldId id="322" r:id="rId35"/>
    <p:sldId id="312" r:id="rId36"/>
    <p:sldId id="313" r:id="rId37"/>
    <p:sldId id="328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4"/>
    <p:restoredTop sz="94709"/>
  </p:normalViewPr>
  <p:slideViewPr>
    <p:cSldViewPr snapToGrid="0" snapToObjects="1" showGuides="1">
      <p:cViewPr varScale="1">
        <p:scale>
          <a:sx n="124" d="100"/>
          <a:sy n="124" d="100"/>
        </p:scale>
        <p:origin x="39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71165907-E148-6D4F-AAFD-22FEA59C81B5}"/>
    <pc:docChg chg="custSel modSld">
      <pc:chgData name="Gibbins N.M." userId="6a0e944c-4d97-467d-bb7a-7c3315791fe4" providerId="ADAL" clId="{71165907-E148-6D4F-AAFD-22FEA59C81B5}" dt="2019-10-02T13:09:45.176" v="4" actId="478"/>
      <pc:docMkLst>
        <pc:docMk/>
      </pc:docMkLst>
      <pc:sldChg chg="delSp">
        <pc:chgData name="Gibbins N.M." userId="6a0e944c-4d97-467d-bb7a-7c3315791fe4" providerId="ADAL" clId="{71165907-E148-6D4F-AAFD-22FEA59C81B5}" dt="2019-10-02T13:09:28.514" v="1" actId="478"/>
        <pc:sldMkLst>
          <pc:docMk/>
          <pc:sldMk cId="3669787033" sldId="259"/>
        </pc:sldMkLst>
        <pc:spChg chg="del">
          <ac:chgData name="Gibbins N.M." userId="6a0e944c-4d97-467d-bb7a-7c3315791fe4" providerId="ADAL" clId="{71165907-E148-6D4F-AAFD-22FEA59C81B5}" dt="2019-10-02T13:09:28.514" v="1" actId="478"/>
          <ac:spMkLst>
            <pc:docMk/>
            <pc:sldMk cId="3669787033" sldId="259"/>
            <ac:spMk id="2" creationId="{00000000-0000-0000-0000-000000000000}"/>
          </ac:spMkLst>
        </pc:spChg>
      </pc:sldChg>
      <pc:sldChg chg="delSp">
        <pc:chgData name="Gibbins N.M." userId="6a0e944c-4d97-467d-bb7a-7c3315791fe4" providerId="ADAL" clId="{71165907-E148-6D4F-AAFD-22FEA59C81B5}" dt="2019-10-02T13:09:33.748" v="2" actId="478"/>
        <pc:sldMkLst>
          <pc:docMk/>
          <pc:sldMk cId="467038706" sldId="289"/>
        </pc:sldMkLst>
        <pc:spChg chg="del">
          <ac:chgData name="Gibbins N.M." userId="6a0e944c-4d97-467d-bb7a-7c3315791fe4" providerId="ADAL" clId="{71165907-E148-6D4F-AAFD-22FEA59C81B5}" dt="2019-10-02T13:09:33.748" v="2" actId="478"/>
          <ac:spMkLst>
            <pc:docMk/>
            <pc:sldMk cId="467038706" sldId="289"/>
            <ac:spMk id="2" creationId="{00000000-0000-0000-0000-000000000000}"/>
          </ac:spMkLst>
        </pc:spChg>
      </pc:sldChg>
      <pc:sldChg chg="delSp">
        <pc:chgData name="Gibbins N.M." userId="6a0e944c-4d97-467d-bb7a-7c3315791fe4" providerId="ADAL" clId="{71165907-E148-6D4F-AAFD-22FEA59C81B5}" dt="2019-10-02T13:09:40.377" v="3" actId="478"/>
        <pc:sldMkLst>
          <pc:docMk/>
          <pc:sldMk cId="4248565364" sldId="290"/>
        </pc:sldMkLst>
        <pc:spChg chg="del">
          <ac:chgData name="Gibbins N.M." userId="6a0e944c-4d97-467d-bb7a-7c3315791fe4" providerId="ADAL" clId="{71165907-E148-6D4F-AAFD-22FEA59C81B5}" dt="2019-10-02T13:09:40.377" v="3" actId="478"/>
          <ac:spMkLst>
            <pc:docMk/>
            <pc:sldMk cId="4248565364" sldId="290"/>
            <ac:spMk id="2" creationId="{00000000-0000-0000-0000-000000000000}"/>
          </ac:spMkLst>
        </pc:spChg>
      </pc:sldChg>
      <pc:sldChg chg="delSp">
        <pc:chgData name="Gibbins N.M." userId="6a0e944c-4d97-467d-bb7a-7c3315791fe4" providerId="ADAL" clId="{71165907-E148-6D4F-AAFD-22FEA59C81B5}" dt="2019-10-02T13:09:24.744" v="0" actId="478"/>
        <pc:sldMkLst>
          <pc:docMk/>
          <pc:sldMk cId="1572808675" sldId="305"/>
        </pc:sldMkLst>
        <pc:spChg chg="del">
          <ac:chgData name="Gibbins N.M." userId="6a0e944c-4d97-467d-bb7a-7c3315791fe4" providerId="ADAL" clId="{71165907-E148-6D4F-AAFD-22FEA59C81B5}" dt="2019-10-02T13:09:24.744" v="0" actId="478"/>
          <ac:spMkLst>
            <pc:docMk/>
            <pc:sldMk cId="1572808675" sldId="305"/>
            <ac:spMk id="2" creationId="{00000000-0000-0000-0000-000000000000}"/>
          </ac:spMkLst>
        </pc:spChg>
      </pc:sldChg>
      <pc:sldChg chg="delSp">
        <pc:chgData name="Gibbins N.M." userId="6a0e944c-4d97-467d-bb7a-7c3315791fe4" providerId="ADAL" clId="{71165907-E148-6D4F-AAFD-22FEA59C81B5}" dt="2019-10-02T13:09:45.176" v="4" actId="478"/>
        <pc:sldMkLst>
          <pc:docMk/>
          <pc:sldMk cId="1624771878" sldId="326"/>
        </pc:sldMkLst>
        <pc:spChg chg="del">
          <ac:chgData name="Gibbins N.M." userId="6a0e944c-4d97-467d-bb7a-7c3315791fe4" providerId="ADAL" clId="{71165907-E148-6D4F-AAFD-22FEA59C81B5}" dt="2019-10-02T13:09:45.176" v="4" actId="478"/>
          <ac:spMkLst>
            <pc:docMk/>
            <pc:sldMk cId="1624771878" sldId="326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02/10/2019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FA317-EFEC-4F49-AF4B-3C93807E8741}" type="slidenum">
              <a:rPr lang="en-GB"/>
              <a:pPr/>
              <a:t>11</a:t>
            </a:fld>
            <a:endParaRPr lang="en-GB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Associative relationships, Non-linearity, networks</a:t>
            </a:r>
          </a:p>
          <a:p>
            <a:endParaRPr lang="en-GB" dirty="0"/>
          </a:p>
          <a:p>
            <a:r>
              <a:rPr lang="en-GB" dirty="0"/>
              <a:t>Not flat, linear presentation of information, read sequentially</a:t>
            </a:r>
            <a:br>
              <a:rPr lang="en-GB" dirty="0"/>
            </a:br>
            <a:br>
              <a:rPr lang="en-GB" dirty="0"/>
            </a:br>
            <a:r>
              <a:rPr lang="en-GB" dirty="0"/>
              <a:t>but a network of </a:t>
            </a:r>
            <a:r>
              <a:rPr lang="en-GB" u="sng" dirty="0"/>
              <a:t>nodes</a:t>
            </a:r>
            <a:r>
              <a:rPr lang="en-GB" dirty="0"/>
              <a:t> connected by </a:t>
            </a:r>
            <a:r>
              <a:rPr lang="en-GB" u="sng" dirty="0"/>
              <a:t>links</a:t>
            </a:r>
            <a:br>
              <a:rPr lang="en-GB" dirty="0"/>
            </a:br>
            <a:br>
              <a:rPr lang="en-GB" dirty="0"/>
            </a:br>
            <a:r>
              <a:rPr lang="en-GB" dirty="0"/>
              <a:t>Author creates connections and (perhaps) the nodes,</a:t>
            </a:r>
            <a:br>
              <a:rPr lang="en-GB" dirty="0"/>
            </a:br>
            <a:r>
              <a:rPr lang="en-GB" dirty="0"/>
              <a:t>but reader interactively follows own trail in preferred order and to depth of detail desired,</a:t>
            </a:r>
            <a:br>
              <a:rPr lang="en-GB" dirty="0"/>
            </a:br>
            <a:r>
              <a:rPr lang="en-GB" dirty="0"/>
              <a:t>	</a:t>
            </a:r>
            <a:r>
              <a:rPr lang="en-GB" i="1" dirty="0"/>
              <a:t>... and makes new connections?</a:t>
            </a:r>
            <a:br>
              <a:rPr lang="en-GB" i="1" dirty="0"/>
            </a:br>
            <a:br>
              <a:rPr lang="en-GB" dirty="0"/>
            </a:br>
            <a:r>
              <a:rPr lang="en-GB" dirty="0"/>
              <a:t>Contrast paper documents - sequential reading.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Exceptions</a:t>
            </a:r>
            <a:br>
              <a:rPr lang="en-GB" dirty="0"/>
            </a:br>
            <a:r>
              <a:rPr lang="en-GB" dirty="0"/>
              <a:t>		Encyclopaedias?</a:t>
            </a:r>
            <a:br>
              <a:rPr lang="en-GB" dirty="0"/>
            </a:br>
            <a:br>
              <a:rPr lang="en-GB" dirty="0"/>
            </a:b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76672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24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3376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26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978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28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0960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29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dict</a:t>
            </a:r>
            <a:r>
              <a:rPr lang="en-GB" dirty="0"/>
              <a:t>() function used in source endpoint maps any word to an endpoint</a:t>
            </a:r>
            <a:r>
              <a:rPr lang="en-GB" baseline="0" dirty="0"/>
              <a:t> that points at a </a:t>
            </a:r>
            <a:r>
              <a:rPr lang="en-GB" dirty="0"/>
              <a:t>node that defines</a:t>
            </a:r>
            <a:r>
              <a:rPr lang="en-GB" baseline="0" dirty="0"/>
              <a:t> that word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25951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HTML5</a:t>
            </a:r>
            <a:r>
              <a:rPr lang="en-GB" baseline="0" dirty="0"/>
              <a:t> does define a set of link types for &lt;a&gt; (next, </a:t>
            </a:r>
            <a:r>
              <a:rPr lang="en-GB" baseline="0" dirty="0" err="1"/>
              <a:t>prev</a:t>
            </a:r>
            <a:r>
              <a:rPr lang="en-GB" baseline="0" dirty="0"/>
              <a:t>, search, license, tag, alternate, author, help, bookmark)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C7C6D-7E12-F14E-B321-BFDDB26DAC1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123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31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6025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13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896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14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Nodes: </a:t>
            </a:r>
          </a:p>
          <a:p>
            <a:pPr marL="171450" indent="-171450">
              <a:buFont typeface="Arial"/>
              <a:buChar char="•"/>
            </a:pPr>
            <a:r>
              <a:rPr lang="en-GB" dirty="0"/>
              <a:t>Should not be </a:t>
            </a:r>
            <a:r>
              <a:rPr lang="en-GB" i="1" dirty="0"/>
              <a:t>too</a:t>
            </a:r>
            <a:r>
              <a:rPr lang="en-GB" dirty="0"/>
              <a:t> long</a:t>
            </a:r>
          </a:p>
          <a:p>
            <a:pPr marL="171450" indent="-171450">
              <a:buFont typeface="Arial"/>
              <a:buChar char="•"/>
            </a:pPr>
            <a:r>
              <a:rPr lang="en-GB" dirty="0"/>
              <a:t>One/multiple nodes on screen?</a:t>
            </a:r>
          </a:p>
          <a:p>
            <a:pPr marL="171450" indent="-171450">
              <a:buFont typeface="Arial"/>
              <a:buChar char="•"/>
            </a:pPr>
            <a:r>
              <a:rPr lang="en-GB" dirty="0"/>
              <a:t>Composite (virtual) nodes  ... a research question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can a node stand for a sub-hyperspace of nodes and links?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4383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15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Links:</a:t>
            </a:r>
          </a:p>
          <a:p>
            <a:pPr marL="171450" indent="-171450">
              <a:buFont typeface="Arial"/>
              <a:buChar char="•"/>
            </a:pPr>
            <a:r>
              <a:rPr lang="en-GB" dirty="0"/>
              <a:t>Typically navigable</a:t>
            </a:r>
            <a:r>
              <a:rPr lang="en-GB" baseline="0" dirty="0"/>
              <a:t> (can be followed), but not necessarily</a:t>
            </a:r>
          </a:p>
          <a:p>
            <a:pPr marL="171450" indent="-171450">
              <a:buFont typeface="Arial"/>
              <a:buChar char="•"/>
            </a:pPr>
            <a:r>
              <a:rPr lang="en-GB" baseline="0" dirty="0"/>
              <a:t>Can be viewed as the visible manifestation of an underlying association of concepts (where the concepts manifest as nodes)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0743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16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Anchors:</a:t>
            </a:r>
          </a:p>
          <a:p>
            <a:pPr marL="171450" indent="-171450">
              <a:buFont typeface="Arial"/>
              <a:buChar char="•"/>
            </a:pPr>
            <a:r>
              <a:rPr lang="en-GB" u="sng" dirty="0">
                <a:solidFill>
                  <a:srgbClr val="0000FF"/>
                </a:solidFill>
              </a:rPr>
              <a:t>blue</a:t>
            </a:r>
            <a:r>
              <a:rPr lang="en-GB" u="sng" baseline="0" dirty="0">
                <a:solidFill>
                  <a:srgbClr val="0000FF"/>
                </a:solidFill>
              </a:rPr>
              <a:t> underlines</a:t>
            </a:r>
            <a:r>
              <a:rPr lang="en-GB" baseline="0" dirty="0"/>
              <a:t> (pre-2000 WWW convention)</a:t>
            </a:r>
          </a:p>
          <a:p>
            <a:pPr marL="171450" indent="-171450">
              <a:buFont typeface="Arial"/>
              <a:buChar char="•"/>
            </a:pPr>
            <a:r>
              <a:rPr lang="en-GB" dirty="0"/>
              <a:t>Need not be visible (too many anchors</a:t>
            </a:r>
            <a:r>
              <a:rPr lang="en-GB" baseline="0" dirty="0"/>
              <a:t> clutter the page)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1147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17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Anchors:</a:t>
            </a:r>
          </a:p>
          <a:p>
            <a:pPr marL="171450" indent="-171450">
              <a:buFont typeface="Arial"/>
              <a:buChar char="•"/>
            </a:pPr>
            <a:r>
              <a:rPr lang="en-GB" u="sng" dirty="0">
                <a:solidFill>
                  <a:srgbClr val="0000FF"/>
                </a:solidFill>
              </a:rPr>
              <a:t>blue</a:t>
            </a:r>
            <a:r>
              <a:rPr lang="en-GB" u="sng" baseline="0" dirty="0">
                <a:solidFill>
                  <a:srgbClr val="0000FF"/>
                </a:solidFill>
              </a:rPr>
              <a:t> underlines</a:t>
            </a:r>
            <a:r>
              <a:rPr lang="en-GB" baseline="0" dirty="0"/>
              <a:t> (pre-2000 WWW convention)</a:t>
            </a:r>
          </a:p>
          <a:p>
            <a:pPr marL="171450" indent="-171450">
              <a:buFont typeface="Arial"/>
              <a:buChar char="•"/>
            </a:pPr>
            <a:r>
              <a:rPr lang="en-GB" dirty="0"/>
              <a:t>Need not be visible (too many anchors</a:t>
            </a:r>
            <a:r>
              <a:rPr lang="en-GB" baseline="0" dirty="0"/>
              <a:t> clutter the page)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7190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19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3219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20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5077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22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3576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97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957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27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5754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85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268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5534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68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7454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89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02/10/2019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6" r:id="rId2"/>
    <p:sldLayoutId id="2147483679" r:id="rId3"/>
    <p:sldLayoutId id="2147483680" r:id="rId4"/>
    <p:sldLayoutId id="2147483677" r:id="rId5"/>
    <p:sldLayoutId id="2147483678" r:id="rId6"/>
    <p:sldLayoutId id="2147483682" r:id="rId7"/>
    <p:sldLayoutId id="2147483683" r:id="rId8"/>
    <p:sldLayoutId id="2147483684" r:id="rId9"/>
    <p:sldLayoutId id="2147483685" r:id="rId10"/>
    <p:sldLayoutId id="2147483687" r:id="rId11"/>
    <p:sldLayoutId id="2147483686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02/10/2019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694" r:id="rId4"/>
    <p:sldLayoutId id="2147483695" r:id="rId5"/>
    <p:sldLayoutId id="2147483696" r:id="rId6"/>
    <p:sldLayoutId id="21474836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02/10/2019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9" r:id="rId2"/>
    <p:sldLayoutId id="214748367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02/10/2019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9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3" r:id="rId2"/>
    <p:sldLayoutId id="214748367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730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b="8213"/>
          <a:stretch/>
        </p:blipFill>
        <p:spPr>
          <a:xfrm>
            <a:off x="6167439" y="0"/>
            <a:ext cx="6024562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Hypertext?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“An application which uses associative relationships among information contained within multiple media data for the purpose of facilitating access to, and manipulation of, the information encapsulated by the data.”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4E87D5-AF7E-B54C-B246-D0A72FADB0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Lowe, D and Hall, W. (1999) </a:t>
            </a:r>
            <a:r>
              <a:rPr lang="en-US" i="1" dirty="0"/>
              <a:t>Hypermedia and the Web: An Engineering Approach</a:t>
            </a:r>
            <a:r>
              <a:rPr lang="en-US" dirty="0"/>
              <a:t>.  </a:t>
            </a:r>
            <a:r>
              <a:rPr lang="en-US" dirty="0" err="1"/>
              <a:t>Chichester</a:t>
            </a:r>
            <a:r>
              <a:rPr lang="en-US" dirty="0"/>
              <a:t>, UK: John Wiley.</a:t>
            </a:r>
          </a:p>
        </p:txBody>
      </p:sp>
    </p:spTree>
    <p:extLst>
      <p:ext uri="{BB962C8B-B14F-4D97-AF65-F5344CB8AC3E}">
        <p14:creationId xmlns:p14="http://schemas.microsoft.com/office/powerpoint/2010/main" val="2534880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Hypertext?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Non-linear writing </a:t>
            </a:r>
          </a:p>
          <a:p>
            <a:pPr lvl="1"/>
            <a:r>
              <a:rPr lang="en-GB" dirty="0"/>
              <a:t>Interlinked texts </a:t>
            </a:r>
          </a:p>
          <a:p>
            <a:pPr lvl="1"/>
            <a:r>
              <a:rPr lang="en-GB" dirty="0"/>
              <a:t>Multiple pathways, multiple reading sequences</a:t>
            </a:r>
          </a:p>
          <a:p>
            <a:r>
              <a:rPr lang="en-GB" dirty="0"/>
              <a:t>Annotation and commentary</a:t>
            </a:r>
          </a:p>
          <a:p>
            <a:r>
              <a:rPr lang="en-GB" dirty="0"/>
              <a:t>Association of ideas </a:t>
            </a:r>
          </a:p>
          <a:p>
            <a:r>
              <a:rPr lang="en-GB" dirty="0"/>
              <a:t>Writing and reading not separated</a:t>
            </a:r>
          </a:p>
          <a:p>
            <a:r>
              <a:rPr lang="en-GB" dirty="0"/>
              <a:t>Interactive</a:t>
            </a:r>
          </a:p>
          <a:p>
            <a:r>
              <a:rPr lang="en-GB" dirty="0"/>
              <a:t>Not limited to text - hypermedia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719971-11EC-144E-98F1-EC8287B270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290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terminology</a:t>
            </a:r>
          </a:p>
        </p:txBody>
      </p:sp>
    </p:spTree>
    <p:extLst>
      <p:ext uri="{BB962C8B-B14F-4D97-AF65-F5344CB8AC3E}">
        <p14:creationId xmlns:p14="http://schemas.microsoft.com/office/powerpoint/2010/main" val="1000178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BAC422-1504-DD46-B067-A392A4871D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4718468" y="3027334"/>
            <a:ext cx="2914933" cy="1154492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4699" y="2923345"/>
            <a:ext cx="111376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08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</a:t>
            </a:r>
            <a:r>
              <a:rPr lang="en-GB" sz="2400" i="1" dirty="0"/>
              <a:t> node </a:t>
            </a:r>
            <a:r>
              <a:rPr lang="en-GB" sz="2400" dirty="0"/>
              <a:t>is a ‘chunk’ of information that corresponds to a natural ‘semantic unit’</a:t>
            </a:r>
          </a:p>
          <a:p>
            <a:pPr lvl="1"/>
            <a:r>
              <a:rPr lang="en-GB" dirty="0"/>
              <a:t>e.g. screen, page, frame …</a:t>
            </a:r>
          </a:p>
          <a:p>
            <a:pPr lvl="1"/>
            <a:r>
              <a:rPr lang="en-GB" dirty="0"/>
              <a:t>The act of </a:t>
            </a:r>
            <a:r>
              <a:rPr lang="en-GB" i="1" dirty="0"/>
              <a:t>chunking</a:t>
            </a:r>
            <a:r>
              <a:rPr lang="en-GB" dirty="0"/>
              <a:t> information is part of authoring process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373F5A-250E-C242-88DA-80B965E46D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787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 </a:t>
            </a:r>
            <a:r>
              <a:rPr lang="en-GB" sz="2400" i="1" dirty="0"/>
              <a:t>link</a:t>
            </a:r>
            <a:r>
              <a:rPr lang="en-GB" sz="2400" dirty="0"/>
              <a:t> is an association between nodes</a:t>
            </a:r>
          </a:p>
          <a:p>
            <a:pPr lvl="1"/>
            <a:r>
              <a:rPr lang="en-GB" dirty="0"/>
              <a:t>Machine-supported </a:t>
            </a:r>
            <a:r>
              <a:rPr lang="en-GB" i="1" dirty="0"/>
              <a:t>fast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inter-node connections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E430A8-13BF-1549-9F3D-364945E021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261060" y="2954981"/>
            <a:ext cx="2317458" cy="824957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038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An </a:t>
            </a:r>
            <a:r>
              <a:rPr lang="en-GB" sz="2400" i="1" dirty="0"/>
              <a:t>anchor</a:t>
            </a:r>
            <a:r>
              <a:rPr lang="en-GB" sz="2400" dirty="0"/>
              <a:t> is the representation of a link on a node</a:t>
            </a:r>
          </a:p>
          <a:p>
            <a:pPr lvl="1"/>
            <a:r>
              <a:rPr lang="en-GB" dirty="0"/>
              <a:t>e.g. buttons, bolded text, “hotspots”, images … </a:t>
            </a:r>
          </a:p>
          <a:p>
            <a:pPr lvl="1"/>
            <a:r>
              <a:rPr lang="en-GB" dirty="0"/>
              <a:t>the whole node might be an anchor but should be able to designate a sub-region as a source or destination of a link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14A53B-67B4-DE46-A9F5-E927BDB2B9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6901060" y="2865538"/>
            <a:ext cx="360000" cy="8944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261060" y="2954981"/>
            <a:ext cx="2317458" cy="824957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9578518" y="3779938"/>
            <a:ext cx="360000" cy="8944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565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An </a:t>
            </a:r>
            <a:r>
              <a:rPr lang="en-GB" sz="2400" i="1" dirty="0"/>
              <a:t>endpoint</a:t>
            </a:r>
            <a:r>
              <a:rPr lang="en-GB" sz="2400" dirty="0"/>
              <a:t> is a component of a link that references an anchor on a node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252CA8-F5A7-DF46-B656-567D320CF7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6901060" y="2865538"/>
            <a:ext cx="360000" cy="8944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r>
              <a:rPr lang="en-US" dirty="0"/>
              <a:t> </a:t>
            </a: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389412" y="2900283"/>
            <a:ext cx="2189107" cy="879655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9578518" y="3779938"/>
            <a:ext cx="360000" cy="8944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261061" y="2865538"/>
            <a:ext cx="128351" cy="8944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4771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Links on the Web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Links are part of the source node</a:t>
            </a:r>
          </a:p>
          <a:p>
            <a:pPr lvl="1"/>
            <a:r>
              <a:rPr lang="en-US" dirty="0"/>
              <a:t>&lt;a </a:t>
            </a:r>
            <a:r>
              <a:rPr lang="en-US" dirty="0" err="1"/>
              <a:t>href</a:t>
            </a:r>
            <a:r>
              <a:rPr lang="en-US" dirty="0"/>
              <a:t>=“”&gt;</a:t>
            </a:r>
          </a:p>
          <a:p>
            <a:pPr lvl="1"/>
            <a:r>
              <a:rPr lang="en-US" i="1" dirty="0"/>
              <a:t>Embedded</a:t>
            </a:r>
            <a:r>
              <a:rPr lang="en-US" dirty="0"/>
              <a:t> links (c.f. </a:t>
            </a:r>
            <a:r>
              <a:rPr lang="en-US" i="1" dirty="0"/>
              <a:t>first class </a:t>
            </a:r>
            <a:r>
              <a:rPr lang="en-US" dirty="0"/>
              <a:t>links)</a:t>
            </a:r>
          </a:p>
          <a:p>
            <a:r>
              <a:rPr lang="en-US" dirty="0"/>
              <a:t>Links can only be followed in the forward direction</a:t>
            </a:r>
          </a:p>
          <a:p>
            <a:r>
              <a:rPr lang="en-US" dirty="0"/>
              <a:t>Links can only connect a pair of nodes</a:t>
            </a:r>
          </a:p>
          <a:p>
            <a:r>
              <a:rPr lang="en-US" dirty="0"/>
              <a:t>Link anchors must be specified explicitly</a:t>
            </a:r>
          </a:p>
          <a:p>
            <a:r>
              <a:rPr lang="en-US" dirty="0"/>
              <a:t>Links (usually) contain no additional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DD08E3-46EF-9A45-AF8B-0FA3EA9D17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155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Embedded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5AD10-0B65-4243-B028-3165C868BF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11313" y="2929545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4692639" y="2929901"/>
            <a:ext cx="2940762" cy="1251925"/>
            <a:chOff x="3168638" y="2929901"/>
            <a:chExt cx="2940762" cy="1251925"/>
          </a:xfrm>
        </p:grpSpPr>
        <p:sp>
          <p:nvSpPr>
            <p:cNvPr id="9" name="Rectangle 8"/>
            <p:cNvSpPr/>
            <p:nvPr/>
          </p:nvSpPr>
          <p:spPr bwMode="auto">
            <a:xfrm>
              <a:off x="3168638" y="2929901"/>
              <a:ext cx="216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n w="12700" cmpd="sng">
                  <a:solidFill>
                    <a:schemeClr val="tx1"/>
                  </a:solidFill>
                </a:ln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3204638" y="2965545"/>
              <a:ext cx="144000" cy="14400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3341848" y="3069944"/>
              <a:ext cx="2767552" cy="1111882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842626" y="1699208"/>
            <a:ext cx="2591707" cy="1224136"/>
            <a:chOff x="2555760" y="1772816"/>
            <a:chExt cx="2591707" cy="1224136"/>
          </a:xfrm>
        </p:grpSpPr>
        <p:cxnSp>
          <p:nvCxnSpPr>
            <p:cNvPr id="12" name="Curved Connector 11"/>
            <p:cNvCxnSpPr/>
            <p:nvPr/>
          </p:nvCxnSpPr>
          <p:spPr bwMode="auto">
            <a:xfrm rot="10800000" flipV="1">
              <a:off x="2555760" y="1988840"/>
              <a:ext cx="1224152" cy="1008112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3851920" y="1772816"/>
              <a:ext cx="12955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13368" y="3173183"/>
            <a:ext cx="2908069" cy="1840302"/>
            <a:chOff x="1835696" y="3284952"/>
            <a:chExt cx="2908069" cy="1840302"/>
          </a:xfrm>
        </p:grpSpPr>
        <p:cxnSp>
          <p:nvCxnSpPr>
            <p:cNvPr id="15" name="Curved Connector 14"/>
            <p:cNvCxnSpPr/>
            <p:nvPr/>
          </p:nvCxnSpPr>
          <p:spPr bwMode="auto">
            <a:xfrm rot="10800000">
              <a:off x="1835696" y="3284952"/>
              <a:ext cx="1800200" cy="1656216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6" name="TextBox 15"/>
            <p:cNvSpPr txBox="1"/>
            <p:nvPr/>
          </p:nvSpPr>
          <p:spPr>
            <a:xfrm>
              <a:off x="3707904" y="4725144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14011" y="3801252"/>
            <a:ext cx="1577626" cy="2056294"/>
            <a:chOff x="4499992" y="3717032"/>
            <a:chExt cx="1577626" cy="2056294"/>
          </a:xfrm>
        </p:grpSpPr>
        <p:cxnSp>
          <p:nvCxnSpPr>
            <p:cNvPr id="18" name="Straight Arrow Connector 17"/>
            <p:cNvCxnSpPr/>
            <p:nvPr/>
          </p:nvCxnSpPr>
          <p:spPr bwMode="auto">
            <a:xfrm flipH="1" flipV="1">
              <a:off x="4499992" y="3717032"/>
              <a:ext cx="1080120" cy="15841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9" name="TextBox 18"/>
            <p:cNvSpPr txBox="1"/>
            <p:nvPr/>
          </p:nvSpPr>
          <p:spPr>
            <a:xfrm>
              <a:off x="5436096" y="5373216"/>
              <a:ext cx="6415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link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647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/>
              <a:t>The Fundamentals</a:t>
            </a:r>
            <a:br>
              <a:rPr lang="en-US" sz="6000"/>
            </a:br>
            <a:r>
              <a:rPr lang="en-US" sz="6000"/>
              <a:t>of Hypertext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  <a:br>
              <a:rPr lang="en-US" dirty="0"/>
            </a:br>
            <a:r>
              <a:rPr lang="en-US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- </a:t>
            </a:r>
            <a:r>
              <a:rPr lang="en-US" dirty="0" err="1"/>
              <a:t>nmg@ecs.soton.ac.uk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188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564780" y="2205892"/>
            <a:ext cx="6400147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&lt;html&gt;</a:t>
            </a:r>
          </a:p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&lt;head&gt;&lt;/head&gt;</a:t>
            </a:r>
          </a:p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&lt;body&gt;</a:t>
            </a:r>
          </a:p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&lt;p&gt;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Lorem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 ipsum dolor sit amet, </a:t>
            </a:r>
            <a:br>
              <a:rPr lang="en-US" sz="1600" dirty="0">
                <a:latin typeface="Lucida Console" panose="020B0609040504020204" pitchFamily="49" charset="0"/>
                <a:cs typeface="Georgia"/>
              </a:rPr>
            </a:br>
            <a:r>
              <a:rPr lang="en-US" sz="1600" dirty="0">
                <a:latin typeface="Lucida Console" panose="020B0609040504020204" pitchFamily="49" charset="0"/>
                <a:cs typeface="Georgia"/>
              </a:rPr>
              <a:t>&lt;a 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href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=“http://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www.example.org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/”&gt;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consectetur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&lt;/a&gt; adipiscing elit. Nulla consequat tortor 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eget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 turpis scelerisque sit amet facilisis 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metus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iaculis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. 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Duis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aliquam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lacinia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 dictum.&lt;/p&gt;</a:t>
            </a:r>
          </a:p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&lt;/body&gt;</a:t>
            </a:r>
          </a:p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&lt;/html&gt;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Embedded Links in HTML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540E279-4F01-4141-AED0-9D25DD2F06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>
            <a:off x="2643042" y="3351097"/>
            <a:ext cx="6025172" cy="2166320"/>
            <a:chOff x="1944232" y="3375806"/>
            <a:chExt cx="6025172" cy="2166320"/>
          </a:xfrm>
        </p:grpSpPr>
        <p:sp>
          <p:nvSpPr>
            <p:cNvPr id="26" name="Rectangle 7"/>
            <p:cNvSpPr>
              <a:spLocks noChangeArrowheads="1"/>
            </p:cNvSpPr>
            <p:nvPr/>
          </p:nvSpPr>
          <p:spPr bwMode="auto">
            <a:xfrm>
              <a:off x="1944232" y="3375806"/>
              <a:ext cx="6025172" cy="328759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2080698" y="3701824"/>
              <a:ext cx="2908069" cy="1840302"/>
              <a:chOff x="1835696" y="3284952"/>
              <a:chExt cx="2908069" cy="1840302"/>
            </a:xfrm>
          </p:grpSpPr>
          <p:cxnSp>
            <p:nvCxnSpPr>
              <p:cNvPr id="15" name="Curved Connector 14"/>
              <p:cNvCxnSpPr/>
              <p:nvPr/>
            </p:nvCxnSpPr>
            <p:spPr bwMode="auto">
              <a:xfrm rot="10800000">
                <a:off x="1835696" y="3284952"/>
                <a:ext cx="1800200" cy="1656216"/>
              </a:xfrm>
              <a:prstGeom prst="curvedConnector2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16" name="TextBox 15"/>
              <p:cNvSpPr txBox="1"/>
              <p:nvPr/>
            </p:nvSpPr>
            <p:spPr>
              <a:xfrm>
                <a:off x="3707904" y="4725144"/>
                <a:ext cx="10358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anchor</a:t>
                </a: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6821503" y="1773238"/>
            <a:ext cx="3270993" cy="1875081"/>
            <a:chOff x="5266814" y="1767721"/>
            <a:chExt cx="3270993" cy="1875081"/>
          </a:xfrm>
        </p:grpSpPr>
        <p:grpSp>
          <p:nvGrpSpPr>
            <p:cNvPr id="11" name="Group 10"/>
            <p:cNvGrpSpPr/>
            <p:nvPr/>
          </p:nvGrpSpPr>
          <p:grpSpPr>
            <a:xfrm>
              <a:off x="5949038" y="1767721"/>
              <a:ext cx="2588769" cy="1625243"/>
              <a:chOff x="3944146" y="1334646"/>
              <a:chExt cx="2588769" cy="1625243"/>
            </a:xfrm>
          </p:grpSpPr>
          <p:cxnSp>
            <p:nvCxnSpPr>
              <p:cNvPr id="12" name="Curved Connector 11"/>
              <p:cNvCxnSpPr>
                <a:cxnSpLocks/>
                <a:stCxn id="13" idx="1"/>
                <a:endCxn id="25" idx="0"/>
              </p:cNvCxnSpPr>
              <p:nvPr/>
            </p:nvCxnSpPr>
            <p:spPr bwMode="auto">
              <a:xfrm rot="10800000" flipV="1">
                <a:off x="3944146" y="1688589"/>
                <a:ext cx="1293223" cy="1271300"/>
              </a:xfrm>
              <a:prstGeom prst="curvedConnector2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13" name="TextBox 12"/>
              <p:cNvSpPr txBox="1"/>
              <p:nvPr/>
            </p:nvSpPr>
            <p:spPr>
              <a:xfrm>
                <a:off x="5237368" y="1334646"/>
                <a:ext cx="129554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source</a:t>
                </a:r>
              </a:p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endpoint</a:t>
                </a:r>
              </a:p>
            </p:txBody>
          </p:sp>
        </p:grpSp>
        <p:sp>
          <p:nvSpPr>
            <p:cNvPr id="25" name="Rectangle 7"/>
            <p:cNvSpPr>
              <a:spLocks noChangeArrowheads="1"/>
            </p:cNvSpPr>
            <p:nvPr/>
          </p:nvSpPr>
          <p:spPr bwMode="auto">
            <a:xfrm>
              <a:off x="5266814" y="3392964"/>
              <a:ext cx="1364445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1366221-7405-9044-B30D-BB5843CE2AEA}"/>
              </a:ext>
            </a:extLst>
          </p:cNvPr>
          <p:cNvGrpSpPr/>
          <p:nvPr/>
        </p:nvGrpSpPr>
        <p:grpSpPr>
          <a:xfrm>
            <a:off x="3750468" y="1762678"/>
            <a:ext cx="3551518" cy="1875081"/>
            <a:chOff x="5266814" y="1767721"/>
            <a:chExt cx="3551518" cy="187508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300AE95-BFCD-334B-8A84-AC5EA914FC4B}"/>
                </a:ext>
              </a:extLst>
            </p:cNvPr>
            <p:cNvGrpSpPr/>
            <p:nvPr/>
          </p:nvGrpSpPr>
          <p:grpSpPr>
            <a:xfrm>
              <a:off x="6653976" y="1767721"/>
              <a:ext cx="2164356" cy="1625243"/>
              <a:chOff x="4649084" y="1334646"/>
              <a:chExt cx="2164356" cy="1625243"/>
            </a:xfrm>
          </p:grpSpPr>
          <p:cxnSp>
            <p:nvCxnSpPr>
              <p:cNvPr id="20" name="Curved Connector 19">
                <a:extLst>
                  <a:ext uri="{FF2B5EF4-FFF2-40B4-BE49-F238E27FC236}">
                    <a16:creationId xmlns:a16="http://schemas.microsoft.com/office/drawing/2014/main" id="{679ABC17-ED9E-CD41-BF86-5D3788A1E857}"/>
                  </a:ext>
                </a:extLst>
              </p:cNvPr>
              <p:cNvCxnSpPr>
                <a:cxnSpLocks/>
                <a:stCxn id="21" idx="1"/>
                <a:endCxn id="19" idx="0"/>
              </p:cNvCxnSpPr>
              <p:nvPr/>
            </p:nvCxnSpPr>
            <p:spPr bwMode="auto">
              <a:xfrm rot="10800000" flipV="1">
                <a:off x="4649084" y="1688589"/>
                <a:ext cx="588285" cy="1271300"/>
              </a:xfrm>
              <a:prstGeom prst="curvedConnector2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6879E82-86C2-FC4C-B69D-306B0C15F305}"/>
                  </a:ext>
                </a:extLst>
              </p:cNvPr>
              <p:cNvSpPr txBox="1"/>
              <p:nvPr/>
            </p:nvSpPr>
            <p:spPr>
              <a:xfrm>
                <a:off x="5237368" y="1334646"/>
                <a:ext cx="157607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destination</a:t>
                </a:r>
              </a:p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endpoint</a:t>
                </a:r>
              </a:p>
            </p:txBody>
          </p:sp>
        </p:grpSp>
        <p:sp>
          <p:nvSpPr>
            <p:cNvPr id="19" name="Rectangle 7">
              <a:extLst>
                <a:ext uri="{FF2B5EF4-FFF2-40B4-BE49-F238E27FC236}">
                  <a16:creationId xmlns:a16="http://schemas.microsoft.com/office/drawing/2014/main" id="{76DE3014-AD41-E74F-AA9C-D4FE647C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6814" y="3392964"/>
              <a:ext cx="2774322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0051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vs. First class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Links are embedded in web pages</a:t>
            </a:r>
          </a:p>
          <a:p>
            <a:pPr lvl="1"/>
            <a:r>
              <a:rPr lang="en-US" dirty="0"/>
              <a:t>To create a link from a web page, the web page must be edited</a:t>
            </a:r>
          </a:p>
          <a:p>
            <a:pPr lvl="1"/>
            <a:r>
              <a:rPr lang="en-US" dirty="0"/>
              <a:t>Only the owner of a web page may create/edit links within it</a:t>
            </a:r>
          </a:p>
          <a:p>
            <a:endParaRPr lang="en-US" dirty="0"/>
          </a:p>
          <a:p>
            <a:pPr marL="90000" indent="0">
              <a:buNone/>
            </a:pPr>
            <a:r>
              <a:rPr lang="en-US" dirty="0"/>
              <a:t>Separating links from nodes (</a:t>
            </a:r>
            <a:r>
              <a:rPr lang="en-US" i="1" dirty="0"/>
              <a:t>first class links</a:t>
            </a:r>
            <a:r>
              <a:rPr lang="en-US" dirty="0"/>
              <a:t>) allows richer linking:</a:t>
            </a:r>
          </a:p>
          <a:p>
            <a:pPr lvl="1"/>
            <a:r>
              <a:rPr lang="en-US" dirty="0"/>
              <a:t>Multiple different link overlays (</a:t>
            </a:r>
            <a:r>
              <a:rPr lang="en-US" i="1" dirty="0" err="1"/>
              <a:t>linkbases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Personalisation</a:t>
            </a:r>
            <a:r>
              <a:rPr lang="en-US" dirty="0"/>
              <a:t>, task-orientation,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6DE83C-8563-0149-AEC2-9AABF7A1E6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5134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First Class Links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0DE717-04F3-FF4A-B28D-F0F5379D5B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11313" y="2942663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784945" y="5085184"/>
            <a:ext cx="641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link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4945653" y="2723291"/>
            <a:ext cx="3099990" cy="1280175"/>
            <a:chOff x="3421653" y="2723290"/>
            <a:chExt cx="3099990" cy="1280175"/>
          </a:xfrm>
        </p:grpSpPr>
        <p:sp>
          <p:nvSpPr>
            <p:cNvPr id="29" name="TextBox 28"/>
            <p:cNvSpPr txBox="1"/>
            <p:nvPr/>
          </p:nvSpPr>
          <p:spPr>
            <a:xfrm>
              <a:off x="3421653" y="2723290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  <p:cxnSp>
          <p:nvCxnSpPr>
            <p:cNvPr id="30" name="Curved Connector 29"/>
            <p:cNvCxnSpPr/>
            <p:nvPr/>
          </p:nvCxnSpPr>
          <p:spPr bwMode="auto">
            <a:xfrm>
              <a:off x="4433454" y="2923345"/>
              <a:ext cx="2088189" cy="1080120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3" name="Group 2"/>
          <p:cNvGrpSpPr/>
          <p:nvPr/>
        </p:nvGrpSpPr>
        <p:grpSpPr>
          <a:xfrm>
            <a:off x="4718468" y="3173184"/>
            <a:ext cx="2911843" cy="2654280"/>
            <a:chOff x="3194468" y="3173183"/>
            <a:chExt cx="2911843" cy="2654280"/>
          </a:xfrm>
        </p:grpSpPr>
        <p:grpSp>
          <p:nvGrpSpPr>
            <p:cNvPr id="2" name="Group 1"/>
            <p:cNvGrpSpPr/>
            <p:nvPr/>
          </p:nvGrpSpPr>
          <p:grpSpPr>
            <a:xfrm>
              <a:off x="3945742" y="5609109"/>
              <a:ext cx="1151924" cy="218354"/>
              <a:chOff x="1628624" y="5940079"/>
              <a:chExt cx="1151924" cy="218354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844548" y="5940308"/>
                <a:ext cx="720000" cy="216000"/>
              </a:xfrm>
              <a:prstGeom prst="rect">
                <a:avLst/>
              </a:prstGeom>
              <a:solidFill>
                <a:schemeClr val="bg1">
                  <a:lumMod val="95000"/>
                  <a:alpha val="50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564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n w="12700" cmpd="sng">
                    <a:solidFill>
                      <a:schemeClr val="tx1"/>
                    </a:solidFill>
                  </a:ln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603291" y="5974208"/>
                <a:ext cx="144000" cy="144000"/>
              </a:xfrm>
              <a:prstGeom prst="ellipse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628624" y="5942433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n w="12700" cmpd="sng">
                    <a:solidFill>
                      <a:schemeClr val="tx1"/>
                    </a:solidFill>
                  </a:ln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668577" y="5975312"/>
                <a:ext cx="144000" cy="144000"/>
              </a:xfrm>
              <a:prstGeom prst="ellipse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 flipV="1">
              <a:off x="3194468" y="3173183"/>
              <a:ext cx="846442" cy="2561059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V="1">
              <a:off x="5015335" y="4283659"/>
              <a:ext cx="1090976" cy="1441146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577742" y="5717110"/>
            <a:ext cx="3313404" cy="996232"/>
            <a:chOff x="4053742" y="5717109"/>
            <a:chExt cx="3313404" cy="996232"/>
          </a:xfrm>
        </p:grpSpPr>
        <p:sp>
          <p:nvSpPr>
            <p:cNvPr id="26" name="TextBox 25"/>
            <p:cNvSpPr txBox="1"/>
            <p:nvPr/>
          </p:nvSpPr>
          <p:spPr>
            <a:xfrm>
              <a:off x="5940152" y="6313231"/>
              <a:ext cx="14269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endpoints</a:t>
              </a:r>
            </a:p>
          </p:txBody>
        </p:sp>
        <p:cxnSp>
          <p:nvCxnSpPr>
            <p:cNvPr id="27" name="Curved Connector 26"/>
            <p:cNvCxnSpPr>
              <a:endCxn id="32" idx="3"/>
            </p:cNvCxnSpPr>
            <p:nvPr/>
          </p:nvCxnSpPr>
          <p:spPr bwMode="auto">
            <a:xfrm rot="10800000">
              <a:off x="5097666" y="5717109"/>
              <a:ext cx="836024" cy="82339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9" name="Curved Connector 48"/>
            <p:cNvCxnSpPr>
              <a:stCxn id="34" idx="2"/>
            </p:cNvCxnSpPr>
            <p:nvPr/>
          </p:nvCxnSpPr>
          <p:spPr bwMode="auto">
            <a:xfrm rot="16200000" flipH="1">
              <a:off x="4657666" y="5223539"/>
              <a:ext cx="715388" cy="1923236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6614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Bidirectional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90000" indent="0">
              <a:buNone/>
            </a:pPr>
            <a:r>
              <a:rPr lang="en-US" dirty="0"/>
              <a:t>On the Web, not easy to see what links to a page </a:t>
            </a:r>
          </a:p>
          <a:p>
            <a:pPr lvl="1"/>
            <a:r>
              <a:rPr lang="en-US" dirty="0"/>
              <a:t>Links are embedded, so can only be followed from the source document to the destination, not the other way</a:t>
            </a:r>
          </a:p>
          <a:p>
            <a:pPr lvl="1"/>
            <a:r>
              <a:rPr lang="en-US" dirty="0"/>
              <a:t>Can use a global index such as Google, but this raises issues of scalability</a:t>
            </a:r>
          </a:p>
          <a:p>
            <a:endParaRPr lang="en-US" dirty="0"/>
          </a:p>
          <a:p>
            <a:pPr marL="90000" indent="0">
              <a:buNone/>
            </a:pPr>
            <a:r>
              <a:rPr lang="en-US" dirty="0"/>
              <a:t>With first class links:	</a:t>
            </a:r>
          </a:p>
          <a:p>
            <a:pPr lvl="1"/>
            <a:r>
              <a:rPr lang="en-US" dirty="0"/>
              <a:t>As easy to traverse links backwards as forwards</a:t>
            </a:r>
          </a:p>
          <a:p>
            <a:pPr lvl="1"/>
            <a:r>
              <a:rPr lang="en-US" dirty="0"/>
              <a:t>Endpoints may be annotated as source/destination/bidirectional</a:t>
            </a:r>
          </a:p>
          <a:p>
            <a:pPr lvl="1"/>
            <a:r>
              <a:rPr lang="en-US" dirty="0"/>
              <a:t>How do we find links that can be applied to a given document?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91F11C-54E3-1444-8E8B-89C96697A5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404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Bidirectional Links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70BCA-8751-E542-91D5-C95A6A1A59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4699" y="2923345"/>
            <a:ext cx="111376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718468" y="3173184"/>
            <a:ext cx="2897411" cy="2685766"/>
            <a:chOff x="3194468" y="3173183"/>
            <a:chExt cx="2897411" cy="2685766"/>
          </a:xfrm>
        </p:grpSpPr>
        <p:grpSp>
          <p:nvGrpSpPr>
            <p:cNvPr id="2" name="Group 1"/>
            <p:cNvGrpSpPr/>
            <p:nvPr/>
          </p:nvGrpSpPr>
          <p:grpSpPr>
            <a:xfrm>
              <a:off x="3908914" y="5609110"/>
              <a:ext cx="1239149" cy="249839"/>
              <a:chOff x="1591796" y="5940080"/>
              <a:chExt cx="1239149" cy="249839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854970" y="5940081"/>
                <a:ext cx="716042" cy="249838"/>
              </a:xfrm>
              <a:prstGeom prst="rect">
                <a:avLst/>
              </a:prstGeom>
              <a:solidFill>
                <a:schemeClr val="bg1">
                  <a:lumMod val="95000"/>
                  <a:alpha val="50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571012" y="5940080"/>
                <a:ext cx="259933" cy="2308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n w="12700" cmpd="sng">
                    <a:solidFill>
                      <a:schemeClr val="tx1"/>
                    </a:solidFill>
                  </a:ln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613288" y="5973355"/>
                <a:ext cx="175380" cy="178618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591796" y="5940080"/>
                <a:ext cx="259933" cy="2308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n w="12700" cmpd="sng">
                    <a:solidFill>
                      <a:schemeClr val="tx1"/>
                    </a:solidFill>
                  </a:ln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641596" y="5991554"/>
                <a:ext cx="164391" cy="147316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 flipV="1">
              <a:off x="3194468" y="3173183"/>
              <a:ext cx="846442" cy="2561059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V="1">
              <a:off x="5000903" y="4297161"/>
              <a:ext cx="1090976" cy="1441146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" name="Right Arrow 37"/>
          <p:cNvSpPr/>
          <p:nvPr/>
        </p:nvSpPr>
        <p:spPr bwMode="auto">
          <a:xfrm>
            <a:off x="5447944" y="3264775"/>
            <a:ext cx="1440128" cy="458539"/>
          </a:xfrm>
          <a:prstGeom prst="rightArrow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Left Arrow 38"/>
          <p:cNvSpPr/>
          <p:nvPr/>
        </p:nvSpPr>
        <p:spPr bwMode="auto">
          <a:xfrm>
            <a:off x="5298623" y="3615134"/>
            <a:ext cx="1440128" cy="458539"/>
          </a:xfrm>
          <a:prstGeom prst="leftArrow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451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Web links connect only two documents together</a:t>
            </a:r>
          </a:p>
          <a:p>
            <a:pPr lvl="1"/>
            <a:r>
              <a:rPr lang="en-US" dirty="0"/>
              <a:t>Only one </a:t>
            </a:r>
            <a:r>
              <a:rPr lang="en-US" dirty="0" err="1"/>
              <a:t>href</a:t>
            </a:r>
            <a:r>
              <a:rPr lang="en-US" dirty="0"/>
              <a:t> attribute allowed on an &lt;a&gt; tag</a:t>
            </a:r>
          </a:p>
          <a:p>
            <a:endParaRPr lang="en-US" dirty="0"/>
          </a:p>
          <a:p>
            <a:pPr marL="90000" indent="0">
              <a:buNone/>
            </a:pPr>
            <a:r>
              <a:rPr lang="en-US" dirty="0"/>
              <a:t>First class links can connect many nodes together</a:t>
            </a:r>
          </a:p>
          <a:p>
            <a:pPr lvl="1"/>
            <a:r>
              <a:rPr lang="en-US" dirty="0"/>
              <a:t>Many sources</a:t>
            </a:r>
          </a:p>
          <a:p>
            <a:pPr lvl="1"/>
            <a:r>
              <a:rPr lang="en-US" dirty="0"/>
              <a:t>Many destinations</a:t>
            </a:r>
          </a:p>
          <a:p>
            <a:pPr lvl="1"/>
            <a:r>
              <a:rPr lang="en-US" dirty="0"/>
              <a:t>Many of both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19D1B3-5F0F-5648-9200-A8ABD6004F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6361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N-</a:t>
            </a:r>
            <a:r>
              <a:rPr lang="en-GB" dirty="0" err="1">
                <a:solidFill>
                  <a:schemeClr val="tx1"/>
                </a:solidFill>
                <a:effectLst/>
              </a:rPr>
              <a:t>ary</a:t>
            </a:r>
            <a:r>
              <a:rPr lang="en-GB" dirty="0">
                <a:solidFill>
                  <a:schemeClr val="tx1"/>
                </a:solidFill>
                <a:effectLst/>
              </a:rPr>
              <a:t>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23BFF6-CC96-1145-AAEA-7E866D8F70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6672063" y="1935471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6733010" y="3009779"/>
            <a:ext cx="979355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4699" y="2923345"/>
            <a:ext cx="111376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96088" y="5609111"/>
            <a:ext cx="716042" cy="24983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 bwMode="auto">
          <a:xfrm>
            <a:off x="6412131" y="5609110"/>
            <a:ext cx="259933" cy="2308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n w="12700" cmpd="sng">
                <a:solidFill>
                  <a:schemeClr val="tx1"/>
                </a:solidFill>
              </a:ln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6450483" y="5636198"/>
            <a:ext cx="168036" cy="177216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432915" y="5609110"/>
            <a:ext cx="259933" cy="2308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n w="12700" cmpd="sng">
                <a:solidFill>
                  <a:schemeClr val="tx1"/>
                </a:solidFill>
              </a:ln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5482544" y="5642272"/>
            <a:ext cx="168925" cy="177216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Line 9"/>
          <p:cNvSpPr>
            <a:spLocks noChangeShapeType="1"/>
          </p:cNvSpPr>
          <p:nvPr/>
        </p:nvSpPr>
        <p:spPr bwMode="auto">
          <a:xfrm flipH="1" flipV="1">
            <a:off x="4718468" y="3173184"/>
            <a:ext cx="846442" cy="2561059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Line 9"/>
          <p:cNvSpPr>
            <a:spLocks noChangeShapeType="1"/>
          </p:cNvSpPr>
          <p:nvPr/>
        </p:nvSpPr>
        <p:spPr bwMode="auto">
          <a:xfrm flipV="1">
            <a:off x="6542425" y="3259618"/>
            <a:ext cx="190585" cy="2474625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7848007" y="2914212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7"/>
          <p:cNvSpPr>
            <a:spLocks noChangeArrowheads="1"/>
          </p:cNvSpPr>
          <p:nvPr/>
        </p:nvSpPr>
        <p:spPr bwMode="auto">
          <a:xfrm>
            <a:off x="9202198" y="4455270"/>
            <a:ext cx="342044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Rectangle 39"/>
          <p:cNvSpPr/>
          <p:nvPr/>
        </p:nvSpPr>
        <p:spPr bwMode="auto">
          <a:xfrm>
            <a:off x="6412131" y="5856477"/>
            <a:ext cx="259933" cy="2308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n w="12700" cmpd="sng">
                <a:solidFill>
                  <a:schemeClr val="tx1"/>
                </a:solidFill>
              </a:ln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1" name="Oval 40"/>
          <p:cNvSpPr/>
          <p:nvPr/>
        </p:nvSpPr>
        <p:spPr bwMode="auto">
          <a:xfrm>
            <a:off x="6455341" y="5870761"/>
            <a:ext cx="173511" cy="202263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Line 9"/>
          <p:cNvSpPr>
            <a:spLocks noChangeShapeType="1"/>
          </p:cNvSpPr>
          <p:nvPr/>
        </p:nvSpPr>
        <p:spPr bwMode="auto">
          <a:xfrm flipV="1">
            <a:off x="6542424" y="4705108"/>
            <a:ext cx="2659774" cy="1282034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4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Generic (functional, dynamic)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Web links have explicitly specified anchors</a:t>
            </a:r>
          </a:p>
          <a:p>
            <a:pPr lvl="1"/>
            <a:r>
              <a:rPr lang="en-US" dirty="0"/>
              <a:t>Source anchor is the location in which the &lt;a&gt; is embedded</a:t>
            </a:r>
          </a:p>
          <a:p>
            <a:pPr lvl="1"/>
            <a:r>
              <a:rPr lang="en-US" dirty="0"/>
              <a:t>Destination anchor is given by the fragment identifier on the URI reference: http://</a:t>
            </a:r>
            <a:r>
              <a:rPr lang="en-US" dirty="0" err="1"/>
              <a:t>example.org</a:t>
            </a:r>
            <a:r>
              <a:rPr lang="en-US" dirty="0"/>
              <a:t>/</a:t>
            </a:r>
            <a:r>
              <a:rPr lang="en-US" dirty="0" err="1"/>
              <a:t>index.html#foo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Richer location </a:t>
            </a:r>
            <a:r>
              <a:rPr lang="en-US" dirty="0" err="1"/>
              <a:t>specifiers</a:t>
            </a:r>
            <a:r>
              <a:rPr lang="en-US" dirty="0"/>
              <a:t> (</a:t>
            </a:r>
            <a:r>
              <a:rPr lang="en-US" dirty="0" err="1"/>
              <a:t>locspecs</a:t>
            </a:r>
            <a:r>
              <a:rPr lang="en-US" dirty="0"/>
              <a:t>) in endpoints</a:t>
            </a:r>
          </a:p>
          <a:p>
            <a:pPr lvl="1"/>
            <a:r>
              <a:rPr lang="en-US" dirty="0"/>
              <a:t>Put a link on all occurrences of the word ‘hypertext’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EB8750B-8D7C-284C-B0EF-0D593CC2E8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692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Generic Links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949D34-40C8-4F45-9685-27D54D8680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696088" y="5609111"/>
            <a:ext cx="716042" cy="24983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6412131" y="5609110"/>
            <a:ext cx="259933" cy="2308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n w="12700" cmpd="sng">
                <a:solidFill>
                  <a:schemeClr val="tx1"/>
                </a:solidFill>
              </a:ln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6449866" y="5625845"/>
            <a:ext cx="184462" cy="196223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070930" y="5609111"/>
            <a:ext cx="621918" cy="2498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n w="12700" cmpd="sng">
                  <a:noFill/>
                </a:ln>
                <a:solidFill>
                  <a:schemeClr val="bg2"/>
                </a:solidFill>
                <a:latin typeface="Georgia"/>
                <a:ea typeface="ＭＳ Ｐゴシック" pitchFamily="-106" charset="-128"/>
                <a:cs typeface="Georgia"/>
              </a:rPr>
              <a:t>“sit”</a:t>
            </a: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6542424" y="4293096"/>
            <a:ext cx="1090976" cy="1441146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4401172" y="3647246"/>
            <a:ext cx="669759" cy="2086997"/>
            <a:chOff x="2877171" y="3647245"/>
            <a:chExt cx="669759" cy="2086997"/>
          </a:xfrm>
        </p:grpSpPr>
        <p:sp>
          <p:nvSpPr>
            <p:cNvPr id="21" name="Line 9"/>
            <p:cNvSpPr>
              <a:spLocks noChangeShapeType="1"/>
            </p:cNvSpPr>
            <p:nvPr/>
          </p:nvSpPr>
          <p:spPr bwMode="auto">
            <a:xfrm flipH="1" flipV="1">
              <a:off x="3194467" y="3897083"/>
              <a:ext cx="352463" cy="1837159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877171" y="3647245"/>
              <a:ext cx="317296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788272" y="2923346"/>
            <a:ext cx="2282659" cy="2810897"/>
            <a:chOff x="1264271" y="2923345"/>
            <a:chExt cx="2282659" cy="2810897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264271" y="2923345"/>
              <a:ext cx="268800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H="1" flipV="1">
              <a:off x="1533070" y="3173182"/>
              <a:ext cx="2013860" cy="2561060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6393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Functional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196BF65-1FE7-0B49-9D84-3D7579C6EC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96088" y="5609111"/>
            <a:ext cx="716042" cy="24983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 bwMode="auto">
          <a:xfrm>
            <a:off x="6412130" y="5609111"/>
            <a:ext cx="1062727" cy="2498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err="1">
                <a:ln w="12700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dict</a:t>
            </a:r>
            <a:r>
              <a:rPr lang="en-US" sz="1400" dirty="0">
                <a:ln w="12700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($word)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4980215" y="5609111"/>
            <a:ext cx="712633" cy="2498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n w="12700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$word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786939" y="2914212"/>
            <a:ext cx="7208316" cy="2862997"/>
            <a:chOff x="1262939" y="2914211"/>
            <a:chExt cx="7208316" cy="2862997"/>
          </a:xfrm>
        </p:grpSpPr>
        <p:sp>
          <p:nvSpPr>
            <p:cNvPr id="22" name="Rectangle 7"/>
            <p:cNvSpPr>
              <a:spLocks noChangeArrowheads="1"/>
            </p:cNvSpPr>
            <p:nvPr/>
          </p:nvSpPr>
          <p:spPr bwMode="auto">
            <a:xfrm>
              <a:off x="1262939" y="4134636"/>
              <a:ext cx="614848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Rectangle 5"/>
            <p:cNvSpPr>
              <a:spLocks noChangeArrowheads="1"/>
            </p:cNvSpPr>
            <p:nvPr/>
          </p:nvSpPr>
          <p:spPr bwMode="auto">
            <a:xfrm>
              <a:off x="6324007" y="2914211"/>
              <a:ext cx="2147248" cy="28629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square" anchor="ctr">
              <a:normAutofit/>
            </a:bodyPr>
            <a:lstStyle/>
            <a:p>
              <a:pPr>
                <a:defRPr/>
              </a:pPr>
              <a:r>
                <a:rPr lang="fr-FR" sz="1600" b="1" dirty="0">
                  <a:latin typeface="Georgia"/>
                  <a:ea typeface="ＭＳ Ｐゴシック" pitchFamily="-106" charset="-128"/>
                  <a:cs typeface="Georgia"/>
                </a:rPr>
                <a:t>Iaculis:</a:t>
              </a:r>
              <a:br>
                <a:rPr lang="fr-FR" sz="1600" dirty="0">
                  <a:latin typeface="Georgia"/>
                  <a:ea typeface="ＭＳ Ｐゴシック" pitchFamily="-106" charset="-128"/>
                  <a:cs typeface="Georgia"/>
                </a:rPr>
              </a:br>
              <a:br>
                <a:rPr lang="fr-FR" sz="1600" dirty="0">
                  <a:latin typeface="Georgia"/>
                  <a:ea typeface="ＭＳ Ｐゴシック" pitchFamily="-106" charset="-128"/>
                  <a:cs typeface="Georgia"/>
                </a:rPr>
              </a:br>
              <a:r>
                <a:rPr lang="fr-FR" sz="1600" dirty="0">
                  <a:latin typeface="Georgia"/>
                  <a:ea typeface="ＭＳ Ｐゴシック" pitchFamily="-106" charset="-128"/>
                  <a:cs typeface="Georgia"/>
                </a:rPr>
                <a:t>Morbi commodo bibendum ligula, et lobortis diam varius non. Morbi ac elit leo, ac semper nunc.</a:t>
              </a: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H="1" flipV="1">
              <a:off x="1877787" y="4384474"/>
              <a:ext cx="1578427" cy="1392734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V="1">
              <a:off x="5950856" y="5143500"/>
              <a:ext cx="373151" cy="586622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047815" y="1935471"/>
            <a:ext cx="5771496" cy="3841737"/>
            <a:chOff x="1523815" y="1935470"/>
            <a:chExt cx="5771496" cy="3841737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523815" y="2923345"/>
              <a:ext cx="480971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>
                <a:ln>
                  <a:solidFill>
                    <a:schemeClr val="tx1"/>
                  </a:solidFill>
                  <a:prstDash val="dash"/>
                </a:ln>
              </a:endParaRPr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5148063" y="1935470"/>
              <a:ext cx="2147248" cy="28629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square" anchor="ctr">
              <a:normAutofit/>
            </a:bodyPr>
            <a:lstStyle/>
            <a:p>
              <a:pPr>
                <a:defRPr/>
              </a:pPr>
              <a:r>
                <a:rPr lang="fr-FR" sz="1600" b="1" dirty="0">
                  <a:latin typeface="Georgia"/>
                  <a:ea typeface="ＭＳ Ｐゴシック" pitchFamily="-106" charset="-128"/>
                  <a:cs typeface="Georgia"/>
                </a:rPr>
                <a:t>Amet:</a:t>
              </a:r>
              <a:br>
                <a:rPr lang="fr-FR" sz="1600" b="1" dirty="0">
                  <a:latin typeface="Georgia"/>
                  <a:ea typeface="ＭＳ Ｐゴシック" pitchFamily="-106" charset="-128"/>
                  <a:cs typeface="Georgia"/>
                </a:rPr>
              </a:br>
              <a:endParaRPr lang="fr-FR" sz="1600" b="1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>
                <a:defRPr/>
              </a:pPr>
              <a:r>
                <a:rPr lang="fr-FR" sz="1600" dirty="0">
                  <a:latin typeface="Georgia"/>
                  <a:ea typeface="ＭＳ Ｐゴシック" pitchFamily="-106" charset="-128"/>
                  <a:cs typeface="Georgia"/>
                </a:rPr>
                <a:t>Morbi commodo bibendum ligula, et lobortis diam varius non. Morbi ac elit leo, ac semper nunc.</a:t>
              </a: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 flipH="1" flipV="1">
              <a:off x="2004786" y="3173182"/>
              <a:ext cx="1451428" cy="2604025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n>
                  <a:solidFill>
                    <a:schemeClr val="tx1"/>
                  </a:solidFill>
                  <a:prstDash val="dash"/>
                </a:ln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 flipV="1">
              <a:off x="5950855" y="4798465"/>
              <a:ext cx="172358" cy="931655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2060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Hypertext?</a:t>
            </a:r>
          </a:p>
        </p:txBody>
      </p:sp>
    </p:spTree>
    <p:extLst>
      <p:ext uri="{BB962C8B-B14F-4D97-AF65-F5344CB8AC3E}">
        <p14:creationId xmlns:p14="http://schemas.microsoft.com/office/powerpoint/2010/main" val="2873712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90000" indent="0">
              <a:buNone/>
            </a:pPr>
            <a:r>
              <a:rPr lang="en-US" dirty="0"/>
              <a:t>Web links </a:t>
            </a:r>
            <a:r>
              <a:rPr lang="en-US" i="1" dirty="0"/>
              <a:t>may</a:t>
            </a:r>
            <a:r>
              <a:rPr lang="en-US" dirty="0"/>
              <a:t> contain some additional information</a:t>
            </a:r>
          </a:p>
          <a:p>
            <a:pPr lvl="1"/>
            <a:r>
              <a:rPr lang="en-US" dirty="0"/>
              <a:t>&lt;a </a:t>
            </a:r>
            <a:r>
              <a:rPr lang="en-US" dirty="0" err="1"/>
              <a:t>href</a:t>
            </a:r>
            <a:r>
              <a:rPr lang="en-US" dirty="0"/>
              <a:t>=“” </a:t>
            </a:r>
            <a:r>
              <a:rPr lang="en-US" i="1" dirty="0" err="1"/>
              <a:t>rel</a:t>
            </a:r>
            <a:r>
              <a:rPr lang="en-US" i="1" dirty="0"/>
              <a:t>=“” rev=“”</a:t>
            </a:r>
            <a:r>
              <a:rPr lang="en-US" dirty="0"/>
              <a:t>&gt;</a:t>
            </a:r>
          </a:p>
          <a:p>
            <a:pPr lvl="2"/>
            <a:r>
              <a:rPr lang="en-US" dirty="0" err="1"/>
              <a:t>rel</a:t>
            </a:r>
            <a:r>
              <a:rPr lang="en-US" dirty="0"/>
              <a:t>: the role of the relation from the source to the destination</a:t>
            </a:r>
          </a:p>
          <a:p>
            <a:pPr lvl="2"/>
            <a:r>
              <a:rPr lang="en-US" dirty="0"/>
              <a:t>rev: the role of the relation from the destination to the source</a:t>
            </a:r>
            <a:br>
              <a:rPr lang="en-US" dirty="0"/>
            </a:br>
            <a:r>
              <a:rPr lang="en-US" dirty="0"/>
              <a:t>(the reverse relation)</a:t>
            </a:r>
          </a:p>
          <a:p>
            <a:pPr lvl="1"/>
            <a:r>
              <a:rPr lang="en-US" dirty="0"/>
              <a:t>In practice, most Web authors don’t use </a:t>
            </a:r>
            <a:r>
              <a:rPr lang="en-US" dirty="0" err="1"/>
              <a:t>rel</a:t>
            </a:r>
            <a:r>
              <a:rPr lang="en-US" dirty="0"/>
              <a:t>/rev</a:t>
            </a:r>
          </a:p>
          <a:p>
            <a:pPr lvl="1"/>
            <a:r>
              <a:rPr lang="en-US" dirty="0"/>
              <a:t>In practice, most Web browsers ignore </a:t>
            </a:r>
            <a:r>
              <a:rPr lang="en-US" dirty="0" err="1"/>
              <a:t>rel</a:t>
            </a:r>
            <a:r>
              <a:rPr lang="en-US" dirty="0"/>
              <a:t>/rev</a:t>
            </a:r>
          </a:p>
          <a:p>
            <a:pPr lvl="1"/>
            <a:endParaRPr lang="en-US" dirty="0"/>
          </a:p>
          <a:p>
            <a:pPr marL="90000" indent="0">
              <a:buNone/>
            </a:pPr>
            <a:r>
              <a:rPr lang="en-US" dirty="0"/>
              <a:t>Links are more than just navigation – underlying associative relationship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44B9EA-E90E-E84B-9139-C05E04FDD7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0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effectLst/>
              </a:rPr>
              <a:t>Nodes, Links and Anchors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AD2B81-0F8F-A646-8ECD-80A55FB35B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96088" y="5609111"/>
            <a:ext cx="716042" cy="24983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 bwMode="auto">
          <a:xfrm>
            <a:off x="6412131" y="5609110"/>
            <a:ext cx="259933" cy="2308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n w="12700" cmpd="sng">
                <a:solidFill>
                  <a:schemeClr val="tx1"/>
                </a:solidFill>
              </a:ln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6463994" y="5635918"/>
            <a:ext cx="156204" cy="177216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432915" y="5609110"/>
            <a:ext cx="259933" cy="2308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n w="12700" cmpd="sng">
                <a:solidFill>
                  <a:schemeClr val="tx1"/>
                </a:solidFill>
              </a:ln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5477301" y="5628056"/>
            <a:ext cx="166921" cy="189105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7" name="Line 9"/>
          <p:cNvSpPr>
            <a:spLocks noChangeShapeType="1"/>
          </p:cNvSpPr>
          <p:nvPr/>
        </p:nvSpPr>
        <p:spPr bwMode="auto">
          <a:xfrm flipV="1">
            <a:off x="6542424" y="4293096"/>
            <a:ext cx="784528" cy="1441146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5432914" y="5858949"/>
            <a:ext cx="1239149" cy="24983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 anchor="ctr"/>
          <a:lstStyle/>
          <a:p>
            <a:pPr algn="ctr"/>
            <a:r>
              <a:rPr lang="en-US" sz="1400" cap="all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defined-in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047816" y="2923345"/>
            <a:ext cx="480971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73269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b="1" dirty="0">
                <a:latin typeface="Georgia"/>
                <a:ea typeface="ＭＳ Ｐゴシック" pitchFamily="-106" charset="-128"/>
                <a:cs typeface="Georgia"/>
              </a:rPr>
              <a:t>Amet:</a:t>
            </a:r>
            <a:br>
              <a:rPr lang="fr-FR" sz="1600" b="1" dirty="0">
                <a:latin typeface="Georgia"/>
                <a:ea typeface="ＭＳ Ｐゴシック" pitchFamily="-106" charset="-128"/>
                <a:cs typeface="Georgia"/>
              </a:rPr>
            </a:br>
            <a:endParaRPr lang="fr-FR" sz="1600" b="1" dirty="0">
              <a:latin typeface="Georgia"/>
              <a:ea typeface="ＭＳ Ｐゴシック" pitchFamily="-106" charset="-128"/>
              <a:cs typeface="Georgia"/>
            </a:endParaRPr>
          </a:p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 flipV="1">
            <a:off x="3528784" y="3173182"/>
            <a:ext cx="2101510" cy="2561060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0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2985482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Hypertext is more than just the Web!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Web has a fairly impoverished approach to links:</a:t>
            </a:r>
          </a:p>
          <a:p>
            <a:pPr lvl="1"/>
            <a:r>
              <a:rPr lang="en-US" dirty="0"/>
              <a:t>No first class links</a:t>
            </a:r>
          </a:p>
          <a:p>
            <a:pPr lvl="1"/>
            <a:r>
              <a:rPr lang="en-US" dirty="0"/>
              <a:t>No bidirectional links</a:t>
            </a:r>
          </a:p>
          <a:p>
            <a:pPr lvl="1"/>
            <a:r>
              <a:rPr lang="en-US" dirty="0"/>
              <a:t>No n-</a:t>
            </a:r>
            <a:r>
              <a:rPr lang="en-US" dirty="0" err="1"/>
              <a:t>ary</a:t>
            </a:r>
            <a:r>
              <a:rPr lang="en-US" dirty="0"/>
              <a:t> links</a:t>
            </a:r>
          </a:p>
          <a:p>
            <a:pPr lvl="1"/>
            <a:r>
              <a:rPr lang="en-US" dirty="0"/>
              <a:t>No generic links</a:t>
            </a:r>
          </a:p>
          <a:p>
            <a:pPr lvl="1"/>
            <a:r>
              <a:rPr lang="en-US" dirty="0"/>
              <a:t>No functional links</a:t>
            </a:r>
          </a:p>
          <a:p>
            <a:pPr lvl="1"/>
            <a:r>
              <a:rPr lang="en-US" dirty="0"/>
              <a:t>Link types are present, but rarely used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4EC05A3-7672-F14C-8327-1057C590FE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32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Architecture of the World Wide Web</a:t>
            </a:r>
          </a:p>
        </p:txBody>
      </p:sp>
    </p:spTree>
    <p:extLst>
      <p:ext uri="{BB962C8B-B14F-4D97-AF65-F5344CB8AC3E}">
        <p14:creationId xmlns:p14="http://schemas.microsoft.com/office/powerpoint/2010/main" val="223852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ypertex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649" y="570927"/>
            <a:ext cx="7182702" cy="5810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5936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Hypertext?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F1016577-221D-4F40-8412-A1A36714CF8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3888" y="2555303"/>
            <a:ext cx="10944226" cy="238340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485C33-ADE0-F344-8EEA-7DC6BD4687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Nelson, T.H. (1965) A file structure for the complex, the changing and the indeterminate. </a:t>
            </a:r>
          </a:p>
          <a:p>
            <a:r>
              <a:rPr lang="en-US" dirty="0"/>
              <a:t>Proceedings of the 20th ACM National Conference..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03EF53-FD87-DC41-87C8-5CBB7829DD24}"/>
              </a:ext>
            </a:extLst>
          </p:cNvPr>
          <p:cNvSpPr/>
          <p:nvPr/>
        </p:nvSpPr>
        <p:spPr>
          <a:xfrm>
            <a:off x="9531496" y="4651513"/>
            <a:ext cx="1812365" cy="5565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850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0312327-20A1-CE4A-BC83-A0F7694C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Hypertext?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D258BD-D54D-AF47-BA48-83F6C556E1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87" b="71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58A63-F5AC-774E-99ED-E03A5CB66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Nelson, T.H. (1967) "Getting it out of our system": Information Retrieval: A Critical Review, Schechter, G. (ed.). Washington, DC: Thompson Books.</a:t>
            </a:r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AF92D346-B128-3A4D-AB23-B446B0C79B50}"/>
              </a:ext>
            </a:extLst>
          </p:cNvPr>
          <p:cNvSpPr/>
          <p:nvPr/>
        </p:nvSpPr>
        <p:spPr bwMode="auto">
          <a:xfrm>
            <a:off x="6380045" y="2133600"/>
            <a:ext cx="5400103" cy="1943100"/>
          </a:xfrm>
          <a:prstGeom prst="wedgeRoundRectCallout">
            <a:avLst>
              <a:gd name="adj1" fmla="val -76924"/>
              <a:gd name="adj2" fmla="val 57416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2400" dirty="0"/>
              <a:t>[hypertext is] a combination of natural language text with the computer’s capacity for branching, or dynamic display</a:t>
            </a:r>
          </a:p>
        </p:txBody>
      </p:sp>
    </p:spTree>
    <p:extLst>
      <p:ext uri="{BB962C8B-B14F-4D97-AF65-F5344CB8AC3E}">
        <p14:creationId xmlns:p14="http://schemas.microsoft.com/office/powerpoint/2010/main" val="2924463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0312327-20A1-CE4A-BC83-A0F7694C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Hypertext?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D258BD-D54D-AF47-BA48-83F6C556E1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87" b="71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58A63-F5AC-774E-99ED-E03A5CB66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>
                <a:cs typeface="Georgia"/>
              </a:rPr>
              <a:t>Nelson, T.H. (1974) </a:t>
            </a:r>
            <a:r>
              <a:rPr lang="en-US" i="1" dirty="0">
                <a:cs typeface="Georgia"/>
              </a:rPr>
              <a:t>Computer Lib/Dream Machines</a:t>
            </a:r>
            <a:r>
              <a:rPr lang="en-US" dirty="0">
                <a:cs typeface="Georgia"/>
              </a:rPr>
              <a:t>. Chicago, IL: Nelson, T.H.</a:t>
            </a:r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AF92D346-B128-3A4D-AB23-B446B0C79B50}"/>
              </a:ext>
            </a:extLst>
          </p:cNvPr>
          <p:cNvSpPr/>
          <p:nvPr/>
        </p:nvSpPr>
        <p:spPr bwMode="auto">
          <a:xfrm>
            <a:off x="6380045" y="2994990"/>
            <a:ext cx="5400103" cy="1081709"/>
          </a:xfrm>
          <a:prstGeom prst="wedgeRoundRectCallout">
            <a:avLst>
              <a:gd name="adj1" fmla="val -76924"/>
              <a:gd name="adj2" fmla="val 57416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2400" dirty="0"/>
              <a:t>By “hypertext” I mean </a:t>
            </a:r>
            <a:br>
              <a:rPr lang="en-GB" sz="2400" dirty="0"/>
            </a:br>
            <a:r>
              <a:rPr lang="en-GB" sz="2400" dirty="0"/>
              <a:t>non-sequential writing</a:t>
            </a:r>
          </a:p>
        </p:txBody>
      </p:sp>
    </p:spTree>
    <p:extLst>
      <p:ext uri="{BB962C8B-B14F-4D97-AF65-F5344CB8AC3E}">
        <p14:creationId xmlns:p14="http://schemas.microsoft.com/office/powerpoint/2010/main" val="1834957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Hypertext?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600811" y="1773238"/>
            <a:ext cx="4990379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128385-33F2-2B4B-AF17-7213D74182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ounded Rectangle 2"/>
          <p:cNvSpPr/>
          <p:nvPr/>
        </p:nvSpPr>
        <p:spPr bwMode="auto">
          <a:xfrm>
            <a:off x="3050673" y="2899057"/>
            <a:ext cx="5991228" cy="1744565"/>
          </a:xfrm>
          <a:prstGeom prst="roundRect">
            <a:avLst/>
          </a:prstGeom>
          <a:solidFill>
            <a:schemeClr val="bg1">
              <a:alpha val="77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Georgia"/>
                <a:ea typeface="ＭＳ Ｐゴシック" pitchFamily="-106" charset="-128"/>
                <a:cs typeface="Georgia"/>
              </a:rPr>
              <a:t>“vague, but exciting”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Georgia"/>
                <a:ea typeface="ＭＳ Ｐゴシック" pitchFamily="-106" charset="-128"/>
                <a:cs typeface="Georgia"/>
              </a:rPr>
              <a:t>— Mike </a:t>
            </a:r>
            <a:r>
              <a:rPr lang="en-US" sz="2400" dirty="0" err="1">
                <a:latin typeface="Georgia"/>
                <a:ea typeface="ＭＳ Ｐゴシック" pitchFamily="-106" charset="-128"/>
                <a:cs typeface="Georgia"/>
              </a:rPr>
              <a:t>Sendall</a:t>
            </a:r>
            <a:endParaRPr lang="en-US" sz="2400" dirty="0"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2055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0312327-20A1-CE4A-BC83-A0F7694C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Hypertext?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D258BD-D54D-AF47-BA48-83F6C556E1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87" b="71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58A63-F5AC-774E-99ED-E03A5CB66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Nelson, T.H. (1997) After-dinner speech at Hypertext ‘97, Southampton, UK.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1D9135DD-EEC0-C54A-922F-226BB63D9B06}"/>
              </a:ext>
            </a:extLst>
          </p:cNvPr>
          <p:cNvSpPr/>
          <p:nvPr/>
        </p:nvSpPr>
        <p:spPr bwMode="auto">
          <a:xfrm>
            <a:off x="6420490" y="2274577"/>
            <a:ext cx="5400676" cy="3461371"/>
          </a:xfrm>
          <a:prstGeom prst="wedgeRoundRectCallout">
            <a:avLst>
              <a:gd name="adj1" fmla="val -66689"/>
              <a:gd name="adj2" fmla="val 8278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/>
              <a:t>The reaction of the hypertext research community to the World Wide Web is like finding out that you have a fully grown child. 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And it’s a delinquent. </a:t>
            </a:r>
          </a:p>
        </p:txBody>
      </p:sp>
    </p:spTree>
    <p:extLst>
      <p:ext uri="{BB962C8B-B14F-4D97-AF65-F5344CB8AC3E}">
        <p14:creationId xmlns:p14="http://schemas.microsoft.com/office/powerpoint/2010/main" val="313704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AFB76918-1A07-CB41-B983-F886F8F6E360}"/>
    </a:ext>
  </a:extLst>
</a:theme>
</file>

<file path=ppt/theme/theme2.xml><?xml version="1.0" encoding="utf-8"?>
<a:theme xmlns:a="http://schemas.openxmlformats.org/drawingml/2006/main" name="Prussia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E327603C-A4DA-D247-AC31-BADF1A0FCF7B}"/>
    </a:ext>
  </a:extLst>
</a:theme>
</file>

<file path=ppt/theme/theme3.xml><?xml version="1.0" encoding="utf-8"?>
<a:theme xmlns:a="http://schemas.openxmlformats.org/drawingml/2006/main" name="Coral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3837027A-4545-5A49-B167-284656E4BC08}"/>
    </a:ext>
  </a:extLst>
</a:theme>
</file>

<file path=ppt/theme/theme4.xml><?xml version="1.0" encoding="utf-8"?>
<a:theme xmlns:a="http://schemas.openxmlformats.org/drawingml/2006/main" name="Aqua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6DA9175E-A729-B049-B687-92AF89C176C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106</TotalTime>
  <Words>1475</Words>
  <Application>Microsoft Macintosh PowerPoint</Application>
  <PresentationFormat>Widescreen</PresentationFormat>
  <Paragraphs>212</Paragraphs>
  <Slides>34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Arial</vt:lpstr>
      <vt:lpstr>Calibri</vt:lpstr>
      <vt:lpstr>Georgia</vt:lpstr>
      <vt:lpstr>Lucida Console</vt:lpstr>
      <vt:lpstr>Lucida Grande</vt:lpstr>
      <vt:lpstr>Lucida Sans</vt:lpstr>
      <vt:lpstr>Plain</vt:lpstr>
      <vt:lpstr>Prussian</vt:lpstr>
      <vt:lpstr>Coral</vt:lpstr>
      <vt:lpstr>Aqua</vt:lpstr>
      <vt:lpstr>PowerPoint Presentation</vt:lpstr>
      <vt:lpstr>The Fundamentals of Hypertext</vt:lpstr>
      <vt:lpstr>What is Hypertext?</vt:lpstr>
      <vt:lpstr>PowerPoint Presentation</vt:lpstr>
      <vt:lpstr>What is Hypertext?</vt:lpstr>
      <vt:lpstr>What is Hypertext?</vt:lpstr>
      <vt:lpstr>What is Hypertext?</vt:lpstr>
      <vt:lpstr>What is Hypertext?</vt:lpstr>
      <vt:lpstr>What is Hypertext?</vt:lpstr>
      <vt:lpstr>What is Hypertext?</vt:lpstr>
      <vt:lpstr>What is Hypertext?</vt:lpstr>
      <vt:lpstr>Hypertext terminology</vt:lpstr>
      <vt:lpstr>Nodes, Links, Anchors and Endpoints</vt:lpstr>
      <vt:lpstr>Nodes, Links, Anchors and Endpoints</vt:lpstr>
      <vt:lpstr>Nodes, Links, Anchors and Endpoints</vt:lpstr>
      <vt:lpstr>Nodes, Links, Anchors and Endpoints</vt:lpstr>
      <vt:lpstr>Nodes, Links, Anchors and Endpoints</vt:lpstr>
      <vt:lpstr>Links on the Web</vt:lpstr>
      <vt:lpstr>Embedded Links</vt:lpstr>
      <vt:lpstr>Embedded Links in HTML</vt:lpstr>
      <vt:lpstr>Embedded vs. First class links</vt:lpstr>
      <vt:lpstr>First Class Links</vt:lpstr>
      <vt:lpstr>Bidirectional Links</vt:lpstr>
      <vt:lpstr>Bidirectional Links</vt:lpstr>
      <vt:lpstr>N-ary Links</vt:lpstr>
      <vt:lpstr>N-ary Links</vt:lpstr>
      <vt:lpstr>Generic (functional, dynamic) links</vt:lpstr>
      <vt:lpstr>Generic Links</vt:lpstr>
      <vt:lpstr>Functional Links</vt:lpstr>
      <vt:lpstr>Typed links</vt:lpstr>
      <vt:lpstr>Nodes, Links and Anchors</vt:lpstr>
      <vt:lpstr>Summary</vt:lpstr>
      <vt:lpstr>Summary</vt:lpstr>
      <vt:lpstr>Next Lecture: Architecture of the World Wide Web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8</cp:revision>
  <dcterms:created xsi:type="dcterms:W3CDTF">2018-10-01T14:58:42Z</dcterms:created>
  <dcterms:modified xsi:type="dcterms:W3CDTF">2019-10-02T13:09:50Z</dcterms:modified>
</cp:coreProperties>
</file>