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22"/>
  </p:notesMasterIdLst>
  <p:handoutMasterIdLst>
    <p:handoutMasterId r:id="rId23"/>
  </p:handoutMasterIdLst>
  <p:sldIdLst>
    <p:sldId id="366" r:id="rId4"/>
    <p:sldId id="365" r:id="rId5"/>
    <p:sldId id="401" r:id="rId6"/>
    <p:sldId id="388" r:id="rId7"/>
    <p:sldId id="378" r:id="rId8"/>
    <p:sldId id="379" r:id="rId9"/>
    <p:sldId id="403" r:id="rId10"/>
    <p:sldId id="404" r:id="rId11"/>
    <p:sldId id="397" r:id="rId12"/>
    <p:sldId id="398" r:id="rId13"/>
    <p:sldId id="399" r:id="rId14"/>
    <p:sldId id="395" r:id="rId15"/>
    <p:sldId id="300" r:id="rId16"/>
    <p:sldId id="385" r:id="rId17"/>
    <p:sldId id="391" r:id="rId18"/>
    <p:sldId id="392" r:id="rId19"/>
    <p:sldId id="381" r:id="rId20"/>
    <p:sldId id="396" r:id="rId21"/>
  </p:sldIdLst>
  <p:sldSz cx="9144000" cy="6858000" type="screen4x3"/>
  <p:notesSz cx="6797675" cy="987425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15A20"/>
    <a:srgbClr val="A6D85F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2653" autoAdjust="0"/>
  </p:normalViewPr>
  <p:slideViewPr>
    <p:cSldViewPr>
      <p:cViewPr varScale="1">
        <p:scale>
          <a:sx n="118" d="100"/>
          <a:sy n="118" d="100"/>
        </p:scale>
        <p:origin x="178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40" d="100"/>
        <a:sy n="24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46CE7418-6476-4638-8124-34B20CAF98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1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9"/>
            <a:ext cx="4984962" cy="4443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8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517D9258-2E51-4345-873F-AD84D9DB35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3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Academics, alumni</a:t>
            </a:r>
            <a:r>
              <a:rPr lang="en-US" baseline="0" dirty="0"/>
              <a:t> and industrial 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D9258-2E51-4345-873F-AD84D9DB35A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5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D9258-2E51-4345-873F-AD84D9DB35A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6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6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5F3A2-0D31-4D14-98E0-03F3885A25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3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4DF4-1C48-4A7E-8163-297DE0BAB4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2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4DFD6-A021-4359-A275-44DFEFEB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5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F81-721D-49A1-96B0-2409602C56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0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43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103D-C5DA-40E1-A293-4204AB3D5B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6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6F1B5-0E55-4223-B6E1-753DD9389B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0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E9D45-D077-4D29-8E98-65C94DE873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1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A9D88-5BB6-4091-8A94-78F4C788DD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6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FB70-BF01-4ABF-A160-2426756C7E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1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6B4D-260D-4EC1-9A8A-CDDCEAC88F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9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5E305-CAF5-45D4-A734-CC51E581CE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82A26-D3D8-4F1C-8881-05B30C534B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6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C916C-7DB1-4EEE-8A10-7FBC116C39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1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29D9-8184-4EB9-AD4D-13509039A0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6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53001-54FD-41F0-939F-B316828D95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0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8CFC-1513-446D-8B65-185D686A47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1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07C0-4185-4980-AEF7-9C22F08CAE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1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22D-6095-4A0F-AA6A-268AC62444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B00E-0011-4642-9C0D-3293ED573B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5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5771-4B72-48B8-A498-731C48849C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4C8F-93B0-44B4-A239-723199B3E2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8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D2518-1DC6-4F66-A1CD-6C73F7D087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7ECF242B-FCDD-416E-8A60-3FB34C28746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BB68A43F-5C98-44AF-8C7D-766220EF92D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dshare.soton.ac.uk/1706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ecure.ecs.soton.ac.uk/module/1617/COMP1205/3342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ecs.soton.ac.uk/module/1920/COMP1205/33423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southampton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uthampton.ac.uk/careers/students/index.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dirty="0"/>
              <a:t>Welcome to COMP1205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7" y="3521682"/>
            <a:ext cx="8496300" cy="1752600"/>
          </a:xfrm>
        </p:spPr>
        <p:txBody>
          <a:bodyPr/>
          <a:lstStyle/>
          <a:p>
            <a:r>
              <a:rPr lang="en-GB" dirty="0"/>
              <a:t>Lecture 1 </a:t>
            </a:r>
            <a:br>
              <a:rPr lang="en-GB" dirty="0"/>
            </a:br>
            <a:r>
              <a:rPr lang="en-GB" dirty="0"/>
              <a:t>01/10/2019</a:t>
            </a:r>
          </a:p>
          <a:p>
            <a:r>
              <a:rPr lang="en-GB" sz="2400" dirty="0">
                <a:solidFill>
                  <a:schemeClr val="accent3"/>
                </a:solidFill>
              </a:rPr>
              <a:t>Dr </a:t>
            </a:r>
            <a:r>
              <a:rPr lang="en-GB" sz="2400" dirty="0" err="1">
                <a:solidFill>
                  <a:schemeClr val="accent3"/>
                </a:solidFill>
              </a:rPr>
              <a:t>Su</a:t>
            </a:r>
            <a:r>
              <a:rPr lang="en-GB" sz="2400" dirty="0">
                <a:solidFill>
                  <a:schemeClr val="accent3"/>
                </a:solidFill>
              </a:rPr>
              <a:t> White</a:t>
            </a:r>
          </a:p>
          <a:p>
            <a:r>
              <a:rPr lang="en-GB" sz="2400" dirty="0"/>
              <a:t>Professional development (COMP1205)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" name="AutoShape 2" descr="data:image/jpeg;base64,/9j/4AAQSkZJRgABAQAAAQABAAD/2wCEAAkGBxQSEBUUExQUFhUXGBoYFRYYFxkdGxYYHBscFxocHyAZKCggHB0mHhcYITIiJSosLi8uFyA4ODctNyotLiwBCgoKDAwNFAwPFCwcFBksLCs3KywsLCsrKysrLCsrKysrKys3KysrKysrKysrKysrKyssKysrKysrKysrKysrK//AABEIAFkBAQMBIgACEQEDEQH/xAAcAAEAAwADAQEAAAAAAAAAAAAABQYHAQQIAgP/xABGEAABAwIBBgsFBgUBCQEAAAABAAIDBBEFBgcSITGSExciQVFTYXGBsdEWMlSRoRQ0QlJycyM1YrLBMxUkJUNjgqLi8Aj/xAAWAQEBAQAAAAAAAAAAAAAAAAAAAQL/xAAYEQEBAQEBAAAAAAAAAAAAAAAAAREhQf/aAAwDAQACEQMRAD8A6eDYWzFIzWVhfLJK9xALzoxNvyWNA2ABd7i/oOpO+71TNp/LYu93mVaFEVfi/oOpO+71T2AoOpO871VnLgNZ1DnJ2BZ/lJnLZGSylaJCNshPIB7Le99ERM8X9D1J3neq54vqHqTvO9VmzMXxSvcREal+v3YWuAG5s8Su97E42eVwNX38Jr/uuqvV6Ob+g6k7zvVOL+g6n/zd6rOJMSxWgcOF+1R69kzXWPcX7R3FWnJ3Oa17gyraGE2tK33fEbW+BKCe4v6DqTvu9U4v6DqTvu9VZY5A4AtIIOsEG4I6QvtRFX4v6DqTvu9U4v6DqTvu9VaERVX4v6DqTvu9U4v6DqTvu9VaEQVfi/oOpO+71Ti/oOpO+71VoRBV+L+g6k77vVOL+g6k77vVWhEFX4v6DqTvu9V8vyDw9ouY7DpLyB9So3K/LsxPNPSDTmvol1rhp/K0D3nf/a184XmjxGutLW1HA6WvRfd7wP03DR3XVHcbklhRNhwZPRwuvzXZGQNAdfBav1u9V+jswEejYVz9LnJgFvlp3HzVexXIDFcJHDU8hnibrdwd9TecmM83dsQ6nuL+g6k7zvVOL+g6k77vVfjkVlqytAjeAycA3A919udvorcoKvxf0HUnfd6pxf0HUnfd6q0Igq/F/QdSd93qnF/QdSd93qrQiCr8X9B1J33eqcX9B1J33eqtCIKvxf0HUnfd6rrYpkrBSQyVFKZIJoml7Hse69xrsekHnCuKisqfuVR+27yQVDjyq/yMXCyhFVbpm0/lsXe7zKtAVXzafy2Lvd5lfGcjGTTUZDTaSU6DekCx0j4DV4qIpucHLB1Q809O7+ENTy3/AJp6B/T5q65t8zrdFtRiIuSAWU99Tee8ltp/p2dN1F5hsjWzyurZmXjiOjCCNTpNpdr2hurxPYvQJIsqr86elZG0MY1rGjY1oAA8Av1supDikL3aLZonOG1oe0keAN13EH5zQNe0te0OadocAQfmshziZnIpWumw9ojlFy6G/Ik/Tf3Hdmw9i1irxGKIgSSxsvs03tbf5lftFIHC7SCDzg3H0QeWMh8rH0Uv2efSEJdouDtsLthNjzdIWxgg7PA9I2gqp5/sjmttiELbXIZUAAazsa/v5j4L8c1uMmekMbzd8JDb85Ydbf8AI8FEsXNERRBERAREQFVM42PmkpSGG0sh0WkfhH4nfLV4q1rMcumfaMao6c+7eJtv1v1/Syqr7mVyDbTwMrZ23qJRpRhw/wBJh2HX+Nw19x71qkmw83aelfUbA0ADYBYeCyn/APRM7m0EIa5wBm12JF+SdtlVVzI3JTFIse4eUPazhHmaYvu2Rmuw28q922HNbsW8heI/tD/zO+ZXqjM1O5+CUrnuLjaQXJubCV4A8AAEGf56siRSvGJUl4+WOGa3Yx51NkHQCbAjZc9pUxkrjIq6SOb8RGi8dDxqPhz+K0fKygFRQ1MThcPiePGxI+tlhWZqoJhnZzNe1w8Rb/ClStFREUQREQEREBRWVP3Ko/bd5KVUVlT9yqP23eSo88IiKtN0zaj/AIbF3u8yqdnkqL1ELOZsZO8f/VXDNr/LYu93mVSc8EdqyM9MQ+hKJ637NnhzafCqVjeeMPPa5/KJ+ZWQZ6crqiorzQQOcI2FrCxuoyyuttI2jWABs2rbci5tPDqV2rXDHs/SF51y/jdQ5Qvle0kNqI6ht/xtBa/V4gjwRVrrcxUsdNwkNTpVLRpBltFrnD8LXXuD0E/RT2J41X4NgX+9yMfVPcI4HC7iwOBPKJ1OLQHEHu2q8VWXNAylNSamIx6NxZwLnHmaG7dLmsszzrY5Fi2DMqaTSc2CdvDNLXAsuwjosdbm6wba0FbyBzdSYyySqqKh7W6ZYHEaT5HAAuN3HYNK3eCrlkBkDieHYg4NmYaMHlaRNpWnoYDyXC519PSF95hsqacUBpZJWRyxve4NcQ3TY7laQvtsS4HosFbYM5NA+v8AsTZS6QkNY9oLmOefwhzb6x07O1BJ5dYcKjDaqI/ihfbsc1pc0/MBed80E9quRvM6PZ0kEEL0tlDOGUdQ9xsGwyEnsDCV5jzSxaVeT+WJ3+Ag2VERZZEREBERAWYZfPNPi9JU/hHBuJ/bfyvoQtPVay+wD7ZSEMF5WcqPtPO3xH1sqraIZQ5ocDcOFx3HWqnnMySbiVIGuldGIi6QWAOkQ06tapmZbOA10bMPq3aErOTC59xpj8hvsc3YL7QANq1jE9cEo/6bvIqq8b5P4eKiqhhJ0RJI1hcObSNrr1xkbk83D6OOla8vbHpWcQATpPc/m/UvL+RWFTtxGlc6GUATRkkxuAHKHYvXL3gAkkADaTzBBEZY4iKegqZnGwZE4+JFgPmQsNzN0xEM7+Zzw0dthr813M72W/8AtGVmH0P8RmmNNzdkrxsA6WN236R2Ky5NYSKSljhGstF3Hpcdbj81KlSaIiiCIiAiIgKKyp+5VH7bvJSqisqfuVR+27yVHnhERVpumbT+Wxd7vMqEzwYWXwxTtH+mSx/6XWsfmLf9y7GQWUFLFQRslniY8Xu0usRrJVpFRT10MjGvZLGQWv0Te1x9Dz+CiPvMBlKJ6F1I4/xKc8n+qJxuCO43Hy6VcMssiKXE2AVDTps9yRhs9t9o6COwrzcftOCYg18brOabtd+GWO+tp7DsI2jm5ivSWRWWVPiUOnC6zxbhIj7zCfMdBCqqJT5hKUPBfVTOaDraGtaT4rSsPyepoKX7LHEwQFpaYyLhwOp2lf3ieclSq5QZLieYijfIXRTzRN/JqeB3F2v53VkyJza0mGu4RmlJNs4V9rgc4aBqb5q6qCytyrp8OgMtQ+23QYNbpD0NH+dgQVXPllG2mw10AI4WpGg0c+hq0z3W1eKzXM7hpAmnI1G0be23KcR8wFW8WxGqxvEdI7XWaxv4YYwfIbSecrWYPs+H00cbnsjY2zQXG13bSe86yiVLIoX2roviod9Paui+Kh31BNIoX2roviod9Paui+Kh30E0ihfaui+Kh309q6L4qHfQTSKF9q6L4qHfT2soviod9BDZYZCtqncNCRFPtJ2NeRzm2x3aFG4bl7jOGAR1ERmjGoGRpOrZqkbtHfdWv2soviod9DlXRfEwbyCJOfiYiww9ml08I4j5aP8AlQmJ4/jOMfw7GGB20NBjZb+onlO7vord7TUHxFP8wv09rKL4qHfVHTyPyQiom6XvzEWdJbYOhoOweasqhvayi+Kh31x7V0XxUO+oJpFC+1lF8VDvp7V0XxUO+gmkUL7V0XxUO+ntXRfFQ76CaRQvtXRfFQ76e1dF8VDvoJpRWVP3Ko/bd5L8vaui+Kh31HZRZTUb6SZrKmJznRuAAdrJI1IMOREVUVhyMykdQz6Wsxu1SN6R0j+oKvLkIPQWKYbT4jTN0rPaReORp1tPSPQ9CyrEsBrcLm4WJ0gAPJmiJGr+oDZ3HUunkplZNRO5J0oieXGTq7x+U9y1rAsrqWrbZrw13PHJYHXzdDgoiCwDPtUxgNqoWTAbXs5Dj4e6T8lYuPym0fus+l0aTLfNfGIZG0Uxu+naD0sJaTu2B71GuzbUN/dkHZwjk011sez8TvBbSQMi6HvOm4dw9353VIpMLr8Wm4SR0j7+9NKTotHZ6NC1DD8iqGE3bTtcel9327tI2+i+scyspaNtnvBcPdjZYu+Q1NHfZDXOB4LT4bA4ggWF5ZXbTbyHYFkuXOUxrZ7tuIWao2nn6XHtOpcZV5YTVpseREDyYx5uP4j5KuEqq4REQEREBERAREQdnD6UyysibbSe4MbfULuNhf5rQX5lcQBsXUt+jhjf5aKpWSv36m/fj/vC2zL6rwuPGmGqdWtnHBEcHo8FYe7ex0u/Ugy7D83VZNUzUtomVELdJ0T32c9p1gssCHDWOfnC6GTWSFVXVLqeFgD2AmQvOi2PRNuUbG2vVZXvOdiFVh+PsrdJpBax0OjqBhA0XRuHSbuuT+a/YLVnGxuGiw59TSMLJsT0SX87QWDSPYdHo53EoMCxGkMMr4y5rixxaXMN2kg2NibXC6y5cuEBERAREQEREBERAREQfRC+V3cY+8TfuP8A7iukg5BTSXCIJahylq4f9OolA6NIkfJ1wpAZfV9rcOe/RZfyVZRMEvXZT1cwtJUSkdAdYHvDbXUSSuEQEREBERAREQEREBERB28LqjDNHKACY3teAefROlb6LSavPA2WXhZMMo3yi1pHcpwts1kX1LLOZcu2oJvKzKafEagzTkXtota3U1jRsAH1PepDKrLh9bR0tM6JrBTABrg4kus0NF77NQVUch2IOCuERAREQEREBERAQIiDmyLU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8520" y="6581001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secure.ecs.soton.ac.uk</a:t>
            </a:r>
            <a:r>
              <a:rPr lang="en-GB" dirty="0"/>
              <a:t>/module/1920/COMP1205/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AF124-9366-BB46-AAD2-07E1E170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13" y="3494674"/>
            <a:ext cx="1659751" cy="165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3BA3B-8D45-944A-8C28-00D577D3F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27" y="6045908"/>
            <a:ext cx="1117600" cy="3937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6223459-53C6-8E4C-AFBB-DACD04A04777}"/>
              </a:ext>
            </a:extLst>
          </p:cNvPr>
          <p:cNvSpPr/>
          <p:nvPr/>
        </p:nvSpPr>
        <p:spPr>
          <a:xfrm>
            <a:off x="-54260" y="2558577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Slides online at: http://</a:t>
            </a:r>
            <a:r>
              <a:rPr lang="en-GB" dirty="0" err="1"/>
              <a:t>edshare.soton.ac.uk</a:t>
            </a:r>
            <a:r>
              <a:rPr lang="en-GB" dirty="0"/>
              <a:t>/17063/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3C7EB-FAFA-0843-9E74-8655C3E5F320}"/>
              </a:ext>
            </a:extLst>
          </p:cNvPr>
          <p:cNvSpPr txBox="1"/>
          <p:nvPr/>
        </p:nvSpPr>
        <p:spPr>
          <a:xfrm>
            <a:off x="6734808" y="5301910"/>
            <a:ext cx="161294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Module home page</a:t>
            </a:r>
          </a:p>
        </p:txBody>
      </p:sp>
    </p:spTree>
    <p:extLst>
      <p:ext uri="{BB962C8B-B14F-4D97-AF65-F5344CB8AC3E}">
        <p14:creationId xmlns:p14="http://schemas.microsoft.com/office/powerpoint/2010/main" val="300261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 </a:t>
            </a:r>
            <a:r>
              <a:rPr lang="mr-IN" dirty="0"/>
              <a:t>–</a:t>
            </a:r>
            <a:r>
              <a:rPr lang="en-US" dirty="0"/>
              <a:t> mostly group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AED1E5-9FB2-854C-8A7C-D0D9C8577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7" y="2198030"/>
            <a:ext cx="8496300" cy="372084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66629-33EF-954F-8C54-AEC542991AA6}"/>
              </a:ext>
            </a:extLst>
          </p:cNvPr>
          <p:cNvSpPr/>
          <p:nvPr/>
        </p:nvSpPr>
        <p:spPr>
          <a:xfrm>
            <a:off x="899592" y="4644562"/>
            <a:ext cx="2448272" cy="12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75BB95-9BC6-C548-B17F-45F6A540AF62}"/>
              </a:ext>
            </a:extLst>
          </p:cNvPr>
          <p:cNvSpPr/>
          <p:nvPr/>
        </p:nvSpPr>
        <p:spPr>
          <a:xfrm>
            <a:off x="3361212" y="4635509"/>
            <a:ext cx="3510233" cy="368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2794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 </a:t>
            </a:r>
            <a:r>
              <a:rPr lang="mr-IN" dirty="0"/>
              <a:t>–</a:t>
            </a:r>
            <a:r>
              <a:rPr lang="en-US" dirty="0"/>
              <a:t> Technical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2F284F-A7B7-1342-9885-F9D943DA2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212"/>
            <a:ext cx="7768168" cy="427821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FE9B50-769D-334F-8944-7E6584D1400D}"/>
              </a:ext>
            </a:extLst>
          </p:cNvPr>
          <p:cNvSpPr/>
          <p:nvPr/>
        </p:nvSpPr>
        <p:spPr>
          <a:xfrm>
            <a:off x="1115616" y="1700212"/>
            <a:ext cx="3816424" cy="108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55EC8-1F42-C54C-BCB0-8F8AA7499AF6}"/>
              </a:ext>
            </a:extLst>
          </p:cNvPr>
          <p:cNvSpPr/>
          <p:nvPr/>
        </p:nvSpPr>
        <p:spPr>
          <a:xfrm>
            <a:off x="4932040" y="2240570"/>
            <a:ext cx="1501492" cy="255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590FD7-2117-334D-90C8-FDB7157B911D}"/>
              </a:ext>
            </a:extLst>
          </p:cNvPr>
          <p:cNvSpPr/>
          <p:nvPr/>
        </p:nvSpPr>
        <p:spPr>
          <a:xfrm>
            <a:off x="3347864" y="2780928"/>
            <a:ext cx="1501492" cy="473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2A5414-846A-924B-9BF6-008A76B0FA3D}"/>
              </a:ext>
            </a:extLst>
          </p:cNvPr>
          <p:cNvSpPr/>
          <p:nvPr/>
        </p:nvSpPr>
        <p:spPr>
          <a:xfrm>
            <a:off x="3389206" y="2150709"/>
            <a:ext cx="1501492" cy="255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180D87-555D-FF4F-B89C-D65400E27031}"/>
              </a:ext>
            </a:extLst>
          </p:cNvPr>
          <p:cNvSpPr/>
          <p:nvPr/>
        </p:nvSpPr>
        <p:spPr>
          <a:xfrm>
            <a:off x="1125038" y="4077073"/>
            <a:ext cx="219577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3E523F-C647-1B4E-B183-05954E0F65E1}"/>
              </a:ext>
            </a:extLst>
          </p:cNvPr>
          <p:cNvSpPr/>
          <p:nvPr/>
        </p:nvSpPr>
        <p:spPr>
          <a:xfrm>
            <a:off x="3347864" y="5538529"/>
            <a:ext cx="30856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6FF09-65D1-9741-B0E6-7AC2CAD3184F}"/>
              </a:ext>
            </a:extLst>
          </p:cNvPr>
          <p:cNvSpPr/>
          <p:nvPr/>
        </p:nvSpPr>
        <p:spPr>
          <a:xfrm>
            <a:off x="6570188" y="1750073"/>
            <a:ext cx="1674220" cy="1390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9947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ECS COMP1205 site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722D-6095-4A0F-AA6A-268AC624441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-108520" y="1412776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secure.ecs.soton.ac.uk</a:t>
            </a:r>
            <a:r>
              <a:rPr lang="en-GB" dirty="0"/>
              <a:t>/module/1920/COMP1205/33423/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4088" y="2564904"/>
            <a:ext cx="324036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E461982-A4C6-5A4F-8202-17FB8B7BC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5" y="3429000"/>
            <a:ext cx="8496300" cy="2451191"/>
          </a:xfrm>
        </p:spPr>
      </p:pic>
      <p:sp>
        <p:nvSpPr>
          <p:cNvPr id="10" name="5-Point Star 9"/>
          <p:cNvSpPr/>
          <p:nvPr/>
        </p:nvSpPr>
        <p:spPr>
          <a:xfrm rot="809439">
            <a:off x="5427641" y="-389266"/>
            <a:ext cx="4176142" cy="4125452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sz="2400" b="1" dirty="0"/>
              <a:t>Check regularly for updates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263DCD-3AC5-9648-BD36-8934F56A9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90" y="4395487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9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039974"/>
            <a:ext cx="8568630" cy="166661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2900" b="1" dirty="0"/>
              <a:t>All coursework will be provided with </a:t>
            </a:r>
            <a:r>
              <a:rPr lang="en-GB" sz="2900" b="1" u="sng" dirty="0"/>
              <a:t>marking schemes </a:t>
            </a:r>
            <a:r>
              <a:rPr lang="en-GB" sz="2900" b="1" dirty="0"/>
              <a:t>that you can use for self-assessment</a:t>
            </a:r>
          </a:p>
          <a:p>
            <a:pPr marL="0" indent="0">
              <a:buNone/>
            </a:pPr>
            <a:r>
              <a:rPr lang="en-GB" sz="2900" b="1" u="sng" dirty="0"/>
              <a:t>Why self-assessment?</a:t>
            </a:r>
          </a:p>
          <a:p>
            <a:pPr lvl="1"/>
            <a:r>
              <a:rPr lang="en-GB" sz="2900" dirty="0"/>
              <a:t>To know how you are doing</a:t>
            </a:r>
          </a:p>
          <a:p>
            <a:pPr lvl="1"/>
            <a:r>
              <a:rPr lang="en-GB" sz="2900" dirty="0"/>
              <a:t>To understand how we assess your work and compare yourself with others</a:t>
            </a:r>
          </a:p>
          <a:p>
            <a:pPr lvl="1"/>
            <a:r>
              <a:rPr lang="en-US" sz="2900" u="sng" dirty="0"/>
              <a:t>You will learn as much from seriously trying to assess your own grade as from our feedback</a:t>
            </a:r>
            <a:endParaRPr lang="en-GB" sz="2900" u="sng" dirty="0"/>
          </a:p>
          <a:p>
            <a:pPr lvl="1"/>
            <a:endParaRPr lang="en-GB" sz="2500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18492"/>
              </p:ext>
            </p:extLst>
          </p:nvPr>
        </p:nvGraphicFramePr>
        <p:xfrm>
          <a:off x="323528" y="1556792"/>
          <a:ext cx="8640960" cy="345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Item</a:t>
                      </a:r>
                      <a:endParaRPr 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%</a:t>
                      </a:r>
                      <a:endParaRPr 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Feedback through</a:t>
                      </a:r>
                      <a:endParaRPr 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CV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</a:t>
                      </a:r>
                      <a:b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</a:b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(due end of Week 3)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15%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Feedback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from teaching staff </a:t>
                      </a:r>
                      <a:b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</a:b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Based on pre-defined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marking scheme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Feedback lecture week 6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96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Technical report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(due end of Week 15 </a:t>
                      </a:r>
                      <a:r>
                        <a:rPr lang="mr-IN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–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lecture week 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50% 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Feedback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from teaching staff</a:t>
                      </a:r>
                      <a:b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</a:b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Based on pre-defined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marking scheme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Feedback lecture upon request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Meetings in case of academic integrity issues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Group presentation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, </a:t>
                      </a:r>
                      <a:b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</a:b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Weeks 8,  7 and 8</a:t>
                      </a:r>
                      <a:endParaRPr lang="en-US" sz="160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35%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Feedback will come from teaching staff and student audience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Feedback lecture</a:t>
                      </a:r>
                      <a:r>
                        <a:rPr lang="en-GB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upon request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There will be SIX </a:t>
                      </a:r>
                      <a:r>
                        <a:rPr lang="en-US" sz="16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handin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deadlines  - All </a:t>
                      </a:r>
                      <a:r>
                        <a:rPr lang="en-US" sz="16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handins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 be via the </a:t>
                      </a:r>
                      <a:r>
                        <a:rPr lang="en-US" sz="16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handin</a:t>
                      </a:r>
                      <a:r>
                        <a:rPr lang="en-US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page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4128" y="6706592"/>
            <a:ext cx="9144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n-GB" sz="2400" b="1" dirty="0"/>
              <a:t>Penalties for late </a:t>
            </a:r>
            <a:r>
              <a:rPr lang="en-GB" sz="2400" b="1" dirty="0" err="1"/>
              <a:t>handin</a:t>
            </a:r>
            <a:r>
              <a:rPr lang="en-GB" sz="2400" b="1" dirty="0"/>
              <a:t> are harsh </a:t>
            </a:r>
            <a:r>
              <a:rPr lang="mr-IN" sz="2400" b="1" dirty="0"/>
              <a:t>–</a:t>
            </a:r>
            <a:r>
              <a:rPr lang="en-GB" sz="2400" b="1" dirty="0"/>
              <a:t> hand in on time!</a:t>
            </a:r>
          </a:p>
          <a:p>
            <a:pPr eaLnBrk="1" hangingPunct="1"/>
            <a:r>
              <a:rPr lang="en-GB" sz="2400" b="1" dirty="0"/>
              <a:t>All deadlines are Friday, 16:00</a:t>
            </a:r>
          </a:p>
        </p:txBody>
      </p:sp>
    </p:spTree>
    <p:extLst>
      <p:ext uri="{BB962C8B-B14F-4D97-AF65-F5344CB8AC3E}">
        <p14:creationId xmlns:p14="http://schemas.microsoft.com/office/powerpoint/2010/main" val="2884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Coursework: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608512"/>
          </a:xfrm>
        </p:spPr>
        <p:txBody>
          <a:bodyPr>
            <a:noAutofit/>
          </a:bodyPr>
          <a:lstStyle/>
          <a:p>
            <a:pPr>
              <a:spcAft>
                <a:spcPts val="1080"/>
              </a:spcAft>
            </a:pPr>
            <a:r>
              <a:rPr lang="en-GB" sz="2000" dirty="0"/>
              <a:t>What is the coursework about?</a:t>
            </a:r>
          </a:p>
          <a:p>
            <a:pPr lvl="1"/>
            <a:r>
              <a:rPr lang="en-GB" sz="1600" dirty="0"/>
              <a:t>You will choose between two job openings</a:t>
            </a:r>
          </a:p>
          <a:p>
            <a:pPr lvl="1"/>
            <a:r>
              <a:rPr lang="en-GB" sz="1600" dirty="0"/>
              <a:t>You will prepare a CV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Marking scheme</a:t>
            </a:r>
          </a:p>
          <a:p>
            <a:pPr lvl="1">
              <a:spcAft>
                <a:spcPts val="1080"/>
              </a:spcAft>
            </a:pPr>
            <a:r>
              <a:rPr lang="en-GB" sz="1600" dirty="0"/>
              <a:t>See the </a:t>
            </a:r>
            <a:r>
              <a:rPr lang="en-GB" sz="1600" dirty="0" err="1"/>
              <a:t>handin</a:t>
            </a:r>
            <a:r>
              <a:rPr lang="en-GB" sz="1600" dirty="0"/>
              <a:t> page	 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Coursework specification </a:t>
            </a:r>
          </a:p>
          <a:p>
            <a:pPr lvl="1"/>
            <a:r>
              <a:rPr lang="en-GB" sz="1600" dirty="0"/>
              <a:t>released end of Week 1</a:t>
            </a:r>
          </a:p>
          <a:p>
            <a:pPr lvl="1"/>
            <a:r>
              <a:rPr lang="en-GB" sz="1600" dirty="0"/>
              <a:t>already on module page</a:t>
            </a:r>
          </a:p>
          <a:p>
            <a:pPr lvl="1"/>
            <a:r>
              <a:rPr lang="en-GB" sz="1600" dirty="0"/>
              <a:t>discussed in week 2 tutorial lecture</a:t>
            </a:r>
          </a:p>
          <a:p>
            <a:r>
              <a:rPr lang="en-GB" sz="2000" dirty="0"/>
              <a:t>Coursework deadline</a:t>
            </a:r>
          </a:p>
          <a:p>
            <a:pPr lvl="1"/>
            <a:r>
              <a:rPr lang="en-GB" sz="1600" dirty="0"/>
              <a:t>End of week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080"/>
              </a:spcAft>
            </a:pPr>
            <a:r>
              <a:rPr lang="en-GB" sz="2000" b="1" dirty="0"/>
              <a:t>Feedback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Week 2 feedback in tutor groups</a:t>
            </a:r>
          </a:p>
          <a:p>
            <a:pPr lvl="1"/>
            <a:r>
              <a:rPr lang="en-GB" sz="1600" dirty="0"/>
              <a:t>Take your draft to the meeting</a:t>
            </a:r>
          </a:p>
          <a:p>
            <a:pPr lvl="1"/>
            <a:r>
              <a:rPr lang="en-GB" sz="1600" dirty="0"/>
              <a:t>Discuss your CV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Week 6 COMP1205 feedback lecture </a:t>
            </a:r>
          </a:p>
          <a:p>
            <a:pPr>
              <a:spcAft>
                <a:spcPts val="1080"/>
              </a:spcAft>
            </a:pPr>
            <a:r>
              <a:rPr lang="en-GB" sz="2000" dirty="0"/>
              <a:t>Week 7 special cases</a:t>
            </a:r>
            <a:br>
              <a:rPr lang="en-GB" sz="2000" dirty="0"/>
            </a:br>
            <a:r>
              <a:rPr lang="en-GB" sz="2000" dirty="0"/>
              <a:t>low grades or no submissions </a:t>
            </a:r>
          </a:p>
          <a:p>
            <a:pPr lvl="1">
              <a:spcAft>
                <a:spcPts val="1080"/>
              </a:spcAft>
            </a:pPr>
            <a:r>
              <a:rPr lang="en-GB" sz="1600" dirty="0"/>
              <a:t>Personal feedback via face-to-face meetings with module leader</a:t>
            </a:r>
          </a:p>
          <a:p>
            <a:pPr lvl="1">
              <a:spcAft>
                <a:spcPts val="1080"/>
              </a:spcAft>
            </a:pPr>
            <a:r>
              <a:rPr lang="en-GB" sz="1600" dirty="0"/>
              <a:t>referral to personal tutor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60357" y="6599386"/>
            <a:ext cx="402430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Coursework due on Friday Week 3, October 21st, 16:00 </a:t>
            </a:r>
          </a:p>
        </p:txBody>
      </p:sp>
    </p:spTree>
    <p:extLst>
      <p:ext uri="{BB962C8B-B14F-4D97-AF65-F5344CB8AC3E}">
        <p14:creationId xmlns:p14="http://schemas.microsoft.com/office/powerpoint/2010/main" val="242120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Coursework: Group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608512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What is the coursework about</a:t>
            </a:r>
          </a:p>
          <a:p>
            <a:pPr lvl="1"/>
            <a:r>
              <a:rPr lang="en-GB" dirty="0"/>
              <a:t>Working in a team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Preparing and presenting a shared presentation, including an abstract and a slide deck</a:t>
            </a:r>
          </a:p>
          <a:p>
            <a:r>
              <a:rPr lang="en-GB" dirty="0"/>
              <a:t>Organisation</a:t>
            </a:r>
          </a:p>
          <a:p>
            <a:pPr lvl="1"/>
            <a:r>
              <a:rPr lang="en-GB" dirty="0"/>
              <a:t>Based on your tutor groups</a:t>
            </a:r>
          </a:p>
          <a:p>
            <a:pPr lvl="1"/>
            <a:r>
              <a:rPr lang="en-GB" dirty="0"/>
              <a:t>Specification released: Week 2</a:t>
            </a:r>
          </a:p>
          <a:p>
            <a:r>
              <a:rPr lang="en-GB" dirty="0"/>
              <a:t>Decisions/submissions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Group organisation:  </a:t>
            </a:r>
            <a:br>
              <a:rPr lang="en-GB" dirty="0"/>
            </a:br>
            <a:r>
              <a:rPr lang="en-GB" dirty="0"/>
              <a:t>discuss in COMP1205 tutorial lecture </a:t>
            </a:r>
            <a:br>
              <a:rPr lang="en-GB" dirty="0"/>
            </a:br>
            <a:r>
              <a:rPr lang="en-GB" dirty="0"/>
              <a:t>Week 3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Submit agreed topic (from selection provided) end of Week 4: Friday 16:00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Submit abstract and draft slide deck end of Week 4: Friday 16:00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/>
              <a:t>Presentations: Weeks 7 and 8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Final slide deck due: end of Week 6 (Friday 16:00)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One joint presentation + Q&amp;A 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Marking scheme will be published closer to the date</a:t>
            </a:r>
          </a:p>
          <a:p>
            <a:r>
              <a:rPr lang="en-GB" sz="1800" dirty="0"/>
              <a:t>Feedback (lots :)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Face-to-face feedback on abstract and late draft slide deck in Week 4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Face-to-face feedback immediately after the presentation slot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Marks breakdown against marking criteria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Written summary feedback on the standard and quality of all the presentations as a whole published via the module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0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Coursework: technical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900" dirty="0"/>
              <a:t>What is the coursework about?</a:t>
            </a:r>
          </a:p>
          <a:p>
            <a:pPr lvl="1"/>
            <a:r>
              <a:rPr lang="en-GB" dirty="0"/>
              <a:t>Topic will be assigned to you</a:t>
            </a:r>
          </a:p>
          <a:p>
            <a:pPr lvl="1"/>
            <a:r>
              <a:rPr lang="en-GB" dirty="0"/>
              <a:t>You write 2,000 words of well researched advice</a:t>
            </a:r>
          </a:p>
          <a:p>
            <a:pPr lvl="1"/>
            <a:r>
              <a:rPr lang="en-GB" dirty="0"/>
              <a:t>You follow a pre-defined template</a:t>
            </a:r>
          </a:p>
          <a:p>
            <a:r>
              <a:rPr lang="en-GB" dirty="0"/>
              <a:t>Coursework specification and marking scheme</a:t>
            </a:r>
          </a:p>
          <a:p>
            <a:pPr lvl="1"/>
            <a:r>
              <a:rPr lang="en-GB" dirty="0"/>
              <a:t>Released week 7</a:t>
            </a:r>
          </a:p>
          <a:p>
            <a:pPr lvl="1"/>
            <a:r>
              <a:rPr lang="en-GB" dirty="0"/>
              <a:t>Discussed in subsequent Tuesday lectures</a:t>
            </a:r>
          </a:p>
          <a:p>
            <a:pPr lvl="1"/>
            <a:r>
              <a:rPr lang="en-GB" dirty="0"/>
              <a:t>Discuss in tutorials week 10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E39BCA-E893-BE4C-93CA-CA2822D378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/>
              <a:t>Your questions can be discussed in a tutorial lecture in Week 15 (lecture 12.1)</a:t>
            </a:r>
          </a:p>
          <a:p>
            <a:r>
              <a:rPr lang="en-GB" sz="2000" dirty="0"/>
              <a:t>Report due: end of Week 15 (Friday, 16:00 pm)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5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resources 1: Module Homepage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Right Arrow 7"/>
          <p:cNvSpPr/>
          <p:nvPr/>
        </p:nvSpPr>
        <p:spPr>
          <a:xfrm rot="13576298">
            <a:off x="1740403" y="2655281"/>
            <a:ext cx="864096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15AF1-62F4-8F4C-844C-CE70FDD8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87067"/>
            <a:ext cx="7236296" cy="804033"/>
          </a:xfrm>
          <a:prstGeom prst="rect">
            <a:avLst/>
          </a:prstGeom>
        </p:spPr>
      </p:pic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F7D3F03E-5A3F-D849-8DC4-B5E3A8548A93}"/>
              </a:ext>
            </a:extLst>
          </p:cNvPr>
          <p:cNvSpPr/>
          <p:nvPr/>
        </p:nvSpPr>
        <p:spPr>
          <a:xfrm>
            <a:off x="0" y="4268175"/>
            <a:ext cx="915593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secure.ecs.soton.ac.uk</a:t>
            </a:r>
            <a:r>
              <a:rPr lang="en-US" dirty="0"/>
              <a:t>/module/1920/COMP1205/33423/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26B2FF-B264-C94D-8244-CC504C71C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66717"/>
            <a:ext cx="1342008" cy="1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week’s lectures</a:t>
            </a:r>
          </a:p>
          <a:p>
            <a:r>
              <a:rPr lang="en-US" dirty="0"/>
              <a:t>Thursday 15:00</a:t>
            </a:r>
          </a:p>
          <a:p>
            <a:pPr lvl="1"/>
            <a:r>
              <a:rPr lang="en-US" dirty="0"/>
              <a:t>What is employability</a:t>
            </a:r>
          </a:p>
          <a:p>
            <a:r>
              <a:rPr lang="en-US" dirty="0"/>
              <a:t>Thursday 17:00</a:t>
            </a:r>
          </a:p>
          <a:p>
            <a:pPr lvl="1"/>
            <a:r>
              <a:rPr lang="en-US" dirty="0"/>
              <a:t>CV coursework</a:t>
            </a:r>
          </a:p>
          <a:p>
            <a:pPr lvl="1"/>
            <a:r>
              <a:rPr lang="en-US" dirty="0"/>
              <a:t>CVs and online presence</a:t>
            </a:r>
          </a:p>
          <a:p>
            <a:pPr lvl="1"/>
            <a:r>
              <a:rPr lang="en-US" dirty="0"/>
              <a:t>Check the module page for slides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1004304"/>
            <a:ext cx="9144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 b="1" dirty="0"/>
              <a:t>Thursday: Building 32 Room 1015</a:t>
            </a:r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5557907" y="5733256"/>
            <a:ext cx="232948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data.southampton.ac.uk</a:t>
            </a:r>
            <a:r>
              <a:rPr lang="en-GB" dirty="0"/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66583" y="6653988"/>
            <a:ext cx="6640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and while we are looking at it you might be interested in </a:t>
            </a:r>
            <a:r>
              <a:rPr lang="en-GB" dirty="0" err="1"/>
              <a:t>data.southampton.ac.uk</a:t>
            </a:r>
            <a:r>
              <a:rPr lang="en-GB" dirty="0"/>
              <a:t>/  </a:t>
            </a:r>
            <a:r>
              <a:rPr lang="mr-IN" dirty="0"/>
              <a:t>…</a:t>
            </a:r>
            <a:r>
              <a:rPr lang="en-GB" dirty="0"/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413AEC-392A-F345-96C9-3D44EFA39F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1350"/>
            <a:ext cx="4171950" cy="3392525"/>
          </a:xfrm>
        </p:spPr>
      </p:pic>
    </p:spTree>
    <p:extLst>
      <p:ext uri="{BB962C8B-B14F-4D97-AF65-F5344CB8AC3E}">
        <p14:creationId xmlns:p14="http://schemas.microsoft.com/office/powerpoint/2010/main" val="16428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Lectures and Lecturers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Course team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57200" y="4407674"/>
            <a:ext cx="4041775" cy="639762"/>
          </a:xfrm>
        </p:spPr>
        <p:txBody>
          <a:bodyPr/>
          <a:lstStyle/>
          <a:p>
            <a:r>
              <a:rPr lang="en-GB" dirty="0"/>
              <a:t>Guest lecturers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327802"/>
            <a:ext cx="7213069" cy="210283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722D-6095-4A0F-AA6A-268AC624441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5" name="AutoShape 12" descr="data:image/jpeg;base64,/9j/4AAQSkZJRgABAQAAAQABAAD/2wCEAAkGBhQQEBMTEhQUFRISFRQUFBQUFhQUFBUUFxQVFBQVFxQXHCYeGBkjGRIUHy8gIycpLCwsFR4xNTAqNSYrLCkBCQoKDgwOGg8PGikcHB8qKSwsKSkpKSkpKSkpKSkpKSksKSkpKSkpKSkpKSkpKSwpKSksKSwpKSkpLCksKSwsKf/AABEIAMYAjgMBIgACEQEDEQH/xAAcAAABBQEBAQAAAAAAAAAAAAAFAQIDBAYHAAj/xAA9EAABAwMCAwYDBQcDBQEAAAABAAIRAwQhEjEFQVEGEyJhcYGRobEyQlJywRQjM2LR4fAHJJIWU4Ki8RX/xAAZAQACAwEAAAAAAAAAAAAAAAACAwEEBQD/xAAiEQACAgICAgMBAQAAAAAAAAAAAQIRAyEEEjFBIlFhEzL/2gAMAwEAAhEDEQA/AA/aSnlZeqMrYdo24WRqjKyOI/gaGXyU3jKfQblec3KkojK0YlOXkI2rVbezCr2yN2dq47AmdwRj2HMqUcDrCxL6gaQfFImOoW14HwwUQ1rsuc5riQOU7+XVVbS0bTEiWukahuGgEbev6qzX4s0khoxJ8yXH+v0ChsNINupUzU7wgTsJgiJOY6qw7jdNjXNGqeoaAB7YlZVt6ZkTI3jedtuSJMt2uYC7S3nNQzn03JRWdRd4dfy6YBdJiBLijFe/1OYCZxBOckbxPIBAW1n05DCHN5ubiPXnHopLGrrkh/5olzh5DoiIDHEODUHND2g03naAPF5lgz7oTc2LqRGoGDsSIB81PYX+qoCC7EgEZEczJ6dEVqEPoE/bbuYEFscwpIANMKZgUla0LIJ+y4S13Ij1XmhcCPaFO0KJgVhoXHHN+0QwVkKg3W07RU8FY97clY3EfxL2Upuan0RlOe1LRGVpw8FKXkL8KtTUcGjJJha6q80QGMMjYnz5geyg7GWfd0n1nAyTDNtgMmTsEI47xYlzBloEuzuTqwB5R8ZQuW6GxiMveJuEsbvUMYPQc/cRKrDizqQc1zAdI1Oz13k/dEY67pbG2dVyNmkuk8ycgfFPfQgVG7lzSdRGS4TsOg2XdkG4tEthxxpjXpEbAF2nVvjacRkdEQ/6g1wGNGcCAD/crn3/AObUe8wMg7DaJ2HnhTWF65hg4ydRdktOx8PlCJkJHTbWuTLoggRE/MgbBWLdrsBrxA3DQA3PkFmOEXwAw6cctz6krTcNvGSCaYJ680SkQ4sKUaD6jiGwGsaS4mZO/wAeeyV/aE0HCk1j3aftOnIiJGN0y+7SMDfDRIbgl7i6DEH7HT+iyF92q119bRBB5HdvkeXuitEODXk69aObcUAWgaTuIyJ5x6oLcWppvc07g/LqrHYniwqtA2JAMGAevJX+0VOXMdzgj16IrEvQIYFM0JjQpmNXHHPe0exWMdutl2jOCsc7dYvF/wAl7IQVAkobp9RJbjM8gtSBTkjo1s7TY0yRgMJg4JwTn4LC6HXt5pGWuEk9AImfl8FtuIkusm/kaAPINQ7/AE+4RpFWq7cu0j0G/wA0ubouceHZpGhteDBjGMAgc/SMSg/GeGBzonkfXGRn1WxpNQi/spMxPLy3mVVUmaTxIwzOHBxyDPPp7qy/gIeZjO3LbqtAzheZVujw4AynKQCwIE8L7HwRBxhbjg3Z0NG/yVe0bEAdVq+G08J2NWJz1jWgTxfgzTTcCBkdOa47Xt/2a+DHZDjHiAgSdl9A3lPU0z0XH+2nDQb+h0eQCfPkiapiIz/pB35Nx2Y4IxoD2gjfHXG08uqK3zv3ZZ9oNyHTkbb+kpvCaZbRacameF3tsZ6xlTXDBV16cO3PqMEH2ATSi/IHaFM0KNqmaFIJzTtE7BWRcVq+0hwsm5Y/FXxL2TyRVEtvkxyKSoE+zZmNgSJPktGJUkdJ4tQ/2zKY37qD5HGVZ7MW4bQAjEk/FNrkGk52zRSIHpEyrXZt+q1Y78Un5pOVF/if6CMwqdd2Ve0qpcsEpdaNNOyuHZUgYq9R2cKxRcuSGUXrJ+VorK4wFn7OnKLUsKxB0ijyUpBV9WRHVYPtjaj9poHo4R/yE/KVs6blle2LfHScdg+J6SQP1Rt2UYqrDv7V3bQ77lR5Y4eW7Xjy3x0Vik0NOob4kj7wiAY+HwQs3wfSqARLXTk/gfgfJEeFPbUY0tO2rSDsMGW+ycVXooDdStCjAgn1KmauAOVdpSsvU3Wj7S1MrNvOVk8VfEuZfIgCdTEFNBSgq6hDNlc8X1WAIie77s+sRt6LQ9knhnD6BO2gLn1Gp/tqzfyuH0PyXReB0gLC3B5Mb6c0GUucW9i1O0AHL5qqOMMqEgcjlCuMd87WWNaxrWkgvBl8fhashacWuA+XNGSBhpByY2QqGrLKyuMqOid4PZOFy0c4ScGt++pNc4QZghRdo+Gmi3wCT5qEWXkZLR7TsaYEkDnI3Rmw7UtdGPbmuXh9ZznQ4U4GPAPEZyASjfZyrekajTZUA3bGh0TyI5wmJOrTK05dpdWdetqzajQWnfkgnbKw127o5CU3hF9Olwa5pOHMdgg88I5fUg6kR1BRp9kVHF45/hzXgt6XMdJJ1EE7bwW+8GD7rX9k3ljHMdykgHzByOo3XP2u7ms5nIkkeR6+mFr+zAOkueTLeWeYxjmITIy9CcmN7YYdkk+akaExoUrQmlU4rx2tLygrirl/Vlx9VSKz8Maii3N7HBeJSNT4TxTH06mC3kV1ns8AbOhO2gfELkoaus9mTFnQ/IP1QZVot8N/Kh/E7nU0gsmNsLOM4E6s8Od4GCD/ADOgzC0d7X0qtYXut5AGwknkkI1OlF7hVPTAG0yr9/w9tUQcqgx4FRree+NslHn08HTBnfOyfCOhGVqLRg6vZ11N00zLZ2wSM9OaL8KuX0zH6AKnW4qe8c0xIMSMYlGLKHQUCXosOK62w1bODyNQyibmeGEMpUcAhEbYy1WYqkZGb7RhuNdl3d6H4DXPcfOIGPqjVu3Lz17sf8WCY+KvX1p3ziDJ7sAtaDEncyoCyIB3EkxyJ5fRdGO7OyZF/P8ARzQpgFE0KdgTiifPdZyhT6iYqqVIc2OapAmNUjUSBY9oXROxl4X2had6by0flIBH6rnjVrOw93pfUpn77dQ9W/2JUSVodx59Zhfi1UucGN3KsMsi2m4U3FryPtQD8iqvFHGk/U0ajUwPIqS0vXaf3jHMdnGCIHMH9EqkavdsoPuH03sLi5xb94QJ9UZ4c+s86+/cAd2Q0g9IxKC3F/SLjqLhHIj4Kxw7jTdWhlOq4/yjHxTEyesn5CPEeHDTPPcnn5le4Je6Todvy6eyk4lUrGme7pEuOwc4ADzJQWxrPfUYx7ND2/5hQ9Mju/B0G3q48kWtB4Vnrep4W+qP2rsJkSjyI6KN1eRUOIIBHvyPwVVpU3E2/vndIb9OahYE5FCUrJWKekoWqxQ3UgHzq5Rp7kwKshzHtUgTGp7URBKxXeH3JpVGvbu0g+vUe4kKiwqzSYTsCfQE/RFQPajf3bxWpse3bDh9UQDvAPiPWFnOy9Utb3dTw63E0muBBOPFAPJaPT4SOX+bJUlRp4cloz9/xJwcRH0U3C78l2xHyCt3VuzopLCmyeSiy4nL7DVCrLf6IDc2pF1qHRaGixsYVa5aJ811CpSJ7R2otHRH6LogfFA+HtDRq5ojbVslxOBkk7R1TY6K+VdkDrRzqnGb2kf4YtbV3o8uqQfg1XXMIJB3BhWuz1pNS4uXCDcOaGSM9zTbpZ8Tqd7qfittDtQ54PqnGU/JSarNsM+39FXaFZtt/b+i4k+cXJqc5EOBcCqXlUU6Y/M4iWsHmkRi34Dk6K1lZPrPDKbHPe4wGtE+/kPNdF4J/pmxgDrpxc7B7pphg8i7clabgXAKNkzRSHiiH1D9px/QeSvVuSv4+OluQiWS/BTocMtqY0soUmj8oJ+JVzW1owGtA6NaMc+Sp3roqNHoouP37aFF0ua0lpDdRAlxwAJT+i+gEzl/bLj7n3L60maTgWeQYZ+eVuRX1NDhs5rXfESuWce2eDOxC3XZC+76woOkFwZoPq3Czs5qYvwmurnKho32kypLunuqR9EtRQ3+klo0FpxXw+akZcFx+qB0q8Kb9vAG8Rv1XMmNt7ND+2ADfAVvgTDfEnItWEAnbvnjJaD+AHc89lk+C8Pq8TraGkstmfxagkSP+20/iPyBXSbqu22ptpUgG6QGtA2ACZjxOTK/K5KhHpEMNam1qYcIOyjt3nQ3VvGVTF93lR2nZnzKYoNtmc5pIbccOLcty35qOiiDbnbfKc62aTO3ooaomM7PmnhnDX3NZlGkJc//ANRzJ8guydnuFUrSmWUstp5c/m9/Mz0VDhPZ2nw2hLYdXqgBzzuBvDegyi1Rnd0WtG5yVZwYeu35InkvSLVpnJ55Tt3eifRZpYkoN5qyKB9y2bgLN/6sWeu1pVBnuqzHH8oIn6LSH+JKk7Q2gqWrmOyHCPP1U+0ccW7W2xaap5EEj0if1VzsDf6aXde49wr11ZCpSdTdmpQOgg/eZ9x3uPohHC7I0KsctweoKz+Zj6u/RqcSfbRtLpxjAQupUV6jUkQU+nwwuOAqsW29FtxrbBL6hGZ2Rfs/2Mq3zg+rqpW877PeOjQdh/MrXZCpbVrytSLe9FBgcak/u2vLo0AfeON1vK3Eg1siIjACtQ48m9mfn5dfGArBSsqApUmhjWjwtH1PU+aE0H66mp2yq3NyajjJ/wA6JtWpp3Omm3JP3j/KPJakMCxx/TKcm3sMcb4udIZS+/4AepOMeQ5qelbijTaxuHBoBd1xmQgnCJqP79whoEUh06ujzRG5up9Ur+VfFE2XWXbQILgY3zB+ClpXreT4HT/6gtKmJVgEKHhQaB1/W7yuB91mFfrU9T2j0QrhbdVSTzKP0G+InpsmS+JyHXOBCR3hYmfacluXThL+iSrbUpOoqe+bqZHkvMZATqgkIvZxz7iVrF447B1Bus+YqFoPpt8VV4pw/SA6Msz/AOPl81tBwhtR7nv3DHsHLwvj9WhBb22c2lpLZc0gRIGppwSCTE80WWCyxcQ8WR45KQPsGBwEZlJ2q4j+z0DTp/xKvhkmJc7who9yEnCdNmHGs9pILtFNh1uIkhuo7NQa4quuL2jUqDw97S0s5Na149lW4fG6Jymi1zeT3qMHr2bfsx2fZYW4YPtO8dV3NzzvPkNh6KS8vwN9tgrXErun3Q8JFWYO+R0HWUPoWuddT7Q2b+H+60Me9szGjzQY1Pw7kPwjl6lLb2xruDcimDJ8yp2WxfvsilpTDBgbKZv6OQ+q4M8IHKFCcr0klKRhAtBIQFKHpsJZhQwiDglKGajz290Zb4WjzVSxt4a1vQCfVWqxkwkydslHqAgFx57KJmSpbgwITaYgIUSeOSmPcntwCfgq+uSiRxHd3AYyYydh+pQRtFtYvNaJwAJiGxOpsHrPwRG9cXuPQYCZTstid+Sc4XD6YF7M1T4NAc6NUai2cT+EEfBWafACQJ3lrp9CDHpIWgp0Zqkn7LYa0ecS53rmPZWXNhF21QNA9trB1OOp309ApqNtqycBWqVtOSnvcNgocvQVERbyGyeR4YT6dNeIQ2dQwNhRjJTnlI86R6ojkJKZpkpSYbPVS0qePmoOCNMQPQJtsNyvLyrBkZMuKkdskXkTOIrh0NVMPiT5FIvI4kMipCSPNXneEE/hEpF5MyMBCW1GB5nJ9Tn9U9tPUYPqvLyW2EJWqcgvMakXlPo4V7uS9USLylHEbVXrukry8jIJCPEB0CrcV4gaTRpwSd/IDb5ry8uStkM//9k="/>
          <p:cNvSpPr>
            <a:spLocks noChangeAspect="1" noChangeArrowheads="1"/>
          </p:cNvSpPr>
          <p:nvPr/>
        </p:nvSpPr>
        <p:spPr bwMode="auto">
          <a:xfrm>
            <a:off x="155575" y="-1127125"/>
            <a:ext cx="1695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data:image/jpeg;base64,/9j/4AAQSkZJRgABAQAAAQABAAD/2wCEAAkGBhQQEBMTEhQUFRISFRQUFBQUFhQUFBUUFxQVFBQVFxQXHCYeGBkjGRIUHy8gIycpLCwsFR4xNTAqNSYrLCkBCQoKDgwOGg8PGikcHB8qKSwsKSkpKSkpKSkpKSkpKSksKSkpKSkpKSkpKSkpKSwpKSksKSwpKSkpLCksKSwsKf/AABEIAMYAjgMBIgACEQEDEQH/xAAcAAABBQEBAQAAAAAAAAAAAAAFAQIDBAYHAAj/xAA9EAABAwMCAwYDBQcDBQEAAAABAAIRAwQhEjEFQVEGEyJhcYGRobEyQlJywRQjM2LR4fAHJJIWU4Ki8RX/xAAZAQACAwEAAAAAAAAAAAAAAAACAwEEBQD/xAAiEQACAgICAgMBAQAAAAAAAAAAAQIRAyEEEjFBIlFhEzL/2gAMAwEAAhEDEQA/AA/aSnlZeqMrYdo24WRqjKyOI/gaGXyU3jKfQblec3KkojK0YlOXkI2rVbezCr2yN2dq47AmdwRj2HMqUcDrCxL6gaQfFImOoW14HwwUQ1rsuc5riQOU7+XVVbS0bTEiWukahuGgEbev6qzX4s0khoxJ8yXH+v0ChsNINupUzU7wgTsJgiJOY6qw7jdNjXNGqeoaAB7YlZVt6ZkTI3jedtuSJMt2uYC7S3nNQzn03JRWdRd4dfy6YBdJiBLijFe/1OYCZxBOckbxPIBAW1n05DCHN5ubiPXnHopLGrrkh/5olzh5DoiIDHEODUHND2g03naAPF5lgz7oTc2LqRGoGDsSIB81PYX+qoCC7EgEZEczJ6dEVqEPoE/bbuYEFscwpIANMKZgUla0LIJ+y4S13Ij1XmhcCPaFO0KJgVhoXHHN+0QwVkKg3W07RU8FY97clY3EfxL2Upuan0RlOe1LRGVpw8FKXkL8KtTUcGjJJha6q80QGMMjYnz5geyg7GWfd0n1nAyTDNtgMmTsEI47xYlzBloEuzuTqwB5R8ZQuW6GxiMveJuEsbvUMYPQc/cRKrDizqQc1zAdI1Oz13k/dEY67pbG2dVyNmkuk8ycgfFPfQgVG7lzSdRGS4TsOg2XdkG4tEthxxpjXpEbAF2nVvjacRkdEQ/6g1wGNGcCAD/crn3/AObUe8wMg7DaJ2HnhTWF65hg4ydRdktOx8PlCJkJHTbWuTLoggRE/MgbBWLdrsBrxA3DQA3PkFmOEXwAw6cctz6krTcNvGSCaYJ680SkQ4sKUaD6jiGwGsaS4mZO/wAeeyV/aE0HCk1j3aftOnIiJGN0y+7SMDfDRIbgl7i6DEH7HT+iyF92q119bRBB5HdvkeXuitEODXk69aObcUAWgaTuIyJ5x6oLcWppvc07g/LqrHYniwqtA2JAMGAevJX+0VOXMdzgj16IrEvQIYFM0JjQpmNXHHPe0exWMdutl2jOCsc7dYvF/wAl7IQVAkobp9RJbjM8gtSBTkjo1s7TY0yRgMJg4JwTn4LC6HXt5pGWuEk9AImfl8FtuIkusm/kaAPINQ7/AE+4RpFWq7cu0j0G/wA0ubouceHZpGhteDBjGMAgc/SMSg/GeGBzonkfXGRn1WxpNQi/spMxPLy3mVVUmaTxIwzOHBxyDPPp7qy/gIeZjO3LbqtAzheZVujw4AynKQCwIE8L7HwRBxhbjg3Z0NG/yVe0bEAdVq+G08J2NWJz1jWgTxfgzTTcCBkdOa47Xt/2a+DHZDjHiAgSdl9A3lPU0z0XH+2nDQb+h0eQCfPkiapiIz/pB35Nx2Y4IxoD2gjfHXG08uqK3zv3ZZ9oNyHTkbb+kpvCaZbRacameF3tsZ6xlTXDBV16cO3PqMEH2ATSi/IHaFM0KNqmaFIJzTtE7BWRcVq+0hwsm5Y/FXxL2TyRVEtvkxyKSoE+zZmNgSJPktGJUkdJ4tQ/2zKY37qD5HGVZ7MW4bQAjEk/FNrkGk52zRSIHpEyrXZt+q1Y78Un5pOVF/if6CMwqdd2Ve0qpcsEpdaNNOyuHZUgYq9R2cKxRcuSGUXrJ+VorK4wFn7OnKLUsKxB0ijyUpBV9WRHVYPtjaj9poHo4R/yE/KVs6blle2LfHScdg+J6SQP1Rt2UYqrDv7V3bQ77lR5Y4eW7Xjy3x0Vik0NOob4kj7wiAY+HwQs3wfSqARLXTk/gfgfJEeFPbUY0tO2rSDsMGW+ycVXooDdStCjAgn1KmauAOVdpSsvU3Wj7S1MrNvOVk8VfEuZfIgCdTEFNBSgq6hDNlc8X1WAIie77s+sRt6LQ9knhnD6BO2gLn1Gp/tqzfyuH0PyXReB0gLC3B5Mb6c0GUucW9i1O0AHL5qqOMMqEgcjlCuMd87WWNaxrWkgvBl8fhashacWuA+XNGSBhpByY2QqGrLKyuMqOid4PZOFy0c4ScGt++pNc4QZghRdo+Gmi3wCT5qEWXkZLR7TsaYEkDnI3Rmw7UtdGPbmuXh9ZznQ4U4GPAPEZyASjfZyrekajTZUA3bGh0TyI5wmJOrTK05dpdWdetqzajQWnfkgnbKw127o5CU3hF9Olwa5pOHMdgg88I5fUg6kR1BRp9kVHF45/hzXgt6XMdJJ1EE7bwW+8GD7rX9k3ljHMdykgHzByOo3XP2u7ms5nIkkeR6+mFr+zAOkueTLeWeYxjmITIy9CcmN7YYdkk+akaExoUrQmlU4rx2tLygrirl/Vlx9VSKz8Maii3N7HBeJSNT4TxTH06mC3kV1ns8AbOhO2gfELkoaus9mTFnQ/IP1QZVot8N/Kh/E7nU0gsmNsLOM4E6s8Od4GCD/ADOgzC0d7X0qtYXut5AGwknkkI1OlF7hVPTAG0yr9/w9tUQcqgx4FRree+NslHn08HTBnfOyfCOhGVqLRg6vZ11N00zLZ2wSM9OaL8KuX0zH6AKnW4qe8c0xIMSMYlGLKHQUCXosOK62w1bODyNQyibmeGEMpUcAhEbYy1WYqkZGb7RhuNdl3d6H4DXPcfOIGPqjVu3Lz17sf8WCY+KvX1p3ziDJ7sAtaDEncyoCyIB3EkxyJ5fRdGO7OyZF/P8ARzQpgFE0KdgTiifPdZyhT6iYqqVIc2OapAmNUjUSBY9oXROxl4X2had6by0flIBH6rnjVrOw93pfUpn77dQ9W/2JUSVodx59Zhfi1UucGN3KsMsi2m4U3FryPtQD8iqvFHGk/U0ajUwPIqS0vXaf3jHMdnGCIHMH9EqkavdsoPuH03sLi5xb94QJ9UZ4c+s86+/cAd2Q0g9IxKC3F/SLjqLhHIj4Kxw7jTdWhlOq4/yjHxTEyesn5CPEeHDTPPcnn5le4Je6Todvy6eyk4lUrGme7pEuOwc4ADzJQWxrPfUYx7ND2/5hQ9Mju/B0G3q48kWtB4Vnrep4W+qP2rsJkSjyI6KN1eRUOIIBHvyPwVVpU3E2/vndIb9OahYE5FCUrJWKekoWqxQ3UgHzq5Rp7kwKshzHtUgTGp7URBKxXeH3JpVGvbu0g+vUe4kKiwqzSYTsCfQE/RFQPajf3bxWpse3bDh9UQDvAPiPWFnOy9Utb3dTw63E0muBBOPFAPJaPT4SOX+bJUlRp4cloz9/xJwcRH0U3C78l2xHyCt3VuzopLCmyeSiy4nL7DVCrLf6IDc2pF1qHRaGixsYVa5aJ811CpSJ7R2otHRH6LogfFA+HtDRq5ojbVslxOBkk7R1TY6K+VdkDrRzqnGb2kf4YtbV3o8uqQfg1XXMIJB3BhWuz1pNS4uXCDcOaGSM9zTbpZ8Tqd7qfittDtQ54PqnGU/JSarNsM+39FXaFZtt/b+i4k+cXJqc5EOBcCqXlUU6Y/M4iWsHmkRi34Dk6K1lZPrPDKbHPe4wGtE+/kPNdF4J/pmxgDrpxc7B7pphg8i7clabgXAKNkzRSHiiH1D9px/QeSvVuSv4+OluQiWS/BTocMtqY0soUmj8oJ+JVzW1owGtA6NaMc+Sp3roqNHoouP37aFF0ua0lpDdRAlxwAJT+i+gEzl/bLj7n3L60maTgWeQYZ+eVuRX1NDhs5rXfESuWce2eDOxC3XZC+76woOkFwZoPq3Czs5qYvwmurnKho32kypLunuqR9EtRQ3+klo0FpxXw+akZcFx+qB0q8Kb9vAG8Rv1XMmNt7ND+2ADfAVvgTDfEnItWEAnbvnjJaD+AHc89lk+C8Pq8TraGkstmfxagkSP+20/iPyBXSbqu22ptpUgG6QGtA2ACZjxOTK/K5KhHpEMNam1qYcIOyjt3nQ3VvGVTF93lR2nZnzKYoNtmc5pIbccOLcty35qOiiDbnbfKc62aTO3ooaomM7PmnhnDX3NZlGkJc//ANRzJ8guydnuFUrSmWUstp5c/m9/Mz0VDhPZ2nw2hLYdXqgBzzuBvDegyi1Rnd0WtG5yVZwYeu35InkvSLVpnJ55Tt3eifRZpYkoN5qyKB9y2bgLN/6sWeu1pVBnuqzHH8oIn6LSH+JKk7Q2gqWrmOyHCPP1U+0ccW7W2xaap5EEj0if1VzsDf6aXde49wr11ZCpSdTdmpQOgg/eZ9x3uPohHC7I0KsctweoKz+Zj6u/RqcSfbRtLpxjAQupUV6jUkQU+nwwuOAqsW29FtxrbBL6hGZ2Rfs/2Mq3zg+rqpW877PeOjQdh/MrXZCpbVrytSLe9FBgcak/u2vLo0AfeON1vK3Eg1siIjACtQ48m9mfn5dfGArBSsqApUmhjWjwtH1PU+aE0H66mp2yq3NyajjJ/wA6JtWpp3Omm3JP3j/KPJakMCxx/TKcm3sMcb4udIZS+/4AepOMeQ5qelbijTaxuHBoBd1xmQgnCJqP79whoEUh06ujzRG5up9Ur+VfFE2XWXbQILgY3zB+ClpXreT4HT/6gtKmJVgEKHhQaB1/W7yuB91mFfrU9T2j0QrhbdVSTzKP0G+InpsmS+JyHXOBCR3hYmfacluXThL+iSrbUpOoqe+bqZHkvMZATqgkIvZxz7iVrF447B1Bus+YqFoPpt8VV4pw/SA6Msz/AOPl81tBwhtR7nv3DHsHLwvj9WhBb22c2lpLZc0gRIGppwSCTE80WWCyxcQ8WR45KQPsGBwEZlJ2q4j+z0DTp/xKvhkmJc7who9yEnCdNmHGs9pILtFNh1uIkhuo7NQa4quuL2jUqDw97S0s5Na149lW4fG6Jymi1zeT3qMHr2bfsx2fZYW4YPtO8dV3NzzvPkNh6KS8vwN9tgrXErun3Q8JFWYO+R0HWUPoWuddT7Q2b+H+60Me9szGjzQY1Pw7kPwjl6lLb2xruDcimDJ8yp2WxfvsilpTDBgbKZv6OQ+q4M8IHKFCcr0klKRhAtBIQFKHpsJZhQwiDglKGajz290Zb4WjzVSxt4a1vQCfVWqxkwkydslHqAgFx57KJmSpbgwITaYgIUSeOSmPcntwCfgq+uSiRxHd3AYyYydh+pQRtFtYvNaJwAJiGxOpsHrPwRG9cXuPQYCZTstid+Sc4XD6YF7M1T4NAc6NUai2cT+EEfBWafACQJ3lrp9CDHpIWgp0Zqkn7LYa0ecS53rmPZWXNhF21QNA9trB1OOp309ApqNtqycBWqVtOSnvcNgocvQVERbyGyeR4YT6dNeIQ2dQwNhRjJTnlI86R6ojkJKZpkpSYbPVS0qePmoOCNMQPQJtsNyvLyrBkZMuKkdskXkTOIrh0NVMPiT5FIvI4kMipCSPNXneEE/hEpF5MyMBCW1GB5nJ9Tn9U9tPUYPqvLyW2EJWqcgvMakXlPo4V7uS9USLylHEbVXrukry8jIJCPEB0CrcV4gaTRpwSd/IDb5ry8uStkM//9k="/>
          <p:cNvSpPr>
            <a:spLocks noChangeAspect="1" noChangeArrowheads="1"/>
          </p:cNvSpPr>
          <p:nvPr/>
        </p:nvSpPr>
        <p:spPr bwMode="auto">
          <a:xfrm>
            <a:off x="307975" y="-974725"/>
            <a:ext cx="1695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0924" y="5236001"/>
            <a:ext cx="3249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Academics, alumni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and industrial contacts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20C8E-B0A3-D647-AFE0-27487C30E599}"/>
              </a:ext>
            </a:extLst>
          </p:cNvPr>
          <p:cNvSpPr/>
          <p:nvPr/>
        </p:nvSpPr>
        <p:spPr>
          <a:xfrm>
            <a:off x="4139952" y="2325440"/>
            <a:ext cx="3381092" cy="2102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0F0987-92ED-5D40-A69E-C865B90A4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02" y="2492896"/>
            <a:ext cx="749548" cy="7495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3962CA-C697-6C47-9A8E-9BB4109A3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84" y="2492896"/>
            <a:ext cx="1422612" cy="749548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A72C83F-D0E8-A44C-82BA-8EC68018DFC1}"/>
              </a:ext>
            </a:extLst>
          </p:cNvPr>
          <p:cNvSpPr txBox="1">
            <a:spLocks/>
          </p:cNvSpPr>
          <p:nvPr/>
        </p:nvSpPr>
        <p:spPr bwMode="auto">
          <a:xfrm>
            <a:off x="4683871" y="4682503"/>
            <a:ext cx="4041775" cy="22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7000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ＭＳ Ｐゴシック" pitchFamily="16" charset="-128"/>
              </a:defRPr>
            </a:lvl5pPr>
            <a:lvl6pPr marL="22860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Lectures</a:t>
            </a:r>
          </a:p>
          <a:p>
            <a:r>
              <a:rPr lang="en-GB" b="0" kern="0" dirty="0"/>
              <a:t>Three per week </a:t>
            </a:r>
          </a:p>
          <a:p>
            <a:r>
              <a:rPr lang="en-GB" b="0" kern="0" dirty="0"/>
              <a:t>Tuesday 13:00</a:t>
            </a:r>
          </a:p>
          <a:p>
            <a:r>
              <a:rPr lang="en-GB" b="0" kern="0" dirty="0"/>
              <a:t> Thursday 15:00 &amp; 17:00</a:t>
            </a:r>
          </a:p>
        </p:txBody>
      </p:sp>
    </p:spTree>
    <p:extLst>
      <p:ext uri="{BB962C8B-B14F-4D97-AF65-F5344CB8AC3E}">
        <p14:creationId xmlns:p14="http://schemas.microsoft.com/office/powerpoint/2010/main" val="13914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</a:t>
            </a:r>
            <a:r>
              <a:rPr lang="en-GB" dirty="0">
                <a:sym typeface="Wingdings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We are looking forward to getting to know you over the next 15 taught weeks</a:t>
            </a:r>
          </a:p>
          <a:p>
            <a:pPr marL="0" indent="0">
              <a:buNone/>
            </a:pPr>
            <a:r>
              <a:rPr lang="en-GB" dirty="0"/>
              <a:t>But.. </a:t>
            </a:r>
          </a:p>
          <a:p>
            <a:r>
              <a:rPr lang="en-GB" dirty="0"/>
              <a:t>There are lots of you</a:t>
            </a:r>
          </a:p>
          <a:p>
            <a:r>
              <a:rPr lang="en-GB" dirty="0"/>
              <a:t>We all have different backgrounds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Our expectations</a:t>
            </a:r>
          </a:p>
          <a:p>
            <a:pPr marL="0" indent="0">
              <a:buNone/>
            </a:pPr>
            <a:r>
              <a:rPr lang="en-GB" dirty="0"/>
              <a:t>A culture where we</a:t>
            </a:r>
          </a:p>
          <a:p>
            <a:r>
              <a:rPr lang="en-GB" dirty="0"/>
              <a:t>Show mutual respect</a:t>
            </a:r>
          </a:p>
          <a:p>
            <a:r>
              <a:rPr lang="en-GB" dirty="0"/>
              <a:t>Engage in collaborative working</a:t>
            </a:r>
          </a:p>
          <a:p>
            <a:r>
              <a:rPr lang="en-GB" dirty="0"/>
              <a:t>Think before we act</a:t>
            </a:r>
          </a:p>
          <a:p>
            <a:r>
              <a:rPr lang="en-GB" dirty="0"/>
              <a:t>Bring creativity and enthusiasm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3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this course is about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48" y="2168969"/>
            <a:ext cx="5886303" cy="37686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9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Personal development </a:t>
            </a:r>
            <a:r>
              <a:rPr lang="mr-IN" b="1" dirty="0"/>
              <a:t>–</a:t>
            </a:r>
            <a:r>
              <a:rPr lang="en-GB" b="1" dirty="0"/>
              <a:t> knowing yourself</a:t>
            </a:r>
          </a:p>
          <a:p>
            <a:pPr lvl="1"/>
            <a:r>
              <a:rPr lang="en-US" dirty="0"/>
              <a:t>Independent learning, skills, and time management</a:t>
            </a:r>
          </a:p>
          <a:p>
            <a:pPr lvl="1"/>
            <a:r>
              <a:rPr lang="en-US" dirty="0"/>
              <a:t>Digital literacy and information skills</a:t>
            </a:r>
          </a:p>
          <a:p>
            <a:pPr lvl="1"/>
            <a:r>
              <a:rPr lang="en-US" dirty="0"/>
              <a:t>Presentation skills, including CVs, public talks, online personal brands</a:t>
            </a:r>
          </a:p>
          <a:p>
            <a:pPr lvl="1"/>
            <a:r>
              <a:rPr lang="en-US" dirty="0"/>
              <a:t>Academic integrity</a:t>
            </a:r>
          </a:p>
          <a:p>
            <a:pPr lvl="1"/>
            <a:r>
              <a:rPr lang="en-US" dirty="0"/>
              <a:t>Writing technical reports</a:t>
            </a:r>
          </a:p>
          <a:p>
            <a:pPr lvl="1"/>
            <a:r>
              <a:rPr lang="en-US" dirty="0"/>
              <a:t>Groupwork</a:t>
            </a:r>
          </a:p>
          <a:p>
            <a:pPr lvl="1"/>
            <a:r>
              <a:rPr lang="en-US" dirty="0"/>
              <a:t>Diversity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103D-C5DA-40E1-A293-4204AB3D5BC0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147" y="4077072"/>
            <a:ext cx="3235071" cy="201622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71397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/>
              <a:t>Professional issues in IT</a:t>
            </a:r>
            <a:endParaRPr lang="en-US" b="1" dirty="0"/>
          </a:p>
          <a:p>
            <a:pPr lvl="1"/>
            <a:r>
              <a:rPr lang="en-US" dirty="0"/>
              <a:t>Professional societies</a:t>
            </a:r>
          </a:p>
          <a:p>
            <a:pPr lvl="1"/>
            <a:r>
              <a:rPr lang="en-US" dirty="0"/>
              <a:t>Career structures</a:t>
            </a:r>
          </a:p>
          <a:p>
            <a:pPr lvl="1"/>
            <a:r>
              <a:rPr lang="en-US" dirty="0"/>
              <a:t>Ethics</a:t>
            </a:r>
          </a:p>
          <a:p>
            <a:pPr lvl="1"/>
            <a:r>
              <a:rPr lang="en-US" dirty="0"/>
              <a:t>Codes of conduct and practice</a:t>
            </a:r>
          </a:p>
          <a:p>
            <a:pPr lvl="1"/>
            <a:r>
              <a:rPr lang="en-US" dirty="0"/>
              <a:t>Licensing and open source</a:t>
            </a:r>
          </a:p>
          <a:p>
            <a:r>
              <a:rPr lang="en-US" b="1" dirty="0"/>
              <a:t>Legal issues in IT</a:t>
            </a:r>
          </a:p>
          <a:p>
            <a:pPr lvl="1"/>
            <a:r>
              <a:rPr lang="en-US" dirty="0"/>
              <a:t>Copyright and patent</a:t>
            </a:r>
          </a:p>
          <a:p>
            <a:pPr lvl="1"/>
            <a:r>
              <a:rPr lang="en-US" dirty="0"/>
              <a:t>Trade secrets and registered design</a:t>
            </a:r>
          </a:p>
          <a:p>
            <a:pPr lvl="1"/>
            <a:r>
              <a:rPr lang="en-US" dirty="0"/>
              <a:t>Computer generated evidence</a:t>
            </a:r>
          </a:p>
          <a:p>
            <a:pPr lvl="1"/>
            <a:r>
              <a:rPr lang="en-US" dirty="0"/>
              <a:t>Obscene publications</a:t>
            </a:r>
          </a:p>
          <a:p>
            <a:endParaRPr lang="en-GB" b="1" dirty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/>
              <a:t>Management issues in IT</a:t>
            </a:r>
          </a:p>
          <a:p>
            <a:pPr lvl="1"/>
            <a:r>
              <a:rPr lang="en-US" sz="1800" dirty="0"/>
              <a:t>Project management</a:t>
            </a:r>
          </a:p>
          <a:p>
            <a:pPr lvl="1"/>
            <a:r>
              <a:rPr lang="en-US" sz="1800" dirty="0"/>
              <a:t>Entrepreneurship</a:t>
            </a:r>
          </a:p>
          <a:p>
            <a:pPr lvl="1"/>
            <a:r>
              <a:rPr lang="en-US" sz="1800" dirty="0"/>
              <a:t>Contractual restraints</a:t>
            </a:r>
          </a:p>
          <a:p>
            <a:pPr lvl="1"/>
            <a:r>
              <a:rPr lang="en-US" sz="1800" dirty="0"/>
              <a:t>Compromises in systems planning</a:t>
            </a:r>
          </a:p>
          <a:p>
            <a:pPr lvl="1"/>
            <a:r>
              <a:rPr lang="en-US" sz="1800" dirty="0"/>
              <a:t>Constraints of a legal nature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103D-C5DA-40E1-A293-4204AB3D5BC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AutoShape 2" descr="https://images.tandf.co.uk/common/jackets/amazon/978074840/97807484095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images.tandf.co.uk/common/jackets/amazon/978074840/978074840951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images.tandf.co.uk/common/jackets/amazon/978074840/978074840951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80045"/>
            <a:ext cx="136117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EA0D-E585-0B48-917F-346803B3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Assessed part of the course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0B5822-9FFA-474E-AC2A-026DDA93F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060633"/>
              </p:ext>
            </p:extLst>
          </p:nvPr>
        </p:nvGraphicFramePr>
        <p:xfrm>
          <a:off x="323850" y="1700213"/>
          <a:ext cx="8496299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54">
                  <a:extLst>
                    <a:ext uri="{9D8B030D-6E8A-4147-A177-3AD203B41FA5}">
                      <a16:colId xmlns:a16="http://schemas.microsoft.com/office/drawing/2014/main" val="27204488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87145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56670877"/>
                    </a:ext>
                  </a:extLst>
                </a:gridCol>
                <a:gridCol w="4608189">
                  <a:extLst>
                    <a:ext uri="{9D8B030D-6E8A-4147-A177-3AD203B41FA5}">
                      <a16:colId xmlns:a16="http://schemas.microsoft.com/office/drawing/2014/main" val="9714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Topic &amp; weighting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Lead 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Focus/Rationale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3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Su</a:t>
                      </a:r>
                      <a:r>
                        <a:rPr lang="en-GB" dirty="0"/>
                        <a:t>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Learn ‘hands on’ what can make a good CV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Prepare and submit a simple assignment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Get ready for a careers fair, and maybe submitting an internship application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9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Group Presentation</a:t>
                      </a:r>
                    </a:p>
                    <a:p>
                      <a:r>
                        <a:rPr lang="en-GB" dirty="0"/>
                        <a:t>NB: </a:t>
                      </a:r>
                      <a:br>
                        <a:rPr lang="en-GB" dirty="0"/>
                      </a:br>
                      <a:r>
                        <a:rPr lang="en-GB" dirty="0"/>
                        <a:t>complex timetable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Hugh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Learn ‘hands on’ about teamwork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Make a start at building good research skills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Make a presentation before it </a:t>
                      </a:r>
                      <a:r>
                        <a:rPr lang="en-GB" sz="1700" b="1" dirty="0"/>
                        <a:t>really matters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/>
                        <a:t>Prepare for future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63267"/>
                  </a:ext>
                </a:extLst>
              </a:tr>
              <a:tr h="283611">
                <a:tc>
                  <a:txBody>
                    <a:bodyPr/>
                    <a:lstStyle/>
                    <a:p>
                      <a:r>
                        <a:rPr lang="en-GB" dirty="0"/>
                        <a:t>Technical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W4,</a:t>
                      </a:r>
                      <a:br>
                        <a:rPr lang="en-GB" dirty="0"/>
                      </a:br>
                      <a:r>
                        <a:rPr lang="en-GB" dirty="0"/>
                        <a:t>6-11,15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 Weal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Learn ‘hands on’ about academic integrity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Establish good research and recording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Practice formal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Prepare for future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8406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5B47C-34DC-814A-BE9A-F6909511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103D-C5DA-40E1-A293-4204AB3D5BC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1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2E6D-2A89-A14D-8EAD-5D70824B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important topics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C94A4-98DD-F848-8617-DA4FE92A23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Being a computer scientist/software engineer</a:t>
            </a:r>
          </a:p>
          <a:p>
            <a:pPr lvl="1"/>
            <a:r>
              <a:rPr lang="en-GB" dirty="0"/>
              <a:t>Guest lectures </a:t>
            </a:r>
          </a:p>
          <a:p>
            <a:pPr lvl="2"/>
            <a:r>
              <a:rPr lang="en-GB" dirty="0"/>
              <a:t>Mostly Thursdays 15:00</a:t>
            </a:r>
          </a:p>
          <a:p>
            <a:pPr lvl="2"/>
            <a:r>
              <a:rPr lang="en-GB" dirty="0"/>
              <a:t>May also be relevant to your other assignments</a:t>
            </a:r>
          </a:p>
          <a:p>
            <a:pPr lvl="2"/>
            <a:r>
              <a:rPr lang="en-GB" dirty="0"/>
              <a:t>Ensure you attend out of courtesy to our speakers!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A8B63-6F16-DD4B-AC2D-116D126557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Accreditation requirements &amp; future employment</a:t>
            </a:r>
          </a:p>
          <a:p>
            <a:pPr lvl="1"/>
            <a:r>
              <a:rPr lang="en-GB" dirty="0"/>
              <a:t>Guest lectures</a:t>
            </a:r>
          </a:p>
          <a:p>
            <a:pPr lvl="1"/>
            <a:r>
              <a:rPr lang="en-GB" dirty="0"/>
              <a:t>Legal and ethical issues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EAF8D-801B-994D-87A3-B982984E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103D-C5DA-40E1-A293-4204AB3D5BC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0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CVs </a:t>
            </a:r>
            <a:r>
              <a:rPr lang="mr-IN" dirty="0"/>
              <a:t>–</a:t>
            </a:r>
            <a:r>
              <a:rPr lang="en-US" dirty="0"/>
              <a:t> and careers’ fair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722D-6095-4A0F-AA6A-268AC624441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138D6-959D-E84C-B55F-250163D48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229199"/>
            <a:ext cx="1536725" cy="1536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08B76-F39F-B241-A4E5-3A80FD8A743A}"/>
              </a:ext>
            </a:extLst>
          </p:cNvPr>
          <p:cNvSpPr txBox="1"/>
          <p:nvPr/>
        </p:nvSpPr>
        <p:spPr>
          <a:xfrm>
            <a:off x="3404138" y="5687161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Careers fairs</a:t>
            </a:r>
            <a:br>
              <a:rPr lang="en-US" dirty="0"/>
            </a:br>
            <a:r>
              <a:rPr lang="en-US" dirty="0"/>
              <a:t>in Jubilee Sports Hall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84459A1-2D66-A647-8EC7-08DDAC05F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2168661"/>
            <a:ext cx="8856985" cy="2564883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3A658F-CA19-8C45-BBDF-5965B393D471}"/>
              </a:ext>
            </a:extLst>
          </p:cNvPr>
          <p:cNvSpPr/>
          <p:nvPr/>
        </p:nvSpPr>
        <p:spPr>
          <a:xfrm>
            <a:off x="755576" y="3486653"/>
            <a:ext cx="6121474" cy="12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E8A712-2967-5F4C-BA39-FBA711F68588}"/>
              </a:ext>
            </a:extLst>
          </p:cNvPr>
          <p:cNvSpPr/>
          <p:nvPr/>
        </p:nvSpPr>
        <p:spPr>
          <a:xfrm>
            <a:off x="3351614" y="3067498"/>
            <a:ext cx="1815934" cy="41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5A7526DC-0EC3-1143-92C2-74D2A0D77FDB}"/>
              </a:ext>
            </a:extLst>
          </p:cNvPr>
          <p:cNvSpPr/>
          <p:nvPr/>
        </p:nvSpPr>
        <p:spPr>
          <a:xfrm>
            <a:off x="143506" y="4867313"/>
            <a:ext cx="885698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err="1">
                <a:hlinkClick r:id="rId4"/>
              </a:rPr>
              <a:t>www.southampton.ac.uk</a:t>
            </a:r>
            <a:r>
              <a:rPr lang="en-US" sz="1600" dirty="0">
                <a:hlinkClick r:id="rId4"/>
              </a:rPr>
              <a:t>/careers/students/</a:t>
            </a:r>
            <a:r>
              <a:rPr lang="en-US" sz="1600" dirty="0" err="1">
                <a:hlinkClick r:id="rId4"/>
              </a:rPr>
              <a:t>index.page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682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wards a classification framework for social machine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defRPr sz="2400" b="1"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Towards a classification framework for social machines</Template>
  <TotalTime>7061</TotalTime>
  <Words>942</Words>
  <Application>Microsoft Macintosh PowerPoint</Application>
  <PresentationFormat>On-screen Show (4:3)</PresentationFormat>
  <Paragraphs>207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Georgia</vt:lpstr>
      <vt:lpstr>Lucida Sans</vt:lpstr>
      <vt:lpstr>Towards a classification framework for social machines</vt:lpstr>
      <vt:lpstr>UOS divider slide design</vt:lpstr>
      <vt:lpstr>UOS full bleed image</vt:lpstr>
      <vt:lpstr>Welcome to COMP1205</vt:lpstr>
      <vt:lpstr> Lectures and Lecturers</vt:lpstr>
      <vt:lpstr>Welcome </vt:lpstr>
      <vt:lpstr>What this course is about</vt:lpstr>
      <vt:lpstr>Topics (1)</vt:lpstr>
      <vt:lpstr>Topics (2)</vt:lpstr>
      <vt:lpstr>Assessed part of the course</vt:lpstr>
      <vt:lpstr>Other important topics and activities</vt:lpstr>
      <vt:lpstr>Stage 1 CVs – and careers’ fair</vt:lpstr>
      <vt:lpstr>Stage 2 – mostly group presentations</vt:lpstr>
      <vt:lpstr>Stage 3 – Technical reports</vt:lpstr>
      <vt:lpstr>Use the ECS COMP1205 site</vt:lpstr>
      <vt:lpstr>Assessment</vt:lpstr>
      <vt:lpstr>Coursework: CV</vt:lpstr>
      <vt:lpstr>Coursework: Group presentations</vt:lpstr>
      <vt:lpstr>Coursework: technical report</vt:lpstr>
      <vt:lpstr>Online resources 1: Module Homepage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classification framework for social machines</dc:title>
  <dc:creator>Elena Simperl</dc:creator>
  <cp:lastModifiedBy>Su White</cp:lastModifiedBy>
  <cp:revision>205</cp:revision>
  <cp:lastPrinted>2019-09-27T09:52:33Z</cp:lastPrinted>
  <dcterms:created xsi:type="dcterms:W3CDTF">2013-04-26T07:53:01Z</dcterms:created>
  <dcterms:modified xsi:type="dcterms:W3CDTF">2019-09-27T09:53:08Z</dcterms:modified>
</cp:coreProperties>
</file>