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7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72"/>
  </p:notesMasterIdLst>
  <p:sldIdLst>
    <p:sldId id="259" r:id="rId9"/>
    <p:sldId id="257" r:id="rId10"/>
    <p:sldId id="335" r:id="rId11"/>
    <p:sldId id="299" r:id="rId12"/>
    <p:sldId id="311" r:id="rId13"/>
    <p:sldId id="312" r:id="rId14"/>
    <p:sldId id="328" r:id="rId15"/>
    <p:sldId id="322" r:id="rId16"/>
    <p:sldId id="324" r:id="rId17"/>
    <p:sldId id="326" r:id="rId18"/>
    <p:sldId id="325" r:id="rId19"/>
    <p:sldId id="327" r:id="rId20"/>
    <p:sldId id="336" r:id="rId21"/>
    <p:sldId id="261" r:id="rId22"/>
    <p:sldId id="301" r:id="rId23"/>
    <p:sldId id="302" r:id="rId24"/>
    <p:sldId id="303" r:id="rId25"/>
    <p:sldId id="340" r:id="rId26"/>
    <p:sldId id="305" r:id="rId27"/>
    <p:sldId id="308" r:id="rId28"/>
    <p:sldId id="309" r:id="rId29"/>
    <p:sldId id="306" r:id="rId30"/>
    <p:sldId id="307" r:id="rId31"/>
    <p:sldId id="300" r:id="rId32"/>
    <p:sldId id="260" r:id="rId33"/>
    <p:sldId id="262" r:id="rId34"/>
    <p:sldId id="264" r:id="rId35"/>
    <p:sldId id="265" r:id="rId36"/>
    <p:sldId id="263" r:id="rId37"/>
    <p:sldId id="266" r:id="rId38"/>
    <p:sldId id="283" r:id="rId39"/>
    <p:sldId id="290" r:id="rId40"/>
    <p:sldId id="271" r:id="rId41"/>
    <p:sldId id="270" r:id="rId42"/>
    <p:sldId id="267" r:id="rId43"/>
    <p:sldId id="268" r:id="rId44"/>
    <p:sldId id="272" r:id="rId45"/>
    <p:sldId id="273" r:id="rId46"/>
    <p:sldId id="274" r:id="rId47"/>
    <p:sldId id="275" r:id="rId48"/>
    <p:sldId id="294" r:id="rId49"/>
    <p:sldId id="295" r:id="rId50"/>
    <p:sldId id="276" r:id="rId51"/>
    <p:sldId id="277" r:id="rId52"/>
    <p:sldId id="278" r:id="rId53"/>
    <p:sldId id="337" r:id="rId54"/>
    <p:sldId id="341" r:id="rId55"/>
    <p:sldId id="281" r:id="rId56"/>
    <p:sldId id="282" r:id="rId57"/>
    <p:sldId id="284" r:id="rId58"/>
    <p:sldId id="291" r:id="rId59"/>
    <p:sldId id="285" r:id="rId60"/>
    <p:sldId id="286" r:id="rId61"/>
    <p:sldId id="287" r:id="rId62"/>
    <p:sldId id="289" r:id="rId63"/>
    <p:sldId id="292" r:id="rId64"/>
    <p:sldId id="293" r:id="rId65"/>
    <p:sldId id="296" r:id="rId66"/>
    <p:sldId id="297" r:id="rId67"/>
    <p:sldId id="330" r:id="rId68"/>
    <p:sldId id="338" r:id="rId69"/>
    <p:sldId id="334" r:id="rId70"/>
    <p:sldId id="339" r:id="rId7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79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78"/>
    <p:restoredTop sz="83643"/>
  </p:normalViewPr>
  <p:slideViewPr>
    <p:cSldViewPr snapToGrid="0" snapToObjects="1" showGuides="1">
      <p:cViewPr>
        <p:scale>
          <a:sx n="100" d="100"/>
          <a:sy n="100" d="100"/>
        </p:scale>
        <p:origin x="440" y="624"/>
      </p:cViewPr>
      <p:guideLst>
        <p:guide orient="horz" pos="2160"/>
        <p:guide pos="17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66" Type="http://schemas.openxmlformats.org/officeDocument/2006/relationships/slide" Target="slides/slide58.xml"/><Relationship Id="rId7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3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slide" Target="slides/slide48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slide" Target="slides/slide5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GSP,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implies</a:t>
            </a:r>
            <a:r>
              <a:rPr lang="de-DE" dirty="0"/>
              <a:t>,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seen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HTTP </a:t>
            </a:r>
            <a:r>
              <a:rPr lang="de-DE" dirty="0" err="1"/>
              <a:t>protocol</a:t>
            </a:r>
            <a:r>
              <a:rPr lang="de-DE" dirty="0"/>
              <a:t> </a:t>
            </a:r>
            <a:r>
              <a:rPr lang="de-DE" dirty="0" err="1"/>
              <a:t>definition</a:t>
            </a:r>
            <a:r>
              <a:rPr lang="de-DE" dirty="0"/>
              <a:t> on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interact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quad</a:t>
            </a:r>
            <a:r>
              <a:rPr lang="de-DE" dirty="0"/>
              <a:t> (</a:t>
            </a:r>
            <a:r>
              <a:rPr lang="de-DE" dirty="0" err="1"/>
              <a:t>graph</a:t>
            </a:r>
            <a:r>
              <a:rPr lang="de-DE" dirty="0"/>
              <a:t>) </a:t>
            </a:r>
            <a:r>
              <a:rPr lang="de-DE" dirty="0" err="1"/>
              <a:t>store</a:t>
            </a:r>
            <a:r>
              <a:rPr lang="de-DE" dirty="0"/>
              <a:t>. The </a:t>
            </a:r>
            <a:r>
              <a:rPr lang="de-DE" dirty="0" err="1"/>
              <a:t>model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seen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HTTP </a:t>
            </a:r>
            <a:r>
              <a:rPr lang="de-DE" dirty="0" err="1"/>
              <a:t>clients</a:t>
            </a:r>
            <a:r>
              <a:rPr lang="de-DE" dirty="0"/>
              <a:t>,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HTTP </a:t>
            </a:r>
            <a:r>
              <a:rPr lang="de-DE" dirty="0" err="1"/>
              <a:t>resources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equal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graph. This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HTTP </a:t>
            </a:r>
            <a:r>
              <a:rPr lang="de-DE" dirty="0" err="1"/>
              <a:t>clients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graph</a:t>
            </a:r>
            <a:r>
              <a:rPr lang="de-DE" dirty="0"/>
              <a:t> </a:t>
            </a:r>
            <a:r>
              <a:rPr lang="de-DE" dirty="0" err="1"/>
              <a:t>stores</a:t>
            </a:r>
            <a:r>
              <a:rPr lang="de-DE" dirty="0"/>
              <a:t>. These </a:t>
            </a:r>
            <a:r>
              <a:rPr lang="de-DE" dirty="0" err="1"/>
              <a:t>graphs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triples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URI, but do not </a:t>
            </a:r>
            <a:r>
              <a:rPr lang="de-DE" dirty="0" err="1"/>
              <a:t>imply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extra </a:t>
            </a:r>
            <a:r>
              <a:rPr lang="de-DE" dirty="0" err="1"/>
              <a:t>functionality</a:t>
            </a:r>
            <a:r>
              <a:rPr lang="de-DE" dirty="0"/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In LDP,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case</a:t>
            </a:r>
            <a:r>
              <a:rPr lang="de-DE" dirty="0"/>
              <a:t>. LDP </a:t>
            </a:r>
            <a:r>
              <a:rPr lang="de-DE" dirty="0" err="1"/>
              <a:t>looks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abstract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server</a:t>
            </a:r>
            <a:r>
              <a:rPr lang="de-DE" dirty="0"/>
              <a:t> </a:t>
            </a:r>
            <a:r>
              <a:rPr lang="de-DE" dirty="0" err="1"/>
              <a:t>storage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protocol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lifecycle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HTTP </a:t>
            </a:r>
            <a:r>
              <a:rPr lang="de-DE" dirty="0" err="1"/>
              <a:t>resources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relationships</a:t>
            </a:r>
            <a:r>
              <a:rPr lang="de-DE" dirty="0"/>
              <a:t> (links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containers</a:t>
            </a:r>
            <a:r>
              <a:rPr lang="de-DE" dirty="0"/>
              <a:t>). LDP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implemented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graph</a:t>
            </a:r>
            <a:r>
              <a:rPr lang="de-DE" dirty="0"/>
              <a:t> </a:t>
            </a:r>
            <a:r>
              <a:rPr lang="de-DE" dirty="0" err="1"/>
              <a:t>store</a:t>
            </a:r>
            <a:r>
              <a:rPr lang="de-DE" dirty="0"/>
              <a:t> </a:t>
            </a:r>
            <a:r>
              <a:rPr lang="de-DE" dirty="0" err="1"/>
              <a:t>underneath</a:t>
            </a:r>
            <a:r>
              <a:rPr lang="de-DE" dirty="0"/>
              <a:t>. LDP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semantics</a:t>
            </a:r>
            <a:r>
              <a:rPr lang="de-DE" dirty="0"/>
              <a:t>, </a:t>
            </a:r>
            <a:r>
              <a:rPr lang="de-DE" dirty="0" err="1"/>
              <a:t>confined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RDF, </a:t>
            </a:r>
            <a:r>
              <a:rPr lang="de-DE" dirty="0" err="1"/>
              <a:t>imply</a:t>
            </a:r>
            <a:r>
              <a:rPr lang="de-DE" dirty="0"/>
              <a:t> </a:t>
            </a:r>
            <a:r>
              <a:rPr lang="de-DE" dirty="0" err="1"/>
              <a:t>certain</a:t>
            </a:r>
            <a:r>
              <a:rPr lang="de-DE" dirty="0"/>
              <a:t> </a:t>
            </a:r>
            <a:r>
              <a:rPr lang="de-DE" dirty="0" err="1"/>
              <a:t>server</a:t>
            </a:r>
            <a:r>
              <a:rPr lang="de-DE" dirty="0"/>
              <a:t> </a:t>
            </a:r>
            <a:r>
              <a:rPr lang="de-DE" dirty="0" err="1"/>
              <a:t>behaviour</a:t>
            </a:r>
            <a:r>
              <a:rPr lang="de-DE" dirty="0"/>
              <a:t>. An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an LDP ‘</a:t>
            </a:r>
            <a:r>
              <a:rPr lang="de-DE" dirty="0" err="1"/>
              <a:t>collection</a:t>
            </a:r>
            <a:r>
              <a:rPr lang="de-DE" dirty="0"/>
              <a:t>’. This </a:t>
            </a:r>
            <a:r>
              <a:rPr lang="de-DE" dirty="0" err="1"/>
              <a:t>distinction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discussed</a:t>
            </a:r>
            <a:r>
              <a:rPr lang="de-DE" dirty="0"/>
              <a:t> </a:t>
            </a:r>
            <a:r>
              <a:rPr lang="de-DE" dirty="0" err="1"/>
              <a:t>later</a:t>
            </a:r>
            <a:r>
              <a:rPr lang="de-DE" dirty="0"/>
              <a:t> on.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430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Slug</a:t>
            </a:r>
            <a:r>
              <a:rPr lang="en-US" baseline="0" dirty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775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GSP,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implies</a:t>
            </a:r>
            <a:r>
              <a:rPr lang="de-DE" dirty="0"/>
              <a:t>,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seen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HTTP </a:t>
            </a:r>
            <a:r>
              <a:rPr lang="de-DE" dirty="0" err="1"/>
              <a:t>protocol</a:t>
            </a:r>
            <a:r>
              <a:rPr lang="de-DE" dirty="0"/>
              <a:t> </a:t>
            </a:r>
            <a:r>
              <a:rPr lang="de-DE" dirty="0" err="1"/>
              <a:t>definition</a:t>
            </a:r>
            <a:r>
              <a:rPr lang="de-DE" dirty="0"/>
              <a:t> on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interact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quad</a:t>
            </a:r>
            <a:r>
              <a:rPr lang="de-DE" dirty="0"/>
              <a:t> (</a:t>
            </a:r>
            <a:r>
              <a:rPr lang="de-DE" dirty="0" err="1"/>
              <a:t>graph</a:t>
            </a:r>
            <a:r>
              <a:rPr lang="de-DE" dirty="0"/>
              <a:t>) </a:t>
            </a:r>
            <a:r>
              <a:rPr lang="de-DE" dirty="0" err="1"/>
              <a:t>store</a:t>
            </a:r>
            <a:r>
              <a:rPr lang="de-DE" dirty="0"/>
              <a:t>. The </a:t>
            </a:r>
            <a:r>
              <a:rPr lang="de-DE" dirty="0" err="1"/>
              <a:t>model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seen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HTTP </a:t>
            </a:r>
            <a:r>
              <a:rPr lang="de-DE" dirty="0" err="1"/>
              <a:t>clients</a:t>
            </a:r>
            <a:r>
              <a:rPr lang="de-DE" dirty="0"/>
              <a:t>,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HTTP </a:t>
            </a:r>
            <a:r>
              <a:rPr lang="de-DE" dirty="0" err="1"/>
              <a:t>resources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equal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graph. This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HTTP </a:t>
            </a:r>
            <a:r>
              <a:rPr lang="de-DE" dirty="0" err="1"/>
              <a:t>clients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graph</a:t>
            </a:r>
            <a:r>
              <a:rPr lang="de-DE" dirty="0"/>
              <a:t> </a:t>
            </a:r>
            <a:r>
              <a:rPr lang="de-DE" dirty="0" err="1"/>
              <a:t>stores</a:t>
            </a:r>
            <a:r>
              <a:rPr lang="de-DE" dirty="0"/>
              <a:t>. These </a:t>
            </a:r>
            <a:r>
              <a:rPr lang="de-DE" dirty="0" err="1"/>
              <a:t>graphs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triples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URI, but do not </a:t>
            </a:r>
            <a:r>
              <a:rPr lang="de-DE" dirty="0" err="1"/>
              <a:t>imply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extra </a:t>
            </a:r>
            <a:r>
              <a:rPr lang="de-DE" dirty="0" err="1"/>
              <a:t>functionality</a:t>
            </a:r>
            <a:r>
              <a:rPr lang="de-DE" dirty="0"/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In LDP,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case</a:t>
            </a:r>
            <a:r>
              <a:rPr lang="de-DE" dirty="0"/>
              <a:t>. LDP </a:t>
            </a:r>
            <a:r>
              <a:rPr lang="de-DE" dirty="0" err="1"/>
              <a:t>looks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abstract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server</a:t>
            </a:r>
            <a:r>
              <a:rPr lang="de-DE" dirty="0"/>
              <a:t> </a:t>
            </a:r>
            <a:r>
              <a:rPr lang="de-DE" dirty="0" err="1"/>
              <a:t>storage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protocol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lifecycle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HTTP </a:t>
            </a:r>
            <a:r>
              <a:rPr lang="de-DE" dirty="0" err="1"/>
              <a:t>resources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relationships</a:t>
            </a:r>
            <a:r>
              <a:rPr lang="de-DE" dirty="0"/>
              <a:t> (links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containers</a:t>
            </a:r>
            <a:r>
              <a:rPr lang="de-DE" dirty="0"/>
              <a:t>). LDP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implemented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graph</a:t>
            </a:r>
            <a:r>
              <a:rPr lang="de-DE" dirty="0"/>
              <a:t> </a:t>
            </a:r>
            <a:r>
              <a:rPr lang="de-DE" dirty="0" err="1"/>
              <a:t>store</a:t>
            </a:r>
            <a:r>
              <a:rPr lang="de-DE" dirty="0"/>
              <a:t> </a:t>
            </a:r>
            <a:r>
              <a:rPr lang="de-DE" dirty="0" err="1"/>
              <a:t>underneath</a:t>
            </a:r>
            <a:r>
              <a:rPr lang="de-DE" dirty="0"/>
              <a:t>. LDP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semantics</a:t>
            </a:r>
            <a:r>
              <a:rPr lang="de-DE" dirty="0"/>
              <a:t>, </a:t>
            </a:r>
            <a:r>
              <a:rPr lang="de-DE" dirty="0" err="1"/>
              <a:t>confined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RDF, </a:t>
            </a:r>
            <a:r>
              <a:rPr lang="de-DE" dirty="0" err="1"/>
              <a:t>imply</a:t>
            </a:r>
            <a:r>
              <a:rPr lang="de-DE" dirty="0"/>
              <a:t> </a:t>
            </a:r>
            <a:r>
              <a:rPr lang="de-DE" dirty="0" err="1"/>
              <a:t>certain</a:t>
            </a:r>
            <a:r>
              <a:rPr lang="de-DE" dirty="0"/>
              <a:t> </a:t>
            </a:r>
            <a:r>
              <a:rPr lang="de-DE" dirty="0" err="1"/>
              <a:t>server</a:t>
            </a:r>
            <a:r>
              <a:rPr lang="de-DE" dirty="0"/>
              <a:t> </a:t>
            </a:r>
            <a:r>
              <a:rPr lang="de-DE" dirty="0" err="1"/>
              <a:t>behaviour</a:t>
            </a:r>
            <a:r>
              <a:rPr lang="de-DE" dirty="0"/>
              <a:t>. An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an LDP ‘</a:t>
            </a:r>
            <a:r>
              <a:rPr lang="de-DE" dirty="0" err="1"/>
              <a:t>collection</a:t>
            </a:r>
            <a:r>
              <a:rPr lang="de-DE" dirty="0"/>
              <a:t>’. This </a:t>
            </a:r>
            <a:r>
              <a:rPr lang="de-DE" dirty="0" err="1"/>
              <a:t>distinction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discussed</a:t>
            </a:r>
            <a:r>
              <a:rPr lang="de-DE" dirty="0"/>
              <a:t> </a:t>
            </a:r>
            <a:r>
              <a:rPr lang="de-DE" dirty="0" err="1"/>
              <a:t>later</a:t>
            </a:r>
            <a:r>
              <a:rPr lang="de-DE" dirty="0"/>
              <a:t> on.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5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GSP,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implies</a:t>
            </a:r>
            <a:r>
              <a:rPr lang="de-DE" dirty="0"/>
              <a:t>,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seen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HTTP </a:t>
            </a:r>
            <a:r>
              <a:rPr lang="de-DE" dirty="0" err="1"/>
              <a:t>protocol</a:t>
            </a:r>
            <a:r>
              <a:rPr lang="de-DE" dirty="0"/>
              <a:t> </a:t>
            </a:r>
            <a:r>
              <a:rPr lang="de-DE" dirty="0" err="1"/>
              <a:t>definition</a:t>
            </a:r>
            <a:r>
              <a:rPr lang="de-DE" dirty="0"/>
              <a:t> on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interact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quad</a:t>
            </a:r>
            <a:r>
              <a:rPr lang="de-DE" dirty="0"/>
              <a:t> (</a:t>
            </a:r>
            <a:r>
              <a:rPr lang="de-DE" dirty="0" err="1"/>
              <a:t>graph</a:t>
            </a:r>
            <a:r>
              <a:rPr lang="de-DE" dirty="0"/>
              <a:t>) </a:t>
            </a:r>
            <a:r>
              <a:rPr lang="de-DE" dirty="0" err="1"/>
              <a:t>store</a:t>
            </a:r>
            <a:r>
              <a:rPr lang="de-DE" dirty="0"/>
              <a:t>. The </a:t>
            </a:r>
            <a:r>
              <a:rPr lang="de-DE" dirty="0" err="1"/>
              <a:t>model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seen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HTTP </a:t>
            </a:r>
            <a:r>
              <a:rPr lang="de-DE" dirty="0" err="1"/>
              <a:t>clients</a:t>
            </a:r>
            <a:r>
              <a:rPr lang="de-DE" dirty="0"/>
              <a:t>,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HTTP </a:t>
            </a:r>
            <a:r>
              <a:rPr lang="de-DE" dirty="0" err="1"/>
              <a:t>resources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equal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graph. This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HTTP </a:t>
            </a:r>
            <a:r>
              <a:rPr lang="de-DE" dirty="0" err="1"/>
              <a:t>clients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graph</a:t>
            </a:r>
            <a:r>
              <a:rPr lang="de-DE" dirty="0"/>
              <a:t> </a:t>
            </a:r>
            <a:r>
              <a:rPr lang="de-DE" dirty="0" err="1"/>
              <a:t>stores</a:t>
            </a:r>
            <a:r>
              <a:rPr lang="de-DE" dirty="0"/>
              <a:t>. These </a:t>
            </a:r>
            <a:r>
              <a:rPr lang="de-DE" dirty="0" err="1"/>
              <a:t>graphs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triples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URI, but do not </a:t>
            </a:r>
            <a:r>
              <a:rPr lang="de-DE" dirty="0" err="1"/>
              <a:t>imply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extra </a:t>
            </a:r>
            <a:r>
              <a:rPr lang="de-DE" dirty="0" err="1"/>
              <a:t>functionality</a:t>
            </a:r>
            <a:r>
              <a:rPr lang="de-DE" dirty="0"/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In LDP,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case</a:t>
            </a:r>
            <a:r>
              <a:rPr lang="de-DE" dirty="0"/>
              <a:t>. LDP </a:t>
            </a:r>
            <a:r>
              <a:rPr lang="de-DE" dirty="0" err="1"/>
              <a:t>looks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abstract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server</a:t>
            </a:r>
            <a:r>
              <a:rPr lang="de-DE" dirty="0"/>
              <a:t> </a:t>
            </a:r>
            <a:r>
              <a:rPr lang="de-DE" dirty="0" err="1"/>
              <a:t>storage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protocol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lifecycle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HTTP </a:t>
            </a:r>
            <a:r>
              <a:rPr lang="de-DE" dirty="0" err="1"/>
              <a:t>resources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relationships</a:t>
            </a:r>
            <a:r>
              <a:rPr lang="de-DE" dirty="0"/>
              <a:t> (links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containers</a:t>
            </a:r>
            <a:r>
              <a:rPr lang="de-DE" dirty="0"/>
              <a:t>). LDP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implemented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graph</a:t>
            </a:r>
            <a:r>
              <a:rPr lang="de-DE" dirty="0"/>
              <a:t> </a:t>
            </a:r>
            <a:r>
              <a:rPr lang="de-DE" dirty="0" err="1"/>
              <a:t>store</a:t>
            </a:r>
            <a:r>
              <a:rPr lang="de-DE" dirty="0"/>
              <a:t> </a:t>
            </a:r>
            <a:r>
              <a:rPr lang="de-DE" dirty="0" err="1"/>
              <a:t>underneath</a:t>
            </a:r>
            <a:r>
              <a:rPr lang="de-DE" dirty="0"/>
              <a:t>. LDP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semantics</a:t>
            </a:r>
            <a:r>
              <a:rPr lang="de-DE" dirty="0"/>
              <a:t>, </a:t>
            </a:r>
            <a:r>
              <a:rPr lang="de-DE" dirty="0" err="1"/>
              <a:t>confined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RDF, </a:t>
            </a:r>
            <a:r>
              <a:rPr lang="de-DE" dirty="0" err="1"/>
              <a:t>imply</a:t>
            </a:r>
            <a:r>
              <a:rPr lang="de-DE" dirty="0"/>
              <a:t> </a:t>
            </a:r>
            <a:r>
              <a:rPr lang="de-DE" dirty="0" err="1"/>
              <a:t>certain</a:t>
            </a:r>
            <a:r>
              <a:rPr lang="de-DE" dirty="0"/>
              <a:t> </a:t>
            </a:r>
            <a:r>
              <a:rPr lang="de-DE" dirty="0" err="1"/>
              <a:t>server</a:t>
            </a:r>
            <a:r>
              <a:rPr lang="de-DE" dirty="0"/>
              <a:t> </a:t>
            </a:r>
            <a:r>
              <a:rPr lang="de-DE" dirty="0" err="1"/>
              <a:t>behaviour</a:t>
            </a:r>
            <a:r>
              <a:rPr lang="de-DE" dirty="0"/>
              <a:t>. An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an LDP ‘</a:t>
            </a:r>
            <a:r>
              <a:rPr lang="de-DE" dirty="0" err="1"/>
              <a:t>collection</a:t>
            </a:r>
            <a:r>
              <a:rPr lang="de-DE" dirty="0"/>
              <a:t>’. This </a:t>
            </a:r>
            <a:r>
              <a:rPr lang="de-DE" dirty="0" err="1"/>
              <a:t>distinction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discussed</a:t>
            </a:r>
            <a:r>
              <a:rPr lang="de-DE" dirty="0"/>
              <a:t> </a:t>
            </a:r>
            <a:r>
              <a:rPr lang="de-DE" dirty="0" err="1"/>
              <a:t>later</a:t>
            </a:r>
            <a:r>
              <a:rPr lang="de-DE" dirty="0"/>
              <a:t> on.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95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More (RDF) </a:t>
            </a:r>
            <a:r>
              <a:rPr lang="de-DE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data</a:t>
            </a: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out </a:t>
            </a:r>
            <a:r>
              <a:rPr lang="de-DE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there</a:t>
            </a: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than</a:t>
            </a: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can</a:t>
            </a: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be</a:t>
            </a: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served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089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94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Slug</a:t>
            </a:r>
            <a:r>
              <a:rPr lang="en-US" baseline="0" dirty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40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Slug</a:t>
            </a:r>
            <a:r>
              <a:rPr lang="en-US" baseline="0" dirty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29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Slug</a:t>
            </a:r>
            <a:r>
              <a:rPr lang="en-US" baseline="0" dirty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01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Slug</a:t>
            </a:r>
            <a:r>
              <a:rPr lang="en-US" baseline="0" dirty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7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Slug</a:t>
            </a:r>
            <a:r>
              <a:rPr lang="en-US" baseline="0" dirty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33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Slug</a:t>
            </a:r>
            <a:r>
              <a:rPr lang="en-US" baseline="0" dirty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59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Etag</a:t>
            </a:r>
            <a:r>
              <a:rPr lang="en-US" dirty="0"/>
              <a:t> doesn’t match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24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64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2971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4497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104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551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7103" y="4077073"/>
            <a:ext cx="11328400" cy="2100263"/>
          </a:xfrm>
        </p:spPr>
        <p:txBody>
          <a:bodyPr/>
          <a:lstStyle/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4577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303 See Other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From RFC7231 (HTTP/1.1 Semantics and Content):</a:t>
            </a:r>
          </a:p>
          <a:p>
            <a:pPr marL="360000" lvl="1" indent="0">
              <a:buNone/>
            </a:pPr>
            <a:r>
              <a:rPr lang="en-US" dirty="0"/>
              <a:t>“A 303 response to a GET request indicates that the origin server does not have a representation of the target resource that can be transferred by the server over HTTP. However, the Location field value refers to a resource that is descriptive of the target resource, such that making a retrieval request on that other resource might result in a representation that is useful to recipients without implying that it represents the original target resource”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52AE0-A74D-6E47-B03F-B3C1344F29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62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303 Redirection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Client tries to GET HTML representation of resource</a:t>
            </a:r>
          </a:p>
          <a:p>
            <a:pPr lvl="1"/>
            <a:r>
              <a:rPr lang="en-US" dirty="0"/>
              <a:t>303 redirect to HTML resource, followed by GET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57516B6-B226-2D42-B22B-5E23548852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3946834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3946834"/>
            <a:ext cx="1061972" cy="106197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3736366" y="4274731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1" y="3804308"/>
            <a:ext cx="1853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GET /&lt;id&gt; HTTP/1.1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Accept: text/html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11601" y="4286101"/>
            <a:ext cx="3708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303 See Other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>
                <a:latin typeface="Lucida Sans Typewriter"/>
                <a:cs typeface="Lucida Sans Typewriter"/>
              </a:rPr>
              <a:t>example.org</a:t>
            </a:r>
            <a:r>
              <a:rPr lang="en-US" sz="1200" dirty="0">
                <a:latin typeface="Lucida Sans Typewriter"/>
                <a:cs typeface="Lucida Sans Typewriter"/>
              </a:rPr>
              <a:t>/&lt;id&gt;.html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4738339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736366" y="5229709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911601" y="4759286"/>
            <a:ext cx="23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GET /&lt;id&gt;.html HTTP/1.1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Accept: text/html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11601" y="5241079"/>
            <a:ext cx="23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200 OK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Content-Type: text/html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3736366" y="5693317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Document 21"/>
          <p:cNvSpPr/>
          <p:nvPr/>
        </p:nvSpPr>
        <p:spPr bwMode="auto">
          <a:xfrm>
            <a:off x="7920000" y="5328000"/>
            <a:ext cx="540000" cy="720000"/>
          </a:xfrm>
          <a:prstGeom prst="flowChartDocumen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html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74056" y="5017565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client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723587" y="5017565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12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8" grpId="0"/>
      <p:bldP spid="19" grpId="0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303 Redirection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Client tries to GET an RDF representation of resource</a:t>
            </a:r>
          </a:p>
          <a:p>
            <a:pPr lvl="1"/>
            <a:r>
              <a:rPr lang="en-US" dirty="0"/>
              <a:t>303 redirect to RDF resource, followed by GET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52890CF-73C8-9E40-948C-30EBBDED28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3946834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3946834"/>
            <a:ext cx="1061972" cy="106197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3736366" y="4274731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0" y="3804308"/>
            <a:ext cx="2688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GET /&lt;id&gt; HTTP/1.1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Accept: application/</a:t>
            </a:r>
            <a:r>
              <a:rPr lang="en-US" sz="1200" dirty="0" err="1">
                <a:latin typeface="Lucida Sans Typewriter"/>
                <a:cs typeface="Lucida Sans Typewriter"/>
              </a:rPr>
              <a:t>rdf+xml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11601" y="4286101"/>
            <a:ext cx="3615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303 See Other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>
                <a:latin typeface="Lucida Sans Typewriter"/>
                <a:cs typeface="Lucida Sans Typewriter"/>
              </a:rPr>
              <a:t>example.org</a:t>
            </a:r>
            <a:r>
              <a:rPr lang="en-US" sz="1200" dirty="0">
                <a:latin typeface="Lucida Sans Typewriter"/>
                <a:cs typeface="Lucida Sans Typewriter"/>
              </a:rPr>
              <a:t>/&lt;id&gt;.</a:t>
            </a:r>
            <a:r>
              <a:rPr lang="en-US" sz="1200" dirty="0" err="1">
                <a:latin typeface="Lucida Sans Typewriter"/>
                <a:cs typeface="Lucida Sans Typewriter"/>
              </a:rPr>
              <a:t>rdf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4738339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736366" y="5229709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911600" y="4759286"/>
            <a:ext cx="2688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GET /&lt;id&gt;.</a:t>
            </a:r>
            <a:r>
              <a:rPr lang="en-US" sz="1200" dirty="0" err="1">
                <a:latin typeface="Lucida Sans Typewriter"/>
                <a:cs typeface="Lucida Sans Typewriter"/>
              </a:rPr>
              <a:t>rdf</a:t>
            </a:r>
            <a:r>
              <a:rPr lang="en-US" sz="1200" dirty="0">
                <a:latin typeface="Lucida Sans Typewriter"/>
                <a:cs typeface="Lucida Sans Typewriter"/>
              </a:rPr>
              <a:t> HTTP/1.1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Accept: application/</a:t>
            </a:r>
            <a:r>
              <a:rPr lang="en-US" sz="1200" dirty="0" err="1">
                <a:latin typeface="Lucida Sans Typewriter"/>
                <a:cs typeface="Lucida Sans Typewriter"/>
              </a:rPr>
              <a:t>rdf+xml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1600" y="5241079"/>
            <a:ext cx="3244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200 OK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Content-Type: application/</a:t>
            </a:r>
            <a:r>
              <a:rPr lang="en-US" sz="1200" dirty="0" err="1">
                <a:latin typeface="Lucida Sans Typewriter"/>
                <a:cs typeface="Lucida Sans Typewriter"/>
              </a:rPr>
              <a:t>rdf+xml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3736366" y="5693317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Document 15"/>
          <p:cNvSpPr/>
          <p:nvPr/>
        </p:nvSpPr>
        <p:spPr bwMode="auto">
          <a:xfrm>
            <a:off x="7920000" y="5328000"/>
            <a:ext cx="540000" cy="720000"/>
          </a:xfrm>
          <a:prstGeom prst="flowChartDocumen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rdf</a:t>
            </a: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74056" y="5008806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client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723587" y="5008806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42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458" name="Straight Connector 29"/>
          <p:cNvCxnSpPr>
            <a:cxnSpLocks noChangeShapeType="1"/>
          </p:cNvCxnSpPr>
          <p:nvPr/>
        </p:nvCxnSpPr>
        <p:spPr bwMode="auto">
          <a:xfrm>
            <a:off x="2209800" y="3276600"/>
            <a:ext cx="777240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Publishing is only half the story...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D69AF7-4ED4-3247-881C-1C895B52E3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4191000" y="1981200"/>
            <a:ext cx="37338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2400">
                <a:solidFill>
                  <a:srgbClr val="333D43"/>
                </a:solidFill>
                <a:ea typeface="Georgia" charset="0"/>
                <a:cs typeface="Georgia" charset="0"/>
              </a:rPr>
              <a:t>User Interface</a:t>
            </a:r>
            <a:endParaRPr lang="en-GB" sz="2400">
              <a:solidFill>
                <a:schemeClr val="tx1"/>
              </a:solidFill>
              <a:ea typeface="Georgia" charset="0"/>
              <a:cs typeface="Georgia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667000" y="5638800"/>
            <a:ext cx="1524000" cy="685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419600" y="5638800"/>
            <a:ext cx="1524000" cy="685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172200" y="5638800"/>
            <a:ext cx="1524000" cy="685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924800" y="5638800"/>
            <a:ext cx="1524000" cy="685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19465" name="TextBox 9"/>
          <p:cNvSpPr txBox="1">
            <a:spLocks noChangeArrowheads="1"/>
          </p:cNvSpPr>
          <p:nvPr/>
        </p:nvSpPr>
        <p:spPr bwMode="auto">
          <a:xfrm>
            <a:off x="1903414" y="5257800"/>
            <a:ext cx="15255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Lucida Sans" panose="020B0602030504020204" pitchFamily="34" charset="77"/>
              </a:rPr>
              <a:t>RDF Files</a:t>
            </a:r>
          </a:p>
        </p:txBody>
      </p:sp>
      <p:cxnSp>
        <p:nvCxnSpPr>
          <p:cNvPr id="19466" name="Straight Arrow Connector 11"/>
          <p:cNvCxnSpPr>
            <a:cxnSpLocks noChangeShapeType="1"/>
            <a:stCxn id="4" idx="2"/>
            <a:endCxn id="15" idx="0"/>
          </p:cNvCxnSpPr>
          <p:nvPr/>
        </p:nvCxnSpPr>
        <p:spPr bwMode="auto">
          <a:xfrm rot="16200000" flipH="1">
            <a:off x="5906294" y="2666206"/>
            <a:ext cx="304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9467" name="Elbow Connector 20"/>
          <p:cNvCxnSpPr>
            <a:cxnSpLocks noChangeShapeType="1"/>
          </p:cNvCxnSpPr>
          <p:nvPr/>
        </p:nvCxnSpPr>
        <p:spPr bwMode="auto">
          <a:xfrm rot="5400000">
            <a:off x="5161757" y="4742657"/>
            <a:ext cx="915987" cy="876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19468" name="Elbow Connector 22"/>
          <p:cNvCxnSpPr>
            <a:cxnSpLocks noChangeShapeType="1"/>
            <a:stCxn id="8" idx="0"/>
          </p:cNvCxnSpPr>
          <p:nvPr/>
        </p:nvCxnSpPr>
        <p:spPr bwMode="auto">
          <a:xfrm rot="16200000" flipV="1">
            <a:off x="6038057" y="4742657"/>
            <a:ext cx="915987" cy="876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9" name="Elbow Connector 24"/>
          <p:cNvCxnSpPr>
            <a:cxnSpLocks noChangeShapeType="1"/>
            <a:stCxn id="9" idx="0"/>
          </p:cNvCxnSpPr>
          <p:nvPr/>
        </p:nvCxnSpPr>
        <p:spPr bwMode="auto">
          <a:xfrm rot="16200000" flipV="1">
            <a:off x="6914357" y="3866357"/>
            <a:ext cx="915987" cy="2628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70" name="Elbow Connector 26"/>
          <p:cNvCxnSpPr>
            <a:cxnSpLocks noChangeShapeType="1"/>
            <a:stCxn id="6" idx="0"/>
          </p:cNvCxnSpPr>
          <p:nvPr/>
        </p:nvCxnSpPr>
        <p:spPr bwMode="auto">
          <a:xfrm rot="5400000" flipH="1" flipV="1">
            <a:off x="4285457" y="3866357"/>
            <a:ext cx="915987" cy="2628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Rectangle 14"/>
          <p:cNvSpPr/>
          <p:nvPr/>
        </p:nvSpPr>
        <p:spPr bwMode="auto">
          <a:xfrm>
            <a:off x="4192588" y="2819400"/>
            <a:ext cx="37338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2400">
                <a:solidFill>
                  <a:srgbClr val="333D43"/>
                </a:solidFill>
                <a:ea typeface="Georgia" charset="0"/>
                <a:cs typeface="Georgia" charset="0"/>
              </a:rPr>
              <a:t>Application Logic</a:t>
            </a:r>
            <a:endParaRPr lang="en-GB" sz="2400">
              <a:solidFill>
                <a:schemeClr val="tx1"/>
              </a:solidFill>
              <a:ea typeface="Georgia" charset="0"/>
              <a:cs typeface="Georgia" charset="0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5410200" y="4114801"/>
            <a:ext cx="1295400" cy="608013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eaLnBrk="0" hangingPunct="0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19473" name="Straight Arrow Connector 18"/>
          <p:cNvCxnSpPr>
            <a:cxnSpLocks noChangeShapeType="1"/>
            <a:stCxn id="15" idx="2"/>
            <a:endCxn id="16" idx="1"/>
          </p:cNvCxnSpPr>
          <p:nvPr/>
        </p:nvCxnSpPr>
        <p:spPr bwMode="auto">
          <a:xfrm rot="5400000">
            <a:off x="5906294" y="3961606"/>
            <a:ext cx="304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9474" name="TextBox 19"/>
          <p:cNvSpPr txBox="1">
            <a:spLocks noChangeArrowheads="1"/>
          </p:cNvSpPr>
          <p:nvPr/>
        </p:nvSpPr>
        <p:spPr bwMode="auto">
          <a:xfrm>
            <a:off x="3657600" y="4114801"/>
            <a:ext cx="152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Lucida Sans" panose="020B0602030504020204" pitchFamily="34" charset="77"/>
              </a:rPr>
              <a:t>RDF </a:t>
            </a:r>
            <a:r>
              <a:rPr lang="en-GB" dirty="0" err="1">
                <a:latin typeface="Lucida Sans" panose="020B0602030504020204" pitchFamily="34" charset="77"/>
              </a:rPr>
              <a:t>Triplestore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19475" name="TextBox 30"/>
          <p:cNvSpPr txBox="1">
            <a:spLocks noChangeArrowheads="1"/>
          </p:cNvSpPr>
          <p:nvPr/>
        </p:nvSpPr>
        <p:spPr bwMode="auto">
          <a:xfrm>
            <a:off x="2132014" y="2819400"/>
            <a:ext cx="15255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Lucida Sans" panose="020B0602030504020204" pitchFamily="34" charset="77"/>
              </a:rPr>
              <a:t>Client</a:t>
            </a:r>
          </a:p>
        </p:txBody>
      </p:sp>
      <p:sp>
        <p:nvSpPr>
          <p:cNvPr id="19476" name="TextBox 31"/>
          <p:cNvSpPr txBox="1">
            <a:spLocks noChangeArrowheads="1"/>
          </p:cNvSpPr>
          <p:nvPr/>
        </p:nvSpPr>
        <p:spPr bwMode="auto">
          <a:xfrm>
            <a:off x="2133600" y="3429000"/>
            <a:ext cx="15255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Lucida Sans" panose="020B0602030504020204" pitchFamily="34" charset="77"/>
              </a:rPr>
              <a:t>Server</a:t>
            </a:r>
          </a:p>
        </p:txBody>
      </p:sp>
      <p:sp>
        <p:nvSpPr>
          <p:cNvPr id="19477" name="TextBox 32"/>
          <p:cNvSpPr txBox="1">
            <a:spLocks noChangeArrowheads="1"/>
          </p:cNvSpPr>
          <p:nvPr/>
        </p:nvSpPr>
        <p:spPr bwMode="auto">
          <a:xfrm>
            <a:off x="5638800" y="37338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Lucida Sans" panose="020B0602030504020204" pitchFamily="34" charset="77"/>
              </a:rPr>
              <a:t>SPARQL</a:t>
            </a:r>
          </a:p>
        </p:txBody>
      </p:sp>
    </p:spTree>
    <p:extLst>
      <p:ext uri="{BB962C8B-B14F-4D97-AF65-F5344CB8AC3E}">
        <p14:creationId xmlns:p14="http://schemas.microsoft.com/office/powerpoint/2010/main" val="4103414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wrong with this picture?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Based on a </a:t>
            </a:r>
            <a:r>
              <a:rPr lang="en-US" dirty="0" err="1"/>
              <a:t>triplestore</a:t>
            </a:r>
            <a:r>
              <a:rPr lang="en-US" dirty="0"/>
              <a:t>-centric view of linked data</a:t>
            </a:r>
          </a:p>
          <a:p>
            <a:pPr lvl="1"/>
            <a:r>
              <a:rPr lang="en-US" dirty="0"/>
              <a:t>Graphs are managed by the </a:t>
            </a:r>
            <a:r>
              <a:rPr lang="en-US" dirty="0" err="1"/>
              <a:t>triplestore</a:t>
            </a:r>
            <a:endParaRPr lang="en-US" dirty="0"/>
          </a:p>
          <a:p>
            <a:r>
              <a:rPr lang="en-US" dirty="0"/>
              <a:t>How does the application interact with the RDF files?</a:t>
            </a:r>
          </a:p>
          <a:p>
            <a:r>
              <a:rPr lang="en-US" dirty="0"/>
              <a:t>How does caching work? (</a:t>
            </a:r>
            <a:r>
              <a:rPr lang="en-US" dirty="0" err="1"/>
              <a:t>triplestore</a:t>
            </a:r>
            <a:r>
              <a:rPr lang="en-US" dirty="0"/>
              <a:t> refresh frequency,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How do writes work? (only to </a:t>
            </a:r>
            <a:r>
              <a:rPr lang="en-US" dirty="0" err="1"/>
              <a:t>triplestore</a:t>
            </a:r>
            <a:r>
              <a:rPr lang="en-US" dirty="0"/>
              <a:t>?)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3C9AC5-F849-FA48-AD55-1619F3081B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7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SPARQL 1.1 Graph </a:t>
            </a:r>
            <a:r>
              <a:rPr lang="en-US" dirty="0"/>
              <a:t>Store Protocol</a:t>
            </a:r>
          </a:p>
        </p:txBody>
      </p:sp>
    </p:spTree>
    <p:extLst>
      <p:ext uri="{BB962C8B-B14F-4D97-AF65-F5344CB8AC3E}">
        <p14:creationId xmlns:p14="http://schemas.microsoft.com/office/powerpoint/2010/main" val="3771352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SPARQL 1.1 Graph Store Protocol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approach to managing a collection of RDF graphs </a:t>
            </a:r>
          </a:p>
          <a:p>
            <a:pPr lvl="1"/>
            <a:r>
              <a:rPr lang="en-US" dirty="0"/>
              <a:t>A set of rules for HTTP operations on named graphs</a:t>
            </a:r>
          </a:p>
          <a:p>
            <a:pPr lvl="1"/>
            <a:r>
              <a:rPr lang="en-US" dirty="0"/>
              <a:t>An alternative to SPARQL 1.1 Update</a:t>
            </a:r>
          </a:p>
          <a:p>
            <a:pPr lvl="1"/>
            <a:r>
              <a:rPr lang="en-US" dirty="0" err="1"/>
              <a:t>RESTful</a:t>
            </a:r>
            <a:endParaRPr lang="en-US" dirty="0"/>
          </a:p>
          <a:p>
            <a:pPr lvl="1"/>
            <a:r>
              <a:rPr lang="en-US" dirty="0"/>
              <a:t>An architecture for read-write Linked Data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177404-60E0-C943-AD33-32CD27BC7C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27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Model: Direct Graph Identification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Cloud 14"/>
          <p:cNvSpPr/>
          <p:nvPr/>
        </p:nvSpPr>
        <p:spPr bwMode="auto">
          <a:xfrm>
            <a:off x="7811482" y="2739056"/>
            <a:ext cx="1440000" cy="1080000"/>
          </a:xfrm>
          <a:prstGeom prst="cloud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70789" y="4255252"/>
            <a:ext cx="1452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RDF Graph </a:t>
            </a:r>
            <a:br>
              <a:rPr lang="en-US" dirty="0"/>
            </a:br>
            <a:r>
              <a:rPr lang="en-US" dirty="0"/>
              <a:t>Content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5435897" y="5383606"/>
            <a:ext cx="893955" cy="803244"/>
            <a:chOff x="1230783" y="4911061"/>
            <a:chExt cx="893955" cy="803244"/>
          </a:xfrm>
        </p:grpSpPr>
        <p:sp>
          <p:nvSpPr>
            <p:cNvPr id="30" name="Oval 29"/>
            <p:cNvSpPr/>
            <p:nvPr/>
          </p:nvSpPr>
          <p:spPr bwMode="auto">
            <a:xfrm>
              <a:off x="1412205" y="4911061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1836738" y="5335594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1230783" y="5426305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33" name="Straight Arrow Connector 32"/>
            <p:cNvCxnSpPr>
              <a:stCxn id="30" idx="5"/>
              <a:endCxn id="31" idx="1"/>
            </p:cNvCxnSpPr>
            <p:nvPr/>
          </p:nvCxnSpPr>
          <p:spPr bwMode="auto">
            <a:xfrm>
              <a:off x="1658028" y="5156884"/>
              <a:ext cx="220887" cy="22088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4" name="Straight Arrow Connector 33"/>
            <p:cNvCxnSpPr>
              <a:stCxn id="31" idx="2"/>
              <a:endCxn id="32" idx="6"/>
            </p:cNvCxnSpPr>
            <p:nvPr/>
          </p:nvCxnSpPr>
          <p:spPr bwMode="auto">
            <a:xfrm flipH="1">
              <a:off x="1518783" y="5479594"/>
              <a:ext cx="317955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5" name="Straight Arrow Connector 34"/>
            <p:cNvCxnSpPr>
              <a:stCxn id="32" idx="0"/>
              <a:endCxn id="30" idx="3"/>
            </p:cNvCxnSpPr>
            <p:nvPr/>
          </p:nvCxnSpPr>
          <p:spPr bwMode="auto">
            <a:xfrm flipV="1">
              <a:off x="1374783" y="5156884"/>
              <a:ext cx="79599" cy="26942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sp>
        <p:nvSpPr>
          <p:cNvPr id="36" name="TextBox 35"/>
          <p:cNvSpPr txBox="1"/>
          <p:nvPr/>
        </p:nvSpPr>
        <p:spPr>
          <a:xfrm>
            <a:off x="5249819" y="613199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RDF Graph</a:t>
            </a:r>
          </a:p>
        </p:txBody>
      </p:sp>
      <p:pic>
        <p:nvPicPr>
          <p:cNvPr id="37" name="Picture 3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08" y="3086141"/>
            <a:ext cx="1061972" cy="1061972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 bwMode="auto">
          <a:xfrm>
            <a:off x="3214836" y="2854134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3363451" y="2577136"/>
            <a:ext cx="928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PUT/POST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3237233" y="4274289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3385848" y="3997291"/>
            <a:ext cx="462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GET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 flipH="1">
            <a:off x="3205380" y="4717801"/>
            <a:ext cx="423600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3237233" y="3628127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3363450" y="3351129"/>
            <a:ext cx="741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DELETE</a:t>
            </a:r>
          </a:p>
        </p:txBody>
      </p:sp>
      <p:sp>
        <p:nvSpPr>
          <p:cNvPr id="24" name="Document 23"/>
          <p:cNvSpPr/>
          <p:nvPr/>
        </p:nvSpPr>
        <p:spPr bwMode="auto">
          <a:xfrm>
            <a:off x="4462421" y="4362886"/>
            <a:ext cx="540000" cy="720000"/>
          </a:xfrm>
          <a:prstGeom prst="flowChartDocumen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8" name="Curved Connector 57"/>
          <p:cNvCxnSpPr>
            <a:stCxn id="24" idx="2"/>
          </p:cNvCxnSpPr>
          <p:nvPr/>
        </p:nvCxnSpPr>
        <p:spPr bwMode="auto">
          <a:xfrm rot="16200000" flipH="1">
            <a:off x="4709538" y="5058169"/>
            <a:ext cx="772854" cy="72708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0" name="Curved Connector 59"/>
          <p:cNvCxnSpPr>
            <a:cxnSpLocks/>
            <a:endCxn id="15" idx="1"/>
          </p:cNvCxnSpPr>
          <p:nvPr/>
        </p:nvCxnSpPr>
        <p:spPr bwMode="auto">
          <a:xfrm flipV="1">
            <a:off x="6349529" y="3817906"/>
            <a:ext cx="2181953" cy="1936944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3101994" y="5396108"/>
            <a:ext cx="1837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serialisation</a:t>
            </a:r>
            <a:r>
              <a:rPr lang="en-US" dirty="0"/>
              <a:t> of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744388" y="5394103"/>
            <a:ext cx="1752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interpreted as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441388" y="1673174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IRI</a:t>
            </a:r>
          </a:p>
        </p:txBody>
      </p:sp>
      <p:cxnSp>
        <p:nvCxnSpPr>
          <p:cNvPr id="67" name="Curved Connector 66"/>
          <p:cNvCxnSpPr>
            <a:cxnSpLocks/>
            <a:stCxn id="66" idx="3"/>
            <a:endCxn id="15" idx="3"/>
          </p:cNvCxnSpPr>
          <p:nvPr/>
        </p:nvCxnSpPr>
        <p:spPr bwMode="auto">
          <a:xfrm>
            <a:off x="7903374" y="1857840"/>
            <a:ext cx="628108" cy="942966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8393582" y="2042506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identifies</a:t>
            </a:r>
          </a:p>
        </p:txBody>
      </p:sp>
      <p:sp>
        <p:nvSpPr>
          <p:cNvPr id="57" name="Document 56">
            <a:extLst>
              <a:ext uri="{FF2B5EF4-FFF2-40B4-BE49-F238E27FC236}">
                <a16:creationId xmlns:a16="http://schemas.microsoft.com/office/drawing/2014/main" id="{053400EE-6565-0A4C-B749-BE1F4170ED1F}"/>
              </a:ext>
            </a:extLst>
          </p:cNvPr>
          <p:cNvSpPr/>
          <p:nvPr/>
        </p:nvSpPr>
        <p:spPr bwMode="auto">
          <a:xfrm>
            <a:off x="4462421" y="2461838"/>
            <a:ext cx="540000" cy="720000"/>
          </a:xfrm>
          <a:prstGeom prst="flowChartDocumen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24C9B75-EE95-BE41-A240-A9E8C4AA7C05}"/>
              </a:ext>
            </a:extLst>
          </p:cNvPr>
          <p:cNvGrpSpPr/>
          <p:nvPr/>
        </p:nvGrpSpPr>
        <p:grpSpPr>
          <a:xfrm>
            <a:off x="4571787" y="4515889"/>
            <a:ext cx="364358" cy="327386"/>
            <a:chOff x="1230783" y="4911061"/>
            <a:chExt cx="893955" cy="803244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0AD37D5A-8204-A54E-A0CC-566B4DE278CA}"/>
                </a:ext>
              </a:extLst>
            </p:cNvPr>
            <p:cNvSpPr/>
            <p:nvPr/>
          </p:nvSpPr>
          <p:spPr bwMode="auto">
            <a:xfrm>
              <a:off x="1412205" y="4911061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02F6ABCA-9593-7D45-84E7-18461655E12F}"/>
                </a:ext>
              </a:extLst>
            </p:cNvPr>
            <p:cNvSpPr/>
            <p:nvPr/>
          </p:nvSpPr>
          <p:spPr bwMode="auto">
            <a:xfrm>
              <a:off x="1836738" y="5335594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3F58EDC-1F46-5442-BE75-BBDB21CDF3FB}"/>
                </a:ext>
              </a:extLst>
            </p:cNvPr>
            <p:cNvSpPr/>
            <p:nvPr/>
          </p:nvSpPr>
          <p:spPr bwMode="auto">
            <a:xfrm>
              <a:off x="1230783" y="5426305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B9D8A648-4928-B24F-BFB5-F094730D00C8}"/>
                </a:ext>
              </a:extLst>
            </p:cNvPr>
            <p:cNvCxnSpPr>
              <a:stCxn id="61" idx="5"/>
              <a:endCxn id="62" idx="1"/>
            </p:cNvCxnSpPr>
            <p:nvPr/>
          </p:nvCxnSpPr>
          <p:spPr bwMode="auto">
            <a:xfrm>
              <a:off x="1658028" y="5156884"/>
              <a:ext cx="220887" cy="22088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6CE5298D-5444-4745-854A-EAAF5154CBE0}"/>
                </a:ext>
              </a:extLst>
            </p:cNvPr>
            <p:cNvCxnSpPr>
              <a:stCxn id="62" idx="2"/>
              <a:endCxn id="63" idx="6"/>
            </p:cNvCxnSpPr>
            <p:nvPr/>
          </p:nvCxnSpPr>
          <p:spPr bwMode="auto">
            <a:xfrm flipH="1">
              <a:off x="1518783" y="5479594"/>
              <a:ext cx="317955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B2EE42E-7402-7F4B-8946-B17177A591C6}"/>
                </a:ext>
              </a:extLst>
            </p:cNvPr>
            <p:cNvCxnSpPr>
              <a:stCxn id="63" idx="0"/>
              <a:endCxn id="61" idx="3"/>
            </p:cNvCxnSpPr>
            <p:nvPr/>
          </p:nvCxnSpPr>
          <p:spPr bwMode="auto">
            <a:xfrm flipV="1">
              <a:off x="1374783" y="5156884"/>
              <a:ext cx="79599" cy="26942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D8BC1A28-C492-2E4C-8672-FB7484340DD9}"/>
              </a:ext>
            </a:extLst>
          </p:cNvPr>
          <p:cNvGrpSpPr/>
          <p:nvPr/>
        </p:nvGrpSpPr>
        <p:grpSpPr>
          <a:xfrm>
            <a:off x="4563744" y="2654680"/>
            <a:ext cx="364358" cy="327386"/>
            <a:chOff x="1230783" y="4911061"/>
            <a:chExt cx="893955" cy="803244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1BD1289-8188-CE46-B9C0-70D175495B13}"/>
                </a:ext>
              </a:extLst>
            </p:cNvPr>
            <p:cNvSpPr/>
            <p:nvPr/>
          </p:nvSpPr>
          <p:spPr bwMode="auto">
            <a:xfrm>
              <a:off x="1412205" y="4911061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E3C884-773A-9C49-94F7-006995C26BCA}"/>
                </a:ext>
              </a:extLst>
            </p:cNvPr>
            <p:cNvSpPr/>
            <p:nvPr/>
          </p:nvSpPr>
          <p:spPr bwMode="auto">
            <a:xfrm>
              <a:off x="1836738" y="5335594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AFA8D47A-0594-CD47-8650-8282C13CCA98}"/>
                </a:ext>
              </a:extLst>
            </p:cNvPr>
            <p:cNvSpPr/>
            <p:nvPr/>
          </p:nvSpPr>
          <p:spPr bwMode="auto">
            <a:xfrm>
              <a:off x="1230783" y="5426305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22BDF4AC-3A69-314E-8E00-066A9952BBF0}"/>
                </a:ext>
              </a:extLst>
            </p:cNvPr>
            <p:cNvCxnSpPr>
              <a:stCxn id="73" idx="5"/>
              <a:endCxn id="74" idx="1"/>
            </p:cNvCxnSpPr>
            <p:nvPr/>
          </p:nvCxnSpPr>
          <p:spPr bwMode="auto">
            <a:xfrm>
              <a:off x="1658028" y="5156884"/>
              <a:ext cx="220887" cy="22088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8181B569-DEB5-0C45-B37E-DC2513935CD0}"/>
                </a:ext>
              </a:extLst>
            </p:cNvPr>
            <p:cNvCxnSpPr>
              <a:stCxn id="74" idx="2"/>
              <a:endCxn id="75" idx="6"/>
            </p:cNvCxnSpPr>
            <p:nvPr/>
          </p:nvCxnSpPr>
          <p:spPr bwMode="auto">
            <a:xfrm flipH="1">
              <a:off x="1518783" y="5479594"/>
              <a:ext cx="317955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3A5BD749-27C1-6C4E-BEB7-ADD679AF63F4}"/>
                </a:ext>
              </a:extLst>
            </p:cNvPr>
            <p:cNvCxnSpPr>
              <a:stCxn id="75" idx="0"/>
              <a:endCxn id="73" idx="3"/>
            </p:cNvCxnSpPr>
            <p:nvPr/>
          </p:nvCxnSpPr>
          <p:spPr bwMode="auto">
            <a:xfrm flipV="1">
              <a:off x="1374783" y="5156884"/>
              <a:ext cx="79599" cy="26942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077E89B-F9F8-CB4E-8696-5AE29679C345}"/>
              </a:ext>
            </a:extLst>
          </p:cNvPr>
          <p:cNvGrpSpPr/>
          <p:nvPr/>
        </p:nvGrpSpPr>
        <p:grpSpPr>
          <a:xfrm>
            <a:off x="8349303" y="3093504"/>
            <a:ext cx="364358" cy="327386"/>
            <a:chOff x="1230783" y="4911061"/>
            <a:chExt cx="893955" cy="803244"/>
          </a:xfrm>
        </p:grpSpPr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8B75D012-F934-9A4A-BE39-9A78D2406F59}"/>
                </a:ext>
              </a:extLst>
            </p:cNvPr>
            <p:cNvSpPr/>
            <p:nvPr/>
          </p:nvSpPr>
          <p:spPr bwMode="auto">
            <a:xfrm>
              <a:off x="1412205" y="4911061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F207A4FF-5E51-5042-866C-37307310B598}"/>
                </a:ext>
              </a:extLst>
            </p:cNvPr>
            <p:cNvSpPr/>
            <p:nvPr/>
          </p:nvSpPr>
          <p:spPr bwMode="auto">
            <a:xfrm>
              <a:off x="1836738" y="5335594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32E87941-1E39-4744-A310-C8278309953F}"/>
                </a:ext>
              </a:extLst>
            </p:cNvPr>
            <p:cNvSpPr/>
            <p:nvPr/>
          </p:nvSpPr>
          <p:spPr bwMode="auto">
            <a:xfrm>
              <a:off x="1230783" y="5426305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7026F308-4DA3-2C4B-AE7E-A293E03E7F89}"/>
                </a:ext>
              </a:extLst>
            </p:cNvPr>
            <p:cNvCxnSpPr>
              <a:stCxn id="80" idx="5"/>
              <a:endCxn id="81" idx="1"/>
            </p:cNvCxnSpPr>
            <p:nvPr/>
          </p:nvCxnSpPr>
          <p:spPr bwMode="auto">
            <a:xfrm>
              <a:off x="1658028" y="5156884"/>
              <a:ext cx="220887" cy="22088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DB326CBE-A051-5849-999A-877E585F8A15}"/>
                </a:ext>
              </a:extLst>
            </p:cNvPr>
            <p:cNvCxnSpPr>
              <a:stCxn id="81" idx="2"/>
              <a:endCxn id="82" idx="6"/>
            </p:cNvCxnSpPr>
            <p:nvPr/>
          </p:nvCxnSpPr>
          <p:spPr bwMode="auto">
            <a:xfrm flipH="1">
              <a:off x="1518783" y="5479594"/>
              <a:ext cx="317955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32EF9BFA-F298-A749-8928-D39BFE49D52E}"/>
                </a:ext>
              </a:extLst>
            </p:cNvPr>
            <p:cNvCxnSpPr>
              <a:stCxn id="82" idx="0"/>
              <a:endCxn id="80" idx="3"/>
            </p:cNvCxnSpPr>
            <p:nvPr/>
          </p:nvCxnSpPr>
          <p:spPr bwMode="auto">
            <a:xfrm flipV="1">
              <a:off x="1374783" y="5156884"/>
              <a:ext cx="79599" cy="26942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267318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Model: Indirect Graph Identification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Cloud 14"/>
          <p:cNvSpPr/>
          <p:nvPr/>
        </p:nvSpPr>
        <p:spPr bwMode="auto">
          <a:xfrm>
            <a:off x="7811482" y="2739056"/>
            <a:ext cx="1440000" cy="1080000"/>
          </a:xfrm>
          <a:prstGeom prst="cloud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70789" y="4255252"/>
            <a:ext cx="1452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RDF Graph </a:t>
            </a:r>
            <a:br>
              <a:rPr lang="en-US" dirty="0"/>
            </a:br>
            <a:r>
              <a:rPr lang="en-US" dirty="0"/>
              <a:t>Content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5435897" y="5383606"/>
            <a:ext cx="893955" cy="803244"/>
            <a:chOff x="1230783" y="4911061"/>
            <a:chExt cx="893955" cy="803244"/>
          </a:xfrm>
        </p:grpSpPr>
        <p:sp>
          <p:nvSpPr>
            <p:cNvPr id="30" name="Oval 29"/>
            <p:cNvSpPr/>
            <p:nvPr/>
          </p:nvSpPr>
          <p:spPr bwMode="auto">
            <a:xfrm>
              <a:off x="1412205" y="4911061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1836738" y="5335594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1230783" y="5426305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33" name="Straight Arrow Connector 32"/>
            <p:cNvCxnSpPr>
              <a:stCxn id="30" idx="5"/>
              <a:endCxn id="31" idx="1"/>
            </p:cNvCxnSpPr>
            <p:nvPr/>
          </p:nvCxnSpPr>
          <p:spPr bwMode="auto">
            <a:xfrm>
              <a:off x="1658028" y="5156884"/>
              <a:ext cx="220887" cy="22088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4" name="Straight Arrow Connector 33"/>
            <p:cNvCxnSpPr>
              <a:stCxn id="31" idx="2"/>
              <a:endCxn id="32" idx="6"/>
            </p:cNvCxnSpPr>
            <p:nvPr/>
          </p:nvCxnSpPr>
          <p:spPr bwMode="auto">
            <a:xfrm flipH="1">
              <a:off x="1518783" y="5479594"/>
              <a:ext cx="317955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5" name="Straight Arrow Connector 34"/>
            <p:cNvCxnSpPr>
              <a:stCxn id="32" idx="0"/>
              <a:endCxn id="30" idx="3"/>
            </p:cNvCxnSpPr>
            <p:nvPr/>
          </p:nvCxnSpPr>
          <p:spPr bwMode="auto">
            <a:xfrm flipV="1">
              <a:off x="1374783" y="5156884"/>
              <a:ext cx="79599" cy="26942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sp>
        <p:nvSpPr>
          <p:cNvPr id="36" name="TextBox 35"/>
          <p:cNvSpPr txBox="1"/>
          <p:nvPr/>
        </p:nvSpPr>
        <p:spPr>
          <a:xfrm>
            <a:off x="5249819" y="613199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RDF Graph</a:t>
            </a:r>
          </a:p>
        </p:txBody>
      </p:sp>
      <p:pic>
        <p:nvPicPr>
          <p:cNvPr id="37" name="Picture 3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08" y="3086141"/>
            <a:ext cx="1061972" cy="1061972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 bwMode="auto">
          <a:xfrm>
            <a:off x="3214836" y="2854134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3363451" y="2577136"/>
            <a:ext cx="928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PUT/POST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3237233" y="4274289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3385848" y="3997291"/>
            <a:ext cx="462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GET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 flipH="1">
            <a:off x="3205380" y="4717801"/>
            <a:ext cx="423600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3237233" y="3628127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3363450" y="3351129"/>
            <a:ext cx="741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DELETE</a:t>
            </a:r>
          </a:p>
        </p:txBody>
      </p:sp>
      <p:sp>
        <p:nvSpPr>
          <p:cNvPr id="24" name="Document 23"/>
          <p:cNvSpPr/>
          <p:nvPr/>
        </p:nvSpPr>
        <p:spPr bwMode="auto">
          <a:xfrm>
            <a:off x="4462421" y="4362886"/>
            <a:ext cx="540000" cy="720000"/>
          </a:xfrm>
          <a:prstGeom prst="flowChartDocumen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8" name="Curved Connector 57"/>
          <p:cNvCxnSpPr>
            <a:stCxn id="24" idx="2"/>
          </p:cNvCxnSpPr>
          <p:nvPr/>
        </p:nvCxnSpPr>
        <p:spPr bwMode="auto">
          <a:xfrm rot="16200000" flipH="1">
            <a:off x="4709538" y="5058169"/>
            <a:ext cx="772854" cy="72708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0" name="Curved Connector 59"/>
          <p:cNvCxnSpPr>
            <a:cxnSpLocks/>
            <a:endCxn id="15" idx="1"/>
          </p:cNvCxnSpPr>
          <p:nvPr/>
        </p:nvCxnSpPr>
        <p:spPr bwMode="auto">
          <a:xfrm flipV="1">
            <a:off x="6349529" y="3817906"/>
            <a:ext cx="2181953" cy="1936944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3101994" y="5396108"/>
            <a:ext cx="1837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serialisation</a:t>
            </a:r>
            <a:r>
              <a:rPr lang="en-US" dirty="0"/>
              <a:t> of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744388" y="5394103"/>
            <a:ext cx="1752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interpreted as</a:t>
            </a:r>
          </a:p>
        </p:txBody>
      </p:sp>
      <p:cxnSp>
        <p:nvCxnSpPr>
          <p:cNvPr id="67" name="Curved Connector 66"/>
          <p:cNvCxnSpPr>
            <a:cxnSpLocks/>
            <a:stCxn id="52" idx="3"/>
            <a:endCxn id="15" idx="3"/>
          </p:cNvCxnSpPr>
          <p:nvPr/>
        </p:nvCxnSpPr>
        <p:spPr bwMode="auto">
          <a:xfrm>
            <a:off x="7854738" y="1832904"/>
            <a:ext cx="676744" cy="967902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8393582" y="2042506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identifies</a:t>
            </a:r>
          </a:p>
        </p:txBody>
      </p:sp>
      <p:sp>
        <p:nvSpPr>
          <p:cNvPr id="57" name="Document 56">
            <a:extLst>
              <a:ext uri="{FF2B5EF4-FFF2-40B4-BE49-F238E27FC236}">
                <a16:creationId xmlns:a16="http://schemas.microsoft.com/office/drawing/2014/main" id="{053400EE-6565-0A4C-B749-BE1F4170ED1F}"/>
              </a:ext>
            </a:extLst>
          </p:cNvPr>
          <p:cNvSpPr/>
          <p:nvPr/>
        </p:nvSpPr>
        <p:spPr bwMode="auto">
          <a:xfrm>
            <a:off x="4462421" y="2461838"/>
            <a:ext cx="540000" cy="720000"/>
          </a:xfrm>
          <a:prstGeom prst="flowChartDocumen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324C9B75-EE95-BE41-A240-A9E8C4AA7C05}"/>
              </a:ext>
            </a:extLst>
          </p:cNvPr>
          <p:cNvGrpSpPr/>
          <p:nvPr/>
        </p:nvGrpSpPr>
        <p:grpSpPr>
          <a:xfrm>
            <a:off x="4571787" y="4515889"/>
            <a:ext cx="364358" cy="327386"/>
            <a:chOff x="1230783" y="4911061"/>
            <a:chExt cx="893955" cy="803244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0AD37D5A-8204-A54E-A0CC-566B4DE278CA}"/>
                </a:ext>
              </a:extLst>
            </p:cNvPr>
            <p:cNvSpPr/>
            <p:nvPr/>
          </p:nvSpPr>
          <p:spPr bwMode="auto">
            <a:xfrm>
              <a:off x="1412205" y="4911061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02F6ABCA-9593-7D45-84E7-18461655E12F}"/>
                </a:ext>
              </a:extLst>
            </p:cNvPr>
            <p:cNvSpPr/>
            <p:nvPr/>
          </p:nvSpPr>
          <p:spPr bwMode="auto">
            <a:xfrm>
              <a:off x="1836738" y="5335594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3F58EDC-1F46-5442-BE75-BBDB21CDF3FB}"/>
                </a:ext>
              </a:extLst>
            </p:cNvPr>
            <p:cNvSpPr/>
            <p:nvPr/>
          </p:nvSpPr>
          <p:spPr bwMode="auto">
            <a:xfrm>
              <a:off x="1230783" y="5426305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B9D8A648-4928-B24F-BFB5-F094730D00C8}"/>
                </a:ext>
              </a:extLst>
            </p:cNvPr>
            <p:cNvCxnSpPr>
              <a:stCxn id="61" idx="5"/>
              <a:endCxn id="62" idx="1"/>
            </p:cNvCxnSpPr>
            <p:nvPr/>
          </p:nvCxnSpPr>
          <p:spPr bwMode="auto">
            <a:xfrm>
              <a:off x="1658028" y="5156884"/>
              <a:ext cx="220887" cy="22088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6CE5298D-5444-4745-854A-EAAF5154CBE0}"/>
                </a:ext>
              </a:extLst>
            </p:cNvPr>
            <p:cNvCxnSpPr>
              <a:stCxn id="62" idx="2"/>
              <a:endCxn id="63" idx="6"/>
            </p:cNvCxnSpPr>
            <p:nvPr/>
          </p:nvCxnSpPr>
          <p:spPr bwMode="auto">
            <a:xfrm flipH="1">
              <a:off x="1518783" y="5479594"/>
              <a:ext cx="317955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B2EE42E-7402-7F4B-8946-B17177A591C6}"/>
                </a:ext>
              </a:extLst>
            </p:cNvPr>
            <p:cNvCxnSpPr>
              <a:stCxn id="63" idx="0"/>
              <a:endCxn id="61" idx="3"/>
            </p:cNvCxnSpPr>
            <p:nvPr/>
          </p:nvCxnSpPr>
          <p:spPr bwMode="auto">
            <a:xfrm flipV="1">
              <a:off x="1374783" y="5156884"/>
              <a:ext cx="79599" cy="26942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D8BC1A28-C492-2E4C-8672-FB7484340DD9}"/>
              </a:ext>
            </a:extLst>
          </p:cNvPr>
          <p:cNvGrpSpPr/>
          <p:nvPr/>
        </p:nvGrpSpPr>
        <p:grpSpPr>
          <a:xfrm>
            <a:off x="4563744" y="2654680"/>
            <a:ext cx="364358" cy="327386"/>
            <a:chOff x="1230783" y="4911061"/>
            <a:chExt cx="893955" cy="803244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1BD1289-8188-CE46-B9C0-70D175495B13}"/>
                </a:ext>
              </a:extLst>
            </p:cNvPr>
            <p:cNvSpPr/>
            <p:nvPr/>
          </p:nvSpPr>
          <p:spPr bwMode="auto">
            <a:xfrm>
              <a:off x="1412205" y="4911061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E3C884-773A-9C49-94F7-006995C26BCA}"/>
                </a:ext>
              </a:extLst>
            </p:cNvPr>
            <p:cNvSpPr/>
            <p:nvPr/>
          </p:nvSpPr>
          <p:spPr bwMode="auto">
            <a:xfrm>
              <a:off x="1836738" y="5335594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AFA8D47A-0594-CD47-8650-8282C13CCA98}"/>
                </a:ext>
              </a:extLst>
            </p:cNvPr>
            <p:cNvSpPr/>
            <p:nvPr/>
          </p:nvSpPr>
          <p:spPr bwMode="auto">
            <a:xfrm>
              <a:off x="1230783" y="5426305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22BDF4AC-3A69-314E-8E00-066A9952BBF0}"/>
                </a:ext>
              </a:extLst>
            </p:cNvPr>
            <p:cNvCxnSpPr>
              <a:stCxn id="73" idx="5"/>
              <a:endCxn id="74" idx="1"/>
            </p:cNvCxnSpPr>
            <p:nvPr/>
          </p:nvCxnSpPr>
          <p:spPr bwMode="auto">
            <a:xfrm>
              <a:off x="1658028" y="5156884"/>
              <a:ext cx="220887" cy="22088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8181B569-DEB5-0C45-B37E-DC2513935CD0}"/>
                </a:ext>
              </a:extLst>
            </p:cNvPr>
            <p:cNvCxnSpPr>
              <a:stCxn id="74" idx="2"/>
              <a:endCxn id="75" idx="6"/>
            </p:cNvCxnSpPr>
            <p:nvPr/>
          </p:nvCxnSpPr>
          <p:spPr bwMode="auto">
            <a:xfrm flipH="1">
              <a:off x="1518783" y="5479594"/>
              <a:ext cx="317955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3A5BD749-27C1-6C4E-BEB7-ADD679AF63F4}"/>
                </a:ext>
              </a:extLst>
            </p:cNvPr>
            <p:cNvCxnSpPr>
              <a:stCxn id="75" idx="0"/>
              <a:endCxn id="73" idx="3"/>
            </p:cNvCxnSpPr>
            <p:nvPr/>
          </p:nvCxnSpPr>
          <p:spPr bwMode="auto">
            <a:xfrm flipV="1">
              <a:off x="1374783" y="5156884"/>
              <a:ext cx="79599" cy="26942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077E89B-F9F8-CB4E-8696-5AE29679C345}"/>
              </a:ext>
            </a:extLst>
          </p:cNvPr>
          <p:cNvGrpSpPr/>
          <p:nvPr/>
        </p:nvGrpSpPr>
        <p:grpSpPr>
          <a:xfrm>
            <a:off x="8349303" y="3093504"/>
            <a:ext cx="364358" cy="327386"/>
            <a:chOff x="1230783" y="4911061"/>
            <a:chExt cx="893955" cy="803244"/>
          </a:xfrm>
        </p:grpSpPr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8B75D012-F934-9A4A-BE39-9A78D2406F59}"/>
                </a:ext>
              </a:extLst>
            </p:cNvPr>
            <p:cNvSpPr/>
            <p:nvPr/>
          </p:nvSpPr>
          <p:spPr bwMode="auto">
            <a:xfrm>
              <a:off x="1412205" y="4911061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F207A4FF-5E51-5042-866C-37307310B598}"/>
                </a:ext>
              </a:extLst>
            </p:cNvPr>
            <p:cNvSpPr/>
            <p:nvPr/>
          </p:nvSpPr>
          <p:spPr bwMode="auto">
            <a:xfrm>
              <a:off x="1836738" y="5335594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32E87941-1E39-4744-A310-C8278309953F}"/>
                </a:ext>
              </a:extLst>
            </p:cNvPr>
            <p:cNvSpPr/>
            <p:nvPr/>
          </p:nvSpPr>
          <p:spPr bwMode="auto">
            <a:xfrm>
              <a:off x="1230783" y="5426305"/>
              <a:ext cx="288000" cy="2880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7026F308-4DA3-2C4B-AE7E-A293E03E7F89}"/>
                </a:ext>
              </a:extLst>
            </p:cNvPr>
            <p:cNvCxnSpPr>
              <a:stCxn id="80" idx="5"/>
              <a:endCxn id="81" idx="1"/>
            </p:cNvCxnSpPr>
            <p:nvPr/>
          </p:nvCxnSpPr>
          <p:spPr bwMode="auto">
            <a:xfrm>
              <a:off x="1658028" y="5156884"/>
              <a:ext cx="220887" cy="22088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DB326CBE-A051-5849-999A-877E585F8A15}"/>
                </a:ext>
              </a:extLst>
            </p:cNvPr>
            <p:cNvCxnSpPr>
              <a:stCxn id="81" idx="2"/>
              <a:endCxn id="82" idx="6"/>
            </p:cNvCxnSpPr>
            <p:nvPr/>
          </p:nvCxnSpPr>
          <p:spPr bwMode="auto">
            <a:xfrm flipH="1">
              <a:off x="1518783" y="5479594"/>
              <a:ext cx="317955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32EF9BFA-F298-A749-8928-D39BFE49D52E}"/>
                </a:ext>
              </a:extLst>
            </p:cNvPr>
            <p:cNvCxnSpPr>
              <a:stCxn id="82" idx="0"/>
              <a:endCxn id="80" idx="3"/>
            </p:cNvCxnSpPr>
            <p:nvPr/>
          </p:nvCxnSpPr>
          <p:spPr bwMode="auto">
            <a:xfrm flipV="1">
              <a:off x="1374783" y="5156884"/>
              <a:ext cx="79599" cy="26942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1053D0FC-A96B-5C46-A267-2CD0C552801E}"/>
              </a:ext>
            </a:extLst>
          </p:cNvPr>
          <p:cNvSpPr txBox="1"/>
          <p:nvPr/>
        </p:nvSpPr>
        <p:spPr>
          <a:xfrm>
            <a:off x="4516965" y="1648238"/>
            <a:ext cx="3337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http://...?graph=</a:t>
            </a:r>
            <a:r>
              <a:rPr lang="en-US" i="1" dirty="0"/>
              <a:t>encoded IRI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6307F2C-37A1-FD41-B814-E075E2E12334}"/>
              </a:ext>
            </a:extLst>
          </p:cNvPr>
          <p:cNvSpPr txBox="1"/>
          <p:nvPr/>
        </p:nvSpPr>
        <p:spPr>
          <a:xfrm>
            <a:off x="8736276" y="6150814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IRI</a:t>
            </a:r>
          </a:p>
        </p:txBody>
      </p:sp>
      <p:cxnSp>
        <p:nvCxnSpPr>
          <p:cNvPr id="86" name="Curved Connector 85">
            <a:extLst>
              <a:ext uri="{FF2B5EF4-FFF2-40B4-BE49-F238E27FC236}">
                <a16:creationId xmlns:a16="http://schemas.microsoft.com/office/drawing/2014/main" id="{CE96BE20-CB82-E84D-82F1-900B680FD525}"/>
              </a:ext>
            </a:extLst>
          </p:cNvPr>
          <p:cNvCxnSpPr>
            <a:stCxn id="54" idx="0"/>
          </p:cNvCxnSpPr>
          <p:nvPr/>
        </p:nvCxnSpPr>
        <p:spPr bwMode="auto">
          <a:xfrm rot="16200000" flipV="1">
            <a:off x="7528317" y="4711862"/>
            <a:ext cx="251964" cy="2625940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0814D639-ECC8-EB43-821D-A84155E56AEC}"/>
              </a:ext>
            </a:extLst>
          </p:cNvPr>
          <p:cNvSpPr txBox="1"/>
          <p:nvPr/>
        </p:nvSpPr>
        <p:spPr>
          <a:xfrm>
            <a:off x="7175061" y="6016566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identifies?</a:t>
            </a:r>
          </a:p>
        </p:txBody>
      </p:sp>
    </p:spTree>
    <p:extLst>
      <p:ext uri="{BB962C8B-B14F-4D97-AF65-F5344CB8AC3E}">
        <p14:creationId xmlns:p14="http://schemas.microsoft.com/office/powerpoint/2010/main" val="14708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Store Protocol: 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GET 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store?graph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Accept: text/turtle</a:t>
            </a:r>
          </a:p>
          <a:p>
            <a:pPr marL="0" indent="0">
              <a:buNone/>
            </a:pP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HTTP/1.1 200 OK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rdf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 content&gt;</a:t>
            </a: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CONSTRUCT {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?s ?p ?o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}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WHERE {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GRAPH 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{ ?s ?p ?o }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}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805A1-59FD-B24A-A44C-1754C5769F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2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Developing </a:t>
            </a:r>
            <a:br>
              <a:rPr lang="en-US" dirty="0"/>
            </a:br>
            <a:r>
              <a:rPr lang="en-US" dirty="0"/>
              <a:t>Linked Data Applications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COMP6215 Semantic Web Technologies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</a:t>
            </a:r>
          </a:p>
          <a:p>
            <a:r>
              <a:rPr lang="en-US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9935627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Store Protocol: POST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POST 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store?graph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rdf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 content&gt;</a:t>
            </a:r>
          </a:p>
          <a:p>
            <a:pPr marL="0" indent="0">
              <a:buNone/>
            </a:pP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HTTP/1.1 200 OK</a:t>
            </a: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INSERT DATA {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GRAPH 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{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  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rdf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 content&gt;</a:t>
            </a:r>
            <a:br>
              <a:rPr lang="en-US" sz="1600" i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}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}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38814-6635-DE40-8C42-D4C878A92B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4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Store Protocol: POST graph creation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POST 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store?graph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/store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rdf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 content&gt;</a:t>
            </a:r>
          </a:p>
          <a:p>
            <a:pPr marL="0" indent="0">
              <a:buNone/>
            </a:pP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HTTP/1.1 201 Created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Location: 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store?graph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</a:t>
            </a: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INSERT DATA {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GRAPH 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{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  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rdf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 content&gt;</a:t>
            </a:r>
            <a:br>
              <a:rPr lang="en-US" sz="1600" i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}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}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10042-6D91-8E40-BB31-3A039A5837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9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Store Protocol: PUT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PUT 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store?graph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rdf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 content&gt;</a:t>
            </a:r>
          </a:p>
          <a:p>
            <a:pPr marL="0" indent="0">
              <a:buNone/>
            </a:pP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HTTP/1.1 204 No Content</a:t>
            </a: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DROP SILENT GRAPH 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INSERT DATA {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GRAPH 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{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  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rdf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 content&gt;</a:t>
            </a:r>
            <a:br>
              <a:rPr lang="en-US" sz="1600" i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}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}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00C6F-8D62-5547-BA82-B97C0BCF5C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3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Store Protocol: DELETE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DELETE 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store?graph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HTTP/1.1 204 No Content</a:t>
            </a: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DROP GRAPH 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&lt;graph </a:t>
            </a:r>
            <a:r>
              <a:rPr lang="en-US" sz="1600" i="1" dirty="0" err="1">
                <a:latin typeface="Lucida Console" panose="020B0609040504020204" pitchFamily="49" charset="0"/>
                <a:cs typeface="Lucida Sans Typewriter"/>
              </a:rPr>
              <a:t>iri</a:t>
            </a: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&gt;</a:t>
            </a: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24B50-52DC-9E44-B8FF-00116A695B0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1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Data Platform</a:t>
            </a:r>
          </a:p>
        </p:txBody>
      </p:sp>
    </p:spTree>
    <p:extLst>
      <p:ext uri="{BB962C8B-B14F-4D97-AF65-F5344CB8AC3E}">
        <p14:creationId xmlns:p14="http://schemas.microsoft.com/office/powerpoint/2010/main" val="86384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Linked Data Platform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approach to </a:t>
            </a:r>
            <a:r>
              <a:rPr lang="en-US" dirty="0" err="1"/>
              <a:t>rationalising</a:t>
            </a:r>
            <a:r>
              <a:rPr lang="en-US" dirty="0"/>
              <a:t> linked data applications:</a:t>
            </a:r>
          </a:p>
          <a:p>
            <a:pPr lvl="1"/>
            <a:r>
              <a:rPr lang="en-US" dirty="0"/>
              <a:t>A set of rules for HTTP operations on web resources</a:t>
            </a:r>
          </a:p>
          <a:p>
            <a:pPr lvl="1"/>
            <a:r>
              <a:rPr lang="en-US" dirty="0"/>
              <a:t>Based on RDF</a:t>
            </a:r>
          </a:p>
          <a:p>
            <a:pPr lvl="1"/>
            <a:r>
              <a:rPr lang="en-US" dirty="0" err="1"/>
              <a:t>RESTful</a:t>
            </a:r>
            <a:endParaRPr lang="en-US" dirty="0"/>
          </a:p>
          <a:p>
            <a:pPr lvl="1"/>
            <a:r>
              <a:rPr lang="en-US" dirty="0"/>
              <a:t>Another architecture for read-write Linked Data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Recent work</a:t>
            </a:r>
          </a:p>
          <a:p>
            <a:pPr lvl="1"/>
            <a:r>
              <a:rPr lang="en-US" dirty="0"/>
              <a:t>Linked Data Platform became a Recommendation on 26 Feb 2015</a:t>
            </a:r>
          </a:p>
          <a:p>
            <a:pPr lvl="1"/>
            <a:r>
              <a:rPr lang="en-US" dirty="0"/>
              <a:t>Linked Data Platform Primer dated 23 Apr 2015</a:t>
            </a:r>
          </a:p>
          <a:p>
            <a:pPr lvl="1"/>
            <a:r>
              <a:rPr lang="en-US" dirty="0"/>
              <a:t>Ongoing work in LDP Next group to extend LDP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ED423C-DD76-804E-BBF3-0B0EE3DBA3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7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Data Platform Basics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types of Linked Data Platform Resources: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LDP RDF Sources (LDP-RS)</a:t>
            </a:r>
          </a:p>
          <a:p>
            <a:pPr lvl="1"/>
            <a:r>
              <a:rPr lang="en-US" dirty="0"/>
              <a:t>State can be represented using RDF</a:t>
            </a:r>
          </a:p>
          <a:p>
            <a:pPr marL="0" indent="0">
              <a:buNone/>
            </a:pPr>
            <a:r>
              <a:rPr lang="en-US" dirty="0"/>
              <a:t>LDP Non-RDF Sources (LDP-NR)</a:t>
            </a:r>
          </a:p>
          <a:p>
            <a:pPr lvl="1"/>
            <a:r>
              <a:rPr lang="en-US" dirty="0"/>
              <a:t>HTML, images, other formats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13AF01-33E3-D24B-9890-F679F1A5C2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62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Resources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LDP servers must advertise their LDP support in response to all requests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5F0BABC-2673-F449-836C-8025978A73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443733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4437338"/>
            <a:ext cx="1061972" cy="106197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3808064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1" y="4495569"/>
            <a:ext cx="18536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GET /foo  HTTP/1.1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11601" y="5150680"/>
            <a:ext cx="4728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200 OK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Link: http://www.w3.org/ns/</a:t>
            </a:r>
            <a:r>
              <a:rPr lang="en-US" sz="1200" dirty="0" err="1">
                <a:latin typeface="Lucida Sans Typewriter"/>
                <a:cs typeface="Lucida Sans Typewriter"/>
              </a:rPr>
              <a:t>ldp#Resource</a:t>
            </a:r>
            <a:r>
              <a:rPr lang="en-US" sz="1200" dirty="0">
                <a:latin typeface="Lucida Sans Typewriter"/>
                <a:cs typeface="Lucida Sans Typewriter"/>
              </a:rPr>
              <a:t>; </a:t>
            </a:r>
            <a:r>
              <a:rPr lang="en-US" sz="1200" dirty="0" err="1">
                <a:latin typeface="Lucida Sans Typewriter"/>
                <a:cs typeface="Lucida Sans Typewriter"/>
              </a:rPr>
              <a:t>rel</a:t>
            </a:r>
            <a:r>
              <a:rPr lang="en-US" sz="1200" dirty="0">
                <a:latin typeface="Lucida Sans Typewriter"/>
                <a:cs typeface="Lucida Sans Typewriter"/>
              </a:rPr>
              <a:t>=type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6225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Containers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Evolution of the </a:t>
            </a:r>
            <a:r>
              <a:rPr lang="en-US" dirty="0" err="1"/>
              <a:t>RESTful</a:t>
            </a:r>
            <a:r>
              <a:rPr lang="en-US" dirty="0"/>
              <a:t> pattern for collections of objects</a:t>
            </a:r>
          </a:p>
          <a:p>
            <a:pPr lvl="1"/>
            <a:r>
              <a:rPr lang="en-US" dirty="0"/>
              <a:t>Use RDF representation of container to indicate items in container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0C7E74-819E-B342-9424-6B9AE200B5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5922879"/>
              </p:ext>
            </p:extLst>
          </p:nvPr>
        </p:nvGraphicFramePr>
        <p:xfrm>
          <a:off x="1848000" y="3568750"/>
          <a:ext cx="8496300" cy="21234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282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3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Behaviour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List the members of the collection (list of URIs)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the entire collection with another collection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 a new member in the collection</a:t>
                      </a:r>
                      <a:r>
                        <a:rPr lang="en-US" baseline="0" dirty="0"/>
                        <a:t> and </a:t>
                      </a:r>
                      <a:r>
                        <a:rPr lang="en-US" dirty="0"/>
                        <a:t>automatically assign</a:t>
                      </a:r>
                      <a:r>
                        <a:rPr lang="en-US" baseline="0" dirty="0"/>
                        <a:t> it a URI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Delete the entire</a:t>
                      </a:r>
                      <a:r>
                        <a:rPr lang="en-US" baseline="0" dirty="0"/>
                        <a:t> collection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6081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Containers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623888" y="1773238"/>
          <a:ext cx="10944225" cy="44327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05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9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9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982">
                <a:tc>
                  <a:txBody>
                    <a:bodyPr/>
                    <a:lstStyle/>
                    <a:p>
                      <a:r>
                        <a:rPr lang="en-US" sz="1600" b="1" dirty="0"/>
                        <a:t>Path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Method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Description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r>
                        <a:rPr lang="en-US" sz="1600" dirty="0"/>
                        <a:t>/&lt;container&gt;/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GET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List resources in container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POST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Create a new resource in container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PUT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Update the description/contents of the container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PATCH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Update the description/contents of the container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DELETE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allowed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r>
                        <a:rPr lang="en-US" sz="1600" dirty="0"/>
                        <a:t>/&lt;container&gt;/&lt;resource&gt;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GET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Retrieve</a:t>
                      </a:r>
                      <a:r>
                        <a:rPr lang="en-US" sz="1600" baseline="0" dirty="0"/>
                        <a:t> resource</a:t>
                      </a:r>
                      <a:endParaRPr lang="en-US" sz="1600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POST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PUT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Update resource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PATCH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Partial update to resource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DELETE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Delete resource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r>
                        <a:rPr lang="en-US" sz="1600" dirty="0"/>
                        <a:t>/*/*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OPTIONS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Discover allowed operations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098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HEAD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Retrieve only metadata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9CFBF-F31F-7A47-9F48-F54A22CC0B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2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API to bind them all…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want to:</a:t>
            </a:r>
          </a:p>
          <a:p>
            <a:r>
              <a:rPr lang="en-US" dirty="0"/>
              <a:t>Provide interactive interfaces</a:t>
            </a:r>
          </a:p>
          <a:p>
            <a:r>
              <a:rPr lang="en-US" dirty="0"/>
              <a:t>Let machines consume data</a:t>
            </a:r>
          </a:p>
          <a:p>
            <a:r>
              <a:rPr lang="en-US" dirty="0"/>
              <a:t>Represent facts about things and ideas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protocol for this is HTTP plus…?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DE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DE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Worthwhile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reading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: http://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ruben.verborgh.org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/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blog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/2013/11/29/</a:t>
            </a:r>
            <a:r>
              <a:rPr lang="de-DE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the-lie-of-the-api</a:t>
            </a:r>
            <a:r>
              <a:rPr lang="de-DE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/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769E7F-E78B-9F4A-A71E-A44FECE3B7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736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Containers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Three varieties of LDP container:</a:t>
            </a:r>
          </a:p>
          <a:p>
            <a:r>
              <a:rPr lang="en-US" dirty="0"/>
              <a:t>Basic container (LDP-BC)</a:t>
            </a:r>
          </a:p>
          <a:p>
            <a:pPr lvl="1"/>
            <a:r>
              <a:rPr lang="en-US" dirty="0"/>
              <a:t>Uses LDP vocabulary to indicate container membership</a:t>
            </a:r>
          </a:p>
          <a:p>
            <a:r>
              <a:rPr lang="en-US" dirty="0"/>
              <a:t>Direct container (LDP-DC)</a:t>
            </a:r>
          </a:p>
          <a:p>
            <a:pPr lvl="1"/>
            <a:r>
              <a:rPr lang="en-US" dirty="0"/>
              <a:t>Allows use of other vocabularies to indicate membership</a:t>
            </a:r>
          </a:p>
          <a:p>
            <a:r>
              <a:rPr lang="en-US" dirty="0"/>
              <a:t>Indirect container (LDP-IC)</a:t>
            </a:r>
          </a:p>
          <a:p>
            <a:pPr lvl="1"/>
            <a:r>
              <a:rPr lang="en-US" dirty="0"/>
              <a:t>Allows non-information resources as members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ABAC8B-B6BE-0649-B844-3607D2B3BC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472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Containers</a:t>
            </a:r>
          </a:p>
        </p:txBody>
      </p:sp>
    </p:spTree>
    <p:extLst>
      <p:ext uri="{BB962C8B-B14F-4D97-AF65-F5344CB8AC3E}">
        <p14:creationId xmlns:p14="http://schemas.microsoft.com/office/powerpoint/2010/main" val="27981137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A41ADFD-AA66-A64E-8CE2-528D2C2D7B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621279B-F3DA-2948-96BE-9A6F9493A664}"/>
              </a:ext>
            </a:extLst>
          </p:cNvPr>
          <p:cNvGrpSpPr/>
          <p:nvPr/>
        </p:nvGrpSpPr>
        <p:grpSpPr>
          <a:xfrm>
            <a:off x="5556000" y="2276475"/>
            <a:ext cx="1080000" cy="2520000"/>
            <a:chOff x="2565827" y="2241727"/>
            <a:chExt cx="1080000" cy="2520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73960A5-0BC9-2249-8F2D-E6FBF5BD6A9E}"/>
                </a:ext>
              </a:extLst>
            </p:cNvPr>
            <p:cNvSpPr/>
            <p:nvPr/>
          </p:nvSpPr>
          <p:spPr bwMode="auto">
            <a:xfrm>
              <a:off x="2565827" y="2241727"/>
              <a:ext cx="1080000" cy="25200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7569A5A-C17A-6843-851F-86FA6E8E1CD8}"/>
                </a:ext>
              </a:extLst>
            </p:cNvPr>
            <p:cNvGrpSpPr/>
            <p:nvPr/>
          </p:nvGrpSpPr>
          <p:grpSpPr>
            <a:xfrm>
              <a:off x="2712019" y="3090016"/>
              <a:ext cx="787377" cy="696666"/>
              <a:chOff x="1269955" y="4911061"/>
              <a:chExt cx="787377" cy="696666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1400D8DF-2297-9C4E-99CD-139045B43446}"/>
                  </a:ext>
                </a:extLst>
              </p:cNvPr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9438E03-34EA-3B4E-8C4D-5A128045DC3D}"/>
                  </a:ext>
                </a:extLst>
              </p:cNvPr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EB5C0F0B-6B5A-1B44-9358-010B5E7497A4}"/>
                  </a:ext>
                </a:extLst>
              </p:cNvPr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41CFA99E-9EDD-1E48-89E5-4CB3D976A1AE}"/>
                  </a:ext>
                </a:extLst>
              </p:cNvPr>
              <p:cNvCxnSpPr>
                <a:stCxn id="34" idx="5"/>
                <a:endCxn id="35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DA92BFA1-825F-2B4E-8B16-19DEA5A2987F}"/>
                  </a:ext>
                </a:extLst>
              </p:cNvPr>
              <p:cNvCxnSpPr>
                <a:stCxn id="35" idx="2"/>
                <a:endCxn id="36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B14947E7-5BB9-1F4B-9ABD-29B2861C051D}"/>
                  </a:ext>
                </a:extLst>
              </p:cNvPr>
              <p:cNvCxnSpPr>
                <a:stCxn id="36" idx="0"/>
                <a:endCxn id="34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BD5FCE0-6F8D-4346-81A0-1C882158CD34}"/>
              </a:ext>
            </a:extLst>
          </p:cNvPr>
          <p:cNvGrpSpPr/>
          <p:nvPr/>
        </p:nvGrpSpPr>
        <p:grpSpPr>
          <a:xfrm>
            <a:off x="9320849" y="2276475"/>
            <a:ext cx="1080000" cy="1080000"/>
            <a:chOff x="4665141" y="2358349"/>
            <a:chExt cx="1080000" cy="1080000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48615E5-F1DF-7D40-8853-8514AE2CD99A}"/>
                </a:ext>
              </a:extLst>
            </p:cNvPr>
            <p:cNvSpPr/>
            <p:nvPr/>
          </p:nvSpPr>
          <p:spPr bwMode="auto">
            <a:xfrm>
              <a:off x="4665141" y="2358349"/>
              <a:ext cx="1080000" cy="10800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EE88376-E601-EC44-9B7D-8F827E757BA7}"/>
                </a:ext>
              </a:extLst>
            </p:cNvPr>
            <p:cNvGrpSpPr/>
            <p:nvPr/>
          </p:nvGrpSpPr>
          <p:grpSpPr>
            <a:xfrm>
              <a:off x="4830870" y="2574772"/>
              <a:ext cx="787377" cy="696666"/>
              <a:chOff x="1269955" y="4911061"/>
              <a:chExt cx="787377" cy="696666"/>
            </a:xfrm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9390C438-B330-6147-B36A-2BD602DE1ADA}"/>
                  </a:ext>
                </a:extLst>
              </p:cNvPr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DB1F99D4-85AC-3E46-BBEB-C13F0844E7F8}"/>
                  </a:ext>
                </a:extLst>
              </p:cNvPr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CFC5D84B-113B-774C-8BC5-C1D7A8678BF8}"/>
                  </a:ext>
                </a:extLst>
              </p:cNvPr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724C518B-B981-0347-A152-3C946CF10A40}"/>
                  </a:ext>
                </a:extLst>
              </p:cNvPr>
              <p:cNvCxnSpPr>
                <a:stCxn id="47" idx="5"/>
                <a:endCxn id="5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E0170B76-DAC8-EA48-B436-9395BE94464B}"/>
                  </a:ext>
                </a:extLst>
              </p:cNvPr>
              <p:cNvCxnSpPr>
                <a:stCxn id="50" idx="2"/>
                <a:endCxn id="5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58F16B27-2DCC-214B-805B-36334B6F530B}"/>
                  </a:ext>
                </a:extLst>
              </p:cNvPr>
              <p:cNvCxnSpPr>
                <a:stCxn id="51" idx="0"/>
                <a:endCxn id="47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55" name="Rectangle 54">
            <a:extLst>
              <a:ext uri="{FF2B5EF4-FFF2-40B4-BE49-F238E27FC236}">
                <a16:creationId xmlns:a16="http://schemas.microsoft.com/office/drawing/2014/main" id="{B2591230-34D1-7A47-B713-F32840233E7F}"/>
              </a:ext>
            </a:extLst>
          </p:cNvPr>
          <p:cNvSpPr/>
          <p:nvPr/>
        </p:nvSpPr>
        <p:spPr bwMode="auto">
          <a:xfrm>
            <a:off x="9320849" y="3716475"/>
            <a:ext cx="1080000" cy="108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6C86ED6-9D05-2447-A9CD-C82B295B1E04}"/>
              </a:ext>
            </a:extLst>
          </p:cNvPr>
          <p:cNvSpPr txBox="1"/>
          <p:nvPr/>
        </p:nvSpPr>
        <p:spPr>
          <a:xfrm>
            <a:off x="5465108" y="1907143"/>
            <a:ext cx="1199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Container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5E08DF6-7F7E-CC46-B7B8-E1C86322B759}"/>
              </a:ext>
            </a:extLst>
          </p:cNvPr>
          <p:cNvSpPr txBox="1"/>
          <p:nvPr/>
        </p:nvSpPr>
        <p:spPr>
          <a:xfrm>
            <a:off x="9236476" y="1907143"/>
            <a:ext cx="1225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Resources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A36E4600-909A-BD4F-880A-0CB6330B8383}"/>
              </a:ext>
            </a:extLst>
          </p:cNvPr>
          <p:cNvCxnSpPr>
            <a:cxnSpLocks/>
            <a:endCxn id="45" idx="1"/>
          </p:cNvCxnSpPr>
          <p:nvPr/>
        </p:nvCxnSpPr>
        <p:spPr bwMode="auto">
          <a:xfrm>
            <a:off x="6636000" y="2816475"/>
            <a:ext cx="26848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DFA5A277-5B99-8B4E-B194-34F9E00A3C3B}"/>
              </a:ext>
            </a:extLst>
          </p:cNvPr>
          <p:cNvCxnSpPr>
            <a:cxnSpLocks/>
            <a:endCxn id="55" idx="1"/>
          </p:cNvCxnSpPr>
          <p:nvPr/>
        </p:nvCxnSpPr>
        <p:spPr bwMode="auto">
          <a:xfrm>
            <a:off x="6636000" y="4256475"/>
            <a:ext cx="26848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7644CE79-CB77-424A-A8A8-E52D54C3F0DE}"/>
              </a:ext>
            </a:extLst>
          </p:cNvPr>
          <p:cNvSpPr txBox="1"/>
          <p:nvPr/>
        </p:nvSpPr>
        <p:spPr>
          <a:xfrm>
            <a:off x="6792864" y="2492898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rgbClr val="FF0000"/>
                </a:solidFill>
                <a:latin typeface="Lucida Console" panose="020B0609040504020204" pitchFamily="49" charset="0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Console" panose="020B0609040504020204" pitchFamily="49" charset="0"/>
              <a:cs typeface="Lucida Sans Typewriter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0BCB357-F768-5F46-8CBA-1F262B20A021}"/>
              </a:ext>
            </a:extLst>
          </p:cNvPr>
          <p:cNvSpPr txBox="1"/>
          <p:nvPr/>
        </p:nvSpPr>
        <p:spPr>
          <a:xfrm>
            <a:off x="6792864" y="3929113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rgbClr val="FF0000"/>
                </a:solidFill>
                <a:latin typeface="Lucida Console" panose="020B0609040504020204" pitchFamily="49" charset="0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Console" panose="020B0609040504020204" pitchFamily="49" charset="0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7001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0" grpId="0"/>
      <p:bldP spid="6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OPTIONS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“What can I do with this container?”</a:t>
            </a:r>
          </a:p>
          <a:p>
            <a:pPr marL="0" indent="0">
              <a:buNone/>
            </a:pPr>
            <a:r>
              <a:rPr lang="en-US" dirty="0"/>
              <a:t>Returns list of HTTP methods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2574339-E814-474D-805B-05CC3293AA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3808064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1" y="4503481"/>
            <a:ext cx="2410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OPTIONS /stuff/ HTTP/1.1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11601" y="5141254"/>
            <a:ext cx="23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HTTP/1.1 204 No Content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ALLOW: </a:t>
            </a:r>
            <a:r>
              <a:rPr lang="en-US" sz="1200" i="1" dirty="0">
                <a:latin typeface="Lucida Sans Typewriter"/>
                <a:cs typeface="Lucida Sans Typewriter"/>
              </a:rPr>
              <a:t>&lt;methods&gt;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8443960" y="5578370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4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OPTIONS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OPTIONS /stuff/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Accept: text/turtle</a:t>
            </a: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HTTP/1.1 204 No Content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Date: Thu, 12 Jun 2014 18:26:59 GMT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ETag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"8caab0784220148bfe98b738d5bb6d13"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Accept-Post: text/turtle, application/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ld+json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, image/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png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Allow: POST,GET,OPTIONS,HEAD,PUT,DELETE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Link: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ldp#BasicContainer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="type”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FF8EA-F933-F14F-A0D9-E2FED05D6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1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GET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“What’s in this container?”</a:t>
            </a:r>
          </a:p>
          <a:p>
            <a:pPr marL="0" indent="0">
              <a:buNone/>
            </a:pPr>
            <a:r>
              <a:rPr lang="en-US" dirty="0"/>
              <a:t>RDF representation:</a:t>
            </a:r>
          </a:p>
          <a:p>
            <a:pPr lvl="1"/>
            <a:r>
              <a:rPr lang="en-US" dirty="0"/>
              <a:t>Identifies resource as a </a:t>
            </a:r>
            <a:r>
              <a:rPr lang="en-US" dirty="0" err="1">
                <a:latin typeface="Lucida Sans Typewriter"/>
                <a:cs typeface="Lucida Sans Typewriter"/>
              </a:rPr>
              <a:t>ldp:BasicContainer</a:t>
            </a:r>
            <a:endParaRPr lang="en-US" dirty="0">
              <a:latin typeface="Lucida Sans Typewriter"/>
              <a:cs typeface="Lucida Sans Typewriter"/>
            </a:endParaRPr>
          </a:p>
          <a:p>
            <a:pPr lvl="1"/>
            <a:r>
              <a:rPr lang="en-US" dirty="0"/>
              <a:t>Lists members of container using </a:t>
            </a:r>
            <a:r>
              <a:rPr lang="en-US" dirty="0" err="1">
                <a:latin typeface="Lucida Sans Typewriter"/>
                <a:cs typeface="Lucida Sans Typewriter"/>
              </a:rPr>
              <a:t>ldp:contains</a:t>
            </a:r>
            <a:r>
              <a:rPr lang="en-US" dirty="0"/>
              <a:t> property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E6F7C2-5FF4-144E-B765-11E845DF6A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3808064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0" y="4318051"/>
            <a:ext cx="2039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GET /stuff/ HTTP/1.1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Accept: text/turtle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11600" y="5141254"/>
            <a:ext cx="3283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HTTP/1.1 200 OK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Content-Type: text/turtle</a:t>
            </a:r>
          </a:p>
          <a:p>
            <a:endParaRPr lang="en-US" sz="1200" i="1" dirty="0">
              <a:latin typeface="Lucida Sans Typewriter"/>
              <a:cs typeface="Lucida Sans Typewriter"/>
            </a:endParaRPr>
          </a:p>
          <a:p>
            <a:r>
              <a:rPr lang="en-US" sz="1200" i="1" dirty="0">
                <a:latin typeface="Lucida Sans Typewriter"/>
                <a:cs typeface="Lucida Sans Typewriter"/>
              </a:rPr>
              <a:t>&lt;RDF representation of container&gt;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8443960" y="5578370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54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GET /stuff/ HTTP/1.1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5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Accept: text/turtle</a:t>
            </a:r>
          </a:p>
          <a:p>
            <a:pPr marL="0" indent="0">
              <a:buNone/>
            </a:pPr>
            <a:endParaRPr lang="en-US" sz="15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HTTP/1.1 200 OK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Content-Type: text/turtle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Date: Thu, 12 Jun 2014 18:26:59 GMT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 err="1">
                <a:latin typeface="Lucida Console" panose="020B0609040504020204" pitchFamily="49" charset="0"/>
                <a:cs typeface="Lucida Sans Typewriter"/>
              </a:rPr>
              <a:t>ETag</a:t>
            </a: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: "8caab0784220148bfe98b738d5bb6d13"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Accept-Post: text/turtle, application/</a:t>
            </a:r>
            <a:r>
              <a:rPr lang="en-US" sz="1500" dirty="0" err="1">
                <a:latin typeface="Lucida Console" panose="020B0609040504020204" pitchFamily="49" charset="0"/>
                <a:cs typeface="Lucida Sans Typewriter"/>
              </a:rPr>
              <a:t>ld+json</a:t>
            </a: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Allow: POST,GET,OPTIONS,HEAD,PUT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Link: </a:t>
            </a:r>
            <a:r>
              <a:rPr lang="en-US" sz="1500" b="1" dirty="0">
                <a:latin typeface="Lucida Console" panose="020B0609040504020204" pitchFamily="49" charset="0"/>
                <a:cs typeface="Lucida Sans Typewriter"/>
              </a:rPr>
              <a:t>&lt;http://www.w3.org/ns/</a:t>
            </a:r>
            <a:r>
              <a:rPr lang="en-US" sz="1500" b="1" dirty="0" err="1">
                <a:latin typeface="Lucida Console" panose="020B0609040504020204" pitchFamily="49" charset="0"/>
                <a:cs typeface="Lucida Sans Typewriter"/>
              </a:rPr>
              <a:t>ldp#BasicContainer</a:t>
            </a:r>
            <a:r>
              <a:rPr lang="en-US" sz="1500" b="1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500" b="1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500" b="1" dirty="0">
                <a:latin typeface="Lucida Console" panose="020B0609040504020204" pitchFamily="49" charset="0"/>
                <a:cs typeface="Lucida Sans Typewriter"/>
              </a:rPr>
              <a:t>="type”</a:t>
            </a: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500" dirty="0" err="1">
                <a:latin typeface="Lucida Console" panose="020B0609040504020204" pitchFamily="49" charset="0"/>
                <a:cs typeface="Lucida Sans Typewriter"/>
              </a:rPr>
              <a:t>dcterms</a:t>
            </a: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500" dirty="0" err="1">
                <a:latin typeface="Lucida Console" panose="020B0609040504020204" pitchFamily="49" charset="0"/>
                <a:cs typeface="Lucida Sans Typewriter"/>
              </a:rPr>
              <a:t>purl.org</a:t>
            </a: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/dc/terms/&gt;.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5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: &lt;http://www.w3.org/ns/</a:t>
            </a:r>
            <a:r>
              <a:rPr lang="en-US" sz="15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#&gt;.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b="1" dirty="0">
                <a:latin typeface="Lucida Console" panose="020B0609040504020204" pitchFamily="49" charset="0"/>
                <a:cs typeface="Lucida Sans Typewriter"/>
              </a:rPr>
              <a:t>&lt;http://</a:t>
            </a:r>
            <a:r>
              <a:rPr lang="en-US" sz="15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500" b="1" dirty="0">
                <a:latin typeface="Lucida Console" panose="020B0609040504020204" pitchFamily="49" charset="0"/>
                <a:cs typeface="Lucida Sans Typewriter"/>
              </a:rPr>
              <a:t>/stuff/&gt; a </a:t>
            </a:r>
            <a:r>
              <a:rPr lang="en-US" sz="1500" b="1" dirty="0" err="1">
                <a:latin typeface="Lucida Console" panose="020B0609040504020204" pitchFamily="49" charset="0"/>
                <a:cs typeface="Lucida Sans Typewriter"/>
              </a:rPr>
              <a:t>ldp:BasicContainer</a:t>
            </a:r>
            <a:r>
              <a:rPr lang="en-US" sz="1500" b="1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500" dirty="0" err="1">
                <a:latin typeface="Lucida Console" panose="020B0609040504020204" pitchFamily="49" charset="0"/>
                <a:cs typeface="Lucida Sans Typewriter"/>
              </a:rPr>
              <a:t>dcterms:title</a:t>
            </a: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 ”My stuff"; </a:t>
            </a:r>
            <a:br>
              <a:rPr lang="en-US" sz="15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5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500" b="1" dirty="0" err="1">
                <a:latin typeface="Lucida Console" panose="020B0609040504020204" pitchFamily="49" charset="0"/>
                <a:cs typeface="Lucida Sans Typewriter"/>
              </a:rPr>
              <a:t>ldp:contains</a:t>
            </a:r>
            <a:r>
              <a:rPr lang="en-US" sz="1500" b="1" dirty="0">
                <a:latin typeface="Lucida Console" panose="020B0609040504020204" pitchFamily="49" charset="0"/>
                <a:cs typeface="Lucida Sans Typewriter"/>
              </a:rPr>
              <a:t> &lt;http://</a:t>
            </a:r>
            <a:r>
              <a:rPr lang="en-US" sz="15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500" b="1" dirty="0">
                <a:latin typeface="Lucida Console" panose="020B0609040504020204" pitchFamily="49" charset="0"/>
                <a:cs typeface="Lucida Sans Typewriter"/>
              </a:rPr>
              <a:t>/stuff/photo&gt;.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F9098B-DE5A-2E44-9C0C-00DACCA958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7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POST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“Add this to the container”</a:t>
            </a:r>
          </a:p>
          <a:p>
            <a:pPr marL="0" indent="0">
              <a:buNone/>
            </a:pPr>
            <a:r>
              <a:rPr lang="en-US" dirty="0"/>
              <a:t>Hint for IRI of created resource in </a:t>
            </a:r>
            <a:r>
              <a:rPr lang="en-US" dirty="0">
                <a:latin typeface="Lucida Sans Typewriter"/>
                <a:cs typeface="Lucida Sans Typewriter"/>
              </a:rPr>
              <a:t>Slug:</a:t>
            </a:r>
            <a:r>
              <a:rPr lang="en-US" dirty="0"/>
              <a:t> header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221794-EDCE-0F45-A8FF-EB23D1C2CA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3808064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0" y="3941571"/>
            <a:ext cx="2502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POST /stuff/ HTTP/1.1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Content-Type: text/turtle</a:t>
            </a:r>
            <a:br>
              <a:rPr lang="en-US" sz="1200" dirty="0">
                <a:latin typeface="Lucida Sans Typewriter"/>
                <a:cs typeface="Lucida Sans Typewriter"/>
              </a:rPr>
            </a:b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i="1" dirty="0">
                <a:latin typeface="Lucida Sans Typewriter"/>
                <a:cs typeface="Lucida Sans Typewriter"/>
              </a:rPr>
              <a:t>&lt;content&gt;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11601" y="5141254"/>
            <a:ext cx="2448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HTTP/1.1 201 Created</a:t>
            </a:r>
          </a:p>
          <a:p>
            <a:r>
              <a:rPr lang="en-US" sz="1200" dirty="0">
                <a:latin typeface="Lucida Sans Typewriter"/>
                <a:cs typeface="Lucida Sans Typewriter"/>
              </a:rPr>
              <a:t>Location:</a:t>
            </a:r>
            <a:r>
              <a:rPr lang="en-US" sz="1200" i="1" dirty="0">
                <a:latin typeface="Lucida Sans Typewriter"/>
                <a:cs typeface="Lucida Sans Typewriter"/>
              </a:rPr>
              <a:t> &lt;resource IRI&gt;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8443960" y="5578370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01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POST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POST /stuff/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Slug: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foaf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xmlns.com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/0.1/&gt;.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&lt;&gt; a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foaf:PersonalProfileDocument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foaf:primaryTopic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id.ecs.soton.ac.uk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/person/1269&gt; .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id.ecs.soton.ac.uk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/person/1269&gt; a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foaf:Person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foaf:name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“Nick Gibbins” ;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foaf:depiction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/stuff/photo&gt;.</a:t>
            </a: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HTTP/1.1 201 Created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Location: http://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/stuff/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foaf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Link: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ldp#Resource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=“type”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Content-Length: 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ED58E-99D3-174F-B5BE-CC73A320CB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7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GET /stuff/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Accept: text/turtle</a:t>
            </a: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HTTP/1.1 200 OK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Date: Thu, 12 Jun 2014 18:26:59 GMT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ETag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"8caab0784220148bfe98b738d5bb6d13"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Accept-Post: text/turtle, application/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ld+json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Allow: POST,GET,OPTIONS,HEAD,PUT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Link: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ldp#BasicContainer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="type”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dcterms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purl.org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/dc/terms/&gt;.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#&gt;.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/stuff/&gt; a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ldp:BasicContainer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dcterms:title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”My stuff”;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ldp:contains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/stuff/photo&gt;,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             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&lt;http://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/stuff/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&gt; 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61905-38C2-BF4D-9FCC-1725B3E4A7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9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Publishing Linked Data</a:t>
            </a:r>
          </a:p>
          <a:p>
            <a:r>
              <a:rPr lang="en-US" dirty="0"/>
              <a:t>SPARQL 1.1 Graph Store Protocol</a:t>
            </a:r>
          </a:p>
          <a:p>
            <a:r>
              <a:rPr lang="en-US" dirty="0"/>
              <a:t>Linked Data Platform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5185B2-1531-5B41-9502-2CB0EE4494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166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POST non-RDF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POST /stuff/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Slug: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usericon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Content-Type: image/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png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Content-Length: 1234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&lt;binary data&gt;</a:t>
            </a: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HTTP/1.1 201 Created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Location: http://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/stuff/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usericon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Link: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ldp#Resource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=“type”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Link: &lt;http://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/stuff/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usericon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/meta&gt;;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=“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describedBy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”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Content-Length: 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62F14-62ED-5345-BFD8-B3F7377A23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GET non-RDF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GET /stuff/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usericon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HTTP/1.1 200 OK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image/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png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Link: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ldp#Resource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=“type”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Link: &lt;http://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/stuff/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usericon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/meta&gt;;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=“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describedBy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”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Content-Length: 1234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i="1" dirty="0">
                <a:latin typeface="Lucida Console" panose="020B0609040504020204" pitchFamily="49" charset="0"/>
                <a:cs typeface="Lucida Sans Typewriter"/>
              </a:rPr>
              <a:t>&lt;binary data&gt;</a:t>
            </a: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E2D750-8431-E242-82CD-00864D6F58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2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GET non-RDF meta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GET /stuff/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usericon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/meta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HTTP/1.1 200 OK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#&gt;.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&lt;http://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/stuff/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usericon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&gt; a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ldp:Resource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32E5E-87E1-E841-A425-A0662869B06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5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Resource: PUT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“Update this resource”</a:t>
            </a:r>
          </a:p>
          <a:p>
            <a:pPr marL="0" indent="0">
              <a:buNone/>
            </a:pPr>
            <a:r>
              <a:rPr lang="en-US" dirty="0"/>
              <a:t>Use </a:t>
            </a:r>
            <a:r>
              <a:rPr lang="en-US" dirty="0">
                <a:latin typeface="Lucida Sans Typewriter"/>
                <a:cs typeface="Lucida Sans Typewriter"/>
              </a:rPr>
              <a:t>If-Match: </a:t>
            </a:r>
            <a:r>
              <a:rPr lang="en-US" dirty="0"/>
              <a:t>to make avoid lost updates (compare to </a:t>
            </a:r>
            <a:r>
              <a:rPr lang="en-US" dirty="0" err="1">
                <a:latin typeface="Lucida Sans Typewriter"/>
                <a:cs typeface="Lucida Sans Typewriter"/>
              </a:rPr>
              <a:t>ETag</a:t>
            </a:r>
            <a:r>
              <a:rPr lang="en-US" dirty="0">
                <a:latin typeface="Lucida Sans Typewriter"/>
                <a:cs typeface="Lucida Sans Typewriter"/>
              </a:rPr>
              <a:t>: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13136A2-7FF8-DD48-8CAE-2489D97689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3808064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0" y="3937084"/>
            <a:ext cx="2502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PUT /stuff/</a:t>
            </a:r>
            <a:r>
              <a:rPr lang="en-US" sz="1200" dirty="0" err="1">
                <a:latin typeface="Lucida Sans Typewriter"/>
                <a:cs typeface="Lucida Sans Typewriter"/>
              </a:rPr>
              <a:t>foaf</a:t>
            </a:r>
            <a:r>
              <a:rPr lang="en-US" sz="1200" dirty="0">
                <a:latin typeface="Lucida Sans Typewriter"/>
                <a:cs typeface="Lucida Sans Typewriter"/>
              </a:rPr>
              <a:t> HTTP/1.1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Content-Type: text/turtle</a:t>
            </a:r>
            <a:br>
              <a:rPr lang="en-US" sz="1200" dirty="0">
                <a:latin typeface="Lucida Sans Typewriter"/>
                <a:cs typeface="Lucida Sans Typewriter"/>
              </a:rPr>
            </a:b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i="1" dirty="0">
                <a:latin typeface="Lucida Sans Typewriter"/>
                <a:cs typeface="Lucida Sans Typewriter"/>
              </a:rPr>
              <a:t>&lt;content&gt;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11601" y="5150680"/>
            <a:ext cx="2317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HTTP/1.1 204 No Content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8443960" y="5578370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21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Resource: PUT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POST /stuff/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If-Match: W/”12345678”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xmlns.com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/0.1/&gt;.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&lt;&gt; a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foaf:PersonalProfileDocument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foaf:primaryTopic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id.ecs.soton.ac.uk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/person/1269&gt; .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id.ecs.soton.ac.uk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/person/1269&gt; a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foaf:Person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foaf:name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“Nick Gibbins” ;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foaf:depiction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&lt;http://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/stuff/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usericon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&gt;.</a:t>
            </a: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HTTP/1.1 204 No Content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Link: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ldp#Resource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=“type”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07ED8-0B5B-5441-A79C-6B02F8412D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5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Resource: DELETE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“Delete this resource”</a:t>
            </a:r>
          </a:p>
          <a:p>
            <a:pPr marL="0" indent="0">
              <a:buNone/>
            </a:pPr>
            <a:r>
              <a:rPr lang="en-US" dirty="0"/>
              <a:t>Use </a:t>
            </a:r>
            <a:r>
              <a:rPr lang="en-US" dirty="0">
                <a:latin typeface="Lucida Sans Typewriter"/>
                <a:cs typeface="Lucida Sans Typewriter"/>
              </a:rPr>
              <a:t>If-Match: </a:t>
            </a:r>
            <a:r>
              <a:rPr lang="en-US" dirty="0"/>
              <a:t>to make delete conditional (compare to </a:t>
            </a:r>
            <a:r>
              <a:rPr lang="en-US" dirty="0" err="1">
                <a:latin typeface="Lucida Sans Typewriter"/>
                <a:cs typeface="Lucida Sans Typewriter"/>
              </a:rPr>
              <a:t>ETag</a:t>
            </a:r>
            <a:r>
              <a:rPr lang="en-US" dirty="0">
                <a:latin typeface="Lucida Sans Typewriter"/>
                <a:cs typeface="Lucida Sans Typewriter"/>
              </a:rPr>
              <a:t>:</a:t>
            </a:r>
            <a:r>
              <a:rPr lang="en-US" dirty="0"/>
              <a:t>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13CAFF9-6530-9B4B-82B6-C99C6C3F8D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3808064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1" y="4492985"/>
            <a:ext cx="28117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DELETE /stuff/photo HTTP/1.1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11601" y="5141254"/>
            <a:ext cx="2317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HTTP/1.1 204 No Content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8443960" y="5578370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66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Resource: DELETE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DELETE /stuff/photo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If-Match: W/”12345678”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HTTP/1.1 204 No Content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682201-9B76-994E-AFB9-4535E5AF28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5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Resource: DELETE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DELETE /stuff/photo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If-Match: W/”12345678”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HTTP/1.1 421 Condition Failed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682201-9B76-994E-AFB9-4535E5AF28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6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POST sub-container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“Create a sub-container in the container”</a:t>
            </a:r>
          </a:p>
          <a:p>
            <a:pPr marL="0" indent="0">
              <a:buNone/>
            </a:pPr>
            <a:r>
              <a:rPr lang="en-US" dirty="0"/>
              <a:t>Hint for IRI of created container in </a:t>
            </a:r>
            <a:r>
              <a:rPr lang="en-US" dirty="0">
                <a:latin typeface="Lucida Sans Typewriter"/>
                <a:cs typeface="Lucida Sans Typewriter"/>
              </a:rPr>
              <a:t>Slug:</a:t>
            </a:r>
            <a:r>
              <a:rPr lang="en-US" dirty="0"/>
              <a:t>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C8D9EC8-4A3B-744E-826E-1DC17CC1D9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3808064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0" y="3941571"/>
            <a:ext cx="2502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POST /stuff/ HTTP/1.1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Content-Type: text/turtle</a:t>
            </a:r>
            <a:br>
              <a:rPr lang="en-US" sz="1200" dirty="0">
                <a:latin typeface="Lucida Sans Typewriter"/>
                <a:cs typeface="Lucida Sans Typewriter"/>
              </a:rPr>
            </a:b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i="1" dirty="0">
                <a:latin typeface="Lucida Sans Typewriter"/>
                <a:cs typeface="Lucida Sans Typewriter"/>
              </a:rPr>
              <a:t>&lt;content&gt;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11601" y="5141254"/>
            <a:ext cx="2448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HTTP/1.1 201 Created</a:t>
            </a:r>
          </a:p>
          <a:p>
            <a:r>
              <a:rPr lang="en-US" sz="1200" dirty="0">
                <a:latin typeface="Lucida Sans Typewriter"/>
                <a:cs typeface="Lucida Sans Typewriter"/>
              </a:rPr>
              <a:t>Location:</a:t>
            </a:r>
            <a:r>
              <a:rPr lang="en-US" sz="1200" i="1" dirty="0">
                <a:latin typeface="Lucida Sans Typewriter"/>
                <a:cs typeface="Lucida Sans Typewriter"/>
              </a:rPr>
              <a:t> &lt;resource IRI&gt;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8443960" y="5578370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19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Basic Container: POST sub-container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POST /stuff/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Slug: gallery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Link: &lt;http://www.w3.org/ns/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BasicContainer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=“type”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dcterms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purl.org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/dc/terms/&gt;.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#&gt;.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&lt;&gt; a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ldp:BasicContainer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dcterms:title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”My Gallery”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.</a:t>
            </a: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HTTP/1.1 201 Created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Location: http://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/stuff/gallery/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Content-Length: 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4424D-2E5D-6F4D-BA2F-B53081B438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12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Publishing Linked Data</a:t>
            </a:r>
          </a:p>
        </p:txBody>
      </p:sp>
    </p:spTree>
    <p:extLst>
      <p:ext uri="{BB962C8B-B14F-4D97-AF65-F5344CB8AC3E}">
        <p14:creationId xmlns:p14="http://schemas.microsoft.com/office/powerpoint/2010/main" val="3116537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Containers</a:t>
            </a:r>
          </a:p>
        </p:txBody>
      </p:sp>
    </p:spTree>
    <p:extLst>
      <p:ext uri="{BB962C8B-B14F-4D97-AF65-F5344CB8AC3E}">
        <p14:creationId xmlns:p14="http://schemas.microsoft.com/office/powerpoint/2010/main" val="218480942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/>
              <a:t>LDP Direct Containers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053504-C6FF-2741-AE84-E60DD82916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292F1B9F-409A-8346-AD0B-5BC50031492E}"/>
              </a:ext>
            </a:extLst>
          </p:cNvPr>
          <p:cNvCxnSpPr>
            <a:cxnSpLocks/>
          </p:cNvCxnSpPr>
          <p:nvPr/>
        </p:nvCxnSpPr>
        <p:spPr bwMode="auto">
          <a:xfrm>
            <a:off x="2871436" y="4528489"/>
            <a:ext cx="646465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6B37E66-0D98-AD43-8B20-C930935DB801}"/>
              </a:ext>
            </a:extLst>
          </p:cNvPr>
          <p:cNvCxnSpPr>
            <a:cxnSpLocks/>
          </p:cNvCxnSpPr>
          <p:nvPr/>
        </p:nvCxnSpPr>
        <p:spPr bwMode="auto">
          <a:xfrm>
            <a:off x="2855912" y="3094386"/>
            <a:ext cx="6519061" cy="142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8E5AA30-06E9-9141-8476-43CEE9558DD9}"/>
              </a:ext>
            </a:extLst>
          </p:cNvPr>
          <p:cNvGrpSpPr/>
          <p:nvPr/>
        </p:nvGrpSpPr>
        <p:grpSpPr>
          <a:xfrm>
            <a:off x="5556000" y="2279095"/>
            <a:ext cx="1080000" cy="2520000"/>
            <a:chOff x="2565827" y="2241727"/>
            <a:chExt cx="1080000" cy="2520000"/>
          </a:xfrm>
          <a:solidFill>
            <a:schemeClr val="bg1">
              <a:alpha val="75000"/>
            </a:schemeClr>
          </a:solidFill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A50FE86-C483-9846-8240-B0473D46CCC3}"/>
                </a:ext>
              </a:extLst>
            </p:cNvPr>
            <p:cNvSpPr/>
            <p:nvPr/>
          </p:nvSpPr>
          <p:spPr bwMode="auto">
            <a:xfrm>
              <a:off x="2565827" y="2241727"/>
              <a:ext cx="1080000" cy="2520000"/>
            </a:xfrm>
            <a:prstGeom prst="rect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8C345195-EE79-4E4A-BC02-F6F1BB6AA209}"/>
                </a:ext>
              </a:extLst>
            </p:cNvPr>
            <p:cNvGrpSpPr/>
            <p:nvPr/>
          </p:nvGrpSpPr>
          <p:grpSpPr>
            <a:xfrm>
              <a:off x="2712019" y="3090016"/>
              <a:ext cx="787377" cy="696666"/>
              <a:chOff x="1269955" y="4911061"/>
              <a:chExt cx="787377" cy="696666"/>
            </a:xfrm>
            <a:grpFill/>
          </p:grpSpPr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58AB3C29-E844-AC4D-9901-D52283CD5B74}"/>
                  </a:ext>
                </a:extLst>
              </p:cNvPr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565CFBAA-43BE-1040-9B50-5BF102B795D2}"/>
                  </a:ext>
                </a:extLst>
              </p:cNvPr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F34A0DF8-2242-E948-A1C8-8DD1887E5EEA}"/>
                  </a:ext>
                </a:extLst>
              </p:cNvPr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740E272B-AF68-8B42-AC4D-17DA1E7B23B3}"/>
                  </a:ext>
                </a:extLst>
              </p:cNvPr>
              <p:cNvCxnSpPr>
                <a:stCxn id="57" idx="5"/>
                <a:endCxn id="58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62C5A36F-E7F5-BE4F-A6BF-9F31B86A0BBA}"/>
                  </a:ext>
                </a:extLst>
              </p:cNvPr>
              <p:cNvCxnSpPr>
                <a:stCxn id="58" idx="2"/>
                <a:endCxn id="59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62" name="Straight Arrow Connector 61">
                <a:extLst>
                  <a:ext uri="{FF2B5EF4-FFF2-40B4-BE49-F238E27FC236}">
                    <a16:creationId xmlns:a16="http://schemas.microsoft.com/office/drawing/2014/main" id="{B626B4CD-AB90-BC42-BF0A-CD7D3D4FA5B4}"/>
                  </a:ext>
                </a:extLst>
              </p:cNvPr>
              <p:cNvCxnSpPr>
                <a:stCxn id="59" idx="0"/>
                <a:endCxn id="57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370577FA-141B-F941-A4E9-952E9A6A284D}"/>
              </a:ext>
            </a:extLst>
          </p:cNvPr>
          <p:cNvSpPr/>
          <p:nvPr/>
        </p:nvSpPr>
        <p:spPr bwMode="auto">
          <a:xfrm>
            <a:off x="9336088" y="2264606"/>
            <a:ext cx="1080000" cy="108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0AE8101-4243-4043-B03A-8F1B3FFC17BD}"/>
              </a:ext>
            </a:extLst>
          </p:cNvPr>
          <p:cNvSpPr/>
          <p:nvPr/>
        </p:nvSpPr>
        <p:spPr bwMode="auto">
          <a:xfrm>
            <a:off x="9336088" y="3704606"/>
            <a:ext cx="1080000" cy="108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E4FEFD6-FEFE-9F4B-B9E6-A303F02BFF99}"/>
              </a:ext>
            </a:extLst>
          </p:cNvPr>
          <p:cNvSpPr txBox="1"/>
          <p:nvPr/>
        </p:nvSpPr>
        <p:spPr>
          <a:xfrm>
            <a:off x="5465108" y="1909763"/>
            <a:ext cx="1199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Container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13D78D2-027E-CE43-A3A3-1B98CA03FBD7}"/>
              </a:ext>
            </a:extLst>
          </p:cNvPr>
          <p:cNvSpPr txBox="1"/>
          <p:nvPr/>
        </p:nvSpPr>
        <p:spPr>
          <a:xfrm>
            <a:off x="9251715" y="1895274"/>
            <a:ext cx="1225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Resources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B90ED01E-9A04-784C-B76F-0749EA878649}"/>
              </a:ext>
            </a:extLst>
          </p:cNvPr>
          <p:cNvCxnSpPr>
            <a:cxnSpLocks/>
          </p:cNvCxnSpPr>
          <p:nvPr/>
        </p:nvCxnSpPr>
        <p:spPr bwMode="auto">
          <a:xfrm>
            <a:off x="6636000" y="2583914"/>
            <a:ext cx="270008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800E84E9-6643-D948-A7E8-6A0ED07A41C5}"/>
              </a:ext>
            </a:extLst>
          </p:cNvPr>
          <p:cNvCxnSpPr>
            <a:cxnSpLocks/>
          </p:cNvCxnSpPr>
          <p:nvPr/>
        </p:nvCxnSpPr>
        <p:spPr bwMode="auto">
          <a:xfrm>
            <a:off x="6636000" y="4028183"/>
            <a:ext cx="270008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193869FB-D164-844F-9277-926ECE5EA715}"/>
              </a:ext>
            </a:extLst>
          </p:cNvPr>
          <p:cNvSpPr txBox="1"/>
          <p:nvPr/>
        </p:nvSpPr>
        <p:spPr>
          <a:xfrm>
            <a:off x="6792864" y="2264606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rgbClr val="FF0000"/>
                </a:solidFill>
                <a:latin typeface="Lucida Console" panose="020B0609040504020204" pitchFamily="49" charset="0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Console" panose="020B0609040504020204" pitchFamily="49" charset="0"/>
              <a:cs typeface="Lucida Sans Typewriter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19FBE19-57BB-7F47-8989-400C16AC4964}"/>
              </a:ext>
            </a:extLst>
          </p:cNvPr>
          <p:cNvSpPr txBox="1"/>
          <p:nvPr/>
        </p:nvSpPr>
        <p:spPr>
          <a:xfrm>
            <a:off x="6792864" y="3700821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rgbClr val="FF0000"/>
                </a:solidFill>
                <a:latin typeface="Lucida Console" panose="020B0609040504020204" pitchFamily="49" charset="0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Console" panose="020B0609040504020204" pitchFamily="49" charset="0"/>
              <a:cs typeface="Lucida Sans Typewriter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A0F50BFA-11C8-2946-AB09-CCE06B2200F3}"/>
              </a:ext>
            </a:extLst>
          </p:cNvPr>
          <p:cNvGrpSpPr/>
          <p:nvPr/>
        </p:nvGrpSpPr>
        <p:grpSpPr>
          <a:xfrm>
            <a:off x="1775912" y="2279095"/>
            <a:ext cx="1080000" cy="2520000"/>
            <a:chOff x="2565827" y="2241727"/>
            <a:chExt cx="1080000" cy="2520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B9D8601-A3F9-B14D-9FC9-05ACD5ACC083}"/>
                </a:ext>
              </a:extLst>
            </p:cNvPr>
            <p:cNvSpPr/>
            <p:nvPr/>
          </p:nvSpPr>
          <p:spPr bwMode="auto">
            <a:xfrm>
              <a:off x="2565827" y="2241727"/>
              <a:ext cx="1080000" cy="25200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3C84502D-F71E-6F44-A286-68EBE4923E15}"/>
                </a:ext>
              </a:extLst>
            </p:cNvPr>
            <p:cNvGrpSpPr/>
            <p:nvPr/>
          </p:nvGrpSpPr>
          <p:grpSpPr>
            <a:xfrm>
              <a:off x="2712019" y="3090016"/>
              <a:ext cx="787377" cy="696666"/>
              <a:chOff x="1269955" y="4911061"/>
              <a:chExt cx="787377" cy="696666"/>
            </a:xfrm>
          </p:grpSpPr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A9A63DD7-3960-9941-9229-F3CC7DDF40AD}"/>
                  </a:ext>
                </a:extLst>
              </p:cNvPr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B74EFA7B-8615-AD44-AFFC-89A6077E8B19}"/>
                  </a:ext>
                </a:extLst>
              </p:cNvPr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43F2CBA6-E801-D843-9B8F-633301B0F0A2}"/>
                  </a:ext>
                </a:extLst>
              </p:cNvPr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F2071AAA-8CAB-CE42-B72B-29889ACC8FDF}"/>
                  </a:ext>
                </a:extLst>
              </p:cNvPr>
              <p:cNvCxnSpPr>
                <a:stCxn id="74" idx="5"/>
                <a:endCxn id="75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A82FB3EB-5C4D-5E4A-82A8-D88B45B48B82}"/>
                  </a:ext>
                </a:extLst>
              </p:cNvPr>
              <p:cNvCxnSpPr>
                <a:stCxn id="75" idx="2"/>
                <a:endCxn id="76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6ACF4DD7-ECB0-5B42-9D08-B67E4F4EB6FA}"/>
                  </a:ext>
                </a:extLst>
              </p:cNvPr>
              <p:cNvCxnSpPr>
                <a:stCxn id="76" idx="0"/>
                <a:endCxn id="74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F40CB51F-B487-2345-9AD4-81DBE46F1F15}"/>
              </a:ext>
            </a:extLst>
          </p:cNvPr>
          <p:cNvSpPr txBox="1"/>
          <p:nvPr/>
        </p:nvSpPr>
        <p:spPr>
          <a:xfrm>
            <a:off x="1745294" y="1909763"/>
            <a:ext cx="1126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Resource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DFDD091-E8BB-3F42-A909-D0A07AB1D8D3}"/>
              </a:ext>
            </a:extLst>
          </p:cNvPr>
          <p:cNvSpPr txBox="1"/>
          <p:nvPr/>
        </p:nvSpPr>
        <p:spPr>
          <a:xfrm>
            <a:off x="4089688" y="2771418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Lucida Sans Typewriter"/>
              </a:rPr>
              <a:t>ont:hasPhoto</a:t>
            </a:r>
            <a:endParaRPr lang="en-US" sz="1200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cs typeface="Lucida Sans Typewriter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BBD7E91-1575-2D4C-9749-B8E28F1D860D}"/>
              </a:ext>
            </a:extLst>
          </p:cNvPr>
          <p:cNvSpPr txBox="1"/>
          <p:nvPr/>
        </p:nvSpPr>
        <p:spPr>
          <a:xfrm>
            <a:off x="4089688" y="4207633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Lucida Sans Typewriter"/>
              </a:rPr>
              <a:t>ont:hasPhoto</a:t>
            </a:r>
            <a:endParaRPr lang="en-US" sz="1200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cs typeface="Lucida Sans Typewriter"/>
            </a:endParaRP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616576C5-F5FD-1243-BE47-522449C58A75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855912" y="2541605"/>
            <a:ext cx="2700089" cy="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71BC67B0-5A92-0B4D-814A-AC602F947E5A}"/>
              </a:ext>
            </a:extLst>
          </p:cNvPr>
          <p:cNvSpPr txBox="1"/>
          <p:nvPr/>
        </p:nvSpPr>
        <p:spPr>
          <a:xfrm>
            <a:off x="3905864" y="2223975"/>
            <a:ext cx="22245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rgbClr val="FF0000"/>
                </a:solidFill>
                <a:latin typeface="Lucida Console" panose="020B0609040504020204" pitchFamily="49" charset="0"/>
                <a:cs typeface="Lucida Sans Typewriter"/>
              </a:rPr>
              <a:t>ldp:membershipResource</a:t>
            </a:r>
            <a:endParaRPr lang="en-US" sz="1200" dirty="0">
              <a:solidFill>
                <a:srgbClr val="FF0000"/>
              </a:solidFill>
              <a:latin typeface="Lucida Console" panose="020B0609040504020204" pitchFamily="49" charset="0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23801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9" grpId="0"/>
      <p:bldP spid="70" grpId="0"/>
      <p:bldP spid="80" grpId="0"/>
      <p:bldP spid="81" grpId="0"/>
      <p:bldP spid="82" grpId="0"/>
      <p:bldP spid="8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Direct Container: GET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“What’s in this container?”</a:t>
            </a:r>
          </a:p>
          <a:p>
            <a:pPr marL="0" indent="0">
              <a:buNone/>
            </a:pPr>
            <a:r>
              <a:rPr lang="en-US" dirty="0"/>
              <a:t>RDF representation:</a:t>
            </a:r>
          </a:p>
          <a:p>
            <a:pPr lvl="1"/>
            <a:r>
              <a:rPr lang="en-US" dirty="0"/>
              <a:t>Uses custom property as well as </a:t>
            </a:r>
            <a:r>
              <a:rPr lang="en-US" dirty="0" err="1">
                <a:latin typeface="Lucida Sans Typewriter"/>
                <a:cs typeface="Lucida Sans Typewriter"/>
              </a:rPr>
              <a:t>ldp:contains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EF988CF-19CD-F74D-B346-4DD6BFE082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3808064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911600" y="4310903"/>
            <a:ext cx="2780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GET /stuff/gallery/ HTTP/1.1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Accept: text/turtle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11600" y="5141254"/>
            <a:ext cx="3283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 Typewriter"/>
                <a:cs typeface="Lucida Sans Typewriter"/>
              </a:rPr>
              <a:t>HTTP/1.1 200 OK</a:t>
            </a:r>
            <a:br>
              <a:rPr lang="en-US" sz="1200" dirty="0">
                <a:latin typeface="Lucida Sans Typewriter"/>
                <a:cs typeface="Lucida Sans Typewriter"/>
              </a:rPr>
            </a:br>
            <a:r>
              <a:rPr lang="en-US" sz="1200" dirty="0">
                <a:latin typeface="Lucida Sans Typewriter"/>
                <a:cs typeface="Lucida Sans Typewriter"/>
              </a:rPr>
              <a:t>Content-Type: text/turtle</a:t>
            </a:r>
          </a:p>
          <a:p>
            <a:endParaRPr lang="en-US" sz="1200" i="1" dirty="0">
              <a:latin typeface="Lucida Sans Typewriter"/>
              <a:cs typeface="Lucida Sans Typewriter"/>
            </a:endParaRPr>
          </a:p>
          <a:p>
            <a:r>
              <a:rPr lang="en-US" sz="1200" i="1" dirty="0">
                <a:latin typeface="Lucida Sans Typewriter"/>
                <a:cs typeface="Lucida Sans Typewriter"/>
              </a:rPr>
              <a:t>&lt;RDF representation of container&gt;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736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8443960" y="5578370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55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Direct Container: 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HTTP/1.1 200 OK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Allow: POST,GET,OPTIONS,HEAD,PUT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Link: 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&lt;http://www.w3.org/ns/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ldp#DirectContainer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="type”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dcterms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purl.org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/dc/terms/&gt; 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#&gt; .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ont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/gallery#&gt; 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&lt;http://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/stuff/gallery/&gt; a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ldp:DirectContainer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ldp:membershipResource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&lt;#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pics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&gt;;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ldp:hasMemberRelation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ont:hasPhoto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;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ldp:contains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&lt;photo1&gt;, &lt;photo2&gt; .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&lt;#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pics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&gt; a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ont:Gallery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;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dcterms:title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“Photo Gallery”;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ont:hasPhoto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&lt;photo1&gt;, &lt;photo2&gt; 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D9E92-182D-7E44-9C42-61754CB074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6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Containers</a:t>
            </a:r>
          </a:p>
        </p:txBody>
      </p:sp>
    </p:spTree>
    <p:extLst>
      <p:ext uri="{BB962C8B-B14F-4D97-AF65-F5344CB8AC3E}">
        <p14:creationId xmlns:p14="http://schemas.microsoft.com/office/powerpoint/2010/main" val="144807202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Indirect Container: 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GET /staff/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nmg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HTTP/1.1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endParaRPr lang="en-US" sz="1600" dirty="0">
              <a:latin typeface="Lucida Console" panose="020B0609040504020204" pitchFamily="49" charset="0"/>
              <a:cs typeface="Lucida Sans Typewriter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HTTP/1.1 200 OK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Link: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ldp#DirectContainer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="type”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#&gt;.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dcterms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purl.org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/dc/terms/&gt;.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o: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/ontology#&gt;.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/staff/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nmg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/&gt; a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o:Academic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o:student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&lt;students/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alice#me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&gt;, &lt;students/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bob#me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&lt;students/&gt; a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ldp:IndirectContainer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dcterms:title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"The students of Nick Gibbins";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ldp:membershipResource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&lt;&gt;; 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ldp:hasMemberRelation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o:student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ldp:insertedContentRelation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foaf:primaryTopic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ldp:contains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&lt;students/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alice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&gt;, &lt;students/bob&gt;.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C2B7A-551E-0A4F-90E5-DFF53576FB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4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Indirect Container: POST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POST /staff/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nmg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/students/ HTTP/1.1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Accept: text/turtle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Slug: eve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Content-Length: 72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xmlns.com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/0.1/&gt; 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o: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/ontology#&gt; 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&lt;&gt; a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o:Student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foaf:primaryTopic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 &lt;#me&gt;;</a:t>
            </a:r>
            <a:br>
              <a:rPr lang="en-US" sz="1600" b="1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foaf:name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“Eve” 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B4D743-5753-1A4E-A40E-04D4B8C3D3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6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Indirect Container: GET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HTTP/1.1 200 OK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Content-Type: text/turtle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Link: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ldp#DirectContainer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&gt;;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rel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="type”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#&gt;.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dcterms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purl.org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/dc/terms/&gt;.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xmlns.com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/0.1/&gt;.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@prefix o: 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/ontology#&gt;.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&lt;http://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/staff/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nmg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/&gt; a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o:Academic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o:student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&lt;students/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alice#me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&gt;, &lt;students/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bob#me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&lt;students/</a:t>
            </a:r>
            <a:r>
              <a:rPr lang="en-US" sz="1600" b="1" dirty="0" err="1">
                <a:latin typeface="Lucida Console" panose="020B0609040504020204" pitchFamily="49" charset="0"/>
                <a:cs typeface="Lucida Sans Typewriter"/>
              </a:rPr>
              <a:t>eve#me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.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&lt;students/&gt; a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ldp:IndirectContainer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dcterms:title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"The students of Nick Gibbins";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ldp:membershipResource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&lt;&gt;;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ldp:hasMemberRelation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o:student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ldp:insertedContentRelation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foaf:primaryTopic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; </a:t>
            </a:r>
            <a:br>
              <a:rPr lang="en-US" sz="16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 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ldp:contains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 &lt;students/bob&gt;, &lt;students/</a:t>
            </a:r>
            <a:r>
              <a:rPr lang="en-US" sz="1600" dirty="0" err="1">
                <a:latin typeface="Lucida Console" panose="020B0609040504020204" pitchFamily="49" charset="0"/>
                <a:cs typeface="Lucida Sans Typewriter"/>
              </a:rPr>
              <a:t>marsha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&gt;, </a:t>
            </a:r>
            <a:r>
              <a:rPr lang="en-US" sz="1600" b="1" dirty="0">
                <a:latin typeface="Lucida Console" panose="020B0609040504020204" pitchFamily="49" charset="0"/>
                <a:cs typeface="Lucida Sans Typewriter"/>
              </a:rPr>
              <a:t>&lt;students/eve&gt; </a:t>
            </a:r>
            <a:r>
              <a:rPr lang="en-US" sz="1600" dirty="0">
                <a:latin typeface="Lucida Console" panose="020B0609040504020204" pitchFamily="49" charset="0"/>
                <a:cs typeface="Lucida Sans Typewriter"/>
              </a:rPr>
              <a:t>.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61DA9-EB19-D54C-8EB8-1DDF7D30FC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2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versus SPARQL</a:t>
            </a:r>
          </a:p>
        </p:txBody>
      </p:sp>
    </p:spTree>
    <p:extLst>
      <p:ext uri="{BB962C8B-B14F-4D97-AF65-F5344CB8AC3E}">
        <p14:creationId xmlns:p14="http://schemas.microsoft.com/office/powerpoint/2010/main" val="17584146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LDP versus SPARQL GSP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Significant overlap between specifications:</a:t>
            </a:r>
          </a:p>
          <a:p>
            <a:pPr lvl="1"/>
            <a:r>
              <a:rPr lang="en-US" dirty="0"/>
              <a:t>GSP deals with Named Graphs</a:t>
            </a:r>
          </a:p>
          <a:p>
            <a:pPr lvl="1"/>
            <a:r>
              <a:rPr lang="en-US" dirty="0"/>
              <a:t>LDP deals with LDP Resources and LDP Containers</a:t>
            </a:r>
          </a:p>
          <a:p>
            <a:pPr marL="0" indent="0">
              <a:buNone/>
            </a:pPr>
            <a:r>
              <a:rPr lang="en-US" dirty="0"/>
              <a:t>Conflicts involve treatment of POST and PUT when the same IRI is used to identify an LDP Resource and a GSP endpoint</a:t>
            </a:r>
          </a:p>
          <a:p>
            <a:pPr lvl="1"/>
            <a:r>
              <a:rPr lang="en-US" dirty="0"/>
              <a:t>GSP ignores the semantics of triples in graphs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58688B-697E-E849-9468-8AA89D2C67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37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Publishing Linked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SW Best Practice Recipes for Publishing RDF Vocabularies</a:t>
            </a:r>
          </a:p>
          <a:p>
            <a:pPr lvl="1"/>
            <a:r>
              <a:rPr lang="en-GB" dirty="0"/>
              <a:t>Also used for published RDF Linked Data in general</a:t>
            </a:r>
          </a:p>
          <a:p>
            <a:pPr marL="0" indent="0">
              <a:buNone/>
            </a:pPr>
            <a:r>
              <a:rPr lang="en-GB" dirty="0"/>
              <a:t>Uses content negotiation (HTTP Accept: header) to redirect clients to different representations of resources</a:t>
            </a:r>
          </a:p>
          <a:p>
            <a:pPr lvl="1"/>
            <a:r>
              <a:rPr lang="en-GB" dirty="0"/>
              <a:t>Machine-readable RDF versus human-readable HTML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4AE5E9-6891-F340-AC12-B66A427C8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901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on Data Publishing</a:t>
            </a:r>
          </a:p>
        </p:txBody>
      </p:sp>
    </p:spTree>
    <p:extLst>
      <p:ext uri="{BB962C8B-B14F-4D97-AF65-F5344CB8AC3E}">
        <p14:creationId xmlns:p14="http://schemas.microsoft.com/office/powerpoint/2010/main" val="44675917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12878"/>
              </p:ext>
            </p:extLst>
          </p:nvPr>
        </p:nvGraphicFramePr>
        <p:xfrm>
          <a:off x="623888" y="1773238"/>
          <a:ext cx="10944222" cy="4620903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45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40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9643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Publisher / Server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Consumer / Client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60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Easy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Hard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Easy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Hard Tasks</a:t>
                      </a:r>
                      <a:endParaRPr lang="de-D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9147"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RDF Files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Few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servings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large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size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Many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servings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small</a:t>
                      </a:r>
                      <a:r>
                        <a:rPr lang="de-DE" dirty="0"/>
                        <a:t> </a:t>
                      </a:r>
                      <a:r>
                        <a:rPr lang="de-DE" baseline="0" dirty="0" err="1"/>
                        <a:t>size</a:t>
                      </a:r>
                      <a:r>
                        <a:rPr lang="de-DE" baseline="0" dirty="0"/>
                        <a:t>;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aseline="0" dirty="0" err="1"/>
                        <a:t>Complex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selection</a:t>
                      </a:r>
                      <a:r>
                        <a:rPr lang="de-DE" baseline="0" dirty="0"/>
                        <a:t> (</a:t>
                      </a:r>
                      <a:r>
                        <a:rPr lang="de-DE" baseline="0" dirty="0" err="1"/>
                        <a:t>impossible</a:t>
                      </a:r>
                      <a:r>
                        <a:rPr lang="de-DE" baseline="0" dirty="0"/>
                        <a:t>);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aseline="0" dirty="0" err="1"/>
                        <a:t>Too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many</a:t>
                      </a:r>
                      <a:r>
                        <a:rPr lang="de-DE" baseline="0" dirty="0"/>
                        <a:t> large </a:t>
                      </a:r>
                      <a:r>
                        <a:rPr lang="de-DE" baseline="0" dirty="0" err="1"/>
                        <a:t>downloads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breaks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server</a:t>
                      </a:r>
                      <a:endParaRPr lang="de-DE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Receiving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few</a:t>
                      </a:r>
                      <a:r>
                        <a:rPr lang="de-DE" dirty="0"/>
                        <a:t> large </a:t>
                      </a:r>
                      <a:r>
                        <a:rPr lang="de-DE" dirty="0" err="1"/>
                        <a:t>servings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Receiving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small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updates</a:t>
                      </a:r>
                      <a:r>
                        <a:rPr lang="de-DE" dirty="0"/>
                        <a:t>;</a:t>
                      </a:r>
                    </a:p>
                    <a:p>
                      <a:r>
                        <a:rPr lang="de-DE" dirty="0"/>
                        <a:t>Manipulation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impossible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2654"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http </a:t>
                      </a:r>
                      <a:r>
                        <a:rPr lang="de-DE" dirty="0" err="1"/>
                        <a:t>deref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servings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small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size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Large</a:t>
                      </a:r>
                      <a:r>
                        <a:rPr lang="de-DE" baseline="0" dirty="0"/>
                        <a:t> </a:t>
                      </a:r>
                      <a:r>
                        <a:rPr lang="de-DE" dirty="0" err="1"/>
                        <a:t>servings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or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derefs</a:t>
                      </a:r>
                      <a:endParaRPr lang="de-DE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Getting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informed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about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few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resources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Large </a:t>
                      </a:r>
                      <a:r>
                        <a:rPr lang="de-DE" dirty="0" err="1"/>
                        <a:t>data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requires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too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many</a:t>
                      </a:r>
                      <a:r>
                        <a:rPr lang="de-DE" dirty="0"/>
                        <a:t> http </a:t>
                      </a:r>
                      <a:r>
                        <a:rPr lang="de-DE" dirty="0" err="1"/>
                        <a:t>requests</a:t>
                      </a:r>
                      <a:r>
                        <a:rPr lang="de-DE" dirty="0"/>
                        <a:t> (e.g. </a:t>
                      </a:r>
                      <a:r>
                        <a:rPr lang="de-DE" dirty="0" err="1"/>
                        <a:t>catalogue</a:t>
                      </a:r>
                      <a:r>
                        <a:rPr lang="de-DE" dirty="0"/>
                        <a:t>)</a:t>
                      </a:r>
                      <a:endParaRPr lang="de-D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Comparing</a:t>
            </a:r>
            <a:r>
              <a:rPr lang="de-DE" dirty="0"/>
              <a:t> </a:t>
            </a:r>
            <a:r>
              <a:rPr lang="de-DE" dirty="0" err="1"/>
              <a:t>Linked</a:t>
            </a:r>
            <a:r>
              <a:rPr lang="de-DE" dirty="0"/>
              <a:t> Data Publishing </a:t>
            </a:r>
            <a:r>
              <a:rPr lang="de-DE" dirty="0" err="1"/>
              <a:t>Strategies</a:t>
            </a:r>
            <a:endParaRPr lang="de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F61396-5648-3F4F-A245-61CBE3C165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098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234636"/>
              </p:ext>
            </p:extLst>
          </p:nvPr>
        </p:nvGraphicFramePr>
        <p:xfrm>
          <a:off x="623886" y="1773238"/>
          <a:ext cx="10944224" cy="470323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789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42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953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Publisher / Server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Consumer / Client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519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Easy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Hard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Easy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Hard Tasks</a:t>
                      </a:r>
                      <a:endParaRPr lang="de-D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3860"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SPARQL GSP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servings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small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size</a:t>
                      </a:r>
                      <a:r>
                        <a:rPr lang="de-DE" dirty="0"/>
                        <a:t>;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complex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select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Large</a:t>
                      </a:r>
                      <a:r>
                        <a:rPr lang="de-DE" baseline="0" dirty="0"/>
                        <a:t> </a:t>
                      </a:r>
                      <a:r>
                        <a:rPr lang="de-DE" dirty="0" err="1"/>
                        <a:t>servings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or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complex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selects</a:t>
                      </a:r>
                      <a:r>
                        <a:rPr lang="de-DE" dirty="0"/>
                        <a:t> break </a:t>
                      </a:r>
                      <a:r>
                        <a:rPr lang="de-DE" dirty="0" err="1"/>
                        <a:t>server</a:t>
                      </a:r>
                      <a:endParaRPr lang="de-DE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Almost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everything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is</a:t>
                      </a:r>
                      <a:r>
                        <a:rPr lang="de-DE" dirty="0"/>
                        <a:t> easy </a:t>
                      </a:r>
                      <a:r>
                        <a:rPr lang="de-DE" dirty="0" err="1"/>
                        <a:t>for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client</a:t>
                      </a:r>
                      <a:endParaRPr lang="de-DE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Web </a:t>
                      </a:r>
                      <a:r>
                        <a:rPr lang="de-DE" dirty="0" err="1"/>
                        <a:t>awareness</a:t>
                      </a:r>
                      <a:r>
                        <a:rPr lang="de-DE" dirty="0"/>
                        <a:t> not </a:t>
                      </a:r>
                      <a:r>
                        <a:rPr lang="de-DE" dirty="0" err="1"/>
                        <a:t>sufficient</a:t>
                      </a:r>
                      <a:r>
                        <a:rPr lang="de-DE" dirty="0"/>
                        <a:t>,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needs</a:t>
                      </a:r>
                      <a:r>
                        <a:rPr lang="de-DE" baseline="0" dirty="0"/>
                        <a:t> SPARQL </a:t>
                      </a:r>
                      <a:r>
                        <a:rPr lang="de-DE" baseline="0" dirty="0" err="1"/>
                        <a:t>awareness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3860">
                <a:tc>
                  <a:txBody>
                    <a:bodyPr/>
                    <a:lstStyle/>
                    <a:p>
                      <a:pPr algn="r"/>
                      <a:r>
                        <a:rPr lang="de-DE" dirty="0"/>
                        <a:t>LDP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Servings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small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and</a:t>
                      </a:r>
                      <a:r>
                        <a:rPr lang="de-DE" dirty="0"/>
                        <a:t> large </a:t>
                      </a:r>
                      <a:r>
                        <a:rPr lang="de-DE" dirty="0" err="1"/>
                        <a:t>sizes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Selects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medium </a:t>
                      </a:r>
                      <a:r>
                        <a:rPr lang="de-DE" dirty="0" err="1"/>
                        <a:t>or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higher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complexity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impossible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Web </a:t>
                      </a:r>
                      <a:r>
                        <a:rPr lang="de-DE" dirty="0" err="1"/>
                        <a:t>awareness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sufficient</a:t>
                      </a:r>
                      <a:r>
                        <a:rPr lang="de-DE" dirty="0"/>
                        <a:t>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Selects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medium </a:t>
                      </a:r>
                      <a:r>
                        <a:rPr lang="de-DE" dirty="0" err="1"/>
                        <a:t>or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higher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complexity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impossible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3860">
                <a:tc>
                  <a:txBody>
                    <a:bodyPr/>
                    <a:lstStyle/>
                    <a:p>
                      <a:pPr algn="r"/>
                      <a:r>
                        <a:rPr lang="de-DE" dirty="0" err="1"/>
                        <a:t>Linked</a:t>
                      </a:r>
                      <a:r>
                        <a:rPr lang="de-DE" dirty="0"/>
                        <a:t> Data Fragments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Servings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small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and</a:t>
                      </a:r>
                      <a:r>
                        <a:rPr lang="de-DE" dirty="0"/>
                        <a:t> large </a:t>
                      </a:r>
                      <a:r>
                        <a:rPr lang="de-DE" dirty="0" err="1"/>
                        <a:t>sizes</a:t>
                      </a:r>
                      <a:r>
                        <a:rPr lang="de-DE" dirty="0"/>
                        <a:t>; medium </a:t>
                      </a:r>
                      <a:r>
                        <a:rPr lang="de-DE" dirty="0" err="1"/>
                        <a:t>complexity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selects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Complex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selects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are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impossible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Medium </a:t>
                      </a:r>
                      <a:r>
                        <a:rPr lang="de-DE" dirty="0" err="1"/>
                        <a:t>complexity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selects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Own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processing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needed</a:t>
                      </a:r>
                      <a:r>
                        <a:rPr lang="de-DE" dirty="0"/>
                        <a:t> on top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Comparing</a:t>
            </a:r>
            <a:r>
              <a:rPr lang="de-DE" dirty="0"/>
              <a:t> </a:t>
            </a:r>
            <a:r>
              <a:rPr lang="de-DE" dirty="0" err="1"/>
              <a:t>Linked</a:t>
            </a:r>
            <a:r>
              <a:rPr lang="de-DE" dirty="0"/>
              <a:t> Data Publishing </a:t>
            </a:r>
            <a:r>
              <a:rPr lang="de-DE" dirty="0" err="1"/>
              <a:t>Strategies</a:t>
            </a:r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76DC4-2FB6-024E-9CAD-7C91E30DB3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40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Planning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Data Publishing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Checks:</a:t>
            </a:r>
          </a:p>
          <a:p>
            <a:pPr lvl="1"/>
            <a:r>
              <a:rPr lang="de-DE" dirty="0"/>
              <a:t>Size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data</a:t>
            </a:r>
            <a:endParaRPr lang="de-DE" dirty="0"/>
          </a:p>
          <a:p>
            <a:pPr lvl="1"/>
            <a:r>
              <a:rPr lang="de-DE" dirty="0" err="1"/>
              <a:t>Available</a:t>
            </a:r>
            <a:r>
              <a:rPr lang="de-DE" dirty="0"/>
              <a:t> </a:t>
            </a:r>
            <a:r>
              <a:rPr lang="de-DE" dirty="0" err="1"/>
              <a:t>processing</a:t>
            </a:r>
            <a:r>
              <a:rPr lang="de-DE" dirty="0"/>
              <a:t> power</a:t>
            </a:r>
          </a:p>
          <a:p>
            <a:pPr lvl="2"/>
            <a:r>
              <a:rPr lang="de-DE" dirty="0" err="1"/>
              <a:t>Unlimited</a:t>
            </a:r>
            <a:r>
              <a:rPr lang="de-DE" dirty="0"/>
              <a:t> SPARQL </a:t>
            </a:r>
            <a:r>
              <a:rPr lang="de-DE" dirty="0" err="1"/>
              <a:t>endpoint</a:t>
            </a:r>
            <a:r>
              <a:rPr lang="de-DE" dirty="0"/>
              <a:t> will break</a:t>
            </a:r>
          </a:p>
          <a:p>
            <a:pPr lvl="1"/>
            <a:r>
              <a:rPr lang="de-DE" dirty="0" err="1"/>
              <a:t>Available</a:t>
            </a:r>
            <a:r>
              <a:rPr lang="de-DE" dirty="0"/>
              <a:t> </a:t>
            </a:r>
            <a:r>
              <a:rPr lang="de-DE" dirty="0" err="1"/>
              <a:t>bandwidth</a:t>
            </a:r>
            <a:endParaRPr lang="de-DE" dirty="0"/>
          </a:p>
          <a:p>
            <a:pPr marL="273050" lvl="1" indent="0">
              <a:buNone/>
            </a:pP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Checks:</a:t>
            </a:r>
          </a:p>
          <a:p>
            <a:pPr lvl="1"/>
            <a:r>
              <a:rPr lang="de-DE" dirty="0" err="1"/>
              <a:t>Frequency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queries</a:t>
            </a:r>
            <a:r>
              <a:rPr lang="de-DE" dirty="0"/>
              <a:t>/</a:t>
            </a:r>
            <a:r>
              <a:rPr lang="de-DE" dirty="0" err="1"/>
              <a:t>updates</a:t>
            </a:r>
            <a:endParaRPr lang="de-DE" dirty="0"/>
          </a:p>
          <a:p>
            <a:pPr lvl="1"/>
            <a:r>
              <a:rPr lang="de-DE" dirty="0" err="1"/>
              <a:t>Efforts</a:t>
            </a:r>
            <a:r>
              <a:rPr lang="de-DE" dirty="0"/>
              <a:t> </a:t>
            </a:r>
            <a:r>
              <a:rPr lang="de-DE" dirty="0" err="1"/>
              <a:t>required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client</a:t>
            </a:r>
            <a:r>
              <a:rPr lang="de-DE" dirty="0"/>
              <a:t> </a:t>
            </a:r>
            <a:r>
              <a:rPr lang="de-DE" dirty="0" err="1"/>
              <a:t>processing</a:t>
            </a:r>
            <a:endParaRPr lang="de-DE" dirty="0"/>
          </a:p>
          <a:p>
            <a:pPr lvl="1"/>
            <a:r>
              <a:rPr lang="de-DE" dirty="0"/>
              <a:t>Numbers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requests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issued</a:t>
            </a:r>
            <a:endParaRPr lang="de-DE" dirty="0"/>
          </a:p>
          <a:p>
            <a:pPr lvl="1"/>
            <a:r>
              <a:rPr lang="de-DE" dirty="0"/>
              <a:t>Response </a:t>
            </a:r>
            <a:r>
              <a:rPr lang="de-DE" dirty="0" err="1"/>
              <a:t>times</a:t>
            </a:r>
            <a:endParaRPr lang="de-DE" dirty="0"/>
          </a:p>
          <a:p>
            <a:pPr lvl="1"/>
            <a:endParaRPr lang="de-D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A0C6D18-5CF5-F644-B81F-D791DF2E4BF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Who </a:t>
            </a:r>
            <a:r>
              <a:rPr lang="de-DE" dirty="0" err="1"/>
              <a:t>serves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?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F559BF-9462-8E40-AF41-7DC89916CE7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Who </a:t>
            </a:r>
            <a:r>
              <a:rPr lang="de-DE" dirty="0" err="1"/>
              <a:t>consumes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?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9C572EB-E731-1F41-B713-76597B19F5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18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Conflicting</a:t>
            </a:r>
            <a:r>
              <a:rPr lang="de-DE" dirty="0"/>
              <a:t> </a:t>
            </a:r>
            <a:r>
              <a:rPr lang="de-DE" dirty="0" err="1"/>
              <a:t>objectives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Lookup </a:t>
            </a:r>
            <a:r>
              <a:rPr lang="de-DE" dirty="0" err="1"/>
              <a:t>what</a:t>
            </a:r>
            <a:r>
              <a:rPr lang="de-DE" dirty="0"/>
              <a:t> an URI </a:t>
            </a:r>
            <a:r>
              <a:rPr lang="de-DE" dirty="0" err="1"/>
              <a:t>stands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:</a:t>
            </a:r>
          </a:p>
          <a:p>
            <a:r>
              <a:rPr lang="de-DE" dirty="0"/>
              <a:t>People </a:t>
            </a:r>
            <a:r>
              <a:rPr lang="de-DE" dirty="0" err="1"/>
              <a:t>receive</a:t>
            </a:r>
            <a:r>
              <a:rPr lang="de-DE" dirty="0"/>
              <a:t> </a:t>
            </a:r>
            <a:r>
              <a:rPr lang="de-DE" dirty="0" err="1"/>
              <a:t>documents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read</a:t>
            </a:r>
            <a:endParaRPr lang="de-DE" dirty="0"/>
          </a:p>
          <a:p>
            <a:r>
              <a:rPr lang="de-DE" dirty="0"/>
              <a:t>SW </a:t>
            </a:r>
            <a:r>
              <a:rPr lang="de-DE" dirty="0" err="1"/>
              <a:t>agents</a:t>
            </a:r>
            <a:r>
              <a:rPr lang="de-DE" dirty="0"/>
              <a:t> </a:t>
            </a:r>
            <a:r>
              <a:rPr lang="de-DE" dirty="0" err="1"/>
              <a:t>receive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process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Can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communicated</a:t>
            </a:r>
            <a:r>
              <a:rPr lang="de-DE" dirty="0"/>
              <a:t> via </a:t>
            </a:r>
            <a:r>
              <a:rPr lang="de-DE" dirty="0" err="1"/>
              <a:t>content</a:t>
            </a:r>
            <a:r>
              <a:rPr lang="de-DE" dirty="0"/>
              <a:t> </a:t>
            </a:r>
            <a:r>
              <a:rPr lang="de-DE" dirty="0" err="1"/>
              <a:t>negotiation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Each</a:t>
            </a:r>
            <a:r>
              <a:rPr lang="de-DE" dirty="0"/>
              <a:t> URI </a:t>
            </a:r>
            <a:r>
              <a:rPr lang="de-DE" dirty="0" err="1"/>
              <a:t>should</a:t>
            </a:r>
            <a:r>
              <a:rPr lang="de-DE" dirty="0"/>
              <a:t> stand </a:t>
            </a:r>
            <a:r>
              <a:rPr lang="de-DE" dirty="0" err="1"/>
              <a:t>for</a:t>
            </a:r>
            <a:r>
              <a:rPr lang="de-DE" dirty="0"/>
              <a:t> *</a:t>
            </a:r>
            <a:r>
              <a:rPr lang="de-DE" dirty="0" err="1"/>
              <a:t>one</a:t>
            </a:r>
            <a:r>
              <a:rPr lang="de-DE" dirty="0"/>
              <a:t>* </a:t>
            </a:r>
            <a:r>
              <a:rPr lang="de-DE" dirty="0" err="1"/>
              <a:t>thing</a:t>
            </a:r>
            <a:r>
              <a:rPr lang="de-DE" dirty="0"/>
              <a:t>:</a:t>
            </a:r>
          </a:p>
          <a:p>
            <a:r>
              <a:rPr lang="de-DE" dirty="0" err="1"/>
              <a:t>document</a:t>
            </a:r>
            <a:r>
              <a:rPr lang="de-DE" dirty="0"/>
              <a:t> XOR</a:t>
            </a:r>
          </a:p>
          <a:p>
            <a:r>
              <a:rPr lang="de-DE" dirty="0" err="1"/>
              <a:t>thing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XOR</a:t>
            </a:r>
          </a:p>
          <a:p>
            <a:r>
              <a:rPr lang="de-DE" dirty="0" err="1"/>
              <a:t>address</a:t>
            </a:r>
            <a:r>
              <a:rPr lang="de-DE" dirty="0"/>
              <a:t> </a:t>
            </a:r>
            <a:r>
              <a:rPr lang="de-DE" dirty="0" err="1"/>
              <a:t>data</a:t>
            </a:r>
            <a:endParaRPr lang="de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E19FC-291E-B047-990F-3D3D8696CE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0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Cool </a:t>
            </a:r>
            <a:r>
              <a:rPr lang="en-GB" dirty="0" err="1"/>
              <a:t>URIs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2B932F-236E-D249-B54A-2FD9EF6757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257800" y="2209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ID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7134077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HTML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3429000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RDF</a:t>
            </a:r>
          </a:p>
        </p:txBody>
      </p:sp>
      <p:cxnSp>
        <p:nvCxnSpPr>
          <p:cNvPr id="18" name="Straight Arrow Connector 17"/>
          <p:cNvCxnSpPr>
            <a:stCxn id="4" idx="1"/>
            <a:endCxn id="6" idx="0"/>
          </p:cNvCxnSpPr>
          <p:nvPr/>
        </p:nvCxnSpPr>
        <p:spPr bwMode="auto">
          <a:xfrm flipH="1">
            <a:off x="4038600" y="2552700"/>
            <a:ext cx="1219200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4" idx="3"/>
            <a:endCxn id="5" idx="0"/>
          </p:cNvCxnSpPr>
          <p:nvPr/>
        </p:nvCxnSpPr>
        <p:spPr bwMode="auto">
          <a:xfrm>
            <a:off x="6477001" y="2552700"/>
            <a:ext cx="1266677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7086601" y="3115430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web browsers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91876" y="3130193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SW agents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01110" y="4829919"/>
            <a:ext cx="2324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RDF document URL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89321" y="4831554"/>
            <a:ext cx="252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HTML document URL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7305" y="1725655"/>
            <a:ext cx="2789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Resource identifier (IRI)</a:t>
            </a:r>
          </a:p>
        </p:txBody>
      </p:sp>
    </p:spTree>
    <p:extLst>
      <p:ext uri="{BB962C8B-B14F-4D97-AF65-F5344CB8AC3E}">
        <p14:creationId xmlns:p14="http://schemas.microsoft.com/office/powerpoint/2010/main" val="2178656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Cool </a:t>
            </a:r>
            <a:r>
              <a:rPr lang="en-GB" dirty="0" err="1"/>
              <a:t>URIs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1F2A50-4028-E844-A281-ED5B0BCCE4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257800" y="2209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ID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7134077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HTML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3429000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RDF</a:t>
            </a:r>
          </a:p>
        </p:txBody>
      </p:sp>
      <p:cxnSp>
        <p:nvCxnSpPr>
          <p:cNvPr id="18" name="Straight Arrow Connector 17"/>
          <p:cNvCxnSpPr>
            <a:stCxn id="4" idx="1"/>
            <a:endCxn id="6" idx="0"/>
          </p:cNvCxnSpPr>
          <p:nvPr/>
        </p:nvCxnSpPr>
        <p:spPr bwMode="auto">
          <a:xfrm flipH="1">
            <a:off x="4038600" y="2552700"/>
            <a:ext cx="1219200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4" idx="3"/>
            <a:endCxn id="5" idx="0"/>
          </p:cNvCxnSpPr>
          <p:nvPr/>
        </p:nvCxnSpPr>
        <p:spPr bwMode="auto">
          <a:xfrm>
            <a:off x="6477001" y="2552700"/>
            <a:ext cx="1266677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6445146" y="2975054"/>
            <a:ext cx="39966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Accept: text/html</a:t>
            </a:r>
          </a:p>
          <a:p>
            <a:endParaRPr lang="en-US" sz="1200" dirty="0">
              <a:latin typeface="Lucida Console" panose="020B0609040504020204" pitchFamily="49" charset="0"/>
              <a:cs typeface="Lucida Sans Typewriter"/>
            </a:endParaRPr>
          </a:p>
          <a:p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303 See Other</a:t>
            </a:r>
          </a:p>
          <a:p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Location: http://</a:t>
            </a:r>
            <a:r>
              <a:rPr lang="en-US" sz="12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/people/</a:t>
            </a:r>
            <a:r>
              <a:rPr lang="en-US" sz="1200" dirty="0" err="1">
                <a:latin typeface="Lucida Console" panose="020B0609040504020204" pitchFamily="49" charset="0"/>
                <a:cs typeface="Lucida Sans Typewriter"/>
              </a:rPr>
              <a:t>alice</a:t>
            </a:r>
            <a:endParaRPr lang="en-US" sz="1200" dirty="0">
              <a:latin typeface="Lucida Console" panose="020B0609040504020204" pitchFamily="49" charset="0"/>
              <a:cs typeface="Lucida Sans Typewriter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59994" y="2977016"/>
            <a:ext cx="38106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Accept: application/</a:t>
            </a:r>
            <a:r>
              <a:rPr lang="en-US" sz="1200" dirty="0" err="1">
                <a:latin typeface="Lucida Console" panose="020B0609040504020204" pitchFamily="49" charset="0"/>
                <a:cs typeface="Lucida Sans Typewriter"/>
              </a:rPr>
              <a:t>rdf+xml</a:t>
            </a:r>
            <a:br>
              <a:rPr lang="en-US" sz="1200" dirty="0">
                <a:latin typeface="Lucida Console" panose="020B0609040504020204" pitchFamily="49" charset="0"/>
                <a:cs typeface="Lucida Sans Typewriter"/>
              </a:rPr>
            </a:br>
            <a:br>
              <a:rPr lang="en-US" sz="12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303 See Other</a:t>
            </a:r>
            <a:br>
              <a:rPr lang="en-US" sz="1200" dirty="0">
                <a:latin typeface="Lucida Console" panose="020B0609040504020204" pitchFamily="49" charset="0"/>
                <a:cs typeface="Lucida Sans Typewriter"/>
              </a:rPr>
            </a:br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Location: http://</a:t>
            </a:r>
            <a:r>
              <a:rPr lang="en-US" sz="12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/data/</a:t>
            </a:r>
            <a:r>
              <a:rPr lang="en-US" sz="1200" dirty="0" err="1">
                <a:latin typeface="Lucida Console" panose="020B0609040504020204" pitchFamily="49" charset="0"/>
                <a:cs typeface="Lucida Sans Typewriter"/>
              </a:rPr>
              <a:t>alice</a:t>
            </a:r>
            <a:endParaRPr lang="en-US" sz="1200" dirty="0">
              <a:latin typeface="Lucida Console" panose="020B0609040504020204" pitchFamily="49" charset="0"/>
              <a:cs typeface="Lucida Sans Typewriter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8149" y="4829920"/>
            <a:ext cx="28809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http://</a:t>
            </a:r>
            <a:r>
              <a:rPr lang="en-US" sz="12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/</a:t>
            </a:r>
            <a:r>
              <a:rPr lang="en-US" sz="1200" b="1" dirty="0">
                <a:latin typeface="Lucida Console" panose="020B0609040504020204" pitchFamily="49" charset="0"/>
                <a:cs typeface="Lucida Sans Typewriter"/>
              </a:rPr>
              <a:t>data/</a:t>
            </a:r>
            <a:r>
              <a:rPr lang="en-US" sz="1200" b="1" dirty="0" err="1">
                <a:latin typeface="Lucida Console" panose="020B0609040504020204" pitchFamily="49" charset="0"/>
                <a:cs typeface="Lucida Sans Typewriter"/>
              </a:rPr>
              <a:t>alice</a:t>
            </a:r>
            <a:endParaRPr lang="en-US" sz="1200" b="1" dirty="0">
              <a:latin typeface="Lucida Console" panose="020B0609040504020204" pitchFamily="49" charset="0"/>
              <a:cs typeface="Lucida Sans Typewriter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96755" y="4831555"/>
            <a:ext cx="3066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http://</a:t>
            </a:r>
            <a:r>
              <a:rPr lang="en-US" sz="12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/</a:t>
            </a:r>
            <a:r>
              <a:rPr lang="en-US" sz="1200" b="1" dirty="0">
                <a:latin typeface="Lucida Console" panose="020B0609040504020204" pitchFamily="49" charset="0"/>
                <a:cs typeface="Lucida Sans Typewriter"/>
              </a:rPr>
              <a:t>people/</a:t>
            </a:r>
            <a:r>
              <a:rPr lang="en-US" sz="1200" b="1" dirty="0" err="1">
                <a:latin typeface="Lucida Console" panose="020B0609040504020204" pitchFamily="49" charset="0"/>
                <a:cs typeface="Lucida Sans Typewriter"/>
              </a:rPr>
              <a:t>alice</a:t>
            </a:r>
            <a:endParaRPr lang="en-US" sz="1200" b="1" dirty="0">
              <a:latin typeface="Lucida Console" panose="020B0609040504020204" pitchFamily="49" charset="0"/>
              <a:cs typeface="Lucida Sans Typewriter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26293" y="1748718"/>
            <a:ext cx="26949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http://</a:t>
            </a:r>
            <a:r>
              <a:rPr lang="en-US" sz="1200" dirty="0" err="1">
                <a:latin typeface="Lucida Console" panose="020B0609040504020204" pitchFamily="49" charset="0"/>
                <a:cs typeface="Lucida Sans Typewriter"/>
              </a:rPr>
              <a:t>example.org</a:t>
            </a:r>
            <a:r>
              <a:rPr lang="en-US" sz="1200" dirty="0">
                <a:latin typeface="Lucida Console" panose="020B0609040504020204" pitchFamily="49" charset="0"/>
                <a:cs typeface="Lucida Sans Typewriter"/>
              </a:rPr>
              <a:t>/</a:t>
            </a:r>
            <a:r>
              <a:rPr lang="en-US" sz="1200" b="1" dirty="0">
                <a:latin typeface="Lucida Console" panose="020B0609040504020204" pitchFamily="49" charset="0"/>
                <a:cs typeface="Lucida Sans Typewriter"/>
              </a:rPr>
              <a:t>id/</a:t>
            </a:r>
            <a:r>
              <a:rPr lang="en-US" sz="1200" b="1" dirty="0" err="1">
                <a:latin typeface="Lucida Console" panose="020B0609040504020204" pitchFamily="49" charset="0"/>
                <a:cs typeface="Lucida Sans Typewriter"/>
              </a:rPr>
              <a:t>alice</a:t>
            </a:r>
            <a:endParaRPr lang="en-US" sz="1200" b="1" dirty="0">
              <a:latin typeface="Lucida Console" panose="020B0609040504020204" pitchFamily="49" charset="0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57984206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81</TotalTime>
  <Words>2386</Words>
  <Application>Microsoft Macintosh PowerPoint</Application>
  <PresentationFormat>Widescreen</PresentationFormat>
  <Paragraphs>473</Paragraphs>
  <Slides>63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63</vt:i4>
      </vt:variant>
    </vt:vector>
  </HeadingPairs>
  <TitlesOfParts>
    <vt:vector size="77" baseType="lpstr">
      <vt:lpstr>Arial</vt:lpstr>
      <vt:lpstr>Calibri</vt:lpstr>
      <vt:lpstr>Lucida Console</vt:lpstr>
      <vt:lpstr>Lucida Grande</vt:lpstr>
      <vt:lpstr>Lucida Sans</vt:lpstr>
      <vt:lpstr>Lucida Sans Typewriter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Developing  Linked Data Applications</vt:lpstr>
      <vt:lpstr>One API to bind them all…</vt:lpstr>
      <vt:lpstr>Overview</vt:lpstr>
      <vt:lpstr>Publishing Linked Data</vt:lpstr>
      <vt:lpstr>Publishing Linked Data</vt:lpstr>
      <vt:lpstr>Conflicting objectives</vt:lpstr>
      <vt:lpstr>Cool URIs</vt:lpstr>
      <vt:lpstr>Cool URIs</vt:lpstr>
      <vt:lpstr>303 See Other</vt:lpstr>
      <vt:lpstr>303 Redirection</vt:lpstr>
      <vt:lpstr>303 Redirection</vt:lpstr>
      <vt:lpstr>Publishing is only half the story...</vt:lpstr>
      <vt:lpstr>What’s wrong with this picture?</vt:lpstr>
      <vt:lpstr>SPARQL 1.1 Graph Store Protocol</vt:lpstr>
      <vt:lpstr>SPARQL 1.1 Graph Store Protocol</vt:lpstr>
      <vt:lpstr>Protocol Model: Direct Graph Identification</vt:lpstr>
      <vt:lpstr>Protocol Model: Indirect Graph Identification</vt:lpstr>
      <vt:lpstr>Graph Store Protocol: GET</vt:lpstr>
      <vt:lpstr>Graph Store Protocol: POST</vt:lpstr>
      <vt:lpstr>Graph Store Protocol: POST graph creation</vt:lpstr>
      <vt:lpstr>Graph Store Protocol: PUT</vt:lpstr>
      <vt:lpstr>Graph Store Protocol: DELETE</vt:lpstr>
      <vt:lpstr>Linked Data Platform</vt:lpstr>
      <vt:lpstr>The Linked Data Platform</vt:lpstr>
      <vt:lpstr>Linked Data Platform Basics</vt:lpstr>
      <vt:lpstr>LDP Resources</vt:lpstr>
      <vt:lpstr>LDP Containers</vt:lpstr>
      <vt:lpstr>LDP Containers</vt:lpstr>
      <vt:lpstr>LDP Containers</vt:lpstr>
      <vt:lpstr>Basic Containers</vt:lpstr>
      <vt:lpstr>LDP Basic Containers</vt:lpstr>
      <vt:lpstr>LDP Basic Container: OPTIONS</vt:lpstr>
      <vt:lpstr>LDP Basic Container: OPTIONS</vt:lpstr>
      <vt:lpstr>LDP Basic Container: GET</vt:lpstr>
      <vt:lpstr>LDP Basic Container: GET</vt:lpstr>
      <vt:lpstr>LDP Basic Container: POST</vt:lpstr>
      <vt:lpstr>LDP Basic Container: POST</vt:lpstr>
      <vt:lpstr>LDP Basic Container: GET</vt:lpstr>
      <vt:lpstr>LDP Basic Container: POST non-RDF</vt:lpstr>
      <vt:lpstr>LDP Basic Container: GET non-RDF</vt:lpstr>
      <vt:lpstr>LDP Basic Container: GET non-RDF meta</vt:lpstr>
      <vt:lpstr>LDP Resource: PUT</vt:lpstr>
      <vt:lpstr>LDP Resource: PUT</vt:lpstr>
      <vt:lpstr>LDP Resource: DELETE</vt:lpstr>
      <vt:lpstr>LDP Resource: DELETE</vt:lpstr>
      <vt:lpstr>LDP Resource: DELETE</vt:lpstr>
      <vt:lpstr>LDP Basic Container: POST sub-container</vt:lpstr>
      <vt:lpstr>LDP Basic Container: POST sub-container</vt:lpstr>
      <vt:lpstr>Direct Containers</vt:lpstr>
      <vt:lpstr>LDP Direct Containers</vt:lpstr>
      <vt:lpstr>LDP Direct Container: GET</vt:lpstr>
      <vt:lpstr>LDP Direct Container: GET</vt:lpstr>
      <vt:lpstr>Indirect Containers</vt:lpstr>
      <vt:lpstr>LDP Indirect Container: GET</vt:lpstr>
      <vt:lpstr>LDP Indirect Container: POST</vt:lpstr>
      <vt:lpstr>LDP Indirect Container: GET</vt:lpstr>
      <vt:lpstr>LDP versus SPARQL</vt:lpstr>
      <vt:lpstr>LDP versus SPARQL GSP</vt:lpstr>
      <vt:lpstr>Reflection on Data Publishing</vt:lpstr>
      <vt:lpstr>Comparing Linked Data Publishing Strategies</vt:lpstr>
      <vt:lpstr>Comparing Linked Data Publishing Strategies</vt:lpstr>
      <vt:lpstr>Planning for Data Publishing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4</cp:revision>
  <dcterms:created xsi:type="dcterms:W3CDTF">2019-04-29T11:16:18Z</dcterms:created>
  <dcterms:modified xsi:type="dcterms:W3CDTF">2019-04-29T12:37:42Z</dcterms:modified>
</cp:coreProperties>
</file>