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5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6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7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37"/>
  </p:notesMasterIdLst>
  <p:sldIdLst>
    <p:sldId id="259" r:id="rId9"/>
    <p:sldId id="256" r:id="rId10"/>
    <p:sldId id="257" r:id="rId11"/>
    <p:sldId id="285" r:id="rId12"/>
    <p:sldId id="258" r:id="rId13"/>
    <p:sldId id="286" r:id="rId14"/>
    <p:sldId id="280" r:id="rId15"/>
    <p:sldId id="281" r:id="rId16"/>
    <p:sldId id="282" r:id="rId17"/>
    <p:sldId id="283" r:id="rId18"/>
    <p:sldId id="260" r:id="rId19"/>
    <p:sldId id="264" r:id="rId20"/>
    <p:sldId id="288" r:id="rId21"/>
    <p:sldId id="263" r:id="rId22"/>
    <p:sldId id="261" r:id="rId23"/>
    <p:sldId id="262" r:id="rId24"/>
    <p:sldId id="284" r:id="rId25"/>
    <p:sldId id="295" r:id="rId26"/>
    <p:sldId id="267" r:id="rId27"/>
    <p:sldId id="266" r:id="rId28"/>
    <p:sldId id="296" r:id="rId29"/>
    <p:sldId id="290" r:id="rId30"/>
    <p:sldId id="293" r:id="rId31"/>
    <p:sldId id="294" r:id="rId32"/>
    <p:sldId id="291" r:id="rId33"/>
    <p:sldId id="292" r:id="rId34"/>
    <p:sldId id="268" r:id="rId35"/>
    <p:sldId id="297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50"/>
    <p:restoredTop sz="94709"/>
  </p:normalViewPr>
  <p:slideViewPr>
    <p:cSldViewPr snapToGrid="0" snapToObjects="1" showGuides="1">
      <p:cViewPr varScale="1">
        <p:scale>
          <a:sx n="100" d="100"/>
          <a:sy n="100" d="100"/>
        </p:scale>
        <p:origin x="168" y="6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viewProps" Target="viewProps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21/03/2019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can we ensure that each request is executed exactly once?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A2B9B-A326-894C-A0C3-DD703F05A47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2294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IBM MQ Series - 1994 - the first 'off-the-shelf' solution</a:t>
            </a:r>
          </a:p>
          <a:p>
            <a:endParaRPr lang="en-GB" dirty="0"/>
          </a:p>
          <a:p>
            <a:r>
              <a:rPr lang="en-GB" dirty="0"/>
              <a:t>MSMQ provided at no extra charge in Windows NT</a:t>
            </a:r>
          </a:p>
          <a:p>
            <a:endParaRPr lang="en-GB" dirty="0"/>
          </a:p>
          <a:p>
            <a:r>
              <a:rPr lang="en-GB" dirty="0"/>
              <a:t>Products available which allow IBM and MS to work together</a:t>
            </a:r>
          </a:p>
          <a:p>
            <a:endParaRPr lang="en-GB" dirty="0"/>
          </a:p>
          <a:p>
            <a:r>
              <a:rPr lang="en-GB" dirty="0"/>
              <a:t>AMQP </a:t>
            </a:r>
            <a:r>
              <a:rPr lang="mr-IN" dirty="0"/>
              <a:t>–</a:t>
            </a:r>
            <a:r>
              <a:rPr lang="en-GB" dirty="0"/>
              <a:t> Advanced Message Queuing</a:t>
            </a:r>
            <a:r>
              <a:rPr lang="en-GB" baseline="0" dirty="0"/>
              <a:t> Protocol</a:t>
            </a:r>
          </a:p>
          <a:p>
            <a:r>
              <a:rPr lang="en-GB" baseline="0" dirty="0"/>
              <a:t>MQTT </a:t>
            </a:r>
            <a:r>
              <a:rPr lang="mr-IN" baseline="0" dirty="0"/>
              <a:t>–</a:t>
            </a:r>
            <a:r>
              <a:rPr lang="en-GB" baseline="0" dirty="0"/>
              <a:t> Message Queue for </a:t>
            </a:r>
            <a:r>
              <a:rPr lang="en-GB" baseline="0"/>
              <a:t>Telemetry Transport</a:t>
            </a:r>
            <a:endParaRPr lang="en-GB" baseline="0" dirty="0"/>
          </a:p>
          <a:p>
            <a:endParaRPr lang="en-GB" baseline="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2421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7589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06473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37103" y="4077073"/>
            <a:ext cx="11328400" cy="2100263"/>
          </a:xfrm>
        </p:spPr>
        <p:txBody>
          <a:bodyPr/>
          <a:lstStyle/>
          <a:p>
            <a:r>
              <a:rPr lang="en-GB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8053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6055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79705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21/03/2019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  <p:sldLayoutId id="2147483726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TP Problems: No </a:t>
            </a:r>
            <a:r>
              <a:rPr lang="en-US" dirty="0" err="1"/>
              <a:t>Prioritisation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Tasks handled on a first-come, first-served basis; cannot process high-priority requests early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4BE86F0-ADDD-524C-8D13-7EDFC299ABD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Connector 5"/>
          <p:cNvCxnSpPr>
            <a:stCxn id="7" idx="2"/>
            <a:endCxn id="11" idx="0"/>
          </p:cNvCxnSpPr>
          <p:nvPr/>
        </p:nvCxnSpPr>
        <p:spPr bwMode="auto">
          <a:xfrm flipH="1">
            <a:off x="6086147" y="4287444"/>
            <a:ext cx="8267" cy="168426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Rectangle 6"/>
          <p:cNvSpPr/>
          <p:nvPr/>
        </p:nvSpPr>
        <p:spPr bwMode="auto">
          <a:xfrm>
            <a:off x="5554413" y="3567444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Server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5921531" y="4979341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921531" y="4461904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921531" y="5485509"/>
            <a:ext cx="329231" cy="344958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Georgia"/>
                <a:ea typeface="ＭＳ Ｐゴシック" pitchFamily="-106" charset="-128"/>
                <a:cs typeface="Georgia"/>
              </a:rPr>
              <a:t>!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5921531" y="5971704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Left Brace 11"/>
          <p:cNvSpPr/>
          <p:nvPr/>
        </p:nvSpPr>
        <p:spPr bwMode="auto">
          <a:xfrm>
            <a:off x="5091195" y="4455035"/>
            <a:ext cx="518818" cy="1861627"/>
          </a:xfrm>
          <a:prstGeom prst="leftBrac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65648" y="5149931"/>
            <a:ext cx="1144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requests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96627" y="5485509"/>
            <a:ext cx="1840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urgent request</a:t>
            </a:r>
          </a:p>
        </p:txBody>
      </p:sp>
    </p:spTree>
    <p:extLst>
      <p:ext uri="{BB962C8B-B14F-4D97-AF65-F5344CB8AC3E}">
        <p14:creationId xmlns:p14="http://schemas.microsoft.com/office/powerpoint/2010/main" val="3563153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Message Queues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Client adds request to queue (</a:t>
            </a:r>
            <a:r>
              <a:rPr lang="en-US" dirty="0" err="1"/>
              <a:t>enqueues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Server removes request from queue (</a:t>
            </a:r>
            <a:r>
              <a:rPr lang="en-US" dirty="0" err="1"/>
              <a:t>dequeues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server is unavailable (busy, down, disconnected), the request is stored in the queue until the server is able to process it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D522068-1569-0341-BCEA-407001BAAA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5016000" y="5040772"/>
            <a:ext cx="2160000" cy="360000"/>
            <a:chOff x="1661833" y="4860772"/>
            <a:chExt cx="2160000" cy="360000"/>
          </a:xfrm>
        </p:grpSpPr>
        <p:sp>
          <p:nvSpPr>
            <p:cNvPr id="7" name="Rectangle 6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8" name="Rectangle 7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" name="Rectangle 8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Rectangle 9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" name="Rectangle 10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Rectangle 11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4" name="Straight Arrow Connector 13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16" name="Rectangle 15"/>
          <p:cNvSpPr/>
          <p:nvPr/>
        </p:nvSpPr>
        <p:spPr bwMode="auto">
          <a:xfrm>
            <a:off x="2316000" y="4859006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Client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8796000" y="4859006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Server</a:t>
            </a:r>
          </a:p>
        </p:txBody>
      </p:sp>
      <p:cxnSp>
        <p:nvCxnSpPr>
          <p:cNvPr id="19" name="Straight Arrow Connector 18"/>
          <p:cNvCxnSpPr>
            <a:stCxn id="16" idx="3"/>
            <a:endCxn id="7" idx="1"/>
          </p:cNvCxnSpPr>
          <p:nvPr/>
        </p:nvCxnSpPr>
        <p:spPr bwMode="auto">
          <a:xfrm>
            <a:off x="3396000" y="5219006"/>
            <a:ext cx="1620000" cy="17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>
            <a:stCxn id="12" idx="3"/>
            <a:endCxn id="17" idx="1"/>
          </p:cNvCxnSpPr>
          <p:nvPr/>
        </p:nvCxnSpPr>
        <p:spPr bwMode="auto">
          <a:xfrm flipV="1">
            <a:off x="7176000" y="5219006"/>
            <a:ext cx="1620000" cy="17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5134040" y="5400772"/>
            <a:ext cx="1923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</a:rPr>
              <a:t>message queue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688177" y="4847350"/>
            <a:ext cx="11432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>
                <a:latin typeface="Lucida Sans" panose="020B0602030504020204" pitchFamily="34" charset="77"/>
              </a:rPr>
              <a:t>enqueue</a:t>
            </a:r>
            <a:endParaRPr lang="en-US" dirty="0">
              <a:latin typeface="Lucida Sans" panose="020B0602030504020204" pitchFamily="34" charset="77"/>
            </a:endParaRPr>
          </a:p>
          <a:p>
            <a:pPr algn="ctr"/>
            <a:r>
              <a:rPr lang="en-US" dirty="0">
                <a:latin typeface="Lucida Sans" panose="020B0602030504020204" pitchFamily="34" charset="77"/>
              </a:rPr>
              <a:t>request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66106" y="4847350"/>
            <a:ext cx="11464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>
                <a:latin typeface="Lucida Sans" panose="020B0602030504020204" pitchFamily="34" charset="77"/>
              </a:rPr>
              <a:t>dequeue</a:t>
            </a:r>
            <a:endParaRPr lang="en-US" dirty="0">
              <a:latin typeface="Lucida Sans" panose="020B0602030504020204" pitchFamily="34" charset="77"/>
            </a:endParaRPr>
          </a:p>
          <a:p>
            <a:pPr algn="ctr"/>
            <a:r>
              <a:rPr lang="en-US" dirty="0">
                <a:latin typeface="Lucida Sans" panose="020B0602030504020204" pitchFamily="34" charset="77"/>
              </a:rPr>
              <a:t>request</a:t>
            </a:r>
          </a:p>
        </p:txBody>
      </p:sp>
    </p:spTree>
    <p:extLst>
      <p:ext uri="{BB962C8B-B14F-4D97-AF65-F5344CB8AC3E}">
        <p14:creationId xmlns:p14="http://schemas.microsoft.com/office/powerpoint/2010/main" val="1586020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3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Bidirectional Queues</a:t>
            </a:r>
          </a:p>
        </p:txBody>
      </p:sp>
      <p:sp>
        <p:nvSpPr>
          <p:cNvPr id="40" name="Content Placeholder 39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Bidirectional communication between client and server requires a separate queue for communications in each direction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519859-6EEA-1040-8926-27CCC63688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5016000" y="4506848"/>
            <a:ext cx="2160000" cy="360000"/>
            <a:chOff x="1661833" y="4860772"/>
            <a:chExt cx="2160000" cy="360000"/>
          </a:xfrm>
        </p:grpSpPr>
        <p:sp>
          <p:nvSpPr>
            <p:cNvPr id="8" name="Rectangle 7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" name="Rectangle 8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Rectangle 9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" name="Rectangle 10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Rectangle 11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Rectangle 12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4" name="Straight Arrow Connector 13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15" name="Rectangle 14"/>
          <p:cNvSpPr/>
          <p:nvPr/>
        </p:nvSpPr>
        <p:spPr bwMode="auto">
          <a:xfrm>
            <a:off x="2316000" y="4866848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Client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8796000" y="4866848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Server</a:t>
            </a:r>
          </a:p>
        </p:txBody>
      </p:sp>
      <p:cxnSp>
        <p:nvCxnSpPr>
          <p:cNvPr id="17" name="Straight Arrow Connector 16"/>
          <p:cNvCxnSpPr>
            <a:stCxn id="15" idx="3"/>
            <a:endCxn id="8" idx="1"/>
          </p:cNvCxnSpPr>
          <p:nvPr/>
        </p:nvCxnSpPr>
        <p:spPr bwMode="auto">
          <a:xfrm flipV="1">
            <a:off x="3396000" y="4686848"/>
            <a:ext cx="1620000" cy="5400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>
            <a:stCxn id="13" idx="3"/>
            <a:endCxn id="16" idx="1"/>
          </p:cNvCxnSpPr>
          <p:nvPr/>
        </p:nvCxnSpPr>
        <p:spPr bwMode="auto">
          <a:xfrm>
            <a:off x="7176000" y="4686848"/>
            <a:ext cx="1620000" cy="5400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5201362" y="3961696"/>
            <a:ext cx="1789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</a:rPr>
              <a:t>request queue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88177" y="4040518"/>
            <a:ext cx="11432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>
                <a:latin typeface="Lucida Sans" panose="020B0602030504020204" pitchFamily="34" charset="77"/>
              </a:rPr>
              <a:t>enqueue</a:t>
            </a:r>
            <a:endParaRPr lang="en-US" dirty="0">
              <a:latin typeface="Lucida Sans" panose="020B0602030504020204" pitchFamily="34" charset="77"/>
            </a:endParaRPr>
          </a:p>
          <a:p>
            <a:pPr algn="ctr"/>
            <a:r>
              <a:rPr lang="en-US" dirty="0">
                <a:latin typeface="Lucida Sans" panose="020B0602030504020204" pitchFamily="34" charset="77"/>
              </a:rPr>
              <a:t>request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494826" y="4085553"/>
            <a:ext cx="11464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>
                <a:latin typeface="Lucida Sans" panose="020B0602030504020204" pitchFamily="34" charset="77"/>
              </a:rPr>
              <a:t>dequeue</a:t>
            </a:r>
            <a:endParaRPr lang="en-US" dirty="0">
              <a:latin typeface="Lucida Sans" panose="020B0602030504020204" pitchFamily="34" charset="77"/>
            </a:endParaRPr>
          </a:p>
          <a:p>
            <a:pPr algn="ctr"/>
            <a:r>
              <a:rPr lang="en-US" dirty="0">
                <a:latin typeface="Lucida Sans" panose="020B0602030504020204" pitchFamily="34" charset="77"/>
              </a:rPr>
              <a:t>request</a:t>
            </a:r>
          </a:p>
        </p:txBody>
      </p:sp>
      <p:grpSp>
        <p:nvGrpSpPr>
          <p:cNvPr id="22" name="Group 21"/>
          <p:cNvGrpSpPr/>
          <p:nvPr/>
        </p:nvGrpSpPr>
        <p:grpSpPr>
          <a:xfrm rot="10800000">
            <a:off x="5015999" y="5586848"/>
            <a:ext cx="2160000" cy="360000"/>
            <a:chOff x="1661833" y="4860772"/>
            <a:chExt cx="2160000" cy="360000"/>
          </a:xfrm>
        </p:grpSpPr>
        <p:sp>
          <p:nvSpPr>
            <p:cNvPr id="23" name="Rectangle 22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4" name="Rectangle 23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5" name="Rectangle 24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6" name="Rectangle 25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7" name="Rectangle 26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8" name="Rectangle 27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9" name="Straight Arrow Connector 28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cxnSp>
        <p:nvCxnSpPr>
          <p:cNvPr id="30" name="Straight Arrow Connector 29"/>
          <p:cNvCxnSpPr>
            <a:stCxn id="28" idx="3"/>
            <a:endCxn id="15" idx="3"/>
          </p:cNvCxnSpPr>
          <p:nvPr/>
        </p:nvCxnSpPr>
        <p:spPr bwMode="auto">
          <a:xfrm flipH="1" flipV="1">
            <a:off x="3396001" y="5226848"/>
            <a:ext cx="1619999" cy="5400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Straight Arrow Connector 32"/>
          <p:cNvCxnSpPr>
            <a:stCxn id="16" idx="1"/>
            <a:endCxn id="23" idx="1"/>
          </p:cNvCxnSpPr>
          <p:nvPr/>
        </p:nvCxnSpPr>
        <p:spPr bwMode="auto">
          <a:xfrm flipH="1">
            <a:off x="7176000" y="5226848"/>
            <a:ext cx="1620001" cy="5400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5344837" y="6078450"/>
            <a:ext cx="1502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</a:rPr>
              <a:t>reply queue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520380" y="5643846"/>
            <a:ext cx="11432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>
                <a:latin typeface="Lucida Sans" panose="020B0602030504020204" pitchFamily="34" charset="77"/>
              </a:rPr>
              <a:t>enqueue</a:t>
            </a:r>
            <a:endParaRPr lang="en-US" dirty="0">
              <a:latin typeface="Lucida Sans" panose="020B0602030504020204" pitchFamily="34" charset="77"/>
            </a:endParaRPr>
          </a:p>
          <a:p>
            <a:pPr algn="ctr"/>
            <a:r>
              <a:rPr lang="en-US" dirty="0">
                <a:latin typeface="Lucida Sans" panose="020B0602030504020204" pitchFamily="34" charset="77"/>
              </a:rPr>
              <a:t>reply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664539" y="5755285"/>
            <a:ext cx="11464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>
                <a:latin typeface="Lucida Sans" panose="020B0602030504020204" pitchFamily="34" charset="77"/>
              </a:rPr>
              <a:t>dequeue</a:t>
            </a:r>
            <a:endParaRPr lang="en-US" dirty="0">
              <a:latin typeface="Lucida Sans" panose="020B0602030504020204" pitchFamily="34" charset="77"/>
            </a:endParaRPr>
          </a:p>
          <a:p>
            <a:pPr algn="ctr"/>
            <a:r>
              <a:rPr lang="en-US" dirty="0">
                <a:latin typeface="Lucida Sans" panose="020B0602030504020204" pitchFamily="34" charset="77"/>
              </a:rPr>
              <a:t>reply</a:t>
            </a:r>
          </a:p>
        </p:txBody>
      </p:sp>
    </p:spTree>
    <p:extLst>
      <p:ext uri="{BB962C8B-B14F-4D97-AF65-F5344CB8AC3E}">
        <p14:creationId xmlns:p14="http://schemas.microsoft.com/office/powerpoint/2010/main" val="15714345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Structure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Communication may be one-to-many</a:t>
            </a:r>
          </a:p>
          <a:p>
            <a:r>
              <a:rPr lang="en-US" dirty="0"/>
              <a:t>Communication may be many-to-one</a:t>
            </a:r>
          </a:p>
        </p:txBody>
      </p:sp>
      <p:sp>
        <p:nvSpPr>
          <p:cNvPr id="54" name="Text Placeholder 53">
            <a:extLst>
              <a:ext uri="{FF2B5EF4-FFF2-40B4-BE49-F238E27FC236}">
                <a16:creationId xmlns:a16="http://schemas.microsoft.com/office/drawing/2014/main" id="{5E2ADF43-97DD-224D-A3CB-5571BD8DE5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35" name="Group 34"/>
          <p:cNvGrpSpPr/>
          <p:nvPr/>
        </p:nvGrpSpPr>
        <p:grpSpPr>
          <a:xfrm>
            <a:off x="2316000" y="3213140"/>
            <a:ext cx="7560000" cy="2806140"/>
            <a:chOff x="792000" y="3823260"/>
            <a:chExt cx="7560000" cy="2806140"/>
          </a:xfrm>
        </p:grpSpPr>
        <p:grpSp>
          <p:nvGrpSpPr>
            <p:cNvPr id="8" name="Group 7"/>
            <p:cNvGrpSpPr/>
            <p:nvPr/>
          </p:nvGrpSpPr>
          <p:grpSpPr>
            <a:xfrm>
              <a:off x="3492000" y="5040772"/>
              <a:ext cx="2160000" cy="360000"/>
              <a:chOff x="1661833" y="4860772"/>
              <a:chExt cx="2160000" cy="360000"/>
            </a:xfrm>
          </p:grpSpPr>
          <p:sp>
            <p:nvSpPr>
              <p:cNvPr id="9" name="Rectangle 8"/>
              <p:cNvSpPr>
                <a:spLocks noChangeAspect="1"/>
              </p:cNvSpPr>
              <p:nvPr/>
            </p:nvSpPr>
            <p:spPr bwMode="auto">
              <a:xfrm>
                <a:off x="166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0" name="Rectangle 9"/>
              <p:cNvSpPr>
                <a:spLocks noChangeAspect="1"/>
              </p:cNvSpPr>
              <p:nvPr/>
            </p:nvSpPr>
            <p:spPr bwMode="auto">
              <a:xfrm>
                <a:off x="202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1" name="Rectangle 10"/>
              <p:cNvSpPr>
                <a:spLocks noChangeAspect="1"/>
              </p:cNvSpPr>
              <p:nvPr/>
            </p:nvSpPr>
            <p:spPr bwMode="auto">
              <a:xfrm>
                <a:off x="238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2" name="Rectangle 11"/>
              <p:cNvSpPr>
                <a:spLocks noChangeAspect="1"/>
              </p:cNvSpPr>
              <p:nvPr/>
            </p:nvSpPr>
            <p:spPr bwMode="auto">
              <a:xfrm>
                <a:off x="274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3" name="Rectangle 12"/>
              <p:cNvSpPr>
                <a:spLocks noChangeAspect="1"/>
              </p:cNvSpPr>
              <p:nvPr/>
            </p:nvSpPr>
            <p:spPr bwMode="auto">
              <a:xfrm>
                <a:off x="310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4" name="Rectangle 13"/>
              <p:cNvSpPr>
                <a:spLocks noChangeAspect="1"/>
              </p:cNvSpPr>
              <p:nvPr/>
            </p:nvSpPr>
            <p:spPr bwMode="auto">
              <a:xfrm>
                <a:off x="346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15" name="Straight Arrow Connector 14"/>
              <p:cNvCxnSpPr/>
              <p:nvPr/>
            </p:nvCxnSpPr>
            <p:spPr bwMode="auto">
              <a:xfrm>
                <a:off x="1835063" y="5039006"/>
                <a:ext cx="1817585" cy="0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triangle" w="lg" len="lg"/>
              </a:ln>
              <a:effectLst/>
            </p:spPr>
          </p:cxnSp>
        </p:grpSp>
        <p:sp>
          <p:nvSpPr>
            <p:cNvPr id="16" name="Rectangle 15"/>
            <p:cNvSpPr/>
            <p:nvPr/>
          </p:nvSpPr>
          <p:spPr bwMode="auto">
            <a:xfrm>
              <a:off x="792000" y="4859006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Client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7272000" y="3823260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Server</a:t>
              </a:r>
            </a:p>
          </p:txBody>
        </p:sp>
        <p:cxnSp>
          <p:nvCxnSpPr>
            <p:cNvPr id="18" name="Straight Arrow Connector 17"/>
            <p:cNvCxnSpPr>
              <a:stCxn id="16" idx="3"/>
              <a:endCxn id="9" idx="1"/>
            </p:cNvCxnSpPr>
            <p:nvPr/>
          </p:nvCxnSpPr>
          <p:spPr bwMode="auto">
            <a:xfrm>
              <a:off x="1872000" y="5219006"/>
              <a:ext cx="1620000" cy="176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9" name="Straight Arrow Connector 18"/>
            <p:cNvCxnSpPr>
              <a:stCxn id="14" idx="3"/>
              <a:endCxn id="17" idx="1"/>
            </p:cNvCxnSpPr>
            <p:nvPr/>
          </p:nvCxnSpPr>
          <p:spPr bwMode="auto">
            <a:xfrm flipV="1">
              <a:off x="5652000" y="4183260"/>
              <a:ext cx="1620000" cy="103751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3610039" y="5400772"/>
              <a:ext cx="19239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latin typeface="Lucida Sans" panose="020B0602030504020204" pitchFamily="34" charset="77"/>
                </a:rPr>
                <a:t>message queue</a:t>
              </a: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7272000" y="4864614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Server</a:t>
              </a:r>
            </a:p>
          </p:txBody>
        </p:sp>
        <p:cxnSp>
          <p:nvCxnSpPr>
            <p:cNvPr id="26" name="Straight Arrow Connector 25"/>
            <p:cNvCxnSpPr>
              <a:stCxn id="14" idx="3"/>
              <a:endCxn id="25" idx="1"/>
            </p:cNvCxnSpPr>
            <p:nvPr/>
          </p:nvCxnSpPr>
          <p:spPr bwMode="auto">
            <a:xfrm>
              <a:off x="5652000" y="5220772"/>
              <a:ext cx="1620000" cy="384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Rectangle 29"/>
            <p:cNvSpPr/>
            <p:nvPr/>
          </p:nvSpPr>
          <p:spPr bwMode="auto">
            <a:xfrm>
              <a:off x="7272000" y="5909400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Server</a:t>
              </a:r>
            </a:p>
          </p:txBody>
        </p:sp>
        <p:cxnSp>
          <p:nvCxnSpPr>
            <p:cNvPr id="31" name="Straight Arrow Connector 30"/>
            <p:cNvCxnSpPr>
              <a:stCxn id="14" idx="3"/>
              <a:endCxn id="30" idx="1"/>
            </p:cNvCxnSpPr>
            <p:nvPr/>
          </p:nvCxnSpPr>
          <p:spPr bwMode="auto">
            <a:xfrm>
              <a:off x="5652000" y="5220772"/>
              <a:ext cx="1620000" cy="104862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6" name="Group 35"/>
          <p:cNvGrpSpPr/>
          <p:nvPr/>
        </p:nvGrpSpPr>
        <p:grpSpPr>
          <a:xfrm>
            <a:off x="2316000" y="3215707"/>
            <a:ext cx="7560000" cy="2806140"/>
            <a:chOff x="792000" y="3823260"/>
            <a:chExt cx="7560000" cy="2806140"/>
          </a:xfrm>
        </p:grpSpPr>
        <p:grpSp>
          <p:nvGrpSpPr>
            <p:cNvPr id="37" name="Group 36"/>
            <p:cNvGrpSpPr/>
            <p:nvPr/>
          </p:nvGrpSpPr>
          <p:grpSpPr>
            <a:xfrm>
              <a:off x="3492000" y="5040772"/>
              <a:ext cx="2160000" cy="360000"/>
              <a:chOff x="1661833" y="4860772"/>
              <a:chExt cx="2160000" cy="360000"/>
            </a:xfrm>
          </p:grpSpPr>
          <p:sp>
            <p:nvSpPr>
              <p:cNvPr id="47" name="Rectangle 46"/>
              <p:cNvSpPr>
                <a:spLocks noChangeAspect="1"/>
              </p:cNvSpPr>
              <p:nvPr/>
            </p:nvSpPr>
            <p:spPr bwMode="auto">
              <a:xfrm>
                <a:off x="166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48" name="Rectangle 47"/>
              <p:cNvSpPr>
                <a:spLocks noChangeAspect="1"/>
              </p:cNvSpPr>
              <p:nvPr/>
            </p:nvSpPr>
            <p:spPr bwMode="auto">
              <a:xfrm>
                <a:off x="202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49" name="Rectangle 48"/>
              <p:cNvSpPr>
                <a:spLocks noChangeAspect="1"/>
              </p:cNvSpPr>
              <p:nvPr/>
            </p:nvSpPr>
            <p:spPr bwMode="auto">
              <a:xfrm>
                <a:off x="238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50" name="Rectangle 49"/>
              <p:cNvSpPr>
                <a:spLocks noChangeAspect="1"/>
              </p:cNvSpPr>
              <p:nvPr/>
            </p:nvSpPr>
            <p:spPr bwMode="auto">
              <a:xfrm>
                <a:off x="274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51" name="Rectangle 50"/>
              <p:cNvSpPr>
                <a:spLocks noChangeAspect="1"/>
              </p:cNvSpPr>
              <p:nvPr/>
            </p:nvSpPr>
            <p:spPr bwMode="auto">
              <a:xfrm>
                <a:off x="310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52" name="Rectangle 51"/>
              <p:cNvSpPr>
                <a:spLocks noChangeAspect="1"/>
              </p:cNvSpPr>
              <p:nvPr/>
            </p:nvSpPr>
            <p:spPr bwMode="auto">
              <a:xfrm>
                <a:off x="3461833" y="4860772"/>
                <a:ext cx="360000" cy="360000"/>
              </a:xfrm>
              <a:prstGeom prst="rect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>
                    <a:lumMod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0" tIns="0" rIns="0" bIns="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cxnSp>
            <p:nvCxnSpPr>
              <p:cNvPr id="53" name="Straight Arrow Connector 52"/>
              <p:cNvCxnSpPr/>
              <p:nvPr/>
            </p:nvCxnSpPr>
            <p:spPr bwMode="auto">
              <a:xfrm>
                <a:off x="1835063" y="5039006"/>
                <a:ext cx="1817585" cy="0"/>
              </a:xfrm>
              <a:prstGeom prst="straightConnector1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191F22"/>
                </a:solidFill>
                <a:prstDash val="solid"/>
                <a:round/>
                <a:headEnd type="none" w="med" len="med"/>
                <a:tailEnd type="triangle" w="lg" len="lg"/>
              </a:ln>
              <a:effectLst/>
            </p:spPr>
          </p:cxnSp>
        </p:grpSp>
        <p:sp>
          <p:nvSpPr>
            <p:cNvPr id="38" name="Rectangle 37"/>
            <p:cNvSpPr/>
            <p:nvPr/>
          </p:nvSpPr>
          <p:spPr bwMode="auto">
            <a:xfrm>
              <a:off x="792000" y="4859006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Client</a:t>
              </a:r>
            </a:p>
          </p:txBody>
        </p:sp>
        <p:cxnSp>
          <p:nvCxnSpPr>
            <p:cNvPr id="39" name="Straight Arrow Connector 38"/>
            <p:cNvCxnSpPr>
              <a:stCxn id="38" idx="3"/>
              <a:endCxn id="47" idx="1"/>
            </p:cNvCxnSpPr>
            <p:nvPr/>
          </p:nvCxnSpPr>
          <p:spPr bwMode="auto">
            <a:xfrm>
              <a:off x="1872000" y="5219006"/>
              <a:ext cx="1620000" cy="176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0" name="Straight Arrow Connector 39"/>
            <p:cNvCxnSpPr>
              <a:stCxn id="46" idx="3"/>
              <a:endCxn id="47" idx="1"/>
            </p:cNvCxnSpPr>
            <p:nvPr/>
          </p:nvCxnSpPr>
          <p:spPr bwMode="auto">
            <a:xfrm flipV="1">
              <a:off x="1872000" y="5220772"/>
              <a:ext cx="1620000" cy="104862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1" name="TextBox 40"/>
            <p:cNvSpPr txBox="1"/>
            <p:nvPr/>
          </p:nvSpPr>
          <p:spPr>
            <a:xfrm>
              <a:off x="3610039" y="5400772"/>
              <a:ext cx="19239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latin typeface="Lucida Sans" panose="020B0602030504020204" pitchFamily="34" charset="77"/>
                </a:rPr>
                <a:t>message queue</a:t>
              </a: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7272000" y="4864614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Server</a:t>
              </a:r>
            </a:p>
          </p:txBody>
        </p:sp>
        <p:cxnSp>
          <p:nvCxnSpPr>
            <p:cNvPr id="43" name="Straight Arrow Connector 42"/>
            <p:cNvCxnSpPr>
              <a:stCxn id="52" idx="3"/>
              <a:endCxn id="42" idx="1"/>
            </p:cNvCxnSpPr>
            <p:nvPr/>
          </p:nvCxnSpPr>
          <p:spPr bwMode="auto">
            <a:xfrm>
              <a:off x="5652000" y="5220772"/>
              <a:ext cx="1620000" cy="384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4" name="Straight Arrow Connector 43"/>
            <p:cNvCxnSpPr>
              <a:stCxn id="45" idx="3"/>
            </p:cNvCxnSpPr>
            <p:nvPr/>
          </p:nvCxnSpPr>
          <p:spPr bwMode="auto">
            <a:xfrm>
              <a:off x="1872000" y="4183260"/>
              <a:ext cx="1620000" cy="103574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5" name="Rectangle 44"/>
            <p:cNvSpPr/>
            <p:nvPr/>
          </p:nvSpPr>
          <p:spPr bwMode="auto">
            <a:xfrm>
              <a:off x="792000" y="3823260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Client</a:t>
              </a:r>
            </a:p>
          </p:txBody>
        </p:sp>
        <p:sp>
          <p:nvSpPr>
            <p:cNvPr id="46" name="Rectangle 45"/>
            <p:cNvSpPr/>
            <p:nvPr/>
          </p:nvSpPr>
          <p:spPr bwMode="auto">
            <a:xfrm>
              <a:off x="792000" y="5909400"/>
              <a:ext cx="1080000" cy="72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latin typeface="Lucida Sans" panose="020B0602030504020204" pitchFamily="34" charset="77"/>
                  <a:ea typeface="ＭＳ Ｐゴシック" pitchFamily="-106" charset="-128"/>
                  <a:cs typeface="Georgia"/>
                </a:rPr>
                <a:t>Client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2900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Balancing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When a server finishes processing a request, it takes the next from the queue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F1BD5262-CFCA-BD45-B140-1E093B73773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5003300" y="4621573"/>
            <a:ext cx="2160000" cy="360000"/>
            <a:chOff x="1661833" y="4860772"/>
            <a:chExt cx="2160000" cy="360000"/>
          </a:xfrm>
        </p:grpSpPr>
        <p:sp>
          <p:nvSpPr>
            <p:cNvPr id="7" name="Rectangle 6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8" name="Rectangle 7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" name="Rectangle 8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Rectangle 9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" name="Rectangle 10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Rectangle 11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14" name="Rectangle 13"/>
          <p:cNvSpPr/>
          <p:nvPr/>
        </p:nvSpPr>
        <p:spPr bwMode="auto">
          <a:xfrm>
            <a:off x="2303300" y="3893414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Client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8783300" y="3893414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Server</a:t>
            </a:r>
          </a:p>
        </p:txBody>
      </p:sp>
      <p:cxnSp>
        <p:nvCxnSpPr>
          <p:cNvPr id="16" name="Straight Arrow Connector 15"/>
          <p:cNvCxnSpPr>
            <a:stCxn id="14" idx="3"/>
            <a:endCxn id="7" idx="1"/>
          </p:cNvCxnSpPr>
          <p:nvPr/>
        </p:nvCxnSpPr>
        <p:spPr bwMode="auto">
          <a:xfrm>
            <a:off x="3383300" y="4253415"/>
            <a:ext cx="1620000" cy="5481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stCxn id="12" idx="3"/>
            <a:endCxn id="15" idx="1"/>
          </p:cNvCxnSpPr>
          <p:nvPr/>
        </p:nvCxnSpPr>
        <p:spPr bwMode="auto">
          <a:xfrm flipV="1">
            <a:off x="7163300" y="4253415"/>
            <a:ext cx="1620000" cy="5481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5121340" y="4981573"/>
            <a:ext cx="1923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</a:rPr>
              <a:t>message queue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478025" y="4587528"/>
            <a:ext cx="1143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>
                <a:latin typeface="Lucida Sans" panose="020B0602030504020204" pitchFamily="34" charset="77"/>
              </a:rPr>
              <a:t>enqueue</a:t>
            </a:r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482126" y="4576790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>
                <a:latin typeface="Lucida Sans" panose="020B0602030504020204" pitchFamily="34" charset="77"/>
              </a:rPr>
              <a:t>dequeue</a:t>
            </a:r>
            <a:endParaRPr lang="en-US" dirty="0">
              <a:latin typeface="Lucida Sans" panose="020B0602030504020204" pitchFamily="34" charset="77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2303300" y="4981573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Client</a:t>
            </a:r>
          </a:p>
        </p:txBody>
      </p:sp>
      <p:cxnSp>
        <p:nvCxnSpPr>
          <p:cNvPr id="22" name="Straight Arrow Connector 21"/>
          <p:cNvCxnSpPr>
            <a:stCxn id="21" idx="3"/>
            <a:endCxn id="7" idx="1"/>
          </p:cNvCxnSpPr>
          <p:nvPr/>
        </p:nvCxnSpPr>
        <p:spPr bwMode="auto">
          <a:xfrm flipV="1">
            <a:off x="3383300" y="4801573"/>
            <a:ext cx="1620000" cy="5400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Rectangle 22"/>
          <p:cNvSpPr/>
          <p:nvPr/>
        </p:nvSpPr>
        <p:spPr bwMode="auto">
          <a:xfrm>
            <a:off x="8783300" y="4981573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Server</a:t>
            </a:r>
          </a:p>
        </p:txBody>
      </p:sp>
      <p:cxnSp>
        <p:nvCxnSpPr>
          <p:cNvPr id="24" name="Straight Arrow Connector 23"/>
          <p:cNvCxnSpPr>
            <a:stCxn id="12" idx="3"/>
            <a:endCxn id="23" idx="1"/>
          </p:cNvCxnSpPr>
          <p:nvPr/>
        </p:nvCxnSpPr>
        <p:spPr bwMode="auto">
          <a:xfrm>
            <a:off x="7163300" y="4801573"/>
            <a:ext cx="1620000" cy="5400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2245874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Queued Transaction Processing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74C73F-ADE0-D74C-A3D7-F8B7F0C5DA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 rot="5400000">
            <a:off x="1592389" y="3784830"/>
            <a:ext cx="2160000" cy="360000"/>
            <a:chOff x="1661833" y="4860772"/>
            <a:chExt cx="2160000" cy="360000"/>
          </a:xfrm>
        </p:grpSpPr>
        <p:sp>
          <p:nvSpPr>
            <p:cNvPr id="7" name="Rectangle 6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8" name="Rectangle 7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" name="Rectangle 8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Rectangle 9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" name="Rectangle 10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Rectangle 11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grpSp>
        <p:nvGrpSpPr>
          <p:cNvPr id="14" name="Group 13"/>
          <p:cNvGrpSpPr/>
          <p:nvPr/>
        </p:nvGrpSpPr>
        <p:grpSpPr>
          <a:xfrm rot="5400000">
            <a:off x="8424062" y="3784830"/>
            <a:ext cx="2160000" cy="360000"/>
            <a:chOff x="1661833" y="4860772"/>
            <a:chExt cx="2160000" cy="360000"/>
          </a:xfrm>
        </p:grpSpPr>
        <p:sp>
          <p:nvSpPr>
            <p:cNvPr id="15" name="Rectangle 14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Rectangle 15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7" name="Rectangle 16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8" name="Rectangle 17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9" name="Rectangle 18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0" name="Rectangle 19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4" name="Rectangle 3"/>
          <p:cNvSpPr/>
          <p:nvPr/>
        </p:nvSpPr>
        <p:spPr bwMode="auto">
          <a:xfrm>
            <a:off x="4308744" y="2768599"/>
            <a:ext cx="3600000" cy="198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0363" algn="l"/>
              </a:tabLs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transaction</a:t>
            </a:r>
            <a:endParaRPr lang="en-US" sz="2000" b="1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0363" algn="l"/>
              </a:tabLst>
            </a:pPr>
            <a:r>
              <a:rPr lang="en-US" sz="2000" b="1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start</a:t>
            </a:r>
            <a:endParaRPr lang="en-US" sz="2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0363" algn="l"/>
              </a:tabLs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	</a:t>
            </a: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dequeue</a:t>
            </a: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(request queue)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0363" algn="l"/>
              </a:tabLst>
            </a:pPr>
            <a:r>
              <a:rPr lang="en-US" sz="2000" i="1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	process request</a:t>
            </a:r>
            <a:endParaRPr lang="en-US" sz="2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0363" algn="l"/>
              </a:tabLs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	</a:t>
            </a: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enqueue</a:t>
            </a: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(reply queue)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0363" algn="l"/>
              </a:tabLst>
            </a:pPr>
            <a:r>
              <a:rPr lang="en-US" sz="2000" b="1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commit</a:t>
            </a:r>
          </a:p>
        </p:txBody>
      </p:sp>
      <p:cxnSp>
        <p:nvCxnSpPr>
          <p:cNvPr id="23" name="Curved Connector 22"/>
          <p:cNvCxnSpPr>
            <a:stCxn id="12" idx="0"/>
          </p:cNvCxnSpPr>
          <p:nvPr/>
        </p:nvCxnSpPr>
        <p:spPr bwMode="auto">
          <a:xfrm flipV="1">
            <a:off x="2852389" y="3604830"/>
            <a:ext cx="1738554" cy="1260000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Curved Connector 25"/>
          <p:cNvCxnSpPr>
            <a:endCxn id="15" idx="2"/>
          </p:cNvCxnSpPr>
          <p:nvPr/>
        </p:nvCxnSpPr>
        <p:spPr bwMode="auto">
          <a:xfrm flipV="1">
            <a:off x="7622614" y="3064830"/>
            <a:ext cx="1701449" cy="1260000"/>
          </a:xfrm>
          <a:prstGeom prst="curvedConnector3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2160233" y="2238500"/>
            <a:ext cx="10278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</a:rPr>
              <a:t>request</a:t>
            </a:r>
          </a:p>
          <a:p>
            <a:pPr algn="ctr"/>
            <a:r>
              <a:rPr lang="en-US" dirty="0">
                <a:latin typeface="Lucida Sans" panose="020B0602030504020204" pitchFamily="34" charset="77"/>
              </a:rPr>
              <a:t>queue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069652" y="2238500"/>
            <a:ext cx="872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</a:rPr>
              <a:t>reply</a:t>
            </a:r>
          </a:p>
          <a:p>
            <a:pPr algn="ctr"/>
            <a:r>
              <a:rPr lang="en-US" dirty="0">
                <a:latin typeface="Lucida Sans" panose="020B0602030504020204" pitchFamily="34" charset="77"/>
              </a:rPr>
              <a:t>queue</a:t>
            </a:r>
          </a:p>
        </p:txBody>
      </p:sp>
    </p:spTree>
    <p:extLst>
      <p:ext uri="{BB962C8B-B14F-4D97-AF65-F5344CB8AC3E}">
        <p14:creationId xmlns:p14="http://schemas.microsoft.com/office/powerpoint/2010/main" val="3272198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Queued Transaction Processing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transaction aborts:</a:t>
            </a:r>
          </a:p>
          <a:p>
            <a:pPr lvl="1"/>
            <a:r>
              <a:rPr lang="en-US" dirty="0"/>
              <a:t>request returned to input queue</a:t>
            </a:r>
          </a:p>
          <a:p>
            <a:pPr lvl="1"/>
            <a:r>
              <a:rPr lang="en-US" dirty="0"/>
              <a:t>changes made by transaction are rolled back</a:t>
            </a:r>
          </a:p>
          <a:p>
            <a:pPr lvl="1"/>
            <a:r>
              <a:rPr lang="en-US" dirty="0"/>
              <a:t>if necessary, reply removed from output queue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Repeated aborts (due to a poisoned message) may be prevented with a maximum limit on retries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BF2A83-E006-AC42-9522-BE6373E1F9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12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Queued Transaction Processing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 rot="5400000">
            <a:off x="5016000" y="2704830"/>
            <a:ext cx="2160000" cy="360000"/>
            <a:chOff x="1661833" y="4860772"/>
            <a:chExt cx="2160000" cy="360000"/>
          </a:xfrm>
        </p:grpSpPr>
        <p:sp>
          <p:nvSpPr>
            <p:cNvPr id="11" name="Rectangle 10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Rectangle 11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Rectangle 12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4" name="Rectangle 13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Rectangle 14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Rectangle 15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7" name="Straight Arrow Connector 16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grpSp>
        <p:nvGrpSpPr>
          <p:cNvPr id="18" name="Group 17"/>
          <p:cNvGrpSpPr/>
          <p:nvPr/>
        </p:nvGrpSpPr>
        <p:grpSpPr>
          <a:xfrm rot="5400000">
            <a:off x="5011787" y="5224830"/>
            <a:ext cx="2160000" cy="360000"/>
            <a:chOff x="1661833" y="4860772"/>
            <a:chExt cx="2160000" cy="360000"/>
          </a:xfrm>
        </p:grpSpPr>
        <p:sp>
          <p:nvSpPr>
            <p:cNvPr id="19" name="Rectangle 18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0" name="Rectangle 19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1" name="Rectangle 20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2" name="Rectangle 21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3" name="Rectangle 22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4" name="Rectangle 23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5" name="Straight Arrow Connector 24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26" name="Rectangle 25"/>
          <p:cNvSpPr/>
          <p:nvPr/>
        </p:nvSpPr>
        <p:spPr bwMode="auto">
          <a:xfrm>
            <a:off x="1848000" y="1894830"/>
            <a:ext cx="3600000" cy="198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0363" algn="l"/>
              </a:tabLs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transaction 1: submit request</a:t>
            </a:r>
            <a:endParaRPr lang="en-US" sz="2000" b="1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0363" algn="l"/>
              </a:tabLst>
            </a:pPr>
            <a:r>
              <a:rPr lang="en-US" sz="2000" b="1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start</a:t>
            </a:r>
            <a:endParaRPr lang="en-US" sz="2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0363" algn="l"/>
              </a:tabLst>
            </a:pPr>
            <a:r>
              <a:rPr lang="en-US" sz="2000" i="1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	construct request</a:t>
            </a:r>
            <a:endParaRPr lang="en-US" sz="2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0363" algn="l"/>
              </a:tabLs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	</a:t>
            </a: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enqueue</a:t>
            </a: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(request queue)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0363" algn="l"/>
              </a:tabLst>
            </a:pPr>
            <a:r>
              <a:rPr lang="en-US" sz="2000" b="1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commit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1848000" y="4464287"/>
            <a:ext cx="3600000" cy="198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0363" algn="l"/>
              </a:tabLs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transaction 3: process reply</a:t>
            </a:r>
            <a:endParaRPr lang="en-US" sz="2000" b="1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0363" algn="l"/>
              </a:tabLst>
            </a:pPr>
            <a:r>
              <a:rPr lang="en-US" sz="2000" b="1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start</a:t>
            </a:r>
            <a:endParaRPr lang="en-US" sz="2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0363" algn="l"/>
              </a:tabLs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	</a:t>
            </a: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dequeue</a:t>
            </a: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(reply queue)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0363" algn="l"/>
              </a:tabLst>
            </a:pPr>
            <a:r>
              <a:rPr lang="en-US" sz="2000" i="1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	process output</a:t>
            </a:r>
            <a:endParaRPr lang="en-US" sz="2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0363" algn="l"/>
              </a:tabLst>
            </a:pPr>
            <a:r>
              <a:rPr lang="en-US" sz="2000" b="1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commit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6744000" y="2988630"/>
            <a:ext cx="3600000" cy="223278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0363" algn="l"/>
              </a:tabLs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transaction 2: execute request</a:t>
            </a:r>
            <a:endParaRPr lang="en-US" sz="2000" b="1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0363" algn="l"/>
              </a:tabLst>
            </a:pPr>
            <a:r>
              <a:rPr lang="en-US" sz="2000" b="1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start</a:t>
            </a:r>
            <a:endParaRPr lang="en-US" sz="2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0363" algn="l"/>
              </a:tabLs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	</a:t>
            </a: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dequeue</a:t>
            </a: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(request queue)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0363" algn="l"/>
              </a:tabLst>
            </a:pPr>
            <a:r>
              <a:rPr lang="en-US" sz="2000" i="1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	process request</a:t>
            </a:r>
            <a:endParaRPr lang="en-US" sz="2000" dirty="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0363" algn="l"/>
              </a:tabLs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	</a:t>
            </a:r>
            <a:r>
              <a:rPr lang="en-US" sz="2000" dirty="0" err="1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enqueue</a:t>
            </a: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(reply queue)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60363" algn="l"/>
              </a:tabLst>
            </a:pPr>
            <a:r>
              <a:rPr lang="en-US" sz="2000" b="1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commit</a:t>
            </a:r>
          </a:p>
        </p:txBody>
      </p:sp>
      <p:cxnSp>
        <p:nvCxnSpPr>
          <p:cNvPr id="29" name="Curved Connector 28"/>
          <p:cNvCxnSpPr>
            <a:cxnSpLocks/>
            <a:endCxn id="11" idx="2"/>
          </p:cNvCxnSpPr>
          <p:nvPr/>
        </p:nvCxnSpPr>
        <p:spPr bwMode="auto">
          <a:xfrm rot="5400000" flipH="1" flipV="1">
            <a:off x="4961555" y="2369978"/>
            <a:ext cx="1339592" cy="569297"/>
          </a:xfrm>
          <a:prstGeom prst="curvedConnector2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Curved Connector 31"/>
          <p:cNvCxnSpPr>
            <a:cxnSpLocks/>
            <a:stCxn id="24" idx="2"/>
          </p:cNvCxnSpPr>
          <p:nvPr/>
        </p:nvCxnSpPr>
        <p:spPr bwMode="auto">
          <a:xfrm rot="10800000">
            <a:off x="5029201" y="5581410"/>
            <a:ext cx="882587" cy="723420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Curved Connector 34"/>
          <p:cNvCxnSpPr>
            <a:cxnSpLocks/>
            <a:stCxn id="16" idx="0"/>
          </p:cNvCxnSpPr>
          <p:nvPr/>
        </p:nvCxnSpPr>
        <p:spPr bwMode="auto">
          <a:xfrm>
            <a:off x="6276000" y="3784830"/>
            <a:ext cx="829249" cy="357468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Curved Connector 37"/>
          <p:cNvCxnSpPr>
            <a:cxnSpLocks/>
            <a:endCxn id="19" idx="0"/>
          </p:cNvCxnSpPr>
          <p:nvPr/>
        </p:nvCxnSpPr>
        <p:spPr bwMode="auto">
          <a:xfrm rot="10800000">
            <a:off x="6271787" y="4504831"/>
            <a:ext cx="872356" cy="218615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Box 40"/>
          <p:cNvSpPr txBox="1"/>
          <p:nvPr/>
        </p:nvSpPr>
        <p:spPr>
          <a:xfrm>
            <a:off x="3241924" y="4015363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</a:rPr>
              <a:t>client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157627" y="2580683"/>
            <a:ext cx="867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</a:rPr>
              <a:t>server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352851" y="1804831"/>
            <a:ext cx="10278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request</a:t>
            </a:r>
          </a:p>
          <a:p>
            <a:r>
              <a:rPr lang="en-US" dirty="0">
                <a:latin typeface="Lucida Sans" panose="020B0602030504020204" pitchFamily="34" charset="77"/>
              </a:rPr>
              <a:t>queue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352851" y="5854180"/>
            <a:ext cx="872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reply </a:t>
            </a:r>
          </a:p>
          <a:p>
            <a:r>
              <a:rPr lang="en-US" dirty="0">
                <a:latin typeface="Lucida Sans" panose="020B0602030504020204" pitchFamily="34" charset="77"/>
              </a:rPr>
              <a:t>queue</a:t>
            </a:r>
          </a:p>
        </p:txBody>
      </p:sp>
    </p:spTree>
    <p:extLst>
      <p:ext uri="{BB962C8B-B14F-4D97-AF65-F5344CB8AC3E}">
        <p14:creationId xmlns:p14="http://schemas.microsoft.com/office/powerpoint/2010/main" val="667119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Message Ordering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Description of message queues so far does not consider how messages are ordered in a queue</a:t>
            </a:r>
          </a:p>
          <a:p>
            <a:pPr lvl="1"/>
            <a:r>
              <a:rPr lang="en-US" dirty="0"/>
              <a:t>First-come, first-served</a:t>
            </a:r>
          </a:p>
          <a:p>
            <a:pPr lvl="1"/>
            <a:r>
              <a:rPr lang="en-US" dirty="0"/>
              <a:t>Highest-priority-first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Aborted transactions may lead to out-of-order processing:</a:t>
            </a:r>
          </a:p>
          <a:p>
            <a:pPr lvl="1"/>
            <a:r>
              <a:rPr lang="en-US" dirty="0"/>
              <a:t>T1 </a:t>
            </a:r>
            <a:r>
              <a:rPr lang="en-US" dirty="0" err="1"/>
              <a:t>dequeues</a:t>
            </a:r>
            <a:r>
              <a:rPr lang="en-US" dirty="0"/>
              <a:t> M1</a:t>
            </a:r>
          </a:p>
          <a:p>
            <a:pPr lvl="1"/>
            <a:r>
              <a:rPr lang="en-US" dirty="0"/>
              <a:t>T2 </a:t>
            </a:r>
            <a:r>
              <a:rPr lang="en-US" dirty="0" err="1"/>
              <a:t>dequeues</a:t>
            </a:r>
            <a:r>
              <a:rPr lang="en-US" dirty="0"/>
              <a:t> M2</a:t>
            </a:r>
          </a:p>
          <a:p>
            <a:pPr lvl="1"/>
            <a:r>
              <a:rPr lang="en-US" dirty="0"/>
              <a:t>T2 commits</a:t>
            </a:r>
          </a:p>
          <a:p>
            <a:pPr lvl="1"/>
            <a:r>
              <a:rPr lang="en-US" dirty="0"/>
              <a:t>T1 aborts, returns M1 to queue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89C519-8803-2F4B-ABDE-92486D9917B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4754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GB" dirty="0"/>
              <a:t>Simple APIs hide communications complexity</a:t>
            </a:r>
          </a:p>
          <a:p>
            <a:r>
              <a:rPr lang="en-GB" dirty="0"/>
              <a:t>Fewer constraints on inter-program operation</a:t>
            </a:r>
          </a:p>
          <a:p>
            <a:pPr lvl="1"/>
            <a:r>
              <a:rPr lang="en-GB" dirty="0"/>
              <a:t>Programs communicate indirectly – asynchronous</a:t>
            </a:r>
          </a:p>
          <a:p>
            <a:pPr lvl="1"/>
            <a:r>
              <a:rPr lang="en-GB" dirty="0"/>
              <a:t>Client and server do not need to be running at the same time</a:t>
            </a:r>
          </a:p>
          <a:p>
            <a:r>
              <a:rPr lang="en-GB" dirty="0"/>
              <a:t>Fewer network sessions needed, and programs are less vulnerable to network failures</a:t>
            </a:r>
          </a:p>
          <a:p>
            <a:r>
              <a:rPr lang="en-GB" dirty="0"/>
              <a:t>Business change easier to handle</a:t>
            </a:r>
          </a:p>
          <a:p>
            <a:r>
              <a:rPr lang="en-GB" dirty="0"/>
              <a:t>Assured message delivery</a:t>
            </a:r>
          </a:p>
          <a:p>
            <a:r>
              <a:rPr lang="en-GB" dirty="0"/>
              <a:t>Asynchronous transaction processing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9DB6BC1-037F-AB44-8703-4F3807B5675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446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Message Queues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COMP3211 Advanced Databases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Dr</a:t>
            </a:r>
            <a:r>
              <a:rPr lang="en-US" dirty="0"/>
              <a:t> Nicholas Gibbins – </a:t>
            </a:r>
            <a:r>
              <a:rPr lang="en-US" dirty="0" err="1"/>
              <a:t>nmg@ecs.soton.ac.uk</a:t>
            </a:r>
            <a:endParaRPr lang="en-US" dirty="0"/>
          </a:p>
          <a:p>
            <a:r>
              <a:rPr lang="en-US" dirty="0"/>
              <a:t>2018-2019</a:t>
            </a:r>
          </a:p>
        </p:txBody>
      </p:sp>
    </p:spTree>
    <p:extLst>
      <p:ext uri="{BB962C8B-B14F-4D97-AF65-F5344CB8AC3E}">
        <p14:creationId xmlns:p14="http://schemas.microsoft.com/office/powerpoint/2010/main" val="9131151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Implementations and Standards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Message Queuing is not a new idea!</a:t>
            </a:r>
          </a:p>
          <a:p>
            <a:pPr lvl="1"/>
            <a:r>
              <a:rPr lang="en-GB" dirty="0"/>
              <a:t>Used for, example, within IBM's Information Management System (IMS) 30 years ago</a:t>
            </a:r>
          </a:p>
          <a:p>
            <a:pPr marL="0" indent="0">
              <a:buNone/>
            </a:pPr>
            <a:r>
              <a:rPr lang="en-GB" dirty="0"/>
              <a:t>Both proprietary and open source APIs and platforms</a:t>
            </a:r>
          </a:p>
          <a:p>
            <a:pPr lvl="1"/>
            <a:r>
              <a:rPr lang="en-GB" dirty="0"/>
              <a:t>IBM </a:t>
            </a:r>
            <a:r>
              <a:rPr lang="en-GB" dirty="0" err="1"/>
              <a:t>Websphere</a:t>
            </a:r>
            <a:r>
              <a:rPr lang="en-GB" dirty="0"/>
              <a:t> MQ, Microsoft Message Queuing, Oracle Advanced Queuing</a:t>
            </a:r>
          </a:p>
          <a:p>
            <a:pPr lvl="1"/>
            <a:r>
              <a:rPr lang="en-GB" dirty="0"/>
              <a:t>Apache </a:t>
            </a:r>
            <a:r>
              <a:rPr lang="en-GB" dirty="0" err="1"/>
              <a:t>ActiveMQ</a:t>
            </a:r>
            <a:r>
              <a:rPr lang="en-GB" dirty="0"/>
              <a:t>, Rabbit MQ</a:t>
            </a:r>
          </a:p>
          <a:p>
            <a:pPr marL="0" indent="0">
              <a:buNone/>
            </a:pPr>
            <a:r>
              <a:rPr lang="en-GB" dirty="0"/>
              <a:t>Some products inter-operate via common standards</a:t>
            </a:r>
          </a:p>
          <a:p>
            <a:pPr lvl="1"/>
            <a:r>
              <a:rPr lang="en-GB" dirty="0"/>
              <a:t>AMQP, MQTT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B041C0-3EF5-E24A-8CFC-F16828CF2F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6727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Client-Server Applications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Insurance agents throughout the country request insurance quotations using an online system. </a:t>
            </a:r>
          </a:p>
          <a:p>
            <a:pPr marL="0" indent="0">
              <a:buNone/>
            </a:pPr>
            <a:r>
              <a:rPr lang="en-GB" dirty="0"/>
              <a:t>This system is implemented as a traditional client-server application, with client programs (the insurance agents) sending requests for quotations to a central server program. </a:t>
            </a:r>
          </a:p>
          <a:p>
            <a:pPr marL="0" indent="0">
              <a:buNone/>
            </a:pPr>
            <a:r>
              <a:rPr lang="en-GB" dirty="0"/>
              <a:t>The server does some calculations using data from a central insurance database, then sends a quotation to the requesting agent.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92CE6B-1337-C24F-BFC1-39E2114E636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253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Client-Server Applications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Client programs put request messages on a single queue, from which the server program takes them.</a:t>
            </a:r>
          </a:p>
          <a:p>
            <a:pPr marL="0" indent="0">
              <a:buNone/>
            </a:pPr>
            <a:r>
              <a:rPr lang="en-GB" dirty="0"/>
              <a:t>Responses may be sent back to clients via extra message queues (one per client)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70DBBB-2191-6949-8B4F-3129D79F4D0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4944563" y="4431936"/>
            <a:ext cx="2160000" cy="360000"/>
            <a:chOff x="1661833" y="4860772"/>
            <a:chExt cx="2160000" cy="360000"/>
          </a:xfrm>
        </p:grpSpPr>
        <p:sp>
          <p:nvSpPr>
            <p:cNvPr id="19" name="Rectangle 18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0" name="Rectangle 19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1" name="Rectangle 20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2" name="Rectangle 21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3" name="Rectangle 22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4" name="Rectangle 23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5" name="Straight Arrow Connector 24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10" name="Rectangle 9"/>
          <p:cNvSpPr/>
          <p:nvPr/>
        </p:nvSpPr>
        <p:spPr bwMode="auto">
          <a:xfrm>
            <a:off x="2244563" y="4250170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Insurance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Agent</a:t>
            </a:r>
          </a:p>
        </p:txBody>
      </p:sp>
      <p:cxnSp>
        <p:nvCxnSpPr>
          <p:cNvPr id="11" name="Straight Arrow Connector 10"/>
          <p:cNvCxnSpPr>
            <a:stCxn id="10" idx="3"/>
            <a:endCxn id="19" idx="1"/>
          </p:cNvCxnSpPr>
          <p:nvPr/>
        </p:nvCxnSpPr>
        <p:spPr bwMode="auto">
          <a:xfrm>
            <a:off x="3324563" y="4610170"/>
            <a:ext cx="1620000" cy="17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18" idx="3"/>
            <a:endCxn id="19" idx="1"/>
          </p:cNvCxnSpPr>
          <p:nvPr/>
        </p:nvCxnSpPr>
        <p:spPr bwMode="auto">
          <a:xfrm flipV="1">
            <a:off x="3324563" y="4611936"/>
            <a:ext cx="1620000" cy="104862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5062603" y="4791936"/>
            <a:ext cx="1923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</a:rPr>
              <a:t>message queue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7627126" y="4250170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Insurance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Quotation</a:t>
            </a:r>
          </a:p>
        </p:txBody>
      </p:sp>
      <p:cxnSp>
        <p:nvCxnSpPr>
          <p:cNvPr id="15" name="Straight Arrow Connector 14"/>
          <p:cNvCxnSpPr>
            <a:stCxn id="24" idx="3"/>
            <a:endCxn id="14" idx="1"/>
          </p:cNvCxnSpPr>
          <p:nvPr/>
        </p:nvCxnSpPr>
        <p:spPr bwMode="auto">
          <a:xfrm flipV="1">
            <a:off x="7104564" y="4610170"/>
            <a:ext cx="522563" cy="17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17" idx="3"/>
          </p:cNvCxnSpPr>
          <p:nvPr/>
        </p:nvCxnSpPr>
        <p:spPr bwMode="auto">
          <a:xfrm>
            <a:off x="3324563" y="3574424"/>
            <a:ext cx="1620000" cy="10357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Rectangle 16"/>
          <p:cNvSpPr/>
          <p:nvPr/>
        </p:nvSpPr>
        <p:spPr bwMode="auto">
          <a:xfrm>
            <a:off x="2244563" y="3214424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Insurance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Agent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2244563" y="5300564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Insurance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Agent</a:t>
            </a:r>
          </a:p>
        </p:txBody>
      </p:sp>
      <p:sp>
        <p:nvSpPr>
          <p:cNvPr id="27" name="Can 26"/>
          <p:cNvSpPr/>
          <p:nvPr/>
        </p:nvSpPr>
        <p:spPr bwMode="auto">
          <a:xfrm>
            <a:off x="9150299" y="4250170"/>
            <a:ext cx="1122265" cy="720000"/>
          </a:xfrm>
          <a:prstGeom prst="can">
            <a:avLst/>
          </a:prstGeom>
          <a:solidFill>
            <a:schemeClr val="bg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insurance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data</a:t>
            </a:r>
          </a:p>
        </p:txBody>
      </p:sp>
      <p:cxnSp>
        <p:nvCxnSpPr>
          <p:cNvPr id="28" name="Straight Arrow Connector 27"/>
          <p:cNvCxnSpPr>
            <a:stCxn id="14" idx="3"/>
            <a:endCxn id="27" idx="2"/>
          </p:cNvCxnSpPr>
          <p:nvPr/>
        </p:nvCxnSpPr>
        <p:spPr bwMode="auto">
          <a:xfrm>
            <a:off x="8707126" y="4610170"/>
            <a:ext cx="443172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arrow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7501109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2: Output-only Devices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 device providing a service is output-only, and does not send messages back to the requester. Only one-way message flows are required. </a:t>
            </a:r>
          </a:p>
          <a:p>
            <a:pPr marL="0" indent="0">
              <a:buNone/>
            </a:pPr>
            <a:r>
              <a:rPr lang="en-GB" dirty="0"/>
              <a:t>Output-only devices:</a:t>
            </a:r>
          </a:p>
          <a:p>
            <a:pPr lvl="1"/>
            <a:r>
              <a:rPr lang="en-GB" dirty="0"/>
              <a:t>Printing devices</a:t>
            </a:r>
          </a:p>
          <a:p>
            <a:pPr lvl="1"/>
            <a:r>
              <a:rPr lang="en-GB" dirty="0"/>
              <a:t>Displays:- Stock exchange, Flight arrivals and departures</a:t>
            </a:r>
          </a:p>
          <a:p>
            <a:pPr lvl="1"/>
            <a:r>
              <a:rPr lang="en-GB" dirty="0"/>
              <a:t>Factory floor robotics</a:t>
            </a: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01DEA5-6FF2-0F46-818B-5523E96EC1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7839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Output-only Devices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Robotics Controller is in control of an automated manufacturing process.  It puts messages on: </a:t>
            </a:r>
          </a:p>
          <a:p>
            <a:pPr lvl="1"/>
            <a:r>
              <a:rPr lang="en-GB" dirty="0"/>
              <a:t>Queue 1 for the Robotics A program, which directs some </a:t>
            </a:r>
            <a:r>
              <a:rPr lang="en-GB"/>
              <a:t>welding machinery</a:t>
            </a:r>
          </a:p>
          <a:p>
            <a:pPr lvl="1"/>
            <a:r>
              <a:rPr lang="en-GB"/>
              <a:t>Queue </a:t>
            </a:r>
            <a:r>
              <a:rPr lang="en-GB" dirty="0"/>
              <a:t>2 for the Robotics B program, which controls a paint sprayer.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C56705-74CD-F54F-8E26-2CFEAD1F9B7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016000" y="3858279"/>
            <a:ext cx="2160000" cy="360000"/>
            <a:chOff x="1661833" y="4860772"/>
            <a:chExt cx="2160000" cy="360000"/>
          </a:xfrm>
        </p:grpSpPr>
        <p:sp>
          <p:nvSpPr>
            <p:cNvPr id="9" name="Rectangle 8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Rectangle 9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" name="Rectangle 10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Rectangle 11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Rectangle 12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4" name="Rectangle 13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5" name="Straight Arrow Connector 14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16" name="Rectangle 15"/>
          <p:cNvSpPr/>
          <p:nvPr/>
        </p:nvSpPr>
        <p:spPr bwMode="auto">
          <a:xfrm>
            <a:off x="2316000" y="4506913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Robotics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Controller</a:t>
            </a:r>
          </a:p>
        </p:txBody>
      </p:sp>
      <p:cxnSp>
        <p:nvCxnSpPr>
          <p:cNvPr id="17" name="Straight Arrow Connector 16"/>
          <p:cNvCxnSpPr>
            <a:stCxn id="16" idx="3"/>
            <a:endCxn id="9" idx="1"/>
          </p:cNvCxnSpPr>
          <p:nvPr/>
        </p:nvCxnSpPr>
        <p:spPr bwMode="auto">
          <a:xfrm flipV="1">
            <a:off x="3396000" y="4038279"/>
            <a:ext cx="1620000" cy="82863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Rectangle 17"/>
          <p:cNvSpPr/>
          <p:nvPr/>
        </p:nvSpPr>
        <p:spPr bwMode="auto">
          <a:xfrm>
            <a:off x="7698563" y="3676513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Robotics</a:t>
            </a:r>
            <a:b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</a:b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A</a:t>
            </a:r>
          </a:p>
        </p:txBody>
      </p:sp>
      <p:cxnSp>
        <p:nvCxnSpPr>
          <p:cNvPr id="19" name="Straight Arrow Connector 18"/>
          <p:cNvCxnSpPr>
            <a:stCxn id="14" idx="3"/>
            <a:endCxn id="18" idx="1"/>
          </p:cNvCxnSpPr>
          <p:nvPr/>
        </p:nvCxnSpPr>
        <p:spPr bwMode="auto">
          <a:xfrm flipV="1">
            <a:off x="7176001" y="4036513"/>
            <a:ext cx="522563" cy="17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0" name="Group 19"/>
          <p:cNvGrpSpPr/>
          <p:nvPr/>
        </p:nvGrpSpPr>
        <p:grpSpPr>
          <a:xfrm>
            <a:off x="4999215" y="5503688"/>
            <a:ext cx="2160000" cy="360000"/>
            <a:chOff x="1661833" y="4860772"/>
            <a:chExt cx="2160000" cy="360000"/>
          </a:xfrm>
        </p:grpSpPr>
        <p:sp>
          <p:nvSpPr>
            <p:cNvPr id="21" name="Rectangle 20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2" name="Rectangle 21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3" name="Rectangle 22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4" name="Rectangle 23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5" name="Rectangle 24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6" name="Rectangle 25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7" name="Straight Arrow Connector 26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28" name="Rectangle 27"/>
          <p:cNvSpPr/>
          <p:nvPr/>
        </p:nvSpPr>
        <p:spPr bwMode="auto">
          <a:xfrm>
            <a:off x="7681778" y="5321922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Robotics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B</a:t>
            </a:r>
          </a:p>
        </p:txBody>
      </p:sp>
      <p:cxnSp>
        <p:nvCxnSpPr>
          <p:cNvPr id="29" name="Straight Arrow Connector 28"/>
          <p:cNvCxnSpPr>
            <a:stCxn id="26" idx="3"/>
            <a:endCxn id="28" idx="1"/>
          </p:cNvCxnSpPr>
          <p:nvPr/>
        </p:nvCxnSpPr>
        <p:spPr bwMode="auto">
          <a:xfrm flipV="1">
            <a:off x="7159216" y="5681922"/>
            <a:ext cx="522563" cy="17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Straight Arrow Connector 30"/>
          <p:cNvCxnSpPr>
            <a:stCxn id="16" idx="3"/>
            <a:endCxn id="21" idx="1"/>
          </p:cNvCxnSpPr>
          <p:nvPr/>
        </p:nvCxnSpPr>
        <p:spPr bwMode="auto">
          <a:xfrm>
            <a:off x="3396001" y="4866914"/>
            <a:ext cx="1603215" cy="81677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5632170" y="4211847"/>
            <a:ext cx="1091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queue 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602415" y="5863688"/>
            <a:ext cx="1091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queue 2</a:t>
            </a:r>
          </a:p>
        </p:txBody>
      </p:sp>
    </p:spTree>
    <p:extLst>
      <p:ext uri="{BB962C8B-B14F-4D97-AF65-F5344CB8AC3E}">
        <p14:creationId xmlns:p14="http://schemas.microsoft.com/office/powerpoint/2010/main" val="37121394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The Batch Window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 department store writes its sales figures to a file throughout the day</a:t>
            </a:r>
            <a:r>
              <a:rPr lang="en-GB" dirty="0">
                <a:latin typeface="Arial"/>
              </a:rPr>
              <a:t>’</a:t>
            </a:r>
            <a:r>
              <a:rPr lang="en-GB" dirty="0"/>
              <a:t>s trading. Overnight, a report of the day’s sales is produced using this file of data as input. The report must be on the Sales Manager’s desk before the next day</a:t>
            </a:r>
            <a:r>
              <a:rPr lang="en-GB" dirty="0">
                <a:latin typeface="Arial"/>
              </a:rPr>
              <a:t>’</a:t>
            </a:r>
            <a:r>
              <a:rPr lang="en-GB" dirty="0"/>
              <a:t>s trading begins. </a:t>
            </a:r>
          </a:p>
          <a:p>
            <a:pPr lvl="1"/>
            <a:r>
              <a:rPr lang="en-GB" dirty="0"/>
              <a:t>The amount of time available for producing the report is limited to the </a:t>
            </a:r>
            <a:r>
              <a:rPr lang="ja-JP" altLang="en-GB" dirty="0">
                <a:latin typeface="Arial"/>
              </a:rPr>
              <a:t>“</a:t>
            </a:r>
            <a:r>
              <a:rPr lang="en-GB" dirty="0"/>
              <a:t>window</a:t>
            </a:r>
            <a:r>
              <a:rPr lang="ja-JP" altLang="en-GB" dirty="0">
                <a:latin typeface="Arial"/>
              </a:rPr>
              <a:t>”</a:t>
            </a:r>
            <a:r>
              <a:rPr lang="en-GB" dirty="0"/>
              <a:t> of time between the end of business on one day and the start of business on the next</a:t>
            </a:r>
          </a:p>
          <a:p>
            <a:pPr lvl="1"/>
            <a:r>
              <a:rPr lang="en-GB" dirty="0"/>
              <a:t>The start and finish times for the activity are fixed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44AC6D-3C00-6545-B81D-6D5448E63C4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9012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The Batch Window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Instead of operating in sequence and communicating via a file, the two programs could run independently of each other and communicate using a message queue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517C60-1937-4840-A92C-EDB50325CF4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016000" y="5040772"/>
            <a:ext cx="2160000" cy="360000"/>
            <a:chOff x="1661833" y="4860772"/>
            <a:chExt cx="2160000" cy="360000"/>
          </a:xfrm>
        </p:grpSpPr>
        <p:sp>
          <p:nvSpPr>
            <p:cNvPr id="9" name="Rectangle 8"/>
            <p:cNvSpPr>
              <a:spLocks noChangeAspect="1"/>
            </p:cNvSpPr>
            <p:nvPr/>
          </p:nvSpPr>
          <p:spPr bwMode="auto">
            <a:xfrm>
              <a:off x="16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Rectangle 9"/>
            <p:cNvSpPr>
              <a:spLocks noChangeAspect="1"/>
            </p:cNvSpPr>
            <p:nvPr/>
          </p:nvSpPr>
          <p:spPr bwMode="auto">
            <a:xfrm>
              <a:off x="202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" name="Rectangle 10"/>
            <p:cNvSpPr>
              <a:spLocks noChangeAspect="1"/>
            </p:cNvSpPr>
            <p:nvPr/>
          </p:nvSpPr>
          <p:spPr bwMode="auto">
            <a:xfrm>
              <a:off x="238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Rectangle 11"/>
            <p:cNvSpPr>
              <a:spLocks noChangeAspect="1"/>
            </p:cNvSpPr>
            <p:nvPr/>
          </p:nvSpPr>
          <p:spPr bwMode="auto">
            <a:xfrm>
              <a:off x="274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Rectangle 12"/>
            <p:cNvSpPr>
              <a:spLocks noChangeAspect="1"/>
            </p:cNvSpPr>
            <p:nvPr/>
          </p:nvSpPr>
          <p:spPr bwMode="auto">
            <a:xfrm>
              <a:off x="310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4" name="Rectangle 13"/>
            <p:cNvSpPr>
              <a:spLocks noChangeAspect="1"/>
            </p:cNvSpPr>
            <p:nvPr/>
          </p:nvSpPr>
          <p:spPr bwMode="auto">
            <a:xfrm>
              <a:off x="3461833" y="4860772"/>
              <a:ext cx="360000" cy="360000"/>
            </a:xfrm>
            <a:prstGeom prst="rect">
              <a:avLst/>
            </a:prstGeom>
            <a:solidFill>
              <a:schemeClr val="bg1"/>
            </a:solidFill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5" name="Straight Arrow Connector 14"/>
            <p:cNvCxnSpPr/>
            <p:nvPr/>
          </p:nvCxnSpPr>
          <p:spPr bwMode="auto">
            <a:xfrm>
              <a:off x="1835063" y="5039006"/>
              <a:ext cx="1817585" cy="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</p:grpSp>
      <p:sp>
        <p:nvSpPr>
          <p:cNvPr id="16" name="Rectangle 15"/>
          <p:cNvSpPr/>
          <p:nvPr/>
        </p:nvSpPr>
        <p:spPr bwMode="auto">
          <a:xfrm>
            <a:off x="2316000" y="4859006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Sales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Recording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8796000" y="4859006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Sales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Reporting</a:t>
            </a:r>
          </a:p>
        </p:txBody>
      </p:sp>
      <p:cxnSp>
        <p:nvCxnSpPr>
          <p:cNvPr id="18" name="Straight Arrow Connector 17"/>
          <p:cNvCxnSpPr>
            <a:stCxn id="16" idx="3"/>
            <a:endCxn id="9" idx="1"/>
          </p:cNvCxnSpPr>
          <p:nvPr/>
        </p:nvCxnSpPr>
        <p:spPr bwMode="auto">
          <a:xfrm>
            <a:off x="3396000" y="5219006"/>
            <a:ext cx="1620000" cy="17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>
            <a:stCxn id="14" idx="3"/>
            <a:endCxn id="17" idx="1"/>
          </p:cNvCxnSpPr>
          <p:nvPr/>
        </p:nvCxnSpPr>
        <p:spPr bwMode="auto">
          <a:xfrm flipV="1">
            <a:off x="7176000" y="5219006"/>
            <a:ext cx="1620000" cy="17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5134040" y="5403339"/>
            <a:ext cx="19239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</a:rPr>
              <a:t>message queue</a:t>
            </a:r>
          </a:p>
        </p:txBody>
      </p:sp>
    </p:spTree>
    <p:extLst>
      <p:ext uri="{BB962C8B-B14F-4D97-AF65-F5344CB8AC3E}">
        <p14:creationId xmlns:p14="http://schemas.microsoft.com/office/powerpoint/2010/main" val="32683346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Message queuing allows an alternative way to distribute applications</a:t>
            </a:r>
          </a:p>
          <a:p>
            <a:pPr marL="0" indent="0">
              <a:buNone/>
            </a:pPr>
            <a:r>
              <a:rPr lang="en-GB" dirty="0"/>
              <a:t>Many applications involve databases, so the technologies intersect</a:t>
            </a:r>
          </a:p>
          <a:p>
            <a:pPr marL="0" indent="0">
              <a:buNone/>
            </a:pPr>
            <a:r>
              <a:rPr lang="en-GB" dirty="0"/>
              <a:t>Conceptually and practically, MQ is often a more straightforward approach than direct connections between systems, and synchronous transaction processing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18649D-6CA0-C140-966B-677386F3455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4984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1DED8-95F2-8D49-BBAF-582B22AE2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 Data Streams</a:t>
            </a:r>
          </a:p>
        </p:txBody>
      </p:sp>
    </p:spTree>
    <p:extLst>
      <p:ext uri="{BB962C8B-B14F-4D97-AF65-F5344CB8AC3E}">
        <p14:creationId xmlns:p14="http://schemas.microsoft.com/office/powerpoint/2010/main" val="174841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Transactions Revisited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Complete units of work – ACID</a:t>
            </a:r>
          </a:p>
          <a:p>
            <a:pPr marL="0" indent="0">
              <a:buNone/>
            </a:pPr>
            <a:r>
              <a:rPr lang="en-GB" dirty="0"/>
              <a:t>Transactions may be distributed across more than one processor</a:t>
            </a:r>
          </a:p>
          <a:p>
            <a:pPr lvl="1"/>
            <a:r>
              <a:rPr lang="en-GB" dirty="0"/>
              <a:t>Dedicated link between programs</a:t>
            </a:r>
          </a:p>
          <a:p>
            <a:pPr lvl="1"/>
            <a:r>
              <a:rPr lang="en-GB" dirty="0"/>
              <a:t>Operations synchronized</a:t>
            </a:r>
          </a:p>
          <a:p>
            <a:pPr lvl="1"/>
            <a:r>
              <a:rPr lang="en-GB" dirty="0"/>
              <a:t>Distributed two phase commit</a:t>
            </a:r>
          </a:p>
          <a:p>
            <a:pPr marL="0" indent="0">
              <a:buNone/>
            </a:pPr>
            <a:r>
              <a:rPr lang="en-GB" dirty="0"/>
              <a:t>Many transactions need not be completed synchronously</a:t>
            </a:r>
          </a:p>
          <a:p>
            <a:pPr lvl="1"/>
            <a:r>
              <a:rPr lang="en-GB" dirty="0"/>
              <a:t>Communication must still be guaranteed</a:t>
            </a:r>
          </a:p>
          <a:p>
            <a:pPr lvl="1"/>
            <a:r>
              <a:rPr lang="en-GB" dirty="0"/>
              <a:t>Work can be completed later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0DA669-171B-2A4F-B8B9-0B06E055FE9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383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Synchronous versus Asynchronous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HTTP is a </a:t>
            </a:r>
            <a:r>
              <a:rPr lang="en-US" i="1" dirty="0"/>
              <a:t>synchronous</a:t>
            </a:r>
            <a:r>
              <a:rPr lang="en-US" dirty="0"/>
              <a:t> protocol</a:t>
            </a:r>
          </a:p>
          <a:p>
            <a:pPr lvl="1"/>
            <a:r>
              <a:rPr lang="en-US" dirty="0"/>
              <a:t>Request from client to server is followed by reply from server to client in the same TCP connection</a:t>
            </a:r>
          </a:p>
          <a:p>
            <a:pPr marL="0" indent="0">
              <a:buNone/>
            </a:pPr>
            <a:r>
              <a:rPr lang="en-US" dirty="0"/>
              <a:t>SMTP is an </a:t>
            </a:r>
            <a:r>
              <a:rPr lang="en-US" i="1" dirty="0"/>
              <a:t>asynchronous</a:t>
            </a:r>
            <a:r>
              <a:rPr lang="en-US" dirty="0"/>
              <a:t> protocol</a:t>
            </a:r>
          </a:p>
          <a:p>
            <a:pPr lvl="1"/>
            <a:r>
              <a:rPr lang="en-US" dirty="0"/>
              <a:t>Email messages are sent on a store-and-forward basis</a:t>
            </a:r>
          </a:p>
          <a:p>
            <a:pPr lvl="1"/>
            <a:r>
              <a:rPr lang="en-US" dirty="0"/>
              <a:t>Final message recipient need not be available when message is sent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67BF9D-BD8A-C64A-8C8C-2C894CB320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022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Messaging and Queuing (MQ)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MQ enables programs to communicate across a network asynchronously</a:t>
            </a:r>
          </a:p>
          <a:p>
            <a:pPr lvl="1"/>
            <a:r>
              <a:rPr lang="en-GB" dirty="0"/>
              <a:t>No private, dedicated link required</a:t>
            </a:r>
          </a:p>
          <a:p>
            <a:pPr lvl="1"/>
            <a:r>
              <a:rPr lang="en-GB" dirty="0"/>
              <a:t>Systems can be heterogeneous</a:t>
            </a:r>
          </a:p>
          <a:p>
            <a:pPr lvl="1"/>
            <a:r>
              <a:rPr lang="en-GB" dirty="0"/>
              <a:t>Message delivery is guaranteed</a:t>
            </a:r>
          </a:p>
          <a:p>
            <a:pPr marL="0" indent="0">
              <a:buNone/>
            </a:pPr>
            <a:r>
              <a:rPr lang="en-GB" dirty="0"/>
              <a:t>Messages are placed on queues by one system and taken off by another</a:t>
            </a:r>
          </a:p>
          <a:p>
            <a:pPr lvl="1"/>
            <a:r>
              <a:rPr lang="en-GB" dirty="0"/>
              <a:t>Similar idea to email, but more sophisticated mechanism</a:t>
            </a:r>
          </a:p>
          <a:p>
            <a:pPr marL="0" indent="0">
              <a:buNone/>
            </a:pPr>
            <a:r>
              <a:rPr lang="en-GB" dirty="0"/>
              <a:t>MQ can also be used between programs running on the same system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CD0AD-9AB3-3D4C-A843-B809F9BB272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382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Transaction Processing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Conventional (direct) transaction processing has weaknesses:</a:t>
            </a:r>
          </a:p>
          <a:p>
            <a:pPr lvl="1"/>
            <a:r>
              <a:rPr lang="en-US" dirty="0"/>
              <a:t>Designed for synchronous processing</a:t>
            </a:r>
          </a:p>
          <a:p>
            <a:pPr lvl="1"/>
            <a:r>
              <a:rPr lang="en-US" dirty="0"/>
              <a:t>Has difficulties with long-lived transactions and communication errors</a:t>
            </a:r>
          </a:p>
          <a:p>
            <a:pPr lvl="1"/>
            <a:r>
              <a:rPr lang="en-US" dirty="0"/>
              <a:t>Difficult to balance loads between several servers carrying out the same tasks</a:t>
            </a:r>
          </a:p>
          <a:p>
            <a:pPr lvl="1"/>
            <a:r>
              <a:rPr lang="en-US" dirty="0"/>
              <a:t>Difficult to </a:t>
            </a:r>
            <a:r>
              <a:rPr lang="en-US" dirty="0" err="1"/>
              <a:t>prioritise</a:t>
            </a:r>
            <a:r>
              <a:rPr lang="en-US" dirty="0"/>
              <a:t> one request over another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957C07-46B6-BD4C-B8A3-049753372C4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301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TP Problems: Server Failure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If server is down, client does not receive an immediate answer</a:t>
            </a:r>
          </a:p>
          <a:p>
            <a:pPr marL="0" indent="0">
              <a:buNone/>
            </a:pPr>
            <a:r>
              <a:rPr lang="en-US" dirty="0"/>
              <a:t>Cannot distinguish between:</a:t>
            </a:r>
          </a:p>
          <a:p>
            <a:pPr lvl="1"/>
            <a:r>
              <a:rPr lang="en-US" dirty="0"/>
              <a:t>request not delivered to server</a:t>
            </a:r>
          </a:p>
          <a:p>
            <a:pPr lvl="1"/>
            <a:r>
              <a:rPr lang="en-US" dirty="0"/>
              <a:t>server failure</a:t>
            </a:r>
          </a:p>
          <a:p>
            <a:pPr lvl="1"/>
            <a:r>
              <a:rPr lang="en-US" dirty="0"/>
              <a:t>reply not delivered to client</a:t>
            </a:r>
          </a:p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40C55EB-F658-534E-9452-855ED8E46CB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2316000" y="4859006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Client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8796000" y="4859006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Server</a:t>
            </a:r>
          </a:p>
        </p:txBody>
      </p:sp>
      <p:cxnSp>
        <p:nvCxnSpPr>
          <p:cNvPr id="8" name="Straight Arrow Connector 7"/>
          <p:cNvCxnSpPr>
            <a:stCxn id="6" idx="3"/>
            <a:endCxn id="7" idx="1"/>
          </p:cNvCxnSpPr>
          <p:nvPr/>
        </p:nvCxnSpPr>
        <p:spPr bwMode="auto">
          <a:xfrm>
            <a:off x="3396000" y="5219006"/>
            <a:ext cx="5400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Multiply 8"/>
          <p:cNvSpPr/>
          <p:nvPr/>
        </p:nvSpPr>
        <p:spPr bwMode="auto">
          <a:xfrm>
            <a:off x="8418946" y="4289426"/>
            <a:ext cx="1800000" cy="1876418"/>
          </a:xfrm>
          <a:prstGeom prst="mathMultiply">
            <a:avLst>
              <a:gd name="adj1" fmla="val 13391"/>
            </a:avLst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58888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TP Problems: Client Failure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Cannot tell if response has been received by client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F1BE90A-E10F-EE46-8163-2D7C22CD04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2316000" y="4859006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Client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8796000" y="4859006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Server</a:t>
            </a:r>
          </a:p>
        </p:txBody>
      </p:sp>
      <p:cxnSp>
        <p:nvCxnSpPr>
          <p:cNvPr id="8" name="Straight Arrow Connector 7"/>
          <p:cNvCxnSpPr>
            <a:stCxn id="6" idx="3"/>
            <a:endCxn id="7" idx="1"/>
          </p:cNvCxnSpPr>
          <p:nvPr/>
        </p:nvCxnSpPr>
        <p:spPr bwMode="auto">
          <a:xfrm>
            <a:off x="3396000" y="5219006"/>
            <a:ext cx="54000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Multiply 8"/>
          <p:cNvSpPr/>
          <p:nvPr/>
        </p:nvSpPr>
        <p:spPr bwMode="auto">
          <a:xfrm>
            <a:off x="1959746" y="4289426"/>
            <a:ext cx="1800000" cy="1876424"/>
          </a:xfrm>
          <a:prstGeom prst="mathMultiply">
            <a:avLst>
              <a:gd name="adj1" fmla="val 13391"/>
            </a:avLst>
          </a:prstGeom>
          <a:solidFill>
            <a:srgbClr val="FF000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59030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>
            <a:stCxn id="8" idx="2"/>
            <a:endCxn id="15" idx="0"/>
          </p:cNvCxnSpPr>
          <p:nvPr/>
        </p:nvCxnSpPr>
        <p:spPr bwMode="auto">
          <a:xfrm>
            <a:off x="8254413" y="4289425"/>
            <a:ext cx="10070" cy="119608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6" idx="2"/>
            <a:endCxn id="12" idx="0"/>
          </p:cNvCxnSpPr>
          <p:nvPr/>
        </p:nvCxnSpPr>
        <p:spPr bwMode="auto">
          <a:xfrm flipH="1">
            <a:off x="3926147" y="4287444"/>
            <a:ext cx="8267" cy="168426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TP Problems: Unbalanced Load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Cannot ensure that servers carrying out a task have an even load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A81BBD2C-E341-9840-B503-ED250B6D972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3394413" y="3567444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Server 1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5554413" y="3569425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Server 2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7714413" y="3569425"/>
            <a:ext cx="1080000" cy="720000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Server 3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761531" y="4979341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3761531" y="4461904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761531" y="5485509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761531" y="5971704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8099868" y="4979341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8099868" y="4461904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8099868" y="5485509"/>
            <a:ext cx="329231" cy="344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Left Brace 15"/>
          <p:cNvSpPr/>
          <p:nvPr/>
        </p:nvSpPr>
        <p:spPr bwMode="auto">
          <a:xfrm>
            <a:off x="2753970" y="4461905"/>
            <a:ext cx="518818" cy="1854757"/>
          </a:xfrm>
          <a:prstGeom prst="leftBrac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09105" y="5149931"/>
            <a:ext cx="1144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requests</a:t>
            </a:r>
          </a:p>
        </p:txBody>
      </p:sp>
    </p:spTree>
    <p:extLst>
      <p:ext uri="{BB962C8B-B14F-4D97-AF65-F5344CB8AC3E}">
        <p14:creationId xmlns:p14="http://schemas.microsoft.com/office/powerpoint/2010/main" val="1856995607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7</TotalTime>
  <Words>1166</Words>
  <Application>Microsoft Macintosh PowerPoint</Application>
  <PresentationFormat>Widescreen</PresentationFormat>
  <Paragraphs>248</Paragraphs>
  <Slides>28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28</vt:i4>
      </vt:variant>
    </vt:vector>
  </HeadingPairs>
  <TitlesOfParts>
    <vt:vector size="41" baseType="lpstr">
      <vt:lpstr>Arial</vt:lpstr>
      <vt:lpstr>Calibri</vt:lpstr>
      <vt:lpstr>Georgia</vt:lpstr>
      <vt:lpstr>Lucida Grande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Message Queues</vt:lpstr>
      <vt:lpstr>Transactions Revisited</vt:lpstr>
      <vt:lpstr>Synchronous versus Asynchronous</vt:lpstr>
      <vt:lpstr>Messaging and Queuing (MQ)</vt:lpstr>
      <vt:lpstr>Direct Transaction Processing</vt:lpstr>
      <vt:lpstr>Direct TP Problems: Server Failure</vt:lpstr>
      <vt:lpstr>Direct TP Problems: Client Failure</vt:lpstr>
      <vt:lpstr>Direct TP Problems: Unbalanced Load</vt:lpstr>
      <vt:lpstr>Direct TP Problems: No Prioritisation</vt:lpstr>
      <vt:lpstr>Message Queues</vt:lpstr>
      <vt:lpstr>Bidirectional Queues</vt:lpstr>
      <vt:lpstr>Application Structure</vt:lpstr>
      <vt:lpstr>Load Balancing</vt:lpstr>
      <vt:lpstr>Queued Transaction Processing</vt:lpstr>
      <vt:lpstr>Queued Transaction Processing</vt:lpstr>
      <vt:lpstr>Queued Transaction Processing</vt:lpstr>
      <vt:lpstr>Message Ordering</vt:lpstr>
      <vt:lpstr>Benefits</vt:lpstr>
      <vt:lpstr>Implementations and Standards</vt:lpstr>
      <vt:lpstr>Example 1: Client-Server Applications</vt:lpstr>
      <vt:lpstr>Example 1: Client-Server Applications</vt:lpstr>
      <vt:lpstr>Example 2: Output-only Devices</vt:lpstr>
      <vt:lpstr>Example 2: Output-only Devices</vt:lpstr>
      <vt:lpstr>Example 3: The Batch Window</vt:lpstr>
      <vt:lpstr>Example 3: The Batch Window </vt:lpstr>
      <vt:lpstr>Summary</vt:lpstr>
      <vt:lpstr>Next Lecture: Data Streams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Gibbins N.M.</dc:creator>
  <cp:lastModifiedBy>Gibbins N.M.</cp:lastModifiedBy>
  <cp:revision>2</cp:revision>
  <dcterms:created xsi:type="dcterms:W3CDTF">2019-03-21T11:22:47Z</dcterms:created>
  <dcterms:modified xsi:type="dcterms:W3CDTF">2019-03-21T11:41:48Z</dcterms:modified>
</cp:coreProperties>
</file>