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2"/>
  </p:notesMasterIdLst>
  <p:sldIdLst>
    <p:sldId id="259" r:id="rId9"/>
    <p:sldId id="256" r:id="rId10"/>
    <p:sldId id="257" r:id="rId11"/>
    <p:sldId id="258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5" r:id="rId26"/>
    <p:sldId id="274" r:id="rId27"/>
    <p:sldId id="273" r:id="rId28"/>
    <p:sldId id="277" r:id="rId29"/>
    <p:sldId id="303" r:id="rId30"/>
    <p:sldId id="300" r:id="rId31"/>
    <p:sldId id="297" r:id="rId32"/>
    <p:sldId id="298" r:id="rId33"/>
    <p:sldId id="299" r:id="rId34"/>
    <p:sldId id="285" r:id="rId35"/>
    <p:sldId id="301" r:id="rId36"/>
    <p:sldId id="302" r:id="rId37"/>
    <p:sldId id="286" r:id="rId38"/>
    <p:sldId id="304" r:id="rId39"/>
    <p:sldId id="276" r:id="rId40"/>
    <p:sldId id="278" r:id="rId41"/>
    <p:sldId id="305" r:id="rId42"/>
    <p:sldId id="307" r:id="rId43"/>
    <p:sldId id="308" r:id="rId44"/>
    <p:sldId id="306" r:id="rId45"/>
    <p:sldId id="309" r:id="rId46"/>
    <p:sldId id="362" r:id="rId47"/>
    <p:sldId id="287" r:id="rId48"/>
    <p:sldId id="288" r:id="rId49"/>
    <p:sldId id="289" r:id="rId50"/>
    <p:sldId id="290" r:id="rId51"/>
    <p:sldId id="284" r:id="rId52"/>
    <p:sldId id="291" r:id="rId53"/>
    <p:sldId id="292" r:id="rId54"/>
    <p:sldId id="293" r:id="rId55"/>
    <p:sldId id="294" r:id="rId56"/>
    <p:sldId id="295" r:id="rId57"/>
    <p:sldId id="296" r:id="rId58"/>
    <p:sldId id="279" r:id="rId59"/>
    <p:sldId id="342" r:id="rId60"/>
    <p:sldId id="338" r:id="rId61"/>
    <p:sldId id="364" r:id="rId62"/>
    <p:sldId id="339" r:id="rId63"/>
    <p:sldId id="340" r:id="rId64"/>
    <p:sldId id="343" r:id="rId65"/>
    <p:sldId id="341" r:id="rId66"/>
    <p:sldId id="344" r:id="rId67"/>
    <p:sldId id="352" r:id="rId68"/>
    <p:sldId id="351" r:id="rId69"/>
    <p:sldId id="350" r:id="rId70"/>
    <p:sldId id="353" r:id="rId71"/>
    <p:sldId id="355" r:id="rId72"/>
    <p:sldId id="348" r:id="rId73"/>
    <p:sldId id="347" r:id="rId74"/>
    <p:sldId id="359" r:id="rId75"/>
    <p:sldId id="354" r:id="rId76"/>
    <p:sldId id="360" r:id="rId77"/>
    <p:sldId id="349" r:id="rId78"/>
    <p:sldId id="356" r:id="rId79"/>
    <p:sldId id="357" r:id="rId80"/>
    <p:sldId id="358" r:id="rId81"/>
    <p:sldId id="361" r:id="rId82"/>
    <p:sldId id="280" r:id="rId83"/>
    <p:sldId id="314" r:id="rId84"/>
    <p:sldId id="333" r:id="rId85"/>
    <p:sldId id="334" r:id="rId86"/>
    <p:sldId id="335" r:id="rId87"/>
    <p:sldId id="281" r:id="rId88"/>
    <p:sldId id="311" r:id="rId89"/>
    <p:sldId id="312" r:id="rId90"/>
    <p:sldId id="363" r:id="rId9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55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/>
    <p:restoredTop sz="94709"/>
  </p:normalViewPr>
  <p:slideViewPr>
    <p:cSldViewPr snapToGrid="0" snapToObjects="1" showGuides="1">
      <p:cViewPr varScale="1">
        <p:scale>
          <a:sx n="128" d="100"/>
          <a:sy n="128" d="100"/>
        </p:scale>
        <p:origin x="176" y="592"/>
      </p:cViewPr>
      <p:guideLst>
        <p:guide orient="horz" pos="2115"/>
        <p:guide pos="55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theme" Target="theme/theme1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– equal probability of access to</a:t>
            </a:r>
            <a:r>
              <a:rPr lang="en-US" baseline="0" dirty="0"/>
              <a:t> any tuple from any fragment</a:t>
            </a:r>
          </a:p>
          <a:p>
            <a:r>
              <a:rPr lang="en-US" baseline="0" dirty="0"/>
              <a:t>Minimal – all predicates should be relevant (accessed differently by some application)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5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96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26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is better if a few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join. </a:t>
            </a:r>
            <a:endParaRPr lang="en-US" dirty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join approach is better if almost all tuples of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participate in the join, because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semijoin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approach requires an additional transfer of a projection on the join attribute.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FEA31-4AEE-234A-9690-08CDA65EC92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77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74745-2730-A545-905A-BE9C0972ACAB}" type="slidenum">
              <a:rPr lang="en-US"/>
              <a:pPr/>
              <a:t>54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949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4D3992-9DF6-8B4F-B0B2-5B55DE7FBA7E}" type="slidenum">
              <a:rPr lang="en-US"/>
              <a:pPr/>
              <a:t>60</a:t>
            </a:fld>
            <a:endParaRPr lang="en-US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272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A16A54-614E-E74C-9F73-ED59DBE86645}" type="slidenum">
              <a:rPr lang="en-US"/>
              <a:pPr/>
              <a:t>61</a:t>
            </a:fld>
            <a:endParaRPr lang="en-US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83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710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768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18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68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682750"/>
            <a:ext cx="54608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2000" y="2322512"/>
            <a:ext cx="54608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9199" y="1682750"/>
            <a:ext cx="545888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199" y="2322511"/>
            <a:ext cx="5458885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30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821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758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11/03/2019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0.png"/><Relationship Id="rId7" Type="http://schemas.openxmlformats.org/officeDocument/2006/relationships/image" Target="../media/image1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png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can be divided into fragments and stored at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of the fact that some data may be stored in a fragment of a table at a site different from the site where the table itself is stored.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4F172-D4FB-3242-AB62-5804BA353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51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Relations and fragments can be stored as many distinct copies on different sites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Applications should not be aware that replicas of the data are maintained and synchronized automatically.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3EBD2-E6DB-854D-B697-BBD6C2BC0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96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Queries are broken down into component transactions to be executed at the distributed sites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44BE91-8703-D34E-A372-F43B87E24D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57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 management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support atomic transactions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i="1" dirty="0"/>
              <a:t>Critical to database integrity; a </a:t>
            </a:r>
            <a:r>
              <a:rPr lang="en-US" i="1" dirty="0"/>
              <a:t>distributed database system must be able to handle concurrency, deadlocks and recovery.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F8B072-2221-8F43-8677-0BABDA805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73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operate and access data spread across a wide variety of hardware platforms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truly distributed DBMS system should not rely on a particular hardware feature, nor should it be limited to a certain hardware architecture.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70B89-270E-E545-9A06-E9AF9BD40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867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able to run on different operating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E7091-4605-D849-8CE3-F17E88A7D6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97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be designed to run regardless of the communication protocols and network topology used to interconnect sites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5378B6-32FF-A649-A0C3-E7E81EB84B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369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ideal</a:t>
            </a:r>
            <a:r>
              <a:rPr lang="en-US" dirty="0"/>
              <a:t> distributed database system must be able to support interoperability between DBMS systems running on different nodes, even if these DBMS systems are unalike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All sites in a distributed database system should use common standard interfaces in order to interoperate with each other.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7B36C7-0936-924D-AE42-121CDAB67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540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dirty="0"/>
              <a:t>Hardware independence</a:t>
            </a:r>
          </a:p>
          <a:p>
            <a:r>
              <a:rPr lang="en-US" dirty="0"/>
              <a:t>Operating system independence</a:t>
            </a:r>
          </a:p>
          <a:p>
            <a:r>
              <a:rPr lang="en-US" dirty="0"/>
              <a:t>Network independence</a:t>
            </a:r>
          </a:p>
          <a:p>
            <a:r>
              <a:rPr lang="en-US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A8463F-3E93-0943-83FB-6FEB41394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Distributed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171255-951F-6D4A-8CEA-A8FE819E7F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</p:spTree>
    <p:extLst>
      <p:ext uri="{BB962C8B-B14F-4D97-AF65-F5344CB8AC3E}">
        <p14:creationId xmlns:p14="http://schemas.microsoft.com/office/powerpoint/2010/main" val="1292672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Databases vs. Parallel Databases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trike="sngStrike" dirty="0"/>
              <a:t>Local autonomy</a:t>
            </a:r>
          </a:p>
          <a:p>
            <a:r>
              <a:rPr lang="en-US" dirty="0"/>
              <a:t>No central site</a:t>
            </a:r>
          </a:p>
          <a:p>
            <a:r>
              <a:rPr lang="en-US" dirty="0"/>
              <a:t>Continuous operation</a:t>
            </a:r>
          </a:p>
          <a:p>
            <a:r>
              <a:rPr lang="en-US" dirty="0"/>
              <a:t>Location independence</a:t>
            </a:r>
          </a:p>
          <a:p>
            <a:r>
              <a:rPr lang="en-US" dirty="0"/>
              <a:t>Fragmentation independence</a:t>
            </a:r>
          </a:p>
          <a:p>
            <a:r>
              <a:rPr lang="en-US" dirty="0"/>
              <a:t>Replication independence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Distributed query processing</a:t>
            </a:r>
          </a:p>
          <a:p>
            <a:r>
              <a:rPr lang="en-US" dirty="0"/>
              <a:t>Distributed transactions</a:t>
            </a:r>
          </a:p>
          <a:p>
            <a:r>
              <a:rPr lang="en-US" strike="sngStrike" dirty="0"/>
              <a:t>Hardware independence</a:t>
            </a:r>
          </a:p>
          <a:p>
            <a:r>
              <a:rPr lang="en-US" strike="sngStrike" dirty="0"/>
              <a:t>Operating system independence</a:t>
            </a:r>
          </a:p>
          <a:p>
            <a:r>
              <a:rPr lang="en-US" strike="sngStrike" dirty="0"/>
              <a:t>Network independence</a:t>
            </a:r>
          </a:p>
          <a:p>
            <a:r>
              <a:rPr lang="en-US" strike="sngStrike" dirty="0"/>
              <a:t>DBMS independence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78A7BF-A3B7-174E-9AE1-971DFCC6299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Parallel Databases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8BE185-5430-024F-A0E8-7EE4D55480E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Parallel Databases</a:t>
            </a:r>
          </a:p>
        </p:txBody>
      </p:sp>
    </p:spTree>
    <p:extLst>
      <p:ext uri="{BB962C8B-B14F-4D97-AF65-F5344CB8AC3E}">
        <p14:creationId xmlns:p14="http://schemas.microsoft.com/office/powerpoint/2010/main" val="329941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Distributed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6882422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3438414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Fragment?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allows: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 of the accesses of relations by applications</a:t>
            </a:r>
          </a:p>
          <a:p>
            <a:pPr lvl="1"/>
            <a:r>
              <a:rPr lang="en-US" dirty="0"/>
              <a:t>parallel execution (increases concurrency and throughput)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B10845-4889-C54A-8D92-CEA9932A42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1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Fragmentation Approaches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Horizontal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r>
              <a:rPr lang="en-US" dirty="0"/>
              <a:t>Vertical fragmentation </a:t>
            </a:r>
          </a:p>
          <a:p>
            <a:pPr marL="360000" lvl="1" indent="0">
              <a:buNone/>
            </a:pPr>
            <a:r>
              <a:rPr lang="en-US" dirty="0"/>
              <a:t>Each fragment contains a subset of the attributes of the global relation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163772D-501B-1842-93B3-FAEAB9856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5556000" y="3644763"/>
            <a:ext cx="108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404625" y="3645878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91528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050067" y="3645880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408606" y="3645881"/>
            <a:ext cx="360000" cy="180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04625" y="3996260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04625" y="4346642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404625" y="4697024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404625" y="5047406"/>
            <a:ext cx="1080000" cy="36000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88222" y="5436153"/>
            <a:ext cx="180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global relation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07493" y="5449141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vertical</a:t>
            </a:r>
          </a:p>
          <a:p>
            <a:pPr algn="ctr"/>
            <a:r>
              <a:rPr lang="en-US" dirty="0"/>
              <a:t>fragmentation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59483" y="5397789"/>
            <a:ext cx="1774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horizontal</a:t>
            </a:r>
          </a:p>
          <a:p>
            <a:pPr algn="ctr"/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927215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Relation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decomposed</a:t>
                </a:r>
                <a:r>
                  <a:rPr lang="en-US" dirty="0"/>
                  <a:t> into fragments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Decomposition (horizontal or vertical) can be expressed in terms of relational algebra expressions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A44D-65F6-4447-8F81-91550A8000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67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Completeness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complete</a:t>
                </a:r>
                <a:r>
                  <a:rPr lang="en-US" dirty="0"/>
                  <a:t> if each data item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found in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FA9C1D-DCFA-E54A-84EC-90FD9517BD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01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Reconstruction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can be </a:t>
                </a:r>
                <a:r>
                  <a:rPr lang="en-US" i="1" dirty="0"/>
                  <a:t>reconstructed</a:t>
                </a:r>
                <a:r>
                  <a:rPr lang="en-US" dirty="0"/>
                  <a:t> if it is possible to define a relational operator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such that </a:t>
                </a:r>
                <a:br>
                  <a:rPr lang="en-GB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=▽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▽</m:t>
                    </m:r>
                  </m:oMath>
                </a14:m>
                <a:r>
                  <a:rPr lang="en-US" dirty="0"/>
                  <a:t> will be different for different types of fragmentation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2A17F9-90B6-584C-8114-022AA124CF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6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Disjointness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</a:t>
                </a:r>
                <a:r>
                  <a:rPr lang="en-US" i="1" dirty="0"/>
                  <a:t>disjoint</a:t>
                </a:r>
                <a:r>
                  <a:rPr lang="en-US" dirty="0"/>
                  <a:t> if every data item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in each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is not in any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that this is only strictly true for horizontal decomposition</a:t>
                </a:r>
              </a:p>
              <a:p>
                <a:pPr marL="0" indent="0">
                  <a:buNone/>
                </a:pPr>
                <a:r>
                  <a:rPr lang="en-US" dirty="0"/>
                  <a:t>For vertical decomposition, primary key attributes are typically repeated in all fragments to allow reconstruction; </a:t>
                </a:r>
                <a:r>
                  <a:rPr lang="en-US" dirty="0" err="1"/>
                  <a:t>disjointness</a:t>
                </a:r>
                <a:r>
                  <a:rPr lang="en-US" dirty="0"/>
                  <a:t> is defined on non-primary key attributes</a:t>
                </a:r>
                <a:endParaRPr lang="en-US" baseline="-25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r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78B6A-40C2-6947-B051-6388B33F2C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8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fragment contains a subset of the tuples of the global relation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versions:</a:t>
            </a:r>
          </a:p>
          <a:p>
            <a:pPr lvl="1"/>
            <a:r>
              <a:rPr lang="en-US" i="1" dirty="0"/>
              <a:t>Primary horizontal fragmentation</a:t>
            </a:r>
            <a:br>
              <a:rPr lang="en-US" dirty="0"/>
            </a:br>
            <a:r>
              <a:rPr lang="en-US" dirty="0"/>
              <a:t>performed using a predicate defined on the relation being partitioned</a:t>
            </a:r>
          </a:p>
          <a:p>
            <a:pPr lvl="1"/>
            <a:r>
              <a:rPr lang="en-US" i="1" dirty="0"/>
              <a:t>Derived horizontal fragmentation</a:t>
            </a:r>
            <a:br>
              <a:rPr lang="en-US" dirty="0"/>
            </a:br>
            <a:r>
              <a:rPr lang="en-US" dirty="0"/>
              <a:t>performed using a predicate defined on another relation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29501-52F9-AF40-8BEA-B2FF4A2A2F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04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 baseline="-25000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b="0" i="1" baseline="-2500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 dirty="0" err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 err="1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sSub>
                        <m:sSubPr>
                          <m:ctrlP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baseline="-25000" dirty="0" err="1">
                              <a:latin typeface="Cambria Math" panose="02040503050406030204" pitchFamily="18" charset="0"/>
                              <a:cs typeface="Georgia"/>
                            </a:rPr>
                            <m:t>𝑓</m:t>
                          </m:r>
                        </m:e>
                        <m:sub>
                          <m:r>
                            <a:rPr lang="en-GB" b="0" i="1" baseline="-25000" dirty="0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the </a:t>
                </a:r>
                <a:r>
                  <a:rPr lang="en-GB" i="1" dirty="0">
                    <a:cs typeface="Georgia"/>
                  </a:rPr>
                  <a:t>fragmentation predicate </a:t>
                </a:r>
                <a:r>
                  <a:rPr lang="en-GB" dirty="0">
                    <a:cs typeface="Georgia"/>
                  </a:rPr>
                  <a:t>for</a:t>
                </a:r>
                <a:r>
                  <a:rPr lang="en-GB" i="1" dirty="0">
                    <a:cs typeface="Georgia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 =</m:t>
                      </m:r>
                      <m:nary>
                        <m:naryPr>
                          <m:chr m:val="⋃"/>
                          <m:supHide m:val="on"/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dirty="0" smtClean="0">
                              <a:latin typeface="Cambria Math" panose="02040503050406030204" pitchFamily="18" charset="0"/>
                              <a:cs typeface="Georgia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</m:ctrlPr>
                            </m:sSubPr>
                            <m:e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  <a:cs typeface="Georgia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i="1" dirty="0">
                  <a:latin typeface="Cambria Math" panose="02040503050406030204" pitchFamily="18" charset="0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 err="1">
                    <a:cs typeface="Georgia"/>
                  </a:rPr>
                  <a:t>Disjointness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F</a:t>
                </a:r>
                <a:r>
                  <a:rPr lang="en-GB" baseline="-25000" dirty="0">
                    <a:cs typeface="Georgia"/>
                  </a:rPr>
                  <a:t>R</a:t>
                </a:r>
                <a:r>
                  <a:rPr lang="en-GB" dirty="0">
                    <a:cs typeface="Georgia"/>
                  </a:rPr>
                  <a:t> is disjoint if the simple predicates used in f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are mutually exclusive</a:t>
                </a:r>
              </a:p>
              <a:p>
                <a:pPr marL="0" indent="0">
                  <a:buNone/>
                </a:pPr>
                <a:r>
                  <a:rPr lang="en-US" dirty="0"/>
                  <a:t>Completeness for primary horizontal fragmentation is beyond the scope of this lecture...</a:t>
                </a:r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endParaRPr lang="en-GB" dirty="0">
                  <a:cs typeface="Georgia"/>
                </a:endParaRP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9C9E47-E42E-B746-85F9-E31C41B60F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16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  <a:endParaRPr lang="en-GB" i="1" dirty="0">
                  <a:latin typeface="Cambria Math" panose="02040503050406030204" pitchFamily="18" charset="0"/>
                </a:endParaRP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𝐹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={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 :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𝑅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  <a:cs typeface="Georgia"/>
                            </a:rPr>
                            <m:t>𝑖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⋉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}</m:t>
                      </m:r>
                    </m:oMath>
                  </m:oMathPara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𝐹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 {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 :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𝑆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𝑓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}</m:t>
                    </m:r>
                  </m:oMath>
                </a14:m>
                <a:r>
                  <a:rPr lang="en-GB" dirty="0">
                    <a:cs typeface="Georgia"/>
                  </a:rPr>
                  <a:t> and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𝑓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are the fragmentation predicates for the primary horizontal fragmentation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Reconstruction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cs typeface="Georgia"/>
                        </a:rPr>
                        <m:t>=</m:t>
                      </m:r>
                      <m:nary>
                        <m:naryPr>
                          <m:chr m:val="⋃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baseline="-25000" dirty="0">
                  <a:cs typeface="Georgia"/>
                </a:endParaRPr>
              </a:p>
              <a:p>
                <a:pPr marL="0" indent="0">
                  <a:buNone/>
                </a:pPr>
                <a:r>
                  <a:rPr lang="en-US" dirty="0"/>
                  <a:t>Completeness and </a:t>
                </a:r>
                <a:r>
                  <a:rPr lang="en-US" dirty="0" err="1"/>
                  <a:t>disjointness</a:t>
                </a:r>
                <a:r>
                  <a:rPr lang="en-US" dirty="0"/>
                  <a:t> for derived horizontal fragmentation are beyond the scope of this lecture...</a:t>
                </a:r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 b="-104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258913-EDD2-3242-A7C2-32BE208356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34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Fragmentation</a:t>
            </a:r>
          </a:p>
          <a:p>
            <a:pPr lvl="1"/>
            <a:r>
              <a:rPr lang="en-US" dirty="0"/>
              <a:t>Horizontal (primary and derived), vertical, hybrid</a:t>
            </a:r>
          </a:p>
          <a:p>
            <a:pPr marL="0" indent="0">
              <a:buNone/>
            </a:pPr>
            <a:r>
              <a:rPr lang="en-US" dirty="0"/>
              <a:t>Query processing</a:t>
            </a:r>
          </a:p>
          <a:p>
            <a:pPr lvl="1"/>
            <a:r>
              <a:rPr lang="en-US" dirty="0" err="1"/>
              <a:t>Localisation</a:t>
            </a:r>
            <a:r>
              <a:rPr lang="en-US" dirty="0"/>
              <a:t>, </a:t>
            </a:r>
            <a:r>
              <a:rPr lang="en-US" dirty="0" err="1"/>
              <a:t>optimisation</a:t>
            </a:r>
            <a:r>
              <a:rPr lang="en-US" dirty="0"/>
              <a:t> (</a:t>
            </a:r>
            <a:r>
              <a:rPr lang="en-US" dirty="0" err="1"/>
              <a:t>semijoins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Concurrency control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2PL, Distributed 2PL, deadlock</a:t>
            </a:r>
          </a:p>
          <a:p>
            <a:pPr marL="0" indent="0">
              <a:buNone/>
            </a:pPr>
            <a:r>
              <a:rPr lang="en-US" dirty="0"/>
              <a:t>Reliability</a:t>
            </a:r>
          </a:p>
          <a:p>
            <a:pPr lvl="1"/>
            <a:r>
              <a:rPr lang="en-US" dirty="0"/>
              <a:t>Two Phase Commit (2PC)</a:t>
            </a:r>
          </a:p>
          <a:p>
            <a:pPr marL="0" indent="0">
              <a:buNone/>
            </a:pPr>
            <a:r>
              <a:rPr lang="en-US" dirty="0"/>
              <a:t>The CAP Theorem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2DCA34-8228-3842-935E-1FA04D38BE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9093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Decomposition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𝑎</m:t>
                        </m:r>
                      </m:e>
                      <m:sub>
                        <m: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)}</m:t>
                    </m:r>
                  </m:oMath>
                </a14:m>
                <a:r>
                  <a:rPr lang="en-GB" dirty="0">
                    <a:cs typeface="Georgia"/>
                  </a:rPr>
                  <a:t>, 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is a subset of the attributes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Completeness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complete if each attribute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appears in some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r>
                  <a:rPr lang="en-US" dirty="0"/>
                  <a:t>Reconstruction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=⨝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𝐾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</m:oMath>
                </a14:m>
                <a:r>
                  <a:rPr lang="en-GB" dirty="0">
                    <a:cs typeface="Georgia"/>
                  </a:rPr>
                  <a:t> </a:t>
                </a:r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𝐹𝑅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/>
                  <a:t> is the set of primary key attributes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Disjointness</a:t>
                </a:r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disjoint if each non-primary key attribute of R appears in at most one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aseline="-250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85C60-D3A0-1549-B0AF-2D475BE89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02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Horizontal and vertical fragmentation may be combined</a:t>
            </a:r>
          </a:p>
          <a:p>
            <a:pPr lvl="1"/>
            <a:r>
              <a:rPr lang="en-US" dirty="0"/>
              <a:t>Vertical fragmentation of horizontal fragments</a:t>
            </a:r>
          </a:p>
          <a:p>
            <a:pPr lvl="1"/>
            <a:r>
              <a:rPr lang="en-US" dirty="0"/>
              <a:t>Horizontal fragmentation of vertical fragments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DEE37B-EAAF-D94A-AF25-9DCB380845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58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Processing</a:t>
            </a:r>
          </a:p>
        </p:txBody>
      </p:sp>
    </p:spTree>
    <p:extLst>
      <p:ext uri="{BB962C8B-B14F-4D97-AF65-F5344CB8AC3E}">
        <p14:creationId xmlns:p14="http://schemas.microsoft.com/office/powerpoint/2010/main" val="1791043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Fragmentation expressed as relational algebra expressions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Global relations can be reconstructed using these expressions</a:t>
            </a:r>
          </a:p>
          <a:p>
            <a:pPr lvl="1"/>
            <a:r>
              <a:rPr lang="en-US" dirty="0"/>
              <a:t> a </a:t>
            </a:r>
            <a:r>
              <a:rPr lang="en-US" i="1" dirty="0" err="1"/>
              <a:t>localisation</a:t>
            </a:r>
            <a:r>
              <a:rPr lang="en-US" i="1" dirty="0"/>
              <a:t> program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Naïvely, generate distributed query plan by substituting </a:t>
            </a:r>
            <a:r>
              <a:rPr lang="en-US" dirty="0" err="1"/>
              <a:t>localisation</a:t>
            </a:r>
            <a:r>
              <a:rPr lang="en-US" dirty="0"/>
              <a:t> programs for relations</a:t>
            </a:r>
          </a:p>
          <a:p>
            <a:pPr lvl="1"/>
            <a:r>
              <a:rPr lang="en-US" dirty="0"/>
              <a:t>use reduction techniques to </a:t>
            </a:r>
            <a:r>
              <a:rPr lang="en-US" dirty="0" err="1"/>
              <a:t>optimise</a:t>
            </a:r>
            <a:r>
              <a:rPr lang="en-US" dirty="0"/>
              <a:t> queries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D9273-9A63-DA4B-8B49-0E4D4AAFB7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06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Horizontal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cs typeface="Georgia"/>
                      </a:rPr>
                      <m:t>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∪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fragments of </a:t>
                </a:r>
                <a:r>
                  <a:rPr lang="en-US" dirty="0" err="1"/>
                  <a:t>localised</a:t>
                </a:r>
                <a:r>
                  <a:rPr lang="en-US" dirty="0"/>
                  <a:t> query that give empty relations</a:t>
                </a:r>
              </a:p>
              <a:p>
                <a:pPr marL="0" indent="0">
                  <a:buNone/>
                </a:pPr>
                <a:r>
                  <a:rPr lang="en-US" dirty="0"/>
                  <a:t>Two cases to consider:</a:t>
                </a:r>
              </a:p>
              <a:p>
                <a:pPr lvl="1"/>
                <a:r>
                  <a:rPr lang="en-US" dirty="0"/>
                  <a:t>reduction with selection</a:t>
                </a:r>
              </a:p>
              <a:p>
                <a:pPr lvl="1"/>
                <a:r>
                  <a:rPr lang="en-US" dirty="0"/>
                  <a:t>reduction with join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888FF-767B-5344-AD9F-9C98FF7C3A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923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Selection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horizontal fragmentation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baseline="-25000" dirty="0" err="1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𝜎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¬(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GB" dirty="0">
                    <a:cs typeface="Georgia"/>
                  </a:rPr>
                  <a:t>where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is the fragmentation predicate for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898670" y="4349820"/>
            <a:ext cx="394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∪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3076518" y="3357701"/>
                <a:ext cx="54752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r>
                        <a:rPr lang="en-GB" sz="2400" i="1" baseline="-25000" dirty="0" err="1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518" y="3357701"/>
                <a:ext cx="547522" cy="453137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641764" y="5244550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764" y="5244550"/>
                <a:ext cx="559769" cy="453137"/>
              </a:xfrm>
              <a:prstGeom prst="rect">
                <a:avLst/>
              </a:prstGeom>
              <a:blipFill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8318655" y="5244550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655" y="5244550"/>
                <a:ext cx="559769" cy="453137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691454" y="5244550"/>
                <a:ext cx="56823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454" y="5244550"/>
                <a:ext cx="568232" cy="453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122781" y="5273080"/>
                <a:ext cx="454996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781" y="5273080"/>
                <a:ext cx="454996" cy="453137"/>
              </a:xfrm>
              <a:prstGeom prst="rect">
                <a:avLst/>
              </a:prstGeom>
              <a:blipFill>
                <a:blip r:embed="rId7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829378" y="3363470"/>
                <a:ext cx="54752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r>
                        <a:rPr lang="en-GB" sz="2400" i="1" baseline="-25000" dirty="0" err="1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378" y="3363470"/>
                <a:ext cx="547522" cy="453137"/>
              </a:xfrm>
              <a:prstGeom prst="rect">
                <a:avLst/>
              </a:prstGeom>
              <a:blipFill>
                <a:blip r:embed="rId8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8324778" y="3369239"/>
                <a:ext cx="54752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𝜎</m:t>
                      </m:r>
                      <m:r>
                        <a:rPr lang="en-GB" sz="2400" i="1" baseline="-25000" dirty="0" err="1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778" y="3369239"/>
                <a:ext cx="547522" cy="453137"/>
              </a:xfrm>
              <a:prstGeom prst="rect">
                <a:avLst/>
              </a:prstGeom>
              <a:blipFill>
                <a:blip r:embed="rId9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326555" y="5244550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555" y="5244550"/>
                <a:ext cx="559769" cy="453137"/>
              </a:xfrm>
              <a:prstGeom prst="rect">
                <a:avLst/>
              </a:prstGeom>
              <a:blipFill>
                <a:blip r:embed="rId1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6038994" y="5246753"/>
            <a:ext cx="47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...</a:t>
            </a:r>
          </a:p>
        </p:txBody>
      </p:sp>
      <p:cxnSp>
        <p:nvCxnSpPr>
          <p:cNvPr id="16" name="Straight Arrow Connector 15"/>
          <p:cNvCxnSpPr>
            <a:stCxn id="11" idx="0"/>
            <a:endCxn id="7" idx="2"/>
          </p:cNvCxnSpPr>
          <p:nvPr/>
        </p:nvCxnSpPr>
        <p:spPr bwMode="auto">
          <a:xfrm flipV="1">
            <a:off x="3350279" y="3810837"/>
            <a:ext cx="0" cy="14622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12" idx="2"/>
          </p:cNvCxnSpPr>
          <p:nvPr/>
        </p:nvCxnSpPr>
        <p:spPr bwMode="auto">
          <a:xfrm flipV="1">
            <a:off x="6096001" y="3816607"/>
            <a:ext cx="7139" cy="5332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14" idx="0"/>
            <a:endCxn id="6" idx="2"/>
          </p:cNvCxnSpPr>
          <p:nvPr/>
        </p:nvCxnSpPr>
        <p:spPr bwMode="auto">
          <a:xfrm flipV="1">
            <a:off x="5606440" y="4811485"/>
            <a:ext cx="489561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0"/>
            <a:endCxn id="6" idx="2"/>
          </p:cNvCxnSpPr>
          <p:nvPr/>
        </p:nvCxnSpPr>
        <p:spPr bwMode="auto">
          <a:xfrm flipV="1">
            <a:off x="4921648" y="4811485"/>
            <a:ext cx="117435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0"/>
            <a:endCxn id="6" idx="2"/>
          </p:cNvCxnSpPr>
          <p:nvPr/>
        </p:nvCxnSpPr>
        <p:spPr bwMode="auto">
          <a:xfrm flipH="1" flipV="1">
            <a:off x="6096000" y="4811485"/>
            <a:ext cx="879570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3" idx="2"/>
          </p:cNvCxnSpPr>
          <p:nvPr/>
        </p:nvCxnSpPr>
        <p:spPr bwMode="auto">
          <a:xfrm flipV="1">
            <a:off x="8598539" y="3822375"/>
            <a:ext cx="0" cy="1422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2942154" y="5704610"/>
            <a:ext cx="81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query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67626" y="5702334"/>
            <a:ext cx="187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localised</a:t>
            </a:r>
            <a:r>
              <a:rPr lang="en-US" dirty="0"/>
              <a:t> query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701498" y="5702334"/>
            <a:ext cx="1794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reduced query</a:t>
            </a:r>
          </a:p>
        </p:txBody>
      </p:sp>
    </p:spTree>
    <p:extLst>
      <p:ext uri="{BB962C8B-B14F-4D97-AF65-F5344CB8AC3E}">
        <p14:creationId xmlns:p14="http://schemas.microsoft.com/office/powerpoint/2010/main" val="225326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36" grpId="0"/>
      <p:bldP spid="37" grpId="0"/>
      <p:bldP spid="3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Join Reduction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Recall that joins distribute over unions: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 smtClean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∪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 ⨝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 ≡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1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 ∪ (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US" i="1" baseline="-25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2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 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prstClr val="black"/>
                  </a:solidFill>
                  <a:latin typeface="Georgia"/>
                  <a:cs typeface="Georgia"/>
                </a:endParaRPr>
              </a:p>
              <a:p>
                <a:pPr marL="0" indent="0">
                  <a:buNone/>
                </a:pPr>
                <a:r>
                  <a:rPr lang="en-GB" dirty="0">
                    <a:cs typeface="Georgia"/>
                  </a:rPr>
                  <a:t>Given fragments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R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defined with predicates p</a:t>
                </a:r>
                <a:r>
                  <a:rPr lang="en-GB" baseline="-25000" dirty="0">
                    <a:cs typeface="Georgia"/>
                  </a:rPr>
                  <a:t>i</a:t>
                </a:r>
                <a:r>
                  <a:rPr lang="en-GB" dirty="0">
                    <a:cs typeface="Georgia"/>
                  </a:rPr>
                  <a:t> and </a:t>
                </a:r>
                <a:r>
                  <a:rPr lang="en-GB" dirty="0" err="1">
                    <a:cs typeface="Georgia"/>
                  </a:rPr>
                  <a:t>p</a:t>
                </a:r>
                <a:r>
                  <a:rPr lang="en-GB" baseline="-25000" dirty="0" err="1">
                    <a:cs typeface="Georgia"/>
                  </a:rPr>
                  <a:t>j</a:t>
                </a:r>
                <a:r>
                  <a:rPr lang="en-GB" dirty="0">
                    <a:cs typeface="Georgia"/>
                  </a:rPr>
                  <a:t> 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=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∅ </m:t>
                    </m:r>
                  </m:oMath>
                </a14:m>
                <a:r>
                  <a:rPr lang="en-GB" dirty="0">
                    <a:cs typeface="Georgia"/>
                  </a:rPr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, ∀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∈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err="1">
                            <a:latin typeface="Cambria Math" panose="02040503050406030204" pitchFamily="18" charset="0"/>
                            <a:cs typeface="Georgia"/>
                          </a:rPr>
                          <m:t>𝑅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𝑗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¬(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𝑥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)∧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𝑗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𝑦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>
                  <a:latin typeface="Georgia"/>
                  <a:cs typeface="Georgia"/>
                </a:endParaRPr>
              </a:p>
              <a:p>
                <a:pPr marL="360000" lvl="1" indent="0">
                  <a:buNone/>
                </a:pPr>
                <a:r>
                  <a:rPr lang="en-US" dirty="0">
                    <a:solidFill>
                      <a:prstClr val="black"/>
                    </a:solidFill>
                    <a:latin typeface="Georgia"/>
                    <a:cs typeface="Georgia"/>
                  </a:rPr>
                  <a:t>	</a:t>
                </a: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A278B15-590E-8440-9C6E-6AFD242374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078326" y="3357563"/>
                <a:ext cx="569387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326" y="3357563"/>
                <a:ext cx="569387" cy="4531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831186" y="3363332"/>
                <a:ext cx="569387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186" y="3363332"/>
                <a:ext cx="569387" cy="453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8381087" y="3369101"/>
                <a:ext cx="46038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∪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087" y="3369101"/>
                <a:ext cx="460382" cy="4531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954893" y="5704472"/>
            <a:ext cx="81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query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0365" y="5702196"/>
            <a:ext cx="187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localised</a:t>
            </a:r>
            <a:r>
              <a:rPr lang="en-US" dirty="0"/>
              <a:t> query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4237" y="5702196"/>
            <a:ext cx="1794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reduced query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647725" y="5271469"/>
                <a:ext cx="454996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725" y="5271469"/>
                <a:ext cx="454996" cy="453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662797" y="5272942"/>
                <a:ext cx="41992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797" y="5272942"/>
                <a:ext cx="419922" cy="453137"/>
              </a:xfrm>
              <a:prstGeom prst="rect">
                <a:avLst/>
              </a:prstGeom>
              <a:blipFill>
                <a:blip r:embed="rId7"/>
                <a:stretch>
                  <a:fillRect l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5204220" y="4349682"/>
                <a:ext cx="460382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∪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220" y="4349682"/>
                <a:ext cx="460382" cy="453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593027" y="5274415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3027" y="5274415"/>
                <a:ext cx="559769" cy="453137"/>
              </a:xfrm>
              <a:prstGeom prst="rect">
                <a:avLst/>
              </a:prstGeom>
              <a:blipFill>
                <a:blip r:embed="rId9"/>
                <a:stretch>
                  <a:fillRect l="-2222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5006266" y="5274415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6266" y="5274415"/>
                <a:ext cx="559769" cy="453137"/>
              </a:xfrm>
              <a:prstGeom prst="rect">
                <a:avLst/>
              </a:prstGeom>
              <a:blipFill>
                <a:blip r:embed="rId1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>
            <a:stCxn id="15" idx="0"/>
            <a:endCxn id="6" idx="2"/>
          </p:cNvCxnSpPr>
          <p:nvPr/>
        </p:nvCxnSpPr>
        <p:spPr bwMode="auto">
          <a:xfrm flipV="1">
            <a:off x="2875223" y="3810700"/>
            <a:ext cx="487796" cy="146076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6" idx="0"/>
            <a:endCxn id="6" idx="2"/>
          </p:cNvCxnSpPr>
          <p:nvPr/>
        </p:nvCxnSpPr>
        <p:spPr bwMode="auto">
          <a:xfrm flipH="1" flipV="1">
            <a:off x="3363020" y="3810699"/>
            <a:ext cx="509739" cy="146224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7" idx="0"/>
            <a:endCxn id="7" idx="2"/>
          </p:cNvCxnSpPr>
          <p:nvPr/>
        </p:nvCxnSpPr>
        <p:spPr bwMode="auto">
          <a:xfrm flipV="1">
            <a:off x="5434411" y="3816469"/>
            <a:ext cx="681468" cy="53321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64" idx="0"/>
            <a:endCxn id="7" idx="2"/>
          </p:cNvCxnSpPr>
          <p:nvPr/>
        </p:nvCxnSpPr>
        <p:spPr bwMode="auto">
          <a:xfrm flipH="1" flipV="1">
            <a:off x="6115880" y="3816468"/>
            <a:ext cx="822811" cy="14579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19" idx="0"/>
            <a:endCxn id="17" idx="2"/>
          </p:cNvCxnSpPr>
          <p:nvPr/>
        </p:nvCxnSpPr>
        <p:spPr bwMode="auto">
          <a:xfrm flipV="1">
            <a:off x="5286151" y="4802818"/>
            <a:ext cx="148261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18" idx="0"/>
            <a:endCxn id="17" idx="2"/>
          </p:cNvCxnSpPr>
          <p:nvPr/>
        </p:nvCxnSpPr>
        <p:spPr bwMode="auto">
          <a:xfrm flipV="1">
            <a:off x="4872911" y="4802818"/>
            <a:ext cx="561500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6728729" y="5274415"/>
                <a:ext cx="41992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729" y="5274415"/>
                <a:ext cx="419922" cy="453137"/>
              </a:xfrm>
              <a:prstGeom prst="rect">
                <a:avLst/>
              </a:prstGeom>
              <a:blipFill>
                <a:blip r:embed="rId11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Rectangle 71"/>
              <p:cNvSpPr/>
              <p:nvPr/>
            </p:nvSpPr>
            <p:spPr>
              <a:xfrm>
                <a:off x="7900112" y="4349682"/>
                <a:ext cx="569387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112" y="4349682"/>
                <a:ext cx="569387" cy="453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/>
              <p:cNvSpPr txBox="1"/>
              <p:nvPr/>
            </p:nvSpPr>
            <p:spPr>
              <a:xfrm>
                <a:off x="7689803" y="5274415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803" y="5274415"/>
                <a:ext cx="559769" cy="453137"/>
              </a:xfrm>
              <a:prstGeom prst="rect">
                <a:avLst/>
              </a:prstGeom>
              <a:blipFill>
                <a:blip r:embed="rId1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4" name="TextBox 73"/>
              <p:cNvSpPr txBox="1"/>
              <p:nvPr/>
            </p:nvSpPr>
            <p:spPr>
              <a:xfrm>
                <a:off x="8172965" y="5274415"/>
                <a:ext cx="41992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965" y="5274415"/>
                <a:ext cx="419922" cy="453137"/>
              </a:xfrm>
              <a:prstGeom prst="rect">
                <a:avLst/>
              </a:prstGeom>
              <a:blipFill>
                <a:blip r:embed="rId14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Straight Arrow Connector 74"/>
          <p:cNvCxnSpPr>
            <a:stCxn id="74" idx="0"/>
            <a:endCxn id="72" idx="2"/>
          </p:cNvCxnSpPr>
          <p:nvPr/>
        </p:nvCxnSpPr>
        <p:spPr bwMode="auto">
          <a:xfrm flipH="1" flipV="1">
            <a:off x="8184806" y="4802818"/>
            <a:ext cx="198121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6" name="Straight Arrow Connector 75"/>
          <p:cNvCxnSpPr>
            <a:stCxn id="73" idx="0"/>
            <a:endCxn id="72" idx="2"/>
          </p:cNvCxnSpPr>
          <p:nvPr/>
        </p:nvCxnSpPr>
        <p:spPr bwMode="auto">
          <a:xfrm flipV="1">
            <a:off x="7969687" y="4802818"/>
            <a:ext cx="215118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7" name="Rectangle 76"/>
              <p:cNvSpPr/>
              <p:nvPr/>
            </p:nvSpPr>
            <p:spPr>
              <a:xfrm>
                <a:off x="8796521" y="4349682"/>
                <a:ext cx="569387" cy="453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⨝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521" y="4349682"/>
                <a:ext cx="569387" cy="45313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8" name="TextBox 77"/>
              <p:cNvSpPr txBox="1"/>
              <p:nvPr/>
            </p:nvSpPr>
            <p:spPr>
              <a:xfrm>
                <a:off x="8586212" y="5274415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6212" y="5274415"/>
                <a:ext cx="559769" cy="453137"/>
              </a:xfrm>
              <a:prstGeom prst="rect">
                <a:avLst/>
              </a:prstGeom>
              <a:blipFill>
                <a:blip r:embed="rId16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/>
              <p:cNvSpPr txBox="1"/>
              <p:nvPr/>
            </p:nvSpPr>
            <p:spPr>
              <a:xfrm>
                <a:off x="9069374" y="5274415"/>
                <a:ext cx="41992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374" y="5274415"/>
                <a:ext cx="419922" cy="45313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>
            <a:stCxn id="79" idx="0"/>
            <a:endCxn id="77" idx="2"/>
          </p:cNvCxnSpPr>
          <p:nvPr/>
        </p:nvCxnSpPr>
        <p:spPr bwMode="auto">
          <a:xfrm flipH="1" flipV="1">
            <a:off x="9081215" y="4802818"/>
            <a:ext cx="198121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1" name="Straight Arrow Connector 80"/>
          <p:cNvCxnSpPr>
            <a:stCxn id="78" idx="0"/>
            <a:endCxn id="77" idx="2"/>
          </p:cNvCxnSpPr>
          <p:nvPr/>
        </p:nvCxnSpPr>
        <p:spPr bwMode="auto">
          <a:xfrm flipV="1">
            <a:off x="8866096" y="4802818"/>
            <a:ext cx="215118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72" idx="0"/>
            <a:endCxn id="8" idx="2"/>
          </p:cNvCxnSpPr>
          <p:nvPr/>
        </p:nvCxnSpPr>
        <p:spPr bwMode="auto">
          <a:xfrm flipV="1">
            <a:off x="8184806" y="3822237"/>
            <a:ext cx="426473" cy="5274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77" idx="0"/>
            <a:endCxn id="8" idx="2"/>
          </p:cNvCxnSpPr>
          <p:nvPr/>
        </p:nvCxnSpPr>
        <p:spPr bwMode="auto">
          <a:xfrm flipH="1" flipV="1">
            <a:off x="8611278" y="3822237"/>
            <a:ext cx="469936" cy="52744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/>
              <p:cNvSpPr txBox="1"/>
              <p:nvPr/>
            </p:nvSpPr>
            <p:spPr>
              <a:xfrm>
                <a:off x="5818933" y="5274415"/>
                <a:ext cx="56823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33" y="5274415"/>
                <a:ext cx="568232" cy="45313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5525373" y="5282954"/>
                <a:ext cx="5132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5373" y="5282954"/>
                <a:ext cx="513282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2" name="Straight Arrow Connector 91"/>
          <p:cNvCxnSpPr>
            <a:stCxn id="89" idx="0"/>
            <a:endCxn id="17" idx="2"/>
          </p:cNvCxnSpPr>
          <p:nvPr/>
        </p:nvCxnSpPr>
        <p:spPr bwMode="auto">
          <a:xfrm flipH="1" flipV="1">
            <a:off x="5434411" y="4802818"/>
            <a:ext cx="668638" cy="4715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0490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17" grpId="0"/>
      <p:bldP spid="18" grpId="0"/>
      <p:bldP spid="19" grpId="0"/>
      <p:bldP spid="64" grpId="0"/>
      <p:bldP spid="72" grpId="0"/>
      <p:bldP spid="73" grpId="0"/>
      <p:bldP spid="74" grpId="0"/>
      <p:bldP spid="77" grpId="0"/>
      <p:bldP spid="78" grpId="0"/>
      <p:bldP spid="79" grpId="0"/>
      <p:bldP spid="89" grpId="0"/>
      <p:bldP spid="9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 for Vertical Fragmentation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Given a relation R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Localisation</a:t>
                </a:r>
                <a:r>
                  <a:rPr lang="en-US" dirty="0"/>
                  <a:t> program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⨝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2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⨝ … ⨝ 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𝑛</m:t>
                    </m:r>
                  </m:oMath>
                </a14:m>
                <a:endParaRPr lang="en-US" baseline="-25000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Reduce by identifying useless intermediate relations</a:t>
                </a:r>
              </a:p>
              <a:p>
                <a:pPr marL="0" indent="0">
                  <a:buNone/>
                </a:pPr>
                <a:r>
                  <a:rPr lang="en-US" dirty="0"/>
                  <a:t>One case to consider:</a:t>
                </a:r>
              </a:p>
              <a:p>
                <a:pPr lvl="1"/>
                <a:r>
                  <a:rPr lang="en-US" dirty="0"/>
                  <a:t>reduction with projection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4CCD1-34A9-FC42-A365-105D1090B5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567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Projection Reduction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Given a relation R with attributes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vertically fragmented as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sSub>
                      <m:sSubPr>
                        <m:ctrlPr>
                          <a:rPr lang="en-GB" b="0" i="1" baseline="-25000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𝐴</m:t>
                        </m:r>
                      </m:e>
                      <m:sub>
                        <m:r>
                          <a:rPr lang="en-GB" i="1" baseline="-25000" dirty="0">
                            <a:latin typeface="Cambria Math" panose="02040503050406030204" pitchFamily="18" charset="0"/>
                            <a:cs typeface="Georgia"/>
                          </a:rPr>
                          <m:t>𝑖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 </m:t>
                    </m:r>
                  </m:oMath>
                </a14:m>
                <a:r>
                  <a:rPr lang="en-GB" dirty="0">
                    <a:cs typeface="Georgia"/>
                  </a:rPr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⊆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𝐴</m:t>
                    </m:r>
                  </m:oMath>
                </a14:m>
                <a:endParaRPr lang="en-GB" dirty="0">
                  <a:cs typeface="Georgia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 smtClean="0">
                            <a:latin typeface="Cambria Math" panose="02040503050406030204" pitchFamily="18" charset="0"/>
                            <a:cs typeface="Georgia"/>
                          </a:rPr>
                          <m:t>𝜋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𝐷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,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𝐾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 err="1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baseline="-25000" dirty="0" err="1">
                        <a:latin typeface="Cambria Math" panose="02040503050406030204" pitchFamily="18" charset="0"/>
                        <a:cs typeface="Georgia"/>
                      </a:rPr>
                      <m:t>𝑖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is useless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𝐷</m:t>
                    </m:r>
                    <m:r>
                      <a:rPr lang="en-US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⊈</m:t>
                    </m:r>
                    <m:sSub>
                      <m:sSubPr>
                        <m:ctrlPr>
                          <a:rPr lang="en-GB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set of projection attributes</a:t>
                </a:r>
              </a:p>
            </p:txBody>
          </p:sp>
        </mc:Choice>
        <mc:Fallback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2632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833C69-7639-F649-A20B-D195ECC78B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44168" y="4349821"/>
            <a:ext cx="5036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cs typeface="Georgia"/>
              </a:rPr>
              <a:t>⨝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936866" y="3357701"/>
                <a:ext cx="826829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𝜋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𝐷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,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866" y="3357701"/>
                <a:ext cx="826829" cy="4778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641763" y="5244551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763" y="5244551"/>
                <a:ext cx="559769" cy="453137"/>
              </a:xfrm>
              <a:prstGeom prst="rect">
                <a:avLst/>
              </a:prstGeom>
              <a:blipFill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8318654" y="5244551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654" y="5244551"/>
                <a:ext cx="559769" cy="453137"/>
              </a:xfrm>
              <a:prstGeom prst="rect">
                <a:avLst/>
              </a:prstGeom>
              <a:blipFill>
                <a:blip r:embed="rId5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6691453" y="5244551"/>
                <a:ext cx="568232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453" y="5244551"/>
                <a:ext cx="568232" cy="453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122780" y="5273081"/>
                <a:ext cx="454996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780" y="5273081"/>
                <a:ext cx="454996" cy="453137"/>
              </a:xfrm>
              <a:prstGeom prst="rect">
                <a:avLst/>
              </a:prstGeom>
              <a:blipFill>
                <a:blip r:embed="rId7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5689725" y="3363470"/>
                <a:ext cx="826829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𝜋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𝐷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,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9725" y="3363470"/>
                <a:ext cx="826829" cy="47788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8185125" y="3369239"/>
                <a:ext cx="826829" cy="47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𝜋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𝐷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,</m:t>
                          </m:r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125" y="3369239"/>
                <a:ext cx="826829" cy="4778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326554" y="5244551"/>
                <a:ext cx="559769" cy="4531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baseline="-250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554" y="5244551"/>
                <a:ext cx="559769" cy="453137"/>
              </a:xfrm>
              <a:prstGeom prst="rect">
                <a:avLst/>
              </a:prstGeom>
              <a:blipFill>
                <a:blip r:embed="rId10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038993" y="5246754"/>
            <a:ext cx="47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...</a:t>
            </a:r>
          </a:p>
        </p:txBody>
      </p:sp>
      <p:cxnSp>
        <p:nvCxnSpPr>
          <p:cNvPr id="17" name="Straight Arrow Connector 16"/>
          <p:cNvCxnSpPr>
            <a:stCxn id="12" idx="0"/>
            <a:endCxn id="8" idx="2"/>
          </p:cNvCxnSpPr>
          <p:nvPr/>
        </p:nvCxnSpPr>
        <p:spPr bwMode="auto">
          <a:xfrm flipV="1">
            <a:off x="3350278" y="3835590"/>
            <a:ext cx="2" cy="143749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7" idx="0"/>
            <a:endCxn id="13" idx="2"/>
          </p:cNvCxnSpPr>
          <p:nvPr/>
        </p:nvCxnSpPr>
        <p:spPr bwMode="auto">
          <a:xfrm flipV="1">
            <a:off x="6096001" y="3841358"/>
            <a:ext cx="7139" cy="50846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5" idx="0"/>
            <a:endCxn id="7" idx="2"/>
          </p:cNvCxnSpPr>
          <p:nvPr/>
        </p:nvCxnSpPr>
        <p:spPr bwMode="auto">
          <a:xfrm flipV="1">
            <a:off x="5606438" y="4811486"/>
            <a:ext cx="489562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0"/>
            <a:endCxn id="7" idx="2"/>
          </p:cNvCxnSpPr>
          <p:nvPr/>
        </p:nvCxnSpPr>
        <p:spPr bwMode="auto">
          <a:xfrm flipV="1">
            <a:off x="4921648" y="4811486"/>
            <a:ext cx="1174353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1" idx="0"/>
            <a:endCxn id="7" idx="2"/>
          </p:cNvCxnSpPr>
          <p:nvPr/>
        </p:nvCxnSpPr>
        <p:spPr bwMode="auto">
          <a:xfrm flipH="1" flipV="1">
            <a:off x="6096001" y="4811486"/>
            <a:ext cx="879569" cy="43306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0" idx="0"/>
            <a:endCxn id="14" idx="2"/>
          </p:cNvCxnSpPr>
          <p:nvPr/>
        </p:nvCxnSpPr>
        <p:spPr bwMode="auto">
          <a:xfrm flipV="1">
            <a:off x="8598539" y="3847128"/>
            <a:ext cx="1" cy="13974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2942153" y="5704611"/>
            <a:ext cx="81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query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7625" y="5702335"/>
            <a:ext cx="187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localised</a:t>
            </a:r>
            <a:r>
              <a:rPr lang="en-US" dirty="0"/>
              <a:t> query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01497" y="5702335"/>
            <a:ext cx="1794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reduced query</a:t>
            </a:r>
          </a:p>
        </p:txBody>
      </p:sp>
    </p:spTree>
    <p:extLst>
      <p:ext uri="{BB962C8B-B14F-4D97-AF65-F5344CB8AC3E}">
        <p14:creationId xmlns:p14="http://schemas.microsoft.com/office/powerpoint/2010/main" val="52438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3" grpId="0"/>
      <p:bldP spid="24" grpId="0"/>
      <p:bldP spid="2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Joins</a:t>
            </a:r>
          </a:p>
        </p:txBody>
      </p:sp>
    </p:spTree>
    <p:extLst>
      <p:ext uri="{BB962C8B-B14F-4D97-AF65-F5344CB8AC3E}">
        <p14:creationId xmlns:p14="http://schemas.microsoft.com/office/powerpoint/2010/main" val="79095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distributed database?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collection of sites connected by a communications network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Each site is a database system in its own right, but the sites have agreed to work together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user at any site can access data anywhere as if data were all at the user's own site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A9E31C-B839-924F-BC83-91640EE2F5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797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have two relations,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, each stored at a different site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 do we perform the join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Georgia"/>
                      </a:rPr>
                      <m:t>⋈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</m:oMath>
                </a14:m>
                <a:r>
                  <a:rPr lang="en-GB" dirty="0">
                    <a:cs typeface="Georgia"/>
                  </a:rPr>
                  <a:t>?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7EF2477-8ACF-A743-82EF-615CD0CCD7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6788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move one relation to the other site and perform the join there</a:t>
            </a:r>
          </a:p>
          <a:p>
            <a:pPr lvl="1"/>
            <a:r>
              <a:rPr lang="en-GB" dirty="0"/>
              <a:t>CPU cost of performing the join is the same regardless of site</a:t>
            </a:r>
          </a:p>
          <a:p>
            <a:pPr lvl="1"/>
            <a:r>
              <a:rPr lang="en-GB" dirty="0"/>
              <a:t>Communications cost depends on the size of the relation being moved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C6D190-C1F4-8D4A-AC4F-C94ED3742E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2416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Distributed Join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𝑐𝑎𝑟𝑑𝑖𝑛𝑎𝑙𝑖𝑡𝑦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 ∗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𝑙𝑒𝑛𝑔𝑡h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GB" dirty="0"/>
                  <a:t>	then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to site 2, </a:t>
                </a:r>
                <a:br>
                  <a:rPr lang="en-GB" dirty="0"/>
                </a:br>
                <a:r>
                  <a:rPr lang="en-GB" dirty="0"/>
                  <a:t>			otherwise move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dirty="0"/>
                  <a:t> to site 1</a:t>
                </a: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027164-E116-5948-9C01-782D289EF8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012" y="4799906"/>
                <a:ext cx="53732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511" y="5269563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329" y="5269563"/>
                <a:ext cx="45198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12" idx="0"/>
            <a:endCxn id="10" idx="3"/>
          </p:cNvCxnSpPr>
          <p:nvPr/>
        </p:nvCxnSpPr>
        <p:spPr bwMode="auto">
          <a:xfrm flipH="1" flipV="1">
            <a:off x="8483338" y="5030738"/>
            <a:ext cx="229982" cy="2388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10" idx="1"/>
          </p:cNvCxnSpPr>
          <p:nvPr/>
        </p:nvCxnSpPr>
        <p:spPr bwMode="auto">
          <a:xfrm flipV="1">
            <a:off x="4272567" y="5030739"/>
            <a:ext cx="3673444" cy="4696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87445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</a:t>
            </a:r>
            <a:r>
              <a:rPr lang="en-GB" dirty="0"/>
              <a:t>can further reduce the communications cost by only moving that part of a relation that will be used in the join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 a </a:t>
            </a:r>
            <a:r>
              <a:rPr lang="en-GB" dirty="0" err="1"/>
              <a:t>semijoin</a:t>
            </a:r>
            <a:r>
              <a:rPr lang="en-GB" dirty="0"/>
              <a:t>...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B772B6-A1D5-DE48-AA03-37743648E5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Georgia"/>
                        </a:rPr>
                        <m:t>⋈</m:t>
                      </m:r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796" y="4955471"/>
                <a:ext cx="1082411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378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⋉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≡ 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a predicate defined over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r>
                  <a:rPr lang="en-GB" dirty="0">
                    <a:cs typeface="Georgia"/>
                  </a:rPr>
                  <a:t> projects out only those attributes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</m:oMath>
                </a14:m>
                <a:endParaRPr lang="en-GB" dirty="0">
                  <a:cs typeface="Georgia"/>
                </a:endParaRP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)&lt;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⋊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B0DF7D-62A3-7542-B921-622B50C731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124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𝑅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⋈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</m:t>
                      </m:r>
                    </m:oMath>
                  </m:oMathPara>
                </a14:m>
                <a:endParaRPr lang="en-US" dirty="0"/>
              </a:p>
              <a:p>
                <a:pPr marL="360000" lvl="1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projects out from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r>
                  <a:rPr lang="en-GB" dirty="0">
                    <a:cs typeface="Georgia"/>
                  </a:rPr>
                  <a:t>only the attributes used in predicate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EEC28-3A07-A34B-8088-7B35874DD3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7336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Site 2 sends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</m:t>
                    </m:r>
                  </m:oMath>
                </a14:m>
                <a:r>
                  <a:rPr lang="en-GB" dirty="0">
                    <a:cs typeface="Georgia"/>
                  </a:rPr>
                  <a:t> to site 1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6D7121-DDEE-F94F-8BE9-775420F0BB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0845" y="4950355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8" idx="1"/>
            <a:endCxn id="7" idx="3"/>
          </p:cNvCxnSpPr>
          <p:nvPr/>
        </p:nvCxnSpPr>
        <p:spPr bwMode="auto">
          <a:xfrm flipH="1"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641" y="4765688"/>
                <a:ext cx="802719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42092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calculates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30BD56-579B-8542-976F-9B20D214D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9807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1 sends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dirty="0"/>
                  <a:t> to site 2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1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0E674C-F2D8-5D41-8CFF-9E55A929D7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950355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 bwMode="auto">
          <a:xfrm>
            <a:off x="4684889" y="5190066"/>
            <a:ext cx="282222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176" y="4751577"/>
                <a:ext cx="933653" cy="390748"/>
              </a:xfrm>
              <a:prstGeom prst="rect">
                <a:avLst/>
              </a:prstGeom>
              <a:blipFill>
                <a:blip r:embed="rId6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6970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Reduction, step 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Site </a:t>
                </a:r>
                <a:r>
                  <a:rPr lang="en-GB" dirty="0">
                    <a:cs typeface="Georgia"/>
                  </a:rPr>
                  <a:t>2 calculates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  <a:cs typeface="Georgia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≡ </m:t>
                    </m:r>
                    <m:d>
                      <m:d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  <m:sSub>
                          <m:sSubPr>
                            <m:ctrlP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⋉</m:t>
                            </m:r>
                          </m:e>
                          <m:sub>
                            <m:r>
                              <a:rPr lang="en-GB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sSub>
                      <m:sSubPr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⋈</m:t>
                        </m:r>
                      </m:e>
                      <m:sub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5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A4C23DC-CAD2-B14F-A530-A0593F415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3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5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191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DDBMS Principles</a:t>
            </a:r>
          </a:p>
        </p:txBody>
      </p:sp>
    </p:spTree>
    <p:extLst>
      <p:ext uri="{BB962C8B-B14F-4D97-AF65-F5344CB8AC3E}">
        <p14:creationId xmlns:p14="http://schemas.microsoft.com/office/powerpoint/2010/main" val="18335251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Semijoin</a:t>
            </a:r>
            <a:r>
              <a:rPr lang="en-US" dirty="0"/>
              <a:t> Reduction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 panose="02040503050406030204" pitchFamily="18" charset="0"/>
                        </a:rPr>
                        <m:t>𝐶𝑜𝑠𝑡</m:t>
                      </m:r>
                      <m:r>
                        <a:rPr lang="en-GB" i="1" baseline="-25000" dirty="0" err="1">
                          <a:latin typeface="Cambria Math" panose="02040503050406030204" pitchFamily="18" charset="0"/>
                        </a:rPr>
                        <m:t>𝐶𝑂𝑀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𝜋</m:t>
                      </m:r>
                      <m:r>
                        <a:rPr lang="en-GB" i="1" baseline="-25000" dirty="0">
                          <a:latin typeface="Cambria Math" panose="02040503050406030204" pitchFamily="18" charset="0"/>
                          <a:cs typeface="Georgia"/>
                        </a:rPr>
                        <m:t>𝑝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(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Georgia"/>
                        </a:rPr>
                        <m:t>))+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𝑠𝑖𝑧𝑒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This approach is better if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𝜋</m:t>
                    </m:r>
                    <m:r>
                      <a:rPr lang="en-GB" i="1" baseline="-25000" dirty="0">
                        <a:latin typeface="Cambria Math" panose="02040503050406030204" pitchFamily="18" charset="0"/>
                        <a:cs typeface="Georgia"/>
                      </a:rPr>
                      <m:t>𝑝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  <a:cs typeface="Georgia"/>
                      </a:rPr>
                      <m:t>))+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𝑅</m:t>
                    </m:r>
                    <m:sSub>
                      <m:sSubPr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⋉</m:t>
                        </m:r>
                      </m:e>
                      <m:sub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)&lt;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𝑠𝑖𝑧𝑒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r="-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ABBD4B-74DA-9846-B253-EC559FBDD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4E143E-1922-F845-A22F-ED9CD70BFF12}"/>
              </a:ext>
            </a:extLst>
          </p:cNvPr>
          <p:cNvSpPr/>
          <p:nvPr/>
        </p:nvSpPr>
        <p:spPr bwMode="auto">
          <a:xfrm>
            <a:off x="3273779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706206-7C19-8A49-8164-EB2D2DEFF26F}"/>
              </a:ext>
            </a:extLst>
          </p:cNvPr>
          <p:cNvSpPr/>
          <p:nvPr/>
        </p:nvSpPr>
        <p:spPr bwMode="auto">
          <a:xfrm>
            <a:off x="7507112" y="4484511"/>
            <a:ext cx="1411111" cy="141111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/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5E243C-6E21-8842-B593-E9096FC9E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067" y="4795134"/>
                <a:ext cx="487056" cy="461665"/>
              </a:xfrm>
              <a:prstGeom prst="rect">
                <a:avLst/>
              </a:prstGeom>
              <a:blipFill>
                <a:blip r:embed="rId4"/>
                <a:stretch>
                  <a:fillRect l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/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A02117C-48F1-654F-A4CC-24EAF4FCB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1225" y="4795134"/>
                <a:ext cx="45198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/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⋉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9704DA8-1307-7946-899B-C4939A1E8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0364" y="5292484"/>
                <a:ext cx="1182439" cy="490199"/>
              </a:xfrm>
              <a:prstGeom prst="rect">
                <a:avLst/>
              </a:prstGeom>
              <a:blipFill>
                <a:blip r:embed="rId6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/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𝑅</m:t>
                      </m:r>
                      <m:sSub>
                        <m:sSubPr>
                          <m:ctrlP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</m:ctrlPr>
                        </m:sSubPr>
                        <m:e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⋈</m:t>
                          </m:r>
                        </m:e>
                        <m:sub>
                          <m:r>
                            <a:rPr lang="en-GB" sz="2400" i="1" dirty="0">
                              <a:latin typeface="Cambria Math" panose="02040503050406030204" pitchFamily="18" charset="0"/>
                              <a:cs typeface="Georgia"/>
                            </a:rPr>
                            <m:t>𝑝</m:t>
                          </m:r>
                        </m:sub>
                      </m:sSub>
                      <m:r>
                        <a:rPr lang="en-GB" sz="2400" i="1" dirty="0">
                          <a:latin typeface="Cambria Math" panose="02040503050406030204" pitchFamily="18" charset="0"/>
                          <a:cs typeface="Georgia"/>
                        </a:rPr>
                        <m:t>𝑆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D99A35-BC92-7745-A127-8E030813E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3170" y="5292484"/>
                <a:ext cx="1238994" cy="490199"/>
              </a:xfrm>
              <a:prstGeom prst="rect">
                <a:avLst/>
              </a:prstGeom>
              <a:blipFill>
                <a:blip r:embed="rId7"/>
                <a:stretch>
                  <a:fillRect b="-5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0063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</p:spTree>
    <p:extLst>
      <p:ext uri="{BB962C8B-B14F-4D97-AF65-F5344CB8AC3E}">
        <p14:creationId xmlns:p14="http://schemas.microsoft.com/office/powerpoint/2010/main" val="30745941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Transactions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Transaction processing may be spread across several sites in the distributed database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 from which the transaction originated is 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sites on which the transaction is executed are known as the </a:t>
            </a:r>
            <a:r>
              <a:rPr lang="en-GB" i="1" dirty="0"/>
              <a:t>participants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1462083-1240-3B41-AB43-2A5B5659D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5813954" y="4810478"/>
            <a:ext cx="564445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487532" y="4076700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487532" y="4810478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487532" y="5595584"/>
            <a:ext cx="553156" cy="5644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</a:t>
            </a:r>
          </a:p>
        </p:txBody>
      </p:sp>
      <p:cxnSp>
        <p:nvCxnSpPr>
          <p:cNvPr id="12" name="Straight Arrow Connector 11"/>
          <p:cNvCxnSpPr>
            <a:stCxn id="23" idx="3"/>
            <a:endCxn id="7" idx="1"/>
          </p:cNvCxnSpPr>
          <p:nvPr/>
        </p:nvCxnSpPr>
        <p:spPr bwMode="auto">
          <a:xfrm>
            <a:off x="5078981" y="5092700"/>
            <a:ext cx="7349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7" idx="3"/>
            <a:endCxn id="8" idx="1"/>
          </p:cNvCxnSpPr>
          <p:nvPr/>
        </p:nvCxnSpPr>
        <p:spPr bwMode="auto">
          <a:xfrm flipV="1">
            <a:off x="6378398" y="4358922"/>
            <a:ext cx="1109134" cy="73377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 bwMode="auto">
          <a:xfrm>
            <a:off x="6378398" y="5092700"/>
            <a:ext cx="110913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7" idx="3"/>
            <a:endCxn id="10" idx="1"/>
          </p:cNvCxnSpPr>
          <p:nvPr/>
        </p:nvCxnSpPr>
        <p:spPr bwMode="auto">
          <a:xfrm>
            <a:off x="6378398" y="5092700"/>
            <a:ext cx="1109134" cy="78510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640767" y="4908034"/>
            <a:ext cx="1438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transaction</a:t>
            </a:r>
          </a:p>
        </p:txBody>
      </p:sp>
    </p:spTree>
    <p:extLst>
      <p:ext uri="{BB962C8B-B14F-4D97-AF65-F5344CB8AC3E}">
        <p14:creationId xmlns:p14="http://schemas.microsoft.com/office/powerpoint/2010/main" val="871551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isolation</a:t>
            </a:r>
          </a:p>
          <a:p>
            <a:pPr lvl="1"/>
            <a:r>
              <a:rPr lang="en-GB" dirty="0"/>
              <a:t>Isolation: A transaction should not make updates externally visible until committed</a:t>
            </a:r>
            <a:endParaRPr lang="en-US" dirty="0"/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Distributed databases commonly use two-phase locking (2PL) to preserve isolation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2PL ensures </a:t>
            </a:r>
            <a:r>
              <a:rPr lang="en-GB" dirty="0" err="1"/>
              <a:t>serialisability</a:t>
            </a:r>
            <a:r>
              <a:rPr lang="en-GB" dirty="0"/>
              <a:t>, the highest isolation level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212C95-5CF2-4742-BBDF-70E6023244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989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Two-Phase Locking</a:t>
            </a:r>
            <a:endParaRPr lang="en-US"/>
          </a:p>
        </p:txBody>
      </p:sp>
      <p:sp>
        <p:nvSpPr>
          <p:cNvPr id="2048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10944225" cy="1581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Two phases:</a:t>
            </a:r>
          </a:p>
          <a:p>
            <a:pPr lvl="1"/>
            <a:r>
              <a:rPr lang="en-GB" dirty="0"/>
              <a:t>Growing phase: obtain locks, access data items</a:t>
            </a:r>
          </a:p>
          <a:p>
            <a:pPr lvl="1"/>
            <a:r>
              <a:rPr lang="en-GB" dirty="0"/>
              <a:t>Shrinking phase: release locks</a:t>
            </a:r>
          </a:p>
          <a:p>
            <a:pPr marL="0" indent="0">
              <a:buNone/>
            </a:pPr>
            <a:r>
              <a:rPr lang="en-GB" dirty="0"/>
              <a:t>Guarantees </a:t>
            </a:r>
            <a:r>
              <a:rPr lang="en-GB" dirty="0" err="1"/>
              <a:t>serialisable</a:t>
            </a:r>
            <a:r>
              <a:rPr lang="en-GB" dirty="0"/>
              <a:t> transactions</a:t>
            </a:r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/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538189" y="3674913"/>
            <a:ext cx="0" cy="181200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3538189" y="5486916"/>
            <a:ext cx="57731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V="1">
            <a:off x="447471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4833936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5198516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V="1">
            <a:off x="5552370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5910584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6270803" y="367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6628011" y="403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7347452" y="475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7706669" y="511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6270804" y="3674914"/>
            <a:ext cx="0" cy="181200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760513" y="3581132"/>
            <a:ext cx="830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#locks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15786" y="511491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</a:rPr>
              <a:t>time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99309" y="5153664"/>
            <a:ext cx="6254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BEGIN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06670" y="5153664"/>
            <a:ext cx="497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END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57734" y="4965164"/>
            <a:ext cx="666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LOCK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POINT</a:t>
            </a: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474720" y="511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4833937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5198517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5552371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5910585" y="367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6269802" y="403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347453" y="5117755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/>
          <p:nvPr/>
        </p:nvCxnSpPr>
        <p:spPr bwMode="auto">
          <a:xfrm>
            <a:off x="6988236" y="475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>
            <a:off x="6629019" y="4394913"/>
            <a:ext cx="359217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985011" y="4394913"/>
            <a:ext cx="0" cy="3600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Left Brace 43"/>
          <p:cNvSpPr/>
          <p:nvPr/>
        </p:nvSpPr>
        <p:spPr bwMode="auto">
          <a:xfrm rot="16200000">
            <a:off x="5012632" y="5054819"/>
            <a:ext cx="360041" cy="143586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64409" y="5920085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growing phase</a:t>
            </a:r>
          </a:p>
        </p:txBody>
      </p:sp>
      <p:sp>
        <p:nvSpPr>
          <p:cNvPr id="47" name="Left Brace 46"/>
          <p:cNvSpPr/>
          <p:nvPr/>
        </p:nvSpPr>
        <p:spPr bwMode="auto">
          <a:xfrm rot="16200000">
            <a:off x="6794406" y="5040506"/>
            <a:ext cx="387662" cy="1436868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356768" y="5920084"/>
            <a:ext cx="1256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shrinking phase</a:t>
            </a:r>
          </a:p>
        </p:txBody>
      </p:sp>
    </p:spTree>
    <p:extLst>
      <p:ext uri="{BB962C8B-B14F-4D97-AF65-F5344CB8AC3E}">
        <p14:creationId xmlns:p14="http://schemas.microsoft.com/office/powerpoint/2010/main" val="342634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0" grpId="0"/>
      <p:bldP spid="44" grpId="0" animBg="1"/>
      <p:bldP spid="45" grpId="0"/>
      <p:bldP spid="47" grpId="0" animBg="1"/>
      <p:bldP spid="4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Two-Phase Locking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non-distributed database, locking is controlled by </a:t>
            </a:r>
            <a:r>
              <a:rPr lang="en-US" i="1" dirty="0"/>
              <a:t>a lock manager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Two main approaches to implementing two-phase locking in a distributed database:</a:t>
            </a:r>
          </a:p>
          <a:p>
            <a:pPr lvl="1"/>
            <a:r>
              <a:rPr lang="en-US" dirty="0" err="1"/>
              <a:t>Centralised</a:t>
            </a:r>
            <a:r>
              <a:rPr lang="en-US" dirty="0"/>
              <a:t> 2PL (C2PL)</a:t>
            </a:r>
            <a:br>
              <a:rPr lang="en-US" dirty="0"/>
            </a:br>
            <a:r>
              <a:rPr lang="en-US" dirty="0"/>
              <a:t>Responsibility for lock management lies with a single site</a:t>
            </a:r>
          </a:p>
          <a:p>
            <a:pPr lvl="1"/>
            <a:r>
              <a:rPr lang="en-US" dirty="0"/>
              <a:t>Distributed 2PL (D2PL)</a:t>
            </a:r>
            <a:br>
              <a:rPr lang="en-US" dirty="0"/>
            </a:br>
            <a:r>
              <a:rPr lang="en-US" dirty="0"/>
              <a:t>Each site has its own lock manager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A26E58-048B-DB46-A367-BFA775CF5C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598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runs </a:t>
            </a:r>
            <a:r>
              <a:rPr lang="en-US" i="1" dirty="0"/>
              <a:t>transaction manager </a:t>
            </a:r>
            <a:r>
              <a:rPr lang="en-US" dirty="0"/>
              <a:t>TM</a:t>
            </a:r>
          </a:p>
          <a:p>
            <a:pPr marL="0" indent="0">
              <a:buNone/>
            </a:pPr>
            <a:r>
              <a:rPr lang="en-US" dirty="0"/>
              <a:t>Participant sites run </a:t>
            </a:r>
            <a:r>
              <a:rPr lang="en-US" i="1" dirty="0"/>
              <a:t>data processors</a:t>
            </a:r>
            <a:r>
              <a:rPr lang="en-US" dirty="0"/>
              <a:t> DP</a:t>
            </a:r>
          </a:p>
          <a:p>
            <a:pPr marL="0" indent="0">
              <a:buNone/>
            </a:pPr>
            <a:r>
              <a:rPr lang="en-US" dirty="0"/>
              <a:t>Lock manager LM runs on central site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requests locks from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granted, TM submits operations to processors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When DPs finish, 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A95F59-093F-C54D-A04E-79E3FF5889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8877403" y="25993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9059732" y="2244163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47712" y="3450582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25823" y="518470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41482" y="3532482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90088" y="4589399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8877403" y="3193155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>
            <a:off x="7119511" y="3802603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>
            <a:off x="7098406" y="4395333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8877403" y="4977897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71570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Two-Phase Locking (C2PL)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LM is a single point of failure </a:t>
            </a:r>
          </a:p>
          <a:p>
            <a:pPr lvl="1"/>
            <a:r>
              <a:rPr lang="en-US" dirty="0"/>
              <a:t>less reliable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LM is a bottleneck</a:t>
            </a:r>
          </a:p>
          <a:p>
            <a:pPr lvl="1"/>
            <a:r>
              <a:rPr lang="en-US" dirty="0"/>
              <a:t>affects transaction throughput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329E7B-9D78-9047-8099-847435FC6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 bwMode="auto">
          <a:xfrm>
            <a:off x="6752110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30" name="Straight Connector 29"/>
          <p:cNvCxnSpPr>
            <a:stCxn id="21" idx="2"/>
          </p:cNvCxnSpPr>
          <p:nvPr/>
        </p:nvCxnSpPr>
        <p:spPr bwMode="auto">
          <a:xfrm>
            <a:off x="7112150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Rectangle 30"/>
          <p:cNvSpPr/>
          <p:nvPr/>
        </p:nvSpPr>
        <p:spPr bwMode="auto">
          <a:xfrm>
            <a:off x="85077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32" name="Straight Connector 31"/>
          <p:cNvCxnSpPr>
            <a:stCxn id="31" idx="2"/>
          </p:cNvCxnSpPr>
          <p:nvPr/>
        </p:nvCxnSpPr>
        <p:spPr bwMode="auto">
          <a:xfrm>
            <a:off x="88677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Rectangle 32"/>
          <p:cNvSpPr/>
          <p:nvPr/>
        </p:nvSpPr>
        <p:spPr bwMode="auto">
          <a:xfrm>
            <a:off x="10260335" y="1793890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34" name="Straight Connector 33"/>
          <p:cNvCxnSpPr>
            <a:stCxn id="33" idx="2"/>
          </p:cNvCxnSpPr>
          <p:nvPr/>
        </p:nvCxnSpPr>
        <p:spPr bwMode="auto">
          <a:xfrm>
            <a:off x="10620375" y="2138251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8867775" y="2604035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9050104" y="2248814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038084" y="3455233"/>
            <a:ext cx="1435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lock granted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16195" y="5189358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31854" y="3537133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80460" y="4594050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>
            <a:off x="8867775" y="3197806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H="1">
            <a:off x="7109883" y="3807254"/>
            <a:ext cx="1752600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7088778" y="439998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>
            <a:off x="8867775" y="4982548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7065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Coordinating site C runs TM</a:t>
            </a:r>
          </a:p>
          <a:p>
            <a:pPr marL="0" indent="0">
              <a:buNone/>
            </a:pPr>
            <a:r>
              <a:rPr lang="en-US" dirty="0"/>
              <a:t>Each participant runs both an LM  and a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operations and lock requests to each LM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If lock can be granted, LM forwards operation to local DP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DP sends “end of operation” to TM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sends message to LM to release locks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6F824B-AFF0-6241-9012-C48308B6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61738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21778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173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774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9963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30003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51007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59734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40899" y="4965427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release locks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1482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90088" y="405968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109838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7109837" y="3801563"/>
            <a:ext cx="3520166" cy="5760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8851007" y="4682377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3527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Two-Phase Locking (D2PL)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Variant: </a:t>
            </a:r>
          </a:p>
          <a:p>
            <a:pPr marL="0" indent="0">
              <a:buNone/>
            </a:pPr>
            <a:r>
              <a:rPr lang="en-US" dirty="0"/>
              <a:t>DPs may send “end of operation” to their own LM</a:t>
            </a:r>
          </a:p>
          <a:p>
            <a:pPr marL="0" indent="0">
              <a:buNone/>
            </a:pPr>
            <a:r>
              <a:rPr lang="en-US" dirty="0"/>
              <a:t>LM releases lock and informs TM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EDE935-DD7E-B646-BC61-84C36C647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751799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DP</a:t>
            </a:r>
          </a:p>
        </p:txBody>
      </p:sp>
      <p:cxnSp>
        <p:nvCxnSpPr>
          <p:cNvPr id="8" name="Straight Connector 7"/>
          <p:cNvCxnSpPr>
            <a:stCxn id="7" idx="2"/>
          </p:cNvCxnSpPr>
          <p:nvPr/>
        </p:nvCxnSpPr>
        <p:spPr bwMode="auto">
          <a:xfrm>
            <a:off x="7111839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Rectangle 8"/>
          <p:cNvSpPr/>
          <p:nvPr/>
        </p:nvSpPr>
        <p:spPr bwMode="auto">
          <a:xfrm>
            <a:off x="85074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LM</a:t>
            </a:r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 bwMode="auto">
          <a:xfrm>
            <a:off x="88674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10260024" y="1789239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TM</a:t>
            </a:r>
          </a:p>
        </p:txBody>
      </p:sp>
      <p:cxnSp>
        <p:nvCxnSpPr>
          <p:cNvPr id="12" name="Straight Connector 11"/>
          <p:cNvCxnSpPr>
            <a:stCxn id="11" idx="2"/>
          </p:cNvCxnSpPr>
          <p:nvPr/>
        </p:nvCxnSpPr>
        <p:spPr bwMode="auto">
          <a:xfrm>
            <a:off x="10620064" y="2133600"/>
            <a:ext cx="0" cy="414508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8841068" y="2582718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049795" y="210305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 +</a:t>
            </a:r>
            <a:br>
              <a:rPr lang="en-US" sz="1600" dirty="0">
                <a:latin typeface="Lucida Sans" panose="020B0602030504020204" pitchFamily="34" charset="77"/>
              </a:rPr>
            </a:br>
            <a:r>
              <a:rPr lang="en-US" sz="1600" dirty="0">
                <a:latin typeface="Lucida Sans" panose="020B0602030504020204" pitchFamily="34" charset="77"/>
              </a:rPr>
              <a:t>lock request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32749" y="4678094"/>
            <a:ext cx="1845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31543" y="2911598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operation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80149" y="4059685"/>
            <a:ext cx="1845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</a:rPr>
              <a:t>end of operation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</a:rPr>
              <a:t>+ release locks</a:t>
            </a:r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>
            <a:off x="7099899" y="3192166"/>
            <a:ext cx="1778997" cy="3046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7114864" y="3784896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8867464" y="4371234"/>
            <a:ext cx="175260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88489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autonomy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sites in a distributed database system should be autonomous or independent of each other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Each site should provide its own security, locking, logging, integrity, and recovery. Local operations use and affect only local resources and do not depend on other sites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736A6-FEFB-0C49-B8E9-74514C11C5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503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Deadlock</a:t>
            </a:r>
            <a:endParaRPr 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Deadlock exists when two or more transactions are waiting for each other to release a lock on an item</a:t>
            </a: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Three conditions must be satisfied for deadlock to occur:</a:t>
            </a:r>
          </a:p>
          <a:p>
            <a:pPr lvl="1"/>
            <a:r>
              <a:rPr lang="en-GB" dirty="0"/>
              <a:t>Concurrency: two transactions claim exclusive control of one resource</a:t>
            </a:r>
          </a:p>
          <a:p>
            <a:pPr lvl="1"/>
            <a:r>
              <a:rPr lang="en-GB" dirty="0"/>
              <a:t>Hold: one transaction continues to hold exclusively controlled resources until its need is satisfied</a:t>
            </a:r>
          </a:p>
          <a:p>
            <a:pPr lvl="1"/>
            <a:r>
              <a:rPr lang="en-GB" dirty="0"/>
              <a:t>Wait: transactions wait in queues for additional resources while holding resources already allocated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A94565-071D-CB44-8002-BBB4DA566D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165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Wait-For Graph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of interactions between transactions</a:t>
            </a:r>
          </a:p>
          <a:p>
            <a:pPr marL="0" indent="0">
              <a:buNone/>
            </a:pPr>
            <a:r>
              <a:rPr lang="en-GB" dirty="0"/>
              <a:t>Directed graph containing:</a:t>
            </a:r>
          </a:p>
          <a:p>
            <a:pPr lvl="1"/>
            <a:r>
              <a:rPr lang="en-GB" dirty="0"/>
              <a:t>A vertex for each transaction that is currently executing</a:t>
            </a:r>
          </a:p>
          <a:p>
            <a:pPr lvl="1"/>
            <a:r>
              <a:rPr lang="en-GB" dirty="0"/>
              <a:t>An edge from T1 to T2 if T1 is waiting to lock an item that is currently locked by T2</a:t>
            </a:r>
          </a:p>
          <a:p>
            <a:pPr marL="0" indent="0">
              <a:buNone/>
            </a:pPr>
            <a:r>
              <a:rPr lang="en-GB" dirty="0"/>
              <a:t>Deadlock exists </a:t>
            </a:r>
            <a:r>
              <a:rPr lang="en-GB" dirty="0" err="1"/>
              <a:t>iff</a:t>
            </a:r>
            <a:r>
              <a:rPr lang="en-GB" dirty="0"/>
              <a:t> the WFG contains a cycle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04868-CE9A-0C45-9FD9-F5D97282F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6068" name="Oval 4"/>
          <p:cNvSpPr>
            <a:spLocks noChangeArrowheads="1"/>
          </p:cNvSpPr>
          <p:nvPr/>
        </p:nvSpPr>
        <p:spPr bwMode="auto">
          <a:xfrm>
            <a:off x="8237538" y="241300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T1</a:t>
            </a:r>
            <a:endParaRPr lang="en-US" dirty="0"/>
          </a:p>
        </p:txBody>
      </p:sp>
      <p:sp>
        <p:nvSpPr>
          <p:cNvPr id="216069" name="Oval 5"/>
          <p:cNvSpPr>
            <a:spLocks noChangeArrowheads="1"/>
          </p:cNvSpPr>
          <p:nvPr/>
        </p:nvSpPr>
        <p:spPr bwMode="auto">
          <a:xfrm>
            <a:off x="73739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T3</a:t>
            </a:r>
            <a:endParaRPr lang="en-US" dirty="0"/>
          </a:p>
        </p:txBody>
      </p:sp>
      <p:sp>
        <p:nvSpPr>
          <p:cNvPr id="216070" name="Oval 6"/>
          <p:cNvSpPr>
            <a:spLocks noChangeArrowheads="1"/>
          </p:cNvSpPr>
          <p:nvPr/>
        </p:nvSpPr>
        <p:spPr bwMode="auto">
          <a:xfrm>
            <a:off x="9101138" y="3706633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/>
              <a:t>T2</a:t>
            </a:r>
            <a:endParaRPr lang="en-US" dirty="0"/>
          </a:p>
        </p:txBody>
      </p:sp>
      <p:cxnSp>
        <p:nvCxnSpPr>
          <p:cNvPr id="216076" name="AutoShape 12"/>
          <p:cNvCxnSpPr>
            <a:cxnSpLocks noChangeShapeType="1"/>
            <a:stCxn id="216068" idx="5"/>
            <a:endCxn id="216070" idx="1"/>
          </p:cNvCxnSpPr>
          <p:nvPr/>
        </p:nvCxnSpPr>
        <p:spPr bwMode="auto">
          <a:xfrm>
            <a:off x="86061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7" name="AutoShape 13"/>
          <p:cNvCxnSpPr>
            <a:cxnSpLocks noChangeShapeType="1"/>
            <a:stCxn id="216070" idx="2"/>
            <a:endCxn id="216069" idx="6"/>
          </p:cNvCxnSpPr>
          <p:nvPr/>
        </p:nvCxnSpPr>
        <p:spPr bwMode="auto">
          <a:xfrm flipH="1">
            <a:off x="7805738" y="3922533"/>
            <a:ext cx="12954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16078" name="AutoShape 14"/>
          <p:cNvCxnSpPr>
            <a:cxnSpLocks noChangeShapeType="1"/>
            <a:stCxn id="216069" idx="7"/>
            <a:endCxn id="216068" idx="3"/>
          </p:cNvCxnSpPr>
          <p:nvPr/>
        </p:nvCxnSpPr>
        <p:spPr bwMode="auto">
          <a:xfrm flipV="1">
            <a:off x="7742502" y="2781565"/>
            <a:ext cx="558272" cy="98830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6107154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types of Wait-For Graph</a:t>
            </a:r>
          </a:p>
          <a:p>
            <a:pPr lvl="1"/>
            <a:r>
              <a:rPr lang="en-US" dirty="0"/>
              <a:t>Local WFG</a:t>
            </a:r>
            <a:br>
              <a:rPr lang="en-US" dirty="0"/>
            </a:br>
            <a:r>
              <a:rPr lang="en-US" dirty="0"/>
              <a:t>(one per site, only considers transactions on that site)</a:t>
            </a:r>
          </a:p>
          <a:p>
            <a:pPr lvl="1"/>
            <a:r>
              <a:rPr lang="en-US" dirty="0"/>
              <a:t>Global WFG </a:t>
            </a:r>
            <a:br>
              <a:rPr lang="en-US" dirty="0"/>
            </a:br>
            <a:r>
              <a:rPr lang="en-US" dirty="0"/>
              <a:t>(union of all LWFGs)</a:t>
            </a:r>
          </a:p>
          <a:p>
            <a:pPr marL="0" indent="0">
              <a:buNone/>
            </a:pPr>
            <a:r>
              <a:rPr lang="en-US" dirty="0"/>
              <a:t>Deadlock may occur </a:t>
            </a:r>
          </a:p>
          <a:p>
            <a:pPr lvl="1"/>
            <a:r>
              <a:rPr lang="en-US" dirty="0"/>
              <a:t>on a single site </a:t>
            </a:r>
            <a:br>
              <a:rPr lang="en-US" dirty="0"/>
            </a:br>
            <a:r>
              <a:rPr lang="en-US" dirty="0"/>
              <a:t>(within its LWFG)</a:t>
            </a:r>
          </a:p>
          <a:p>
            <a:pPr lvl="1"/>
            <a:r>
              <a:rPr lang="en-US" dirty="0"/>
              <a:t>between sites </a:t>
            </a:r>
            <a:br>
              <a:rPr lang="en-US" dirty="0"/>
            </a:br>
            <a:r>
              <a:rPr lang="en-US" dirty="0"/>
              <a:t>(within the GWFG)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FAF00-E216-0B4F-B883-2F141431C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488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Example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the wait-for relationship T1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/>
              <a:t>T2→T3→T4→T1 </a:t>
            </a:r>
            <a:br>
              <a:rPr lang="en-US" dirty="0"/>
            </a:br>
            <a:r>
              <a:rPr lang="en-US" dirty="0"/>
              <a:t>with T1, T2 on site 1 and T3, T4 on site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157E8A-4A8F-674C-A5AA-9B1A5C0E15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3206388" y="3357287"/>
            <a:ext cx="1440000" cy="2880000"/>
            <a:chOff x="974588" y="3749400"/>
            <a:chExt cx="1440000" cy="2880000"/>
          </a:xfrm>
        </p:grpSpPr>
        <p:sp>
          <p:nvSpPr>
            <p:cNvPr id="12" name="Rectangle 11"/>
            <p:cNvSpPr/>
            <p:nvPr/>
          </p:nvSpPr>
          <p:spPr bwMode="auto">
            <a:xfrm>
              <a:off x="974588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Site 1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472588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T1</a:t>
              </a:r>
              <a:endParaRPr lang="en-US" dirty="0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472588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T2</a:t>
              </a:r>
              <a:endParaRPr lang="en-US" dirty="0"/>
            </a:p>
          </p:txBody>
        </p:sp>
        <p:cxnSp>
          <p:nvCxnSpPr>
            <p:cNvPr id="9" name="AutoShape 12"/>
            <p:cNvCxnSpPr>
              <a:cxnSpLocks noChangeShapeType="1"/>
              <a:stCxn id="6" idx="4"/>
              <a:endCxn id="8" idx="0"/>
            </p:cNvCxnSpPr>
            <p:nvPr/>
          </p:nvCxnSpPr>
          <p:spPr bwMode="auto">
            <a:xfrm>
              <a:off x="1688488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</p:grpSp>
      <p:grpSp>
        <p:nvGrpSpPr>
          <p:cNvPr id="35" name="Group 34"/>
          <p:cNvGrpSpPr/>
          <p:nvPr/>
        </p:nvGrpSpPr>
        <p:grpSpPr>
          <a:xfrm>
            <a:off x="7539288" y="3357287"/>
            <a:ext cx="1440000" cy="2880000"/>
            <a:chOff x="5204400" y="3749400"/>
            <a:chExt cx="1440000" cy="28800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204400" y="3749400"/>
              <a:ext cx="1440000" cy="288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2000" tIns="4680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Site 2</a:t>
              </a: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5708500" y="57560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T3</a:t>
              </a:r>
              <a:endParaRPr lang="en-US" dirty="0"/>
            </a:p>
          </p:txBody>
        </p:sp>
        <p:cxnSp>
          <p:nvCxnSpPr>
            <p:cNvPr id="10" name="AutoShape 13"/>
            <p:cNvCxnSpPr>
              <a:cxnSpLocks noChangeShapeType="1"/>
              <a:stCxn id="7" idx="0"/>
              <a:endCxn id="22" idx="4"/>
            </p:cNvCxnSpPr>
            <p:nvPr/>
          </p:nvCxnSpPr>
          <p:spPr bwMode="auto">
            <a:xfrm flipV="1">
              <a:off x="5924400" y="4666700"/>
              <a:ext cx="0" cy="1089300"/>
            </a:xfrm>
            <a:prstGeom prst="straightConnector1">
              <a:avLst/>
            </a:prstGeom>
            <a:noFill/>
            <a:ln w="19050" cmpd="sng">
              <a:solidFill>
                <a:srgbClr val="191F22"/>
              </a:solidFill>
              <a:round/>
              <a:headEnd type="none"/>
              <a:tailEnd type="arrow" w="lg" len="lg"/>
            </a:ln>
            <a:effectLst/>
          </p:spPr>
        </p:cxn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5708500" y="4234900"/>
              <a:ext cx="431800" cy="431800"/>
            </a:xfrm>
            <a:prstGeom prst="ellipse">
              <a:avLst/>
            </a:prstGeom>
            <a:solidFill>
              <a:schemeClr val="bg1"/>
            </a:solidFill>
            <a:ln w="19050" cmpd="sng">
              <a:solidFill>
                <a:schemeClr val="tx1">
                  <a:lumMod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/>
                <a:t>T4</a:t>
              </a:r>
              <a:endParaRPr lang="en-US" dirty="0"/>
            </a:p>
          </p:txBody>
        </p:sp>
      </p:grpSp>
      <p:cxnSp>
        <p:nvCxnSpPr>
          <p:cNvPr id="37" name="AutoShape 13"/>
          <p:cNvCxnSpPr>
            <a:cxnSpLocks noChangeShapeType="1"/>
            <a:stCxn id="22" idx="2"/>
            <a:endCxn id="6" idx="6"/>
          </p:cNvCxnSpPr>
          <p:nvPr/>
        </p:nvCxnSpPr>
        <p:spPr bwMode="auto">
          <a:xfrm flipH="1">
            <a:off x="4136188" y="40586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38" name="AutoShape 13"/>
          <p:cNvCxnSpPr>
            <a:cxnSpLocks noChangeShapeType="1"/>
            <a:stCxn id="8" idx="6"/>
          </p:cNvCxnSpPr>
          <p:nvPr/>
        </p:nvCxnSpPr>
        <p:spPr bwMode="auto">
          <a:xfrm>
            <a:off x="4136188" y="5579787"/>
            <a:ext cx="3907200" cy="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36161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Distributed Deadlock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main 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Prevention</a:t>
            </a:r>
          </a:p>
          <a:p>
            <a:pPr lvl="1"/>
            <a:r>
              <a:rPr lang="en-US" dirty="0"/>
              <a:t>pre-declaration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Avoidance</a:t>
            </a:r>
          </a:p>
          <a:p>
            <a:pPr lvl="1"/>
            <a:r>
              <a:rPr lang="en-US" dirty="0"/>
              <a:t>resource ordering</a:t>
            </a:r>
          </a:p>
          <a:p>
            <a:pPr lvl="1"/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Detection and Resolution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A0882-E458-5E42-B092-C4BA3347F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439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Guarantees that deadlocks cannot occur in the first place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pre-declares all data items that it will access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TM checks that locking data items will not cause deadlock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Proceed (to lock) only if all data items are available (unlocked)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Con: 	difficult to know in advance which data items will be </a:t>
            </a:r>
            <a:br>
              <a:rPr lang="en-US" dirty="0"/>
            </a:br>
            <a:r>
              <a:rPr lang="en-US" dirty="0"/>
              <a:t>	accessed by a transaction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B4EFB-BEFB-3946-9E45-E48C212914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876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sub-approaches: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Resource ordering</a:t>
            </a:r>
          </a:p>
          <a:p>
            <a:pPr lvl="1"/>
            <a:r>
              <a:rPr lang="en-US" dirty="0"/>
              <a:t>Concurrency controlled such that deadlocks won’t happen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  <a:p>
            <a:pPr lvl="1"/>
            <a:r>
              <a:rPr lang="en-US" dirty="0"/>
              <a:t>Potential deadlocks detected and avoided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2374A6-C366-524E-861D-EF129E6078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8659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Ordering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 resources (data items) are ordered</a:t>
            </a:r>
          </a:p>
          <a:p>
            <a:pPr marL="0" indent="0">
              <a:buNone/>
            </a:pPr>
            <a:r>
              <a:rPr lang="en-US" dirty="0"/>
              <a:t>Transactions always access resources in this order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pPr lvl="1"/>
            <a:r>
              <a:rPr lang="en-US" dirty="0"/>
              <a:t>Data item A comes before item B</a:t>
            </a:r>
          </a:p>
          <a:p>
            <a:pPr lvl="1"/>
            <a:r>
              <a:rPr lang="en-US" dirty="0"/>
              <a:t>Both transactions need to </a:t>
            </a:r>
            <a:r>
              <a:rPr lang="en-US"/>
              <a:t>get locks on A and B</a:t>
            </a:r>
            <a:endParaRPr lang="en-US" dirty="0"/>
          </a:p>
          <a:p>
            <a:pPr lvl="1"/>
            <a:r>
              <a:rPr lang="en-US" dirty="0"/>
              <a:t>All transactions must get a lock on A before trying for a lock on B</a:t>
            </a:r>
          </a:p>
          <a:p>
            <a:pPr lvl="1"/>
            <a:r>
              <a:rPr lang="en-US" dirty="0"/>
              <a:t>No transaction will ever be left with a lock on B and waiting for a lock on 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B9F36-B23E-804D-9604-6C5CF35007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9627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</a:t>
            </a:r>
            <a:r>
              <a:rPr lang="en-US" dirty="0" err="1"/>
              <a:t>Prioritisation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transaction has a timestamp that corresponds to the time it was started: </a:t>
            </a:r>
            <a:r>
              <a:rPr lang="en-US" dirty="0" err="1"/>
              <a:t>ts</a:t>
            </a:r>
            <a:r>
              <a:rPr lang="en-US" dirty="0"/>
              <a:t>(T)</a:t>
            </a:r>
          </a:p>
          <a:p>
            <a:pPr lvl="1"/>
            <a:r>
              <a:rPr lang="en-US" dirty="0"/>
              <a:t>Transactions can be </a:t>
            </a:r>
            <a:r>
              <a:rPr lang="en-US" dirty="0" err="1"/>
              <a:t>prioritised</a:t>
            </a:r>
            <a:r>
              <a:rPr lang="en-US" dirty="0"/>
              <a:t> using these timestamps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a lock request is denied, use priorities to choose a transaction to abort</a:t>
            </a:r>
          </a:p>
          <a:p>
            <a:pPr lvl="1"/>
            <a:r>
              <a:rPr lang="en-US" dirty="0"/>
              <a:t>WAIT-DIE and WOUND-WAIT rules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D4330E-52A2-5A49-AD3F-01181EBF5E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0945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WAIT-DIE and WOUND-WAIT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baseline="-25000" dirty="0"/>
              <a:t>i</a:t>
            </a:r>
            <a:r>
              <a:rPr lang="en-US" dirty="0"/>
              <a:t> requests a lock on a data item that is already locked by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WAIT-DIE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/>
            </a:br>
            <a:r>
              <a:rPr lang="en-US" dirty="0"/>
              <a:t>	then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dies (aborts and restarts with same timestamp)</a:t>
            </a:r>
          </a:p>
          <a:p>
            <a:pPr marL="0" indent="0">
              <a:buNone/>
            </a:pPr>
            <a:r>
              <a:rPr lang="en-US" dirty="0"/>
              <a:t>The WOUND-WAIT rule: </a:t>
            </a:r>
          </a:p>
          <a:p>
            <a:pPr marL="360000" lvl="1" indent="0">
              <a:buNone/>
            </a:pPr>
            <a:r>
              <a:rPr lang="en-US" dirty="0"/>
              <a:t>if </a:t>
            </a:r>
            <a:r>
              <a:rPr lang="en-US" dirty="0" err="1"/>
              <a:t>ts</a:t>
            </a:r>
            <a:r>
              <a:rPr lang="en-US" dirty="0"/>
              <a:t>(T</a:t>
            </a:r>
            <a:r>
              <a:rPr lang="en-US" baseline="-25000" dirty="0"/>
              <a:t>i</a:t>
            </a:r>
            <a:r>
              <a:rPr lang="en-US" dirty="0"/>
              <a:t>) &lt; </a:t>
            </a:r>
            <a:r>
              <a:rPr lang="en-US" dirty="0" err="1"/>
              <a:t>ts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) </a:t>
            </a:r>
            <a:br>
              <a:rPr lang="en-US" dirty="0"/>
            </a:br>
            <a:r>
              <a:rPr lang="en-US" dirty="0"/>
              <a:t>	then </a:t>
            </a:r>
            <a:r>
              <a:rPr lang="en-US" dirty="0" err="1"/>
              <a:t>T</a:t>
            </a:r>
            <a:r>
              <a:rPr lang="en-US" baseline="-25000" dirty="0" err="1"/>
              <a:t>j</a:t>
            </a:r>
            <a:r>
              <a:rPr lang="en-US" dirty="0"/>
              <a:t> is wounded (aborts and restarts with same timestamp) </a:t>
            </a:r>
            <a:br>
              <a:rPr lang="en-US" dirty="0"/>
            </a:br>
            <a:r>
              <a:rPr lang="en-US" dirty="0"/>
              <a:t>	else T</a:t>
            </a:r>
            <a:r>
              <a:rPr lang="en-US" baseline="-25000" dirty="0"/>
              <a:t>i</a:t>
            </a:r>
            <a:r>
              <a:rPr lang="en-US" dirty="0"/>
              <a:t> waits </a:t>
            </a:r>
          </a:p>
          <a:p>
            <a:pPr marL="360000" lvl="1" indent="0">
              <a:buNone/>
            </a:pPr>
            <a:r>
              <a:rPr lang="en-US" dirty="0"/>
              <a:t>note: WOUND-WAIT pre-empts active transactions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8DF52-5632-1045-B0CE-1093982A1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9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reliance on a central site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not rely on a central site, which may be a single point of failure or a bottleneck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Each site of a distributed database system provides its own security, locking, logging, integrity, and recovery, and handles its own data dictionary. No central site must be involved in every distributed transaction.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B7438B-3B2F-7340-B782-B4927F4E1C4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7148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and Resolution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Study the GWFG for cycles (detection)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Break cycles by aborting transactions (resolution)</a:t>
            </a:r>
          </a:p>
          <a:p>
            <a:pPr marL="0" indent="0">
              <a:buNone/>
            </a:pPr>
            <a:r>
              <a:rPr lang="en-US" dirty="0"/>
              <a:t>Selecting minimum total cost sets of transactions to abort is NP-complete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main approaches to deadlock detection:</a:t>
            </a:r>
          </a:p>
          <a:p>
            <a:pPr lvl="1"/>
            <a:r>
              <a:rPr lang="en-US" dirty="0" err="1"/>
              <a:t>centralised</a:t>
            </a:r>
            <a:endParaRPr lang="en-US" dirty="0"/>
          </a:p>
          <a:p>
            <a:pPr lvl="1"/>
            <a:r>
              <a:rPr lang="en-US" dirty="0"/>
              <a:t>hierarchical</a:t>
            </a:r>
          </a:p>
          <a:p>
            <a:pPr lvl="1"/>
            <a:r>
              <a:rPr lang="en-US" dirty="0"/>
              <a:t>distributed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F3AED6-99B9-D048-B6E9-E23650B362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907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Deadlock Detection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One site is designated as the deadlock detector (DD) for the system</a:t>
            </a:r>
          </a:p>
          <a:p>
            <a:pPr marL="0" indent="0">
              <a:buNone/>
            </a:pPr>
            <a:r>
              <a:rPr lang="en-US" dirty="0"/>
              <a:t>Each site sends its LWFG (or changes to its LWFG) to the DD at intervals</a:t>
            </a:r>
          </a:p>
          <a:p>
            <a:pPr marL="0" indent="0">
              <a:buNone/>
            </a:pPr>
            <a:r>
              <a:rPr lang="en-US" dirty="0"/>
              <a:t>DD constructs the GWFG and looks for cycles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B4787-F420-DF41-B145-FD60C0B1D9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612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Each site has a DD, which looks in the site’s LWFG for cycles</a:t>
            </a:r>
          </a:p>
          <a:p>
            <a:pPr marL="0" indent="0">
              <a:buNone/>
            </a:pPr>
            <a:r>
              <a:rPr lang="en-US" dirty="0"/>
              <a:t>Each site sends its LWFG to the DD at the next level, which merges the LWFGs sent to it and looks for cycles</a:t>
            </a:r>
          </a:p>
          <a:p>
            <a:pPr marL="0" indent="0">
              <a:buNone/>
            </a:pPr>
            <a:r>
              <a:rPr lang="en-US" dirty="0"/>
              <a:t>These DDs send the merged WFGs to the next level,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BB09E6-9D15-2446-932A-82950C870D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3906042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5240047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584500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" name="Oval 4"/>
          <p:cNvSpPr>
            <a:spLocks noChangeArrowheads="1"/>
          </p:cNvSpPr>
          <p:nvPr/>
        </p:nvSpPr>
        <p:spPr bwMode="auto">
          <a:xfrm>
            <a:off x="7918505" y="4986817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1" name="Oval 4"/>
          <p:cNvSpPr>
            <a:spLocks noChangeArrowheads="1"/>
          </p:cNvSpPr>
          <p:nvPr/>
        </p:nvSpPr>
        <p:spPr bwMode="auto">
          <a:xfrm>
            <a:off x="4597037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7275495" y="4164313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3" name="Oval 4"/>
          <p:cNvSpPr>
            <a:spLocks noChangeArrowheads="1"/>
          </p:cNvSpPr>
          <p:nvPr/>
        </p:nvSpPr>
        <p:spPr bwMode="auto">
          <a:xfrm>
            <a:off x="5939710" y="3357701"/>
            <a:ext cx="266801" cy="266801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cxnSp>
        <p:nvCxnSpPr>
          <p:cNvPr id="14" name="AutoShape 12"/>
          <p:cNvCxnSpPr>
            <a:cxnSpLocks noChangeShapeType="1"/>
            <a:stCxn id="7" idx="7"/>
            <a:endCxn id="11" idx="3"/>
          </p:cNvCxnSpPr>
          <p:nvPr/>
        </p:nvCxnSpPr>
        <p:spPr bwMode="auto">
          <a:xfrm flipV="1">
            <a:off x="4133770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17" name="AutoShape 12"/>
          <p:cNvCxnSpPr>
            <a:cxnSpLocks noChangeShapeType="1"/>
            <a:stCxn id="8" idx="1"/>
            <a:endCxn id="11" idx="5"/>
          </p:cNvCxnSpPr>
          <p:nvPr/>
        </p:nvCxnSpPr>
        <p:spPr bwMode="auto">
          <a:xfrm flipH="1" flipV="1">
            <a:off x="4824766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0" name="AutoShape 12"/>
          <p:cNvCxnSpPr>
            <a:cxnSpLocks noChangeShapeType="1"/>
            <a:stCxn id="10" idx="1"/>
            <a:endCxn id="12" idx="5"/>
          </p:cNvCxnSpPr>
          <p:nvPr/>
        </p:nvCxnSpPr>
        <p:spPr bwMode="auto">
          <a:xfrm flipH="1" flipV="1">
            <a:off x="7503224" y="4392042"/>
            <a:ext cx="454353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3" name="AutoShape 12"/>
          <p:cNvCxnSpPr>
            <a:cxnSpLocks noChangeShapeType="1"/>
            <a:stCxn id="9" idx="7"/>
            <a:endCxn id="12" idx="3"/>
          </p:cNvCxnSpPr>
          <p:nvPr/>
        </p:nvCxnSpPr>
        <p:spPr bwMode="auto">
          <a:xfrm flipV="1">
            <a:off x="6812228" y="4392042"/>
            <a:ext cx="502338" cy="633847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6" name="AutoShape 12"/>
          <p:cNvCxnSpPr>
            <a:cxnSpLocks noChangeShapeType="1"/>
            <a:stCxn id="12" idx="1"/>
            <a:endCxn id="13" idx="5"/>
          </p:cNvCxnSpPr>
          <p:nvPr/>
        </p:nvCxnSpPr>
        <p:spPr bwMode="auto">
          <a:xfrm flipH="1" flipV="1">
            <a:off x="6167438" y="3585430"/>
            <a:ext cx="1147128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cxnSp>
        <p:nvCxnSpPr>
          <p:cNvPr id="29" name="AutoShape 12"/>
          <p:cNvCxnSpPr>
            <a:cxnSpLocks noChangeShapeType="1"/>
            <a:stCxn id="11" idx="7"/>
            <a:endCxn id="13" idx="3"/>
          </p:cNvCxnSpPr>
          <p:nvPr/>
        </p:nvCxnSpPr>
        <p:spPr bwMode="auto">
          <a:xfrm flipV="1">
            <a:off x="4824765" y="3585430"/>
            <a:ext cx="1154016" cy="61795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642253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74937" y="5431035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20453" y="5431035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53137" y="5419581"/>
            <a:ext cx="80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site 4</a:t>
            </a:r>
          </a:p>
        </p:txBody>
      </p:sp>
      <p:sp>
        <p:nvSpPr>
          <p:cNvPr id="36" name="Left Brace 35"/>
          <p:cNvSpPr/>
          <p:nvPr/>
        </p:nvSpPr>
        <p:spPr bwMode="auto">
          <a:xfrm>
            <a:off x="3237098" y="3357562"/>
            <a:ext cx="326743" cy="1896055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52548" y="3880219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deadlock</a:t>
            </a:r>
          </a:p>
          <a:p>
            <a:pPr algn="ctr"/>
            <a:r>
              <a:rPr lang="en-US" dirty="0"/>
              <a:t>detectors</a:t>
            </a:r>
          </a:p>
        </p:txBody>
      </p:sp>
    </p:spTree>
    <p:extLst>
      <p:ext uri="{BB962C8B-B14F-4D97-AF65-F5344CB8AC3E}">
        <p14:creationId xmlns:p14="http://schemas.microsoft.com/office/powerpoint/2010/main" val="41061984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Responsibility for detecting deadlocks is delegated to sites</a:t>
            </a:r>
          </a:p>
          <a:p>
            <a:pPr marL="0" indent="0">
              <a:buNone/>
            </a:pPr>
            <a:r>
              <a:rPr lang="en-US" dirty="0"/>
              <a:t>LWFGs are modified to show relationships between local transactions and remote transactions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E70795-295E-A94E-B70F-B79DD8037C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3191962" y="3357287"/>
            <a:ext cx="216026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1</a:t>
            </a: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3689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T1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689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T2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0" name="AutoShape 12"/>
          <p:cNvCxnSpPr>
            <a:cxnSpLocks noChangeShapeType="1"/>
            <a:stCxn id="8" idx="4"/>
            <a:endCxn id="9" idx="0"/>
          </p:cNvCxnSpPr>
          <p:nvPr/>
        </p:nvCxnSpPr>
        <p:spPr bwMode="auto">
          <a:xfrm>
            <a:off x="3905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2" name="Rectangle 11"/>
          <p:cNvSpPr/>
          <p:nvPr/>
        </p:nvSpPr>
        <p:spPr bwMode="auto">
          <a:xfrm>
            <a:off x="6827586" y="3357287"/>
            <a:ext cx="2137277" cy="288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468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Site 2</a:t>
            </a:r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8028962" y="53638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T3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4" name="AutoShape 13"/>
          <p:cNvCxnSpPr>
            <a:cxnSpLocks noChangeShapeType="1"/>
            <a:stCxn id="13" idx="0"/>
            <a:endCxn id="15" idx="4"/>
          </p:cNvCxnSpPr>
          <p:nvPr/>
        </p:nvCxnSpPr>
        <p:spPr bwMode="auto">
          <a:xfrm flipV="1">
            <a:off x="8244862" y="4274587"/>
            <a:ext cx="0" cy="1089300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round/>
            <a:headEnd type="none"/>
            <a:tailEnd type="arrow" w="lg" len="lg"/>
          </a:ln>
          <a:effectLst/>
        </p:spPr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8028962" y="3842787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latin typeface="Lucida Sans" panose="020B0602030504020204" pitchFamily="34" charset="77"/>
              </a:rPr>
              <a:t>T4</a:t>
            </a:r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16" name="AutoShape 13"/>
          <p:cNvCxnSpPr>
            <a:cxnSpLocks noChangeShapeType="1"/>
            <a:stCxn id="18" idx="1"/>
            <a:endCxn id="8" idx="5"/>
          </p:cNvCxnSpPr>
          <p:nvPr/>
        </p:nvCxnSpPr>
        <p:spPr bwMode="auto">
          <a:xfrm flipH="1" flipV="1">
            <a:off x="4058526" y="4211352"/>
            <a:ext cx="435018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17" name="AutoShape 13"/>
          <p:cNvCxnSpPr>
            <a:cxnSpLocks noChangeShapeType="1"/>
            <a:stCxn id="9" idx="7"/>
            <a:endCxn id="18" idx="3"/>
          </p:cNvCxnSpPr>
          <p:nvPr/>
        </p:nvCxnSpPr>
        <p:spPr bwMode="auto">
          <a:xfrm flipV="1">
            <a:off x="4058526" y="4956005"/>
            <a:ext cx="435018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443030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251178" y="4587440"/>
            <a:ext cx="431800" cy="431800"/>
          </a:xfrm>
          <a:prstGeom prst="ellipse">
            <a:avLst/>
          </a:prstGeom>
          <a:solidFill>
            <a:schemeClr val="bg1"/>
          </a:solidFill>
          <a:ln w="19050" cmpd="sng">
            <a:solidFill>
              <a:schemeClr val="tx1">
                <a:lumMod val="50000"/>
              </a:schemeClr>
            </a:solidFill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22" name="AutoShape 13"/>
          <p:cNvCxnSpPr>
            <a:cxnSpLocks noChangeShapeType="1"/>
            <a:stCxn id="15" idx="3"/>
            <a:endCxn id="19" idx="7"/>
          </p:cNvCxnSpPr>
          <p:nvPr/>
        </p:nvCxnSpPr>
        <p:spPr bwMode="auto">
          <a:xfrm flipH="1">
            <a:off x="7619742" y="4211352"/>
            <a:ext cx="472456" cy="439325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  <p:cxnSp>
        <p:nvCxnSpPr>
          <p:cNvPr id="23" name="AutoShape 13"/>
          <p:cNvCxnSpPr>
            <a:cxnSpLocks noChangeShapeType="1"/>
            <a:stCxn id="19" idx="5"/>
            <a:endCxn id="13" idx="1"/>
          </p:cNvCxnSpPr>
          <p:nvPr/>
        </p:nvCxnSpPr>
        <p:spPr bwMode="auto">
          <a:xfrm>
            <a:off x="7619742" y="4956005"/>
            <a:ext cx="472456" cy="471119"/>
          </a:xfrm>
          <a:prstGeom prst="straightConnector1">
            <a:avLst/>
          </a:prstGeom>
          <a:noFill/>
          <a:ln w="19050" cmpd="sng">
            <a:solidFill>
              <a:srgbClr val="191F22"/>
            </a:solidFill>
            <a:prstDash val="dash"/>
            <a:round/>
            <a:headEnd type="none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018455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Deadlock Detection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LWFG contains a cycle not involving external edges</a:t>
            </a:r>
          </a:p>
          <a:p>
            <a:pPr lvl="1"/>
            <a:r>
              <a:rPr lang="en-US" dirty="0"/>
              <a:t>Local deadlock, resolve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LWFG contains a cycle involving external edges</a:t>
            </a:r>
          </a:p>
          <a:p>
            <a:pPr lvl="1"/>
            <a:r>
              <a:rPr lang="en-US" dirty="0"/>
              <a:t>Potential deadlock – communicate to other sites</a:t>
            </a:r>
          </a:p>
          <a:p>
            <a:pPr lvl="1"/>
            <a:r>
              <a:rPr lang="en-US" dirty="0"/>
              <a:t>Sites must then agree on a victim transaction to abort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A0FA5-E89E-2640-91B0-B52D39B46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971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8874704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ACID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Non-distributed databases aim to maintain atomicity and durability of transactions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US" dirty="0"/>
              <a:t>Atomicity: </a:t>
            </a:r>
            <a:r>
              <a:rPr lang="en-GB" dirty="0"/>
              <a:t>A transaction is either performed completely or not at all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Durability: Once a transaction has been committed, changes should not be lost because of failure</a:t>
            </a:r>
          </a:p>
          <a:p>
            <a:pPr>
              <a:lnSpc>
                <a:spcPct val="90000"/>
              </a:lnSpc>
              <a:spcAft>
                <a:spcPts val="840"/>
              </a:spcAft>
            </a:pPr>
            <a:endParaRPr lang="en-GB" dirty="0"/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r>
              <a:rPr lang="en-GB" dirty="0"/>
              <a:t>As with parallel databases, distributed databases use the two-phase commit protocol (2PC) to preserve atomicity</a:t>
            </a:r>
          </a:p>
          <a:p>
            <a:pPr lvl="1">
              <a:lnSpc>
                <a:spcPct val="90000"/>
              </a:lnSpc>
              <a:spcAft>
                <a:spcPts val="840"/>
              </a:spcAft>
            </a:pPr>
            <a:r>
              <a:rPr lang="en-GB" dirty="0"/>
              <a:t>Increased cost of communication may require a variant approach</a:t>
            </a:r>
          </a:p>
          <a:p>
            <a:pPr marL="0" indent="0">
              <a:lnSpc>
                <a:spcPct val="90000"/>
              </a:lnSpc>
              <a:spcAft>
                <a:spcPts val="840"/>
              </a:spcAft>
              <a:buNone/>
            </a:pPr>
            <a:endParaRPr lang="en-US" dirty="0"/>
          </a:p>
          <a:p>
            <a:pPr lvl="1">
              <a:lnSpc>
                <a:spcPct val="90000"/>
              </a:lnSpc>
              <a:spcAft>
                <a:spcPts val="840"/>
              </a:spcAft>
            </a:pP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20B91-3455-5C43-8F36-116ED15B1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030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Centralised 2PC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Communication only between the coordinator and the participants</a:t>
            </a:r>
          </a:p>
          <a:p>
            <a:pPr lvl="1"/>
            <a:r>
              <a:rPr lang="en-US" dirty="0"/>
              <a:t>No inter-participant communication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B003D4-30CA-A344-B713-ECC4DE0C14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03566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47582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P3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475820" y="362687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P1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475820" y="405892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P2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475820" y="492302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P4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475820" y="535506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P5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591598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356140" y="3626876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7356140" y="4058924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P2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356140" y="535506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P5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7356140" y="4923020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P4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35614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P3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796300" y="4490972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 bwMode="auto">
          <a:xfrm flipV="1">
            <a:off x="3395700" y="3799056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8" idx="3"/>
            <a:endCxn id="11" idx="1"/>
          </p:cNvCxnSpPr>
          <p:nvPr/>
        </p:nvCxnSpPr>
        <p:spPr bwMode="auto">
          <a:xfrm flipV="1">
            <a:off x="3395700" y="4231104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8" idx="3"/>
            <a:endCxn id="9" idx="1"/>
          </p:cNvCxnSpPr>
          <p:nvPr/>
        </p:nvCxnSpPr>
        <p:spPr bwMode="auto">
          <a:xfrm>
            <a:off x="3395700" y="4663152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8" idx="3"/>
            <a:endCxn id="12" idx="1"/>
          </p:cNvCxnSpPr>
          <p:nvPr/>
        </p:nvCxnSpPr>
        <p:spPr bwMode="auto">
          <a:xfrm>
            <a:off x="3395700" y="4663152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8" idx="3"/>
            <a:endCxn id="13" idx="1"/>
          </p:cNvCxnSpPr>
          <p:nvPr/>
        </p:nvCxnSpPr>
        <p:spPr bwMode="auto">
          <a:xfrm>
            <a:off x="3395700" y="4663152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0" idx="3"/>
            <a:endCxn id="14" idx="1"/>
          </p:cNvCxnSpPr>
          <p:nvPr/>
        </p:nvCxnSpPr>
        <p:spPr bwMode="auto">
          <a:xfrm>
            <a:off x="4835860" y="3799056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11" idx="3"/>
            <a:endCxn id="14" idx="1"/>
          </p:cNvCxnSpPr>
          <p:nvPr/>
        </p:nvCxnSpPr>
        <p:spPr bwMode="auto">
          <a:xfrm>
            <a:off x="4835860" y="4231104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9" idx="3"/>
            <a:endCxn id="14" idx="1"/>
          </p:cNvCxnSpPr>
          <p:nvPr/>
        </p:nvCxnSpPr>
        <p:spPr bwMode="auto">
          <a:xfrm>
            <a:off x="4835860" y="4663152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2" idx="3"/>
            <a:endCxn id="14" idx="1"/>
          </p:cNvCxnSpPr>
          <p:nvPr/>
        </p:nvCxnSpPr>
        <p:spPr bwMode="auto">
          <a:xfrm flipV="1">
            <a:off x="4835860" y="4663152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13" idx="3"/>
            <a:endCxn id="14" idx="1"/>
          </p:cNvCxnSpPr>
          <p:nvPr/>
        </p:nvCxnSpPr>
        <p:spPr bwMode="auto">
          <a:xfrm flipV="1">
            <a:off x="4835860" y="4663152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4" idx="3"/>
            <a:endCxn id="15" idx="1"/>
          </p:cNvCxnSpPr>
          <p:nvPr/>
        </p:nvCxnSpPr>
        <p:spPr bwMode="auto">
          <a:xfrm flipV="1">
            <a:off x="6276020" y="3799056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14" idx="3"/>
            <a:endCxn id="18" idx="1"/>
          </p:cNvCxnSpPr>
          <p:nvPr/>
        </p:nvCxnSpPr>
        <p:spPr bwMode="auto">
          <a:xfrm flipV="1">
            <a:off x="6276020" y="4231104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6" name="Straight Arrow Connector 55"/>
          <p:cNvCxnSpPr>
            <a:stCxn id="14" idx="3"/>
            <a:endCxn id="21" idx="1"/>
          </p:cNvCxnSpPr>
          <p:nvPr/>
        </p:nvCxnSpPr>
        <p:spPr bwMode="auto">
          <a:xfrm>
            <a:off x="6276020" y="4663152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Straight Arrow Connector 56"/>
          <p:cNvCxnSpPr>
            <a:stCxn id="14" idx="3"/>
            <a:endCxn id="20" idx="1"/>
          </p:cNvCxnSpPr>
          <p:nvPr/>
        </p:nvCxnSpPr>
        <p:spPr bwMode="auto">
          <a:xfrm>
            <a:off x="6276020" y="4663152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14" idx="3"/>
            <a:endCxn id="19" idx="1"/>
          </p:cNvCxnSpPr>
          <p:nvPr/>
        </p:nvCxnSpPr>
        <p:spPr bwMode="auto">
          <a:xfrm>
            <a:off x="6276020" y="4663152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15" idx="3"/>
            <a:endCxn id="23" idx="1"/>
          </p:cNvCxnSpPr>
          <p:nvPr/>
        </p:nvCxnSpPr>
        <p:spPr bwMode="auto">
          <a:xfrm>
            <a:off x="7716180" y="3799056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18" idx="3"/>
            <a:endCxn id="23" idx="1"/>
          </p:cNvCxnSpPr>
          <p:nvPr/>
        </p:nvCxnSpPr>
        <p:spPr bwMode="auto">
          <a:xfrm>
            <a:off x="7716180" y="4231104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21" idx="3"/>
            <a:endCxn id="23" idx="1"/>
          </p:cNvCxnSpPr>
          <p:nvPr/>
        </p:nvCxnSpPr>
        <p:spPr bwMode="auto">
          <a:xfrm>
            <a:off x="7716180" y="4663152"/>
            <a:ext cx="10801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2" name="Straight Arrow Connector 71"/>
          <p:cNvCxnSpPr>
            <a:stCxn id="20" idx="3"/>
            <a:endCxn id="23" idx="1"/>
          </p:cNvCxnSpPr>
          <p:nvPr/>
        </p:nvCxnSpPr>
        <p:spPr bwMode="auto">
          <a:xfrm flipV="1">
            <a:off x="7716180" y="4663152"/>
            <a:ext cx="1080120" cy="4320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3" name="Straight Arrow Connector 72"/>
          <p:cNvCxnSpPr>
            <a:stCxn id="19" idx="3"/>
            <a:endCxn id="23" idx="1"/>
          </p:cNvCxnSpPr>
          <p:nvPr/>
        </p:nvCxnSpPr>
        <p:spPr bwMode="auto">
          <a:xfrm flipV="1">
            <a:off x="7716180" y="4663152"/>
            <a:ext cx="1080120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8" name="TextBox 87"/>
          <p:cNvSpPr txBox="1"/>
          <p:nvPr/>
        </p:nvSpPr>
        <p:spPr>
          <a:xfrm>
            <a:off x="3474920" y="3368001"/>
            <a:ext cx="9028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4760708" y="3295993"/>
            <a:ext cx="1261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vote-commit T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vote-abort T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280593" y="3266376"/>
            <a:ext cx="894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commit T</a:t>
            </a:r>
          </a:p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abort T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045545" y="3368001"/>
            <a:ext cx="437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>
                <a:latin typeface="Lucida Sans" panose="020B0602030504020204" pitchFamily="34" charset="77"/>
                <a:cs typeface="Georgia"/>
              </a:rPr>
              <a:t>ack</a:t>
            </a:r>
            <a:endParaRPr lang="en-US" sz="12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92" name="Left Brace 91"/>
          <p:cNvSpPr/>
          <p:nvPr/>
        </p:nvSpPr>
        <p:spPr bwMode="auto">
          <a:xfrm rot="16200000">
            <a:off x="4475820" y="4592135"/>
            <a:ext cx="360040" cy="2520281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Left Brace 93"/>
          <p:cNvSpPr/>
          <p:nvPr/>
        </p:nvSpPr>
        <p:spPr bwMode="auto">
          <a:xfrm rot="16200000">
            <a:off x="7356140" y="4592136"/>
            <a:ext cx="360040" cy="2520280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074779" y="5960289"/>
            <a:ext cx="1143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voting phase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908225" y="5960289"/>
            <a:ext cx="1292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decision phase</a:t>
            </a:r>
          </a:p>
        </p:txBody>
      </p:sp>
    </p:spTree>
    <p:extLst>
      <p:ext uri="{BB962C8B-B14F-4D97-AF65-F5344CB8AC3E}">
        <p14:creationId xmlns:p14="http://schemas.microsoft.com/office/powerpoint/2010/main" val="380017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88" grpId="0"/>
      <p:bldP spid="89" grpId="0"/>
      <p:bldP spid="90" grpId="0"/>
      <p:bldP spid="91" grpId="0"/>
      <p:bldP spid="92" grpId="0" animBg="1"/>
      <p:bldP spid="94" grpId="0" animBg="1"/>
      <p:bldP spid="95" grpId="0"/>
      <p:bldP spid="9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2PC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phase from the coordinator to the participants</a:t>
            </a:r>
          </a:p>
          <a:p>
            <a:r>
              <a:rPr lang="en-US" dirty="0"/>
              <a:t>Second phase from the participants to the coordinator</a:t>
            </a:r>
          </a:p>
          <a:p>
            <a:r>
              <a:rPr lang="en-US" dirty="0"/>
              <a:t>Participants may unilaterally abort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283082-4A0F-124D-A2C9-4BA2BA6937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32093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44969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P3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28945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P1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36957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P2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752981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P4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609930" y="4675178"/>
            <a:ext cx="36004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68570" y="4099114"/>
            <a:ext cx="9028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prepare 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36253" y="3368001"/>
            <a:ext cx="11432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voting phase</a:t>
            </a:r>
          </a:p>
        </p:txBody>
      </p:sp>
      <p:cxnSp>
        <p:nvCxnSpPr>
          <p:cNvPr id="20" name="Elbow Connector 19"/>
          <p:cNvCxnSpPr>
            <a:stCxn id="6" idx="0"/>
            <a:endCxn id="8" idx="0"/>
          </p:cNvCxnSpPr>
          <p:nvPr/>
        </p:nvCxnSpPr>
        <p:spPr bwMode="auto">
          <a:xfrm rot="5400000" flipH="1" flipV="1">
            <a:off x="3929410" y="4135117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8" idx="0"/>
            <a:endCxn id="9" idx="0"/>
          </p:cNvCxnSpPr>
          <p:nvPr/>
        </p:nvCxnSpPr>
        <p:spPr bwMode="auto">
          <a:xfrm rot="5400000" flipH="1" flipV="1">
            <a:off x="5009530" y="4135117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Elbow Connector 37"/>
          <p:cNvCxnSpPr>
            <a:stCxn id="9" idx="0"/>
            <a:endCxn id="7" idx="0"/>
          </p:cNvCxnSpPr>
          <p:nvPr/>
        </p:nvCxnSpPr>
        <p:spPr bwMode="auto">
          <a:xfrm rot="5400000" flipH="1" flipV="1">
            <a:off x="6089650" y="4135117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Elbow Connector 38"/>
          <p:cNvCxnSpPr>
            <a:stCxn id="7" idx="0"/>
            <a:endCxn id="10" idx="0"/>
          </p:cNvCxnSpPr>
          <p:nvPr/>
        </p:nvCxnSpPr>
        <p:spPr bwMode="auto">
          <a:xfrm rot="5400000" flipH="1" flipV="1">
            <a:off x="7169770" y="4135117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Elbow Connector 39"/>
          <p:cNvCxnSpPr>
            <a:stCxn id="10" idx="0"/>
            <a:endCxn id="11" idx="0"/>
          </p:cNvCxnSpPr>
          <p:nvPr/>
        </p:nvCxnSpPr>
        <p:spPr bwMode="auto">
          <a:xfrm rot="5400000" flipH="1" flipV="1">
            <a:off x="8249890" y="4135117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Elbow Connector 46"/>
          <p:cNvCxnSpPr>
            <a:stCxn id="11" idx="2"/>
            <a:endCxn id="10" idx="2"/>
          </p:cNvCxnSpPr>
          <p:nvPr/>
        </p:nvCxnSpPr>
        <p:spPr bwMode="auto">
          <a:xfrm rot="5400000">
            <a:off x="8249890" y="4479478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Elbow Connector 49"/>
          <p:cNvCxnSpPr>
            <a:stCxn id="10" idx="2"/>
            <a:endCxn id="7" idx="2"/>
          </p:cNvCxnSpPr>
          <p:nvPr/>
        </p:nvCxnSpPr>
        <p:spPr bwMode="auto">
          <a:xfrm rot="5400000">
            <a:off x="7169770" y="4479478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Elbow Connector 52"/>
          <p:cNvCxnSpPr>
            <a:stCxn id="7" idx="2"/>
            <a:endCxn id="9" idx="2"/>
          </p:cNvCxnSpPr>
          <p:nvPr/>
        </p:nvCxnSpPr>
        <p:spPr bwMode="auto">
          <a:xfrm rot="5400000">
            <a:off x="6089650" y="4479478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Elbow Connector 53"/>
          <p:cNvCxnSpPr>
            <a:stCxn id="9" idx="2"/>
            <a:endCxn id="8" idx="2"/>
          </p:cNvCxnSpPr>
          <p:nvPr/>
        </p:nvCxnSpPr>
        <p:spPr bwMode="auto">
          <a:xfrm rot="5400000">
            <a:off x="5009530" y="4479478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Elbow Connector 54"/>
          <p:cNvCxnSpPr>
            <a:stCxn id="8" idx="2"/>
            <a:endCxn id="6" idx="2"/>
          </p:cNvCxnSpPr>
          <p:nvPr/>
        </p:nvCxnSpPr>
        <p:spPr bwMode="auto">
          <a:xfrm rot="5400000">
            <a:off x="3929410" y="4479478"/>
            <a:ext cx="12700" cy="1080120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22135" y="4099114"/>
            <a:ext cx="819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VC/VA 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642015" y="4099114"/>
            <a:ext cx="819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VC/VA T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802255" y="4099114"/>
            <a:ext cx="819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VC/VA T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810367" y="4099114"/>
            <a:ext cx="8194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VC/VA 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913309" y="5323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C/A T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905197" y="5323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C/A 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825077" y="5323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C/A 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744957" y="5323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C/A 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592829" y="5323250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C/A T</a:t>
            </a: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5951984" y="1099748"/>
            <a:ext cx="288032" cy="5400600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Left Brace 71"/>
          <p:cNvSpPr/>
          <p:nvPr/>
        </p:nvSpPr>
        <p:spPr bwMode="auto">
          <a:xfrm rot="16200000">
            <a:off x="5951984" y="3115972"/>
            <a:ext cx="288032" cy="5400600"/>
          </a:xfrm>
          <a:prstGeom prst="leftBrace">
            <a:avLst>
              <a:gd name="adj1" fmla="val 36839"/>
              <a:gd name="adj2" fmla="val 50000"/>
            </a:avLst>
          </a:prstGeom>
          <a:noFill/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461715" y="5960289"/>
            <a:ext cx="12923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latin typeface="Lucida Sans" panose="020B0602030504020204" pitchFamily="34" charset="77"/>
                <a:cs typeface="Georgia"/>
              </a:rPr>
              <a:t>decision phase</a:t>
            </a:r>
          </a:p>
        </p:txBody>
      </p:sp>
    </p:spTree>
    <p:extLst>
      <p:ext uri="{BB962C8B-B14F-4D97-AF65-F5344CB8AC3E}">
        <p14:creationId xmlns:p14="http://schemas.microsoft.com/office/powerpoint/2010/main" val="412999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/>
      <p:bldP spid="15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 animBg="1"/>
      <p:bldP spid="72" grpId="0" animBg="1"/>
      <p:bldP spid="7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versus Linear 2PC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Linear 2PC involves fewer messages</a:t>
            </a:r>
          </a:p>
          <a:p>
            <a:r>
              <a:rPr lang="en-US" dirty="0" err="1"/>
              <a:t>Centralised</a:t>
            </a:r>
            <a:r>
              <a:rPr lang="en-US" dirty="0"/>
              <a:t> 2PC provides opportunities for parallelism</a:t>
            </a:r>
          </a:p>
          <a:p>
            <a:r>
              <a:rPr lang="en-US" dirty="0"/>
              <a:t>Linear 2PC has worse response time performance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D9B222-E7EE-674C-8937-58C30D36ED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72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operation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distributed database system should never require downtime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A distributed database system should provide on-line backup and recovery, and a full and incremental archiving facility. The backup and recovery should be fast enough to be performed online without noticeable detrimental affect on the entire system performance.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90AE3-E10C-664E-B9B3-C03250A597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52466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</p:spTree>
    <p:extLst>
      <p:ext uri="{BB962C8B-B14F-4D97-AF65-F5344CB8AC3E}">
        <p14:creationId xmlns:p14="http://schemas.microsoft.com/office/powerpoint/2010/main" val="21258588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any distributed system, there is a trade-off between:</a:t>
            </a:r>
          </a:p>
          <a:p>
            <a:r>
              <a:rPr lang="en-US" dirty="0"/>
              <a:t>Consistency</a:t>
            </a:r>
          </a:p>
          <a:p>
            <a:pPr marL="360000" lvl="1" indent="0">
              <a:buNone/>
            </a:pPr>
            <a:r>
              <a:rPr lang="en-US" dirty="0"/>
              <a:t>Each server always returns the correct response to each request</a:t>
            </a:r>
          </a:p>
          <a:p>
            <a:r>
              <a:rPr lang="en-US" dirty="0"/>
              <a:t>Availability</a:t>
            </a:r>
          </a:p>
          <a:p>
            <a:pPr marL="360000" lvl="1" indent="0">
              <a:buNone/>
            </a:pPr>
            <a:r>
              <a:rPr lang="en-US" dirty="0"/>
              <a:t>Each request eventually receives a response</a:t>
            </a:r>
          </a:p>
          <a:p>
            <a:r>
              <a:rPr lang="en-US" dirty="0"/>
              <a:t>Partition Tolerance</a:t>
            </a:r>
          </a:p>
          <a:p>
            <a:pPr marL="360000" lvl="1" indent="0">
              <a:buNone/>
            </a:pPr>
            <a:r>
              <a:rPr lang="en-US" dirty="0"/>
              <a:t>Communication may be unreliable (messages delayed, messages lost, servers partitioned into groups that cannot communicate with each other), but the system as a whole should continue to function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CCA928-799D-7144-9DAE-F130AC1AD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378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CAP Theorem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CAP is an example of the trade-off between safety and </a:t>
            </a:r>
            <a:r>
              <a:rPr lang="en-US" dirty="0" err="1"/>
              <a:t>liveness</a:t>
            </a:r>
            <a:r>
              <a:rPr lang="en-US" dirty="0"/>
              <a:t> in an unreliable system</a:t>
            </a:r>
          </a:p>
          <a:p>
            <a:pPr lvl="1"/>
            <a:r>
              <a:rPr lang="en-US" dirty="0"/>
              <a:t>Safety: nothing bad ever happens</a:t>
            </a:r>
          </a:p>
          <a:p>
            <a:pPr lvl="1"/>
            <a:r>
              <a:rPr lang="en-US" dirty="0" err="1"/>
              <a:t>Liveness</a:t>
            </a:r>
            <a:r>
              <a:rPr lang="en-US" dirty="0"/>
              <a:t>: eventually something good happens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can only manage two of three from C, A, P</a:t>
            </a:r>
          </a:p>
          <a:p>
            <a:pPr lvl="1"/>
            <a:r>
              <a:rPr lang="en-US" dirty="0"/>
              <a:t>Typically we sacrifice either availability (</a:t>
            </a:r>
            <a:r>
              <a:rPr lang="en-US" dirty="0" err="1"/>
              <a:t>liveness</a:t>
            </a:r>
            <a:r>
              <a:rPr lang="en-US" dirty="0"/>
              <a:t>) or consistency (safety)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0A755-0A10-0247-BBFC-1F8007982D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553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3636E-5A0A-6C40-94EF-897D3FA0B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Message Queues</a:t>
            </a:r>
          </a:p>
        </p:txBody>
      </p:sp>
    </p:spTree>
    <p:extLst>
      <p:ext uri="{BB962C8B-B14F-4D97-AF65-F5344CB8AC3E}">
        <p14:creationId xmlns:p14="http://schemas.microsoft.com/office/powerpoint/2010/main" val="15494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independence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Applications should not know, or even be aware of, where the data are physically stored; applications should behave as if all data were stored locally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i="1" dirty="0"/>
              <a:t>Location independence allows applications and data to be migrated easily from one site to another without modifications.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1393B-529D-9142-AA65-2A36E91141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1836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21</TotalTime>
  <Words>3142</Words>
  <Application>Microsoft Macintosh PowerPoint</Application>
  <PresentationFormat>Widescreen</PresentationFormat>
  <Paragraphs>671</Paragraphs>
  <Slides>83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83</vt:i4>
      </vt:variant>
    </vt:vector>
  </HeadingPairs>
  <TitlesOfParts>
    <vt:vector size="98" baseType="lpstr">
      <vt:lpstr>Arial</vt:lpstr>
      <vt:lpstr>Calibri</vt:lpstr>
      <vt:lpstr>Cambria Math</vt:lpstr>
      <vt:lpstr>Georgia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Distributed Databases</vt:lpstr>
      <vt:lpstr>Overview</vt:lpstr>
      <vt:lpstr>What is a distributed database?</vt:lpstr>
      <vt:lpstr>DDBMS Principles</vt:lpstr>
      <vt:lpstr>Local autonomy</vt:lpstr>
      <vt:lpstr>No reliance on a central site</vt:lpstr>
      <vt:lpstr>Continuous operation</vt:lpstr>
      <vt:lpstr>Location independence</vt:lpstr>
      <vt:lpstr>Fragmentation independence</vt:lpstr>
      <vt:lpstr>Replication independence</vt:lpstr>
      <vt:lpstr>Distributed query processing</vt:lpstr>
      <vt:lpstr>Distributed transaction management</vt:lpstr>
      <vt:lpstr>Hardware independence</vt:lpstr>
      <vt:lpstr>Operating system independence</vt:lpstr>
      <vt:lpstr>Network independence</vt:lpstr>
      <vt:lpstr>DBMS independence</vt:lpstr>
      <vt:lpstr>Distributed Databases vs. Parallel Databases</vt:lpstr>
      <vt:lpstr>Distributed Databases vs. Parallel Databases</vt:lpstr>
      <vt:lpstr>Fragmentation</vt:lpstr>
      <vt:lpstr>Why Fragment?</vt:lpstr>
      <vt:lpstr>Fragmentation Approaches</vt:lpstr>
      <vt:lpstr>Decomposition</vt:lpstr>
      <vt:lpstr>Completeness</vt:lpstr>
      <vt:lpstr>Reconstruction</vt:lpstr>
      <vt:lpstr>Disjointness</vt:lpstr>
      <vt:lpstr>Horizontal Fragmentation</vt:lpstr>
      <vt:lpstr>Primary Horizontal Fragmentation</vt:lpstr>
      <vt:lpstr>Derived Horizontal Fragmentation</vt:lpstr>
      <vt:lpstr>Vertical Fragmentation</vt:lpstr>
      <vt:lpstr>Hybrid Fragmentation</vt:lpstr>
      <vt:lpstr>Query Processing</vt:lpstr>
      <vt:lpstr>Localisation</vt:lpstr>
      <vt:lpstr>Reduction for Horizontal Fragmentation</vt:lpstr>
      <vt:lpstr>Horizontal Selection Reduction</vt:lpstr>
      <vt:lpstr>Horizontal Join Reduction</vt:lpstr>
      <vt:lpstr>Reduction for Vertical Fragmentation</vt:lpstr>
      <vt:lpstr>Vertical Projection Reduction</vt:lpstr>
      <vt:lpstr>Distributed Joins</vt:lpstr>
      <vt:lpstr>The Distributed Join Problem</vt:lpstr>
      <vt:lpstr>The Distributed Join Problem</vt:lpstr>
      <vt:lpstr>The Distributed Join Problem</vt:lpstr>
      <vt:lpstr>Semijoin Reduction</vt:lpstr>
      <vt:lpstr>Semijoins</vt:lpstr>
      <vt:lpstr>Semijoin Reduction</vt:lpstr>
      <vt:lpstr>Semijoin Reduction, step 1</vt:lpstr>
      <vt:lpstr>Semijoin Reduction, step 2</vt:lpstr>
      <vt:lpstr>Semijoin Reduction, step 3</vt:lpstr>
      <vt:lpstr>Semijoin Reduction, step 4</vt:lpstr>
      <vt:lpstr>Semijoin Reduction</vt:lpstr>
      <vt:lpstr>Concurrency Control</vt:lpstr>
      <vt:lpstr>Distributed Transactions</vt:lpstr>
      <vt:lpstr>Distribution and ACID</vt:lpstr>
      <vt:lpstr>Two-Phase Locking</vt:lpstr>
      <vt:lpstr>Distribution and Two-Phase Locking</vt:lpstr>
      <vt:lpstr>Centralised Two-Phase Locking (C2PL)</vt:lpstr>
      <vt:lpstr>Centralised Two-Phase Locking (C2PL)</vt:lpstr>
      <vt:lpstr>Distributed Two-Phase Locking (D2PL)</vt:lpstr>
      <vt:lpstr>Distributed Two-Phase Locking (D2PL)</vt:lpstr>
      <vt:lpstr>Deadlock</vt:lpstr>
      <vt:lpstr>Wait-For Graph</vt:lpstr>
      <vt:lpstr>Distributed Deadlock</vt:lpstr>
      <vt:lpstr>Distributed Deadlock Example</vt:lpstr>
      <vt:lpstr>Managing Distributed Deadlock</vt:lpstr>
      <vt:lpstr>Prevention</vt:lpstr>
      <vt:lpstr>Avoidance</vt:lpstr>
      <vt:lpstr>Resource Ordering</vt:lpstr>
      <vt:lpstr>Transaction Prioritisation</vt:lpstr>
      <vt:lpstr>WAIT-DIE and WOUND-WAIT</vt:lpstr>
      <vt:lpstr>Detection and Resolution</vt:lpstr>
      <vt:lpstr>Centralised Deadlock Detection</vt:lpstr>
      <vt:lpstr>Hierarchical Deadlock Detection</vt:lpstr>
      <vt:lpstr>Distributed Deadlock Detection</vt:lpstr>
      <vt:lpstr>Distributed Deadlock Detection</vt:lpstr>
      <vt:lpstr>Reliability</vt:lpstr>
      <vt:lpstr>Distribution and ACID</vt:lpstr>
      <vt:lpstr>Centralised 2PC</vt:lpstr>
      <vt:lpstr>Linear 2PC</vt:lpstr>
      <vt:lpstr>Centralised versus Linear 2PC</vt:lpstr>
      <vt:lpstr>The CAP Theorem</vt:lpstr>
      <vt:lpstr>The CAP Theorem</vt:lpstr>
      <vt:lpstr>The CAP Theorem</vt:lpstr>
      <vt:lpstr>Next Lecture: Message Queues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3</cp:revision>
  <dcterms:created xsi:type="dcterms:W3CDTF">2019-03-11T10:08:31Z</dcterms:created>
  <dcterms:modified xsi:type="dcterms:W3CDTF">2019-03-11T10:29:50Z</dcterms:modified>
</cp:coreProperties>
</file>