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5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6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7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91"/>
  </p:notesMasterIdLst>
  <p:sldIdLst>
    <p:sldId id="259" r:id="rId9"/>
    <p:sldId id="256" r:id="rId10"/>
    <p:sldId id="350" r:id="rId11"/>
    <p:sldId id="370" r:id="rId12"/>
    <p:sldId id="371" r:id="rId13"/>
    <p:sldId id="372" r:id="rId14"/>
    <p:sldId id="258" r:id="rId15"/>
    <p:sldId id="373" r:id="rId16"/>
    <p:sldId id="351" r:id="rId17"/>
    <p:sldId id="260" r:id="rId18"/>
    <p:sldId id="308" r:id="rId19"/>
    <p:sldId id="305" r:id="rId20"/>
    <p:sldId id="309" r:id="rId21"/>
    <p:sldId id="306" r:id="rId22"/>
    <p:sldId id="310" r:id="rId23"/>
    <p:sldId id="268" r:id="rId24"/>
    <p:sldId id="269" r:id="rId25"/>
    <p:sldId id="353" r:id="rId26"/>
    <p:sldId id="275" r:id="rId27"/>
    <p:sldId id="276" r:id="rId28"/>
    <p:sldId id="277" r:id="rId29"/>
    <p:sldId id="377" r:id="rId30"/>
    <p:sldId id="380" r:id="rId31"/>
    <p:sldId id="279" r:id="rId32"/>
    <p:sldId id="382" r:id="rId33"/>
    <p:sldId id="272" r:id="rId34"/>
    <p:sldId id="271" r:id="rId35"/>
    <p:sldId id="273" r:id="rId36"/>
    <p:sldId id="274" r:id="rId37"/>
    <p:sldId id="311" r:id="rId38"/>
    <p:sldId id="374" r:id="rId39"/>
    <p:sldId id="280" r:id="rId40"/>
    <p:sldId id="375" r:id="rId41"/>
    <p:sldId id="281" r:id="rId42"/>
    <p:sldId id="283" r:id="rId43"/>
    <p:sldId id="381" r:id="rId44"/>
    <p:sldId id="378" r:id="rId45"/>
    <p:sldId id="282" r:id="rId46"/>
    <p:sldId id="284" r:id="rId47"/>
    <p:sldId id="287" r:id="rId48"/>
    <p:sldId id="288" r:id="rId49"/>
    <p:sldId id="312" r:id="rId50"/>
    <p:sldId id="289" r:id="rId51"/>
    <p:sldId id="290" r:id="rId52"/>
    <p:sldId id="291" r:id="rId53"/>
    <p:sldId id="376" r:id="rId54"/>
    <p:sldId id="383" r:id="rId55"/>
    <p:sldId id="334" r:id="rId56"/>
    <p:sldId id="292" r:id="rId57"/>
    <p:sldId id="293" r:id="rId58"/>
    <p:sldId id="313" r:id="rId59"/>
    <p:sldId id="314" r:id="rId60"/>
    <p:sldId id="315" r:id="rId61"/>
    <p:sldId id="316" r:id="rId62"/>
    <p:sldId id="317" r:id="rId63"/>
    <p:sldId id="320" r:id="rId64"/>
    <p:sldId id="295" r:id="rId65"/>
    <p:sldId id="296" r:id="rId66"/>
    <p:sldId id="297" r:id="rId67"/>
    <p:sldId id="298" r:id="rId68"/>
    <p:sldId id="319" r:id="rId69"/>
    <p:sldId id="299" r:id="rId70"/>
    <p:sldId id="348" r:id="rId71"/>
    <p:sldId id="354" r:id="rId72"/>
    <p:sldId id="355" r:id="rId73"/>
    <p:sldId id="356" r:id="rId74"/>
    <p:sldId id="357" r:id="rId75"/>
    <p:sldId id="358" r:id="rId76"/>
    <p:sldId id="359" r:id="rId77"/>
    <p:sldId id="360" r:id="rId78"/>
    <p:sldId id="361" r:id="rId79"/>
    <p:sldId id="362" r:id="rId80"/>
    <p:sldId id="363" r:id="rId81"/>
    <p:sldId id="364" r:id="rId82"/>
    <p:sldId id="365" r:id="rId83"/>
    <p:sldId id="366" r:id="rId84"/>
    <p:sldId id="367" r:id="rId85"/>
    <p:sldId id="368" r:id="rId86"/>
    <p:sldId id="369" r:id="rId87"/>
    <p:sldId id="349" r:id="rId88"/>
    <p:sldId id="303" r:id="rId89"/>
    <p:sldId id="384" r:id="rId90"/>
  </p:sldIdLst>
  <p:sldSz cx="12192000" cy="6858000"/>
  <p:notesSz cx="6858000" cy="9144000"/>
  <p:custDataLst>
    <p:tags r:id="rId9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54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87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40"/>
    <p:restoredTop sz="94709"/>
  </p:normalViewPr>
  <p:slideViewPr>
    <p:cSldViewPr snapToGrid="0" snapToObjects="1" showGuides="1">
      <p:cViewPr varScale="1">
        <p:scale>
          <a:sx n="124" d="100"/>
          <a:sy n="124" d="100"/>
        </p:scale>
        <p:origin x="472" y="168"/>
      </p:cViewPr>
      <p:guideLst>
        <p:guide orient="horz" pos="2160"/>
        <p:guide pos="154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slide" Target="slides/slide60.xml"/><Relationship Id="rId84" Type="http://schemas.openxmlformats.org/officeDocument/2006/relationships/slide" Target="slides/slide76.xml"/><Relationship Id="rId89" Type="http://schemas.openxmlformats.org/officeDocument/2006/relationships/slide" Target="slides/slide81.xml"/><Relationship Id="rId16" Type="http://schemas.openxmlformats.org/officeDocument/2006/relationships/slide" Target="slides/slide8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74" Type="http://schemas.openxmlformats.org/officeDocument/2006/relationships/slide" Target="slides/slide66.xml"/><Relationship Id="rId79" Type="http://schemas.openxmlformats.org/officeDocument/2006/relationships/slide" Target="slides/slide71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2.xml"/><Relationship Id="rId95" Type="http://schemas.openxmlformats.org/officeDocument/2006/relationships/theme" Target="theme/theme1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80" Type="http://schemas.openxmlformats.org/officeDocument/2006/relationships/slide" Target="slides/slide72.xml"/><Relationship Id="rId85" Type="http://schemas.openxmlformats.org/officeDocument/2006/relationships/slide" Target="slides/slide77.xml"/><Relationship Id="rId9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67" Type="http://schemas.openxmlformats.org/officeDocument/2006/relationships/slide" Target="slides/slide59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slide" Target="slides/slide54.xml"/><Relationship Id="rId70" Type="http://schemas.openxmlformats.org/officeDocument/2006/relationships/slide" Target="slides/slide62.xml"/><Relationship Id="rId75" Type="http://schemas.openxmlformats.org/officeDocument/2006/relationships/slide" Target="slides/slide67.xml"/><Relationship Id="rId83" Type="http://schemas.openxmlformats.org/officeDocument/2006/relationships/slide" Target="slides/slide75.xml"/><Relationship Id="rId88" Type="http://schemas.openxmlformats.org/officeDocument/2006/relationships/slide" Target="slides/slide80.xml"/><Relationship Id="rId91" Type="http://schemas.openxmlformats.org/officeDocument/2006/relationships/notesMaster" Target="notesMasters/notesMaster1.xml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73" Type="http://schemas.openxmlformats.org/officeDocument/2006/relationships/slide" Target="slides/slide65.xml"/><Relationship Id="rId78" Type="http://schemas.openxmlformats.org/officeDocument/2006/relationships/slide" Target="slides/slide70.xml"/><Relationship Id="rId81" Type="http://schemas.openxmlformats.org/officeDocument/2006/relationships/slide" Target="slides/slide73.xml"/><Relationship Id="rId86" Type="http://schemas.openxmlformats.org/officeDocument/2006/relationships/slide" Target="slides/slide78.xml"/><Relationship Id="rId9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slide" Target="slides/slide68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92" Type="http://schemas.openxmlformats.org/officeDocument/2006/relationships/tags" Target="tags/tag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Relationship Id="rId87" Type="http://schemas.openxmlformats.org/officeDocument/2006/relationships/slide" Target="slides/slide79.xml"/><Relationship Id="rId61" Type="http://schemas.openxmlformats.org/officeDocument/2006/relationships/slide" Target="slides/slide53.xml"/><Relationship Id="rId82" Type="http://schemas.openxmlformats.org/officeDocument/2006/relationships/slide" Target="slides/slide74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56" Type="http://schemas.openxmlformats.org/officeDocument/2006/relationships/slide" Target="slides/slide48.xml"/><Relationship Id="rId77" Type="http://schemas.openxmlformats.org/officeDocument/2006/relationships/slide" Target="slides/slide6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15/03/2019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BFE1A4-9FDF-5D4E-8733-208BDEF54E75}" type="slidenum">
              <a:rPr lang="en-GB"/>
              <a:pPr/>
              <a:t>2</a:t>
            </a:fld>
            <a:endParaRPr lang="en-GB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04887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210CA0-CE0A-0B48-AB50-D1C65CFA5A28}" type="slidenum">
              <a:rPr lang="en-US"/>
              <a:pPr/>
              <a:t>65</a:t>
            </a:fld>
            <a:endParaRPr lang="en-US"/>
          </a:p>
        </p:txBody>
      </p:sp>
      <p:sp>
        <p:nvSpPr>
          <p:cNvPr id="275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72201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089810-DB2E-4044-9E25-90B27FC9FFEC}" type="slidenum">
              <a:rPr lang="en-US"/>
              <a:pPr/>
              <a:t>74</a:t>
            </a:fld>
            <a:endParaRPr lang="en-US"/>
          </a:p>
        </p:txBody>
      </p:sp>
      <p:sp>
        <p:nvSpPr>
          <p:cNvPr id="279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30570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9D57F8-6524-0F4A-A00B-FA040118CACE}" type="slidenum">
              <a:rPr lang="en-US"/>
              <a:pPr/>
              <a:t>76</a:t>
            </a:fld>
            <a:endParaRPr lang="en-US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02428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E44F94-1823-434E-AEC1-B467CE019A34}" type="slidenum">
              <a:rPr lang="en-US"/>
              <a:pPr/>
              <a:t>77</a:t>
            </a:fld>
            <a:endParaRPr lang="en-US"/>
          </a:p>
        </p:txBody>
      </p:sp>
      <p:sp>
        <p:nvSpPr>
          <p:cNvPr id="282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2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82297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D25EB2-AD3D-EA49-BB47-2AF2D4D2B6D5}" type="slidenum">
              <a:rPr lang="en-US"/>
              <a:pPr/>
              <a:t>78</a:t>
            </a:fld>
            <a:endParaRPr lang="en-US"/>
          </a:p>
        </p:txBody>
      </p:sp>
      <p:sp>
        <p:nvSpPr>
          <p:cNvPr id="283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3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74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14342B-EFB3-604C-903D-B846142F6FC5}" type="slidenum">
              <a:rPr lang="en-US"/>
              <a:pPr/>
              <a:t>79</a:t>
            </a:fld>
            <a:endParaRPr lang="en-US"/>
          </a:p>
        </p:txBody>
      </p:sp>
      <p:sp>
        <p:nvSpPr>
          <p:cNvPr id="284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9759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Commonly used for bushy parallelism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05396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Informix ‘Dynamic Scalable Architecture’ based on Volcano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61157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52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99160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Also known as Parallel</a:t>
            </a:r>
            <a:r>
              <a:rPr lang="en-US" baseline="0" dirty="0"/>
              <a:t> Associative Join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53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26084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Also known as Parallel Nested Loop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54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21134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Also known</a:t>
            </a:r>
            <a:r>
              <a:rPr lang="en-US" baseline="0" dirty="0"/>
              <a:t> as Parallel Hash Join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55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7440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E5785C-3AB5-1B40-8764-CEA4B612E199}" type="slidenum">
              <a:rPr lang="en-US"/>
              <a:pPr/>
              <a:t>63</a:t>
            </a:fld>
            <a:endParaRPr lang="en-US"/>
          </a:p>
        </p:txBody>
      </p:sp>
      <p:sp>
        <p:nvSpPr>
          <p:cNvPr id="237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76460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C7DB0A-C843-C54D-891C-47F90C7ECB02}" type="slidenum">
              <a:rPr lang="en-US"/>
              <a:pPr/>
              <a:t>64</a:t>
            </a:fld>
            <a:endParaRPr lang="en-US"/>
          </a:p>
        </p:txBody>
      </p:sp>
      <p:sp>
        <p:nvSpPr>
          <p:cNvPr id="274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4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0723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5134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86016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55748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68AF-F9AD-B641-8433-29D556D8BCB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53859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69138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37103" y="4077073"/>
            <a:ext cx="11328400" cy="2100263"/>
          </a:xfrm>
        </p:spPr>
        <p:txBody>
          <a:bodyPr/>
          <a:lstStyle/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7579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bove 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06400" y="1676400"/>
            <a:ext cx="11379200" cy="1905000"/>
          </a:xfrm>
        </p:spPr>
        <p:txBody>
          <a:bodyPr/>
          <a:lstStyle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406400" y="3733800"/>
            <a:ext cx="11379200" cy="236220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01454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15/03/2019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  <p:sldLayoutId id="2147483728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Shared Memory Architecture</a:t>
            </a:r>
            <a:endParaRPr lang="en-GB" dirty="0"/>
          </a:p>
        </p:txBody>
      </p:sp>
      <p:sp>
        <p:nvSpPr>
          <p:cNvPr id="36" name="Content Placeholder 3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Tightly coupled</a:t>
            </a:r>
          </a:p>
          <a:p>
            <a:r>
              <a:rPr lang="en-GB" dirty="0"/>
              <a:t>Symmetric Multiprocessor (SMP)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P = processor</a:t>
            </a:r>
          </a:p>
          <a:p>
            <a:pPr marL="0" indent="0">
              <a:buNone/>
            </a:pPr>
            <a:r>
              <a:rPr lang="en-GB" dirty="0"/>
              <a:t>M = memory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4BA3AB3-7E68-2144-8A66-1093E59AF3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20A168AF-F9AD-B641-8433-29D556D8BCBE}" type="slidenum">
              <a:rPr lang="en-GB" smtClean="0"/>
              <a:pPr/>
              <a:t>10</a:t>
            </a:fld>
            <a:endParaRPr lang="en-GB"/>
          </a:p>
        </p:txBody>
      </p:sp>
      <p:grpSp>
        <p:nvGrpSpPr>
          <p:cNvPr id="34" name="Group 33"/>
          <p:cNvGrpSpPr/>
          <p:nvPr/>
        </p:nvGrpSpPr>
        <p:grpSpPr>
          <a:xfrm>
            <a:off x="6881320" y="1773236"/>
            <a:ext cx="3972910" cy="3200400"/>
            <a:chOff x="1828800" y="1981200"/>
            <a:chExt cx="5486400" cy="4419600"/>
          </a:xfrm>
        </p:grpSpPr>
        <p:sp>
          <p:nvSpPr>
            <p:cNvPr id="4" name="Can 3"/>
            <p:cNvSpPr/>
            <p:nvPr/>
          </p:nvSpPr>
          <p:spPr bwMode="auto">
            <a:xfrm>
              <a:off x="4114800" y="5410200"/>
              <a:ext cx="914400" cy="990600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" name="Can 4"/>
            <p:cNvSpPr/>
            <p:nvPr/>
          </p:nvSpPr>
          <p:spPr bwMode="auto">
            <a:xfrm>
              <a:off x="6400800" y="5410200"/>
              <a:ext cx="914400" cy="990600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6" name="Can 5"/>
            <p:cNvSpPr/>
            <p:nvPr/>
          </p:nvSpPr>
          <p:spPr bwMode="auto">
            <a:xfrm>
              <a:off x="1828800" y="5410200"/>
              <a:ext cx="914400" cy="990600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6400800" y="19812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1828800" y="3810000"/>
              <a:ext cx="5486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Global Memory</a:t>
              </a: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4114800" y="19812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1828800" y="19812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cxnSp>
          <p:nvCxnSpPr>
            <p:cNvPr id="12" name="Elbow Connector 11"/>
            <p:cNvCxnSpPr>
              <a:stCxn id="10" idx="2"/>
              <a:endCxn id="8" idx="0"/>
            </p:cNvCxnSpPr>
            <p:nvPr/>
          </p:nvCxnSpPr>
          <p:spPr bwMode="auto">
            <a:xfrm rot="16200000" flipH="1">
              <a:off x="2857500" y="2095500"/>
              <a:ext cx="1143000" cy="2286000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" name="Elbow Connector 13"/>
            <p:cNvCxnSpPr>
              <a:stCxn id="7" idx="2"/>
              <a:endCxn id="8" idx="0"/>
            </p:cNvCxnSpPr>
            <p:nvPr/>
          </p:nvCxnSpPr>
          <p:spPr bwMode="auto">
            <a:xfrm rot="5400000">
              <a:off x="5143500" y="2095500"/>
              <a:ext cx="1143000" cy="2286000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" name="Straight Connector 15"/>
            <p:cNvCxnSpPr>
              <a:stCxn id="9" idx="2"/>
              <a:endCxn id="8" idx="0"/>
            </p:cNvCxnSpPr>
            <p:nvPr/>
          </p:nvCxnSpPr>
          <p:spPr bwMode="auto">
            <a:xfrm rot="5400000">
              <a:off x="4000500" y="3238500"/>
              <a:ext cx="11430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" name="Straight Connector 17"/>
            <p:cNvCxnSpPr>
              <a:stCxn id="8" idx="2"/>
              <a:endCxn id="4" idx="1"/>
            </p:cNvCxnSpPr>
            <p:nvPr/>
          </p:nvCxnSpPr>
          <p:spPr bwMode="auto">
            <a:xfrm rot="5400000">
              <a:off x="4114800" y="4953000"/>
              <a:ext cx="9144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0" name="Straight Connector 19"/>
            <p:cNvCxnSpPr>
              <a:stCxn id="6" idx="1"/>
            </p:cNvCxnSpPr>
            <p:nvPr/>
          </p:nvCxnSpPr>
          <p:spPr bwMode="auto">
            <a:xfrm rot="5400000" flipH="1" flipV="1">
              <a:off x="1828800" y="4953000"/>
              <a:ext cx="9144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" name="Straight Connector 21"/>
            <p:cNvCxnSpPr>
              <a:stCxn id="5" idx="1"/>
            </p:cNvCxnSpPr>
            <p:nvPr/>
          </p:nvCxnSpPr>
          <p:spPr bwMode="auto">
            <a:xfrm rot="5400000" flipH="1" flipV="1">
              <a:off x="6400800" y="4953000"/>
              <a:ext cx="9144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8834782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Software </a:t>
            </a:r>
            <a:r>
              <a:rPr lang="en-US"/>
              <a:t>–</a:t>
            </a:r>
            <a:r>
              <a:rPr lang="en-GB"/>
              <a:t> Shared Memory</a:t>
            </a:r>
            <a:endParaRPr lang="en-GB" dirty="0"/>
          </a:p>
        </p:txBody>
      </p:sp>
      <p:sp>
        <p:nvSpPr>
          <p:cNvPr id="36" name="Content Placeholder 3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Less complex database software</a:t>
            </a:r>
          </a:p>
          <a:p>
            <a:r>
              <a:rPr lang="en-GB" dirty="0"/>
              <a:t>Limited scalability</a:t>
            </a:r>
          </a:p>
          <a:p>
            <a:r>
              <a:rPr lang="en-GB" dirty="0"/>
              <a:t>Single buffer</a:t>
            </a:r>
          </a:p>
          <a:p>
            <a:r>
              <a:rPr lang="en-GB" dirty="0"/>
              <a:t>Single database storage</a:t>
            </a: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001D2F-D8E0-2349-BB35-52102EED004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20A168AF-F9AD-B641-8433-29D556D8BCBE}" type="slidenum">
              <a:rPr lang="en-GB" smtClean="0"/>
              <a:pPr/>
              <a:t>11</a:t>
            </a:fld>
            <a:endParaRPr lang="en-GB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C8F0392-E288-E947-A332-904A6F28B9CD}"/>
              </a:ext>
            </a:extLst>
          </p:cNvPr>
          <p:cNvGrpSpPr/>
          <p:nvPr/>
        </p:nvGrpSpPr>
        <p:grpSpPr>
          <a:xfrm>
            <a:off x="6881320" y="1773236"/>
            <a:ext cx="3972910" cy="3200400"/>
            <a:chOff x="1828800" y="1981200"/>
            <a:chExt cx="5486400" cy="4419600"/>
          </a:xfrm>
        </p:grpSpPr>
        <p:sp>
          <p:nvSpPr>
            <p:cNvPr id="24" name="Can 23">
              <a:extLst>
                <a:ext uri="{FF2B5EF4-FFF2-40B4-BE49-F238E27FC236}">
                  <a16:creationId xmlns:a16="http://schemas.microsoft.com/office/drawing/2014/main" id="{EB90E8E6-D34F-4642-9866-CAB41BA60713}"/>
                </a:ext>
              </a:extLst>
            </p:cNvPr>
            <p:cNvSpPr/>
            <p:nvPr/>
          </p:nvSpPr>
          <p:spPr bwMode="auto">
            <a:xfrm>
              <a:off x="4114800" y="5410200"/>
              <a:ext cx="914400" cy="990600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8" name="Can 37">
              <a:extLst>
                <a:ext uri="{FF2B5EF4-FFF2-40B4-BE49-F238E27FC236}">
                  <a16:creationId xmlns:a16="http://schemas.microsoft.com/office/drawing/2014/main" id="{00E1538E-BECA-7E4E-A7A6-EA86E620DFAC}"/>
                </a:ext>
              </a:extLst>
            </p:cNvPr>
            <p:cNvSpPr/>
            <p:nvPr/>
          </p:nvSpPr>
          <p:spPr bwMode="auto">
            <a:xfrm>
              <a:off x="6400800" y="5410200"/>
              <a:ext cx="914400" cy="990600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9" name="Can 38">
              <a:extLst>
                <a:ext uri="{FF2B5EF4-FFF2-40B4-BE49-F238E27FC236}">
                  <a16:creationId xmlns:a16="http://schemas.microsoft.com/office/drawing/2014/main" id="{E54891F8-DA00-2444-977C-ECC162875AFE}"/>
                </a:ext>
              </a:extLst>
            </p:cNvPr>
            <p:cNvSpPr/>
            <p:nvPr/>
          </p:nvSpPr>
          <p:spPr bwMode="auto">
            <a:xfrm>
              <a:off x="1828800" y="5410200"/>
              <a:ext cx="914400" cy="990600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F150B691-51F1-B042-91DB-9AE58C2D50AA}"/>
                </a:ext>
              </a:extLst>
            </p:cNvPr>
            <p:cNvSpPr/>
            <p:nvPr/>
          </p:nvSpPr>
          <p:spPr bwMode="auto">
            <a:xfrm>
              <a:off x="6400800" y="19812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DE6F1F7D-2988-E349-9D3D-A8C73626E43B}"/>
                </a:ext>
              </a:extLst>
            </p:cNvPr>
            <p:cNvSpPr/>
            <p:nvPr/>
          </p:nvSpPr>
          <p:spPr bwMode="auto">
            <a:xfrm>
              <a:off x="1828800" y="3810000"/>
              <a:ext cx="5486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Global Memory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AD557BA1-10D5-D842-8346-76CE1BE16C8C}"/>
                </a:ext>
              </a:extLst>
            </p:cNvPr>
            <p:cNvSpPr/>
            <p:nvPr/>
          </p:nvSpPr>
          <p:spPr bwMode="auto">
            <a:xfrm>
              <a:off x="4114800" y="19812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7B3A7FA-B1B7-A24A-BEDC-C287724B2B7A}"/>
                </a:ext>
              </a:extLst>
            </p:cNvPr>
            <p:cNvSpPr/>
            <p:nvPr/>
          </p:nvSpPr>
          <p:spPr bwMode="auto">
            <a:xfrm>
              <a:off x="1828800" y="19812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cxnSp>
          <p:nvCxnSpPr>
            <p:cNvPr id="44" name="Elbow Connector 43">
              <a:extLst>
                <a:ext uri="{FF2B5EF4-FFF2-40B4-BE49-F238E27FC236}">
                  <a16:creationId xmlns:a16="http://schemas.microsoft.com/office/drawing/2014/main" id="{9BE0ED4B-5468-1549-94A8-EFABDEDBD568}"/>
                </a:ext>
              </a:extLst>
            </p:cNvPr>
            <p:cNvCxnSpPr>
              <a:stCxn id="43" idx="2"/>
              <a:endCxn id="41" idx="0"/>
            </p:cNvCxnSpPr>
            <p:nvPr/>
          </p:nvCxnSpPr>
          <p:spPr bwMode="auto">
            <a:xfrm rot="16200000" flipH="1">
              <a:off x="2857500" y="2095500"/>
              <a:ext cx="1143000" cy="2286000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5" name="Elbow Connector 44">
              <a:extLst>
                <a:ext uri="{FF2B5EF4-FFF2-40B4-BE49-F238E27FC236}">
                  <a16:creationId xmlns:a16="http://schemas.microsoft.com/office/drawing/2014/main" id="{0901A015-414B-6245-81EB-D158E1778F94}"/>
                </a:ext>
              </a:extLst>
            </p:cNvPr>
            <p:cNvCxnSpPr>
              <a:stCxn id="40" idx="2"/>
              <a:endCxn id="41" idx="0"/>
            </p:cNvCxnSpPr>
            <p:nvPr/>
          </p:nvCxnSpPr>
          <p:spPr bwMode="auto">
            <a:xfrm rot="5400000">
              <a:off x="5143500" y="2095500"/>
              <a:ext cx="1143000" cy="2286000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647B0772-D95E-7D48-9096-D3E6C4F108A5}"/>
                </a:ext>
              </a:extLst>
            </p:cNvPr>
            <p:cNvCxnSpPr>
              <a:stCxn id="42" idx="2"/>
              <a:endCxn id="41" idx="0"/>
            </p:cNvCxnSpPr>
            <p:nvPr/>
          </p:nvCxnSpPr>
          <p:spPr bwMode="auto">
            <a:xfrm rot="5400000">
              <a:off x="4000500" y="3238500"/>
              <a:ext cx="11430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EC964775-665D-2549-9357-6BD89EC27C1B}"/>
                </a:ext>
              </a:extLst>
            </p:cNvPr>
            <p:cNvCxnSpPr>
              <a:stCxn id="41" idx="2"/>
              <a:endCxn id="24" idx="1"/>
            </p:cNvCxnSpPr>
            <p:nvPr/>
          </p:nvCxnSpPr>
          <p:spPr bwMode="auto">
            <a:xfrm rot="5400000">
              <a:off x="4114800" y="4953000"/>
              <a:ext cx="9144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C72B1469-367D-AF40-B1E7-295EC09DDA00}"/>
                </a:ext>
              </a:extLst>
            </p:cNvPr>
            <p:cNvCxnSpPr>
              <a:stCxn id="39" idx="1"/>
            </p:cNvCxnSpPr>
            <p:nvPr/>
          </p:nvCxnSpPr>
          <p:spPr bwMode="auto">
            <a:xfrm rot="5400000" flipH="1" flipV="1">
              <a:off x="1828800" y="4953000"/>
              <a:ext cx="9144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3AA3DFCF-D819-D341-B6B4-E4176A1A8DF0}"/>
                </a:ext>
              </a:extLst>
            </p:cNvPr>
            <p:cNvCxnSpPr>
              <a:stCxn id="38" idx="1"/>
            </p:cNvCxnSpPr>
            <p:nvPr/>
          </p:nvCxnSpPr>
          <p:spPr bwMode="auto">
            <a:xfrm rot="5400000" flipH="1" flipV="1">
              <a:off x="6400800" y="4953000"/>
              <a:ext cx="9144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2663255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Shared Disc Architecture</a:t>
            </a:r>
            <a:endParaRPr lang="en-GB" dirty="0"/>
          </a:p>
        </p:txBody>
      </p:sp>
      <p:sp>
        <p:nvSpPr>
          <p:cNvPr id="56" name="Content Placeholder 5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Loosely coupled</a:t>
            </a:r>
          </a:p>
          <a:p>
            <a:r>
              <a:rPr lang="en-GB"/>
              <a:t>Distributed Memory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BB7312-A890-484C-A6F1-3260262F8C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20A168AF-F9AD-B641-8433-29D556D8BCBE}" type="slidenum">
              <a:rPr lang="en-GB" smtClean="0"/>
              <a:pPr/>
              <a:t>12</a:t>
            </a:fld>
            <a:endParaRPr lang="en-GB"/>
          </a:p>
        </p:txBody>
      </p:sp>
      <p:grpSp>
        <p:nvGrpSpPr>
          <p:cNvPr id="54" name="Group 53"/>
          <p:cNvGrpSpPr/>
          <p:nvPr/>
        </p:nvGrpSpPr>
        <p:grpSpPr>
          <a:xfrm>
            <a:off x="6881320" y="1773236"/>
            <a:ext cx="3972910" cy="3200400"/>
            <a:chOff x="457200" y="1981200"/>
            <a:chExt cx="3972910" cy="3200400"/>
          </a:xfrm>
        </p:grpSpPr>
        <p:sp>
          <p:nvSpPr>
            <p:cNvPr id="4" name="Can 3"/>
            <p:cNvSpPr/>
            <p:nvPr/>
          </p:nvSpPr>
          <p:spPr bwMode="auto">
            <a:xfrm>
              <a:off x="2112579" y="4464269"/>
              <a:ext cx="662152" cy="717331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" name="Can 4"/>
            <p:cNvSpPr/>
            <p:nvPr/>
          </p:nvSpPr>
          <p:spPr bwMode="auto">
            <a:xfrm>
              <a:off x="3767958" y="4464269"/>
              <a:ext cx="662152" cy="717331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6" name="Can 5"/>
            <p:cNvSpPr/>
            <p:nvPr/>
          </p:nvSpPr>
          <p:spPr bwMode="auto">
            <a:xfrm>
              <a:off x="457200" y="4464269"/>
              <a:ext cx="662152" cy="717331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3767958" y="1981200"/>
              <a:ext cx="662152" cy="496614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2112579" y="1981200"/>
              <a:ext cx="662152" cy="496614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457200" y="1981200"/>
              <a:ext cx="662152" cy="496614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3767958" y="2919248"/>
              <a:ext cx="662152" cy="496614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2112579" y="2919248"/>
              <a:ext cx="662152" cy="496614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457200" y="2919248"/>
              <a:ext cx="662152" cy="496614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cxnSp>
          <p:nvCxnSpPr>
            <p:cNvPr id="25" name="Straight Connector 24"/>
            <p:cNvCxnSpPr>
              <a:stCxn id="10" idx="2"/>
              <a:endCxn id="21" idx="0"/>
            </p:cNvCxnSpPr>
            <p:nvPr/>
          </p:nvCxnSpPr>
          <p:spPr bwMode="auto">
            <a:xfrm rot="5400000">
              <a:off x="567559" y="2698531"/>
              <a:ext cx="441434" cy="115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7" name="Straight Connector 26"/>
            <p:cNvCxnSpPr>
              <a:stCxn id="9" idx="2"/>
              <a:endCxn id="19" idx="0"/>
            </p:cNvCxnSpPr>
            <p:nvPr/>
          </p:nvCxnSpPr>
          <p:spPr bwMode="auto">
            <a:xfrm rot="5400000">
              <a:off x="2222938" y="2698531"/>
              <a:ext cx="441434" cy="115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9" name="Straight Connector 28"/>
            <p:cNvCxnSpPr>
              <a:stCxn id="7" idx="2"/>
              <a:endCxn id="17" idx="0"/>
            </p:cNvCxnSpPr>
            <p:nvPr/>
          </p:nvCxnSpPr>
          <p:spPr bwMode="auto">
            <a:xfrm rot="5400000">
              <a:off x="3878317" y="2698531"/>
              <a:ext cx="441434" cy="115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1" name="Straight Connector 30"/>
            <p:cNvCxnSpPr>
              <a:stCxn id="21" idx="2"/>
              <a:endCxn id="5" idx="1"/>
            </p:cNvCxnSpPr>
            <p:nvPr/>
          </p:nvCxnSpPr>
          <p:spPr bwMode="auto">
            <a:xfrm rot="16200000" flipH="1">
              <a:off x="1919452" y="2284686"/>
              <a:ext cx="1048407" cy="331075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3" name="Straight Connector 32"/>
            <p:cNvCxnSpPr>
              <a:stCxn id="17" idx="2"/>
              <a:endCxn id="6" idx="1"/>
            </p:cNvCxnSpPr>
            <p:nvPr/>
          </p:nvCxnSpPr>
          <p:spPr bwMode="auto">
            <a:xfrm rot="5400000">
              <a:off x="1919452" y="2284686"/>
              <a:ext cx="1048407" cy="331075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5" name="Straight Connector 34"/>
            <p:cNvCxnSpPr>
              <a:stCxn id="19" idx="2"/>
              <a:endCxn id="4" idx="1"/>
            </p:cNvCxnSpPr>
            <p:nvPr/>
          </p:nvCxnSpPr>
          <p:spPr bwMode="auto">
            <a:xfrm rot="5400000">
              <a:off x="1919452" y="3940066"/>
              <a:ext cx="1048407" cy="115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3" name="Oval 22"/>
            <p:cNvSpPr/>
            <p:nvPr/>
          </p:nvSpPr>
          <p:spPr bwMode="auto">
            <a:xfrm>
              <a:off x="2250527" y="3746938"/>
              <a:ext cx="386255" cy="386255"/>
            </a:xfrm>
            <a:prstGeom prst="ellipse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182278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Software </a:t>
            </a:r>
            <a:r>
              <a:rPr lang="en-US"/>
              <a:t>–</a:t>
            </a:r>
            <a:r>
              <a:rPr lang="en-GB"/>
              <a:t> Shared Disc</a:t>
            </a:r>
            <a:endParaRPr lang="en-GB" dirty="0"/>
          </a:p>
        </p:txBody>
      </p:sp>
      <p:sp>
        <p:nvSpPr>
          <p:cNvPr id="56" name="Content Placeholder 5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Avoids memory bottleneck</a:t>
            </a:r>
          </a:p>
          <a:p>
            <a:r>
              <a:rPr lang="en-GB" dirty="0"/>
              <a:t>Same page may be in more than one buffer at once </a:t>
            </a:r>
            <a:r>
              <a:rPr lang="en-US" dirty="0"/>
              <a:t>–</a:t>
            </a:r>
            <a:r>
              <a:rPr lang="en-GB" dirty="0"/>
              <a:t> can lead to incoherence</a:t>
            </a:r>
          </a:p>
          <a:p>
            <a:r>
              <a:rPr lang="en-GB" dirty="0"/>
              <a:t>Needs global locking mechanism</a:t>
            </a:r>
          </a:p>
          <a:p>
            <a:r>
              <a:rPr lang="en-GB" dirty="0"/>
              <a:t>Single logical database storage</a:t>
            </a:r>
          </a:p>
          <a:p>
            <a:r>
              <a:rPr lang="en-GB" dirty="0"/>
              <a:t>Each processor has its own database buffer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CA80E6-E949-854C-AFED-1C94BDB5C8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20A168AF-F9AD-B641-8433-29D556D8BCBE}" type="slidenum">
              <a:rPr lang="en-GB" smtClean="0"/>
              <a:pPr/>
              <a:t>13</a:t>
            </a:fld>
            <a:endParaRPr lang="en-GB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697E561B-4DC9-9047-B83A-89D5AA2A9881}"/>
              </a:ext>
            </a:extLst>
          </p:cNvPr>
          <p:cNvGrpSpPr/>
          <p:nvPr/>
        </p:nvGrpSpPr>
        <p:grpSpPr>
          <a:xfrm>
            <a:off x="6881320" y="1773236"/>
            <a:ext cx="3972910" cy="3200400"/>
            <a:chOff x="457200" y="1981200"/>
            <a:chExt cx="3972910" cy="3200400"/>
          </a:xfrm>
        </p:grpSpPr>
        <p:sp>
          <p:nvSpPr>
            <p:cNvPr id="42" name="Can 41">
              <a:extLst>
                <a:ext uri="{FF2B5EF4-FFF2-40B4-BE49-F238E27FC236}">
                  <a16:creationId xmlns:a16="http://schemas.microsoft.com/office/drawing/2014/main" id="{5C90621F-3282-7B41-AB84-5BFA1BEDCBCE}"/>
                </a:ext>
              </a:extLst>
            </p:cNvPr>
            <p:cNvSpPr/>
            <p:nvPr/>
          </p:nvSpPr>
          <p:spPr bwMode="auto">
            <a:xfrm>
              <a:off x="2112579" y="4464269"/>
              <a:ext cx="662152" cy="717331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3" name="Can 42">
              <a:extLst>
                <a:ext uri="{FF2B5EF4-FFF2-40B4-BE49-F238E27FC236}">
                  <a16:creationId xmlns:a16="http://schemas.microsoft.com/office/drawing/2014/main" id="{E9773329-6440-0C41-9236-FAEDEE17195F}"/>
                </a:ext>
              </a:extLst>
            </p:cNvPr>
            <p:cNvSpPr/>
            <p:nvPr/>
          </p:nvSpPr>
          <p:spPr bwMode="auto">
            <a:xfrm>
              <a:off x="3767958" y="4464269"/>
              <a:ext cx="662152" cy="717331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4" name="Can 43">
              <a:extLst>
                <a:ext uri="{FF2B5EF4-FFF2-40B4-BE49-F238E27FC236}">
                  <a16:creationId xmlns:a16="http://schemas.microsoft.com/office/drawing/2014/main" id="{C06A8096-355A-694B-913E-AC7D805701F0}"/>
                </a:ext>
              </a:extLst>
            </p:cNvPr>
            <p:cNvSpPr/>
            <p:nvPr/>
          </p:nvSpPr>
          <p:spPr bwMode="auto">
            <a:xfrm>
              <a:off x="457200" y="4464269"/>
              <a:ext cx="662152" cy="717331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964C839A-FAAF-1046-B4FF-303B55F0C8E2}"/>
                </a:ext>
              </a:extLst>
            </p:cNvPr>
            <p:cNvSpPr/>
            <p:nvPr/>
          </p:nvSpPr>
          <p:spPr bwMode="auto">
            <a:xfrm>
              <a:off x="3767958" y="1981200"/>
              <a:ext cx="662152" cy="496614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1103404E-9B44-394B-8336-5284777B98DB}"/>
                </a:ext>
              </a:extLst>
            </p:cNvPr>
            <p:cNvSpPr/>
            <p:nvPr/>
          </p:nvSpPr>
          <p:spPr bwMode="auto">
            <a:xfrm>
              <a:off x="2112579" y="1981200"/>
              <a:ext cx="662152" cy="496614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94B50E60-46C5-6341-B6D3-9A49D531E567}"/>
                </a:ext>
              </a:extLst>
            </p:cNvPr>
            <p:cNvSpPr/>
            <p:nvPr/>
          </p:nvSpPr>
          <p:spPr bwMode="auto">
            <a:xfrm>
              <a:off x="457200" y="1981200"/>
              <a:ext cx="662152" cy="496614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7752580C-B438-B74C-9D0C-E06A3BD87FB5}"/>
                </a:ext>
              </a:extLst>
            </p:cNvPr>
            <p:cNvSpPr/>
            <p:nvPr/>
          </p:nvSpPr>
          <p:spPr bwMode="auto">
            <a:xfrm>
              <a:off x="3767958" y="2919248"/>
              <a:ext cx="662152" cy="496614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AEE51E17-DFB2-C449-B202-242B34115252}"/>
                </a:ext>
              </a:extLst>
            </p:cNvPr>
            <p:cNvSpPr/>
            <p:nvPr/>
          </p:nvSpPr>
          <p:spPr bwMode="auto">
            <a:xfrm>
              <a:off x="2112579" y="2919248"/>
              <a:ext cx="662152" cy="496614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9D667DE6-CE88-F640-9B63-BC9923896D8E}"/>
                </a:ext>
              </a:extLst>
            </p:cNvPr>
            <p:cNvSpPr/>
            <p:nvPr/>
          </p:nvSpPr>
          <p:spPr bwMode="auto">
            <a:xfrm>
              <a:off x="457200" y="2919248"/>
              <a:ext cx="662152" cy="496614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1FCFF8C2-BB27-914E-AA9C-453765F42390}"/>
                </a:ext>
              </a:extLst>
            </p:cNvPr>
            <p:cNvCxnSpPr>
              <a:stCxn id="47" idx="2"/>
              <a:endCxn id="68" idx="0"/>
            </p:cNvCxnSpPr>
            <p:nvPr/>
          </p:nvCxnSpPr>
          <p:spPr bwMode="auto">
            <a:xfrm rot="5400000">
              <a:off x="567559" y="2698531"/>
              <a:ext cx="441434" cy="115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730433ED-4DC7-5240-99F2-762974EE9861}"/>
                </a:ext>
              </a:extLst>
            </p:cNvPr>
            <p:cNvCxnSpPr>
              <a:stCxn id="46" idx="2"/>
              <a:endCxn id="67" idx="0"/>
            </p:cNvCxnSpPr>
            <p:nvPr/>
          </p:nvCxnSpPr>
          <p:spPr bwMode="auto">
            <a:xfrm rot="5400000">
              <a:off x="2222938" y="2698531"/>
              <a:ext cx="441434" cy="115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DF4F9785-2FAD-2D43-96FB-239D47BEE001}"/>
                </a:ext>
              </a:extLst>
            </p:cNvPr>
            <p:cNvCxnSpPr>
              <a:stCxn id="45" idx="2"/>
              <a:endCxn id="66" idx="0"/>
            </p:cNvCxnSpPr>
            <p:nvPr/>
          </p:nvCxnSpPr>
          <p:spPr bwMode="auto">
            <a:xfrm rot="5400000">
              <a:off x="3878317" y="2698531"/>
              <a:ext cx="441434" cy="115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E944682A-09C4-5E41-B567-D8DEA7EA5E82}"/>
                </a:ext>
              </a:extLst>
            </p:cNvPr>
            <p:cNvCxnSpPr>
              <a:stCxn id="68" idx="2"/>
              <a:endCxn id="43" idx="1"/>
            </p:cNvCxnSpPr>
            <p:nvPr/>
          </p:nvCxnSpPr>
          <p:spPr bwMode="auto">
            <a:xfrm rot="16200000" flipH="1">
              <a:off x="1919452" y="2284686"/>
              <a:ext cx="1048407" cy="331075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50853FDB-0B79-2D43-AEE4-C66B64393303}"/>
                </a:ext>
              </a:extLst>
            </p:cNvPr>
            <p:cNvCxnSpPr>
              <a:stCxn id="66" idx="2"/>
              <a:endCxn id="44" idx="1"/>
            </p:cNvCxnSpPr>
            <p:nvPr/>
          </p:nvCxnSpPr>
          <p:spPr bwMode="auto">
            <a:xfrm rot="5400000">
              <a:off x="1919452" y="2284686"/>
              <a:ext cx="1048407" cy="331075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68C5208E-ADAC-2148-A8E9-AEC991F05664}"/>
                </a:ext>
              </a:extLst>
            </p:cNvPr>
            <p:cNvCxnSpPr>
              <a:stCxn id="67" idx="2"/>
              <a:endCxn id="42" idx="1"/>
            </p:cNvCxnSpPr>
            <p:nvPr/>
          </p:nvCxnSpPr>
          <p:spPr bwMode="auto">
            <a:xfrm rot="5400000">
              <a:off x="1919452" y="3940066"/>
              <a:ext cx="1048407" cy="115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190C53B7-63DA-6241-A1FB-9FF5095F11E5}"/>
                </a:ext>
              </a:extLst>
            </p:cNvPr>
            <p:cNvSpPr/>
            <p:nvPr/>
          </p:nvSpPr>
          <p:spPr bwMode="auto">
            <a:xfrm>
              <a:off x="2250527" y="3746938"/>
              <a:ext cx="386255" cy="386255"/>
            </a:xfrm>
            <a:prstGeom prst="ellipse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830208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Shared Nothing Architecture</a:t>
            </a:r>
            <a:endParaRPr lang="en-GB" dirty="0"/>
          </a:p>
        </p:txBody>
      </p:sp>
      <p:sp>
        <p:nvSpPr>
          <p:cNvPr id="49" name="Content Placeholder 4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Massively Parallel</a:t>
            </a:r>
          </a:p>
          <a:p>
            <a:r>
              <a:rPr lang="en-GB"/>
              <a:t>Loosely Coupled</a:t>
            </a:r>
          </a:p>
          <a:p>
            <a:r>
              <a:rPr lang="en-GB"/>
              <a:t>High Speed Interconnect </a:t>
            </a:r>
            <a:br>
              <a:rPr lang="en-GB"/>
            </a:br>
            <a:r>
              <a:rPr lang="en-GB"/>
              <a:t>(between processors)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707B6D9-8CCC-C540-9927-F780FA4159D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20A168AF-F9AD-B641-8433-29D556D8BCBE}" type="slidenum">
              <a:rPr lang="en-GB" smtClean="0"/>
              <a:pPr/>
              <a:t>14</a:t>
            </a:fld>
            <a:endParaRPr lang="en-GB"/>
          </a:p>
        </p:txBody>
      </p:sp>
      <p:grpSp>
        <p:nvGrpSpPr>
          <p:cNvPr id="47" name="Group 46"/>
          <p:cNvGrpSpPr/>
          <p:nvPr/>
        </p:nvGrpSpPr>
        <p:grpSpPr>
          <a:xfrm>
            <a:off x="6867525" y="1773236"/>
            <a:ext cx="4000500" cy="2667000"/>
            <a:chOff x="1828800" y="1981200"/>
            <a:chExt cx="5486400" cy="3657600"/>
          </a:xfrm>
        </p:grpSpPr>
        <p:sp>
          <p:nvSpPr>
            <p:cNvPr id="4" name="Can 3"/>
            <p:cNvSpPr/>
            <p:nvPr/>
          </p:nvSpPr>
          <p:spPr bwMode="auto">
            <a:xfrm>
              <a:off x="4114800" y="4648200"/>
              <a:ext cx="914400" cy="990600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" name="Can 4"/>
            <p:cNvSpPr/>
            <p:nvPr/>
          </p:nvSpPr>
          <p:spPr bwMode="auto">
            <a:xfrm>
              <a:off x="6400800" y="4648200"/>
              <a:ext cx="914400" cy="990600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6" name="Can 5"/>
            <p:cNvSpPr/>
            <p:nvPr/>
          </p:nvSpPr>
          <p:spPr bwMode="auto">
            <a:xfrm>
              <a:off x="1828800" y="4648200"/>
              <a:ext cx="914400" cy="990600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6400800" y="19812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4114800" y="19812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1828800" y="19812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cxnSp>
          <p:nvCxnSpPr>
            <p:cNvPr id="28" name="Straight Connector 27"/>
            <p:cNvCxnSpPr>
              <a:stCxn id="10" idx="3"/>
              <a:endCxn id="9" idx="1"/>
            </p:cNvCxnSpPr>
            <p:nvPr/>
          </p:nvCxnSpPr>
          <p:spPr bwMode="auto">
            <a:xfrm>
              <a:off x="2743200" y="2324100"/>
              <a:ext cx="1371600" cy="1588"/>
            </a:xfrm>
            <a:prstGeom prst="line">
              <a:avLst/>
            </a:prstGeom>
            <a:solidFill>
              <a:schemeClr val="accent1"/>
            </a:solidFill>
            <a:ln w="76200" cap="flat" cmpd="dbl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0" name="Straight Connector 29"/>
            <p:cNvCxnSpPr>
              <a:stCxn id="9" idx="3"/>
              <a:endCxn id="7" idx="1"/>
            </p:cNvCxnSpPr>
            <p:nvPr/>
          </p:nvCxnSpPr>
          <p:spPr bwMode="auto">
            <a:xfrm>
              <a:off x="5029200" y="2324100"/>
              <a:ext cx="1371600" cy="1588"/>
            </a:xfrm>
            <a:prstGeom prst="line">
              <a:avLst/>
            </a:prstGeom>
            <a:solidFill>
              <a:schemeClr val="accent1"/>
            </a:solidFill>
            <a:ln w="76200" cap="flat" cmpd="dbl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1" name="Rectangle 30"/>
            <p:cNvSpPr/>
            <p:nvPr/>
          </p:nvSpPr>
          <p:spPr bwMode="auto">
            <a:xfrm>
              <a:off x="6400800" y="32766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sp>
          <p:nvSpPr>
            <p:cNvPr id="32" name="Rectangle 31"/>
            <p:cNvSpPr/>
            <p:nvPr/>
          </p:nvSpPr>
          <p:spPr bwMode="auto">
            <a:xfrm>
              <a:off x="4114800" y="32766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1828800" y="32766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cxnSp>
          <p:nvCxnSpPr>
            <p:cNvPr id="35" name="Straight Connector 34"/>
            <p:cNvCxnSpPr>
              <a:stCxn id="10" idx="2"/>
              <a:endCxn id="33" idx="0"/>
            </p:cNvCxnSpPr>
            <p:nvPr/>
          </p:nvCxnSpPr>
          <p:spPr bwMode="auto">
            <a:xfrm rot="5400000">
              <a:off x="1981200" y="2971800"/>
              <a:ext cx="6096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7" name="Straight Connector 36"/>
            <p:cNvCxnSpPr>
              <a:stCxn id="33" idx="2"/>
              <a:endCxn id="6" idx="1"/>
            </p:cNvCxnSpPr>
            <p:nvPr/>
          </p:nvCxnSpPr>
          <p:spPr bwMode="auto">
            <a:xfrm rot="5400000">
              <a:off x="1943100" y="4305300"/>
              <a:ext cx="6858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9" name="Straight Connector 38"/>
            <p:cNvCxnSpPr>
              <a:stCxn id="9" idx="2"/>
              <a:endCxn id="32" idx="0"/>
            </p:cNvCxnSpPr>
            <p:nvPr/>
          </p:nvCxnSpPr>
          <p:spPr bwMode="auto">
            <a:xfrm rot="5400000">
              <a:off x="4267200" y="2971800"/>
              <a:ext cx="6096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1" name="Straight Connector 40"/>
            <p:cNvCxnSpPr>
              <a:stCxn id="32" idx="2"/>
              <a:endCxn id="4" idx="1"/>
            </p:cNvCxnSpPr>
            <p:nvPr/>
          </p:nvCxnSpPr>
          <p:spPr bwMode="auto">
            <a:xfrm rot="5400000">
              <a:off x="4229100" y="4305300"/>
              <a:ext cx="6858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3" name="Straight Connector 42"/>
            <p:cNvCxnSpPr>
              <a:stCxn id="7" idx="2"/>
              <a:endCxn id="31" idx="0"/>
            </p:cNvCxnSpPr>
            <p:nvPr/>
          </p:nvCxnSpPr>
          <p:spPr bwMode="auto">
            <a:xfrm rot="5400000">
              <a:off x="6553200" y="2971800"/>
              <a:ext cx="6096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5" name="Straight Connector 44"/>
            <p:cNvCxnSpPr>
              <a:stCxn id="31" idx="2"/>
              <a:endCxn id="5" idx="1"/>
            </p:cNvCxnSpPr>
            <p:nvPr/>
          </p:nvCxnSpPr>
          <p:spPr bwMode="auto">
            <a:xfrm rot="5400000">
              <a:off x="6515100" y="4305300"/>
              <a:ext cx="6858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5547565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Software - Shared Nothing</a:t>
            </a:r>
          </a:p>
        </p:txBody>
      </p:sp>
      <p:sp>
        <p:nvSpPr>
          <p:cNvPr id="49" name="Content Placeholder 4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Each processor owns part of the data</a:t>
            </a:r>
          </a:p>
          <a:p>
            <a:r>
              <a:rPr lang="en-GB" dirty="0"/>
              <a:t>Each processor has its own database buffer</a:t>
            </a:r>
          </a:p>
          <a:p>
            <a:r>
              <a:rPr lang="en-GB" dirty="0"/>
              <a:t>One page is only in one local buffer </a:t>
            </a:r>
            <a:r>
              <a:rPr lang="en-US" dirty="0"/>
              <a:t>–</a:t>
            </a:r>
            <a:r>
              <a:rPr lang="en-GB" dirty="0"/>
              <a:t> no buffer incoherence</a:t>
            </a:r>
          </a:p>
          <a:p>
            <a:r>
              <a:rPr lang="en-GB" dirty="0"/>
              <a:t>Needs distributed deadlock detection</a:t>
            </a:r>
          </a:p>
          <a:p>
            <a:r>
              <a:rPr lang="en-GB" dirty="0"/>
              <a:t>Needs multiphase commit protocol</a:t>
            </a:r>
          </a:p>
          <a:p>
            <a:r>
              <a:rPr lang="en-GB" dirty="0"/>
              <a:t>Needs to break SQL requests into multiple sub-requests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688863-B7FA-6943-B343-9AD1E776E9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20A168AF-F9AD-B641-8433-29D556D8BCBE}" type="slidenum">
              <a:rPr lang="en-GB" smtClean="0"/>
              <a:pPr/>
              <a:t>15</a:t>
            </a:fld>
            <a:endParaRPr lang="en-GB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ADE1BFC-BE2E-BF43-899C-FF01831D8B0E}"/>
              </a:ext>
            </a:extLst>
          </p:cNvPr>
          <p:cNvGrpSpPr/>
          <p:nvPr/>
        </p:nvGrpSpPr>
        <p:grpSpPr>
          <a:xfrm>
            <a:off x="6867525" y="1773236"/>
            <a:ext cx="4000500" cy="2667000"/>
            <a:chOff x="1828800" y="1981200"/>
            <a:chExt cx="5486400" cy="3657600"/>
          </a:xfrm>
        </p:grpSpPr>
        <p:sp>
          <p:nvSpPr>
            <p:cNvPr id="26" name="Can 25">
              <a:extLst>
                <a:ext uri="{FF2B5EF4-FFF2-40B4-BE49-F238E27FC236}">
                  <a16:creationId xmlns:a16="http://schemas.microsoft.com/office/drawing/2014/main" id="{5A8AF9B6-9B98-4B4C-9B77-AA0C6ECC1DC1}"/>
                </a:ext>
              </a:extLst>
            </p:cNvPr>
            <p:cNvSpPr/>
            <p:nvPr/>
          </p:nvSpPr>
          <p:spPr bwMode="auto">
            <a:xfrm>
              <a:off x="4114800" y="4648200"/>
              <a:ext cx="914400" cy="990600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7" name="Can 26">
              <a:extLst>
                <a:ext uri="{FF2B5EF4-FFF2-40B4-BE49-F238E27FC236}">
                  <a16:creationId xmlns:a16="http://schemas.microsoft.com/office/drawing/2014/main" id="{6A21B9B9-AC47-014F-B80F-BFB67847DEE7}"/>
                </a:ext>
              </a:extLst>
            </p:cNvPr>
            <p:cNvSpPr/>
            <p:nvPr/>
          </p:nvSpPr>
          <p:spPr bwMode="auto">
            <a:xfrm>
              <a:off x="6400800" y="4648200"/>
              <a:ext cx="914400" cy="990600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8" name="Can 27">
              <a:extLst>
                <a:ext uri="{FF2B5EF4-FFF2-40B4-BE49-F238E27FC236}">
                  <a16:creationId xmlns:a16="http://schemas.microsoft.com/office/drawing/2014/main" id="{03BF59DE-54D6-AC4F-A303-7594AC917A98}"/>
                </a:ext>
              </a:extLst>
            </p:cNvPr>
            <p:cNvSpPr/>
            <p:nvPr/>
          </p:nvSpPr>
          <p:spPr bwMode="auto">
            <a:xfrm>
              <a:off x="1828800" y="4648200"/>
              <a:ext cx="914400" cy="990600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9BE24FE-E699-8547-87D1-B0F297B43433}"/>
                </a:ext>
              </a:extLst>
            </p:cNvPr>
            <p:cNvSpPr/>
            <p:nvPr/>
          </p:nvSpPr>
          <p:spPr bwMode="auto">
            <a:xfrm>
              <a:off x="6400800" y="19812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2E4D9BA-21FD-0445-9D0E-301D5BD9D9EA}"/>
                </a:ext>
              </a:extLst>
            </p:cNvPr>
            <p:cNvSpPr/>
            <p:nvPr/>
          </p:nvSpPr>
          <p:spPr bwMode="auto">
            <a:xfrm>
              <a:off x="4114800" y="19812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3FFA1DF-26C7-2741-AD4A-654A9A5668BA}"/>
                </a:ext>
              </a:extLst>
            </p:cNvPr>
            <p:cNvSpPr/>
            <p:nvPr/>
          </p:nvSpPr>
          <p:spPr bwMode="auto">
            <a:xfrm>
              <a:off x="1828800" y="19812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1C0A407E-BA8B-934E-89B9-5ECF99509B3F}"/>
                </a:ext>
              </a:extLst>
            </p:cNvPr>
            <p:cNvCxnSpPr>
              <a:stCxn id="31" idx="3"/>
              <a:endCxn id="30" idx="1"/>
            </p:cNvCxnSpPr>
            <p:nvPr/>
          </p:nvCxnSpPr>
          <p:spPr bwMode="auto">
            <a:xfrm>
              <a:off x="2743200" y="2324100"/>
              <a:ext cx="1371600" cy="1588"/>
            </a:xfrm>
            <a:prstGeom prst="line">
              <a:avLst/>
            </a:prstGeom>
            <a:solidFill>
              <a:schemeClr val="accent1"/>
            </a:solidFill>
            <a:ln w="76200" cap="flat" cmpd="dbl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D7A1E2B9-6C83-C149-8547-9325760DDB8C}"/>
                </a:ext>
              </a:extLst>
            </p:cNvPr>
            <p:cNvCxnSpPr>
              <a:stCxn id="30" idx="3"/>
              <a:endCxn id="29" idx="1"/>
            </p:cNvCxnSpPr>
            <p:nvPr/>
          </p:nvCxnSpPr>
          <p:spPr bwMode="auto">
            <a:xfrm>
              <a:off x="5029200" y="2324100"/>
              <a:ext cx="1371600" cy="1588"/>
            </a:xfrm>
            <a:prstGeom prst="line">
              <a:avLst/>
            </a:prstGeom>
            <a:solidFill>
              <a:schemeClr val="accent1"/>
            </a:solidFill>
            <a:ln w="76200" cap="flat" cmpd="dbl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0C378F9-17D6-124F-AE5F-0D93E92D682C}"/>
                </a:ext>
              </a:extLst>
            </p:cNvPr>
            <p:cNvSpPr/>
            <p:nvPr/>
          </p:nvSpPr>
          <p:spPr bwMode="auto">
            <a:xfrm>
              <a:off x="6400800" y="32766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7A110C8D-3BE5-264E-814B-AD57E8E7A37C}"/>
                </a:ext>
              </a:extLst>
            </p:cNvPr>
            <p:cNvSpPr/>
            <p:nvPr/>
          </p:nvSpPr>
          <p:spPr bwMode="auto">
            <a:xfrm>
              <a:off x="4114800" y="32766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3D8E516-5D95-6F4F-A1B7-EA88F804D406}"/>
                </a:ext>
              </a:extLst>
            </p:cNvPr>
            <p:cNvSpPr/>
            <p:nvPr/>
          </p:nvSpPr>
          <p:spPr bwMode="auto">
            <a:xfrm>
              <a:off x="1828800" y="32766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88E0762-1466-E54A-AEE0-9627B1473F8E}"/>
                </a:ext>
              </a:extLst>
            </p:cNvPr>
            <p:cNvCxnSpPr>
              <a:stCxn id="31" idx="2"/>
              <a:endCxn id="36" idx="0"/>
            </p:cNvCxnSpPr>
            <p:nvPr/>
          </p:nvCxnSpPr>
          <p:spPr bwMode="auto">
            <a:xfrm rot="5400000">
              <a:off x="1981200" y="2971800"/>
              <a:ext cx="6096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9048A422-9F87-DE4C-B160-243E98EEF2F7}"/>
                </a:ext>
              </a:extLst>
            </p:cNvPr>
            <p:cNvCxnSpPr>
              <a:stCxn id="36" idx="2"/>
              <a:endCxn id="28" idx="1"/>
            </p:cNvCxnSpPr>
            <p:nvPr/>
          </p:nvCxnSpPr>
          <p:spPr bwMode="auto">
            <a:xfrm rot="5400000">
              <a:off x="1943100" y="4305300"/>
              <a:ext cx="6858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FE92AE9-1783-414C-A1DE-0D8899416E6A}"/>
                </a:ext>
              </a:extLst>
            </p:cNvPr>
            <p:cNvCxnSpPr>
              <a:stCxn id="30" idx="2"/>
              <a:endCxn id="35" idx="0"/>
            </p:cNvCxnSpPr>
            <p:nvPr/>
          </p:nvCxnSpPr>
          <p:spPr bwMode="auto">
            <a:xfrm rot="5400000">
              <a:off x="4267200" y="2971800"/>
              <a:ext cx="6096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B10F5D3B-B8E2-A94E-BDF2-2B6EAE6232EC}"/>
                </a:ext>
              </a:extLst>
            </p:cNvPr>
            <p:cNvCxnSpPr>
              <a:stCxn id="35" idx="2"/>
              <a:endCxn id="26" idx="1"/>
            </p:cNvCxnSpPr>
            <p:nvPr/>
          </p:nvCxnSpPr>
          <p:spPr bwMode="auto">
            <a:xfrm rot="5400000">
              <a:off x="4229100" y="4305300"/>
              <a:ext cx="6858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22EB4C71-1204-6C4B-B9E0-65CEF0F23A9E}"/>
                </a:ext>
              </a:extLst>
            </p:cNvPr>
            <p:cNvCxnSpPr>
              <a:stCxn id="29" idx="2"/>
              <a:endCxn id="34" idx="0"/>
            </p:cNvCxnSpPr>
            <p:nvPr/>
          </p:nvCxnSpPr>
          <p:spPr bwMode="auto">
            <a:xfrm rot="5400000">
              <a:off x="6553200" y="2971800"/>
              <a:ext cx="6096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9560E2B-4600-7F44-9B25-40CDA48E7E2A}"/>
                </a:ext>
              </a:extLst>
            </p:cNvPr>
            <p:cNvCxnSpPr>
              <a:stCxn id="34" idx="2"/>
              <a:endCxn id="27" idx="1"/>
            </p:cNvCxnSpPr>
            <p:nvPr/>
          </p:nvCxnSpPr>
          <p:spPr bwMode="auto">
            <a:xfrm rot="5400000">
              <a:off x="6515100" y="4305300"/>
              <a:ext cx="6858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9092682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Hardware vs. Software Architecture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16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It is possible to use one software strategy on a different hardware arrangement</a:t>
            </a:r>
          </a:p>
          <a:p>
            <a:r>
              <a:rPr lang="en-GB" dirty="0"/>
              <a:t>Also possible to simulate one hardware configuration on another</a:t>
            </a:r>
          </a:p>
          <a:p>
            <a:pPr lvl="1"/>
            <a:r>
              <a:rPr lang="en-GB" dirty="0"/>
              <a:t>Virtual Shared Disk (VSD) makes an IBM SP shared nothing system look like a shared disc setup (for Oracle)</a:t>
            </a:r>
          </a:p>
          <a:p>
            <a:r>
              <a:rPr lang="en-GB" dirty="0"/>
              <a:t>From this point on, we deal only with shared </a:t>
            </a:r>
            <a:r>
              <a:rPr lang="en-GB" dirty="0" err="1"/>
              <a:t>nothi</a:t>
            </a:r>
            <a:r>
              <a:rPr lang="en-US" dirty="0" err="1"/>
              <a:t>ng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62627E-FA37-6140-8851-4D587ABA4C3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908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Shared Nothing Challenges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Partitioning the data</a:t>
            </a:r>
          </a:p>
          <a:p>
            <a:r>
              <a:rPr lang="en-GB" dirty="0"/>
              <a:t>Keeping the partitioned data balanced</a:t>
            </a:r>
          </a:p>
          <a:p>
            <a:r>
              <a:rPr lang="en-GB" dirty="0"/>
              <a:t>Splitting up queries to get the work done</a:t>
            </a:r>
          </a:p>
          <a:p>
            <a:r>
              <a:rPr lang="en-GB" dirty="0"/>
              <a:t>Avoiding distributed deadlock</a:t>
            </a:r>
          </a:p>
          <a:p>
            <a:r>
              <a:rPr lang="en-GB" dirty="0"/>
              <a:t>Concurrency control</a:t>
            </a:r>
          </a:p>
          <a:p>
            <a:r>
              <a:rPr lang="en-GB" dirty="0"/>
              <a:t>Dealing with node failure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851AE5-B99C-C14F-9544-FD856980D1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4486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Parallel Query Processing</a:t>
            </a:r>
          </a:p>
        </p:txBody>
      </p:sp>
    </p:spTree>
    <p:extLst>
      <p:ext uri="{BB962C8B-B14F-4D97-AF65-F5344CB8AC3E}">
        <p14:creationId xmlns:p14="http://schemas.microsoft.com/office/powerpoint/2010/main" val="8221689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Dividing up the Work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19</a:t>
            </a:fld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00B3B6-42D2-C744-9B2D-4D9F4EBFF01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4876800" y="1905000"/>
            <a:ext cx="2362200" cy="8382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Application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4876800" y="3276600"/>
            <a:ext cx="2362200" cy="8382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Coordinator Process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4876800" y="4724400"/>
            <a:ext cx="2362200" cy="8382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Worker</a:t>
            </a:r>
            <a:br>
              <a:rPr lang="en-GB" sz="24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sz="24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Process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1981200" y="4724400"/>
            <a:ext cx="2362200" cy="8382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Worker</a:t>
            </a:r>
            <a:br>
              <a:rPr lang="en-GB" sz="24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sz="24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Process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7848600" y="4724400"/>
            <a:ext cx="2362200" cy="8382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Worker</a:t>
            </a:r>
            <a:br>
              <a:rPr lang="en-GB" sz="24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sz="24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Process</a:t>
            </a:r>
          </a:p>
        </p:txBody>
      </p:sp>
      <p:cxnSp>
        <p:nvCxnSpPr>
          <p:cNvPr id="12" name="Elbow Connector 11"/>
          <p:cNvCxnSpPr>
            <a:stCxn id="6" idx="2"/>
            <a:endCxn id="7" idx="0"/>
          </p:cNvCxnSpPr>
          <p:nvPr/>
        </p:nvCxnSpPr>
        <p:spPr bwMode="auto">
          <a:xfrm rot="5400000">
            <a:off x="5791200" y="3009900"/>
            <a:ext cx="533400" cy="158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Elbow Connector 15"/>
          <p:cNvCxnSpPr>
            <a:stCxn id="7" idx="2"/>
            <a:endCxn id="8" idx="0"/>
          </p:cNvCxnSpPr>
          <p:nvPr/>
        </p:nvCxnSpPr>
        <p:spPr bwMode="auto">
          <a:xfrm rot="5400000">
            <a:off x="5753100" y="4419600"/>
            <a:ext cx="609600" cy="158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Elbow Connector 17"/>
          <p:cNvCxnSpPr>
            <a:stCxn id="7" idx="2"/>
            <a:endCxn id="10" idx="0"/>
          </p:cNvCxnSpPr>
          <p:nvPr/>
        </p:nvCxnSpPr>
        <p:spPr bwMode="auto">
          <a:xfrm rot="16200000" flipH="1">
            <a:off x="7239000" y="2933700"/>
            <a:ext cx="609600" cy="29718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Elbow Connector 19"/>
          <p:cNvCxnSpPr>
            <a:stCxn id="7" idx="2"/>
            <a:endCxn id="9" idx="0"/>
          </p:cNvCxnSpPr>
          <p:nvPr/>
        </p:nvCxnSpPr>
        <p:spPr bwMode="auto">
          <a:xfrm rot="5400000">
            <a:off x="4305300" y="2971800"/>
            <a:ext cx="609600" cy="28956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794564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Parallel Databases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COMP3211 Advanced Databases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Dr Nicholas Gibbins - </a:t>
            </a:r>
            <a:r>
              <a:rPr lang="en-GB" dirty="0" err="1"/>
              <a:t>nmg@ecs.soton.ac.uk</a:t>
            </a:r>
            <a:br>
              <a:rPr lang="en-GB" dirty="0"/>
            </a:br>
            <a:r>
              <a:rPr lang="en-GB" dirty="0"/>
              <a:t>2018-2019</a:t>
            </a:r>
          </a:p>
        </p:txBody>
      </p:sp>
    </p:spTree>
    <p:extLst>
      <p:ext uri="{BB962C8B-B14F-4D97-AF65-F5344CB8AC3E}">
        <p14:creationId xmlns:p14="http://schemas.microsoft.com/office/powerpoint/2010/main" val="1294005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Database Software on each node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20</a:t>
            </a:fld>
            <a:endParaRPr lang="en-GB"/>
          </a:p>
        </p:txBody>
      </p:sp>
      <p:sp>
        <p:nvSpPr>
          <p:cNvPr id="4" name="Rectangle 3"/>
          <p:cNvSpPr/>
          <p:nvPr/>
        </p:nvSpPr>
        <p:spPr bwMode="auto">
          <a:xfrm>
            <a:off x="1355345" y="1773238"/>
            <a:ext cx="2209800" cy="3581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0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1583945" y="2001838"/>
            <a:ext cx="1752600" cy="762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 cmpd="sng">
            <a:solidFill>
              <a:schemeClr val="accent2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App1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583945" y="2992438"/>
            <a:ext cx="1752600" cy="21336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DBMS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736345" y="4287838"/>
            <a:ext cx="609600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 cmpd="sng">
            <a:solidFill>
              <a:schemeClr val="accent2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W1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2574545" y="4287838"/>
            <a:ext cx="609600" cy="5334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28575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W2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1736345" y="3449638"/>
            <a:ext cx="1447800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 cmpd="sng">
            <a:solidFill>
              <a:schemeClr val="accent2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C1</a:t>
            </a:r>
          </a:p>
        </p:txBody>
      </p:sp>
      <p:sp>
        <p:nvSpPr>
          <p:cNvPr id="10" name="Can 9"/>
          <p:cNvSpPr/>
          <p:nvPr/>
        </p:nvSpPr>
        <p:spPr bwMode="auto">
          <a:xfrm>
            <a:off x="1736345" y="5551488"/>
            <a:ext cx="1447800" cy="6858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0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4991100" y="1773238"/>
            <a:ext cx="2209800" cy="3581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0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5219700" y="2992438"/>
            <a:ext cx="1752600" cy="21336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DBMS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5372100" y="4287838"/>
            <a:ext cx="609600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 cmpd="sng">
            <a:solidFill>
              <a:schemeClr val="accent2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W1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6210300" y="4287838"/>
            <a:ext cx="609600" cy="5334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28575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W2</a:t>
            </a:r>
          </a:p>
        </p:txBody>
      </p:sp>
      <p:sp>
        <p:nvSpPr>
          <p:cNvPr id="17" name="Can 16"/>
          <p:cNvSpPr/>
          <p:nvPr/>
        </p:nvSpPr>
        <p:spPr bwMode="auto">
          <a:xfrm>
            <a:off x="5372100" y="5551488"/>
            <a:ext cx="1447800" cy="6858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0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8628063" y="1773238"/>
            <a:ext cx="2209800" cy="3581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0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8856663" y="2001838"/>
            <a:ext cx="1752600" cy="762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28575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App2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8856663" y="2992438"/>
            <a:ext cx="1752600" cy="21336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DBMS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9009063" y="4287838"/>
            <a:ext cx="609600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 cmpd="sng">
            <a:solidFill>
              <a:schemeClr val="accent2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W1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9847263" y="4287838"/>
            <a:ext cx="609600" cy="5334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28575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W2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9009063" y="3449638"/>
            <a:ext cx="1447800" cy="5334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28575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C2</a:t>
            </a:r>
          </a:p>
        </p:txBody>
      </p:sp>
      <p:sp>
        <p:nvSpPr>
          <p:cNvPr id="24" name="Can 23"/>
          <p:cNvSpPr/>
          <p:nvPr/>
        </p:nvSpPr>
        <p:spPr bwMode="auto">
          <a:xfrm>
            <a:off x="9009063" y="5551488"/>
            <a:ext cx="1447800" cy="6858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0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cxnSp>
        <p:nvCxnSpPr>
          <p:cNvPr id="26" name="Straight Connector 25"/>
          <p:cNvCxnSpPr>
            <a:stCxn id="20" idx="2"/>
            <a:endCxn id="24" idx="1"/>
          </p:cNvCxnSpPr>
          <p:nvPr/>
        </p:nvCxnSpPr>
        <p:spPr bwMode="auto">
          <a:xfrm>
            <a:off x="9732963" y="5126038"/>
            <a:ext cx="0" cy="42545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>
            <a:stCxn id="13" idx="2"/>
            <a:endCxn id="17" idx="1"/>
          </p:cNvCxnSpPr>
          <p:nvPr/>
        </p:nvCxnSpPr>
        <p:spPr bwMode="auto">
          <a:xfrm>
            <a:off x="6096000" y="5126038"/>
            <a:ext cx="0" cy="42545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/>
          <p:cNvCxnSpPr>
            <a:stCxn id="6" idx="2"/>
            <a:endCxn id="10" idx="1"/>
          </p:cNvCxnSpPr>
          <p:nvPr/>
        </p:nvCxnSpPr>
        <p:spPr bwMode="auto">
          <a:xfrm>
            <a:off x="2460245" y="5126038"/>
            <a:ext cx="0" cy="42545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Straight Connector 31"/>
          <p:cNvCxnSpPr>
            <a:stCxn id="5" idx="2"/>
            <a:endCxn id="9" idx="0"/>
          </p:cNvCxnSpPr>
          <p:nvPr/>
        </p:nvCxnSpPr>
        <p:spPr bwMode="auto">
          <a:xfrm rot="5400000">
            <a:off x="2117345" y="3106738"/>
            <a:ext cx="685800" cy="158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/>
          <p:cNvCxnSpPr>
            <a:stCxn id="19" idx="2"/>
            <a:endCxn id="23" idx="0"/>
          </p:cNvCxnSpPr>
          <p:nvPr/>
        </p:nvCxnSpPr>
        <p:spPr bwMode="auto">
          <a:xfrm rot="5400000">
            <a:off x="9390063" y="3106738"/>
            <a:ext cx="685800" cy="158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8" name="Elbow Connector 67"/>
          <p:cNvCxnSpPr>
            <a:stCxn id="8" idx="2"/>
            <a:endCxn id="15" idx="2"/>
          </p:cNvCxnSpPr>
          <p:nvPr/>
        </p:nvCxnSpPr>
        <p:spPr bwMode="auto">
          <a:xfrm rot="16200000" flipH="1">
            <a:off x="4697222" y="3003360"/>
            <a:ext cx="12700" cy="3635755"/>
          </a:xfrm>
          <a:prstGeom prst="bentConnector3">
            <a:avLst>
              <a:gd name="adj1" fmla="val 1173913"/>
            </a:avLst>
          </a:prstGeom>
          <a:solidFill>
            <a:schemeClr val="accent1"/>
          </a:solidFill>
          <a:ln w="28575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1" name="Elbow Connector 70"/>
          <p:cNvCxnSpPr>
            <a:stCxn id="15" idx="2"/>
            <a:endCxn id="22" idx="2"/>
          </p:cNvCxnSpPr>
          <p:nvPr/>
        </p:nvCxnSpPr>
        <p:spPr bwMode="auto">
          <a:xfrm rot="16200000" flipH="1">
            <a:off x="8333581" y="3002756"/>
            <a:ext cx="12700" cy="3636963"/>
          </a:xfrm>
          <a:prstGeom prst="bentConnector3">
            <a:avLst>
              <a:gd name="adj1" fmla="val 1173898"/>
            </a:avLst>
          </a:prstGeom>
          <a:solidFill>
            <a:schemeClr val="accent1"/>
          </a:solidFill>
          <a:ln w="28575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4" name="Shape 73"/>
          <p:cNvCxnSpPr>
            <a:stCxn id="23" idx="3"/>
          </p:cNvCxnSpPr>
          <p:nvPr/>
        </p:nvCxnSpPr>
        <p:spPr bwMode="auto">
          <a:xfrm flipH="1">
            <a:off x="10152063" y="3716338"/>
            <a:ext cx="304800" cy="1181100"/>
          </a:xfrm>
          <a:prstGeom prst="bentConnector4">
            <a:avLst>
              <a:gd name="adj1" fmla="val -27415"/>
              <a:gd name="adj2" fmla="val 105395"/>
            </a:avLst>
          </a:prstGeom>
          <a:solidFill>
            <a:schemeClr val="accent1"/>
          </a:solidFill>
          <a:ln w="28575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8" name="Elbow Connector 77"/>
          <p:cNvCxnSpPr>
            <a:stCxn id="9" idx="2"/>
            <a:endCxn id="7" idx="0"/>
          </p:cNvCxnSpPr>
          <p:nvPr/>
        </p:nvCxnSpPr>
        <p:spPr bwMode="auto">
          <a:xfrm rot="5400000">
            <a:off x="2098295" y="3925888"/>
            <a:ext cx="304800" cy="4191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0" name="Elbow Connector 79"/>
          <p:cNvCxnSpPr>
            <a:stCxn id="9" idx="2"/>
            <a:endCxn id="14" idx="0"/>
          </p:cNvCxnSpPr>
          <p:nvPr/>
        </p:nvCxnSpPr>
        <p:spPr bwMode="auto">
          <a:xfrm rot="16200000" flipH="1">
            <a:off x="3916172" y="2527110"/>
            <a:ext cx="304800" cy="321665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2" name="Elbow Connector 81"/>
          <p:cNvCxnSpPr>
            <a:stCxn id="9" idx="2"/>
            <a:endCxn id="21" idx="0"/>
          </p:cNvCxnSpPr>
          <p:nvPr/>
        </p:nvCxnSpPr>
        <p:spPr bwMode="auto">
          <a:xfrm rot="16200000" flipH="1">
            <a:off x="5734654" y="708629"/>
            <a:ext cx="304800" cy="685361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956136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4" grpId="0" animBg="1"/>
      <p:bldP spid="15" grpId="0" animBg="1"/>
      <p:bldP spid="19" grpId="0" animBg="1"/>
      <p:bldP spid="21" grpId="0" animBg="1"/>
      <p:bldP spid="22" grpId="0" animBg="1"/>
      <p:bldP spid="2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Inter-Query Parallelism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21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Improves throughput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Different queries/transactions execute on different processors</a:t>
            </a:r>
          </a:p>
          <a:p>
            <a:pPr lvl="1"/>
            <a:r>
              <a:rPr lang="en-GB" dirty="0"/>
              <a:t>(largely equivalent to material in lectures on concurrency)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44D393-E9B5-4644-864A-85B8CF5C85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6630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Intra-Query Parallelism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22</a:t>
            </a:fld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Improves response times (lower latency)</a:t>
            </a:r>
          </a:p>
          <a:p>
            <a:pPr marL="0" indent="0">
              <a:buNone/>
            </a:pPr>
            <a:r>
              <a:rPr lang="en-US" dirty="0"/>
              <a:t>Intra-operator (horizontal) parallelism</a:t>
            </a:r>
          </a:p>
          <a:p>
            <a:pPr lvl="1"/>
            <a:r>
              <a:rPr lang="en-GB" dirty="0"/>
              <a:t>Operators decomposed into independent operator instances, which perform the same operation on different subsets of data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Inter-operator (vertical) parallelism</a:t>
            </a:r>
          </a:p>
          <a:p>
            <a:pPr lvl="1"/>
            <a:r>
              <a:rPr lang="en-GB" dirty="0"/>
              <a:t>Operations are overlapped</a:t>
            </a:r>
          </a:p>
          <a:p>
            <a:pPr lvl="1"/>
            <a:r>
              <a:rPr lang="en-GB" dirty="0"/>
              <a:t>Pipeline data from one stage to the next without materialisation</a:t>
            </a:r>
          </a:p>
          <a:p>
            <a:pPr marL="0" indent="0">
              <a:buNone/>
            </a:pPr>
            <a:r>
              <a:rPr lang="en-US" dirty="0"/>
              <a:t>Bushy (independent) parallelism</a:t>
            </a:r>
          </a:p>
          <a:p>
            <a:pPr lvl="1"/>
            <a:r>
              <a:rPr lang="en-US" dirty="0" err="1"/>
              <a:t>Subtrees</a:t>
            </a:r>
            <a:r>
              <a:rPr lang="en-US" dirty="0"/>
              <a:t> in query plan executed concurrently</a:t>
            </a:r>
          </a:p>
          <a:p>
            <a:pPr lvl="1"/>
            <a:endParaRPr lang="en-GB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A1269D-31A7-5044-BC80-FA6E6E2350A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9981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Intra-Operator Parallelism</a:t>
            </a:r>
          </a:p>
        </p:txBody>
      </p:sp>
    </p:spTree>
    <p:extLst>
      <p:ext uri="{BB962C8B-B14F-4D97-AF65-F5344CB8AC3E}">
        <p14:creationId xmlns:p14="http://schemas.microsoft.com/office/powerpoint/2010/main" val="40593596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Intra-Operator Parallelism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24</a:t>
            </a:fld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6B5E655-59E6-5A43-B812-0DB1759C572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 bwMode="auto">
          <a:xfrm>
            <a:off x="5219700" y="1828800"/>
            <a:ext cx="17526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SQL Query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2514600" y="3429000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Subset</a:t>
            </a:r>
            <a:b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Queries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4495800" y="3429000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Subset</a:t>
            </a:r>
            <a:b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Queries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6400800" y="3429000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Subset</a:t>
            </a:r>
            <a:b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Queries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8382000" y="3429000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Subset</a:t>
            </a:r>
            <a:b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Queries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2514600" y="5562600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Processor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4495800" y="5562600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Processor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6400800" y="5562600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Processor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382000" y="5562600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Processor</a:t>
            </a:r>
          </a:p>
        </p:txBody>
      </p:sp>
      <p:cxnSp>
        <p:nvCxnSpPr>
          <p:cNvPr id="14" name="Straight Arrow Connector 13"/>
          <p:cNvCxnSpPr>
            <a:stCxn id="4" idx="2"/>
            <a:endCxn id="5" idx="0"/>
          </p:cNvCxnSpPr>
          <p:nvPr/>
        </p:nvCxnSpPr>
        <p:spPr bwMode="auto">
          <a:xfrm rot="5400000">
            <a:off x="4143375" y="1476375"/>
            <a:ext cx="990600" cy="291465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6" name="Straight Arrow Connector 15"/>
          <p:cNvCxnSpPr>
            <a:stCxn id="4" idx="2"/>
            <a:endCxn id="6" idx="0"/>
          </p:cNvCxnSpPr>
          <p:nvPr/>
        </p:nvCxnSpPr>
        <p:spPr bwMode="auto">
          <a:xfrm rot="5400000">
            <a:off x="5133975" y="2466975"/>
            <a:ext cx="990600" cy="93345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8" name="Straight Arrow Connector 17"/>
          <p:cNvCxnSpPr>
            <a:stCxn id="4" idx="2"/>
            <a:endCxn id="7" idx="0"/>
          </p:cNvCxnSpPr>
          <p:nvPr/>
        </p:nvCxnSpPr>
        <p:spPr bwMode="auto">
          <a:xfrm rot="16200000" flipH="1">
            <a:off x="6086475" y="2447925"/>
            <a:ext cx="990600" cy="97155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20" name="Straight Arrow Connector 19"/>
          <p:cNvCxnSpPr>
            <a:stCxn id="4" idx="2"/>
            <a:endCxn id="8" idx="0"/>
          </p:cNvCxnSpPr>
          <p:nvPr/>
        </p:nvCxnSpPr>
        <p:spPr bwMode="auto">
          <a:xfrm rot="16200000" flipH="1">
            <a:off x="7077075" y="1457325"/>
            <a:ext cx="990600" cy="295275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22" name="Down Arrow 21"/>
          <p:cNvSpPr/>
          <p:nvPr/>
        </p:nvSpPr>
        <p:spPr bwMode="auto">
          <a:xfrm>
            <a:off x="2895600" y="4495800"/>
            <a:ext cx="609600" cy="457200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" name="Down Arrow 22"/>
          <p:cNvSpPr/>
          <p:nvPr/>
        </p:nvSpPr>
        <p:spPr bwMode="auto">
          <a:xfrm>
            <a:off x="4876800" y="4495800"/>
            <a:ext cx="609600" cy="457200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" name="Down Arrow 23"/>
          <p:cNvSpPr/>
          <p:nvPr/>
        </p:nvSpPr>
        <p:spPr bwMode="auto">
          <a:xfrm>
            <a:off x="6781800" y="4495800"/>
            <a:ext cx="609600" cy="457200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" name="Down Arrow 24"/>
          <p:cNvSpPr/>
          <p:nvPr/>
        </p:nvSpPr>
        <p:spPr bwMode="auto">
          <a:xfrm>
            <a:off x="8763000" y="4495800"/>
            <a:ext cx="609600" cy="457200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793960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Partitioning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25</a:t>
            </a:fld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Decomposition of operators relies on data being partitioned across the servers that comprise the parallel database</a:t>
            </a:r>
          </a:p>
          <a:p>
            <a:pPr lvl="1"/>
            <a:r>
              <a:rPr lang="en-GB" dirty="0"/>
              <a:t>Access data in parallel to mitigate the I/O bottleneck</a:t>
            </a:r>
          </a:p>
          <a:p>
            <a:pPr marL="0" indent="0">
              <a:buNone/>
            </a:pPr>
            <a:r>
              <a:rPr lang="en-US" dirty="0"/>
              <a:t>Partitions should aim to spread I/O load evenly across servers</a:t>
            </a:r>
          </a:p>
          <a:p>
            <a:pPr marL="0" indent="0">
              <a:buNone/>
            </a:pPr>
            <a:r>
              <a:rPr lang="en-US" dirty="0"/>
              <a:t>Choice of partitions affords different parallel query processing approaches:</a:t>
            </a:r>
          </a:p>
          <a:p>
            <a:pPr lvl="1"/>
            <a:r>
              <a:rPr lang="en-US" dirty="0"/>
              <a:t>Range partitioning</a:t>
            </a:r>
          </a:p>
          <a:p>
            <a:pPr lvl="1"/>
            <a:r>
              <a:rPr lang="en-US" dirty="0"/>
              <a:t>Hash partitioning</a:t>
            </a:r>
          </a:p>
          <a:p>
            <a:pPr lvl="1"/>
            <a:r>
              <a:rPr lang="en-US" dirty="0"/>
              <a:t>Schema partitioning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AFEE83-8758-CC46-8ADA-9BCB400929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3004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Range Partitioning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26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E017234-38CC-D944-B6BA-6940182B1B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an 3"/>
          <p:cNvSpPr/>
          <p:nvPr/>
        </p:nvSpPr>
        <p:spPr bwMode="auto">
          <a:xfrm>
            <a:off x="6781800" y="2209800"/>
            <a:ext cx="1295400" cy="6858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Can 4"/>
          <p:cNvSpPr/>
          <p:nvPr/>
        </p:nvSpPr>
        <p:spPr bwMode="auto">
          <a:xfrm>
            <a:off x="6781800" y="3200400"/>
            <a:ext cx="1295400" cy="6858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Can 5"/>
          <p:cNvSpPr/>
          <p:nvPr/>
        </p:nvSpPr>
        <p:spPr bwMode="auto">
          <a:xfrm>
            <a:off x="6781800" y="4191000"/>
            <a:ext cx="1295400" cy="6858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810000" y="2171700"/>
            <a:ext cx="1600200" cy="27051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A-H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 dirty="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 dirty="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I-P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 dirty="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 dirty="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Q-Z</a:t>
            </a:r>
          </a:p>
        </p:txBody>
      </p:sp>
      <p:cxnSp>
        <p:nvCxnSpPr>
          <p:cNvPr id="9" name="Straight Arrow Connector 8"/>
          <p:cNvCxnSpPr>
            <a:endCxn id="4" idx="2"/>
          </p:cNvCxnSpPr>
          <p:nvPr/>
        </p:nvCxnSpPr>
        <p:spPr bwMode="auto">
          <a:xfrm>
            <a:off x="5410200" y="2209800"/>
            <a:ext cx="1371600" cy="3429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0" name="Straight Arrow Connector 9"/>
          <p:cNvCxnSpPr>
            <a:endCxn id="5" idx="2"/>
          </p:cNvCxnSpPr>
          <p:nvPr/>
        </p:nvCxnSpPr>
        <p:spPr bwMode="auto">
          <a:xfrm>
            <a:off x="5410200" y="2971800"/>
            <a:ext cx="1371600" cy="5715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3" name="Straight Arrow Connector 12"/>
          <p:cNvCxnSpPr>
            <a:endCxn id="6" idx="2"/>
          </p:cNvCxnSpPr>
          <p:nvPr/>
        </p:nvCxnSpPr>
        <p:spPr bwMode="auto">
          <a:xfrm>
            <a:off x="5410200" y="4038600"/>
            <a:ext cx="1371600" cy="4953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4" name="Straight Arrow Connector 13"/>
          <p:cNvCxnSpPr>
            <a:endCxn id="4" idx="2"/>
          </p:cNvCxnSpPr>
          <p:nvPr/>
        </p:nvCxnSpPr>
        <p:spPr bwMode="auto">
          <a:xfrm flipV="1">
            <a:off x="5410200" y="2552700"/>
            <a:ext cx="1371600" cy="4191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20" name="Straight Arrow Connector 19"/>
          <p:cNvCxnSpPr>
            <a:endCxn id="5" idx="2"/>
          </p:cNvCxnSpPr>
          <p:nvPr/>
        </p:nvCxnSpPr>
        <p:spPr bwMode="auto">
          <a:xfrm flipV="1">
            <a:off x="5410200" y="3543300"/>
            <a:ext cx="1371600" cy="4953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26" name="Straight Arrow Connector 25"/>
          <p:cNvCxnSpPr>
            <a:endCxn id="6" idx="2"/>
          </p:cNvCxnSpPr>
          <p:nvPr/>
        </p:nvCxnSpPr>
        <p:spPr bwMode="auto">
          <a:xfrm flipV="1">
            <a:off x="5410200" y="4533900"/>
            <a:ext cx="1371600" cy="3429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2558756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Hash Partitioning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27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E94703B-ED5F-8A43-88F6-514C219ADD4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an 3"/>
          <p:cNvSpPr/>
          <p:nvPr/>
        </p:nvSpPr>
        <p:spPr bwMode="auto">
          <a:xfrm>
            <a:off x="6781800" y="2209800"/>
            <a:ext cx="1295400" cy="6858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Can 4"/>
          <p:cNvSpPr/>
          <p:nvPr/>
        </p:nvSpPr>
        <p:spPr bwMode="auto">
          <a:xfrm>
            <a:off x="6781800" y="3200400"/>
            <a:ext cx="1295400" cy="6858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Can 5"/>
          <p:cNvSpPr/>
          <p:nvPr/>
        </p:nvSpPr>
        <p:spPr bwMode="auto">
          <a:xfrm>
            <a:off x="6781800" y="4191000"/>
            <a:ext cx="1295400" cy="6858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810000" y="2171700"/>
            <a:ext cx="1600200" cy="27051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triangle" w="lg" len="lg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Table</a:t>
            </a:r>
          </a:p>
        </p:txBody>
      </p:sp>
      <p:cxnSp>
        <p:nvCxnSpPr>
          <p:cNvPr id="9" name="Straight Arrow Connector 8"/>
          <p:cNvCxnSpPr>
            <a:endCxn id="5" idx="2"/>
          </p:cNvCxnSpPr>
          <p:nvPr/>
        </p:nvCxnSpPr>
        <p:spPr bwMode="auto">
          <a:xfrm>
            <a:off x="5410200" y="2514600"/>
            <a:ext cx="1371600" cy="10287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0" name="Straight Arrow Connector 9"/>
          <p:cNvCxnSpPr>
            <a:endCxn id="6" idx="2"/>
          </p:cNvCxnSpPr>
          <p:nvPr/>
        </p:nvCxnSpPr>
        <p:spPr bwMode="auto">
          <a:xfrm>
            <a:off x="5410200" y="3581400"/>
            <a:ext cx="1371600" cy="9525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3" name="Straight Arrow Connector 12"/>
          <p:cNvCxnSpPr>
            <a:endCxn id="4" idx="2"/>
          </p:cNvCxnSpPr>
          <p:nvPr/>
        </p:nvCxnSpPr>
        <p:spPr bwMode="auto">
          <a:xfrm rot="5400000" flipH="1" flipV="1">
            <a:off x="5200650" y="2762250"/>
            <a:ext cx="1790700" cy="13716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7793553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Schema Partitioning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28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D2232A8-0B9D-B049-838E-FFD1DD756E7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an 3"/>
          <p:cNvSpPr/>
          <p:nvPr/>
        </p:nvSpPr>
        <p:spPr bwMode="auto">
          <a:xfrm>
            <a:off x="6781800" y="2209800"/>
            <a:ext cx="1295400" cy="6858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Can 4"/>
          <p:cNvSpPr/>
          <p:nvPr/>
        </p:nvSpPr>
        <p:spPr bwMode="auto">
          <a:xfrm>
            <a:off x="6781800" y="3200400"/>
            <a:ext cx="1295400" cy="6858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Can 5"/>
          <p:cNvSpPr/>
          <p:nvPr/>
        </p:nvSpPr>
        <p:spPr bwMode="auto">
          <a:xfrm>
            <a:off x="6781800" y="4191000"/>
            <a:ext cx="1295400" cy="6858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810000" y="2171700"/>
            <a:ext cx="1600200" cy="17145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Table 1</a:t>
            </a:r>
          </a:p>
        </p:txBody>
      </p:sp>
      <p:cxnSp>
        <p:nvCxnSpPr>
          <p:cNvPr id="9" name="Straight Arrow Connector 8"/>
          <p:cNvCxnSpPr>
            <a:endCxn id="4" idx="2"/>
          </p:cNvCxnSpPr>
          <p:nvPr/>
        </p:nvCxnSpPr>
        <p:spPr bwMode="auto">
          <a:xfrm>
            <a:off x="5410200" y="2438400"/>
            <a:ext cx="1371600" cy="1143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0" name="Straight Arrow Connector 9"/>
          <p:cNvCxnSpPr>
            <a:endCxn id="5" idx="2"/>
          </p:cNvCxnSpPr>
          <p:nvPr/>
        </p:nvCxnSpPr>
        <p:spPr bwMode="auto">
          <a:xfrm flipV="1">
            <a:off x="5410200" y="3543300"/>
            <a:ext cx="1371600" cy="1143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3" name="Straight Arrow Connector 12"/>
          <p:cNvCxnSpPr>
            <a:stCxn id="11" idx="3"/>
            <a:endCxn id="6" idx="2"/>
          </p:cNvCxnSpPr>
          <p:nvPr/>
        </p:nvCxnSpPr>
        <p:spPr bwMode="auto">
          <a:xfrm>
            <a:off x="5410200" y="4533900"/>
            <a:ext cx="1371600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11" name="Rectangle 10"/>
          <p:cNvSpPr/>
          <p:nvPr/>
        </p:nvSpPr>
        <p:spPr bwMode="auto">
          <a:xfrm>
            <a:off x="3810000" y="4191000"/>
            <a:ext cx="1600200" cy="6858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Table 2</a:t>
            </a:r>
          </a:p>
        </p:txBody>
      </p:sp>
    </p:spTree>
    <p:extLst>
      <p:ext uri="{BB962C8B-B14F-4D97-AF65-F5344CB8AC3E}">
        <p14:creationId xmlns:p14="http://schemas.microsoft.com/office/powerpoint/2010/main" val="31332168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Rebalancing Data</a:t>
            </a:r>
          </a:p>
        </p:txBody>
      </p:sp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29</a:t>
            </a:fld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90C1AB-F18A-0A43-BC6C-BDEF3E29722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1828800" y="1676400"/>
            <a:ext cx="7848600" cy="1066800"/>
            <a:chOff x="304800" y="1676400"/>
            <a:chExt cx="7848600" cy="1066800"/>
          </a:xfrm>
        </p:grpSpPr>
        <p:sp>
          <p:nvSpPr>
            <p:cNvPr id="9" name="Rectangle 8"/>
            <p:cNvSpPr/>
            <p:nvPr/>
          </p:nvSpPr>
          <p:spPr bwMode="auto">
            <a:xfrm>
              <a:off x="5486400" y="22098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4953000" y="22098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6019800" y="22098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6553200" y="22098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" name="Rectangle 4"/>
            <p:cNvSpPr/>
            <p:nvPr/>
          </p:nvSpPr>
          <p:spPr bwMode="auto">
            <a:xfrm>
              <a:off x="5486400" y="18288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4953000" y="18288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6019800" y="18288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6553200" y="18288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6" name="Rectangle 55"/>
            <p:cNvSpPr/>
            <p:nvPr/>
          </p:nvSpPr>
          <p:spPr bwMode="auto">
            <a:xfrm>
              <a:off x="4800600" y="1676400"/>
              <a:ext cx="3352800" cy="10668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304800" y="1981200"/>
              <a:ext cx="27414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latin typeface="Lucida Sans" panose="020B0602030504020204" pitchFamily="34" charset="77"/>
                  <a:cs typeface="Georgia"/>
                </a:rPr>
                <a:t>Data in proper balance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828800" y="2895600"/>
            <a:ext cx="7848600" cy="1066800"/>
            <a:chOff x="304800" y="2895600"/>
            <a:chExt cx="7848600" cy="1066800"/>
          </a:xfrm>
        </p:grpSpPr>
        <p:sp>
          <p:nvSpPr>
            <p:cNvPr id="13" name="Rectangle 12"/>
            <p:cNvSpPr/>
            <p:nvPr/>
          </p:nvSpPr>
          <p:spPr bwMode="auto">
            <a:xfrm>
              <a:off x="5486400" y="3124200"/>
              <a:ext cx="3810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4953000" y="3200400"/>
              <a:ext cx="381000" cy="609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6019800" y="3200400"/>
              <a:ext cx="381000" cy="609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6553200" y="34290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5486400" y="30480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4953000" y="30480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6019800" y="30480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6553200" y="30480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5" name="Rectangle 54"/>
            <p:cNvSpPr/>
            <p:nvPr/>
          </p:nvSpPr>
          <p:spPr bwMode="auto">
            <a:xfrm>
              <a:off x="4800600" y="2895600"/>
              <a:ext cx="3352800" cy="10668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304800" y="3195935"/>
              <a:ext cx="37369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latin typeface="Lucida Sans" panose="020B0602030504020204" pitchFamily="34" charset="77"/>
                  <a:cs typeface="Georgia"/>
                </a:rPr>
                <a:t>Data grows, performance drops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828800" y="4114800"/>
            <a:ext cx="7848600" cy="1066800"/>
            <a:chOff x="304800" y="4114800"/>
            <a:chExt cx="7848600" cy="1066800"/>
          </a:xfrm>
        </p:grpSpPr>
        <p:sp>
          <p:nvSpPr>
            <p:cNvPr id="43" name="Rectangle 42"/>
            <p:cNvSpPr/>
            <p:nvPr/>
          </p:nvSpPr>
          <p:spPr bwMode="auto">
            <a:xfrm>
              <a:off x="7086600" y="42672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4" name="Rectangle 43"/>
            <p:cNvSpPr/>
            <p:nvPr/>
          </p:nvSpPr>
          <p:spPr bwMode="auto">
            <a:xfrm>
              <a:off x="7620000" y="42672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5486400" y="4343400"/>
              <a:ext cx="3810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6" name="Rectangle 45"/>
            <p:cNvSpPr/>
            <p:nvPr/>
          </p:nvSpPr>
          <p:spPr bwMode="auto">
            <a:xfrm>
              <a:off x="4953000" y="4419600"/>
              <a:ext cx="381000" cy="609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7" name="Rectangle 46"/>
            <p:cNvSpPr/>
            <p:nvPr/>
          </p:nvSpPr>
          <p:spPr bwMode="auto">
            <a:xfrm>
              <a:off x="6019800" y="4419600"/>
              <a:ext cx="381000" cy="609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8" name="Rectangle 47"/>
            <p:cNvSpPr/>
            <p:nvPr/>
          </p:nvSpPr>
          <p:spPr bwMode="auto">
            <a:xfrm>
              <a:off x="6553200" y="46482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9" name="Rectangle 48"/>
            <p:cNvSpPr/>
            <p:nvPr/>
          </p:nvSpPr>
          <p:spPr bwMode="auto">
            <a:xfrm>
              <a:off x="5486400" y="42672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0" name="Rectangle 49"/>
            <p:cNvSpPr/>
            <p:nvPr/>
          </p:nvSpPr>
          <p:spPr bwMode="auto">
            <a:xfrm>
              <a:off x="4953000" y="42672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1" name="Rectangle 50"/>
            <p:cNvSpPr/>
            <p:nvPr/>
          </p:nvSpPr>
          <p:spPr bwMode="auto">
            <a:xfrm>
              <a:off x="6019800" y="42672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2" name="Rectangle 51"/>
            <p:cNvSpPr/>
            <p:nvPr/>
          </p:nvSpPr>
          <p:spPr bwMode="auto">
            <a:xfrm>
              <a:off x="6553200" y="42672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4" name="Rectangle 53"/>
            <p:cNvSpPr/>
            <p:nvPr/>
          </p:nvSpPr>
          <p:spPr bwMode="auto">
            <a:xfrm>
              <a:off x="4800600" y="4114800"/>
              <a:ext cx="3352800" cy="10668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304800" y="4419600"/>
              <a:ext cx="29193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latin typeface="Lucida Sans" panose="020B0602030504020204" pitchFamily="34" charset="77"/>
                  <a:cs typeface="Georgia"/>
                </a:rPr>
                <a:t>Add new nodes and disc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828800" y="5334000"/>
            <a:ext cx="7848600" cy="1066800"/>
            <a:chOff x="304800" y="5334000"/>
            <a:chExt cx="7848600" cy="1066800"/>
          </a:xfrm>
        </p:grpSpPr>
        <p:sp>
          <p:nvSpPr>
            <p:cNvPr id="29" name="Rectangle 28"/>
            <p:cNvSpPr/>
            <p:nvPr/>
          </p:nvSpPr>
          <p:spPr bwMode="auto">
            <a:xfrm>
              <a:off x="5486400" y="58674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0" name="Rectangle 29"/>
            <p:cNvSpPr/>
            <p:nvPr/>
          </p:nvSpPr>
          <p:spPr bwMode="auto">
            <a:xfrm>
              <a:off x="4953000" y="58674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1" name="Rectangle 30"/>
            <p:cNvSpPr/>
            <p:nvPr/>
          </p:nvSpPr>
          <p:spPr bwMode="auto">
            <a:xfrm>
              <a:off x="6019800" y="58674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2" name="Rectangle 31"/>
            <p:cNvSpPr/>
            <p:nvPr/>
          </p:nvSpPr>
          <p:spPr bwMode="auto">
            <a:xfrm>
              <a:off x="6553200" y="58674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5486400" y="54864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4" name="Rectangle 33"/>
            <p:cNvSpPr/>
            <p:nvPr/>
          </p:nvSpPr>
          <p:spPr bwMode="auto">
            <a:xfrm>
              <a:off x="4953000" y="54864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6019800" y="54864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6" name="Rectangle 35"/>
            <p:cNvSpPr/>
            <p:nvPr/>
          </p:nvSpPr>
          <p:spPr bwMode="auto">
            <a:xfrm>
              <a:off x="6553200" y="54864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7" name="Rectangle 36"/>
            <p:cNvSpPr/>
            <p:nvPr/>
          </p:nvSpPr>
          <p:spPr bwMode="auto">
            <a:xfrm>
              <a:off x="7086600" y="58674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8" name="Rectangle 37"/>
            <p:cNvSpPr/>
            <p:nvPr/>
          </p:nvSpPr>
          <p:spPr bwMode="auto">
            <a:xfrm>
              <a:off x="7620000" y="58674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7086600" y="54864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7620000" y="54864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3" name="Rectangle 52"/>
            <p:cNvSpPr/>
            <p:nvPr/>
          </p:nvSpPr>
          <p:spPr bwMode="auto">
            <a:xfrm>
              <a:off x="4800600" y="5334000"/>
              <a:ext cx="3352800" cy="10668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304800" y="5634335"/>
              <a:ext cx="36760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latin typeface="Lucida Sans" panose="020B0602030504020204" pitchFamily="34" charset="77"/>
                  <a:cs typeface="Georgia"/>
                </a:rPr>
                <a:t>Redistribute data to new nodes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133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I/O bottleneck</a:t>
            </a:r>
          </a:p>
          <a:p>
            <a:r>
              <a:rPr lang="en-US" dirty="0"/>
              <a:t>Parallel architectures</a:t>
            </a:r>
          </a:p>
          <a:p>
            <a:r>
              <a:rPr lang="en-US" dirty="0"/>
              <a:t>Parallel query processing</a:t>
            </a:r>
          </a:p>
          <a:p>
            <a:pPr lvl="1"/>
            <a:r>
              <a:rPr lang="en-US" dirty="0"/>
              <a:t>Inter-operator parallelism</a:t>
            </a:r>
          </a:p>
          <a:p>
            <a:pPr lvl="1"/>
            <a:r>
              <a:rPr lang="en-US" dirty="0"/>
              <a:t>Intra-operator parallelism</a:t>
            </a:r>
          </a:p>
          <a:p>
            <a:pPr lvl="1"/>
            <a:r>
              <a:rPr lang="en-US" dirty="0"/>
              <a:t>Bushy parallelism</a:t>
            </a:r>
          </a:p>
          <a:p>
            <a:r>
              <a:rPr lang="en-US" dirty="0"/>
              <a:t>Concurrency control</a:t>
            </a:r>
          </a:p>
          <a:p>
            <a:r>
              <a:rPr lang="en-US" dirty="0"/>
              <a:t>Reliability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ABE9B6-55DC-4546-ADA9-31E92A8BB5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3561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Intra-Operator Parallelism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30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Example query:</a:t>
            </a:r>
          </a:p>
          <a:p>
            <a:pPr marL="360000" lvl="1" indent="0">
              <a:buNone/>
            </a:pPr>
            <a:r>
              <a:rPr lang="en-GB" dirty="0">
                <a:latin typeface="Lucida Console" panose="020B0609040504020204" pitchFamily="49" charset="0"/>
              </a:rPr>
              <a:t>SELECT c1,c2 FROM t WHERE c1&gt;5.5</a:t>
            </a:r>
          </a:p>
          <a:p>
            <a:pPr marL="0" indent="0">
              <a:buNone/>
            </a:pPr>
            <a:r>
              <a:rPr lang="en-GB" dirty="0"/>
              <a:t>Assumptions:</a:t>
            </a:r>
          </a:p>
          <a:p>
            <a:pPr lvl="1"/>
            <a:r>
              <a:rPr lang="en-GB" dirty="0"/>
              <a:t>100,000 rows </a:t>
            </a:r>
          </a:p>
          <a:p>
            <a:pPr lvl="1"/>
            <a:r>
              <a:rPr lang="en-GB" dirty="0"/>
              <a:t>Predicates eliminate 90% of the rows</a:t>
            </a:r>
          </a:p>
          <a:p>
            <a:pPr marL="0" indent="0">
              <a:buNone/>
            </a:pPr>
            <a:r>
              <a:rPr lang="en-GB" dirty="0"/>
              <a:t>Considerations for query plans:</a:t>
            </a:r>
          </a:p>
          <a:p>
            <a:pPr lvl="1"/>
            <a:r>
              <a:rPr lang="en-GB" dirty="0"/>
              <a:t>Data shipping</a:t>
            </a:r>
          </a:p>
          <a:p>
            <a:pPr lvl="1"/>
            <a:r>
              <a:rPr lang="en-GB" dirty="0"/>
              <a:t>Query shipping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5700E3-6D5F-6445-B5D6-B0AF6D729E4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2567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Shipping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31</a:t>
            </a:fld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51E5C24-67DF-9E40-A542-D9AD406E0A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637582" y="1988840"/>
            <a:ext cx="9717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π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c1,c2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09055" y="3068960"/>
            <a:ext cx="1039067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σ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c1&gt;5.5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24318" y="4077072"/>
            <a:ext cx="39466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∪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47105" y="5229200"/>
            <a:ext cx="429925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t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66104" y="5229200"/>
            <a:ext cx="429925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t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05445" y="5229200"/>
            <a:ext cx="429925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t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03168" y="5229200"/>
            <a:ext cx="429925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t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4</a:t>
            </a:r>
          </a:p>
        </p:txBody>
      </p:sp>
      <p:cxnSp>
        <p:nvCxnSpPr>
          <p:cNvPr id="12" name="Straight Arrow Connector 11"/>
          <p:cNvCxnSpPr>
            <a:stCxn id="7" idx="0"/>
            <a:endCxn id="6" idx="2"/>
          </p:cNvCxnSpPr>
          <p:nvPr/>
        </p:nvCxnSpPr>
        <p:spPr bwMode="auto">
          <a:xfrm flipV="1">
            <a:off x="4162068" y="4538737"/>
            <a:ext cx="1959580" cy="69046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8" idx="0"/>
            <a:endCxn id="6" idx="2"/>
          </p:cNvCxnSpPr>
          <p:nvPr/>
        </p:nvCxnSpPr>
        <p:spPr bwMode="auto">
          <a:xfrm flipV="1">
            <a:off x="5381067" y="4538737"/>
            <a:ext cx="740581" cy="69046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9" idx="0"/>
            <a:endCxn id="6" idx="2"/>
          </p:cNvCxnSpPr>
          <p:nvPr/>
        </p:nvCxnSpPr>
        <p:spPr bwMode="auto">
          <a:xfrm flipH="1" flipV="1">
            <a:off x="6121648" y="4538737"/>
            <a:ext cx="698760" cy="69046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stCxn id="10" idx="0"/>
            <a:endCxn id="6" idx="2"/>
          </p:cNvCxnSpPr>
          <p:nvPr/>
        </p:nvCxnSpPr>
        <p:spPr bwMode="auto">
          <a:xfrm flipH="1" flipV="1">
            <a:off x="6121648" y="4538737"/>
            <a:ext cx="1996483" cy="69046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>
            <a:stCxn id="6" idx="0"/>
            <a:endCxn id="5" idx="2"/>
          </p:cNvCxnSpPr>
          <p:nvPr/>
        </p:nvCxnSpPr>
        <p:spPr bwMode="auto">
          <a:xfrm flipV="1">
            <a:off x="6121648" y="3530625"/>
            <a:ext cx="6941" cy="5464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>
            <a:stCxn id="5" idx="0"/>
            <a:endCxn id="4" idx="2"/>
          </p:cNvCxnSpPr>
          <p:nvPr/>
        </p:nvCxnSpPr>
        <p:spPr bwMode="auto">
          <a:xfrm flipH="1" flipV="1">
            <a:off x="6123453" y="2450505"/>
            <a:ext cx="5136" cy="61845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915321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Shipping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32</a:t>
            </a:fld>
            <a:endParaRPr lang="en-GB"/>
          </a:p>
        </p:txBody>
      </p:sp>
      <p:sp>
        <p:nvSpPr>
          <p:cNvPr id="4" name="Rectangle 3"/>
          <p:cNvSpPr/>
          <p:nvPr/>
        </p:nvSpPr>
        <p:spPr bwMode="auto">
          <a:xfrm>
            <a:off x="5219700" y="1905000"/>
            <a:ext cx="17526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Coordinator</a:t>
            </a:r>
            <a:b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and Worker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2514600" y="3276600"/>
            <a:ext cx="72390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Network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2532856" y="5085184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Worker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4514056" y="5085184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Worker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6419056" y="5085184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Worker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400256" y="5085184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Worker</a:t>
            </a:r>
          </a:p>
        </p:txBody>
      </p:sp>
      <p:sp>
        <p:nvSpPr>
          <p:cNvPr id="22" name="Up Arrow 21"/>
          <p:cNvSpPr/>
          <p:nvPr/>
        </p:nvSpPr>
        <p:spPr bwMode="auto">
          <a:xfrm>
            <a:off x="2895600" y="4038600"/>
            <a:ext cx="609600" cy="457200"/>
          </a:xfrm>
          <a:prstGeom prst="up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" name="Up Arrow 22"/>
          <p:cNvSpPr/>
          <p:nvPr/>
        </p:nvSpPr>
        <p:spPr bwMode="auto">
          <a:xfrm>
            <a:off x="4876800" y="4038600"/>
            <a:ext cx="609600" cy="457200"/>
          </a:xfrm>
          <a:prstGeom prst="up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" name="Up Arrow 23"/>
          <p:cNvSpPr/>
          <p:nvPr/>
        </p:nvSpPr>
        <p:spPr bwMode="auto">
          <a:xfrm>
            <a:off x="6781800" y="4038600"/>
            <a:ext cx="609600" cy="457200"/>
          </a:xfrm>
          <a:prstGeom prst="up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" name="Up Arrow 24"/>
          <p:cNvSpPr/>
          <p:nvPr/>
        </p:nvSpPr>
        <p:spPr bwMode="auto">
          <a:xfrm>
            <a:off x="8763000" y="4038600"/>
            <a:ext cx="609600" cy="457200"/>
          </a:xfrm>
          <a:prstGeom prst="up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6" name="Can 25"/>
          <p:cNvSpPr/>
          <p:nvPr/>
        </p:nvSpPr>
        <p:spPr bwMode="auto">
          <a:xfrm>
            <a:off x="6400800" y="5867400"/>
            <a:ext cx="1371600" cy="5334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7" name="Can 26"/>
          <p:cNvSpPr/>
          <p:nvPr/>
        </p:nvSpPr>
        <p:spPr bwMode="auto">
          <a:xfrm>
            <a:off x="8382000" y="5867400"/>
            <a:ext cx="1371600" cy="5334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8" name="Can 27"/>
          <p:cNvSpPr/>
          <p:nvPr/>
        </p:nvSpPr>
        <p:spPr bwMode="auto">
          <a:xfrm>
            <a:off x="2514600" y="5867400"/>
            <a:ext cx="1371600" cy="5334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9" name="Can 28"/>
          <p:cNvSpPr/>
          <p:nvPr/>
        </p:nvSpPr>
        <p:spPr bwMode="auto">
          <a:xfrm>
            <a:off x="4495800" y="5867400"/>
            <a:ext cx="1371600" cy="5334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2" name="Up Arrow 31"/>
          <p:cNvSpPr/>
          <p:nvPr/>
        </p:nvSpPr>
        <p:spPr bwMode="auto">
          <a:xfrm>
            <a:off x="5791200" y="2667000"/>
            <a:ext cx="609600" cy="457200"/>
          </a:xfrm>
          <a:prstGeom prst="up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3" name="Up Arrow 32"/>
          <p:cNvSpPr/>
          <p:nvPr/>
        </p:nvSpPr>
        <p:spPr bwMode="auto">
          <a:xfrm rot="5400000">
            <a:off x="7162800" y="1981200"/>
            <a:ext cx="609600" cy="457200"/>
          </a:xfrm>
          <a:prstGeom prst="up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2423592" y="4475584"/>
            <a:ext cx="1512168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25,000 tuples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4439816" y="4475584"/>
            <a:ext cx="1440160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25,000 tuples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312024" y="4475584"/>
            <a:ext cx="1512168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25,000 tuples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8328248" y="4475584"/>
            <a:ext cx="1512168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25,000 tuples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7696200" y="1905000"/>
            <a:ext cx="1424136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10,000 tuples (c1,c2)</a:t>
            </a:r>
          </a:p>
        </p:txBody>
      </p:sp>
    </p:spTree>
    <p:extLst>
      <p:ext uri="{BB962C8B-B14F-4D97-AF65-F5344CB8AC3E}">
        <p14:creationId xmlns:p14="http://schemas.microsoft.com/office/powerpoint/2010/main" val="3946824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9" grpId="0" animBg="1"/>
      <p:bldP spid="10" grpId="0" animBg="1"/>
      <p:bldP spid="11" grpId="0" animBg="1"/>
      <p:bldP spid="12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2" grpId="0" animBg="1"/>
      <p:bldP spid="33" grpId="0" animBg="1"/>
      <p:bldP spid="34" grpId="0"/>
      <p:bldP spid="35" grpId="0"/>
      <p:bldP spid="36" grpId="0"/>
      <p:bldP spid="37" grpId="0"/>
      <p:bldP spid="3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 Shipping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33</a:t>
            </a:fld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2251103-3CBD-4040-AAAF-26A51B03C68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647728" y="3284984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π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c1,c2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75720" y="4293096"/>
            <a:ext cx="114529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σ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c1&gt;5.5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26539" y="5229200"/>
            <a:ext cx="429925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t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66104" y="5229200"/>
            <a:ext cx="429925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t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05445" y="5229200"/>
            <a:ext cx="429925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t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03168" y="5229200"/>
            <a:ext cx="429925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t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4</a:t>
            </a:r>
          </a:p>
        </p:txBody>
      </p:sp>
      <p:cxnSp>
        <p:nvCxnSpPr>
          <p:cNvPr id="12" name="Straight Arrow Connector 11"/>
          <p:cNvCxnSpPr>
            <a:stCxn id="7" idx="0"/>
            <a:endCxn id="5" idx="2"/>
          </p:cNvCxnSpPr>
          <p:nvPr/>
        </p:nvCxnSpPr>
        <p:spPr bwMode="auto">
          <a:xfrm flipV="1">
            <a:off x="4141502" y="4754761"/>
            <a:ext cx="6866" cy="47443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8" idx="0"/>
            <a:endCxn id="30" idx="2"/>
          </p:cNvCxnSpPr>
          <p:nvPr/>
        </p:nvCxnSpPr>
        <p:spPr bwMode="auto">
          <a:xfrm flipH="1" flipV="1">
            <a:off x="5375920" y="4754761"/>
            <a:ext cx="5147" cy="47443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9" idx="0"/>
            <a:endCxn id="33" idx="2"/>
          </p:cNvCxnSpPr>
          <p:nvPr/>
        </p:nvCxnSpPr>
        <p:spPr bwMode="auto">
          <a:xfrm flipH="1" flipV="1">
            <a:off x="6812664" y="4754761"/>
            <a:ext cx="7744" cy="47443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stCxn id="10" idx="0"/>
            <a:endCxn id="36" idx="2"/>
          </p:cNvCxnSpPr>
          <p:nvPr/>
        </p:nvCxnSpPr>
        <p:spPr bwMode="auto">
          <a:xfrm flipH="1" flipV="1">
            <a:off x="8108808" y="4754761"/>
            <a:ext cx="9323" cy="47443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>
            <a:stCxn id="5" idx="0"/>
            <a:endCxn id="4" idx="2"/>
          </p:cNvCxnSpPr>
          <p:nvPr/>
        </p:nvCxnSpPr>
        <p:spPr bwMode="auto">
          <a:xfrm flipV="1">
            <a:off x="4148368" y="3746649"/>
            <a:ext cx="3416" cy="5464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5882508" y="1987822"/>
            <a:ext cx="39466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∪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871864" y="3284984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π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c1,c2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799856" y="4293096"/>
            <a:ext cx="115212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σ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c1&gt;5.5</a:t>
            </a:r>
          </a:p>
        </p:txBody>
      </p:sp>
      <p:cxnSp>
        <p:nvCxnSpPr>
          <p:cNvPr id="31" name="Straight Arrow Connector 30"/>
          <p:cNvCxnSpPr>
            <a:stCxn id="30" idx="0"/>
            <a:endCxn id="29" idx="2"/>
          </p:cNvCxnSpPr>
          <p:nvPr/>
        </p:nvCxnSpPr>
        <p:spPr bwMode="auto">
          <a:xfrm flipV="1">
            <a:off x="5375920" y="3746649"/>
            <a:ext cx="0" cy="5464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6312025" y="3284984"/>
            <a:ext cx="991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π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c1,c2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240016" y="4293096"/>
            <a:ext cx="114529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σ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c1&gt;5.5</a:t>
            </a:r>
          </a:p>
        </p:txBody>
      </p:sp>
      <p:cxnSp>
        <p:nvCxnSpPr>
          <p:cNvPr id="34" name="Straight Arrow Connector 33"/>
          <p:cNvCxnSpPr>
            <a:stCxn id="33" idx="0"/>
            <a:endCxn id="32" idx="2"/>
          </p:cNvCxnSpPr>
          <p:nvPr/>
        </p:nvCxnSpPr>
        <p:spPr bwMode="auto">
          <a:xfrm flipH="1" flipV="1">
            <a:off x="6807529" y="3746649"/>
            <a:ext cx="5135" cy="5464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7608169" y="3284984"/>
            <a:ext cx="991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π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c1,c2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536160" y="4293096"/>
            <a:ext cx="114529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σ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c1&gt;5.5</a:t>
            </a:r>
          </a:p>
        </p:txBody>
      </p:sp>
      <p:cxnSp>
        <p:nvCxnSpPr>
          <p:cNvPr id="37" name="Straight Arrow Connector 36"/>
          <p:cNvCxnSpPr>
            <a:stCxn id="36" idx="0"/>
            <a:endCxn id="35" idx="2"/>
          </p:cNvCxnSpPr>
          <p:nvPr/>
        </p:nvCxnSpPr>
        <p:spPr bwMode="auto">
          <a:xfrm flipH="1" flipV="1">
            <a:off x="8103673" y="3746649"/>
            <a:ext cx="5135" cy="5464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5" name="Straight Arrow Connector 44"/>
          <p:cNvCxnSpPr>
            <a:stCxn id="4" idx="0"/>
            <a:endCxn id="23" idx="2"/>
          </p:cNvCxnSpPr>
          <p:nvPr/>
        </p:nvCxnSpPr>
        <p:spPr bwMode="auto">
          <a:xfrm flipV="1">
            <a:off x="4151784" y="2449487"/>
            <a:ext cx="1928054" cy="8354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8" name="Straight Arrow Connector 47"/>
          <p:cNvCxnSpPr>
            <a:stCxn id="29" idx="0"/>
            <a:endCxn id="23" idx="2"/>
          </p:cNvCxnSpPr>
          <p:nvPr/>
        </p:nvCxnSpPr>
        <p:spPr bwMode="auto">
          <a:xfrm flipV="1">
            <a:off x="5375920" y="2449487"/>
            <a:ext cx="703918" cy="8354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1" name="Straight Arrow Connector 50"/>
          <p:cNvCxnSpPr>
            <a:stCxn id="32" idx="0"/>
            <a:endCxn id="23" idx="2"/>
          </p:cNvCxnSpPr>
          <p:nvPr/>
        </p:nvCxnSpPr>
        <p:spPr bwMode="auto">
          <a:xfrm flipH="1" flipV="1">
            <a:off x="6079838" y="2449487"/>
            <a:ext cx="727691" cy="8354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4" name="Straight Arrow Connector 53"/>
          <p:cNvCxnSpPr>
            <a:stCxn id="35" idx="0"/>
            <a:endCxn id="23" idx="2"/>
          </p:cNvCxnSpPr>
          <p:nvPr/>
        </p:nvCxnSpPr>
        <p:spPr bwMode="auto">
          <a:xfrm flipH="1" flipV="1">
            <a:off x="6079838" y="2449487"/>
            <a:ext cx="2023835" cy="8354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4578836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Query Shipping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34</a:t>
            </a:fld>
            <a:endParaRPr lang="en-GB"/>
          </a:p>
        </p:txBody>
      </p:sp>
      <p:sp>
        <p:nvSpPr>
          <p:cNvPr id="4" name="Rectangle 3"/>
          <p:cNvSpPr/>
          <p:nvPr/>
        </p:nvSpPr>
        <p:spPr bwMode="auto">
          <a:xfrm>
            <a:off x="5219700" y="1905000"/>
            <a:ext cx="17526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Coordinator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2514600" y="3276600"/>
            <a:ext cx="72390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Network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2567508" y="5080000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Worker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4548708" y="5080000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Worker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6453708" y="5080000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Worker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8434908" y="5080000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Worker</a:t>
            </a:r>
          </a:p>
        </p:txBody>
      </p:sp>
      <p:sp>
        <p:nvSpPr>
          <p:cNvPr id="10" name="Up Arrow 9"/>
          <p:cNvSpPr/>
          <p:nvPr/>
        </p:nvSpPr>
        <p:spPr bwMode="auto">
          <a:xfrm>
            <a:off x="2895600" y="4038600"/>
            <a:ext cx="609600" cy="457200"/>
          </a:xfrm>
          <a:prstGeom prst="up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Up Arrow 10"/>
          <p:cNvSpPr/>
          <p:nvPr/>
        </p:nvSpPr>
        <p:spPr bwMode="auto">
          <a:xfrm>
            <a:off x="4876800" y="4038600"/>
            <a:ext cx="609600" cy="457200"/>
          </a:xfrm>
          <a:prstGeom prst="up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Up Arrow 11"/>
          <p:cNvSpPr/>
          <p:nvPr/>
        </p:nvSpPr>
        <p:spPr bwMode="auto">
          <a:xfrm>
            <a:off x="6781800" y="4038600"/>
            <a:ext cx="609600" cy="457200"/>
          </a:xfrm>
          <a:prstGeom prst="up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Up Arrow 12"/>
          <p:cNvSpPr/>
          <p:nvPr/>
        </p:nvSpPr>
        <p:spPr bwMode="auto">
          <a:xfrm>
            <a:off x="8763000" y="4038600"/>
            <a:ext cx="609600" cy="457200"/>
          </a:xfrm>
          <a:prstGeom prst="up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Can 13"/>
          <p:cNvSpPr/>
          <p:nvPr/>
        </p:nvSpPr>
        <p:spPr bwMode="auto">
          <a:xfrm>
            <a:off x="6400800" y="5867400"/>
            <a:ext cx="1371600" cy="5334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Can 14"/>
          <p:cNvSpPr/>
          <p:nvPr/>
        </p:nvSpPr>
        <p:spPr bwMode="auto">
          <a:xfrm>
            <a:off x="8382000" y="5867400"/>
            <a:ext cx="1371600" cy="5334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Can 15"/>
          <p:cNvSpPr/>
          <p:nvPr/>
        </p:nvSpPr>
        <p:spPr bwMode="auto">
          <a:xfrm>
            <a:off x="2514600" y="5867400"/>
            <a:ext cx="1371600" cy="5334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Can 16"/>
          <p:cNvSpPr/>
          <p:nvPr/>
        </p:nvSpPr>
        <p:spPr bwMode="auto">
          <a:xfrm>
            <a:off x="4495800" y="5867400"/>
            <a:ext cx="1371600" cy="5334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Up Arrow 17"/>
          <p:cNvSpPr/>
          <p:nvPr/>
        </p:nvSpPr>
        <p:spPr bwMode="auto">
          <a:xfrm>
            <a:off x="5791200" y="2667000"/>
            <a:ext cx="609600" cy="457200"/>
          </a:xfrm>
          <a:prstGeom prst="up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9" name="Up Arrow 18"/>
          <p:cNvSpPr/>
          <p:nvPr/>
        </p:nvSpPr>
        <p:spPr bwMode="auto">
          <a:xfrm rot="5400000">
            <a:off x="7162800" y="1981200"/>
            <a:ext cx="609600" cy="457200"/>
          </a:xfrm>
          <a:prstGeom prst="up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2532856" y="4475584"/>
            <a:ext cx="1333500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2,500 tuples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4514056" y="4475584"/>
            <a:ext cx="1333500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2,500 tuples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6419056" y="4475584"/>
            <a:ext cx="1333500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2,500 tuples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400256" y="4475584"/>
            <a:ext cx="1333500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2,500 tuples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7696200" y="1905000"/>
            <a:ext cx="1424136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10,000 tuples (c1,c2)</a:t>
            </a:r>
          </a:p>
        </p:txBody>
      </p:sp>
    </p:spTree>
    <p:extLst>
      <p:ext uri="{BB962C8B-B14F-4D97-AF65-F5344CB8AC3E}">
        <p14:creationId xmlns:p14="http://schemas.microsoft.com/office/powerpoint/2010/main" val="831775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/>
      <p:bldP spid="21" grpId="0"/>
      <p:bldP spid="22" grpId="0"/>
      <p:bldP spid="23" grpId="0"/>
      <p:bldP spid="2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Query Shipping Benefits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35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Database operations are performed where the data are, as far as possible</a:t>
            </a:r>
          </a:p>
          <a:p>
            <a:r>
              <a:rPr lang="en-GB" dirty="0"/>
              <a:t>Network traffic is minimised</a:t>
            </a:r>
          </a:p>
          <a:p>
            <a:r>
              <a:rPr lang="en-GB" dirty="0"/>
              <a:t>For basic database operators, code developed for serial implementations can be reused</a:t>
            </a:r>
          </a:p>
          <a:p>
            <a:r>
              <a:rPr lang="en-GB" dirty="0"/>
              <a:t>In practice, mixture of query shipping and data shipping has to be employed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51F5AF-2F9D-C04B-9C19-8010CF66F08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1253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Inter-Operator Parallelism</a:t>
            </a:r>
          </a:p>
        </p:txBody>
      </p:sp>
    </p:spTree>
    <p:extLst>
      <p:ext uri="{BB962C8B-B14F-4D97-AF65-F5344CB8AC3E}">
        <p14:creationId xmlns:p14="http://schemas.microsoft.com/office/powerpoint/2010/main" val="88562907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Inter-Operator Parallelism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37</a:t>
            </a:fld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Allows operators with a producer-consumer dependency to be executed concurrently</a:t>
            </a:r>
          </a:p>
          <a:p>
            <a:pPr lvl="1"/>
            <a:r>
              <a:rPr lang="en-US" dirty="0"/>
              <a:t>Results produced by producer are pipelined directly to consumer</a:t>
            </a:r>
          </a:p>
          <a:p>
            <a:pPr lvl="1"/>
            <a:r>
              <a:rPr lang="en-US" dirty="0"/>
              <a:t>Consumer can start before producer has produced all results</a:t>
            </a:r>
          </a:p>
          <a:p>
            <a:pPr lvl="1"/>
            <a:r>
              <a:rPr lang="en-US" dirty="0"/>
              <a:t>No need to </a:t>
            </a:r>
            <a:r>
              <a:rPr lang="en-US" dirty="0" err="1"/>
              <a:t>materialise</a:t>
            </a:r>
            <a:r>
              <a:rPr lang="en-US" dirty="0"/>
              <a:t> intermediate relations on disk (although available buffer memory is a constraint)</a:t>
            </a:r>
          </a:p>
          <a:p>
            <a:pPr lvl="1"/>
            <a:r>
              <a:rPr lang="en-US" dirty="0"/>
              <a:t>Best suited to single-pass operators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FE5CEF-E410-4243-85F2-C979B78FE8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5778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Inter-Operator Parallelism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38</a:t>
            </a:fld>
            <a:endParaRPr lang="en-GB"/>
          </a:p>
        </p:txBody>
      </p:sp>
      <p:cxnSp>
        <p:nvCxnSpPr>
          <p:cNvPr id="5" name="Straight Connector 4"/>
          <p:cNvCxnSpPr/>
          <p:nvPr/>
        </p:nvCxnSpPr>
        <p:spPr bwMode="auto">
          <a:xfrm rot="5400000">
            <a:off x="-152797" y="4038997"/>
            <a:ext cx="4420394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Straight Arrow Connector 6"/>
          <p:cNvCxnSpPr/>
          <p:nvPr/>
        </p:nvCxnSpPr>
        <p:spPr bwMode="auto">
          <a:xfrm>
            <a:off x="2058194" y="6248400"/>
            <a:ext cx="8152606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TextBox 7"/>
          <p:cNvSpPr txBox="1"/>
          <p:nvPr/>
        </p:nvSpPr>
        <p:spPr>
          <a:xfrm>
            <a:off x="9409830" y="6243935"/>
            <a:ext cx="681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2286000" y="2133600"/>
            <a:ext cx="16764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4114800" y="2133600"/>
            <a:ext cx="16764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5943600" y="2133600"/>
            <a:ext cx="16764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Sort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2286000" y="3886200"/>
            <a:ext cx="16764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3219412" y="4267201"/>
            <a:ext cx="16764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4114800" y="4648202"/>
            <a:ext cx="16764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Sort</a:t>
            </a:r>
          </a:p>
        </p:txBody>
      </p:sp>
    </p:spTree>
    <p:extLst>
      <p:ext uri="{BB962C8B-B14F-4D97-AF65-F5344CB8AC3E}">
        <p14:creationId xmlns:p14="http://schemas.microsoft.com/office/powerpoint/2010/main" val="21742528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Lucida Sans" panose="020B0602030504020204" pitchFamily="34" charset="77"/>
              </a:rPr>
              <a:t>Intra- + Inter-Operator Parallelism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>
                <a:latin typeface="Lucida Sans" panose="020B0602030504020204" pitchFamily="34" charset="77"/>
              </a:rPr>
              <a:pPr/>
              <a:t>39</a:t>
            </a:fld>
            <a:endParaRPr lang="en-GB">
              <a:latin typeface="Lucida Sans" panose="020B0602030504020204" pitchFamily="34" charset="77"/>
            </a:endParaRPr>
          </a:p>
        </p:txBody>
      </p:sp>
      <p:cxnSp>
        <p:nvCxnSpPr>
          <p:cNvPr id="5" name="Straight Connector 4"/>
          <p:cNvCxnSpPr/>
          <p:nvPr/>
        </p:nvCxnSpPr>
        <p:spPr bwMode="auto">
          <a:xfrm rot="5400000">
            <a:off x="-152797" y="4038997"/>
            <a:ext cx="4420394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Straight Arrow Connector 6"/>
          <p:cNvCxnSpPr/>
          <p:nvPr/>
        </p:nvCxnSpPr>
        <p:spPr bwMode="auto">
          <a:xfrm>
            <a:off x="2058194" y="6248400"/>
            <a:ext cx="8152606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TextBox 7"/>
          <p:cNvSpPr txBox="1"/>
          <p:nvPr/>
        </p:nvSpPr>
        <p:spPr>
          <a:xfrm>
            <a:off x="9409830" y="6243935"/>
            <a:ext cx="681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2286000" y="2133600"/>
            <a:ext cx="16764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4114800" y="2133600"/>
            <a:ext cx="16764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5943600" y="2133600"/>
            <a:ext cx="16764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Sort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2286000" y="2743200"/>
            <a:ext cx="16764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3219412" y="3092116"/>
            <a:ext cx="16764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4114800" y="3434729"/>
            <a:ext cx="16764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Sort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2286000" y="3886200"/>
            <a:ext cx="9906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2286000" y="4228813"/>
            <a:ext cx="9906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2781300" y="4583458"/>
            <a:ext cx="9906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2781300" y="4930083"/>
            <a:ext cx="9906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3322363" y="5284441"/>
            <a:ext cx="9906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Sort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3322363" y="5627054"/>
            <a:ext cx="9906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Sort</a:t>
            </a:r>
          </a:p>
        </p:txBody>
      </p:sp>
    </p:spTree>
    <p:extLst>
      <p:ext uri="{BB962C8B-B14F-4D97-AF65-F5344CB8AC3E}">
        <p14:creationId xmlns:p14="http://schemas.microsoft.com/office/powerpoint/2010/main" val="532914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I/O Bottleneck</a:t>
            </a:r>
          </a:p>
        </p:txBody>
      </p:sp>
    </p:spTree>
    <p:extLst>
      <p:ext uri="{BB962C8B-B14F-4D97-AF65-F5344CB8AC3E}">
        <p14:creationId xmlns:p14="http://schemas.microsoft.com/office/powerpoint/2010/main" val="8674794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Volcano Architecture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40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Basic operators as usual:</a:t>
            </a:r>
          </a:p>
          <a:p>
            <a:pPr lvl="1"/>
            <a:r>
              <a:rPr lang="en-GB" dirty="0"/>
              <a:t>scan, join, sort, aggregate (sum, count, average, </a:t>
            </a:r>
            <a:r>
              <a:rPr lang="en-GB" dirty="0" err="1"/>
              <a:t>etc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The Exchange operator</a:t>
            </a:r>
          </a:p>
          <a:p>
            <a:pPr lvl="1"/>
            <a:r>
              <a:rPr lang="en-GB" dirty="0"/>
              <a:t>Inserted between the steps of a query to:</a:t>
            </a:r>
          </a:p>
          <a:p>
            <a:pPr lvl="2"/>
            <a:r>
              <a:rPr lang="en-GB" dirty="0"/>
              <a:t>Pipeline results</a:t>
            </a:r>
          </a:p>
          <a:p>
            <a:pPr lvl="2"/>
            <a:r>
              <a:rPr lang="en-GB" dirty="0"/>
              <a:t>Direct streams of data to the next step(s), redistributing as necessary</a:t>
            </a:r>
          </a:p>
          <a:p>
            <a:pPr marL="0" indent="0">
              <a:buNone/>
            </a:pPr>
            <a:r>
              <a:rPr lang="en-GB" dirty="0"/>
              <a:t>Provides mechanism to support both vertical and horizontal parallelism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530C14-6971-9347-BFB2-FC3B7E4BB7C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1252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Exchange Operators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41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Example query:</a:t>
            </a:r>
            <a:br>
              <a:rPr lang="en-GB" dirty="0"/>
            </a:br>
            <a:endParaRPr lang="en-GB" dirty="0"/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SELECT county, SUM(</a:t>
            </a:r>
            <a:r>
              <a:rPr lang="en-GB" dirty="0" err="1">
                <a:latin typeface="Lucida Console" panose="020B0609040504020204" pitchFamily="49" charset="0"/>
              </a:rPr>
              <a:t>order_item</a:t>
            </a:r>
            <a:r>
              <a:rPr lang="en-GB" dirty="0">
                <a:latin typeface="Lucida Console" panose="020B0609040504020204" pitchFamily="49" charset="0"/>
              </a:rPr>
              <a:t>)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FROM customer, order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WHERE </a:t>
            </a:r>
            <a:r>
              <a:rPr lang="en-GB" dirty="0" err="1">
                <a:latin typeface="Lucida Console" panose="020B0609040504020204" pitchFamily="49" charset="0"/>
              </a:rPr>
              <a:t>order.customer_id</a:t>
            </a:r>
            <a:r>
              <a:rPr lang="en-GB" dirty="0">
                <a:latin typeface="Lucida Console" panose="020B0609040504020204" pitchFamily="49" charset="0"/>
              </a:rPr>
              <a:t>=</a:t>
            </a:r>
            <a:r>
              <a:rPr lang="en-GB" dirty="0" err="1">
                <a:latin typeface="Lucida Console" panose="020B0609040504020204" pitchFamily="49" charset="0"/>
              </a:rPr>
              <a:t>customer_id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GROUP BY county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ORDER BY SUM(</a:t>
            </a:r>
            <a:r>
              <a:rPr lang="en-GB" dirty="0" err="1">
                <a:latin typeface="Lucida Console" panose="020B0609040504020204" pitchFamily="49" charset="0"/>
              </a:rPr>
              <a:t>order_item</a:t>
            </a:r>
            <a:r>
              <a:rPr lang="en-GB" dirty="0">
                <a:latin typeface="Lucida Console" panose="020B0609040504020204" pitchFamily="49" charset="0"/>
              </a:rPr>
              <a:t>)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D48009-0939-9B47-99AB-48FD17DA40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513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Lucida Sans" panose="020B0602030504020204" pitchFamily="34" charset="77"/>
              </a:rPr>
              <a:t>Exchange Operators</a:t>
            </a:r>
            <a:endParaRPr lang="en-GB" dirty="0">
              <a:latin typeface="Lucida Sans" panose="020B0602030504020204" pitchFamily="34" charset="77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>
                <a:latin typeface="Lucida Sans" panose="020B0602030504020204" pitchFamily="34" charset="77"/>
              </a:rPr>
              <a:pPr/>
              <a:t>42</a:t>
            </a:fld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4" name="Can 3"/>
          <p:cNvSpPr/>
          <p:nvPr/>
        </p:nvSpPr>
        <p:spPr bwMode="auto">
          <a:xfrm>
            <a:off x="4267200" y="5638800"/>
            <a:ext cx="1066800" cy="8382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5410200" y="1676400"/>
            <a:ext cx="13716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SORT</a:t>
            </a:r>
          </a:p>
        </p:txBody>
      </p:sp>
      <p:sp>
        <p:nvSpPr>
          <p:cNvPr id="6" name="Oval 5"/>
          <p:cNvSpPr/>
          <p:nvPr/>
        </p:nvSpPr>
        <p:spPr bwMode="auto">
          <a:xfrm>
            <a:off x="5410200" y="2667000"/>
            <a:ext cx="13716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GROUP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5410200" y="3657600"/>
            <a:ext cx="13716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HASH</a:t>
            </a:r>
            <a:b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sp>
        <p:nvSpPr>
          <p:cNvPr id="8" name="Oval 7"/>
          <p:cNvSpPr/>
          <p:nvPr/>
        </p:nvSpPr>
        <p:spPr bwMode="auto">
          <a:xfrm>
            <a:off x="4267200" y="4495800"/>
            <a:ext cx="10668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9" name="Oval 8"/>
          <p:cNvSpPr/>
          <p:nvPr/>
        </p:nvSpPr>
        <p:spPr bwMode="auto">
          <a:xfrm>
            <a:off x="6858000" y="4495800"/>
            <a:ext cx="10668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10" name="Can 9"/>
          <p:cNvSpPr/>
          <p:nvPr/>
        </p:nvSpPr>
        <p:spPr bwMode="auto">
          <a:xfrm>
            <a:off x="6858000" y="5638800"/>
            <a:ext cx="1066800" cy="8382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cxnSp>
        <p:nvCxnSpPr>
          <p:cNvPr id="12" name="Straight Connector 11"/>
          <p:cNvCxnSpPr>
            <a:stCxn id="4" idx="1"/>
            <a:endCxn id="8" idx="4"/>
          </p:cNvCxnSpPr>
          <p:nvPr/>
        </p:nvCxnSpPr>
        <p:spPr bwMode="auto">
          <a:xfrm rot="5400000" flipH="1" flipV="1">
            <a:off x="4610100" y="5448300"/>
            <a:ext cx="3810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stCxn id="10" idx="1"/>
            <a:endCxn id="9" idx="4"/>
          </p:cNvCxnSpPr>
          <p:nvPr/>
        </p:nvCxnSpPr>
        <p:spPr bwMode="auto">
          <a:xfrm rot="5400000" flipH="1" flipV="1">
            <a:off x="7200900" y="5448300"/>
            <a:ext cx="3810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stCxn id="8" idx="7"/>
            <a:endCxn id="7" idx="3"/>
          </p:cNvCxnSpPr>
          <p:nvPr/>
        </p:nvCxnSpPr>
        <p:spPr bwMode="auto">
          <a:xfrm rot="5400000" flipH="1" flipV="1">
            <a:off x="5244726" y="4241054"/>
            <a:ext cx="299384" cy="43329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/>
          <p:cNvCxnSpPr>
            <a:stCxn id="9" idx="1"/>
            <a:endCxn id="7" idx="5"/>
          </p:cNvCxnSpPr>
          <p:nvPr/>
        </p:nvCxnSpPr>
        <p:spPr bwMode="auto">
          <a:xfrm rot="16200000" flipV="1">
            <a:off x="6647890" y="4241053"/>
            <a:ext cx="299384" cy="43329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>
            <a:stCxn id="7" idx="0"/>
            <a:endCxn id="6" idx="4"/>
          </p:cNvCxnSpPr>
          <p:nvPr/>
        </p:nvCxnSpPr>
        <p:spPr bwMode="auto">
          <a:xfrm rot="5400000" flipH="1" flipV="1">
            <a:off x="5981700" y="3543300"/>
            <a:ext cx="2286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>
            <a:stCxn id="6" idx="0"/>
            <a:endCxn id="5" idx="4"/>
          </p:cNvCxnSpPr>
          <p:nvPr/>
        </p:nvCxnSpPr>
        <p:spPr bwMode="auto">
          <a:xfrm rot="5400000" flipH="1" flipV="1">
            <a:off x="5981700" y="2552700"/>
            <a:ext cx="2286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3041445" y="5867400"/>
            <a:ext cx="11512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45942" y="5867400"/>
            <a:ext cx="753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dirty="0">
                <a:latin typeface="Lucida Sans" panose="020B0602030504020204" pitchFamily="34" charset="77"/>
                <a:cs typeface="Georgia"/>
              </a:rPr>
              <a:t>Order</a:t>
            </a:r>
          </a:p>
        </p:txBody>
      </p:sp>
    </p:spTree>
    <p:extLst>
      <p:ext uri="{BB962C8B-B14F-4D97-AF65-F5344CB8AC3E}">
        <p14:creationId xmlns:p14="http://schemas.microsoft.com/office/powerpoint/2010/main" val="14703109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Lucida Sans" panose="020B0602030504020204" pitchFamily="34" charset="77"/>
              </a:rPr>
              <a:t>Exchange Operators</a:t>
            </a:r>
            <a:endParaRPr lang="en-GB" dirty="0">
              <a:latin typeface="Lucida Sans" panose="020B0602030504020204" pitchFamily="34" charset="77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>
                <a:latin typeface="Lucida Sans" panose="020B0602030504020204" pitchFamily="34" charset="77"/>
              </a:rPr>
              <a:pPr/>
              <a:t>43</a:t>
            </a:fld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673BD0-3C8F-5D47-9AD5-13C35E88740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4" name="Can 3"/>
          <p:cNvSpPr/>
          <p:nvPr/>
        </p:nvSpPr>
        <p:spPr bwMode="auto">
          <a:xfrm>
            <a:off x="4267200" y="5638800"/>
            <a:ext cx="1066800" cy="8382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5105400" y="3657600"/>
            <a:ext cx="19812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EXCHANGE</a:t>
            </a:r>
          </a:p>
        </p:txBody>
      </p:sp>
      <p:sp>
        <p:nvSpPr>
          <p:cNvPr id="8" name="Oval 7"/>
          <p:cNvSpPr/>
          <p:nvPr/>
        </p:nvSpPr>
        <p:spPr bwMode="auto">
          <a:xfrm>
            <a:off x="4267200" y="4495800"/>
            <a:ext cx="10668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9" name="Oval 8"/>
          <p:cNvSpPr/>
          <p:nvPr/>
        </p:nvSpPr>
        <p:spPr bwMode="auto">
          <a:xfrm>
            <a:off x="6858000" y="4495800"/>
            <a:ext cx="10668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10" name="Can 9"/>
          <p:cNvSpPr/>
          <p:nvPr/>
        </p:nvSpPr>
        <p:spPr bwMode="auto">
          <a:xfrm>
            <a:off x="6858000" y="5638800"/>
            <a:ext cx="1066800" cy="8382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cxnSp>
        <p:nvCxnSpPr>
          <p:cNvPr id="11" name="Straight Connector 10"/>
          <p:cNvCxnSpPr>
            <a:stCxn id="4" idx="1"/>
            <a:endCxn id="8" idx="4"/>
          </p:cNvCxnSpPr>
          <p:nvPr/>
        </p:nvCxnSpPr>
        <p:spPr bwMode="auto">
          <a:xfrm rot="5400000" flipH="1" flipV="1">
            <a:off x="4610100" y="5448300"/>
            <a:ext cx="3810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stCxn id="10" idx="1"/>
            <a:endCxn id="9" idx="4"/>
          </p:cNvCxnSpPr>
          <p:nvPr/>
        </p:nvCxnSpPr>
        <p:spPr bwMode="auto">
          <a:xfrm rot="5400000" flipH="1" flipV="1">
            <a:off x="7200900" y="5448300"/>
            <a:ext cx="3810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stCxn id="8" idx="7"/>
            <a:endCxn id="6" idx="3"/>
          </p:cNvCxnSpPr>
          <p:nvPr/>
        </p:nvCxnSpPr>
        <p:spPr bwMode="auto">
          <a:xfrm rot="5400000" flipH="1" flipV="1">
            <a:off x="5136963" y="4348817"/>
            <a:ext cx="299384" cy="21776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stCxn id="9" idx="1"/>
            <a:endCxn id="6" idx="5"/>
          </p:cNvCxnSpPr>
          <p:nvPr/>
        </p:nvCxnSpPr>
        <p:spPr bwMode="auto">
          <a:xfrm rot="16200000" flipV="1">
            <a:off x="6755653" y="4348816"/>
            <a:ext cx="299384" cy="21776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TextBox 16"/>
          <p:cNvSpPr txBox="1"/>
          <p:nvPr/>
        </p:nvSpPr>
        <p:spPr>
          <a:xfrm>
            <a:off x="5478984" y="5943600"/>
            <a:ext cx="11512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sp>
        <p:nvSpPr>
          <p:cNvPr id="27" name="Oval 26"/>
          <p:cNvSpPr/>
          <p:nvPr/>
        </p:nvSpPr>
        <p:spPr bwMode="auto">
          <a:xfrm>
            <a:off x="5410200" y="2438400"/>
            <a:ext cx="13716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HASH</a:t>
            </a:r>
            <a:b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sp>
        <p:nvSpPr>
          <p:cNvPr id="31" name="Oval 30"/>
          <p:cNvSpPr/>
          <p:nvPr/>
        </p:nvSpPr>
        <p:spPr bwMode="auto">
          <a:xfrm>
            <a:off x="3733800" y="2438400"/>
            <a:ext cx="13716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HASH</a:t>
            </a:r>
            <a:b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sp>
        <p:nvSpPr>
          <p:cNvPr id="32" name="Oval 31"/>
          <p:cNvSpPr/>
          <p:nvPr/>
        </p:nvSpPr>
        <p:spPr bwMode="auto">
          <a:xfrm>
            <a:off x="7086600" y="2438400"/>
            <a:ext cx="13716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HASH</a:t>
            </a:r>
            <a:b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cxnSp>
        <p:nvCxnSpPr>
          <p:cNvPr id="34" name="Straight Connector 33"/>
          <p:cNvCxnSpPr>
            <a:stCxn id="27" idx="4"/>
            <a:endCxn id="6" idx="0"/>
          </p:cNvCxnSpPr>
          <p:nvPr/>
        </p:nvCxnSpPr>
        <p:spPr bwMode="auto">
          <a:xfrm rot="5400000">
            <a:off x="5867400" y="3429000"/>
            <a:ext cx="4572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>
            <a:stCxn id="31" idx="5"/>
            <a:endCxn id="6" idx="1"/>
          </p:cNvCxnSpPr>
          <p:nvPr/>
        </p:nvCxnSpPr>
        <p:spPr bwMode="auto">
          <a:xfrm rot="16200000" flipH="1">
            <a:off x="4809845" y="3183497"/>
            <a:ext cx="680384" cy="49100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>
            <a:stCxn id="6" idx="7"/>
            <a:endCxn id="32" idx="3"/>
          </p:cNvCxnSpPr>
          <p:nvPr/>
        </p:nvCxnSpPr>
        <p:spPr bwMode="auto">
          <a:xfrm rot="5400000" flipH="1" flipV="1">
            <a:off x="6701771" y="3183497"/>
            <a:ext cx="680384" cy="49100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23029433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Lucida Sans" panose="020B0602030504020204" pitchFamily="34" charset="77"/>
              </a:rPr>
              <a:t>Exchange Operators</a:t>
            </a:r>
            <a:endParaRPr lang="en-GB" dirty="0">
              <a:latin typeface="Lucida Sans" panose="020B0602030504020204" pitchFamily="34" charset="77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>
                <a:latin typeface="Lucida Sans" panose="020B0602030504020204" pitchFamily="34" charset="77"/>
              </a:rPr>
              <a:pPr/>
              <a:t>44</a:t>
            </a:fld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4" name="Can 3"/>
          <p:cNvSpPr/>
          <p:nvPr/>
        </p:nvSpPr>
        <p:spPr bwMode="auto">
          <a:xfrm>
            <a:off x="2858293" y="5410200"/>
            <a:ext cx="1066800" cy="8382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3163093" y="3581400"/>
            <a:ext cx="19812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EXCHANGE</a:t>
            </a:r>
          </a:p>
        </p:txBody>
      </p:sp>
      <p:sp>
        <p:nvSpPr>
          <p:cNvPr id="6" name="Oval 5"/>
          <p:cNvSpPr/>
          <p:nvPr/>
        </p:nvSpPr>
        <p:spPr bwMode="auto">
          <a:xfrm>
            <a:off x="2858293" y="4495800"/>
            <a:ext cx="10668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4382293" y="4495800"/>
            <a:ext cx="10668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8" name="Can 7"/>
          <p:cNvSpPr/>
          <p:nvPr/>
        </p:nvSpPr>
        <p:spPr bwMode="auto">
          <a:xfrm>
            <a:off x="4382293" y="5410200"/>
            <a:ext cx="1066800" cy="8382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cxnSp>
        <p:nvCxnSpPr>
          <p:cNvPr id="9" name="Straight Connector 8"/>
          <p:cNvCxnSpPr>
            <a:stCxn id="4" idx="1"/>
            <a:endCxn id="6" idx="4"/>
          </p:cNvCxnSpPr>
          <p:nvPr/>
        </p:nvCxnSpPr>
        <p:spPr bwMode="auto">
          <a:xfrm rot="5400000" flipH="1" flipV="1">
            <a:off x="3315493" y="5334000"/>
            <a:ext cx="1524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/>
          <p:cNvCxnSpPr>
            <a:stCxn id="8" idx="1"/>
            <a:endCxn id="7" idx="4"/>
          </p:cNvCxnSpPr>
          <p:nvPr/>
        </p:nvCxnSpPr>
        <p:spPr bwMode="auto">
          <a:xfrm rot="5400000" flipH="1" flipV="1">
            <a:off x="4839493" y="5334000"/>
            <a:ext cx="1524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>
            <a:stCxn id="6" idx="0"/>
            <a:endCxn id="5" idx="3"/>
          </p:cNvCxnSpPr>
          <p:nvPr/>
        </p:nvCxnSpPr>
        <p:spPr bwMode="auto">
          <a:xfrm rot="5400000" flipH="1" flipV="1">
            <a:off x="3290467" y="4333034"/>
            <a:ext cx="263992" cy="6154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stCxn id="7" idx="0"/>
            <a:endCxn id="5" idx="5"/>
          </p:cNvCxnSpPr>
          <p:nvPr/>
        </p:nvCxnSpPr>
        <p:spPr bwMode="auto">
          <a:xfrm rot="16200000" flipV="1">
            <a:off x="4752927" y="4333034"/>
            <a:ext cx="263992" cy="6154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3371565" y="6324600"/>
            <a:ext cx="13917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2000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sp>
        <p:nvSpPr>
          <p:cNvPr id="14" name="Oval 13"/>
          <p:cNvSpPr/>
          <p:nvPr/>
        </p:nvSpPr>
        <p:spPr bwMode="auto">
          <a:xfrm>
            <a:off x="5410200" y="2133600"/>
            <a:ext cx="13716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HASH</a:t>
            </a:r>
            <a:b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sp>
        <p:nvSpPr>
          <p:cNvPr id="15" name="Oval 14"/>
          <p:cNvSpPr/>
          <p:nvPr/>
        </p:nvSpPr>
        <p:spPr bwMode="auto">
          <a:xfrm>
            <a:off x="3465513" y="2133600"/>
            <a:ext cx="13716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HASH</a:t>
            </a:r>
            <a:b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sp>
        <p:nvSpPr>
          <p:cNvPr id="16" name="Oval 15"/>
          <p:cNvSpPr/>
          <p:nvPr/>
        </p:nvSpPr>
        <p:spPr bwMode="auto">
          <a:xfrm>
            <a:off x="7354887" y="2139043"/>
            <a:ext cx="13716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HASH</a:t>
            </a:r>
            <a:b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cxnSp>
        <p:nvCxnSpPr>
          <p:cNvPr id="17" name="Straight Connector 16"/>
          <p:cNvCxnSpPr>
            <a:stCxn id="14" idx="4"/>
            <a:endCxn id="5" idx="0"/>
          </p:cNvCxnSpPr>
          <p:nvPr/>
        </p:nvCxnSpPr>
        <p:spPr bwMode="auto">
          <a:xfrm flipH="1">
            <a:off x="4153693" y="2895600"/>
            <a:ext cx="1942307" cy="6858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/>
          <p:cNvCxnSpPr>
            <a:stCxn id="15" idx="4"/>
            <a:endCxn id="5" idx="0"/>
          </p:cNvCxnSpPr>
          <p:nvPr/>
        </p:nvCxnSpPr>
        <p:spPr bwMode="auto">
          <a:xfrm>
            <a:off x="4151313" y="2895600"/>
            <a:ext cx="2380" cy="6858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/>
          <p:cNvCxnSpPr>
            <a:stCxn id="5" idx="0"/>
            <a:endCxn id="16" idx="4"/>
          </p:cNvCxnSpPr>
          <p:nvPr/>
        </p:nvCxnSpPr>
        <p:spPr bwMode="auto">
          <a:xfrm flipV="1">
            <a:off x="4153693" y="2901043"/>
            <a:ext cx="3886994" cy="68035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Can 21"/>
          <p:cNvSpPr/>
          <p:nvPr/>
        </p:nvSpPr>
        <p:spPr bwMode="auto">
          <a:xfrm>
            <a:off x="5982493" y="5410200"/>
            <a:ext cx="1066800" cy="8382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7049293" y="3581400"/>
            <a:ext cx="19812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EXCHANGE</a:t>
            </a:r>
          </a:p>
        </p:txBody>
      </p:sp>
      <p:sp>
        <p:nvSpPr>
          <p:cNvPr id="24" name="Oval 23"/>
          <p:cNvSpPr/>
          <p:nvPr/>
        </p:nvSpPr>
        <p:spPr bwMode="auto">
          <a:xfrm>
            <a:off x="5982493" y="4495800"/>
            <a:ext cx="10668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25" name="Oval 24"/>
          <p:cNvSpPr/>
          <p:nvPr/>
        </p:nvSpPr>
        <p:spPr bwMode="auto">
          <a:xfrm>
            <a:off x="7506493" y="4495800"/>
            <a:ext cx="10668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26" name="Can 25"/>
          <p:cNvSpPr/>
          <p:nvPr/>
        </p:nvSpPr>
        <p:spPr bwMode="auto">
          <a:xfrm>
            <a:off x="7506493" y="5410200"/>
            <a:ext cx="1066800" cy="8382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cxnSp>
        <p:nvCxnSpPr>
          <p:cNvPr id="27" name="Straight Connector 26"/>
          <p:cNvCxnSpPr>
            <a:stCxn id="22" idx="1"/>
            <a:endCxn id="24" idx="4"/>
          </p:cNvCxnSpPr>
          <p:nvPr/>
        </p:nvCxnSpPr>
        <p:spPr bwMode="auto">
          <a:xfrm rot="5400000" flipH="1" flipV="1">
            <a:off x="6439693" y="5334000"/>
            <a:ext cx="1524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>
            <a:stCxn id="26" idx="1"/>
            <a:endCxn id="25" idx="4"/>
          </p:cNvCxnSpPr>
          <p:nvPr/>
        </p:nvCxnSpPr>
        <p:spPr bwMode="auto">
          <a:xfrm rot="5400000" flipH="1" flipV="1">
            <a:off x="7963693" y="5334000"/>
            <a:ext cx="1524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/>
          <p:cNvCxnSpPr>
            <a:stCxn id="24" idx="0"/>
            <a:endCxn id="23" idx="3"/>
          </p:cNvCxnSpPr>
          <p:nvPr/>
        </p:nvCxnSpPr>
        <p:spPr bwMode="auto">
          <a:xfrm rot="5400000" flipH="1" flipV="1">
            <a:off x="6795667" y="3952034"/>
            <a:ext cx="263992" cy="82354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/>
          <p:cNvCxnSpPr>
            <a:stCxn id="31" idx="0"/>
            <a:endCxn id="23" idx="5"/>
          </p:cNvCxnSpPr>
          <p:nvPr/>
        </p:nvCxnSpPr>
        <p:spPr bwMode="auto">
          <a:xfrm rot="16200000" flipV="1">
            <a:off x="9020127" y="3952034"/>
            <a:ext cx="263992" cy="82354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1" name="Oval 30"/>
          <p:cNvSpPr/>
          <p:nvPr/>
        </p:nvSpPr>
        <p:spPr bwMode="auto">
          <a:xfrm>
            <a:off x="9030493" y="4495800"/>
            <a:ext cx="10668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32" name="Can 31"/>
          <p:cNvSpPr/>
          <p:nvPr/>
        </p:nvSpPr>
        <p:spPr bwMode="auto">
          <a:xfrm>
            <a:off x="9030493" y="5410200"/>
            <a:ext cx="1066800" cy="8382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cxnSp>
        <p:nvCxnSpPr>
          <p:cNvPr id="33" name="Straight Connector 32"/>
          <p:cNvCxnSpPr>
            <a:stCxn id="32" idx="1"/>
            <a:endCxn id="31" idx="4"/>
          </p:cNvCxnSpPr>
          <p:nvPr/>
        </p:nvCxnSpPr>
        <p:spPr bwMode="auto">
          <a:xfrm rot="5400000" flipH="1" flipV="1">
            <a:off x="9487693" y="5334000"/>
            <a:ext cx="1524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>
            <a:stCxn id="23" idx="4"/>
            <a:endCxn id="25" idx="0"/>
          </p:cNvCxnSpPr>
          <p:nvPr/>
        </p:nvCxnSpPr>
        <p:spPr bwMode="auto">
          <a:xfrm rot="5400000">
            <a:off x="7963693" y="4419600"/>
            <a:ext cx="1524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/>
          <p:cNvCxnSpPr>
            <a:stCxn id="15" idx="4"/>
            <a:endCxn id="23" idx="0"/>
          </p:cNvCxnSpPr>
          <p:nvPr/>
        </p:nvCxnSpPr>
        <p:spPr bwMode="auto">
          <a:xfrm>
            <a:off x="4151313" y="2895600"/>
            <a:ext cx="3888580" cy="6858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Straight Connector 43"/>
          <p:cNvCxnSpPr>
            <a:stCxn id="14" idx="4"/>
            <a:endCxn id="23" idx="0"/>
          </p:cNvCxnSpPr>
          <p:nvPr/>
        </p:nvCxnSpPr>
        <p:spPr bwMode="auto">
          <a:xfrm>
            <a:off x="6096000" y="2895600"/>
            <a:ext cx="1943893" cy="6858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Straight Connector 45"/>
          <p:cNvCxnSpPr>
            <a:stCxn id="16" idx="4"/>
            <a:endCxn id="23" idx="0"/>
          </p:cNvCxnSpPr>
          <p:nvPr/>
        </p:nvCxnSpPr>
        <p:spPr bwMode="auto">
          <a:xfrm flipH="1">
            <a:off x="8039893" y="2901043"/>
            <a:ext cx="794" cy="68035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7" name="TextBox 46"/>
          <p:cNvSpPr txBox="1"/>
          <p:nvPr/>
        </p:nvSpPr>
        <p:spPr>
          <a:xfrm>
            <a:off x="7600695" y="6324600"/>
            <a:ext cx="896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2000" dirty="0">
                <a:latin typeface="Lucida Sans" panose="020B0602030504020204" pitchFamily="34" charset="77"/>
                <a:cs typeface="Georgia"/>
              </a:rPr>
              <a:t>Order</a:t>
            </a:r>
          </a:p>
        </p:txBody>
      </p:sp>
    </p:spTree>
    <p:extLst>
      <p:ext uri="{BB962C8B-B14F-4D97-AF65-F5344CB8AC3E}">
        <p14:creationId xmlns:p14="http://schemas.microsoft.com/office/powerpoint/2010/main" val="113791943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n 4"/>
          <p:cNvSpPr/>
          <p:nvPr/>
        </p:nvSpPr>
        <p:spPr bwMode="auto">
          <a:xfrm>
            <a:off x="2850746" y="5832008"/>
            <a:ext cx="1066800" cy="5334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3155546" y="4003208"/>
            <a:ext cx="19812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EXCHANGE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2850746" y="4917608"/>
            <a:ext cx="10668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8" name="Oval 7"/>
          <p:cNvSpPr/>
          <p:nvPr/>
        </p:nvSpPr>
        <p:spPr bwMode="auto">
          <a:xfrm>
            <a:off x="4374746" y="4917608"/>
            <a:ext cx="10668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9" name="Can 8"/>
          <p:cNvSpPr/>
          <p:nvPr/>
        </p:nvSpPr>
        <p:spPr bwMode="auto">
          <a:xfrm>
            <a:off x="4374746" y="5832008"/>
            <a:ext cx="1066800" cy="5334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cxnSp>
        <p:nvCxnSpPr>
          <p:cNvPr id="10" name="Straight Connector 9"/>
          <p:cNvCxnSpPr>
            <a:stCxn id="5" idx="1"/>
            <a:endCxn id="7" idx="4"/>
          </p:cNvCxnSpPr>
          <p:nvPr/>
        </p:nvCxnSpPr>
        <p:spPr bwMode="auto">
          <a:xfrm rot="5400000" flipH="1" flipV="1">
            <a:off x="3307946" y="5755808"/>
            <a:ext cx="1524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>
            <a:stCxn id="9" idx="1"/>
            <a:endCxn id="8" idx="4"/>
          </p:cNvCxnSpPr>
          <p:nvPr/>
        </p:nvCxnSpPr>
        <p:spPr bwMode="auto">
          <a:xfrm rot="5400000" flipH="1" flipV="1">
            <a:off x="4831946" y="5755808"/>
            <a:ext cx="1524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stCxn id="7" idx="0"/>
            <a:endCxn id="6" idx="3"/>
          </p:cNvCxnSpPr>
          <p:nvPr/>
        </p:nvCxnSpPr>
        <p:spPr bwMode="auto">
          <a:xfrm rot="5400000" flipH="1" flipV="1">
            <a:off x="3282920" y="4754842"/>
            <a:ext cx="263992" cy="6154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stCxn id="8" idx="0"/>
            <a:endCxn id="6" idx="5"/>
          </p:cNvCxnSpPr>
          <p:nvPr/>
        </p:nvCxnSpPr>
        <p:spPr bwMode="auto">
          <a:xfrm rot="16200000" flipV="1">
            <a:off x="4745380" y="4754842"/>
            <a:ext cx="263992" cy="6154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3364018" y="6365408"/>
            <a:ext cx="13917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2000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sp>
        <p:nvSpPr>
          <p:cNvPr id="15" name="Oval 14"/>
          <p:cNvSpPr/>
          <p:nvPr/>
        </p:nvSpPr>
        <p:spPr bwMode="auto">
          <a:xfrm>
            <a:off x="5410200" y="2971800"/>
            <a:ext cx="13716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HASH</a:t>
            </a:r>
            <a:b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sp>
        <p:nvSpPr>
          <p:cNvPr id="16" name="Oval 15"/>
          <p:cNvSpPr/>
          <p:nvPr/>
        </p:nvSpPr>
        <p:spPr bwMode="auto">
          <a:xfrm>
            <a:off x="3465513" y="2971800"/>
            <a:ext cx="13716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HASH</a:t>
            </a:r>
            <a:b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sp>
        <p:nvSpPr>
          <p:cNvPr id="17" name="Oval 16"/>
          <p:cNvSpPr/>
          <p:nvPr/>
        </p:nvSpPr>
        <p:spPr bwMode="auto">
          <a:xfrm>
            <a:off x="7353300" y="2971799"/>
            <a:ext cx="13716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HASH</a:t>
            </a:r>
            <a:b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cxnSp>
        <p:nvCxnSpPr>
          <p:cNvPr id="18" name="Straight Connector 17"/>
          <p:cNvCxnSpPr>
            <a:stCxn id="15" idx="4"/>
            <a:endCxn id="6" idx="0"/>
          </p:cNvCxnSpPr>
          <p:nvPr/>
        </p:nvCxnSpPr>
        <p:spPr bwMode="auto">
          <a:xfrm flipH="1">
            <a:off x="4146146" y="3733800"/>
            <a:ext cx="1949854" cy="26940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/>
          <p:cNvCxnSpPr>
            <a:stCxn id="16" idx="4"/>
            <a:endCxn id="6" idx="0"/>
          </p:cNvCxnSpPr>
          <p:nvPr/>
        </p:nvCxnSpPr>
        <p:spPr bwMode="auto">
          <a:xfrm flipH="1">
            <a:off x="4146146" y="3733800"/>
            <a:ext cx="5167" cy="26940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>
            <a:stCxn id="6" idx="0"/>
            <a:endCxn id="17" idx="4"/>
          </p:cNvCxnSpPr>
          <p:nvPr/>
        </p:nvCxnSpPr>
        <p:spPr bwMode="auto">
          <a:xfrm flipV="1">
            <a:off x="4146146" y="3733799"/>
            <a:ext cx="3892954" cy="26940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Can 20"/>
          <p:cNvSpPr/>
          <p:nvPr/>
        </p:nvSpPr>
        <p:spPr bwMode="auto">
          <a:xfrm>
            <a:off x="5989249" y="5832007"/>
            <a:ext cx="1066800" cy="5334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7056049" y="4003207"/>
            <a:ext cx="19812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EXCHANGE</a:t>
            </a:r>
          </a:p>
        </p:txBody>
      </p:sp>
      <p:sp>
        <p:nvSpPr>
          <p:cNvPr id="23" name="Oval 22"/>
          <p:cNvSpPr/>
          <p:nvPr/>
        </p:nvSpPr>
        <p:spPr bwMode="auto">
          <a:xfrm>
            <a:off x="5989249" y="4917607"/>
            <a:ext cx="10668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24" name="Oval 23"/>
          <p:cNvSpPr/>
          <p:nvPr/>
        </p:nvSpPr>
        <p:spPr bwMode="auto">
          <a:xfrm>
            <a:off x="7513249" y="4917607"/>
            <a:ext cx="10668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25" name="Can 24"/>
          <p:cNvSpPr/>
          <p:nvPr/>
        </p:nvSpPr>
        <p:spPr bwMode="auto">
          <a:xfrm>
            <a:off x="7513249" y="5832007"/>
            <a:ext cx="1066800" cy="5334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cxnSp>
        <p:nvCxnSpPr>
          <p:cNvPr id="26" name="Straight Connector 25"/>
          <p:cNvCxnSpPr>
            <a:stCxn id="21" idx="1"/>
            <a:endCxn id="23" idx="4"/>
          </p:cNvCxnSpPr>
          <p:nvPr/>
        </p:nvCxnSpPr>
        <p:spPr bwMode="auto">
          <a:xfrm rot="5400000" flipH="1" flipV="1">
            <a:off x="6446449" y="5755807"/>
            <a:ext cx="1524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/>
          <p:cNvCxnSpPr>
            <a:stCxn id="25" idx="1"/>
            <a:endCxn id="24" idx="4"/>
          </p:cNvCxnSpPr>
          <p:nvPr/>
        </p:nvCxnSpPr>
        <p:spPr bwMode="auto">
          <a:xfrm rot="5400000" flipH="1" flipV="1">
            <a:off x="7970449" y="5755807"/>
            <a:ext cx="1524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>
            <a:stCxn id="23" idx="0"/>
            <a:endCxn id="22" idx="3"/>
          </p:cNvCxnSpPr>
          <p:nvPr/>
        </p:nvCxnSpPr>
        <p:spPr bwMode="auto">
          <a:xfrm rot="5400000" flipH="1" flipV="1">
            <a:off x="6802423" y="4373841"/>
            <a:ext cx="263992" cy="82354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/>
          <p:cNvCxnSpPr>
            <a:stCxn id="30" idx="0"/>
            <a:endCxn id="22" idx="5"/>
          </p:cNvCxnSpPr>
          <p:nvPr/>
        </p:nvCxnSpPr>
        <p:spPr bwMode="auto">
          <a:xfrm rot="16200000" flipV="1">
            <a:off x="9026883" y="4373841"/>
            <a:ext cx="263992" cy="82354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" name="Oval 29"/>
          <p:cNvSpPr/>
          <p:nvPr/>
        </p:nvSpPr>
        <p:spPr bwMode="auto">
          <a:xfrm>
            <a:off x="9037249" y="4917607"/>
            <a:ext cx="10668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31" name="Can 30"/>
          <p:cNvSpPr/>
          <p:nvPr/>
        </p:nvSpPr>
        <p:spPr bwMode="auto">
          <a:xfrm>
            <a:off x="9037249" y="5832007"/>
            <a:ext cx="1066800" cy="5334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cxnSp>
        <p:nvCxnSpPr>
          <p:cNvPr id="32" name="Straight Connector 31"/>
          <p:cNvCxnSpPr>
            <a:stCxn id="31" idx="1"/>
            <a:endCxn id="30" idx="4"/>
          </p:cNvCxnSpPr>
          <p:nvPr/>
        </p:nvCxnSpPr>
        <p:spPr bwMode="auto">
          <a:xfrm rot="5400000" flipH="1" flipV="1">
            <a:off x="9494449" y="5755807"/>
            <a:ext cx="1524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>
            <a:stCxn id="22" idx="4"/>
            <a:endCxn id="24" idx="0"/>
          </p:cNvCxnSpPr>
          <p:nvPr/>
        </p:nvCxnSpPr>
        <p:spPr bwMode="auto">
          <a:xfrm rot="5400000">
            <a:off x="7970449" y="4841407"/>
            <a:ext cx="1524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/>
          <p:cNvCxnSpPr>
            <a:stCxn id="16" idx="4"/>
            <a:endCxn id="22" idx="0"/>
          </p:cNvCxnSpPr>
          <p:nvPr/>
        </p:nvCxnSpPr>
        <p:spPr bwMode="auto">
          <a:xfrm>
            <a:off x="4151313" y="3733800"/>
            <a:ext cx="3895336" cy="26940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>
            <a:stCxn id="15" idx="4"/>
            <a:endCxn id="22" idx="0"/>
          </p:cNvCxnSpPr>
          <p:nvPr/>
        </p:nvCxnSpPr>
        <p:spPr bwMode="auto">
          <a:xfrm>
            <a:off x="6096000" y="3733800"/>
            <a:ext cx="1950649" cy="26940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>
            <a:stCxn id="17" idx="4"/>
            <a:endCxn id="22" idx="0"/>
          </p:cNvCxnSpPr>
          <p:nvPr/>
        </p:nvCxnSpPr>
        <p:spPr bwMode="auto">
          <a:xfrm>
            <a:off x="8039100" y="3733799"/>
            <a:ext cx="7549" cy="26940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7" name="TextBox 36"/>
          <p:cNvSpPr txBox="1"/>
          <p:nvPr/>
        </p:nvSpPr>
        <p:spPr>
          <a:xfrm>
            <a:off x="7607451" y="6365407"/>
            <a:ext cx="896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2000" dirty="0">
                <a:latin typeface="Lucida Sans" panose="020B0602030504020204" pitchFamily="34" charset="77"/>
                <a:cs typeface="Georgia"/>
              </a:rPr>
              <a:t>Order</a:t>
            </a:r>
          </a:p>
        </p:txBody>
      </p:sp>
      <p:sp>
        <p:nvSpPr>
          <p:cNvPr id="43" name="Oval 42"/>
          <p:cNvSpPr/>
          <p:nvPr/>
        </p:nvSpPr>
        <p:spPr bwMode="auto">
          <a:xfrm>
            <a:off x="5105400" y="2057400"/>
            <a:ext cx="19812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EXCHANGE</a:t>
            </a:r>
          </a:p>
        </p:txBody>
      </p:sp>
      <p:sp>
        <p:nvSpPr>
          <p:cNvPr id="44" name="Oval 43"/>
          <p:cNvSpPr/>
          <p:nvPr/>
        </p:nvSpPr>
        <p:spPr bwMode="auto">
          <a:xfrm>
            <a:off x="5105400" y="1143000"/>
            <a:ext cx="19812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EXCHANGE</a:t>
            </a:r>
          </a:p>
        </p:txBody>
      </p:sp>
      <p:sp>
        <p:nvSpPr>
          <p:cNvPr id="45" name="Oval 44"/>
          <p:cNvSpPr/>
          <p:nvPr/>
        </p:nvSpPr>
        <p:spPr bwMode="auto">
          <a:xfrm>
            <a:off x="7086600" y="1600200"/>
            <a:ext cx="13716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GROUP</a:t>
            </a:r>
          </a:p>
        </p:txBody>
      </p:sp>
      <p:sp>
        <p:nvSpPr>
          <p:cNvPr id="46" name="Oval 45"/>
          <p:cNvSpPr/>
          <p:nvPr/>
        </p:nvSpPr>
        <p:spPr bwMode="auto">
          <a:xfrm>
            <a:off x="3733800" y="1600200"/>
            <a:ext cx="13716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GROUP</a:t>
            </a:r>
          </a:p>
        </p:txBody>
      </p:sp>
      <p:sp>
        <p:nvSpPr>
          <p:cNvPr id="47" name="Oval 46"/>
          <p:cNvSpPr/>
          <p:nvPr/>
        </p:nvSpPr>
        <p:spPr bwMode="auto">
          <a:xfrm>
            <a:off x="5410200" y="228600"/>
            <a:ext cx="13716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SORT</a:t>
            </a:r>
          </a:p>
        </p:txBody>
      </p:sp>
      <p:cxnSp>
        <p:nvCxnSpPr>
          <p:cNvPr id="49" name="Straight Connector 48"/>
          <p:cNvCxnSpPr>
            <a:stCxn id="16" idx="7"/>
            <a:endCxn id="43" idx="3"/>
          </p:cNvCxnSpPr>
          <p:nvPr/>
        </p:nvCxnSpPr>
        <p:spPr bwMode="auto">
          <a:xfrm flipV="1">
            <a:off x="4636247" y="2707808"/>
            <a:ext cx="759293" cy="375584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1" name="Straight Connector 50"/>
          <p:cNvCxnSpPr>
            <a:stCxn id="43" idx="4"/>
            <a:endCxn id="15" idx="0"/>
          </p:cNvCxnSpPr>
          <p:nvPr/>
        </p:nvCxnSpPr>
        <p:spPr bwMode="auto">
          <a:xfrm rot="5400000">
            <a:off x="6019800" y="2895600"/>
            <a:ext cx="1524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3" name="Straight Connector 52"/>
          <p:cNvCxnSpPr>
            <a:stCxn id="43" idx="5"/>
            <a:endCxn id="17" idx="1"/>
          </p:cNvCxnSpPr>
          <p:nvPr/>
        </p:nvCxnSpPr>
        <p:spPr bwMode="auto">
          <a:xfrm>
            <a:off x="6796460" y="2707808"/>
            <a:ext cx="757706" cy="37558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5" name="Straight Connector 54"/>
          <p:cNvCxnSpPr>
            <a:stCxn id="43" idx="2"/>
            <a:endCxn id="46" idx="5"/>
          </p:cNvCxnSpPr>
          <p:nvPr/>
        </p:nvCxnSpPr>
        <p:spPr bwMode="auto">
          <a:xfrm rot="10800000">
            <a:off x="4904534" y="2250608"/>
            <a:ext cx="200866" cy="18779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7" name="Straight Connector 56"/>
          <p:cNvCxnSpPr>
            <a:stCxn id="43" idx="6"/>
            <a:endCxn id="45" idx="3"/>
          </p:cNvCxnSpPr>
          <p:nvPr/>
        </p:nvCxnSpPr>
        <p:spPr bwMode="auto">
          <a:xfrm flipV="1">
            <a:off x="7086600" y="2250608"/>
            <a:ext cx="200866" cy="18779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9" name="Straight Connector 58"/>
          <p:cNvCxnSpPr>
            <a:stCxn id="46" idx="7"/>
            <a:endCxn id="44" idx="2"/>
          </p:cNvCxnSpPr>
          <p:nvPr/>
        </p:nvCxnSpPr>
        <p:spPr bwMode="auto">
          <a:xfrm rot="5400000" flipH="1" flipV="1">
            <a:off x="4911071" y="1517463"/>
            <a:ext cx="187792" cy="20086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1" name="Straight Connector 60"/>
          <p:cNvCxnSpPr>
            <a:stCxn id="45" idx="1"/>
            <a:endCxn id="44" idx="6"/>
          </p:cNvCxnSpPr>
          <p:nvPr/>
        </p:nvCxnSpPr>
        <p:spPr bwMode="auto">
          <a:xfrm rot="16200000" flipV="1">
            <a:off x="7093137" y="1517463"/>
            <a:ext cx="187792" cy="20086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Straight Connector 62"/>
          <p:cNvCxnSpPr>
            <a:stCxn id="44" idx="0"/>
            <a:endCxn id="47" idx="4"/>
          </p:cNvCxnSpPr>
          <p:nvPr/>
        </p:nvCxnSpPr>
        <p:spPr bwMode="auto">
          <a:xfrm rot="5400000" flipH="1" flipV="1">
            <a:off x="6019800" y="1066800"/>
            <a:ext cx="1524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>
                <a:latin typeface="Lucida Sans" panose="020B0602030504020204" pitchFamily="34" charset="77"/>
              </a:rPr>
              <a:pPr/>
              <a:t>45</a:t>
            </a:fld>
            <a:endParaRPr lang="en-GB"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4832388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Bushy Parallelism</a:t>
            </a:r>
          </a:p>
        </p:txBody>
      </p:sp>
    </p:spTree>
    <p:extLst>
      <p:ext uri="{BB962C8B-B14F-4D97-AF65-F5344CB8AC3E}">
        <p14:creationId xmlns:p14="http://schemas.microsoft.com/office/powerpoint/2010/main" val="425923035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ounded Rectangle 53"/>
          <p:cNvSpPr/>
          <p:nvPr/>
        </p:nvSpPr>
        <p:spPr bwMode="auto">
          <a:xfrm>
            <a:off x="4583832" y="2492897"/>
            <a:ext cx="2808312" cy="1315307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2" name="Rounded Rectangle 51"/>
          <p:cNvSpPr/>
          <p:nvPr/>
        </p:nvSpPr>
        <p:spPr bwMode="auto">
          <a:xfrm>
            <a:off x="3152488" y="3933055"/>
            <a:ext cx="2177501" cy="2139753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3" name="Rounded Rectangle 52"/>
          <p:cNvSpPr/>
          <p:nvPr/>
        </p:nvSpPr>
        <p:spPr bwMode="auto">
          <a:xfrm>
            <a:off x="6528048" y="3933056"/>
            <a:ext cx="2179395" cy="2139752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Bushy Parallelism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935A573-09FD-8549-8698-4AE67E42F22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Execute subtrees concurrently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67C87478-2934-694D-8808-D56EDB4C9F18}" type="slidenum">
              <a:rPr lang="en-GB" smtClean="0"/>
              <a:pPr/>
              <a:t>47</a:t>
            </a:fld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6528048" y="4653136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Georgia"/>
                <a:cs typeface="Georgia"/>
              </a:rPr>
              <a:t>σ</a:t>
            </a:r>
            <a:endParaRPr lang="en-US" sz="2800" dirty="0">
              <a:latin typeface="Georgia"/>
              <a:cs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35960" y="2492896"/>
            <a:ext cx="432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Georgia"/>
                <a:cs typeface="Georgia"/>
              </a:rPr>
              <a:t>π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29540" y="4005064"/>
            <a:ext cx="5565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Georgia"/>
                <a:cs typeface="Georgia"/>
              </a:rPr>
              <a:t>⨝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52488" y="5445224"/>
            <a:ext cx="4363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Georgia"/>
                <a:cs typeface="Georgia"/>
              </a:rPr>
              <a:t>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43872" y="5445224"/>
            <a:ext cx="3861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Georgia"/>
                <a:cs typeface="Georgia"/>
              </a:rPr>
              <a:t>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28048" y="5445224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Georgia"/>
                <a:cs typeface="Georgia"/>
              </a:rPr>
              <a:t>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56240" y="5445224"/>
            <a:ext cx="4562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Georgia"/>
                <a:cs typeface="Georgia"/>
              </a:rPr>
              <a:t>U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45164" y="4849996"/>
            <a:ext cx="5565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Georgia"/>
                <a:cs typeface="Georgia"/>
              </a:rPr>
              <a:t>⨝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73356" y="3284984"/>
            <a:ext cx="5565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Georgia"/>
                <a:cs typeface="Georgia"/>
              </a:rPr>
              <a:t>⨝</a:t>
            </a:r>
          </a:p>
        </p:txBody>
      </p:sp>
      <p:cxnSp>
        <p:nvCxnSpPr>
          <p:cNvPr id="17" name="Straight Arrow Connector 16"/>
          <p:cNvCxnSpPr>
            <a:stCxn id="10" idx="0"/>
            <a:endCxn id="14" idx="1"/>
          </p:cNvCxnSpPr>
          <p:nvPr/>
        </p:nvCxnSpPr>
        <p:spPr bwMode="auto">
          <a:xfrm flipV="1">
            <a:off x="3370657" y="5111606"/>
            <a:ext cx="574506" cy="3336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stCxn id="11" idx="0"/>
            <a:endCxn id="14" idx="3"/>
          </p:cNvCxnSpPr>
          <p:nvPr/>
        </p:nvCxnSpPr>
        <p:spPr bwMode="auto">
          <a:xfrm flipH="1" flipV="1">
            <a:off x="4501727" y="5111606"/>
            <a:ext cx="635205" cy="3336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13" idx="0"/>
            <a:endCxn id="9" idx="3"/>
          </p:cNvCxnSpPr>
          <p:nvPr/>
        </p:nvCxnSpPr>
        <p:spPr bwMode="auto">
          <a:xfrm flipH="1" flipV="1">
            <a:off x="7886103" y="4266674"/>
            <a:ext cx="598263" cy="117855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>
            <a:stCxn id="12" idx="0"/>
            <a:endCxn id="6" idx="2"/>
          </p:cNvCxnSpPr>
          <p:nvPr/>
        </p:nvCxnSpPr>
        <p:spPr bwMode="auto">
          <a:xfrm flipV="1">
            <a:off x="6780076" y="5176356"/>
            <a:ext cx="0" cy="26886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>
            <a:stCxn id="6" idx="0"/>
            <a:endCxn id="9" idx="1"/>
          </p:cNvCxnSpPr>
          <p:nvPr/>
        </p:nvCxnSpPr>
        <p:spPr bwMode="auto">
          <a:xfrm flipV="1">
            <a:off x="6780077" y="4266674"/>
            <a:ext cx="549463" cy="38646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Straight Arrow Connector 29"/>
          <p:cNvCxnSpPr>
            <a:stCxn id="46" idx="0"/>
            <a:endCxn id="15" idx="1"/>
          </p:cNvCxnSpPr>
          <p:nvPr/>
        </p:nvCxnSpPr>
        <p:spPr bwMode="auto">
          <a:xfrm flipV="1">
            <a:off x="4223793" y="3546594"/>
            <a:ext cx="1449563" cy="4584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9" idx="0"/>
            <a:endCxn id="15" idx="3"/>
          </p:cNvCxnSpPr>
          <p:nvPr/>
        </p:nvCxnSpPr>
        <p:spPr bwMode="auto">
          <a:xfrm flipH="1" flipV="1">
            <a:off x="6229919" y="3546594"/>
            <a:ext cx="1377903" cy="4584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6" name="Straight Arrow Connector 35"/>
          <p:cNvCxnSpPr>
            <a:stCxn id="15" idx="0"/>
            <a:endCxn id="7" idx="2"/>
          </p:cNvCxnSpPr>
          <p:nvPr/>
        </p:nvCxnSpPr>
        <p:spPr bwMode="auto">
          <a:xfrm flipV="1">
            <a:off x="5951638" y="3016116"/>
            <a:ext cx="347" cy="26886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6" name="TextBox 45"/>
          <p:cNvSpPr txBox="1"/>
          <p:nvPr/>
        </p:nvSpPr>
        <p:spPr>
          <a:xfrm>
            <a:off x="4007768" y="4005064"/>
            <a:ext cx="432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Georgia"/>
                <a:cs typeface="Georgia"/>
              </a:rPr>
              <a:t>π</a:t>
            </a:r>
          </a:p>
        </p:txBody>
      </p:sp>
      <p:cxnSp>
        <p:nvCxnSpPr>
          <p:cNvPr id="49" name="Straight Arrow Connector 48"/>
          <p:cNvCxnSpPr>
            <a:stCxn id="14" idx="0"/>
            <a:endCxn id="46" idx="2"/>
          </p:cNvCxnSpPr>
          <p:nvPr/>
        </p:nvCxnSpPr>
        <p:spPr bwMode="auto">
          <a:xfrm flipV="1">
            <a:off x="4223446" y="4528284"/>
            <a:ext cx="347" cy="32171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35E35A64-D83B-A041-B3F5-395E6677C6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7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2" grpId="0" animBg="1"/>
      <p:bldP spid="53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Parallel Query Processing</a:t>
            </a:r>
          </a:p>
        </p:txBody>
      </p:sp>
    </p:spTree>
    <p:extLst>
      <p:ext uri="{BB962C8B-B14F-4D97-AF65-F5344CB8AC3E}">
        <p14:creationId xmlns:p14="http://schemas.microsoft.com/office/powerpoint/2010/main" val="12958483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Some Parallel Queries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49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Enquiry</a:t>
            </a:r>
          </a:p>
          <a:p>
            <a:r>
              <a:rPr lang="en-GB" dirty="0"/>
              <a:t>Collocated Join</a:t>
            </a:r>
          </a:p>
          <a:p>
            <a:r>
              <a:rPr lang="en-GB" dirty="0"/>
              <a:t>Directed Join</a:t>
            </a:r>
          </a:p>
          <a:p>
            <a:r>
              <a:rPr lang="en-GB" dirty="0"/>
              <a:t>Broadcast Join</a:t>
            </a:r>
          </a:p>
          <a:p>
            <a:r>
              <a:rPr lang="en-GB" dirty="0"/>
              <a:t>Repartitioned Join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Combine aspects of intra-operator and bushy parallelism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2D2918-6BDE-5D45-9A91-5CA81C97EA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241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Memory Hierarchy, Revisited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Type		Capacity		Latency</a:t>
            </a:r>
          </a:p>
          <a:p>
            <a:pPr marL="0" indent="0">
              <a:buNone/>
            </a:pPr>
            <a:r>
              <a:rPr lang="en-US" dirty="0"/>
              <a:t>Registers 	10</a:t>
            </a:r>
            <a:r>
              <a:rPr lang="en-US" baseline="30000" dirty="0"/>
              <a:t>1</a:t>
            </a:r>
            <a:r>
              <a:rPr lang="en-US" dirty="0"/>
              <a:t> bytes		1 cycle</a:t>
            </a:r>
          </a:p>
          <a:p>
            <a:pPr marL="0" indent="0">
              <a:buNone/>
            </a:pPr>
            <a:r>
              <a:rPr lang="en-US" dirty="0"/>
              <a:t>L1 		10</a:t>
            </a:r>
            <a:r>
              <a:rPr lang="en-US" baseline="30000" dirty="0"/>
              <a:t>4</a:t>
            </a:r>
            <a:r>
              <a:rPr lang="en-US" dirty="0"/>
              <a:t> bytes		&lt;5 cycles</a:t>
            </a:r>
          </a:p>
          <a:p>
            <a:pPr marL="0" indent="0">
              <a:buNone/>
            </a:pPr>
            <a:r>
              <a:rPr lang="en-US" dirty="0"/>
              <a:t>L2 		10</a:t>
            </a:r>
            <a:r>
              <a:rPr lang="en-US" baseline="30000" dirty="0"/>
              <a:t>5</a:t>
            </a:r>
            <a:r>
              <a:rPr lang="en-US" dirty="0"/>
              <a:t> bytes		5-10 cycles</a:t>
            </a:r>
          </a:p>
          <a:p>
            <a:pPr marL="0" indent="0">
              <a:buNone/>
            </a:pPr>
            <a:r>
              <a:rPr lang="en-US" dirty="0"/>
              <a:t>RAM		10</a:t>
            </a:r>
            <a:r>
              <a:rPr lang="en-US" baseline="30000" dirty="0"/>
              <a:t>9</a:t>
            </a:r>
            <a:r>
              <a:rPr lang="en-US" dirty="0"/>
              <a:t>-10</a:t>
            </a:r>
            <a:r>
              <a:rPr lang="en-US" baseline="30000" dirty="0"/>
              <a:t>10</a:t>
            </a:r>
            <a:r>
              <a:rPr lang="en-US" dirty="0"/>
              <a:t> bytes		20-30 cycles (10</a:t>
            </a:r>
            <a:r>
              <a:rPr lang="en-US" baseline="30000" dirty="0"/>
              <a:t>-8</a:t>
            </a:r>
            <a:r>
              <a:rPr lang="en-US" dirty="0"/>
              <a:t> s)</a:t>
            </a:r>
          </a:p>
          <a:p>
            <a:pPr marL="0" indent="0">
              <a:buNone/>
            </a:pPr>
            <a:r>
              <a:rPr lang="en-US" dirty="0"/>
              <a:t>Hard Disk	10</a:t>
            </a:r>
            <a:r>
              <a:rPr lang="en-US" baseline="30000" dirty="0"/>
              <a:t>11</a:t>
            </a:r>
            <a:r>
              <a:rPr lang="en-US" dirty="0"/>
              <a:t>-10</a:t>
            </a:r>
            <a:r>
              <a:rPr lang="en-US" baseline="30000" dirty="0"/>
              <a:t>12</a:t>
            </a:r>
            <a:r>
              <a:rPr lang="en-US" dirty="0"/>
              <a:t> bytes	10</a:t>
            </a:r>
            <a:r>
              <a:rPr lang="en-US" baseline="30000" dirty="0"/>
              <a:t>6</a:t>
            </a:r>
            <a:r>
              <a:rPr lang="en-US" dirty="0"/>
              <a:t> cycles (10</a:t>
            </a:r>
            <a:r>
              <a:rPr lang="en-US" baseline="30000" dirty="0"/>
              <a:t>-3</a:t>
            </a:r>
            <a:r>
              <a:rPr lang="en-US" dirty="0"/>
              <a:t> s)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52414A5-DFB5-5C4B-9414-20A4D275FB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022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Orders Database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50</a:t>
            </a:fld>
            <a:endParaRPr lang="en-GB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6EE845AD-17EE-E041-92B0-48872FEFE0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 bwMode="auto">
          <a:xfrm>
            <a:off x="623888" y="2176462"/>
            <a:ext cx="14478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u="sng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CUSTKEY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2071688" y="2176462"/>
            <a:ext cx="14478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C_NAME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3519488" y="2176462"/>
            <a:ext cx="4572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…</a:t>
            </a:r>
            <a:endParaRPr lang="en-GB" sz="2000" dirty="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976688" y="2176462"/>
            <a:ext cx="16002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C_NATION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5576888" y="2176462"/>
            <a:ext cx="4572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…</a:t>
            </a:r>
            <a:endParaRPr lang="en-GB" sz="2000" dirty="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623888" y="3548062"/>
            <a:ext cx="16002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u="sng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ORDERKEY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2224088" y="3548062"/>
            <a:ext cx="9144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3138488" y="3548062"/>
            <a:ext cx="4572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…</a:t>
            </a:r>
            <a:endParaRPr lang="en-GB" sz="2000" dirty="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3595688" y="3548062"/>
            <a:ext cx="13716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CUSTKEY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4967288" y="3548062"/>
            <a:ext cx="4572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…</a:t>
            </a:r>
            <a:endParaRPr lang="en-GB" sz="2000" dirty="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23888" y="4919662"/>
            <a:ext cx="14478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u="sng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SUPPKEY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2071688" y="4919662"/>
            <a:ext cx="14478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S_NAME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3519488" y="4919662"/>
            <a:ext cx="4572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…</a:t>
            </a:r>
            <a:endParaRPr lang="en-GB" sz="2000" dirty="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976688" y="4919662"/>
            <a:ext cx="16002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S_NATION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5576888" y="4919662"/>
            <a:ext cx="4572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…</a:t>
            </a:r>
            <a:endParaRPr lang="en-GB" sz="2000" dirty="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5424488" y="3548062"/>
            <a:ext cx="13716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SUPPKEY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6796088" y="3548062"/>
            <a:ext cx="4572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…</a:t>
            </a:r>
            <a:endParaRPr lang="en-GB" sz="2000" dirty="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23888" y="1719262"/>
            <a:ext cx="1905000" cy="4572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CUSTOMER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623888" y="3090862"/>
            <a:ext cx="1905000" cy="4572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ORDER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623888" y="4462462"/>
            <a:ext cx="1905000" cy="4572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SUPPLIER</a:t>
            </a:r>
          </a:p>
        </p:txBody>
      </p:sp>
    </p:spTree>
    <p:extLst>
      <p:ext uri="{BB962C8B-B14F-4D97-AF65-F5344CB8AC3E}">
        <p14:creationId xmlns:p14="http://schemas.microsoft.com/office/powerpoint/2010/main" val="351942404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Enquiry/Query </a:t>
            </a:r>
            <a:r>
              <a:rPr lang="en-GB" dirty="0"/>
              <a:t>without join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“How many customers live in the UK?”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9A199EB9-BB93-A741-BDD1-5C3BC64FBDB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 bwMode="auto">
          <a:xfrm>
            <a:off x="5715000" y="4343400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5410200" y="4495800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3276600" y="4648200"/>
            <a:ext cx="3200400" cy="914400"/>
            <a:chOff x="1752600" y="4648200"/>
            <a:chExt cx="3200400" cy="914400"/>
          </a:xfrm>
        </p:grpSpPr>
        <p:sp>
          <p:nvSpPr>
            <p:cNvPr id="6" name="Rectangle 5"/>
            <p:cNvSpPr/>
            <p:nvPr/>
          </p:nvSpPr>
          <p:spPr bwMode="auto">
            <a:xfrm>
              <a:off x="3581400" y="4648200"/>
              <a:ext cx="1371600" cy="914400"/>
            </a:xfrm>
            <a:prstGeom prst="rect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581400" y="4648200"/>
              <a:ext cx="7553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latin typeface="Lucida Sans" panose="020B0602030504020204" pitchFamily="34" charset="77"/>
                  <a:cs typeface="Georgia"/>
                </a:rPr>
                <a:t>SCAN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962400" y="5181600"/>
              <a:ext cx="9832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latin typeface="Lucida Sans" panose="020B0602030504020204" pitchFamily="34" charset="77"/>
                  <a:cs typeface="Georgia"/>
                </a:rPr>
                <a:t>COUNT</a:t>
              </a:r>
            </a:p>
          </p:txBody>
        </p:sp>
        <p:cxnSp>
          <p:nvCxnSpPr>
            <p:cNvPr id="10" name="Straight Arrow Connector 9"/>
            <p:cNvCxnSpPr>
              <a:stCxn id="7" idx="2"/>
              <a:endCxn id="8" idx="0"/>
            </p:cNvCxnSpPr>
            <p:nvPr/>
          </p:nvCxnSpPr>
          <p:spPr bwMode="auto">
            <a:xfrm>
              <a:off x="3959068" y="4986754"/>
              <a:ext cx="494963" cy="19484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2" name="TextBox 21"/>
            <p:cNvSpPr txBox="1"/>
            <p:nvPr/>
          </p:nvSpPr>
          <p:spPr>
            <a:xfrm>
              <a:off x="1752600" y="4876800"/>
              <a:ext cx="129384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latin typeface="Lucida Sans" panose="020B0602030504020204" pitchFamily="34" charset="77"/>
                  <a:cs typeface="Georgia"/>
                </a:rPr>
                <a:t>Slave Task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352800" y="2514600"/>
            <a:ext cx="3429000" cy="914400"/>
            <a:chOff x="1828800" y="2514600"/>
            <a:chExt cx="3429000" cy="914400"/>
          </a:xfrm>
        </p:grpSpPr>
        <p:sp>
          <p:nvSpPr>
            <p:cNvPr id="11" name="Rectangle 10"/>
            <p:cNvSpPr/>
            <p:nvPr/>
          </p:nvSpPr>
          <p:spPr bwMode="auto">
            <a:xfrm>
              <a:off x="3886200" y="2514600"/>
              <a:ext cx="1371600" cy="914400"/>
            </a:xfrm>
            <a:prstGeom prst="rect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828800" y="2819400"/>
              <a:ext cx="149011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latin typeface="Lucida Sans" panose="020B0602030504020204" pitchFamily="34" charset="77"/>
                  <a:cs typeface="Georgia"/>
                </a:rPr>
                <a:t>Coordinator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267200" y="2819400"/>
              <a:ext cx="63831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latin typeface="Lucida Sans" panose="020B0602030504020204" pitchFamily="34" charset="77"/>
                  <a:cs typeface="Georgia"/>
                </a:rPr>
                <a:t>SUM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5791200" y="3429000"/>
            <a:ext cx="609600" cy="1219200"/>
            <a:chOff x="4267200" y="3429000"/>
            <a:chExt cx="609600" cy="1219200"/>
          </a:xfrm>
        </p:grpSpPr>
        <p:cxnSp>
          <p:nvCxnSpPr>
            <p:cNvPr id="25" name="Elbow Connector 24"/>
            <p:cNvCxnSpPr>
              <a:stCxn id="11" idx="2"/>
              <a:endCxn id="4" idx="0"/>
            </p:cNvCxnSpPr>
            <p:nvPr/>
          </p:nvCxnSpPr>
          <p:spPr bwMode="auto">
            <a:xfrm rot="16200000" flipH="1">
              <a:off x="4267200" y="3733800"/>
              <a:ext cx="914400" cy="304800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7" name="Elbow Connector 26"/>
            <p:cNvCxnSpPr>
              <a:stCxn id="11" idx="2"/>
              <a:endCxn id="5" idx="0"/>
            </p:cNvCxnSpPr>
            <p:nvPr/>
          </p:nvCxnSpPr>
          <p:spPr bwMode="auto">
            <a:xfrm rot="5400000">
              <a:off x="4038600" y="3962400"/>
              <a:ext cx="1066800" cy="1588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9" name="Elbow Connector 28"/>
            <p:cNvCxnSpPr>
              <a:stCxn id="11" idx="2"/>
              <a:endCxn id="6" idx="0"/>
            </p:cNvCxnSpPr>
            <p:nvPr/>
          </p:nvCxnSpPr>
          <p:spPr bwMode="auto">
            <a:xfrm rot="5400000">
              <a:off x="3810000" y="3886200"/>
              <a:ext cx="1219200" cy="304800"/>
            </a:xfrm>
            <a:prstGeom prst="bentConnector3">
              <a:avLst>
                <a:gd name="adj1" fmla="val 37500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34" name="TextBox 33"/>
          <p:cNvSpPr txBox="1"/>
          <p:nvPr/>
        </p:nvSpPr>
        <p:spPr>
          <a:xfrm>
            <a:off x="4971894" y="5791200"/>
            <a:ext cx="2008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>
                <a:latin typeface="Lucida Sans" panose="020B0602030504020204" pitchFamily="34" charset="77"/>
                <a:cs typeface="Georgia"/>
              </a:rPr>
              <a:t>Multiple partitions</a:t>
            </a:r>
            <a:br>
              <a:rPr lang="en-GB" sz="1600" dirty="0">
                <a:latin typeface="Lucida Sans" panose="020B0602030504020204" pitchFamily="34" charset="77"/>
                <a:cs typeface="Georgia"/>
              </a:rPr>
            </a:br>
            <a:r>
              <a:rPr lang="en-GB" sz="1600" dirty="0">
                <a:latin typeface="Lucida Sans" panose="020B0602030504020204" pitchFamily="34" charset="77"/>
                <a:cs typeface="Georgia"/>
              </a:rPr>
              <a:t>of customer table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6477000" y="2971800"/>
            <a:ext cx="2925745" cy="2133600"/>
            <a:chOff x="4953000" y="2971800"/>
            <a:chExt cx="2925745" cy="2133600"/>
          </a:xfrm>
        </p:grpSpPr>
        <p:cxnSp>
          <p:nvCxnSpPr>
            <p:cNvPr id="13" name="Elbow Connector 12"/>
            <p:cNvCxnSpPr>
              <a:stCxn id="6" idx="3"/>
              <a:endCxn id="11" idx="3"/>
            </p:cNvCxnSpPr>
            <p:nvPr/>
          </p:nvCxnSpPr>
          <p:spPr bwMode="auto">
            <a:xfrm flipV="1">
              <a:off x="4953000" y="2971800"/>
              <a:ext cx="304800" cy="2133600"/>
            </a:xfrm>
            <a:prstGeom prst="bentConnector3">
              <a:avLst>
                <a:gd name="adj1" fmla="val 275000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6" name="Elbow Connector 15"/>
            <p:cNvCxnSpPr>
              <a:stCxn id="4" idx="3"/>
              <a:endCxn id="11" idx="3"/>
            </p:cNvCxnSpPr>
            <p:nvPr/>
          </p:nvCxnSpPr>
          <p:spPr bwMode="auto">
            <a:xfrm flipH="1" flipV="1">
              <a:off x="5257800" y="2971800"/>
              <a:ext cx="304800" cy="1828800"/>
            </a:xfrm>
            <a:prstGeom prst="bentConnector3">
              <a:avLst>
                <a:gd name="adj1" fmla="val -75000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8" name="Elbow Connector 17"/>
            <p:cNvCxnSpPr>
              <a:stCxn id="5" idx="3"/>
              <a:endCxn id="11" idx="3"/>
            </p:cNvCxnSpPr>
            <p:nvPr/>
          </p:nvCxnSpPr>
          <p:spPr bwMode="auto">
            <a:xfrm flipV="1">
              <a:off x="5257800" y="2971800"/>
              <a:ext cx="1588" cy="1981200"/>
            </a:xfrm>
            <a:prstGeom prst="bentConnector3">
              <a:avLst>
                <a:gd name="adj1" fmla="val 33589421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5" name="TextBox 34"/>
            <p:cNvSpPr txBox="1"/>
            <p:nvPr/>
          </p:nvSpPr>
          <p:spPr>
            <a:xfrm>
              <a:off x="5943600" y="3657600"/>
              <a:ext cx="193514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Return </a:t>
              </a:r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subcounts</a:t>
              </a:r>
              <a:endParaRPr lang="en-GB" sz="1600" dirty="0">
                <a:latin typeface="Lucida Sans" panose="020B0602030504020204" pitchFamily="34" charset="77"/>
                <a:cs typeface="Georgia"/>
              </a:endParaRPr>
            </a:p>
            <a:p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to coordinator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797012" y="2362200"/>
            <a:ext cx="2735388" cy="338554"/>
            <a:chOff x="5273012" y="2362200"/>
            <a:chExt cx="2735388" cy="338554"/>
          </a:xfrm>
        </p:grpSpPr>
        <p:sp>
          <p:nvSpPr>
            <p:cNvPr id="36" name="TextBox 35"/>
            <p:cNvSpPr txBox="1"/>
            <p:nvPr/>
          </p:nvSpPr>
          <p:spPr>
            <a:xfrm>
              <a:off x="5730212" y="2362200"/>
              <a:ext cx="227818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Return to application</a:t>
              </a:r>
            </a:p>
          </p:txBody>
        </p:sp>
        <p:cxnSp>
          <p:nvCxnSpPr>
            <p:cNvPr id="43" name="Straight Arrow Connector 42"/>
            <p:cNvCxnSpPr>
              <a:endCxn id="36" idx="1"/>
            </p:cNvCxnSpPr>
            <p:nvPr/>
          </p:nvCxnSpPr>
          <p:spPr bwMode="auto">
            <a:xfrm>
              <a:off x="5273012" y="2514600"/>
              <a:ext cx="457200" cy="1687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4265736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34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Lucida Sans" panose="020B0602030504020204" pitchFamily="34" charset="77"/>
              </a:rPr>
              <a:t>Collocated Join</a:t>
            </a:r>
            <a:endParaRPr lang="en-GB" dirty="0">
              <a:latin typeface="Lucida Sans" panose="020B0602030504020204" pitchFamily="34" charset="77"/>
            </a:endParaRP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8AB4228E-3B6B-C945-B958-23DB5B890DE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placed orders in July?”</a:t>
            </a:r>
          </a:p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GB" dirty="0">
              <a:latin typeface="Lucida Sans" panose="020B0602030504020204" pitchFamily="34" charset="77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5410200" y="4343400"/>
            <a:ext cx="16764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5105400" y="4495800"/>
            <a:ext cx="16764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447928" y="2492896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UNION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19600" y="6096000"/>
            <a:ext cx="9220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ORDER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5638800" y="3407296"/>
            <a:ext cx="609600" cy="1240904"/>
            <a:chOff x="4114800" y="3407296"/>
            <a:chExt cx="609600" cy="1240904"/>
          </a:xfrm>
        </p:grpSpPr>
        <p:cxnSp>
          <p:nvCxnSpPr>
            <p:cNvPr id="17" name="Elbow Connector 16"/>
            <p:cNvCxnSpPr>
              <a:stCxn id="10" idx="2"/>
              <a:endCxn id="4" idx="0"/>
            </p:cNvCxnSpPr>
            <p:nvPr/>
          </p:nvCxnSpPr>
          <p:spPr bwMode="auto">
            <a:xfrm rot="16200000" flipH="1">
              <a:off x="4199012" y="3818012"/>
              <a:ext cx="936104" cy="114672"/>
            </a:xfrm>
            <a:prstGeom prst="bentConnector3">
              <a:avLst>
                <a:gd name="adj1" fmla="val 57983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arrow" w="med" len="med"/>
              <a:tailEnd type="none"/>
            </a:ln>
            <a:effectLst/>
          </p:spPr>
        </p:cxnSp>
        <p:cxnSp>
          <p:nvCxnSpPr>
            <p:cNvPr id="18" name="Elbow Connector 17"/>
            <p:cNvCxnSpPr>
              <a:stCxn id="10" idx="2"/>
              <a:endCxn id="5" idx="0"/>
            </p:cNvCxnSpPr>
            <p:nvPr/>
          </p:nvCxnSpPr>
          <p:spPr bwMode="auto">
            <a:xfrm rot="5400000">
              <a:off x="3970412" y="3856484"/>
              <a:ext cx="1088504" cy="190128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arrow" w="med" len="med"/>
              <a:tailEnd type="none"/>
            </a:ln>
            <a:effectLst/>
          </p:spPr>
        </p:cxnSp>
        <p:cxnSp>
          <p:nvCxnSpPr>
            <p:cNvPr id="19" name="Elbow Connector 18"/>
            <p:cNvCxnSpPr>
              <a:stCxn id="10" idx="2"/>
              <a:endCxn id="6" idx="0"/>
            </p:cNvCxnSpPr>
            <p:nvPr/>
          </p:nvCxnSpPr>
          <p:spPr bwMode="auto">
            <a:xfrm rot="5400000">
              <a:off x="3741812" y="3780284"/>
              <a:ext cx="1240904" cy="494928"/>
            </a:xfrm>
            <a:prstGeom prst="bentConnector3">
              <a:avLst>
                <a:gd name="adj1" fmla="val 43702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arrow" w="med" len="med"/>
              <a:tailEnd type="none"/>
            </a:ln>
            <a:effectLst/>
          </p:spPr>
        </p:cxnSp>
      </p:grpSp>
      <p:sp>
        <p:nvSpPr>
          <p:cNvPr id="21" name="TextBox 20"/>
          <p:cNvSpPr txBox="1"/>
          <p:nvPr/>
        </p:nvSpPr>
        <p:spPr>
          <a:xfrm>
            <a:off x="7162801" y="4409182"/>
            <a:ext cx="335220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latin typeface="Lucida Sans" panose="020B0602030504020204" pitchFamily="34" charset="77"/>
                <a:cs typeface="Georgia"/>
              </a:rPr>
              <a:t>Tables both partitioned on</a:t>
            </a:r>
            <a:br>
              <a:rPr lang="en-GB" sz="1600" dirty="0">
                <a:latin typeface="Lucida Sans" panose="020B0602030504020204" pitchFamily="34" charset="77"/>
                <a:cs typeface="Georgia"/>
              </a:rPr>
            </a:br>
            <a:r>
              <a:rPr lang="en-GB" sz="1600" dirty="0">
                <a:latin typeface="Lucida Sans" panose="020B0602030504020204" pitchFamily="34" charset="77"/>
                <a:cs typeface="Georgia"/>
              </a:rPr>
              <a:t>CUSTKEY (the same key) and</a:t>
            </a:r>
            <a:br>
              <a:rPr lang="en-GB" sz="1600" dirty="0">
                <a:latin typeface="Lucida Sans" panose="020B0602030504020204" pitchFamily="34" charset="77"/>
                <a:cs typeface="Georgia"/>
              </a:rPr>
            </a:br>
            <a:r>
              <a:rPr lang="en-GB" sz="1600" dirty="0">
                <a:latin typeface="Lucida Sans" panose="020B0602030504020204" pitchFamily="34" charset="77"/>
                <a:cs typeface="Georgia"/>
              </a:rPr>
              <a:t>therefore corresponding entries</a:t>
            </a:r>
            <a:br>
              <a:rPr lang="en-GB" sz="1600" dirty="0">
                <a:latin typeface="Lucida Sans" panose="020B0602030504020204" pitchFamily="34" charset="77"/>
                <a:cs typeface="Georgia"/>
              </a:rPr>
            </a:br>
            <a:r>
              <a:rPr lang="en-GB" sz="1600" dirty="0">
                <a:latin typeface="Lucida Sans" panose="020B0602030504020204" pitchFamily="34" charset="77"/>
                <a:cs typeface="Georgia"/>
              </a:rPr>
              <a:t>are on the same node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063553" y="2708921"/>
            <a:ext cx="32255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latin typeface="Lucida Sans" panose="020B0602030504020204" pitchFamily="34" charset="77"/>
                <a:cs typeface="Georgia"/>
              </a:rPr>
              <a:t>Requires a JOIN of CUSTOMER </a:t>
            </a:r>
            <a:br>
              <a:rPr lang="en-GB" sz="1600" dirty="0">
                <a:latin typeface="Lucida Sans" panose="020B0602030504020204" pitchFamily="34" charset="77"/>
                <a:cs typeface="Georgia"/>
              </a:rPr>
            </a:br>
            <a:r>
              <a:rPr lang="en-GB" sz="1600" dirty="0">
                <a:latin typeface="Lucida Sans" panose="020B0602030504020204" pitchFamily="34" charset="77"/>
                <a:cs typeface="Georgia"/>
              </a:rPr>
              <a:t>and ORDER 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4800600" y="4648200"/>
            <a:ext cx="1676400" cy="914400"/>
            <a:chOff x="3276600" y="4648200"/>
            <a:chExt cx="1676400" cy="914400"/>
          </a:xfrm>
        </p:grpSpPr>
        <p:sp>
          <p:nvSpPr>
            <p:cNvPr id="6" name="Rectangle 5"/>
            <p:cNvSpPr/>
            <p:nvPr/>
          </p:nvSpPr>
          <p:spPr bwMode="auto">
            <a:xfrm>
              <a:off x="3276600" y="4648200"/>
              <a:ext cx="1676400" cy="914400"/>
            </a:xfrm>
            <a:prstGeom prst="rect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276600" y="5224046"/>
              <a:ext cx="7553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latin typeface="Lucida Sans" panose="020B0602030504020204" pitchFamily="34" charset="77"/>
                  <a:cs typeface="Georgia"/>
                </a:rPr>
                <a:t>SCAN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191000" y="5224046"/>
              <a:ext cx="7553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latin typeface="Lucida Sans" panose="020B0602030504020204" pitchFamily="34" charset="77"/>
                  <a:cs typeface="Georgia"/>
                </a:rPr>
                <a:t>SCAN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3833296" y="4648200"/>
              <a:ext cx="66396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latin typeface="Lucida Sans" panose="020B0602030504020204" pitchFamily="34" charset="77"/>
                  <a:cs typeface="Georgia"/>
                </a:rPr>
                <a:t>JOIN</a:t>
              </a:r>
            </a:p>
          </p:txBody>
        </p:sp>
        <p:cxnSp>
          <p:nvCxnSpPr>
            <p:cNvPr id="39" name="Straight Arrow Connector 38"/>
            <p:cNvCxnSpPr>
              <a:stCxn id="7" idx="0"/>
              <a:endCxn id="37" idx="2"/>
            </p:cNvCxnSpPr>
            <p:nvPr/>
          </p:nvCxnSpPr>
          <p:spPr bwMode="auto">
            <a:xfrm flipV="1">
              <a:off x="3654268" y="4986754"/>
              <a:ext cx="511010" cy="23729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1" name="Straight Arrow Connector 40"/>
            <p:cNvCxnSpPr>
              <a:stCxn id="28" idx="0"/>
              <a:endCxn id="37" idx="2"/>
            </p:cNvCxnSpPr>
            <p:nvPr/>
          </p:nvCxnSpPr>
          <p:spPr bwMode="auto">
            <a:xfrm flipH="1" flipV="1">
              <a:off x="4165278" y="4986754"/>
              <a:ext cx="403390" cy="23729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42" name="TextBox 41"/>
          <p:cNvSpPr txBox="1"/>
          <p:nvPr/>
        </p:nvSpPr>
        <p:spPr>
          <a:xfrm>
            <a:off x="5715000" y="6096000"/>
            <a:ext cx="13580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cxnSp>
        <p:nvCxnSpPr>
          <p:cNvPr id="44" name="Straight Arrow Connector 43"/>
          <p:cNvCxnSpPr>
            <a:stCxn id="15" idx="0"/>
            <a:endCxn id="7" idx="2"/>
          </p:cNvCxnSpPr>
          <p:nvPr/>
        </p:nvCxnSpPr>
        <p:spPr bwMode="auto">
          <a:xfrm flipV="1">
            <a:off x="4880624" y="5562600"/>
            <a:ext cx="297644" cy="5334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stCxn id="42" idx="0"/>
            <a:endCxn id="28" idx="2"/>
          </p:cNvCxnSpPr>
          <p:nvPr/>
        </p:nvCxnSpPr>
        <p:spPr bwMode="auto">
          <a:xfrm flipH="1" flipV="1">
            <a:off x="6092668" y="5562600"/>
            <a:ext cx="301364" cy="5334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6" name="Straight Arrow Connector 35"/>
          <p:cNvCxnSpPr>
            <a:stCxn id="10" idx="3"/>
            <a:endCxn id="38" idx="1"/>
          </p:cNvCxnSpPr>
          <p:nvPr/>
        </p:nvCxnSpPr>
        <p:spPr bwMode="auto">
          <a:xfrm>
            <a:off x="6819528" y="2950096"/>
            <a:ext cx="572616" cy="10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7392144" y="2780928"/>
            <a:ext cx="22781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latin typeface="Lucida Sans" panose="020B0602030504020204" pitchFamily="34" charset="77"/>
                <a:cs typeface="Georgia"/>
              </a:rPr>
              <a:t>Return to application</a:t>
            </a:r>
          </a:p>
        </p:txBody>
      </p:sp>
    </p:spTree>
    <p:extLst>
      <p:ext uri="{BB962C8B-B14F-4D97-AF65-F5344CB8AC3E}">
        <p14:creationId xmlns:p14="http://schemas.microsoft.com/office/powerpoint/2010/main" val="2484267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0" grpId="0" animBg="1"/>
      <p:bldP spid="15" grpId="0"/>
      <p:bldP spid="21" grpId="0"/>
      <p:bldP spid="22" grpId="0"/>
      <p:bldP spid="42" grpId="0"/>
      <p:bldP spid="38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Lucida Sans" panose="020B0602030504020204" pitchFamily="34" charset="77"/>
              </a:rPr>
              <a:t>Directed Join</a:t>
            </a:r>
            <a:endParaRPr lang="en-GB" dirty="0">
              <a:latin typeface="Lucida Sans" panose="020B0602030504020204" pitchFamily="34" charset="7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placed orders in July?”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(tables have different keys)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5185AAE-EF4B-7A43-A072-A3805C64CA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410200" y="3162300"/>
            <a:ext cx="1371600" cy="533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b="1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UNION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001000" y="5334000"/>
            <a:ext cx="13580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cxnSp>
        <p:nvCxnSpPr>
          <p:cNvPr id="22" name="Straight Arrow Connector 21"/>
          <p:cNvCxnSpPr>
            <a:stCxn id="20" idx="0"/>
            <a:endCxn id="39" idx="2"/>
          </p:cNvCxnSpPr>
          <p:nvPr/>
        </p:nvCxnSpPr>
        <p:spPr bwMode="auto">
          <a:xfrm flipV="1">
            <a:off x="8680032" y="5181600"/>
            <a:ext cx="3436" cy="1524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Rectangle 22"/>
          <p:cNvSpPr/>
          <p:nvPr/>
        </p:nvSpPr>
        <p:spPr bwMode="auto">
          <a:xfrm>
            <a:off x="3429000" y="3962400"/>
            <a:ext cx="16764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124200" y="4114800"/>
            <a:ext cx="16764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819400" y="4267200"/>
            <a:ext cx="1676400" cy="914400"/>
            <a:chOff x="1295400" y="4267200"/>
            <a:chExt cx="1676400" cy="914400"/>
          </a:xfrm>
        </p:grpSpPr>
        <p:sp>
          <p:nvSpPr>
            <p:cNvPr id="25" name="Rectangle 24"/>
            <p:cNvSpPr/>
            <p:nvPr/>
          </p:nvSpPr>
          <p:spPr bwMode="auto">
            <a:xfrm>
              <a:off x="1295400" y="4267200"/>
              <a:ext cx="1676400" cy="914400"/>
            </a:xfrm>
            <a:prstGeom prst="rect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493596" y="4572000"/>
              <a:ext cx="7553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latin typeface="Lucida Sans" panose="020B0602030504020204" pitchFamily="34" charset="77"/>
                  <a:cs typeface="Georgia"/>
                </a:rPr>
                <a:t>SCAN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2438400" y="5334000"/>
            <a:ext cx="9220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ORDER</a:t>
            </a:r>
          </a:p>
        </p:txBody>
      </p:sp>
      <p:cxnSp>
        <p:nvCxnSpPr>
          <p:cNvPr id="33" name="Straight Arrow Connector 32"/>
          <p:cNvCxnSpPr>
            <a:stCxn id="27" idx="0"/>
            <a:endCxn id="26" idx="2"/>
          </p:cNvCxnSpPr>
          <p:nvPr/>
        </p:nvCxnSpPr>
        <p:spPr bwMode="auto">
          <a:xfrm flipV="1">
            <a:off x="2899424" y="4910554"/>
            <a:ext cx="495840" cy="4234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Rectangle 34"/>
          <p:cNvSpPr/>
          <p:nvPr/>
        </p:nvSpPr>
        <p:spPr bwMode="auto">
          <a:xfrm>
            <a:off x="8001000" y="3962400"/>
            <a:ext cx="16764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7696200" y="4114800"/>
            <a:ext cx="16764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7391400" y="4267200"/>
            <a:ext cx="1676400" cy="914400"/>
            <a:chOff x="5867400" y="4267200"/>
            <a:chExt cx="1676400" cy="914400"/>
          </a:xfrm>
        </p:grpSpPr>
        <p:sp>
          <p:nvSpPr>
            <p:cNvPr id="37" name="Rectangle 36"/>
            <p:cNvSpPr/>
            <p:nvPr/>
          </p:nvSpPr>
          <p:spPr bwMode="auto">
            <a:xfrm>
              <a:off x="5867400" y="4267200"/>
              <a:ext cx="1676400" cy="914400"/>
            </a:xfrm>
            <a:prstGeom prst="rect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781800" y="4843046"/>
              <a:ext cx="7553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latin typeface="Lucida Sans" panose="020B0602030504020204" pitchFamily="34" charset="77"/>
                  <a:cs typeface="Georgia"/>
                </a:rPr>
                <a:t>SCAN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6424096" y="4267200"/>
              <a:ext cx="66396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latin typeface="Lucida Sans" panose="020B0602030504020204" pitchFamily="34" charset="77"/>
                  <a:cs typeface="Georgia"/>
                </a:rPr>
                <a:t>JOIN</a:t>
              </a:r>
            </a:p>
          </p:txBody>
        </p:sp>
        <p:cxnSp>
          <p:nvCxnSpPr>
            <p:cNvPr id="41" name="Straight Arrow Connector 40"/>
            <p:cNvCxnSpPr>
              <a:endCxn id="40" idx="2"/>
            </p:cNvCxnSpPr>
            <p:nvPr/>
          </p:nvCxnSpPr>
          <p:spPr bwMode="auto">
            <a:xfrm flipV="1">
              <a:off x="6096000" y="4605754"/>
              <a:ext cx="660078" cy="11864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2" name="Straight Arrow Connector 41"/>
            <p:cNvCxnSpPr>
              <a:stCxn id="39" idx="0"/>
              <a:endCxn id="40" idx="2"/>
            </p:cNvCxnSpPr>
            <p:nvPr/>
          </p:nvCxnSpPr>
          <p:spPr bwMode="auto">
            <a:xfrm flipH="1" flipV="1">
              <a:off x="6756078" y="4605754"/>
              <a:ext cx="403390" cy="23729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cxnSp>
        <p:nvCxnSpPr>
          <p:cNvPr id="31" name="Straight Arrow Connector 30"/>
          <p:cNvCxnSpPr/>
          <p:nvPr/>
        </p:nvCxnSpPr>
        <p:spPr bwMode="auto">
          <a:xfrm flipV="1">
            <a:off x="3935760" y="4725145"/>
            <a:ext cx="3886200" cy="1687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3" name="TextBox 52"/>
          <p:cNvSpPr txBox="1"/>
          <p:nvPr/>
        </p:nvSpPr>
        <p:spPr>
          <a:xfrm>
            <a:off x="1981200" y="3733800"/>
            <a:ext cx="1500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Slave Task 1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477000" y="3733800"/>
            <a:ext cx="1500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Slave Task 2</a:t>
            </a:r>
          </a:p>
        </p:txBody>
      </p:sp>
      <p:cxnSp>
        <p:nvCxnSpPr>
          <p:cNvPr id="57" name="Shape 56"/>
          <p:cNvCxnSpPr>
            <a:stCxn id="35" idx="0"/>
            <a:endCxn id="8" idx="3"/>
          </p:cNvCxnSpPr>
          <p:nvPr/>
        </p:nvCxnSpPr>
        <p:spPr bwMode="auto">
          <a:xfrm rot="16200000" flipV="1">
            <a:off x="7543800" y="2667000"/>
            <a:ext cx="533400" cy="2057400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8" name="TextBox 57"/>
          <p:cNvSpPr txBox="1"/>
          <p:nvPr/>
        </p:nvSpPr>
        <p:spPr>
          <a:xfrm>
            <a:off x="3733801" y="3259723"/>
            <a:ext cx="14901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Coordinator</a:t>
            </a:r>
          </a:p>
        </p:txBody>
      </p:sp>
      <p:cxnSp>
        <p:nvCxnSpPr>
          <p:cNvPr id="60" name="Straight Arrow Connector 59"/>
          <p:cNvCxnSpPr>
            <a:stCxn id="8" idx="0"/>
          </p:cNvCxnSpPr>
          <p:nvPr/>
        </p:nvCxnSpPr>
        <p:spPr bwMode="auto">
          <a:xfrm rot="5400000" flipH="1" flipV="1">
            <a:off x="5924550" y="2990850"/>
            <a:ext cx="342900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1" name="TextBox 60"/>
          <p:cNvSpPr txBox="1"/>
          <p:nvPr/>
        </p:nvSpPr>
        <p:spPr>
          <a:xfrm>
            <a:off x="6096000" y="2590800"/>
            <a:ext cx="22781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latin typeface="Lucida Sans" panose="020B0602030504020204" pitchFamily="34" charset="77"/>
                <a:cs typeface="Georgia"/>
              </a:rPr>
              <a:t>Return to application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2590800" y="5638801"/>
            <a:ext cx="71497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latin typeface="Lucida Sans" panose="020B0602030504020204" pitchFamily="34" charset="77"/>
                <a:cs typeface="Georgia"/>
              </a:rPr>
              <a:t>ORDER partitioned on ORDERKEY, CUSTOMER partitioned on CUSTKEY</a:t>
            </a:r>
          </a:p>
          <a:p>
            <a:r>
              <a:rPr lang="en-GB" sz="1600" dirty="0">
                <a:latin typeface="Lucida Sans" panose="020B0602030504020204" pitchFamily="34" charset="77"/>
                <a:cs typeface="Georgia"/>
              </a:rPr>
              <a:t>Retrieve rows from ORDER, then use ORDER.CUSTKEY to direct </a:t>
            </a:r>
          </a:p>
          <a:p>
            <a:r>
              <a:rPr lang="en-GB" sz="1600" dirty="0">
                <a:latin typeface="Lucida Sans" panose="020B0602030504020204" pitchFamily="34" charset="77"/>
                <a:cs typeface="Georgia"/>
              </a:rPr>
              <a:t>appropriate rows to nodes with CUSTOMER</a:t>
            </a:r>
          </a:p>
        </p:txBody>
      </p:sp>
    </p:spTree>
    <p:extLst>
      <p:ext uri="{BB962C8B-B14F-4D97-AF65-F5344CB8AC3E}">
        <p14:creationId xmlns:p14="http://schemas.microsoft.com/office/powerpoint/2010/main" val="1419044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0" grpId="0"/>
      <p:bldP spid="23" grpId="0" animBg="1"/>
      <p:bldP spid="24" grpId="0" animBg="1"/>
      <p:bldP spid="27" grpId="0"/>
      <p:bldP spid="35" grpId="0" animBg="1"/>
      <p:bldP spid="36" grpId="0" animBg="1"/>
      <p:bldP spid="53" grpId="0"/>
      <p:bldP spid="54" grpId="0"/>
      <p:bldP spid="58" grpId="0"/>
      <p:bldP spid="61" grpId="0"/>
      <p:bldP spid="6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Lucida Sans" panose="020B0602030504020204" pitchFamily="34" charset="77"/>
              </a:rPr>
              <a:t>Broadcast Join</a:t>
            </a:r>
            <a:endParaRPr lang="en-GB" dirty="0">
              <a:latin typeface="Lucida Sans" panose="020B0602030504020204" pitchFamily="34" charset="77"/>
            </a:endParaRPr>
          </a:p>
        </p:txBody>
      </p:sp>
      <p:sp>
        <p:nvSpPr>
          <p:cNvPr id="29" name="Text Placeholder 2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and suppliers are in the same country?”</a:t>
            </a:r>
          </a:p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5890C6C0-2F57-8448-B4A0-3C4909D010B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5410200" y="3162300"/>
            <a:ext cx="1371600" cy="533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b="1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UNION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01000" y="5334000"/>
            <a:ext cx="13580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cxnSp>
        <p:nvCxnSpPr>
          <p:cNvPr id="6" name="Straight Arrow Connector 5"/>
          <p:cNvCxnSpPr>
            <a:stCxn id="5" idx="0"/>
            <a:endCxn id="16" idx="2"/>
          </p:cNvCxnSpPr>
          <p:nvPr/>
        </p:nvCxnSpPr>
        <p:spPr bwMode="auto">
          <a:xfrm flipV="1">
            <a:off x="8680032" y="5181600"/>
            <a:ext cx="3436" cy="1524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Rectangle 6"/>
          <p:cNvSpPr/>
          <p:nvPr/>
        </p:nvSpPr>
        <p:spPr bwMode="auto">
          <a:xfrm>
            <a:off x="3429000" y="3962400"/>
            <a:ext cx="16764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124200" y="4114800"/>
            <a:ext cx="16764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819400" y="4267200"/>
            <a:ext cx="1676400" cy="914400"/>
            <a:chOff x="1295400" y="4267200"/>
            <a:chExt cx="1676400" cy="914400"/>
          </a:xfrm>
        </p:grpSpPr>
        <p:sp>
          <p:nvSpPr>
            <p:cNvPr id="9" name="Rectangle 8"/>
            <p:cNvSpPr/>
            <p:nvPr/>
          </p:nvSpPr>
          <p:spPr bwMode="auto">
            <a:xfrm>
              <a:off x="1295400" y="4267200"/>
              <a:ext cx="1676400" cy="914400"/>
            </a:xfrm>
            <a:prstGeom prst="rect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493596" y="4572000"/>
              <a:ext cx="7553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latin typeface="Lucida Sans" panose="020B0602030504020204" pitchFamily="34" charset="77"/>
                  <a:cs typeface="Georgia"/>
                </a:rPr>
                <a:t>SCAN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438401" y="5334000"/>
            <a:ext cx="11560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SUPPLIER</a:t>
            </a:r>
          </a:p>
        </p:txBody>
      </p:sp>
      <p:cxnSp>
        <p:nvCxnSpPr>
          <p:cNvPr id="12" name="Straight Arrow Connector 11"/>
          <p:cNvCxnSpPr>
            <a:stCxn id="11" idx="0"/>
            <a:endCxn id="10" idx="2"/>
          </p:cNvCxnSpPr>
          <p:nvPr/>
        </p:nvCxnSpPr>
        <p:spPr bwMode="auto">
          <a:xfrm flipV="1">
            <a:off x="3016444" y="4910554"/>
            <a:ext cx="378820" cy="4234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Rectangle 12"/>
          <p:cNvSpPr/>
          <p:nvPr/>
        </p:nvSpPr>
        <p:spPr bwMode="auto">
          <a:xfrm>
            <a:off x="8001000" y="3962400"/>
            <a:ext cx="16764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7696200" y="4114800"/>
            <a:ext cx="16764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7391400" y="4267200"/>
            <a:ext cx="1676400" cy="914400"/>
            <a:chOff x="5867400" y="4267200"/>
            <a:chExt cx="1676400" cy="914400"/>
          </a:xfrm>
        </p:grpSpPr>
        <p:sp>
          <p:nvSpPr>
            <p:cNvPr id="15" name="Rectangle 14"/>
            <p:cNvSpPr/>
            <p:nvPr/>
          </p:nvSpPr>
          <p:spPr bwMode="auto">
            <a:xfrm>
              <a:off x="5867400" y="4267200"/>
              <a:ext cx="1676400" cy="914400"/>
            </a:xfrm>
            <a:prstGeom prst="rect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781800" y="4843046"/>
              <a:ext cx="7553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latin typeface="Lucida Sans" panose="020B0602030504020204" pitchFamily="34" charset="77"/>
                  <a:cs typeface="Georgia"/>
                </a:rPr>
                <a:t>SCAN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424096" y="4267200"/>
              <a:ext cx="66396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latin typeface="Lucida Sans" panose="020B0602030504020204" pitchFamily="34" charset="77"/>
                  <a:cs typeface="Georgia"/>
                </a:rPr>
                <a:t>JOIN</a:t>
              </a:r>
            </a:p>
          </p:txBody>
        </p:sp>
        <p:cxnSp>
          <p:nvCxnSpPr>
            <p:cNvPr id="18" name="Straight Arrow Connector 17"/>
            <p:cNvCxnSpPr>
              <a:endCxn id="17" idx="2"/>
            </p:cNvCxnSpPr>
            <p:nvPr/>
          </p:nvCxnSpPr>
          <p:spPr bwMode="auto">
            <a:xfrm flipV="1">
              <a:off x="6096000" y="4605754"/>
              <a:ext cx="660078" cy="11864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9" name="Straight Arrow Connector 18"/>
            <p:cNvCxnSpPr>
              <a:stCxn id="16" idx="0"/>
              <a:endCxn id="17" idx="2"/>
            </p:cNvCxnSpPr>
            <p:nvPr/>
          </p:nvCxnSpPr>
          <p:spPr bwMode="auto">
            <a:xfrm flipH="1" flipV="1">
              <a:off x="6756078" y="4605754"/>
              <a:ext cx="403390" cy="23729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cxnSp>
        <p:nvCxnSpPr>
          <p:cNvPr id="20" name="Straight Arrow Connector 19"/>
          <p:cNvCxnSpPr>
            <a:stCxn id="10" idx="3"/>
          </p:cNvCxnSpPr>
          <p:nvPr/>
        </p:nvCxnSpPr>
        <p:spPr bwMode="auto">
          <a:xfrm flipV="1">
            <a:off x="3772931" y="4724402"/>
            <a:ext cx="3923269" cy="1687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1" name="TextBox 20"/>
          <p:cNvSpPr txBox="1"/>
          <p:nvPr/>
        </p:nvSpPr>
        <p:spPr>
          <a:xfrm>
            <a:off x="1981200" y="3733800"/>
            <a:ext cx="1500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Slave Task 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77000" y="3733800"/>
            <a:ext cx="1500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Slave Task 2</a:t>
            </a:r>
          </a:p>
        </p:txBody>
      </p:sp>
      <p:cxnSp>
        <p:nvCxnSpPr>
          <p:cNvPr id="23" name="Shape 22"/>
          <p:cNvCxnSpPr>
            <a:stCxn id="13" idx="0"/>
            <a:endCxn id="4" idx="3"/>
          </p:cNvCxnSpPr>
          <p:nvPr/>
        </p:nvCxnSpPr>
        <p:spPr bwMode="auto">
          <a:xfrm rot="16200000" flipV="1">
            <a:off x="7543800" y="2667000"/>
            <a:ext cx="533400" cy="2057400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4" name="TextBox 23"/>
          <p:cNvSpPr txBox="1"/>
          <p:nvPr/>
        </p:nvSpPr>
        <p:spPr>
          <a:xfrm>
            <a:off x="3733801" y="3259723"/>
            <a:ext cx="14901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Coordinator</a:t>
            </a:r>
          </a:p>
        </p:txBody>
      </p:sp>
      <p:cxnSp>
        <p:nvCxnSpPr>
          <p:cNvPr id="25" name="Straight Arrow Connector 24"/>
          <p:cNvCxnSpPr>
            <a:stCxn id="4" idx="0"/>
          </p:cNvCxnSpPr>
          <p:nvPr/>
        </p:nvCxnSpPr>
        <p:spPr bwMode="auto">
          <a:xfrm rot="5400000" flipH="1" flipV="1">
            <a:off x="5924550" y="2990850"/>
            <a:ext cx="342900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6" name="TextBox 25"/>
          <p:cNvSpPr txBox="1"/>
          <p:nvPr/>
        </p:nvSpPr>
        <p:spPr>
          <a:xfrm>
            <a:off x="6096000" y="2590800"/>
            <a:ext cx="22781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latin typeface="Lucida Sans" panose="020B0602030504020204" pitchFamily="34" charset="77"/>
                <a:cs typeface="Georgia"/>
              </a:rPr>
              <a:t>Return to application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590801" y="5638801"/>
            <a:ext cx="60787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latin typeface="Lucida Sans" panose="020B0602030504020204" pitchFamily="34" charset="77"/>
                <a:cs typeface="Georgia"/>
              </a:rPr>
              <a:t>SUPPLIER partitioned on SUPPKEY, CUSTOMER on CUSTKEY.</a:t>
            </a:r>
          </a:p>
          <a:p>
            <a:r>
              <a:rPr lang="en-GB" sz="1600" dirty="0">
                <a:latin typeface="Lucida Sans" panose="020B0602030504020204" pitchFamily="34" charset="77"/>
                <a:cs typeface="Georgia"/>
              </a:rPr>
              <a:t>Join required on *_NATION</a:t>
            </a:r>
          </a:p>
          <a:p>
            <a:r>
              <a:rPr lang="en-GB" sz="1600" dirty="0">
                <a:latin typeface="Lucida Sans" panose="020B0602030504020204" pitchFamily="34" charset="77"/>
                <a:cs typeface="Georgia"/>
              </a:rPr>
              <a:t>Send all SUPPLIER to each CUSTOMER node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439724" y="4724400"/>
            <a:ext cx="14182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latin typeface="Lucida Sans" panose="020B0602030504020204" pitchFamily="34" charset="77"/>
                <a:cs typeface="Georgia"/>
              </a:rPr>
              <a:t>BROADCAST</a:t>
            </a:r>
          </a:p>
        </p:txBody>
      </p:sp>
    </p:spTree>
    <p:extLst>
      <p:ext uri="{BB962C8B-B14F-4D97-AF65-F5344CB8AC3E}">
        <p14:creationId xmlns:p14="http://schemas.microsoft.com/office/powerpoint/2010/main" val="1765518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 animBg="1"/>
      <p:bldP spid="8" grpId="0" animBg="1"/>
      <p:bldP spid="11" grpId="0"/>
      <p:bldP spid="13" grpId="0" animBg="1"/>
      <p:bldP spid="14" grpId="0" animBg="1"/>
      <p:bldP spid="21" grpId="0"/>
      <p:bldP spid="22" grpId="0"/>
      <p:bldP spid="24" grpId="0"/>
      <p:bldP spid="26" grpId="0"/>
      <p:bldP spid="27" grpId="0"/>
      <p:bldP spid="28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Repartitioned Join</a:t>
            </a:r>
            <a:endParaRPr lang="en-GB" dirty="0"/>
          </a:p>
        </p:txBody>
      </p:sp>
      <p:sp>
        <p:nvSpPr>
          <p:cNvPr id="29" name="Text Placeholder 2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“Which customers and suppliers are in the same country?”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5410200" y="2362200"/>
            <a:ext cx="1371600" cy="533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b="1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UNION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67600" y="5528846"/>
            <a:ext cx="13580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3429000" y="4462046"/>
            <a:ext cx="1676400" cy="6096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124200" y="4614446"/>
            <a:ext cx="1676400" cy="6096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819400" y="4766846"/>
            <a:ext cx="1676400" cy="609600"/>
            <a:chOff x="1295400" y="4766846"/>
            <a:chExt cx="1676400" cy="609600"/>
          </a:xfrm>
        </p:grpSpPr>
        <p:sp>
          <p:nvSpPr>
            <p:cNvPr id="9" name="Rectangle 8"/>
            <p:cNvSpPr/>
            <p:nvPr/>
          </p:nvSpPr>
          <p:spPr bwMode="auto">
            <a:xfrm>
              <a:off x="1295400" y="4766846"/>
              <a:ext cx="1676400" cy="609600"/>
            </a:xfrm>
            <a:prstGeom prst="rect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722196" y="4919246"/>
              <a:ext cx="7553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latin typeface="Lucida Sans" panose="020B0602030504020204" pitchFamily="34" charset="77"/>
                  <a:cs typeface="Georgia"/>
                </a:rPr>
                <a:t>SCAN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115609" y="5528846"/>
            <a:ext cx="11560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SUPPLIER</a:t>
            </a:r>
          </a:p>
        </p:txBody>
      </p:sp>
      <p:cxnSp>
        <p:nvCxnSpPr>
          <p:cNvPr id="12" name="Straight Arrow Connector 11"/>
          <p:cNvCxnSpPr>
            <a:stCxn id="11" idx="0"/>
            <a:endCxn id="10" idx="2"/>
          </p:cNvCxnSpPr>
          <p:nvPr/>
        </p:nvCxnSpPr>
        <p:spPr bwMode="auto">
          <a:xfrm flipH="1" flipV="1">
            <a:off x="3623864" y="5257800"/>
            <a:ext cx="69788" cy="2710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1" name="TextBox 20"/>
          <p:cNvSpPr txBox="1"/>
          <p:nvPr/>
        </p:nvSpPr>
        <p:spPr>
          <a:xfrm>
            <a:off x="1981200" y="4233446"/>
            <a:ext cx="1500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Slave Task 1</a:t>
            </a:r>
          </a:p>
        </p:txBody>
      </p:sp>
      <p:cxnSp>
        <p:nvCxnSpPr>
          <p:cNvPr id="23" name="Shape 22"/>
          <p:cNvCxnSpPr>
            <a:stCxn id="42" idx="1"/>
            <a:endCxn id="49" idx="2"/>
          </p:cNvCxnSpPr>
          <p:nvPr/>
        </p:nvCxnSpPr>
        <p:spPr bwMode="auto">
          <a:xfrm rot="10800000">
            <a:off x="6096000" y="4267200"/>
            <a:ext cx="1295400" cy="804446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4" name="TextBox 23"/>
          <p:cNvSpPr txBox="1"/>
          <p:nvPr/>
        </p:nvSpPr>
        <p:spPr>
          <a:xfrm>
            <a:off x="3733801" y="2459623"/>
            <a:ext cx="14901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Coordinator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590800" y="5798404"/>
            <a:ext cx="69140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latin typeface="Lucida Sans" panose="020B0602030504020204" pitchFamily="34" charset="77"/>
                <a:cs typeface="Georgia"/>
              </a:rPr>
              <a:t>SUPPLIER partitioned on SUPPKEY, CUSTOMER on CUSTKEY.</a:t>
            </a:r>
          </a:p>
          <a:p>
            <a:r>
              <a:rPr lang="en-GB" sz="1600" dirty="0">
                <a:latin typeface="Lucida Sans" panose="020B0602030504020204" pitchFamily="34" charset="77"/>
                <a:cs typeface="Georgia"/>
              </a:rPr>
              <a:t>Join required on *_NATION. Repartition both tables on *_NATION to</a:t>
            </a:r>
          </a:p>
          <a:p>
            <a:r>
              <a:rPr lang="en-GB" sz="1600" dirty="0">
                <a:latin typeface="Lucida Sans" panose="020B0602030504020204" pitchFamily="34" charset="77"/>
                <a:cs typeface="Georgia"/>
              </a:rPr>
              <a:t>localise and minimise the join effort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8001000" y="4462046"/>
            <a:ext cx="1676400" cy="6096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7696200" y="4614446"/>
            <a:ext cx="1676400" cy="6096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7391400" y="4766846"/>
            <a:ext cx="1676400" cy="609600"/>
            <a:chOff x="5867400" y="4766846"/>
            <a:chExt cx="1676400" cy="609600"/>
          </a:xfrm>
        </p:grpSpPr>
        <p:sp>
          <p:nvSpPr>
            <p:cNvPr id="42" name="Rectangle 41"/>
            <p:cNvSpPr/>
            <p:nvPr/>
          </p:nvSpPr>
          <p:spPr bwMode="auto">
            <a:xfrm>
              <a:off x="5867400" y="4766846"/>
              <a:ext cx="1676400" cy="609600"/>
            </a:xfrm>
            <a:prstGeom prst="rect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6294196" y="4919246"/>
              <a:ext cx="7553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latin typeface="Lucida Sans" panose="020B0602030504020204" pitchFamily="34" charset="77"/>
                  <a:cs typeface="Georgia"/>
                </a:rPr>
                <a:t>SCAN</a:t>
              </a:r>
            </a:p>
          </p:txBody>
        </p:sp>
      </p:grpSp>
      <p:cxnSp>
        <p:nvCxnSpPr>
          <p:cNvPr id="44" name="Straight Arrow Connector 43"/>
          <p:cNvCxnSpPr>
            <a:stCxn id="5" idx="0"/>
            <a:endCxn id="43" idx="2"/>
          </p:cNvCxnSpPr>
          <p:nvPr/>
        </p:nvCxnSpPr>
        <p:spPr bwMode="auto">
          <a:xfrm flipV="1">
            <a:off x="8146632" y="5257800"/>
            <a:ext cx="49232" cy="2710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5" name="TextBox 44"/>
          <p:cNvSpPr txBox="1"/>
          <p:nvPr/>
        </p:nvSpPr>
        <p:spPr>
          <a:xfrm>
            <a:off x="6553200" y="4233446"/>
            <a:ext cx="1500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Slave Task 2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5867400" y="3352800"/>
            <a:ext cx="1676400" cy="6096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5562600" y="3505200"/>
            <a:ext cx="1676400" cy="6096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5257800" y="3657600"/>
            <a:ext cx="1676400" cy="609600"/>
            <a:chOff x="3733800" y="3657600"/>
            <a:chExt cx="1676400" cy="609600"/>
          </a:xfrm>
        </p:grpSpPr>
        <p:sp>
          <p:nvSpPr>
            <p:cNvPr id="49" name="Rectangle 48"/>
            <p:cNvSpPr/>
            <p:nvPr/>
          </p:nvSpPr>
          <p:spPr bwMode="auto">
            <a:xfrm>
              <a:off x="3733800" y="3657600"/>
              <a:ext cx="1676400" cy="609600"/>
            </a:xfrm>
            <a:prstGeom prst="rect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4160596" y="3810000"/>
              <a:ext cx="66396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latin typeface="Lucida Sans" panose="020B0602030504020204" pitchFamily="34" charset="77"/>
                  <a:cs typeface="Georgia"/>
                </a:rPr>
                <a:t>JOIN</a:t>
              </a:r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4419601" y="3124200"/>
            <a:ext cx="1500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Slave Task 3</a:t>
            </a:r>
          </a:p>
        </p:txBody>
      </p:sp>
      <p:cxnSp>
        <p:nvCxnSpPr>
          <p:cNvPr id="55" name="Shape 54"/>
          <p:cNvCxnSpPr>
            <a:stCxn id="7" idx="3"/>
          </p:cNvCxnSpPr>
          <p:nvPr/>
        </p:nvCxnSpPr>
        <p:spPr bwMode="auto">
          <a:xfrm flipV="1">
            <a:off x="5105400" y="4267200"/>
            <a:ext cx="457200" cy="499646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3" name="Straight Arrow Connector 62"/>
          <p:cNvCxnSpPr>
            <a:endCxn id="4" idx="2"/>
          </p:cNvCxnSpPr>
          <p:nvPr/>
        </p:nvCxnSpPr>
        <p:spPr bwMode="auto">
          <a:xfrm flipV="1">
            <a:off x="6096000" y="2895600"/>
            <a:ext cx="0" cy="46139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5" name="Straight Arrow Connector 34"/>
          <p:cNvCxnSpPr>
            <a:stCxn id="4" idx="3"/>
            <a:endCxn id="36" idx="1"/>
          </p:cNvCxnSpPr>
          <p:nvPr/>
        </p:nvCxnSpPr>
        <p:spPr bwMode="auto">
          <a:xfrm flipV="1">
            <a:off x="6781800" y="2611651"/>
            <a:ext cx="538336" cy="1724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TextBox 35"/>
          <p:cNvSpPr txBox="1"/>
          <p:nvPr/>
        </p:nvSpPr>
        <p:spPr>
          <a:xfrm>
            <a:off x="7320136" y="2442374"/>
            <a:ext cx="22781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latin typeface="Lucida Sans" panose="020B0602030504020204" pitchFamily="34" charset="77"/>
                <a:cs typeface="Georgia"/>
              </a:rPr>
              <a:t>Return to application</a:t>
            </a:r>
          </a:p>
        </p:txBody>
      </p:sp>
    </p:spTree>
    <p:extLst>
      <p:ext uri="{BB962C8B-B14F-4D97-AF65-F5344CB8AC3E}">
        <p14:creationId xmlns:p14="http://schemas.microsoft.com/office/powerpoint/2010/main" val="2208000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 animBg="1"/>
      <p:bldP spid="8" grpId="0" animBg="1"/>
      <p:bldP spid="11" grpId="0"/>
      <p:bldP spid="21" grpId="0"/>
      <p:bldP spid="24" grpId="0"/>
      <p:bldP spid="27" grpId="0"/>
      <p:bldP spid="40" grpId="0" animBg="1"/>
      <p:bldP spid="41" grpId="0" animBg="1"/>
      <p:bldP spid="45" grpId="0"/>
      <p:bldP spid="47" grpId="0" animBg="1"/>
      <p:bldP spid="48" grpId="0" animBg="1"/>
      <p:bldP spid="51" grpId="0"/>
      <p:bldP spid="36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Concurrency Control</a:t>
            </a:r>
          </a:p>
        </p:txBody>
      </p:sp>
    </p:spTree>
    <p:extLst>
      <p:ext uri="{BB962C8B-B14F-4D97-AF65-F5344CB8AC3E}">
        <p14:creationId xmlns:p14="http://schemas.microsoft.com/office/powerpoint/2010/main" val="301043522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Concurrency and Parallelism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57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A single transaction may update data in several different places</a:t>
            </a:r>
          </a:p>
          <a:p>
            <a:r>
              <a:rPr lang="en-GB"/>
              <a:t>Multiple transactions may be using the same (distributed) tables simultaneously</a:t>
            </a:r>
          </a:p>
          <a:p>
            <a:r>
              <a:rPr lang="en-GB"/>
              <a:t>One or several nodes cou</a:t>
            </a:r>
            <a:r>
              <a:rPr lang="en-US"/>
              <a:t>ld</a:t>
            </a:r>
            <a:r>
              <a:rPr lang="en-GB"/>
              <a:t> fail</a:t>
            </a:r>
          </a:p>
          <a:p>
            <a:r>
              <a:rPr lang="en-GB"/>
              <a:t>Requires concurrency control and recovery across multiple nodes for:</a:t>
            </a:r>
          </a:p>
          <a:p>
            <a:pPr lvl="1"/>
            <a:r>
              <a:rPr lang="en-GB"/>
              <a:t>Locking and deadlock detection</a:t>
            </a:r>
          </a:p>
          <a:p>
            <a:pPr lvl="1"/>
            <a:r>
              <a:rPr lang="en-GB"/>
              <a:t>Two-phase commit to ensure ‘all or nothing’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141C17B-C4FF-E64D-8296-CABA75BB82B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19289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Locking and Deadlocks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58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With Shared Nothing architecture, each node is responsible for locking its own data</a:t>
            </a:r>
          </a:p>
          <a:p>
            <a:r>
              <a:rPr lang="en-GB"/>
              <a:t>No global locking mechanism</a:t>
            </a:r>
          </a:p>
          <a:p>
            <a:r>
              <a:rPr lang="en-GB"/>
              <a:t>However:</a:t>
            </a:r>
          </a:p>
          <a:p>
            <a:pPr lvl="1"/>
            <a:r>
              <a:rPr lang="en-GB"/>
              <a:t>T1 locks item A on Node 1 and wants item B on Node 2</a:t>
            </a:r>
          </a:p>
          <a:p>
            <a:pPr lvl="1"/>
            <a:r>
              <a:rPr lang="en-GB"/>
              <a:t>T2 locks item B on Node 2 and wants item A on Node 1</a:t>
            </a:r>
          </a:p>
          <a:p>
            <a:pPr lvl="1"/>
            <a:r>
              <a:rPr lang="en-GB"/>
              <a:t>Distributed Deadlock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4DE09C-1FAA-2A41-B8B3-D34088D1981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78233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Resolving Deadlocks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59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Simple approach </a:t>
            </a:r>
            <a:r>
              <a:rPr lang="en-US" dirty="0"/>
              <a:t>–</a:t>
            </a:r>
            <a:r>
              <a:rPr lang="en-GB" dirty="0"/>
              <a:t> Timeouts</a:t>
            </a:r>
          </a:p>
          <a:p>
            <a:endParaRPr lang="en-GB" dirty="0"/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Timeout T2, after wait exceeds a certain interval</a:t>
            </a:r>
          </a:p>
          <a:p>
            <a:pPr lvl="1"/>
            <a:r>
              <a:rPr lang="en-GB" dirty="0"/>
              <a:t>Interval may need random element to avoid ‘chatter’</a:t>
            </a:r>
            <a:br>
              <a:rPr lang="en-GB" dirty="0"/>
            </a:br>
            <a:r>
              <a:rPr lang="en-GB" dirty="0"/>
              <a:t>i.e. both transactions give up at the same time and then try again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Rollback T2 to let T1 to proceed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Restart T2, which can now complete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9BA191-E305-B64B-BBF5-83EEFF406A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884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I/O Bottleneck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Access time to secondary storage (hard disks) dominates performance of </a:t>
            </a:r>
            <a:r>
              <a:rPr lang="en-US" dirty="0" err="1"/>
              <a:t>DBMSes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Two approaches to addressing this:</a:t>
            </a:r>
          </a:p>
          <a:p>
            <a:pPr lvl="1"/>
            <a:r>
              <a:rPr lang="en-US" dirty="0"/>
              <a:t>Main memory databases (expensive!)</a:t>
            </a:r>
          </a:p>
          <a:p>
            <a:pPr lvl="1"/>
            <a:r>
              <a:rPr lang="en-US" dirty="0"/>
              <a:t>Parallel databases (cheaper!)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Increase I/O bandwidth by spreading data across a number of disks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E42540-68DA-0C49-B9CF-A86112A0B1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849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Resolving Deadlocks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60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More sophisticated approach (used by DB2)</a:t>
            </a:r>
          </a:p>
          <a:p>
            <a:endParaRPr lang="en-GB" dirty="0"/>
          </a:p>
          <a:p>
            <a:r>
              <a:rPr lang="en-GB" dirty="0"/>
              <a:t>Each node maintains a local ‘wait-for’ graph</a:t>
            </a:r>
          </a:p>
          <a:p>
            <a:r>
              <a:rPr lang="en-GB" dirty="0"/>
              <a:t>Distributed deadlock detector (DDD) runs at the catalogue node for each database</a:t>
            </a:r>
          </a:p>
          <a:p>
            <a:r>
              <a:rPr lang="en-GB" dirty="0"/>
              <a:t>Periodically, all nodes send their graphs to the DDD</a:t>
            </a:r>
          </a:p>
          <a:p>
            <a:r>
              <a:rPr lang="en-GB" dirty="0"/>
              <a:t>DDD records all locks found in wait state</a:t>
            </a:r>
          </a:p>
          <a:p>
            <a:r>
              <a:rPr lang="en-GB" dirty="0"/>
              <a:t>Transaction becomes a candidate for termination if found in same lock wait state on two successive iterations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E9E37C-04A5-7646-A42C-24884031AAF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26290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Reliability</a:t>
            </a:r>
          </a:p>
        </p:txBody>
      </p:sp>
    </p:spTree>
    <p:extLst>
      <p:ext uri="{BB962C8B-B14F-4D97-AF65-F5344CB8AC3E}">
        <p14:creationId xmlns:p14="http://schemas.microsoft.com/office/powerpoint/2010/main" val="73527196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Reliability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62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We wish to preserve the ACID properties for parallelised transactions</a:t>
            </a:r>
          </a:p>
          <a:p>
            <a:pPr lvl="1"/>
            <a:r>
              <a:rPr lang="en-GB" dirty="0"/>
              <a:t>Isolation is taken care of by 2PL protocol</a:t>
            </a:r>
          </a:p>
          <a:p>
            <a:pPr lvl="1"/>
            <a:r>
              <a:rPr lang="en-GB" dirty="0"/>
              <a:t>Isolation implies Consistency</a:t>
            </a:r>
          </a:p>
          <a:p>
            <a:pPr lvl="1"/>
            <a:r>
              <a:rPr lang="en-GB" dirty="0"/>
              <a:t>Durability can be taken care of node-by-node, with proper logging and recovery routines</a:t>
            </a:r>
          </a:p>
          <a:p>
            <a:pPr lvl="1"/>
            <a:r>
              <a:rPr lang="en-GB" dirty="0"/>
              <a:t>Atomicity is the hard part. We need to commit all parts of a transaction, or abort all parts</a:t>
            </a:r>
          </a:p>
          <a:p>
            <a:pPr marL="0" indent="0">
              <a:buNone/>
            </a:pPr>
            <a:r>
              <a:rPr lang="en-GB" dirty="0"/>
              <a:t>Two-phase commit protocol (2PC) is used to ensure that Atomicity is preserved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8FD77A-7775-804D-BFF5-5FDF540AD6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52254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Two-Phase Commit (2PC)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63</a:t>
            </a:fld>
            <a:endParaRPr lang="en-US" dirty="0"/>
          </a:p>
        </p:txBody>
      </p:sp>
      <p:sp>
        <p:nvSpPr>
          <p:cNvPr id="19865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dirty="0"/>
              <a:t>Distinguish between: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The global transaction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The local transactions into which the global transaction is decomposed</a:t>
            </a:r>
          </a:p>
          <a:p>
            <a:pPr marL="0" indent="0">
              <a:lnSpc>
                <a:spcPct val="90000"/>
              </a:lnSpc>
              <a:buNone/>
            </a:pPr>
            <a:endParaRPr lang="en-GB" dirty="0"/>
          </a:p>
          <a:p>
            <a:pPr marL="0" indent="0">
              <a:lnSpc>
                <a:spcPct val="90000"/>
              </a:lnSpc>
              <a:buNone/>
            </a:pPr>
            <a:r>
              <a:rPr lang="en-GB" dirty="0"/>
              <a:t>Global transaction is managed by a single site, known as the </a:t>
            </a:r>
            <a:r>
              <a:rPr lang="en-GB" i="1" dirty="0"/>
              <a:t>coordinator</a:t>
            </a:r>
            <a:r>
              <a:rPr lang="en-GB" dirty="0"/>
              <a:t>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dirty="0"/>
              <a:t>Local transactions may be executed on separate sites, known as the </a:t>
            </a:r>
            <a:r>
              <a:rPr lang="en-GB" i="1" dirty="0"/>
              <a:t>participants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E798B7-CD03-F646-83C3-BC821C58F3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50426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Phase 1: Voting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64</a:t>
            </a:fld>
            <a:endParaRPr lang="en-US" dirty="0"/>
          </a:p>
        </p:txBody>
      </p:sp>
      <p:sp>
        <p:nvSpPr>
          <p:cNvPr id="26009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Coordinator sends “prepare T” message to all participants</a:t>
            </a:r>
          </a:p>
          <a:p>
            <a:r>
              <a:rPr lang="en-GB" dirty="0"/>
              <a:t>Participants respond with either “vote-commit T” or </a:t>
            </a:r>
            <a:br>
              <a:rPr lang="en-GB" dirty="0"/>
            </a:br>
            <a:r>
              <a:rPr lang="en-GB" dirty="0"/>
              <a:t>“vote-abort T”</a:t>
            </a:r>
          </a:p>
          <a:p>
            <a:r>
              <a:rPr lang="en-GB" dirty="0"/>
              <a:t>Coordinator waits for participants to respond within a timeout period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9EFB7C-B52F-224C-BDD0-36C66F0BA0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73658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Phase 2: Decision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65</a:t>
            </a:fld>
            <a:endParaRPr lang="en-US" dirty="0"/>
          </a:p>
        </p:txBody>
      </p:sp>
      <p:sp>
        <p:nvSpPr>
          <p:cNvPr id="26112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dirty="0"/>
              <a:t>If all participants return “vote-commit T” (to commit), send “commit T” to all participants. Wait for acknowledgements within timeout period.</a:t>
            </a:r>
          </a:p>
          <a:p>
            <a:pPr>
              <a:lnSpc>
                <a:spcPct val="90000"/>
              </a:lnSpc>
            </a:pPr>
            <a:r>
              <a:rPr lang="en-GB" dirty="0"/>
              <a:t>If any participant returns “vote-abort T”, send “abort T” to all participants. Wait for acknowledgements within timeout period.</a:t>
            </a:r>
          </a:p>
          <a:p>
            <a:pPr>
              <a:lnSpc>
                <a:spcPct val="90000"/>
              </a:lnSpc>
            </a:pPr>
            <a:r>
              <a:rPr lang="en-GB" dirty="0"/>
              <a:t>When all acknowledgements received, transaction is completed.</a:t>
            </a:r>
          </a:p>
          <a:p>
            <a:pPr>
              <a:lnSpc>
                <a:spcPct val="90000"/>
              </a:lnSpc>
            </a:pPr>
            <a:r>
              <a:rPr lang="en-GB" dirty="0"/>
              <a:t>If a site does not acknowledge, resend global decision until it is acknowledged.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D01951-04AD-0548-B004-15729925EE6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43655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Normal Operation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>
                <a:latin typeface="Lucida Sans" panose="020B0602030504020204" pitchFamily="34" charset="77"/>
              </a:rPr>
              <a:pPr/>
              <a:t>66</a:t>
            </a:fld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FA096E-1681-0843-837E-AAFBF04E0E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575695" y="1778866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3935735" y="2123227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7896225" y="1773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>
            <a:off x="8256265" y="2117600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3935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3935760" y="3716784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3935760" y="486916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H="1">
            <a:off x="3935760" y="594928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5516694" y="2132856"/>
            <a:ext cx="11480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prepare 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278651" y="3356992"/>
            <a:ext cx="16241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vote-commit 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79022" y="4509120"/>
            <a:ext cx="11336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commit 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783592" y="5589240"/>
            <a:ext cx="5245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>
                <a:latin typeface="Lucida Sans" panose="020B0602030504020204" pitchFamily="34" charset="77"/>
                <a:cs typeface="Georgia"/>
              </a:rPr>
              <a:t>ack</a:t>
            </a:r>
            <a:endParaRPr lang="en-US" sz="16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935760" y="4005065"/>
            <a:ext cx="18678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>
                <a:latin typeface="Lucida Sans" panose="020B0602030504020204" pitchFamily="34" charset="77"/>
                <a:cs typeface="Georgia"/>
              </a:rPr>
              <a:t>vote-commit T</a:t>
            </a:r>
            <a:br>
              <a:rPr lang="en-US" sz="1600" i="1" dirty="0">
                <a:latin typeface="Lucida Sans" panose="020B0602030504020204" pitchFamily="34" charset="77"/>
                <a:cs typeface="Georgia"/>
              </a:rPr>
            </a:br>
            <a:r>
              <a:rPr lang="en-US" sz="1600" i="1" dirty="0">
                <a:latin typeface="Lucida Sans" panose="020B0602030504020204" pitchFamily="34" charset="77"/>
                <a:cs typeface="Georgia"/>
              </a:rPr>
              <a:t>received from all</a:t>
            </a:r>
            <a:br>
              <a:rPr lang="en-US" sz="1600" i="1" dirty="0">
                <a:latin typeface="Lucida Sans" panose="020B0602030504020204" pitchFamily="34" charset="77"/>
                <a:cs typeface="Georgia"/>
              </a:rPr>
            </a:br>
            <a:r>
              <a:rPr lang="en-US" sz="1600" i="1" dirty="0">
                <a:latin typeface="Lucida Sans" panose="020B0602030504020204" pitchFamily="34" charset="77"/>
                <a:cs typeface="Georgia"/>
              </a:rPr>
              <a:t>participants </a:t>
            </a:r>
          </a:p>
        </p:txBody>
      </p:sp>
    </p:spTree>
    <p:extLst>
      <p:ext uri="{BB962C8B-B14F-4D97-AF65-F5344CB8AC3E}">
        <p14:creationId xmlns:p14="http://schemas.microsoft.com/office/powerpoint/2010/main" val="3984307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9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>
                <a:latin typeface="Lucida Sans" panose="020B0602030504020204" pitchFamily="34" charset="77"/>
              </a:rPr>
              <a:pPr/>
              <a:t>67</a:t>
            </a:fld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D4EB125-F74B-CD46-957D-169F66042C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575695" y="1778866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3935735" y="2123227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7896225" y="1773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>
            <a:off x="8256265" y="2117600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3935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3935760" y="3716784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3935760" y="486916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H="1">
            <a:off x="3935760" y="594928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5516694" y="2132856"/>
            <a:ext cx="11480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prepare 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278651" y="3356992"/>
            <a:ext cx="16241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vote-commit 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79022" y="4509120"/>
            <a:ext cx="11336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commit 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783592" y="5589240"/>
            <a:ext cx="5245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>
                <a:latin typeface="Lucida Sans" panose="020B0602030504020204" pitchFamily="34" charset="77"/>
                <a:cs typeface="Georgia"/>
              </a:rPr>
              <a:t>ack</a:t>
            </a:r>
            <a:endParaRPr lang="en-US" sz="16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469826" y="4293096"/>
            <a:ext cx="14189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>
                <a:latin typeface="Lucida Console" panose="020B0609040504020204" pitchFamily="49" charset="0"/>
                <a:cs typeface="Georgia"/>
              </a:rPr>
              <a:t>&lt;commit T&gt;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729854" y="2132856"/>
            <a:ext cx="21595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>
                <a:latin typeface="Lucida Console" panose="020B0609040504020204" pitchFamily="49" charset="0"/>
                <a:cs typeface="Georgia"/>
              </a:rPr>
              <a:t>&lt;begin-commit T&gt;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830266" y="6165304"/>
            <a:ext cx="10606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>
                <a:latin typeface="Lucida Console" panose="020B0609040504020204" pitchFamily="49" charset="0"/>
                <a:cs typeface="Georgia"/>
              </a:rPr>
              <a:t>&lt;end T&gt;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56240" y="3086337"/>
            <a:ext cx="12955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Console" panose="020B0609040504020204" pitchFamily="49" charset="0"/>
                <a:cs typeface="Georgia"/>
              </a:rPr>
              <a:t>&lt;ready T&gt;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56241" y="5373216"/>
            <a:ext cx="14189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Console" panose="020B0609040504020204" pitchFamily="49" charset="0"/>
                <a:cs typeface="Georgia"/>
              </a:rPr>
              <a:t>&lt;commit T&gt;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935760" y="4005065"/>
            <a:ext cx="18678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>
                <a:latin typeface="Lucida Sans" panose="020B0602030504020204" pitchFamily="34" charset="77"/>
                <a:cs typeface="Georgia"/>
              </a:rPr>
              <a:t>vote-commit T</a:t>
            </a:r>
            <a:br>
              <a:rPr lang="en-US" sz="1600" i="1" dirty="0">
                <a:latin typeface="Lucida Sans" panose="020B0602030504020204" pitchFamily="34" charset="77"/>
                <a:cs typeface="Georgia"/>
              </a:rPr>
            </a:br>
            <a:r>
              <a:rPr lang="en-US" sz="1600" i="1" dirty="0">
                <a:latin typeface="Lucida Sans" panose="020B0602030504020204" pitchFamily="34" charset="77"/>
                <a:cs typeface="Georgia"/>
              </a:rPr>
              <a:t>received from all</a:t>
            </a:r>
            <a:br>
              <a:rPr lang="en-US" sz="1600" i="1" dirty="0">
                <a:latin typeface="Lucida Sans" panose="020B0602030504020204" pitchFamily="34" charset="77"/>
                <a:cs typeface="Georgia"/>
              </a:rPr>
            </a:br>
            <a:r>
              <a:rPr lang="en-US" sz="1600" i="1" dirty="0">
                <a:latin typeface="Lucida Sans" panose="020B0602030504020204" pitchFamily="34" charset="77"/>
                <a:cs typeface="Georgia"/>
              </a:rPr>
              <a:t>participants </a:t>
            </a:r>
          </a:p>
        </p:txBody>
      </p:sp>
    </p:spTree>
    <p:extLst>
      <p:ext uri="{BB962C8B-B14F-4D97-AF65-F5344CB8AC3E}">
        <p14:creationId xmlns:p14="http://schemas.microsoft.com/office/powerpoint/2010/main" val="369922422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Aborted Transaction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>
                <a:latin typeface="Lucida Sans" panose="020B0602030504020204" pitchFamily="34" charset="77"/>
              </a:rPr>
              <a:pPr/>
              <a:t>68</a:t>
            </a:fld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570FE1-5C13-D740-8E13-110D6A80C32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575695" y="1778866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3935735" y="2123227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7896225" y="1773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>
            <a:off x="8256265" y="2117600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3935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3935760" y="3716784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3935760" y="486916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H="1">
            <a:off x="3935760" y="594928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5516694" y="2132856"/>
            <a:ext cx="11480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prepare 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278652" y="3356992"/>
            <a:ext cx="16241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vote-commit 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590431" y="4509120"/>
            <a:ext cx="9108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abort 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783592" y="5589240"/>
            <a:ext cx="5245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>
                <a:latin typeface="Lucida Sans" panose="020B0602030504020204" pitchFamily="34" charset="77"/>
                <a:cs typeface="Georgia"/>
              </a:rPr>
              <a:t>ack</a:t>
            </a:r>
            <a:endParaRPr lang="en-US" sz="16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593257" y="4293096"/>
            <a:ext cx="12955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>
                <a:latin typeface="Lucida Console" panose="020B0609040504020204" pitchFamily="49" charset="0"/>
                <a:cs typeface="Georgia"/>
              </a:rPr>
              <a:t>&lt;abort T&gt;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729854" y="2132856"/>
            <a:ext cx="21595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>
                <a:latin typeface="Lucida Console" panose="020B0609040504020204" pitchFamily="49" charset="0"/>
                <a:cs typeface="Georgia"/>
              </a:rPr>
              <a:t>&lt;begin-commit T&gt;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842188" y="6165304"/>
            <a:ext cx="10486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>
                <a:latin typeface="Lucida Console" panose="020B0609040504020204" pitchFamily="49" charset="0"/>
                <a:cs typeface="Georgia"/>
              </a:rPr>
              <a:t>&lt;end T&gt;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56240" y="3086337"/>
            <a:ext cx="12955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Console" panose="020B0609040504020204" pitchFamily="49" charset="0"/>
                <a:cs typeface="Georgia"/>
              </a:rPr>
              <a:t>&lt;ready T&gt;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56241" y="5373216"/>
            <a:ext cx="12955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Console" panose="020B0609040504020204" pitchFamily="49" charset="0"/>
                <a:cs typeface="Georgia"/>
              </a:rPr>
              <a:t>&lt;abort T&gt;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935761" y="4005065"/>
            <a:ext cx="2305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latin typeface="Lucida Sans" panose="020B0602030504020204" pitchFamily="34" charset="77"/>
                <a:cs typeface="Georgia"/>
              </a:rPr>
              <a:t>vote-abort T received from at least one participant </a:t>
            </a:r>
          </a:p>
        </p:txBody>
      </p:sp>
    </p:spTree>
    <p:extLst>
      <p:ext uri="{BB962C8B-B14F-4D97-AF65-F5344CB8AC3E}">
        <p14:creationId xmlns:p14="http://schemas.microsoft.com/office/powerpoint/2010/main" val="364002373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Aborted Transaction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>
                <a:latin typeface="Lucida Sans" panose="020B0602030504020204" pitchFamily="34" charset="77"/>
              </a:rPr>
              <a:pPr/>
              <a:t>69</a:t>
            </a:fld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B72BAA5-EBC3-FB4F-8A0C-3ACD0DD8592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575695" y="1778866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3935735" y="2123227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7896225" y="1773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 flipH="1">
            <a:off x="8256241" y="2117600"/>
            <a:ext cx="25" cy="159943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3935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3935760" y="3716784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3935760" y="4869160"/>
            <a:ext cx="3312368" cy="2160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H="1">
            <a:off x="3935760" y="6021288"/>
            <a:ext cx="3312368" cy="2160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5516694" y="2132856"/>
            <a:ext cx="11480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prepare 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390061" y="3356992"/>
            <a:ext cx="14013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vote-abort 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590431" y="4509120"/>
            <a:ext cx="9108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abort 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783592" y="5589240"/>
            <a:ext cx="5245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>
                <a:latin typeface="Lucida Sans" panose="020B0602030504020204" pitchFamily="34" charset="77"/>
                <a:cs typeface="Georgia"/>
              </a:rPr>
              <a:t>ack</a:t>
            </a:r>
            <a:endParaRPr lang="en-US" sz="16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593257" y="4293096"/>
            <a:ext cx="12955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>
                <a:latin typeface="Lucida Console" panose="020B0609040504020204" pitchFamily="49" charset="0"/>
                <a:cs typeface="Georgia"/>
              </a:rPr>
              <a:t>&lt;abort T&gt;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729854" y="2132856"/>
            <a:ext cx="21595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>
                <a:latin typeface="Lucida Console" panose="020B0609040504020204" pitchFamily="49" charset="0"/>
                <a:cs typeface="Georgia"/>
              </a:rPr>
              <a:t>&lt;begin-commit T&gt;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842188" y="6165304"/>
            <a:ext cx="10486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>
                <a:latin typeface="Lucida Console" panose="020B0609040504020204" pitchFamily="49" charset="0"/>
                <a:cs typeface="Georgia"/>
              </a:rPr>
              <a:t>&lt;end T&gt;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56241" y="3086337"/>
            <a:ext cx="12955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Console" panose="020B0609040504020204" pitchFamily="49" charset="0"/>
                <a:cs typeface="Georgia"/>
              </a:rPr>
              <a:t>&lt;abort T&gt;</a:t>
            </a:r>
          </a:p>
        </p:txBody>
      </p:sp>
      <p:cxnSp>
        <p:nvCxnSpPr>
          <p:cNvPr id="30" name="Straight Connector 29"/>
          <p:cNvCxnSpPr/>
          <p:nvPr/>
        </p:nvCxnSpPr>
        <p:spPr bwMode="auto">
          <a:xfrm>
            <a:off x="8256240" y="3717032"/>
            <a:ext cx="0" cy="266429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/>
          <p:nvPr/>
        </p:nvCxnSpPr>
        <p:spPr bwMode="auto">
          <a:xfrm flipH="1">
            <a:off x="7248129" y="4797153"/>
            <a:ext cx="25" cy="159943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Rectangle 31"/>
          <p:cNvSpPr/>
          <p:nvPr/>
        </p:nvSpPr>
        <p:spPr bwMode="auto">
          <a:xfrm>
            <a:off x="6888088" y="4437113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935761" y="4005065"/>
            <a:ext cx="2305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latin typeface="Lucida Sans" panose="020B0602030504020204" pitchFamily="34" charset="77"/>
                <a:cs typeface="Georgia"/>
              </a:rPr>
              <a:t>vote-abort T received from at least one participant </a:t>
            </a:r>
          </a:p>
        </p:txBody>
      </p:sp>
    </p:spTree>
    <p:extLst>
      <p:ext uri="{BB962C8B-B14F-4D97-AF65-F5344CB8AC3E}">
        <p14:creationId xmlns:p14="http://schemas.microsoft.com/office/powerpoint/2010/main" val="3020494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Definitions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Parallelism</a:t>
            </a:r>
          </a:p>
          <a:p>
            <a:pPr lvl="1"/>
            <a:r>
              <a:rPr lang="en-GB" dirty="0"/>
              <a:t>An arrangement or state that permits several operations or tasks to be performed simultaneously rather than consecutively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Parallel Databases</a:t>
            </a:r>
          </a:p>
          <a:p>
            <a:pPr lvl="1"/>
            <a:r>
              <a:rPr lang="en-GB" dirty="0"/>
              <a:t>have the ability to split:</a:t>
            </a:r>
          </a:p>
          <a:p>
            <a:pPr lvl="2"/>
            <a:r>
              <a:rPr lang="en-GB" dirty="0"/>
              <a:t>processing of data</a:t>
            </a:r>
          </a:p>
          <a:p>
            <a:pPr lvl="2"/>
            <a:r>
              <a:rPr lang="en-GB" dirty="0"/>
              <a:t>access to data</a:t>
            </a:r>
          </a:p>
          <a:p>
            <a:pPr lvl="1"/>
            <a:r>
              <a:rPr lang="en-GB" dirty="0"/>
              <a:t>across multiple processors, multiple disks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5C4D69-8E52-4142-87EB-3DA26C9B4C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27978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State Transitions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>
                <a:latin typeface="Lucida Sans" panose="020B0602030504020204" pitchFamily="34" charset="77"/>
              </a:rPr>
              <a:pPr/>
              <a:t>70</a:t>
            </a:fld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3A7EC-02B9-AA4C-9F2A-93BBA10011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575695" y="1778866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3935735" y="2123227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7896225" y="1773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>
            <a:off x="8256265" y="2117600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3935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3935760" y="3716784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3935760" y="486916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H="1">
            <a:off x="3935760" y="594928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5516694" y="2132856"/>
            <a:ext cx="11480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prepare 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278651" y="3356992"/>
            <a:ext cx="16241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vote-commit 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79022" y="4509120"/>
            <a:ext cx="11336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commit 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783592" y="5589240"/>
            <a:ext cx="5245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>
                <a:latin typeface="Lucida Sans" panose="020B0602030504020204" pitchFamily="34" charset="77"/>
                <a:cs typeface="Georgia"/>
              </a:rPr>
              <a:t>ack</a:t>
            </a:r>
            <a:endParaRPr lang="en-US" sz="16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935760" y="4005065"/>
            <a:ext cx="18678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>
                <a:latin typeface="Lucida Sans" panose="020B0602030504020204" pitchFamily="34" charset="77"/>
                <a:cs typeface="Georgia"/>
              </a:rPr>
              <a:t>vote-commit T</a:t>
            </a:r>
            <a:br>
              <a:rPr lang="en-US" sz="1600" i="1" dirty="0">
                <a:latin typeface="Lucida Sans" panose="020B0602030504020204" pitchFamily="34" charset="77"/>
                <a:cs typeface="Georgia"/>
              </a:rPr>
            </a:br>
            <a:r>
              <a:rPr lang="en-US" sz="1600" i="1" dirty="0">
                <a:latin typeface="Lucida Sans" panose="020B0602030504020204" pitchFamily="34" charset="77"/>
                <a:cs typeface="Georgia"/>
              </a:rPr>
              <a:t>received from all</a:t>
            </a:r>
            <a:br>
              <a:rPr lang="en-US" sz="1600" i="1" dirty="0">
                <a:latin typeface="Lucida Sans" panose="020B0602030504020204" pitchFamily="34" charset="77"/>
                <a:cs typeface="Georgia"/>
              </a:rPr>
            </a:br>
            <a:r>
              <a:rPr lang="en-US" sz="1600" i="1" dirty="0">
                <a:latin typeface="Lucida Sans" panose="020B0602030504020204" pitchFamily="34" charset="77"/>
                <a:cs typeface="Georgia"/>
              </a:rPr>
              <a:t>participants </a:t>
            </a:r>
          </a:p>
        </p:txBody>
      </p:sp>
      <p:sp>
        <p:nvSpPr>
          <p:cNvPr id="2" name="Rounded Rectangle 1"/>
          <p:cNvSpPr/>
          <p:nvPr/>
        </p:nvSpPr>
        <p:spPr bwMode="auto">
          <a:xfrm>
            <a:off x="2135561" y="17728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INITIAL</a:t>
            </a:r>
          </a:p>
        </p:txBody>
      </p:sp>
      <p:sp>
        <p:nvSpPr>
          <p:cNvPr id="31" name="Rounded Rectangle 30"/>
          <p:cNvSpPr/>
          <p:nvPr/>
        </p:nvSpPr>
        <p:spPr bwMode="auto">
          <a:xfrm>
            <a:off x="2135561" y="3031493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WAIT</a:t>
            </a:r>
          </a:p>
        </p:txBody>
      </p:sp>
      <p:sp>
        <p:nvSpPr>
          <p:cNvPr id="32" name="Rounded Rectangle 31"/>
          <p:cNvSpPr/>
          <p:nvPr/>
        </p:nvSpPr>
        <p:spPr bwMode="auto">
          <a:xfrm>
            <a:off x="2135561" y="53732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COMMIT</a:t>
            </a:r>
          </a:p>
        </p:txBody>
      </p:sp>
      <p:sp>
        <p:nvSpPr>
          <p:cNvPr id="34" name="Rounded Rectangle 33"/>
          <p:cNvSpPr/>
          <p:nvPr/>
        </p:nvSpPr>
        <p:spPr bwMode="auto">
          <a:xfrm>
            <a:off x="8976321" y="17728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INITIAL</a:t>
            </a:r>
          </a:p>
        </p:txBody>
      </p:sp>
      <p:sp>
        <p:nvSpPr>
          <p:cNvPr id="35" name="Rounded Rectangle 34"/>
          <p:cNvSpPr/>
          <p:nvPr/>
        </p:nvSpPr>
        <p:spPr bwMode="auto">
          <a:xfrm>
            <a:off x="8976321" y="4221088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READY</a:t>
            </a:r>
          </a:p>
        </p:txBody>
      </p:sp>
      <p:sp>
        <p:nvSpPr>
          <p:cNvPr id="36" name="Rounded Rectangle 35"/>
          <p:cNvSpPr/>
          <p:nvPr/>
        </p:nvSpPr>
        <p:spPr bwMode="auto">
          <a:xfrm>
            <a:off x="8976321" y="53732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COMMIT</a:t>
            </a:r>
          </a:p>
        </p:txBody>
      </p:sp>
      <p:cxnSp>
        <p:nvCxnSpPr>
          <p:cNvPr id="37" name="Straight Arrow Connector 36"/>
          <p:cNvCxnSpPr>
            <a:stCxn id="2" idx="2"/>
            <a:endCxn id="31" idx="0"/>
          </p:cNvCxnSpPr>
          <p:nvPr/>
        </p:nvCxnSpPr>
        <p:spPr bwMode="auto">
          <a:xfrm>
            <a:off x="2662020" y="2132857"/>
            <a:ext cx="0" cy="89863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31" idx="2"/>
            <a:endCxn id="32" idx="0"/>
          </p:cNvCxnSpPr>
          <p:nvPr/>
        </p:nvCxnSpPr>
        <p:spPr bwMode="auto">
          <a:xfrm>
            <a:off x="2662020" y="3391534"/>
            <a:ext cx="0" cy="198168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4" idx="2"/>
            <a:endCxn id="35" idx="0"/>
          </p:cNvCxnSpPr>
          <p:nvPr/>
        </p:nvCxnSpPr>
        <p:spPr bwMode="auto">
          <a:xfrm>
            <a:off x="9502780" y="2132856"/>
            <a:ext cx="0" cy="20882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>
            <a:stCxn id="35" idx="2"/>
            <a:endCxn id="36" idx="0"/>
          </p:cNvCxnSpPr>
          <p:nvPr/>
        </p:nvCxnSpPr>
        <p:spPr bwMode="auto">
          <a:xfrm>
            <a:off x="9502780" y="4581128"/>
            <a:ext cx="0" cy="7920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6900008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State Transitions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>
                <a:latin typeface="Lucida Sans" panose="020B0602030504020204" pitchFamily="34" charset="77"/>
              </a:rPr>
              <a:pPr/>
              <a:t>71</a:t>
            </a:fld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1B36AE4-C239-3E4D-AD6D-AE0674C8FC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575695" y="1778866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3935735" y="2123227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7896225" y="1773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>
            <a:off x="8256265" y="2117600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3935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3935760" y="3716784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3935760" y="486916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H="1">
            <a:off x="3935760" y="594928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5516694" y="2132856"/>
            <a:ext cx="11480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prepare 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278652" y="3356992"/>
            <a:ext cx="16241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vote-commit 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590431" y="4509120"/>
            <a:ext cx="9108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abort 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783592" y="5589240"/>
            <a:ext cx="5245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>
                <a:latin typeface="Lucida Sans" panose="020B0602030504020204" pitchFamily="34" charset="77"/>
                <a:cs typeface="Georgia"/>
              </a:rPr>
              <a:t>ack</a:t>
            </a:r>
            <a:endParaRPr lang="en-US" sz="16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935761" y="4005065"/>
            <a:ext cx="2305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latin typeface="Lucida Sans" panose="020B0602030504020204" pitchFamily="34" charset="77"/>
                <a:cs typeface="Georgia"/>
              </a:rPr>
              <a:t>vote-abort T received from at least one participant </a:t>
            </a:r>
          </a:p>
        </p:txBody>
      </p:sp>
      <p:sp>
        <p:nvSpPr>
          <p:cNvPr id="30" name="Rounded Rectangle 29"/>
          <p:cNvSpPr/>
          <p:nvPr/>
        </p:nvSpPr>
        <p:spPr bwMode="auto">
          <a:xfrm>
            <a:off x="2135561" y="17728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INITIAL</a:t>
            </a:r>
          </a:p>
        </p:txBody>
      </p:sp>
      <p:sp>
        <p:nvSpPr>
          <p:cNvPr id="31" name="Rounded Rectangle 30"/>
          <p:cNvSpPr/>
          <p:nvPr/>
        </p:nvSpPr>
        <p:spPr bwMode="auto">
          <a:xfrm>
            <a:off x="2135561" y="3031493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WAIT</a:t>
            </a:r>
          </a:p>
        </p:txBody>
      </p:sp>
      <p:sp>
        <p:nvSpPr>
          <p:cNvPr id="32" name="Rounded Rectangle 31"/>
          <p:cNvSpPr/>
          <p:nvPr/>
        </p:nvSpPr>
        <p:spPr bwMode="auto">
          <a:xfrm>
            <a:off x="2135561" y="53732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ABORT</a:t>
            </a:r>
          </a:p>
        </p:txBody>
      </p:sp>
      <p:cxnSp>
        <p:nvCxnSpPr>
          <p:cNvPr id="33" name="Straight Arrow Connector 32"/>
          <p:cNvCxnSpPr>
            <a:stCxn id="30" idx="2"/>
            <a:endCxn id="31" idx="0"/>
          </p:cNvCxnSpPr>
          <p:nvPr/>
        </p:nvCxnSpPr>
        <p:spPr bwMode="auto">
          <a:xfrm>
            <a:off x="2662020" y="2132857"/>
            <a:ext cx="0" cy="89863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>
            <a:stCxn id="31" idx="2"/>
            <a:endCxn id="32" idx="0"/>
          </p:cNvCxnSpPr>
          <p:nvPr/>
        </p:nvCxnSpPr>
        <p:spPr bwMode="auto">
          <a:xfrm>
            <a:off x="2662020" y="3391534"/>
            <a:ext cx="0" cy="198168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Rounded Rectangle 34"/>
          <p:cNvSpPr/>
          <p:nvPr/>
        </p:nvSpPr>
        <p:spPr bwMode="auto">
          <a:xfrm>
            <a:off x="8976321" y="17728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INITIAL</a:t>
            </a:r>
          </a:p>
        </p:txBody>
      </p:sp>
      <p:sp>
        <p:nvSpPr>
          <p:cNvPr id="36" name="Rounded Rectangle 35"/>
          <p:cNvSpPr/>
          <p:nvPr/>
        </p:nvSpPr>
        <p:spPr bwMode="auto">
          <a:xfrm>
            <a:off x="8976321" y="4221088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READY</a:t>
            </a:r>
          </a:p>
        </p:txBody>
      </p:sp>
      <p:sp>
        <p:nvSpPr>
          <p:cNvPr id="37" name="Rounded Rectangle 36"/>
          <p:cNvSpPr/>
          <p:nvPr/>
        </p:nvSpPr>
        <p:spPr bwMode="auto">
          <a:xfrm>
            <a:off x="8976321" y="53732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ABORT</a:t>
            </a:r>
          </a:p>
        </p:txBody>
      </p:sp>
      <p:cxnSp>
        <p:nvCxnSpPr>
          <p:cNvPr id="38" name="Straight Arrow Connector 37"/>
          <p:cNvCxnSpPr>
            <a:stCxn id="35" idx="2"/>
            <a:endCxn id="36" idx="0"/>
          </p:cNvCxnSpPr>
          <p:nvPr/>
        </p:nvCxnSpPr>
        <p:spPr bwMode="auto">
          <a:xfrm>
            <a:off x="9502780" y="2132856"/>
            <a:ext cx="0" cy="20882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6" idx="2"/>
            <a:endCxn id="37" idx="0"/>
          </p:cNvCxnSpPr>
          <p:nvPr/>
        </p:nvCxnSpPr>
        <p:spPr bwMode="auto">
          <a:xfrm>
            <a:off x="9502780" y="4581128"/>
            <a:ext cx="0" cy="7920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36795219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State Transitions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>
                <a:latin typeface="Lucida Sans" panose="020B0602030504020204" pitchFamily="34" charset="77"/>
              </a:rPr>
              <a:pPr/>
              <a:t>72</a:t>
            </a:fld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E8C6728-A8FB-6B40-A113-EDBD5D5DAF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575695" y="1778866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3935735" y="2123227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7896225" y="1773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 flipH="1">
            <a:off x="8256241" y="2117600"/>
            <a:ext cx="25" cy="159943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3935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3935760" y="3716784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3935760" y="4869160"/>
            <a:ext cx="3312368" cy="2160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H="1">
            <a:off x="3935760" y="6021288"/>
            <a:ext cx="3312368" cy="2160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5516694" y="2132856"/>
            <a:ext cx="11480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prepare 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390061" y="3356992"/>
            <a:ext cx="14013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vote-abort 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590431" y="4509120"/>
            <a:ext cx="9108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abort 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783592" y="5589240"/>
            <a:ext cx="5245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>
                <a:latin typeface="Lucida Sans" panose="020B0602030504020204" pitchFamily="34" charset="77"/>
                <a:cs typeface="Georgia"/>
              </a:rPr>
              <a:t>ack</a:t>
            </a:r>
            <a:endParaRPr lang="en-US" sz="1600" dirty="0">
              <a:latin typeface="Lucida Sans" panose="020B0602030504020204" pitchFamily="34" charset="77"/>
              <a:cs typeface="Georgia"/>
            </a:endParaRPr>
          </a:p>
        </p:txBody>
      </p:sp>
      <p:cxnSp>
        <p:nvCxnSpPr>
          <p:cNvPr id="30" name="Straight Connector 29"/>
          <p:cNvCxnSpPr/>
          <p:nvPr/>
        </p:nvCxnSpPr>
        <p:spPr bwMode="auto">
          <a:xfrm>
            <a:off x="8256240" y="3717032"/>
            <a:ext cx="0" cy="266429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/>
          <p:nvPr/>
        </p:nvCxnSpPr>
        <p:spPr bwMode="auto">
          <a:xfrm flipH="1">
            <a:off x="7248129" y="4797153"/>
            <a:ext cx="25" cy="159943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Rectangle 31"/>
          <p:cNvSpPr/>
          <p:nvPr/>
        </p:nvSpPr>
        <p:spPr bwMode="auto">
          <a:xfrm>
            <a:off x="6888088" y="4437113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sp>
        <p:nvSpPr>
          <p:cNvPr id="28" name="Rounded Rectangle 27"/>
          <p:cNvSpPr/>
          <p:nvPr/>
        </p:nvSpPr>
        <p:spPr bwMode="auto">
          <a:xfrm>
            <a:off x="2135561" y="17728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INITIAL</a:t>
            </a:r>
          </a:p>
        </p:txBody>
      </p:sp>
      <p:sp>
        <p:nvSpPr>
          <p:cNvPr id="33" name="Rounded Rectangle 32"/>
          <p:cNvSpPr/>
          <p:nvPr/>
        </p:nvSpPr>
        <p:spPr bwMode="auto">
          <a:xfrm>
            <a:off x="2135561" y="3031493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WAIT</a:t>
            </a:r>
          </a:p>
        </p:txBody>
      </p:sp>
      <p:sp>
        <p:nvSpPr>
          <p:cNvPr id="34" name="Rounded Rectangle 33"/>
          <p:cNvSpPr/>
          <p:nvPr/>
        </p:nvSpPr>
        <p:spPr bwMode="auto">
          <a:xfrm>
            <a:off x="2135561" y="53732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ABORT</a:t>
            </a:r>
          </a:p>
        </p:txBody>
      </p:sp>
      <p:cxnSp>
        <p:nvCxnSpPr>
          <p:cNvPr id="35" name="Straight Arrow Connector 34"/>
          <p:cNvCxnSpPr>
            <a:stCxn id="28" idx="2"/>
            <a:endCxn id="33" idx="0"/>
          </p:cNvCxnSpPr>
          <p:nvPr/>
        </p:nvCxnSpPr>
        <p:spPr bwMode="auto">
          <a:xfrm>
            <a:off x="2662020" y="2132857"/>
            <a:ext cx="0" cy="89863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6" name="Straight Arrow Connector 35"/>
          <p:cNvCxnSpPr>
            <a:stCxn id="33" idx="2"/>
            <a:endCxn id="34" idx="0"/>
          </p:cNvCxnSpPr>
          <p:nvPr/>
        </p:nvCxnSpPr>
        <p:spPr bwMode="auto">
          <a:xfrm>
            <a:off x="2662020" y="3391534"/>
            <a:ext cx="0" cy="198168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7" name="Rounded Rectangle 36"/>
          <p:cNvSpPr/>
          <p:nvPr/>
        </p:nvSpPr>
        <p:spPr bwMode="auto">
          <a:xfrm>
            <a:off x="8976321" y="17728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INITIAL</a:t>
            </a:r>
          </a:p>
        </p:txBody>
      </p:sp>
      <p:sp>
        <p:nvSpPr>
          <p:cNvPr id="38" name="Rounded Rectangle 37"/>
          <p:cNvSpPr/>
          <p:nvPr/>
        </p:nvSpPr>
        <p:spPr bwMode="auto">
          <a:xfrm>
            <a:off x="8976321" y="4221088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ABORT</a:t>
            </a:r>
          </a:p>
        </p:txBody>
      </p:sp>
      <p:cxnSp>
        <p:nvCxnSpPr>
          <p:cNvPr id="40" name="Straight Arrow Connector 39"/>
          <p:cNvCxnSpPr>
            <a:stCxn id="37" idx="2"/>
            <a:endCxn id="38" idx="0"/>
          </p:cNvCxnSpPr>
          <p:nvPr/>
        </p:nvCxnSpPr>
        <p:spPr bwMode="auto">
          <a:xfrm>
            <a:off x="9502780" y="2132856"/>
            <a:ext cx="0" cy="20882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75879370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Coordinator State Diagram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>
                <a:latin typeface="Lucida Sans" panose="020B0602030504020204" pitchFamily="34" charset="77"/>
              </a:rPr>
              <a:pPr/>
              <a:t>73</a:t>
            </a:fld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6E1D1D6-A523-7047-B7BC-60A4D492E2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13" name="Text Box 19"/>
          <p:cNvSpPr txBox="1">
            <a:spLocks noChangeArrowheads="1"/>
          </p:cNvSpPr>
          <p:nvPr/>
        </p:nvSpPr>
        <p:spPr bwMode="auto">
          <a:xfrm>
            <a:off x="3943648" y="2492896"/>
            <a:ext cx="170110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>
                <a:latin typeface="Lucida Sans" panose="020B0602030504020204" pitchFamily="34" charset="77"/>
                <a:cs typeface="Georgia"/>
              </a:rPr>
              <a:t>sent: prepare T</a:t>
            </a:r>
          </a:p>
        </p:txBody>
      </p:sp>
      <p:sp>
        <p:nvSpPr>
          <p:cNvPr id="14" name="Text Box 20"/>
          <p:cNvSpPr txBox="1">
            <a:spLocks noChangeArrowheads="1"/>
          </p:cNvSpPr>
          <p:nvPr/>
        </p:nvSpPr>
        <p:spPr bwMode="auto">
          <a:xfrm>
            <a:off x="3663311" y="3789040"/>
            <a:ext cx="194155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 err="1">
                <a:latin typeface="Lucida Sans" panose="020B0602030504020204" pitchFamily="34" charset="77"/>
                <a:cs typeface="Georgia"/>
              </a:rPr>
              <a:t>recv</a:t>
            </a:r>
            <a:r>
              <a:rPr lang="en-GB" sz="1600" dirty="0">
                <a:latin typeface="Lucida Sans" panose="020B0602030504020204" pitchFamily="34" charset="77"/>
                <a:cs typeface="Georgia"/>
              </a:rPr>
              <a:t>: vote-abort T</a:t>
            </a:r>
            <a:br>
              <a:rPr lang="en-GB" sz="1600" dirty="0">
                <a:latin typeface="Lucida Sans" panose="020B0602030504020204" pitchFamily="34" charset="77"/>
                <a:cs typeface="Georgia"/>
              </a:rPr>
            </a:br>
            <a:r>
              <a:rPr lang="en-GB" sz="1600" dirty="0">
                <a:latin typeface="Lucida Sans" panose="020B0602030504020204" pitchFamily="34" charset="77"/>
                <a:cs typeface="Georgia"/>
              </a:rPr>
              <a:t>sent: abort T</a:t>
            </a:r>
          </a:p>
        </p:txBody>
      </p:sp>
      <p:sp>
        <p:nvSpPr>
          <p:cNvPr id="15" name="Rounded Rectangle 14"/>
          <p:cNvSpPr/>
          <p:nvPr/>
        </p:nvSpPr>
        <p:spPr bwMode="auto">
          <a:xfrm>
            <a:off x="5569541" y="1916832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INITIAL</a:t>
            </a:r>
          </a:p>
        </p:txBody>
      </p:sp>
      <p:sp>
        <p:nvSpPr>
          <p:cNvPr id="16" name="Rounded Rectangle 15"/>
          <p:cNvSpPr/>
          <p:nvPr/>
        </p:nvSpPr>
        <p:spPr bwMode="auto">
          <a:xfrm>
            <a:off x="5569541" y="3175509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WAIT</a:t>
            </a:r>
          </a:p>
        </p:txBody>
      </p:sp>
      <p:sp>
        <p:nvSpPr>
          <p:cNvPr id="17" name="Rounded Rectangle 16"/>
          <p:cNvSpPr/>
          <p:nvPr/>
        </p:nvSpPr>
        <p:spPr bwMode="auto">
          <a:xfrm>
            <a:off x="4655841" y="4797152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ABORT</a:t>
            </a:r>
          </a:p>
        </p:txBody>
      </p:sp>
      <p:cxnSp>
        <p:nvCxnSpPr>
          <p:cNvPr id="18" name="Straight Arrow Connector 17"/>
          <p:cNvCxnSpPr>
            <a:stCxn id="15" idx="2"/>
            <a:endCxn id="16" idx="0"/>
          </p:cNvCxnSpPr>
          <p:nvPr/>
        </p:nvCxnSpPr>
        <p:spPr bwMode="auto">
          <a:xfrm>
            <a:off x="6096000" y="2276873"/>
            <a:ext cx="0" cy="89863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>
            <a:stCxn id="16" idx="2"/>
            <a:endCxn id="17" idx="0"/>
          </p:cNvCxnSpPr>
          <p:nvPr/>
        </p:nvCxnSpPr>
        <p:spPr bwMode="auto">
          <a:xfrm flipH="1">
            <a:off x="5182300" y="3535550"/>
            <a:ext cx="913700" cy="126160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Rounded Rectangle 19"/>
          <p:cNvSpPr/>
          <p:nvPr/>
        </p:nvSpPr>
        <p:spPr bwMode="auto">
          <a:xfrm>
            <a:off x="6456041" y="4797152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COMMIT</a:t>
            </a:r>
          </a:p>
        </p:txBody>
      </p:sp>
      <p:cxnSp>
        <p:nvCxnSpPr>
          <p:cNvPr id="21" name="Straight Arrow Connector 20"/>
          <p:cNvCxnSpPr>
            <a:stCxn id="16" idx="2"/>
            <a:endCxn id="20" idx="0"/>
          </p:cNvCxnSpPr>
          <p:nvPr/>
        </p:nvCxnSpPr>
        <p:spPr bwMode="auto">
          <a:xfrm>
            <a:off x="6096000" y="3535550"/>
            <a:ext cx="886500" cy="126160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Text Box 20"/>
          <p:cNvSpPr txBox="1">
            <a:spLocks noChangeArrowheads="1"/>
          </p:cNvSpPr>
          <p:nvPr/>
        </p:nvSpPr>
        <p:spPr bwMode="auto">
          <a:xfrm>
            <a:off x="6888089" y="3789040"/>
            <a:ext cx="21643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 err="1">
                <a:latin typeface="Lucida Sans" panose="020B0602030504020204" pitchFamily="34" charset="77"/>
                <a:cs typeface="Georgia"/>
              </a:rPr>
              <a:t>recv</a:t>
            </a:r>
            <a:r>
              <a:rPr lang="en-GB" sz="1600" dirty="0">
                <a:latin typeface="Lucida Sans" panose="020B0602030504020204" pitchFamily="34" charset="77"/>
                <a:cs typeface="Georgia"/>
              </a:rPr>
              <a:t>: vote-commit T</a:t>
            </a:r>
            <a:br>
              <a:rPr lang="en-GB" sz="1600" dirty="0">
                <a:latin typeface="Lucida Sans" panose="020B0602030504020204" pitchFamily="34" charset="77"/>
                <a:cs typeface="Georgia"/>
              </a:rPr>
            </a:br>
            <a:r>
              <a:rPr lang="en-GB" sz="1600" dirty="0">
                <a:latin typeface="Lucida Sans" panose="020B0602030504020204" pitchFamily="34" charset="77"/>
                <a:cs typeface="Georgia"/>
              </a:rPr>
              <a:t>sent: commit T</a:t>
            </a:r>
          </a:p>
        </p:txBody>
      </p:sp>
    </p:spTree>
    <p:extLst>
      <p:ext uri="{BB962C8B-B14F-4D97-AF65-F5344CB8AC3E}">
        <p14:creationId xmlns:p14="http://schemas.microsoft.com/office/powerpoint/2010/main" val="116530587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Lucida Sans" panose="020B0602030504020204" pitchFamily="34" charset="77"/>
              </a:rPr>
              <a:t>Participant State Diagram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>
                <a:latin typeface="Lucida Sans" panose="020B0602030504020204" pitchFamily="34" charset="77"/>
              </a:rPr>
              <a:pPr/>
              <a:t>74</a:t>
            </a:fld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ED4756-D04A-6049-B692-6BA6CCB879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258067" name="Text Box 19"/>
          <p:cNvSpPr txBox="1">
            <a:spLocks noChangeArrowheads="1"/>
          </p:cNvSpPr>
          <p:nvPr/>
        </p:nvSpPr>
        <p:spPr bwMode="auto">
          <a:xfrm>
            <a:off x="3935760" y="2420888"/>
            <a:ext cx="217719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 err="1">
                <a:latin typeface="Lucida Sans" panose="020B0602030504020204" pitchFamily="34" charset="77"/>
                <a:cs typeface="Georgia"/>
              </a:rPr>
              <a:t>recv</a:t>
            </a:r>
            <a:r>
              <a:rPr lang="en-GB" sz="1600" dirty="0">
                <a:latin typeface="Lucida Sans" panose="020B0602030504020204" pitchFamily="34" charset="77"/>
                <a:cs typeface="Georgia"/>
              </a:rPr>
              <a:t>: prepare T</a:t>
            </a:r>
            <a:br>
              <a:rPr lang="en-GB" sz="1600" dirty="0">
                <a:latin typeface="Lucida Sans" panose="020B0602030504020204" pitchFamily="34" charset="77"/>
                <a:cs typeface="Georgia"/>
              </a:rPr>
            </a:br>
            <a:r>
              <a:rPr lang="en-GB" sz="1600" dirty="0">
                <a:latin typeface="Lucida Sans" panose="020B0602030504020204" pitchFamily="34" charset="77"/>
                <a:cs typeface="Georgia"/>
              </a:rPr>
              <a:t>sent: vote-commit T</a:t>
            </a:r>
          </a:p>
        </p:txBody>
      </p:sp>
      <p:sp>
        <p:nvSpPr>
          <p:cNvPr id="258068" name="Text Box 20"/>
          <p:cNvSpPr txBox="1">
            <a:spLocks noChangeArrowheads="1"/>
          </p:cNvSpPr>
          <p:nvPr/>
        </p:nvSpPr>
        <p:spPr bwMode="auto">
          <a:xfrm>
            <a:off x="4079776" y="3789040"/>
            <a:ext cx="16738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 err="1">
                <a:latin typeface="Lucida Sans" panose="020B0602030504020204" pitchFamily="34" charset="77"/>
                <a:cs typeface="Georgia"/>
              </a:rPr>
              <a:t>recv</a:t>
            </a:r>
            <a:r>
              <a:rPr lang="en-GB" sz="1600" dirty="0">
                <a:latin typeface="Lucida Sans" panose="020B0602030504020204" pitchFamily="34" charset="77"/>
                <a:cs typeface="Georgia"/>
              </a:rPr>
              <a:t>: commit T</a:t>
            </a:r>
            <a:br>
              <a:rPr lang="en-GB" sz="1600" dirty="0">
                <a:latin typeface="Lucida Sans" panose="020B0602030504020204" pitchFamily="34" charset="77"/>
                <a:cs typeface="Georgia"/>
              </a:rPr>
            </a:br>
            <a:r>
              <a:rPr lang="en-GB" sz="1600" dirty="0">
                <a:latin typeface="Lucida Sans" panose="020B0602030504020204" pitchFamily="34" charset="77"/>
                <a:cs typeface="Georgia"/>
              </a:rPr>
              <a:t>send: </a:t>
            </a:r>
            <a:r>
              <a:rPr lang="en-GB" sz="1600" dirty="0" err="1">
                <a:latin typeface="Lucida Sans" panose="020B0602030504020204" pitchFamily="34" charset="77"/>
                <a:cs typeface="Georgia"/>
              </a:rPr>
              <a:t>ack</a:t>
            </a:r>
            <a:endParaRPr lang="en-GB" sz="16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5569541" y="1916832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INITIAL</a:t>
            </a:r>
          </a:p>
        </p:txBody>
      </p:sp>
      <p:sp>
        <p:nvSpPr>
          <p:cNvPr id="14" name="Rounded Rectangle 13"/>
          <p:cNvSpPr/>
          <p:nvPr/>
        </p:nvSpPr>
        <p:spPr bwMode="auto">
          <a:xfrm>
            <a:off x="5569541" y="3175509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READY</a:t>
            </a:r>
          </a:p>
        </p:txBody>
      </p:sp>
      <p:sp>
        <p:nvSpPr>
          <p:cNvPr id="15" name="Rounded Rectangle 14"/>
          <p:cNvSpPr/>
          <p:nvPr/>
        </p:nvSpPr>
        <p:spPr bwMode="auto">
          <a:xfrm>
            <a:off x="4655841" y="4797152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COMMIT</a:t>
            </a:r>
          </a:p>
        </p:txBody>
      </p:sp>
      <p:cxnSp>
        <p:nvCxnSpPr>
          <p:cNvPr id="16" name="Straight Arrow Connector 15"/>
          <p:cNvCxnSpPr>
            <a:stCxn id="13" idx="2"/>
            <a:endCxn id="14" idx="0"/>
          </p:cNvCxnSpPr>
          <p:nvPr/>
        </p:nvCxnSpPr>
        <p:spPr bwMode="auto">
          <a:xfrm>
            <a:off x="6096000" y="2276873"/>
            <a:ext cx="0" cy="89863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stCxn id="14" idx="2"/>
            <a:endCxn id="15" idx="0"/>
          </p:cNvCxnSpPr>
          <p:nvPr/>
        </p:nvCxnSpPr>
        <p:spPr bwMode="auto">
          <a:xfrm flipH="1">
            <a:off x="5182300" y="3535550"/>
            <a:ext cx="913700" cy="126160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Rounded Rectangle 17"/>
          <p:cNvSpPr/>
          <p:nvPr/>
        </p:nvSpPr>
        <p:spPr bwMode="auto">
          <a:xfrm>
            <a:off x="6456041" y="4797152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ABORT</a:t>
            </a:r>
          </a:p>
        </p:txBody>
      </p:sp>
      <p:cxnSp>
        <p:nvCxnSpPr>
          <p:cNvPr id="19" name="Straight Arrow Connector 18"/>
          <p:cNvCxnSpPr>
            <a:stCxn id="14" idx="2"/>
            <a:endCxn id="18" idx="0"/>
          </p:cNvCxnSpPr>
          <p:nvPr/>
        </p:nvCxnSpPr>
        <p:spPr bwMode="auto">
          <a:xfrm>
            <a:off x="6096000" y="3535550"/>
            <a:ext cx="886500" cy="126160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Elbow Connector 10"/>
          <p:cNvCxnSpPr>
            <a:stCxn id="13" idx="3"/>
            <a:endCxn id="18" idx="3"/>
          </p:cNvCxnSpPr>
          <p:nvPr/>
        </p:nvCxnSpPr>
        <p:spPr bwMode="auto">
          <a:xfrm>
            <a:off x="6622459" y="2096852"/>
            <a:ext cx="886500" cy="2880320"/>
          </a:xfrm>
          <a:prstGeom prst="bentConnector3">
            <a:avLst>
              <a:gd name="adj1" fmla="val 186462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0" name="Text Box 19"/>
          <p:cNvSpPr txBox="1">
            <a:spLocks noChangeArrowheads="1"/>
          </p:cNvSpPr>
          <p:nvPr/>
        </p:nvSpPr>
        <p:spPr bwMode="auto">
          <a:xfrm>
            <a:off x="8328249" y="2420888"/>
            <a:ext cx="195438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 err="1">
                <a:latin typeface="Lucida Sans" panose="020B0602030504020204" pitchFamily="34" charset="77"/>
                <a:cs typeface="Georgia"/>
              </a:rPr>
              <a:t>recv</a:t>
            </a:r>
            <a:r>
              <a:rPr lang="en-GB" sz="1600" dirty="0">
                <a:latin typeface="Lucida Sans" panose="020B0602030504020204" pitchFamily="34" charset="77"/>
                <a:cs typeface="Georgia"/>
              </a:rPr>
              <a:t>: prepare T</a:t>
            </a:r>
            <a:br>
              <a:rPr lang="en-GB" sz="1600" dirty="0">
                <a:latin typeface="Lucida Sans" panose="020B0602030504020204" pitchFamily="34" charset="77"/>
                <a:cs typeface="Georgia"/>
              </a:rPr>
            </a:br>
            <a:r>
              <a:rPr lang="en-GB" sz="1600" dirty="0">
                <a:latin typeface="Lucida Sans" panose="020B0602030504020204" pitchFamily="34" charset="77"/>
                <a:cs typeface="Georgia"/>
              </a:rPr>
              <a:t>sent: vote-abort T</a:t>
            </a:r>
          </a:p>
        </p:txBody>
      </p:sp>
      <p:sp>
        <p:nvSpPr>
          <p:cNvPr id="20" name="Text Box 20"/>
          <p:cNvSpPr txBox="1">
            <a:spLocks noChangeArrowheads="1"/>
          </p:cNvSpPr>
          <p:nvPr/>
        </p:nvSpPr>
        <p:spPr bwMode="auto">
          <a:xfrm>
            <a:off x="6672064" y="3789040"/>
            <a:ext cx="14510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 err="1">
                <a:latin typeface="Lucida Sans" panose="020B0602030504020204" pitchFamily="34" charset="77"/>
                <a:cs typeface="Georgia"/>
              </a:rPr>
              <a:t>recv</a:t>
            </a:r>
            <a:r>
              <a:rPr lang="en-GB" sz="1600" dirty="0">
                <a:latin typeface="Lucida Sans" panose="020B0602030504020204" pitchFamily="34" charset="77"/>
                <a:cs typeface="Georgia"/>
              </a:rPr>
              <a:t>: abort T</a:t>
            </a:r>
            <a:br>
              <a:rPr lang="en-GB" sz="1600" dirty="0">
                <a:latin typeface="Lucida Sans" panose="020B0602030504020204" pitchFamily="34" charset="77"/>
                <a:cs typeface="Georgia"/>
              </a:rPr>
            </a:br>
            <a:r>
              <a:rPr lang="en-GB" sz="1600" dirty="0">
                <a:latin typeface="Lucida Sans" panose="020B0602030504020204" pitchFamily="34" charset="77"/>
                <a:cs typeface="Georgia"/>
              </a:rPr>
              <a:t>send: </a:t>
            </a:r>
            <a:r>
              <a:rPr lang="en-GB" sz="1600" dirty="0" err="1">
                <a:latin typeface="Lucida Sans" panose="020B0602030504020204" pitchFamily="34" charset="77"/>
                <a:cs typeface="Georgia"/>
              </a:rPr>
              <a:t>ack</a:t>
            </a:r>
            <a:endParaRPr lang="en-GB" sz="1600" dirty="0">
              <a:latin typeface="Lucida Sans" panose="020B0602030504020204" pitchFamily="34" charset="77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87894882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Dealing with failures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75</a:t>
            </a:fld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If the coordinator or a participant fails during the commit, two things happen:</a:t>
            </a:r>
          </a:p>
          <a:p>
            <a:pPr lvl="1"/>
            <a:r>
              <a:rPr lang="en-US" dirty="0"/>
              <a:t>The other sites will time out while waiting for the next message from the failed site and invoke a </a:t>
            </a:r>
            <a:r>
              <a:rPr lang="en-US" i="1" dirty="0"/>
              <a:t>termination protocol</a:t>
            </a:r>
            <a:endParaRPr lang="en-US" dirty="0"/>
          </a:p>
          <a:p>
            <a:pPr lvl="1"/>
            <a:r>
              <a:rPr lang="en-US" dirty="0"/>
              <a:t>When the failed site restarts, it tries to work out the state of the commit by invoking a </a:t>
            </a:r>
            <a:r>
              <a:rPr lang="en-US" i="1" dirty="0"/>
              <a:t>recovery protocol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</a:t>
            </a:r>
            <a:r>
              <a:rPr lang="en-US" dirty="0" err="1"/>
              <a:t>behaviour</a:t>
            </a:r>
            <a:r>
              <a:rPr lang="en-US" dirty="0"/>
              <a:t> of the sites under these protocols depends on the state they were in when the site failed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3A949D-7740-FA49-92FB-23BE224AA7A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86980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Termination Protocol: Coordinator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76</a:t>
            </a:fld>
            <a:endParaRPr lang="en-US" dirty="0"/>
          </a:p>
        </p:txBody>
      </p:sp>
      <p:sp>
        <p:nvSpPr>
          <p:cNvPr id="26726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Timeout in WAIT</a:t>
            </a:r>
          </a:p>
          <a:p>
            <a:pPr lvl="1"/>
            <a:r>
              <a:rPr lang="en-GB" dirty="0"/>
              <a:t>Coordinator is waiting for participants to vote on whether they're going to commit or abort</a:t>
            </a:r>
          </a:p>
          <a:p>
            <a:pPr lvl="1"/>
            <a:r>
              <a:rPr lang="en-GB" dirty="0"/>
              <a:t>A missing vote means that the coordinator cannot commit the global transaction</a:t>
            </a:r>
          </a:p>
          <a:p>
            <a:pPr lvl="1"/>
            <a:r>
              <a:rPr lang="en-GB" dirty="0"/>
              <a:t>Coordinator may abort the global transaction</a:t>
            </a:r>
          </a:p>
          <a:p>
            <a:pPr marL="0" indent="0">
              <a:buNone/>
            </a:pPr>
            <a:r>
              <a:rPr lang="en-GB" dirty="0"/>
              <a:t>Timeout in COMMIT/ABORT</a:t>
            </a:r>
          </a:p>
          <a:p>
            <a:pPr lvl="1"/>
            <a:r>
              <a:rPr lang="en-GB" dirty="0"/>
              <a:t>Coordinator is waiting for participants to acknowledge successful commit or abort</a:t>
            </a:r>
          </a:p>
          <a:p>
            <a:pPr lvl="1"/>
            <a:r>
              <a:rPr lang="en-GB" dirty="0"/>
              <a:t>Coordinator resends global decision to participants who have not acknowledged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4AD21E-8D50-A84E-B047-0D95FFBB39E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32901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Termination Protocol: Participant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77</a:t>
            </a:fld>
            <a:endParaRPr lang="en-US" dirty="0"/>
          </a:p>
        </p:txBody>
      </p:sp>
      <p:sp>
        <p:nvSpPr>
          <p:cNvPr id="26829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Timeout in INITIAL</a:t>
            </a:r>
          </a:p>
          <a:p>
            <a:pPr lvl="1"/>
            <a:r>
              <a:rPr lang="en-GB" dirty="0"/>
              <a:t>Participant is waiting for a “prepare T”</a:t>
            </a:r>
          </a:p>
          <a:p>
            <a:pPr lvl="1"/>
            <a:r>
              <a:rPr lang="en-GB" dirty="0"/>
              <a:t>May unilaterally abort the transaction after a timeout</a:t>
            </a:r>
          </a:p>
          <a:p>
            <a:pPr lvl="1"/>
            <a:r>
              <a:rPr lang="en-GB" dirty="0"/>
              <a:t>If “prepare T” arrives after unilateral abort, either:</a:t>
            </a:r>
          </a:p>
          <a:p>
            <a:pPr lvl="2"/>
            <a:r>
              <a:rPr lang="en-GB" dirty="0"/>
              <a:t>resend the “vote-abort T” message or </a:t>
            </a:r>
          </a:p>
          <a:p>
            <a:pPr lvl="2"/>
            <a:r>
              <a:rPr lang="en-GB" dirty="0"/>
              <a:t>ignore (coordinator then times out in WAIT)</a:t>
            </a:r>
          </a:p>
          <a:p>
            <a:pPr marL="0" indent="0">
              <a:buNone/>
            </a:pPr>
            <a:r>
              <a:rPr lang="en-GB" dirty="0"/>
              <a:t>Timeout in READY</a:t>
            </a:r>
          </a:p>
          <a:p>
            <a:pPr lvl="1"/>
            <a:r>
              <a:rPr lang="en-GB" dirty="0"/>
              <a:t>Participant is waiting for the instruction to commit or abort – blocked without further information</a:t>
            </a:r>
          </a:p>
          <a:p>
            <a:pPr lvl="1"/>
            <a:r>
              <a:rPr lang="en-GB" dirty="0"/>
              <a:t>Participant can contact other participants to find one that knows the decision – cooperative termination protocol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BB5DDA-0596-D143-85D6-BF7B4D6063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10710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Recovery Protocol: Coordinator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78</a:t>
            </a:fld>
            <a:endParaRPr lang="en-US" dirty="0"/>
          </a:p>
        </p:txBody>
      </p:sp>
      <p:sp>
        <p:nvSpPr>
          <p:cNvPr id="26931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Failure in INITIAL</a:t>
            </a:r>
          </a:p>
          <a:p>
            <a:pPr lvl="1"/>
            <a:r>
              <a:rPr lang="en-GB" dirty="0"/>
              <a:t>Commit not yet begun, restart commit procedure</a:t>
            </a:r>
          </a:p>
          <a:p>
            <a:pPr marL="0" indent="0">
              <a:buNone/>
            </a:pPr>
            <a:r>
              <a:rPr lang="en-GB" dirty="0"/>
              <a:t>Failure in WAIT</a:t>
            </a:r>
          </a:p>
          <a:p>
            <a:pPr lvl="1"/>
            <a:r>
              <a:rPr lang="en-GB" dirty="0"/>
              <a:t>Coordinator has sent “prepare T”, but has not yet received all </a:t>
            </a:r>
            <a:br>
              <a:rPr lang="en-GB" dirty="0"/>
            </a:br>
            <a:r>
              <a:rPr lang="en-GB" dirty="0"/>
              <a:t>vote-commit/vote-abort messages from participants</a:t>
            </a:r>
          </a:p>
          <a:p>
            <a:pPr lvl="1"/>
            <a:r>
              <a:rPr lang="en-GB" dirty="0"/>
              <a:t>Recovery restarts commit procedure by resending “prepare T”</a:t>
            </a:r>
          </a:p>
          <a:p>
            <a:pPr marL="0" indent="0">
              <a:buNone/>
            </a:pPr>
            <a:r>
              <a:rPr lang="en-GB" dirty="0"/>
              <a:t>Failure in COMMIT/ABORT</a:t>
            </a:r>
          </a:p>
          <a:p>
            <a:pPr lvl="1"/>
            <a:r>
              <a:rPr lang="en-GB" dirty="0"/>
              <a:t>If coordinator has received all “</a:t>
            </a:r>
            <a:r>
              <a:rPr lang="en-GB" dirty="0" err="1"/>
              <a:t>ack</a:t>
            </a:r>
            <a:r>
              <a:rPr lang="en-GB" dirty="0"/>
              <a:t>” messages, complete successfully</a:t>
            </a:r>
          </a:p>
          <a:p>
            <a:pPr lvl="1"/>
            <a:r>
              <a:rPr lang="en-GB" dirty="0"/>
              <a:t>Otherwise, terminate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8A05BD-587D-3246-BEBB-6EC39028ED1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52792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Recovery Protocol: Participant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79</a:t>
            </a:fld>
            <a:endParaRPr lang="en-US" dirty="0"/>
          </a:p>
        </p:txBody>
      </p:sp>
      <p:sp>
        <p:nvSpPr>
          <p:cNvPr id="27033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Failure in INITIAL</a:t>
            </a:r>
          </a:p>
          <a:p>
            <a:pPr lvl="1"/>
            <a:r>
              <a:rPr lang="en-GB" dirty="0"/>
              <a:t>Participant has not yet voted</a:t>
            </a:r>
          </a:p>
          <a:p>
            <a:pPr lvl="1"/>
            <a:r>
              <a:rPr lang="en-GB" dirty="0"/>
              <a:t>Coordinator cannot have reached a decision</a:t>
            </a:r>
          </a:p>
          <a:p>
            <a:pPr lvl="1"/>
            <a:r>
              <a:rPr lang="en-GB" dirty="0"/>
              <a:t>Participant should unilaterally abort by sending “vote-abort T”</a:t>
            </a:r>
          </a:p>
          <a:p>
            <a:pPr marL="0" indent="0">
              <a:buNone/>
            </a:pPr>
            <a:r>
              <a:rPr lang="en-GB" dirty="0"/>
              <a:t>Failure in READY</a:t>
            </a:r>
          </a:p>
          <a:p>
            <a:pPr lvl="1"/>
            <a:r>
              <a:rPr lang="en-GB" dirty="0"/>
              <a:t>Participant has voted, but doesn't know what the global decision was</a:t>
            </a:r>
          </a:p>
          <a:p>
            <a:pPr lvl="1"/>
            <a:r>
              <a:rPr lang="en-GB" dirty="0"/>
              <a:t>Cooperative termination protocol</a:t>
            </a:r>
          </a:p>
          <a:p>
            <a:pPr marL="0" indent="0">
              <a:buNone/>
            </a:pPr>
            <a:r>
              <a:rPr lang="en-GB" dirty="0"/>
              <a:t>Failure in COMMIT/ABORT</a:t>
            </a:r>
          </a:p>
          <a:p>
            <a:pPr lvl="1"/>
            <a:r>
              <a:rPr lang="en-GB" dirty="0"/>
              <a:t>Resend “</a:t>
            </a:r>
            <a:r>
              <a:rPr lang="en-GB" dirty="0" err="1"/>
              <a:t>ack</a:t>
            </a:r>
            <a:r>
              <a:rPr lang="en-GB" dirty="0"/>
              <a:t>” message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C72C76-A5D3-844C-B4DD-4F562D4AB5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1597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Why Parallel Databases?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GB" dirty="0"/>
              <a:t>Hardware trends</a:t>
            </a:r>
          </a:p>
          <a:p>
            <a:r>
              <a:rPr lang="en-GB" dirty="0"/>
              <a:t>Reduced elapsed time for queries</a:t>
            </a:r>
          </a:p>
          <a:p>
            <a:r>
              <a:rPr lang="en-GB" dirty="0"/>
              <a:t>Increased transaction throughput</a:t>
            </a:r>
          </a:p>
          <a:p>
            <a:r>
              <a:rPr lang="en-GB" dirty="0"/>
              <a:t>Increased scalability</a:t>
            </a:r>
          </a:p>
          <a:p>
            <a:r>
              <a:rPr lang="en-GB" dirty="0"/>
              <a:t>Better price/performance</a:t>
            </a:r>
          </a:p>
          <a:p>
            <a:r>
              <a:rPr lang="en-GB" dirty="0"/>
              <a:t>Improved application availability</a:t>
            </a:r>
          </a:p>
          <a:p>
            <a:r>
              <a:rPr lang="en-GB" dirty="0"/>
              <a:t>Access to more data</a:t>
            </a:r>
          </a:p>
          <a:p>
            <a:endParaRPr lang="en-GB" dirty="0"/>
          </a:p>
          <a:p>
            <a:r>
              <a:rPr lang="en-GB" dirty="0"/>
              <a:t> in short, for better performance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B510D9-CCFF-C647-BD23-611F972BBD4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959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Parallel Utilities</a:t>
            </a:r>
          </a:p>
        </p:txBody>
      </p:sp>
    </p:spTree>
    <p:extLst>
      <p:ext uri="{BB962C8B-B14F-4D97-AF65-F5344CB8AC3E}">
        <p14:creationId xmlns:p14="http://schemas.microsoft.com/office/powerpoint/2010/main" val="378928488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Parallel Utilities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81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Ancillary operations can also exploit the parallel hardware</a:t>
            </a:r>
          </a:p>
          <a:p>
            <a:pPr lvl="1"/>
            <a:r>
              <a:rPr lang="en-GB" dirty="0"/>
              <a:t>Parallel Data Loading/Import/Export</a:t>
            </a:r>
          </a:p>
          <a:p>
            <a:pPr lvl="1"/>
            <a:r>
              <a:rPr lang="en-GB" dirty="0"/>
              <a:t>Parallel Index Creation</a:t>
            </a:r>
          </a:p>
          <a:p>
            <a:pPr lvl="1"/>
            <a:r>
              <a:rPr lang="en-GB" dirty="0"/>
              <a:t>Parallel Rebalancing</a:t>
            </a:r>
          </a:p>
          <a:p>
            <a:pPr lvl="1"/>
            <a:r>
              <a:rPr lang="en-GB" dirty="0"/>
              <a:t>Parallel Backup</a:t>
            </a:r>
          </a:p>
          <a:p>
            <a:pPr lvl="1"/>
            <a:r>
              <a:rPr lang="en-GB" dirty="0"/>
              <a:t>Parallel Recovery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C40DCD-70B1-4043-8B6E-F5123AE850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9136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Lecture: Distributed Databases</a:t>
            </a:r>
          </a:p>
        </p:txBody>
      </p:sp>
    </p:spTree>
    <p:extLst>
      <p:ext uri="{BB962C8B-B14F-4D97-AF65-F5344CB8AC3E}">
        <p14:creationId xmlns:p14="http://schemas.microsoft.com/office/powerpoint/2010/main" val="3650773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Parallel Architectures</a:t>
            </a:r>
          </a:p>
        </p:txBody>
      </p:sp>
    </p:spTree>
    <p:extLst>
      <p:ext uri="{BB962C8B-B14F-4D97-AF65-F5344CB8AC3E}">
        <p14:creationId xmlns:p14="http://schemas.microsoft.com/office/powerpoint/2010/main" val="339120031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17ea6606-3653-47fa-b268-91e6b6ffd5ec"/>
</p:tagLst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54</TotalTime>
  <Words>2403</Words>
  <Application>Microsoft Macintosh PowerPoint</Application>
  <PresentationFormat>Widescreen</PresentationFormat>
  <Paragraphs>750</Paragraphs>
  <Slides>82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82</vt:i4>
      </vt:variant>
    </vt:vector>
  </HeadingPairs>
  <TitlesOfParts>
    <vt:vector size="96" baseType="lpstr">
      <vt:lpstr>Arial</vt:lpstr>
      <vt:lpstr>Calibri</vt:lpstr>
      <vt:lpstr>Georgia</vt:lpstr>
      <vt:lpstr>Lucida Console</vt:lpstr>
      <vt:lpstr>Lucida Grande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Parallel Databases</vt:lpstr>
      <vt:lpstr>Overview</vt:lpstr>
      <vt:lpstr>The I/O Bottleneck</vt:lpstr>
      <vt:lpstr>The Memory Hierarchy, Revisited</vt:lpstr>
      <vt:lpstr>The I/O Bottleneck</vt:lpstr>
      <vt:lpstr>Definitions</vt:lpstr>
      <vt:lpstr>Why Parallel Databases?</vt:lpstr>
      <vt:lpstr>Parallel Architectures</vt:lpstr>
      <vt:lpstr>Shared Memory Architecture</vt:lpstr>
      <vt:lpstr>Software – Shared Memory</vt:lpstr>
      <vt:lpstr>Shared Disc Architecture</vt:lpstr>
      <vt:lpstr>Software – Shared Disc</vt:lpstr>
      <vt:lpstr>Shared Nothing Architecture</vt:lpstr>
      <vt:lpstr>Software - Shared Nothing</vt:lpstr>
      <vt:lpstr>Hardware vs. Software Architecture</vt:lpstr>
      <vt:lpstr>Shared Nothing Challenges</vt:lpstr>
      <vt:lpstr>Parallel Query Processing</vt:lpstr>
      <vt:lpstr>Dividing up the Work</vt:lpstr>
      <vt:lpstr>Database Software on each node</vt:lpstr>
      <vt:lpstr>Inter-Query Parallelism</vt:lpstr>
      <vt:lpstr>Intra-Query Parallelism</vt:lpstr>
      <vt:lpstr>Intra-Operator Parallelism</vt:lpstr>
      <vt:lpstr>Intra-Operator Parallelism</vt:lpstr>
      <vt:lpstr>Partitioning</vt:lpstr>
      <vt:lpstr>Range Partitioning</vt:lpstr>
      <vt:lpstr>Hash Partitioning</vt:lpstr>
      <vt:lpstr>Schema Partitioning</vt:lpstr>
      <vt:lpstr>Rebalancing Data</vt:lpstr>
      <vt:lpstr>Intra-Operator Parallelism</vt:lpstr>
      <vt:lpstr>Data Shipping</vt:lpstr>
      <vt:lpstr>Data Shipping</vt:lpstr>
      <vt:lpstr>Query Shipping</vt:lpstr>
      <vt:lpstr>Query Shipping</vt:lpstr>
      <vt:lpstr>Query Shipping Benefits</vt:lpstr>
      <vt:lpstr>Inter-Operator Parallelism</vt:lpstr>
      <vt:lpstr>Inter-Operator Parallelism</vt:lpstr>
      <vt:lpstr>Inter-Operator Parallelism</vt:lpstr>
      <vt:lpstr>Intra- + Inter-Operator Parallelism</vt:lpstr>
      <vt:lpstr>The Volcano Architecture</vt:lpstr>
      <vt:lpstr>Exchange Operators</vt:lpstr>
      <vt:lpstr>Exchange Operators</vt:lpstr>
      <vt:lpstr>Exchange Operators</vt:lpstr>
      <vt:lpstr>Exchange Operators</vt:lpstr>
      <vt:lpstr>PowerPoint Presentation</vt:lpstr>
      <vt:lpstr>Bushy Parallelism</vt:lpstr>
      <vt:lpstr>Bushy Parallelism</vt:lpstr>
      <vt:lpstr>Parallel Query Processing</vt:lpstr>
      <vt:lpstr>Some Parallel Queries</vt:lpstr>
      <vt:lpstr>Orders Database</vt:lpstr>
      <vt:lpstr>Enquiry/Query without join</vt:lpstr>
      <vt:lpstr>Collocated Join</vt:lpstr>
      <vt:lpstr>Directed Join</vt:lpstr>
      <vt:lpstr>Broadcast Join</vt:lpstr>
      <vt:lpstr>Repartitioned Join</vt:lpstr>
      <vt:lpstr>Concurrency Control</vt:lpstr>
      <vt:lpstr>Concurrency and Parallelism</vt:lpstr>
      <vt:lpstr>Locking and Deadlocks</vt:lpstr>
      <vt:lpstr>Resolving Deadlocks</vt:lpstr>
      <vt:lpstr>Resolving Deadlocks</vt:lpstr>
      <vt:lpstr>Reliability</vt:lpstr>
      <vt:lpstr>Reliability</vt:lpstr>
      <vt:lpstr>Two-Phase Commit (2PC)</vt:lpstr>
      <vt:lpstr>Phase 1: Voting</vt:lpstr>
      <vt:lpstr>Phase 2: Decision</vt:lpstr>
      <vt:lpstr>Normal Operation</vt:lpstr>
      <vt:lpstr>Logging</vt:lpstr>
      <vt:lpstr>Aborted Transaction</vt:lpstr>
      <vt:lpstr>Aborted Transaction</vt:lpstr>
      <vt:lpstr>State Transitions</vt:lpstr>
      <vt:lpstr>State Transitions</vt:lpstr>
      <vt:lpstr>State Transitions</vt:lpstr>
      <vt:lpstr>Coordinator State Diagram</vt:lpstr>
      <vt:lpstr>Participant State Diagram</vt:lpstr>
      <vt:lpstr>Dealing with failures</vt:lpstr>
      <vt:lpstr>Termination Protocol: Coordinator</vt:lpstr>
      <vt:lpstr>Termination Protocol: Participant</vt:lpstr>
      <vt:lpstr>Recovery Protocol: Coordinator</vt:lpstr>
      <vt:lpstr>Recovery Protocol: Participant</vt:lpstr>
      <vt:lpstr>Parallel Utilities</vt:lpstr>
      <vt:lpstr>Parallel Utilities</vt:lpstr>
      <vt:lpstr>Next Lecture: Distributed Databases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Gibbins N.M.</cp:lastModifiedBy>
  <cp:revision>11</cp:revision>
  <dcterms:created xsi:type="dcterms:W3CDTF">2019-03-11T08:56:41Z</dcterms:created>
  <dcterms:modified xsi:type="dcterms:W3CDTF">2019-03-15T11:22:32Z</dcterms:modified>
</cp:coreProperties>
</file>