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7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91"/>
  </p:notesMasterIdLst>
  <p:sldIdLst>
    <p:sldId id="259" r:id="rId9"/>
    <p:sldId id="256" r:id="rId10"/>
    <p:sldId id="350" r:id="rId11"/>
    <p:sldId id="370" r:id="rId12"/>
    <p:sldId id="371" r:id="rId13"/>
    <p:sldId id="372" r:id="rId14"/>
    <p:sldId id="258" r:id="rId15"/>
    <p:sldId id="373" r:id="rId16"/>
    <p:sldId id="351" r:id="rId17"/>
    <p:sldId id="260" r:id="rId18"/>
    <p:sldId id="308" r:id="rId19"/>
    <p:sldId id="305" r:id="rId20"/>
    <p:sldId id="309" r:id="rId21"/>
    <p:sldId id="306" r:id="rId22"/>
    <p:sldId id="310" r:id="rId23"/>
    <p:sldId id="268" r:id="rId24"/>
    <p:sldId id="269" r:id="rId25"/>
    <p:sldId id="353" r:id="rId26"/>
    <p:sldId id="275" r:id="rId27"/>
    <p:sldId id="276" r:id="rId28"/>
    <p:sldId id="277" r:id="rId29"/>
    <p:sldId id="377" r:id="rId30"/>
    <p:sldId id="380" r:id="rId31"/>
    <p:sldId id="279" r:id="rId32"/>
    <p:sldId id="382" r:id="rId33"/>
    <p:sldId id="272" r:id="rId34"/>
    <p:sldId id="271" r:id="rId35"/>
    <p:sldId id="273" r:id="rId36"/>
    <p:sldId id="274" r:id="rId37"/>
    <p:sldId id="311" r:id="rId38"/>
    <p:sldId id="374" r:id="rId39"/>
    <p:sldId id="280" r:id="rId40"/>
    <p:sldId id="375" r:id="rId41"/>
    <p:sldId id="281" r:id="rId42"/>
    <p:sldId id="283" r:id="rId43"/>
    <p:sldId id="381" r:id="rId44"/>
    <p:sldId id="378" r:id="rId45"/>
    <p:sldId id="282" r:id="rId46"/>
    <p:sldId id="284" r:id="rId47"/>
    <p:sldId id="287" r:id="rId48"/>
    <p:sldId id="288" r:id="rId49"/>
    <p:sldId id="312" r:id="rId50"/>
    <p:sldId id="289" r:id="rId51"/>
    <p:sldId id="290" r:id="rId52"/>
    <p:sldId id="291" r:id="rId53"/>
    <p:sldId id="376" r:id="rId54"/>
    <p:sldId id="383" r:id="rId55"/>
    <p:sldId id="334" r:id="rId56"/>
    <p:sldId id="292" r:id="rId57"/>
    <p:sldId id="293" r:id="rId58"/>
    <p:sldId id="313" r:id="rId59"/>
    <p:sldId id="314" r:id="rId60"/>
    <p:sldId id="315" r:id="rId61"/>
    <p:sldId id="316" r:id="rId62"/>
    <p:sldId id="317" r:id="rId63"/>
    <p:sldId id="320" r:id="rId64"/>
    <p:sldId id="295" r:id="rId65"/>
    <p:sldId id="296" r:id="rId66"/>
    <p:sldId id="297" r:id="rId67"/>
    <p:sldId id="298" r:id="rId68"/>
    <p:sldId id="319" r:id="rId69"/>
    <p:sldId id="299" r:id="rId70"/>
    <p:sldId id="348" r:id="rId71"/>
    <p:sldId id="354" r:id="rId72"/>
    <p:sldId id="355" r:id="rId73"/>
    <p:sldId id="356" r:id="rId74"/>
    <p:sldId id="357" r:id="rId75"/>
    <p:sldId id="358" r:id="rId76"/>
    <p:sldId id="359" r:id="rId77"/>
    <p:sldId id="360" r:id="rId78"/>
    <p:sldId id="361" r:id="rId79"/>
    <p:sldId id="362" r:id="rId80"/>
    <p:sldId id="363" r:id="rId81"/>
    <p:sldId id="364" r:id="rId82"/>
    <p:sldId id="365" r:id="rId83"/>
    <p:sldId id="366" r:id="rId84"/>
    <p:sldId id="367" r:id="rId85"/>
    <p:sldId id="368" r:id="rId86"/>
    <p:sldId id="369" r:id="rId87"/>
    <p:sldId id="349" r:id="rId88"/>
    <p:sldId id="303" r:id="rId89"/>
    <p:sldId id="384" r:id="rId90"/>
  </p:sldIdLst>
  <p:sldSz cx="12192000" cy="6858000"/>
  <p:notesSz cx="6858000" cy="9144000"/>
  <p:custDataLst>
    <p:tags r:id="rId9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5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0"/>
    <p:restoredTop sz="94709"/>
  </p:normalViewPr>
  <p:slideViewPr>
    <p:cSldViewPr snapToGrid="0" snapToObjects="1" showGuides="1">
      <p:cViewPr varScale="1">
        <p:scale>
          <a:sx n="124" d="100"/>
          <a:sy n="124" d="100"/>
        </p:scale>
        <p:origin x="472" y="168"/>
      </p:cViewPr>
      <p:guideLst>
        <p:guide orient="horz" pos="2160"/>
        <p:guide pos="15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theme" Target="theme/theme1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9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9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tags" Target="tags/tag1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488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65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2201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74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7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76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428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77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29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78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4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79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5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Commonly used for bushy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9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Informix ‘Dynamic Scalable Architecture’ based on Volcano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115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916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known as Parallel</a:t>
            </a:r>
            <a:r>
              <a:rPr lang="en-US" baseline="0" dirty="0"/>
              <a:t> Associative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608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known as Parallel Nested Loop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113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known</a:t>
            </a:r>
            <a:r>
              <a:rPr lang="en-US" baseline="0" dirty="0"/>
              <a:t> as Parallel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744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63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46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64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23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513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86016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574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385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9138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579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06400" y="1676400"/>
            <a:ext cx="113792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06400" y="3733800"/>
            <a:ext cx="11379200" cy="23622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101454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Memory Architecture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Tightly coupled</a:t>
            </a:r>
          </a:p>
          <a:p>
            <a:r>
              <a:rPr lang="en-GB" dirty="0"/>
              <a:t>Symmetric Multiprocessor (SMP)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 = processor</a:t>
            </a:r>
          </a:p>
          <a:p>
            <a:pPr marL="0" indent="0">
              <a:buNone/>
            </a:pPr>
            <a:r>
              <a:rPr lang="en-GB" dirty="0"/>
              <a:t>M = memory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BA3AB3-7E68-2144-8A66-1093E59AF3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Elbow Connector 11"/>
            <p:cNvCxnSpPr>
              <a:stCxn id="10" idx="2"/>
              <a:endCxn id="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>
              <a:stCxn id="7" idx="2"/>
              <a:endCxn id="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>
              <a:stCxn id="9" idx="2"/>
              <a:endCxn id="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8" idx="2"/>
              <a:endCxn id="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83478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Memory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Less complex database software</a:t>
            </a:r>
          </a:p>
          <a:p>
            <a:r>
              <a:rPr lang="en-GB" dirty="0"/>
              <a:t>Limited scalability</a:t>
            </a:r>
          </a:p>
          <a:p>
            <a:r>
              <a:rPr lang="en-GB" dirty="0"/>
              <a:t>Single buffer</a:t>
            </a:r>
          </a:p>
          <a:p>
            <a:r>
              <a:rPr lang="en-GB" dirty="0"/>
              <a:t>Single database storage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01D2F-D8E0-2349-BB35-52102EED00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11</a:t>
            </a:fld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C8F0392-E288-E947-A332-904A6F28B9CD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24" name="Can 23">
              <a:extLst>
                <a:ext uri="{FF2B5EF4-FFF2-40B4-BE49-F238E27FC236}">
                  <a16:creationId xmlns:a16="http://schemas.microsoft.com/office/drawing/2014/main" id="{EB90E8E6-D34F-4642-9866-CAB41BA60713}"/>
                </a:ext>
              </a:extLst>
            </p:cNvPr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Can 37">
              <a:extLst>
                <a:ext uri="{FF2B5EF4-FFF2-40B4-BE49-F238E27FC236}">
                  <a16:creationId xmlns:a16="http://schemas.microsoft.com/office/drawing/2014/main" id="{00E1538E-BECA-7E4E-A7A6-EA86E620DFAC}"/>
                </a:ext>
              </a:extLst>
            </p:cNvPr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Can 38">
              <a:extLst>
                <a:ext uri="{FF2B5EF4-FFF2-40B4-BE49-F238E27FC236}">
                  <a16:creationId xmlns:a16="http://schemas.microsoft.com/office/drawing/2014/main" id="{E54891F8-DA00-2444-977C-ECC162875AFE}"/>
                </a:ext>
              </a:extLst>
            </p:cNvPr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150B691-51F1-B042-91DB-9AE58C2D50AA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E6F1F7D-2988-E349-9D3D-A8C73626E43B}"/>
                </a:ext>
              </a:extLst>
            </p:cNvPr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D557BA1-10D5-D842-8346-76CE1BE16C8C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7B3A7FA-B1B7-A24A-BEDC-C287724B2B7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9BE0ED4B-5468-1549-94A8-EFABDEDBD568}"/>
                </a:ext>
              </a:extLst>
            </p:cNvPr>
            <p:cNvCxnSpPr>
              <a:stCxn id="43" idx="2"/>
              <a:endCxn id="41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0901A015-414B-6245-81EB-D158E1778F94}"/>
                </a:ext>
              </a:extLst>
            </p:cNvPr>
            <p:cNvCxnSpPr>
              <a:stCxn id="40" idx="2"/>
              <a:endCxn id="41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47B0772-D95E-7D48-9096-D3E6C4F108A5}"/>
                </a:ext>
              </a:extLst>
            </p:cNvPr>
            <p:cNvCxnSpPr>
              <a:stCxn id="42" idx="2"/>
              <a:endCxn id="41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C964775-665D-2549-9357-6BD89EC27C1B}"/>
                </a:ext>
              </a:extLst>
            </p:cNvPr>
            <p:cNvCxnSpPr>
              <a:stCxn id="41" idx="2"/>
              <a:endCxn id="2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72B1469-367D-AF40-B1E7-295EC09DDA00}"/>
                </a:ext>
              </a:extLst>
            </p:cNvPr>
            <p:cNvCxnSpPr>
              <a:stCxn id="39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AA3DFCF-D819-D341-B6B4-E4176A1A8DF0}"/>
                </a:ext>
              </a:extLst>
            </p:cNvPr>
            <p:cNvCxnSpPr>
              <a:stCxn id="38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6325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Disc Architecture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Loosely coupled</a:t>
            </a:r>
          </a:p>
          <a:p>
            <a:r>
              <a:rPr lang="en-GB"/>
              <a:t>Distributed Memory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BB7312-A890-484C-A6F1-3260262F8C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" name="Can 3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21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9" idx="2"/>
              <a:endCxn id="19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7" idx="2"/>
              <a:endCxn id="17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21" idx="2"/>
              <a:endCxn id="5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7" idx="2"/>
              <a:endCxn id="6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4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Oval 22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8227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Disc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Avoids memory bottleneck</a:t>
            </a:r>
          </a:p>
          <a:p>
            <a:r>
              <a:rPr lang="en-GB" dirty="0"/>
              <a:t>Same page may be in more than one buffer at once </a:t>
            </a:r>
            <a:r>
              <a:rPr lang="en-US" dirty="0"/>
              <a:t>–</a:t>
            </a:r>
            <a:r>
              <a:rPr lang="en-GB" dirty="0"/>
              <a:t> can lead to incoherence</a:t>
            </a:r>
          </a:p>
          <a:p>
            <a:r>
              <a:rPr lang="en-GB" dirty="0"/>
              <a:t>Needs global locking mechanism</a:t>
            </a:r>
          </a:p>
          <a:p>
            <a:r>
              <a:rPr lang="en-GB" dirty="0"/>
              <a:t>Single logical database storage</a:t>
            </a:r>
          </a:p>
          <a:p>
            <a:r>
              <a:rPr lang="en-GB" dirty="0"/>
              <a:t>Each processor has its own database buffer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A80E6-E949-854C-AFED-1C94BDB5C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97E561B-4DC9-9047-B83A-89D5AA2A9881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2" name="Can 41">
              <a:extLst>
                <a:ext uri="{FF2B5EF4-FFF2-40B4-BE49-F238E27FC236}">
                  <a16:creationId xmlns:a16="http://schemas.microsoft.com/office/drawing/2014/main" id="{5C90621F-3282-7B41-AB84-5BFA1BEDCBCE}"/>
                </a:ext>
              </a:extLst>
            </p:cNvPr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E9773329-6440-0C41-9236-FAEDEE17195F}"/>
                </a:ext>
              </a:extLst>
            </p:cNvPr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Can 43">
              <a:extLst>
                <a:ext uri="{FF2B5EF4-FFF2-40B4-BE49-F238E27FC236}">
                  <a16:creationId xmlns:a16="http://schemas.microsoft.com/office/drawing/2014/main" id="{C06A8096-355A-694B-913E-AC7D805701F0}"/>
                </a:ext>
              </a:extLst>
            </p:cNvPr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4C839A-FAAF-1046-B4FF-303B55F0C8E2}"/>
                </a:ext>
              </a:extLst>
            </p:cNvPr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103404E-9B44-394B-8336-5284777B98DB}"/>
                </a:ext>
              </a:extLst>
            </p:cNvPr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B50E60-46C5-6341-B6D3-9A49D531E567}"/>
                </a:ext>
              </a:extLst>
            </p:cNvPr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752580C-B438-B74C-9D0C-E06A3BD87FB5}"/>
                </a:ext>
              </a:extLst>
            </p:cNvPr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AEE51E17-DFB2-C449-B202-242B34115252}"/>
                </a:ext>
              </a:extLst>
            </p:cNvPr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D667DE6-CE88-F640-9B63-BC9923896D8E}"/>
                </a:ext>
              </a:extLst>
            </p:cNvPr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FCFF8C2-BB27-914E-AA9C-453765F42390}"/>
                </a:ext>
              </a:extLst>
            </p:cNvPr>
            <p:cNvCxnSpPr>
              <a:stCxn id="47" idx="2"/>
              <a:endCxn id="68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30433ED-4DC7-5240-99F2-762974EE9861}"/>
                </a:ext>
              </a:extLst>
            </p:cNvPr>
            <p:cNvCxnSpPr>
              <a:stCxn id="46" idx="2"/>
              <a:endCxn id="67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F4F9785-2FAD-2D43-96FB-239D47BEE001}"/>
                </a:ext>
              </a:extLst>
            </p:cNvPr>
            <p:cNvCxnSpPr>
              <a:stCxn id="45" idx="2"/>
              <a:endCxn id="66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944682A-09C4-5E41-B567-D8DEA7EA5E82}"/>
                </a:ext>
              </a:extLst>
            </p:cNvPr>
            <p:cNvCxnSpPr>
              <a:stCxn id="68" idx="2"/>
              <a:endCxn id="43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0853FDB-0B79-2D43-AEE4-C66B64393303}"/>
                </a:ext>
              </a:extLst>
            </p:cNvPr>
            <p:cNvCxnSpPr>
              <a:stCxn id="66" idx="2"/>
              <a:endCxn id="44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8C5208E-ADAC-2148-A8E9-AEC991F05664}"/>
                </a:ext>
              </a:extLst>
            </p:cNvPr>
            <p:cNvCxnSpPr>
              <a:stCxn id="67" idx="2"/>
              <a:endCxn id="42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90C53B7-63DA-6241-A1FB-9FF5095F11E5}"/>
                </a:ext>
              </a:extLst>
            </p:cNvPr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3020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Architecture</a:t>
            </a:r>
            <a:endParaRPr lang="en-GB" dirty="0"/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Massively Parallel</a:t>
            </a:r>
          </a:p>
          <a:p>
            <a:r>
              <a:rPr lang="en-GB"/>
              <a:t>Loosely Coupled</a:t>
            </a:r>
          </a:p>
          <a:p>
            <a:r>
              <a:rPr lang="en-GB"/>
              <a:t>High Speed Interconnect </a:t>
            </a:r>
            <a:br>
              <a:rPr lang="en-GB"/>
            </a:br>
            <a:r>
              <a:rPr lang="en-GB"/>
              <a:t>(between processors)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707B6D9-8CCC-C540-9927-F780FA4159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28" name="Straight Connector 27"/>
            <p:cNvCxnSpPr>
              <a:stCxn id="10" idx="3"/>
              <a:endCxn id="9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9" idx="3"/>
              <a:endCxn id="7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5" name="Straight Connector 34"/>
            <p:cNvCxnSpPr>
              <a:stCxn id="10" idx="2"/>
              <a:endCxn id="33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33" idx="2"/>
              <a:endCxn id="6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9" idx="2"/>
              <a:endCxn id="32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32" idx="2"/>
              <a:endCxn id="4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7" idx="2"/>
              <a:endCxn id="31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>
              <a:stCxn id="31" idx="2"/>
              <a:endCxn id="5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54756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- Shared Nothing</a:t>
            </a:r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Each processor owns part of the data</a:t>
            </a:r>
          </a:p>
          <a:p>
            <a:r>
              <a:rPr lang="en-GB" dirty="0"/>
              <a:t>Each processor has its own database buffer</a:t>
            </a:r>
          </a:p>
          <a:p>
            <a:r>
              <a:rPr lang="en-GB" dirty="0"/>
              <a:t>One page is only in one local buffer </a:t>
            </a:r>
            <a:r>
              <a:rPr lang="en-US" dirty="0"/>
              <a:t>–</a:t>
            </a:r>
            <a:r>
              <a:rPr lang="en-GB" dirty="0"/>
              <a:t> no buffer incoherence</a:t>
            </a:r>
          </a:p>
          <a:p>
            <a:r>
              <a:rPr lang="en-GB" dirty="0"/>
              <a:t>Needs distributed deadlock detection</a:t>
            </a:r>
          </a:p>
          <a:p>
            <a:r>
              <a:rPr lang="en-GB" dirty="0"/>
              <a:t>Needs multiphase commit protocol</a:t>
            </a:r>
          </a:p>
          <a:p>
            <a:r>
              <a:rPr lang="en-GB" dirty="0"/>
              <a:t>Needs to break SQL requests into multiple sub-requests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8863-B7FA-6943-B343-9AD1E776E9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DE1BFC-BE2E-BF43-899C-FF01831D8B0E}"/>
              </a:ext>
            </a:extLst>
          </p:cNvPr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26" name="Can 25">
              <a:extLst>
                <a:ext uri="{FF2B5EF4-FFF2-40B4-BE49-F238E27FC236}">
                  <a16:creationId xmlns:a16="http://schemas.microsoft.com/office/drawing/2014/main" id="{5A8AF9B6-9B98-4B4C-9B77-AA0C6ECC1DC1}"/>
                </a:ext>
              </a:extLst>
            </p:cNvPr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Can 26">
              <a:extLst>
                <a:ext uri="{FF2B5EF4-FFF2-40B4-BE49-F238E27FC236}">
                  <a16:creationId xmlns:a16="http://schemas.microsoft.com/office/drawing/2014/main" id="{6A21B9B9-AC47-014F-B80F-BFB67847DEE7}"/>
                </a:ext>
              </a:extLst>
            </p:cNvPr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8" name="Can 27">
              <a:extLst>
                <a:ext uri="{FF2B5EF4-FFF2-40B4-BE49-F238E27FC236}">
                  <a16:creationId xmlns:a16="http://schemas.microsoft.com/office/drawing/2014/main" id="{03BF59DE-54D6-AC4F-A303-7594AC917A98}"/>
                </a:ext>
              </a:extLst>
            </p:cNvPr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9BE24FE-E699-8547-87D1-B0F297B43433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E4D9BA-21FD-0445-9D0E-301D5BD9D9EA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FFA1DF-26C7-2741-AD4A-654A9A5668B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C0A407E-BA8B-934E-89B9-5ECF99509B3F}"/>
                </a:ext>
              </a:extLst>
            </p:cNvPr>
            <p:cNvCxnSpPr>
              <a:stCxn id="31" idx="3"/>
              <a:endCxn id="3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7A1E2B9-6C83-C149-8547-9325760DDB8C}"/>
                </a:ext>
              </a:extLst>
            </p:cNvPr>
            <p:cNvCxnSpPr>
              <a:stCxn id="30" idx="3"/>
              <a:endCxn id="2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0C378F9-17D6-124F-AE5F-0D93E92D682C}"/>
                </a:ext>
              </a:extLst>
            </p:cNvPr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A110C8D-3BE5-264E-814B-AD57E8E7A37C}"/>
                </a:ext>
              </a:extLst>
            </p:cNvPr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3D8E516-5D95-6F4F-A1B7-EA88F804D406}"/>
                </a:ext>
              </a:extLst>
            </p:cNvPr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88E0762-1466-E54A-AEE0-9627B1473F8E}"/>
                </a:ext>
              </a:extLst>
            </p:cNvPr>
            <p:cNvCxnSpPr>
              <a:stCxn id="31" idx="2"/>
              <a:endCxn id="3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48A422-9F87-DE4C-B160-243E98EEF2F7}"/>
                </a:ext>
              </a:extLst>
            </p:cNvPr>
            <p:cNvCxnSpPr>
              <a:stCxn id="36" idx="2"/>
              <a:endCxn id="2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FE92AE9-1783-414C-A1DE-0D8899416E6A}"/>
                </a:ext>
              </a:extLst>
            </p:cNvPr>
            <p:cNvCxnSpPr>
              <a:stCxn id="30" idx="2"/>
              <a:endCxn id="3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0F5D3B-B8E2-A94E-BDF2-2B6EAE6232EC}"/>
                </a:ext>
              </a:extLst>
            </p:cNvPr>
            <p:cNvCxnSpPr>
              <a:stCxn id="35" idx="2"/>
              <a:endCxn id="2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2EB4C71-1204-6C4B-B9E0-65CEF0F23A9E}"/>
                </a:ext>
              </a:extLst>
            </p:cNvPr>
            <p:cNvCxnSpPr>
              <a:stCxn id="29" idx="2"/>
              <a:endCxn id="3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9560E2B-4600-7F44-9B25-40CDA48E7E2A}"/>
                </a:ext>
              </a:extLst>
            </p:cNvPr>
            <p:cNvCxnSpPr>
              <a:stCxn id="34" idx="2"/>
              <a:endCxn id="2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09268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Hardware vs. Software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It is possible to use one software strategy on a different hardware arrangement</a:t>
            </a:r>
          </a:p>
          <a:p>
            <a:r>
              <a:rPr lang="en-GB" dirty="0"/>
              <a:t>Also possible to simulate one hardware configuration on another</a:t>
            </a:r>
          </a:p>
          <a:p>
            <a:pPr lvl="1"/>
            <a:r>
              <a:rPr lang="en-GB" dirty="0"/>
              <a:t>Virtual Shared Disk (VSD) makes an IBM SP shared nothing system look like a shared disc setup (for Oracle)</a:t>
            </a:r>
          </a:p>
          <a:p>
            <a:r>
              <a:rPr lang="en-GB" dirty="0"/>
              <a:t>From this point on, we deal only with shared </a:t>
            </a:r>
            <a:r>
              <a:rPr lang="en-GB" dirty="0" err="1"/>
              <a:t>nothi</a:t>
            </a:r>
            <a:r>
              <a:rPr lang="en-US" dirty="0" err="1"/>
              <a:t>ng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62627E-FA37-6140-8851-4D587ABA4C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0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Partitioning the data</a:t>
            </a:r>
          </a:p>
          <a:p>
            <a:r>
              <a:rPr lang="en-GB" dirty="0"/>
              <a:t>Keeping the partitioned data balanced</a:t>
            </a:r>
          </a:p>
          <a:p>
            <a:r>
              <a:rPr lang="en-GB" dirty="0"/>
              <a:t>Splitting up queries to get the work done</a:t>
            </a:r>
          </a:p>
          <a:p>
            <a:r>
              <a:rPr lang="en-GB" dirty="0"/>
              <a:t>Avoiding distributed deadlock</a:t>
            </a:r>
          </a:p>
          <a:p>
            <a:r>
              <a:rPr lang="en-GB" dirty="0"/>
              <a:t>Concurrency control</a:t>
            </a:r>
          </a:p>
          <a:p>
            <a:r>
              <a:rPr lang="en-GB" dirty="0"/>
              <a:t>Dealing with node failure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51AE5-B99C-C14F-9544-FD856980D1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8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822168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Dividing up the 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0B3B6-42D2-C744-9B2D-4D9F4EBFF0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876800" y="19050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Application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32766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 Process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9812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8486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 bwMode="auto">
          <a:xfrm rot="5400000">
            <a:off x="5791200" y="3009900"/>
            <a:ext cx="5334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7" idx="2"/>
            <a:endCxn id="8" idx="0"/>
          </p:cNvCxnSpPr>
          <p:nvPr/>
        </p:nvCxnSpPr>
        <p:spPr bwMode="auto">
          <a:xfrm rot="5400000">
            <a:off x="5753100" y="4419600"/>
            <a:ext cx="6096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Elbow Connector 17"/>
          <p:cNvCxnSpPr>
            <a:stCxn id="7" idx="2"/>
            <a:endCxn id="10" idx="0"/>
          </p:cNvCxnSpPr>
          <p:nvPr/>
        </p:nvCxnSpPr>
        <p:spPr bwMode="auto">
          <a:xfrm rot="16200000" flipH="1">
            <a:off x="7239000" y="2933700"/>
            <a:ext cx="609600" cy="2971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 bwMode="auto">
          <a:xfrm rot="5400000">
            <a:off x="4305300" y="2971800"/>
            <a:ext cx="609600" cy="2895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9456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Parallel Databases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br>
              <a:rPr lang="en-GB" dirty="0"/>
            </a:br>
            <a:r>
              <a:rPr lang="en-GB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129400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Database Software on each node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1355345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583945" y="2001838"/>
            <a:ext cx="175260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583945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736345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574545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36345" y="3449638"/>
            <a:ext cx="14478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C1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1736345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991100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19700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372100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210300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5372100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628063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856663" y="2001838"/>
            <a:ext cx="1752600" cy="762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App2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8856663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009063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9847263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9009063" y="3449638"/>
            <a:ext cx="14478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C2</a:t>
            </a:r>
          </a:p>
        </p:txBody>
      </p:sp>
      <p:sp>
        <p:nvSpPr>
          <p:cNvPr id="24" name="Can 23"/>
          <p:cNvSpPr/>
          <p:nvPr/>
        </p:nvSpPr>
        <p:spPr bwMode="auto">
          <a:xfrm>
            <a:off x="9009063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0" idx="2"/>
            <a:endCxn id="24" idx="1"/>
          </p:cNvCxnSpPr>
          <p:nvPr/>
        </p:nvCxnSpPr>
        <p:spPr bwMode="auto">
          <a:xfrm>
            <a:off x="9732963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2"/>
            <a:endCxn id="17" idx="1"/>
          </p:cNvCxnSpPr>
          <p:nvPr/>
        </p:nvCxnSpPr>
        <p:spPr bwMode="auto">
          <a:xfrm>
            <a:off x="6096000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6" idx="2"/>
            <a:endCxn id="10" idx="1"/>
          </p:cNvCxnSpPr>
          <p:nvPr/>
        </p:nvCxnSpPr>
        <p:spPr bwMode="auto">
          <a:xfrm>
            <a:off x="2460245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5" idx="2"/>
            <a:endCxn id="9" idx="0"/>
          </p:cNvCxnSpPr>
          <p:nvPr/>
        </p:nvCxnSpPr>
        <p:spPr bwMode="auto">
          <a:xfrm rot="5400000">
            <a:off x="2117345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9" idx="2"/>
            <a:endCxn id="23" idx="0"/>
          </p:cNvCxnSpPr>
          <p:nvPr/>
        </p:nvCxnSpPr>
        <p:spPr bwMode="auto">
          <a:xfrm rot="5400000">
            <a:off x="9390063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Elbow Connector 67"/>
          <p:cNvCxnSpPr>
            <a:stCxn id="8" idx="2"/>
            <a:endCxn id="15" idx="2"/>
          </p:cNvCxnSpPr>
          <p:nvPr/>
        </p:nvCxnSpPr>
        <p:spPr bwMode="auto">
          <a:xfrm rot="16200000" flipH="1">
            <a:off x="4697222" y="3003360"/>
            <a:ext cx="12700" cy="3635755"/>
          </a:xfrm>
          <a:prstGeom prst="bentConnector3">
            <a:avLst>
              <a:gd name="adj1" fmla="val 1173913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Elbow Connector 70"/>
          <p:cNvCxnSpPr>
            <a:stCxn id="15" idx="2"/>
            <a:endCxn id="22" idx="2"/>
          </p:cNvCxnSpPr>
          <p:nvPr/>
        </p:nvCxnSpPr>
        <p:spPr bwMode="auto">
          <a:xfrm rot="16200000" flipH="1">
            <a:off x="8333581" y="3002756"/>
            <a:ext cx="12700" cy="3636963"/>
          </a:xfrm>
          <a:prstGeom prst="bentConnector3">
            <a:avLst>
              <a:gd name="adj1" fmla="val 1173898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hape 73"/>
          <p:cNvCxnSpPr>
            <a:stCxn id="23" idx="3"/>
          </p:cNvCxnSpPr>
          <p:nvPr/>
        </p:nvCxnSpPr>
        <p:spPr bwMode="auto">
          <a:xfrm flipH="1">
            <a:off x="10152063" y="3716338"/>
            <a:ext cx="304800" cy="1181100"/>
          </a:xfrm>
          <a:prstGeom prst="bentConnector4">
            <a:avLst>
              <a:gd name="adj1" fmla="val -27415"/>
              <a:gd name="adj2" fmla="val 105395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Elbow Connector 77"/>
          <p:cNvCxnSpPr>
            <a:stCxn id="9" idx="2"/>
            <a:endCxn id="7" idx="0"/>
          </p:cNvCxnSpPr>
          <p:nvPr/>
        </p:nvCxnSpPr>
        <p:spPr bwMode="auto">
          <a:xfrm rot="5400000">
            <a:off x="2098295" y="3925888"/>
            <a:ext cx="3048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Elbow Connector 79"/>
          <p:cNvCxnSpPr>
            <a:stCxn id="9" idx="2"/>
            <a:endCxn id="14" idx="0"/>
          </p:cNvCxnSpPr>
          <p:nvPr/>
        </p:nvCxnSpPr>
        <p:spPr bwMode="auto">
          <a:xfrm rot="16200000" flipH="1">
            <a:off x="3916172" y="2527110"/>
            <a:ext cx="304800" cy="321665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Elbow Connector 81"/>
          <p:cNvCxnSpPr>
            <a:stCxn id="9" idx="2"/>
            <a:endCxn id="21" idx="0"/>
          </p:cNvCxnSpPr>
          <p:nvPr/>
        </p:nvCxnSpPr>
        <p:spPr bwMode="auto">
          <a:xfrm rot="16200000" flipH="1">
            <a:off x="5734654" y="708629"/>
            <a:ext cx="304800" cy="68536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5613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4" grpId="0" animBg="1"/>
      <p:bldP spid="15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Inter-Query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Improves throughput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Different queries/transactions execute on different processors</a:t>
            </a:r>
          </a:p>
          <a:p>
            <a:pPr lvl="1"/>
            <a:r>
              <a:rPr lang="en-GB" dirty="0"/>
              <a:t>(largely equivalent to material in lectures on concurrency)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4D393-E9B5-4644-864A-85B8CF5C85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6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Intra-Query Parallelism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Improves response times (lower latency)</a:t>
            </a:r>
          </a:p>
          <a:p>
            <a:pPr marL="0" indent="0">
              <a:buNone/>
            </a:pPr>
            <a:r>
              <a:rPr lang="en-US" dirty="0"/>
              <a:t>Intra-operator (horizontal) parallelism</a:t>
            </a:r>
          </a:p>
          <a:p>
            <a:pPr lvl="1"/>
            <a:r>
              <a:rPr lang="en-GB" dirty="0"/>
              <a:t>Operators decomposed into independent operator instances, which perform the same operation on different subsets of 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Inter-operator (vertical) parallelism</a:t>
            </a:r>
          </a:p>
          <a:p>
            <a:pPr lvl="1"/>
            <a:r>
              <a:rPr lang="en-GB" dirty="0"/>
              <a:t>Operations are overlapped</a:t>
            </a:r>
          </a:p>
          <a:p>
            <a:pPr lvl="1"/>
            <a:r>
              <a:rPr lang="en-GB" dirty="0"/>
              <a:t>Pipeline data from one stage to the next without materialisation</a:t>
            </a:r>
          </a:p>
          <a:p>
            <a:pPr marL="0" indent="0">
              <a:buNone/>
            </a:pPr>
            <a:r>
              <a:rPr lang="en-US" dirty="0"/>
              <a:t>Bushy (independent) parallelism</a:t>
            </a:r>
          </a:p>
          <a:p>
            <a:pPr lvl="1"/>
            <a:r>
              <a:rPr lang="en-US" dirty="0" err="1"/>
              <a:t>Subtrees</a:t>
            </a:r>
            <a:r>
              <a:rPr lang="en-US" dirty="0"/>
              <a:t> in query plan executed concurrently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1269D-31A7-5044-BC80-FA6E6E235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981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4059359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B5E655-59E6-5A43-B812-0DB1759C57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8288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SQL Query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400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3820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146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495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00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3820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 bwMode="auto">
          <a:xfrm rot="5400000">
            <a:off x="4143375" y="1476375"/>
            <a:ext cx="990600" cy="29146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 bwMode="auto">
          <a:xfrm rot="5400000">
            <a:off x="5133975" y="2466975"/>
            <a:ext cx="990600" cy="9334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8" name="Straight Arrow Connector 17"/>
          <p:cNvCxnSpPr>
            <a:stCxn id="4" idx="2"/>
            <a:endCxn id="7" idx="0"/>
          </p:cNvCxnSpPr>
          <p:nvPr/>
        </p:nvCxnSpPr>
        <p:spPr bwMode="auto">
          <a:xfrm rot="16200000" flipH="1">
            <a:off x="6086475" y="2447925"/>
            <a:ext cx="990600" cy="9715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stCxn id="4" idx="2"/>
            <a:endCxn id="8" idx="0"/>
          </p:cNvCxnSpPr>
          <p:nvPr/>
        </p:nvCxnSpPr>
        <p:spPr bwMode="auto">
          <a:xfrm rot="16200000" flipH="1">
            <a:off x="7077075" y="1457325"/>
            <a:ext cx="990600" cy="29527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28956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4876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6781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87630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396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Decomposition of operators relies on data being partitioned across the servers that comprise the parallel database</a:t>
            </a:r>
          </a:p>
          <a:p>
            <a:pPr lvl="1"/>
            <a:r>
              <a:rPr lang="en-GB" dirty="0"/>
              <a:t>Access data in parallel to mitigate the I/O bottleneck</a:t>
            </a:r>
          </a:p>
          <a:p>
            <a:pPr marL="0" indent="0">
              <a:buNone/>
            </a:pPr>
            <a:r>
              <a:rPr lang="en-US" dirty="0"/>
              <a:t>Partitions should aim to spread I/O load evenly across servers</a:t>
            </a:r>
          </a:p>
          <a:p>
            <a:pPr marL="0" indent="0">
              <a:buNone/>
            </a:pPr>
            <a:r>
              <a:rPr lang="en-US" dirty="0"/>
              <a:t>Choice of partitions affords different parallel query processing approaches:</a:t>
            </a:r>
          </a:p>
          <a:p>
            <a:pPr lvl="1"/>
            <a:r>
              <a:rPr lang="en-US" dirty="0"/>
              <a:t>Range partitioning</a:t>
            </a:r>
          </a:p>
          <a:p>
            <a:pPr lvl="1"/>
            <a:r>
              <a:rPr lang="en-US" dirty="0"/>
              <a:t>Hash partitioning</a:t>
            </a:r>
          </a:p>
          <a:p>
            <a:pPr lvl="1"/>
            <a:r>
              <a:rPr lang="en-US" dirty="0"/>
              <a:t>Schema partitioning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FEE83-8758-CC46-8ADA-9BCB400929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04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Range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017234-38CC-D944-B6BA-6940182B1B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A-H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I-P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Q-Z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2098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>
            <a:off x="5410200" y="2971800"/>
            <a:ext cx="1371600" cy="571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6" idx="2"/>
          </p:cNvCxnSpPr>
          <p:nvPr/>
        </p:nvCxnSpPr>
        <p:spPr bwMode="auto">
          <a:xfrm>
            <a:off x="5410200" y="40386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4" name="Straight Arrow Connector 13"/>
          <p:cNvCxnSpPr>
            <a:endCxn id="4" idx="2"/>
          </p:cNvCxnSpPr>
          <p:nvPr/>
        </p:nvCxnSpPr>
        <p:spPr bwMode="auto">
          <a:xfrm flipV="1">
            <a:off x="5410200" y="2552700"/>
            <a:ext cx="1371600" cy="419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 bwMode="auto">
          <a:xfrm flipV="1">
            <a:off x="5410200" y="35433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6" name="Straight Arrow Connector 25"/>
          <p:cNvCxnSpPr>
            <a:endCxn id="6" idx="2"/>
          </p:cNvCxnSpPr>
          <p:nvPr/>
        </p:nvCxnSpPr>
        <p:spPr bwMode="auto">
          <a:xfrm flipV="1">
            <a:off x="5410200" y="45339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558756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Hash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94703B-ED5F-8A43-88F6-514C219ADD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</a:t>
            </a:r>
          </a:p>
        </p:txBody>
      </p:sp>
      <p:cxnSp>
        <p:nvCxnSpPr>
          <p:cNvPr id="9" name="Straight Arrow Connector 8"/>
          <p:cNvCxnSpPr>
            <a:endCxn id="5" idx="2"/>
          </p:cNvCxnSpPr>
          <p:nvPr/>
        </p:nvCxnSpPr>
        <p:spPr bwMode="auto">
          <a:xfrm>
            <a:off x="5410200" y="2514600"/>
            <a:ext cx="1371600" cy="10287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6" idx="2"/>
          </p:cNvCxnSpPr>
          <p:nvPr/>
        </p:nvCxnSpPr>
        <p:spPr bwMode="auto">
          <a:xfrm>
            <a:off x="5410200" y="3581400"/>
            <a:ext cx="1371600" cy="952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4" idx="2"/>
          </p:cNvCxnSpPr>
          <p:nvPr/>
        </p:nvCxnSpPr>
        <p:spPr bwMode="auto">
          <a:xfrm rot="5400000" flipH="1" flipV="1">
            <a:off x="5200650" y="2762250"/>
            <a:ext cx="1790700" cy="1371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7793553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Schema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2232A8-0B9D-B049-838E-FFD1DD756E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17145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1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4384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 flipV="1">
            <a:off x="5410200" y="35433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stCxn id="11" idx="3"/>
            <a:endCxn id="6" idx="2"/>
          </p:cNvCxnSpPr>
          <p:nvPr/>
        </p:nvCxnSpPr>
        <p:spPr bwMode="auto">
          <a:xfrm>
            <a:off x="5410200" y="4533900"/>
            <a:ext cx="1371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3810000" y="4191000"/>
            <a:ext cx="1600200" cy="6858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2</a:t>
            </a:r>
          </a:p>
        </p:txBody>
      </p:sp>
    </p:spTree>
    <p:extLst>
      <p:ext uri="{BB962C8B-B14F-4D97-AF65-F5344CB8AC3E}">
        <p14:creationId xmlns:p14="http://schemas.microsoft.com/office/powerpoint/2010/main" val="31332168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28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291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Add new nodes and disc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828800" y="5334000"/>
            <a:ext cx="7848600" cy="1066800"/>
            <a:chOff x="304800" y="5334000"/>
            <a:chExt cx="7848600" cy="1066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54864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953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0198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5532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54864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953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198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532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0866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0866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620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4800600" y="53340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5634335"/>
              <a:ext cx="3676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Redistribute data to new nodes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33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I/O bottleneck</a:t>
            </a:r>
          </a:p>
          <a:p>
            <a:r>
              <a:rPr lang="en-US" dirty="0"/>
              <a:t>Parallel architectures</a:t>
            </a:r>
          </a:p>
          <a:p>
            <a:r>
              <a:rPr lang="en-US" dirty="0"/>
              <a:t>Parallel query processing</a:t>
            </a:r>
          </a:p>
          <a:p>
            <a:pPr lvl="1"/>
            <a:r>
              <a:rPr lang="en-US" dirty="0"/>
              <a:t>Inter-operator parallelism</a:t>
            </a:r>
          </a:p>
          <a:p>
            <a:pPr lvl="1"/>
            <a:r>
              <a:rPr lang="en-US" dirty="0"/>
              <a:t>Intra-operator parallelism</a:t>
            </a:r>
          </a:p>
          <a:p>
            <a:pPr lvl="1"/>
            <a:r>
              <a:rPr lang="en-US" dirty="0"/>
              <a:t>Bushy parallelism</a:t>
            </a:r>
          </a:p>
          <a:p>
            <a:r>
              <a:rPr lang="en-US" dirty="0"/>
              <a:t>Concurrency control</a:t>
            </a:r>
          </a:p>
          <a:p>
            <a:r>
              <a:rPr lang="en-US" dirty="0"/>
              <a:t>Reliability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BE9B6-55DC-4546-ADA9-31E92A8BB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6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c1,c2 FROM t WHERE c1&gt;5.5</a:t>
            </a:r>
          </a:p>
          <a:p>
            <a:pPr marL="0" indent="0">
              <a:buNone/>
            </a:pPr>
            <a:r>
              <a:rPr lang="en-GB" dirty="0"/>
              <a:t>Assumptions:</a:t>
            </a:r>
          </a:p>
          <a:p>
            <a:pPr lvl="1"/>
            <a:r>
              <a:rPr lang="en-GB" dirty="0"/>
              <a:t>100,000 rows </a:t>
            </a:r>
          </a:p>
          <a:p>
            <a:pPr lvl="1"/>
            <a:r>
              <a:rPr lang="en-GB" dirty="0"/>
              <a:t>Predicates eliminate 90% of the rows</a:t>
            </a:r>
          </a:p>
          <a:p>
            <a:pPr marL="0" indent="0">
              <a:buNone/>
            </a:pPr>
            <a:r>
              <a:rPr lang="en-GB" dirty="0"/>
              <a:t>Considerations for query plans:</a:t>
            </a:r>
          </a:p>
          <a:p>
            <a:pPr lvl="1"/>
            <a:r>
              <a:rPr lang="en-GB" dirty="0"/>
              <a:t>Data shipping</a:t>
            </a:r>
          </a:p>
          <a:p>
            <a:pPr lvl="1"/>
            <a:r>
              <a:rPr lang="en-GB" dirty="0"/>
              <a:t>Query shipping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700E3-6D5F-6445-B5D6-B0AF6D729E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56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51E5C24-67DF-9E40-A542-D9AD406E0A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7582" y="1988840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9055" y="3068960"/>
            <a:ext cx="1039067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18" y="407707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4710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6" idx="2"/>
          </p:cNvCxnSpPr>
          <p:nvPr/>
        </p:nvCxnSpPr>
        <p:spPr bwMode="auto">
          <a:xfrm flipV="1">
            <a:off x="4162068" y="4538737"/>
            <a:ext cx="195958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6" idx="2"/>
          </p:cNvCxnSpPr>
          <p:nvPr/>
        </p:nvCxnSpPr>
        <p:spPr bwMode="auto">
          <a:xfrm flipV="1">
            <a:off x="5381067" y="4538737"/>
            <a:ext cx="740581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 bwMode="auto">
          <a:xfrm flipH="1" flipV="1">
            <a:off x="6121648" y="4538737"/>
            <a:ext cx="69876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6" idx="2"/>
          </p:cNvCxnSpPr>
          <p:nvPr/>
        </p:nvCxnSpPr>
        <p:spPr bwMode="auto">
          <a:xfrm flipH="1" flipV="1">
            <a:off x="6121648" y="4538737"/>
            <a:ext cx="1996483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5" idx="2"/>
          </p:cNvCxnSpPr>
          <p:nvPr/>
        </p:nvCxnSpPr>
        <p:spPr bwMode="auto">
          <a:xfrm flipV="1">
            <a:off x="6121648" y="3530625"/>
            <a:ext cx="6941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H="1" flipV="1">
            <a:off x="6123453" y="2450505"/>
            <a:ext cx="5136" cy="6184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1532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  <a:b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and Worker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328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14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19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4002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22" name="Up Arrow 21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Up Arrow 22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Up Arrow 24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an 27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" name="Can 28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Up Arrow 31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Up Arrow 32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423592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39816" y="4475584"/>
            <a:ext cx="144016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312024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328248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394682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1" grpId="0" animBg="1"/>
      <p:bldP spid="1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251103-3CBD-4040-AAAF-26A51B03C6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47728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572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6539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5" idx="2"/>
          </p:cNvCxnSpPr>
          <p:nvPr/>
        </p:nvCxnSpPr>
        <p:spPr bwMode="auto">
          <a:xfrm flipV="1">
            <a:off x="4141502" y="4754761"/>
            <a:ext cx="6866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30" idx="2"/>
          </p:cNvCxnSpPr>
          <p:nvPr/>
        </p:nvCxnSpPr>
        <p:spPr bwMode="auto">
          <a:xfrm flipH="1" flipV="1">
            <a:off x="5375920" y="4754761"/>
            <a:ext cx="5147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33" idx="2"/>
          </p:cNvCxnSpPr>
          <p:nvPr/>
        </p:nvCxnSpPr>
        <p:spPr bwMode="auto">
          <a:xfrm flipH="1" flipV="1">
            <a:off x="6812664" y="4754761"/>
            <a:ext cx="7744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36" idx="2"/>
          </p:cNvCxnSpPr>
          <p:nvPr/>
        </p:nvCxnSpPr>
        <p:spPr bwMode="auto">
          <a:xfrm flipH="1" flipV="1">
            <a:off x="8108808" y="4754761"/>
            <a:ext cx="9323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V="1">
            <a:off x="4148368" y="3746649"/>
            <a:ext cx="3416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882508" y="198782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71864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9856" y="4293096"/>
            <a:ext cx="11521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1" name="Straight Arrow Connector 30"/>
          <p:cNvCxnSpPr>
            <a:stCxn id="30" idx="0"/>
            <a:endCxn id="29" idx="2"/>
          </p:cNvCxnSpPr>
          <p:nvPr/>
        </p:nvCxnSpPr>
        <p:spPr bwMode="auto">
          <a:xfrm flipV="1">
            <a:off x="5375920" y="3746649"/>
            <a:ext cx="0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312025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40016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 bwMode="auto">
          <a:xfrm flipH="1" flipV="1">
            <a:off x="6807529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7608169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3616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7" name="Straight Arrow Connector 36"/>
          <p:cNvCxnSpPr>
            <a:stCxn id="36" idx="0"/>
            <a:endCxn id="35" idx="2"/>
          </p:cNvCxnSpPr>
          <p:nvPr/>
        </p:nvCxnSpPr>
        <p:spPr bwMode="auto">
          <a:xfrm flipH="1" flipV="1">
            <a:off x="8103673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" idx="0"/>
            <a:endCxn id="23" idx="2"/>
          </p:cNvCxnSpPr>
          <p:nvPr/>
        </p:nvCxnSpPr>
        <p:spPr bwMode="auto">
          <a:xfrm flipV="1">
            <a:off x="4151784" y="2449487"/>
            <a:ext cx="1928054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29" idx="0"/>
            <a:endCxn id="23" idx="2"/>
          </p:cNvCxnSpPr>
          <p:nvPr/>
        </p:nvCxnSpPr>
        <p:spPr bwMode="auto">
          <a:xfrm flipV="1">
            <a:off x="5375920" y="2449487"/>
            <a:ext cx="703918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2" idx="0"/>
            <a:endCxn id="23" idx="2"/>
          </p:cNvCxnSpPr>
          <p:nvPr/>
        </p:nvCxnSpPr>
        <p:spPr bwMode="auto">
          <a:xfrm flipH="1" flipV="1">
            <a:off x="6079838" y="2449487"/>
            <a:ext cx="727691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5" idx="0"/>
            <a:endCxn id="23" idx="2"/>
          </p:cNvCxnSpPr>
          <p:nvPr/>
        </p:nvCxnSpPr>
        <p:spPr bwMode="auto">
          <a:xfrm flipH="1" flipV="1">
            <a:off x="6079838" y="2449487"/>
            <a:ext cx="2023835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78836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675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548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453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84349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Up Arrow 9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Up Arrow 10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Up Arrow 12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Up Arrow 18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5328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4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419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4002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83177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Database operations are performed where the data are, as far as possible</a:t>
            </a:r>
          </a:p>
          <a:p>
            <a:r>
              <a:rPr lang="en-GB" dirty="0"/>
              <a:t>Network traffic is minimised</a:t>
            </a:r>
          </a:p>
          <a:p>
            <a:r>
              <a:rPr lang="en-GB" dirty="0"/>
              <a:t>For basic database operators, code developed for serial implementations can be reused</a:t>
            </a:r>
          </a:p>
          <a:p>
            <a:r>
              <a:rPr lang="en-GB" dirty="0"/>
              <a:t>In practice, mixture of query shipping and data shipping has to be employed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1F5AF-2F9D-C04B-9C19-8010CF66F0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53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8856290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Allows operators with a producer-consumer dependency to be executed concurrently</a:t>
            </a:r>
          </a:p>
          <a:p>
            <a:pPr lvl="1"/>
            <a:r>
              <a:rPr lang="en-US" dirty="0"/>
              <a:t>Results produced by producer are pipelined directly to consumer</a:t>
            </a:r>
          </a:p>
          <a:p>
            <a:pPr lvl="1"/>
            <a:r>
              <a:rPr lang="en-US" dirty="0"/>
              <a:t>Consumer can start before producer has produced all results</a:t>
            </a:r>
          </a:p>
          <a:p>
            <a:pPr lvl="1"/>
            <a:r>
              <a:rPr lang="en-US" dirty="0"/>
              <a:t>No need to </a:t>
            </a:r>
            <a:r>
              <a:rPr lang="en-US" dirty="0" err="1"/>
              <a:t>materialise</a:t>
            </a:r>
            <a:r>
              <a:rPr lang="en-US" dirty="0"/>
              <a:t> intermediate relations on disk (although available buffer memory is a constraint)</a:t>
            </a:r>
          </a:p>
          <a:p>
            <a:pPr lvl="1"/>
            <a:r>
              <a:rPr lang="en-US" dirty="0"/>
              <a:t>Best suited to single-pass operators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E5CEF-E410-4243-85F2-C979B78FE8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778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38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3886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4267201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4648202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21742528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Intra- + 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39</a:t>
            </a:fld>
            <a:endParaRPr lang="en-GB">
              <a:latin typeface="Lucida Sans" panose="020B0602030504020204" pitchFamily="34" charset="77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2743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3092116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3434729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286000" y="3886200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286000" y="422881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781300" y="4583458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781300" y="493008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322363" y="5284441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322363" y="5627054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53291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</p:spTree>
    <p:extLst>
      <p:ext uri="{BB962C8B-B14F-4D97-AF65-F5344CB8AC3E}">
        <p14:creationId xmlns:p14="http://schemas.microsoft.com/office/powerpoint/2010/main" val="867479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Volcano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Basic operators as usual:</a:t>
            </a:r>
          </a:p>
          <a:p>
            <a:pPr lvl="1"/>
            <a:r>
              <a:rPr lang="en-GB" dirty="0"/>
              <a:t>scan, join, sort, aggregate (sum, count, average,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The Exchange operator</a:t>
            </a:r>
          </a:p>
          <a:p>
            <a:pPr lvl="1"/>
            <a:r>
              <a:rPr lang="en-GB" dirty="0"/>
              <a:t>Inserted between the steps of a query to:</a:t>
            </a:r>
          </a:p>
          <a:p>
            <a:pPr lvl="2"/>
            <a:r>
              <a:rPr lang="en-GB" dirty="0"/>
              <a:t>Pipeline results</a:t>
            </a:r>
          </a:p>
          <a:p>
            <a:pPr lvl="2"/>
            <a:r>
              <a:rPr lang="en-GB" dirty="0"/>
              <a:t>Direct streams of data to the next step(s), redistributing as necessary</a:t>
            </a:r>
          </a:p>
          <a:p>
            <a:pPr marL="0" indent="0">
              <a:buNone/>
            </a:pPr>
            <a:r>
              <a:rPr lang="en-GB" dirty="0"/>
              <a:t>Provides mechanism to support both vertical and horizontal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30C14-6971-9347-BFB2-FC3B7E4BB7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252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Exchange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county,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FROM customer, order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WHERE </a:t>
            </a:r>
            <a:r>
              <a:rPr lang="en-GB" dirty="0" err="1">
                <a:latin typeface="Lucida Console" panose="020B0609040504020204" pitchFamily="49" charset="0"/>
              </a:rPr>
              <a:t>order.customer_id</a:t>
            </a:r>
            <a:r>
              <a:rPr lang="en-GB" dirty="0">
                <a:latin typeface="Lucida Console" panose="020B0609040504020204" pitchFamily="49" charset="0"/>
              </a:rPr>
              <a:t>=</a:t>
            </a:r>
            <a:r>
              <a:rPr lang="en-GB" dirty="0" err="1">
                <a:latin typeface="Lucida Console" panose="020B0609040504020204" pitchFamily="49" charset="0"/>
              </a:rPr>
              <a:t>customer_id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GROUP BY county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ORDER BY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D48009-0939-9B47-99AB-48FD17DA40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3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42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10200" y="1676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5410200" y="26670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10200" y="3657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7"/>
            <a:endCxn id="7" idx="3"/>
          </p:cNvCxnSpPr>
          <p:nvPr/>
        </p:nvCxnSpPr>
        <p:spPr bwMode="auto">
          <a:xfrm rot="5400000" flipH="1" flipV="1">
            <a:off x="5244726" y="4241054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7" idx="5"/>
          </p:cNvCxnSpPr>
          <p:nvPr/>
        </p:nvCxnSpPr>
        <p:spPr bwMode="auto">
          <a:xfrm rot="16200000" flipV="1">
            <a:off x="6647890" y="4241053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0"/>
            <a:endCxn id="6" idx="4"/>
          </p:cNvCxnSpPr>
          <p:nvPr/>
        </p:nvCxnSpPr>
        <p:spPr bwMode="auto">
          <a:xfrm rot="5400000" flipH="1" flipV="1">
            <a:off x="5981700" y="35433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0"/>
            <a:endCxn id="5" idx="4"/>
          </p:cNvCxnSpPr>
          <p:nvPr/>
        </p:nvCxnSpPr>
        <p:spPr bwMode="auto">
          <a:xfrm rot="5400000" flipH="1" flipV="1">
            <a:off x="5981700" y="25527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041445" y="58674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5942" y="5867400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4703109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43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3BD0-3C8F-5D47-9AD5-13C35E8874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105400" y="36576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 bwMode="auto">
          <a:xfrm rot="5400000" flipH="1" flipV="1">
            <a:off x="5136963" y="4348817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1"/>
            <a:endCxn id="6" idx="5"/>
          </p:cNvCxnSpPr>
          <p:nvPr/>
        </p:nvCxnSpPr>
        <p:spPr bwMode="auto">
          <a:xfrm rot="16200000" flipV="1">
            <a:off x="6755653" y="4348816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478984" y="59436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7" name="Oval 26"/>
          <p:cNvSpPr/>
          <p:nvPr/>
        </p:nvSpPr>
        <p:spPr bwMode="auto">
          <a:xfrm>
            <a:off x="54102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7338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70866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34" name="Straight Connector 33"/>
          <p:cNvCxnSpPr>
            <a:stCxn id="27" idx="4"/>
            <a:endCxn id="6" idx="0"/>
          </p:cNvCxnSpPr>
          <p:nvPr/>
        </p:nvCxnSpPr>
        <p:spPr bwMode="auto">
          <a:xfrm rot="5400000">
            <a:off x="5867400" y="3429000"/>
            <a:ext cx="4572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31" idx="5"/>
            <a:endCxn id="6" idx="1"/>
          </p:cNvCxnSpPr>
          <p:nvPr/>
        </p:nvCxnSpPr>
        <p:spPr bwMode="auto">
          <a:xfrm rot="16200000" flipH="1">
            <a:off x="4809845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6" idx="7"/>
            <a:endCxn id="32" idx="3"/>
          </p:cNvCxnSpPr>
          <p:nvPr/>
        </p:nvCxnSpPr>
        <p:spPr bwMode="auto">
          <a:xfrm rot="5400000" flipH="1" flipV="1">
            <a:off x="6701771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302943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44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2858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1630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858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382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Can 7"/>
          <p:cNvSpPr/>
          <p:nvPr/>
        </p:nvSpPr>
        <p:spPr bwMode="auto">
          <a:xfrm>
            <a:off x="4382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4" idx="1"/>
            <a:endCxn id="6" idx="4"/>
          </p:cNvCxnSpPr>
          <p:nvPr/>
        </p:nvCxnSpPr>
        <p:spPr bwMode="auto">
          <a:xfrm rot="5400000" flipH="1" flipV="1">
            <a:off x="3315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8" idx="1"/>
            <a:endCxn id="7" idx="4"/>
          </p:cNvCxnSpPr>
          <p:nvPr/>
        </p:nvCxnSpPr>
        <p:spPr bwMode="auto">
          <a:xfrm rot="5400000" flipH="1" flipV="1">
            <a:off x="4839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6" idx="0"/>
            <a:endCxn id="5" idx="3"/>
          </p:cNvCxnSpPr>
          <p:nvPr/>
        </p:nvCxnSpPr>
        <p:spPr bwMode="auto">
          <a:xfrm rot="5400000" flipH="1" flipV="1">
            <a:off x="329046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5" idx="5"/>
          </p:cNvCxnSpPr>
          <p:nvPr/>
        </p:nvCxnSpPr>
        <p:spPr bwMode="auto">
          <a:xfrm rot="16200000" flipV="1">
            <a:off x="475292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71565" y="6324600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5410200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465513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7354887" y="2139043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7" name="Straight Connector 16"/>
          <p:cNvCxnSpPr>
            <a:stCxn id="14" idx="4"/>
            <a:endCxn id="5" idx="0"/>
          </p:cNvCxnSpPr>
          <p:nvPr/>
        </p:nvCxnSpPr>
        <p:spPr bwMode="auto">
          <a:xfrm flipH="1">
            <a:off x="4153693" y="2895600"/>
            <a:ext cx="1942307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5" idx="4"/>
            <a:endCxn id="5" idx="0"/>
          </p:cNvCxnSpPr>
          <p:nvPr/>
        </p:nvCxnSpPr>
        <p:spPr bwMode="auto">
          <a:xfrm>
            <a:off x="4151313" y="2895600"/>
            <a:ext cx="23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0"/>
            <a:endCxn id="16" idx="4"/>
          </p:cNvCxnSpPr>
          <p:nvPr/>
        </p:nvCxnSpPr>
        <p:spPr bwMode="auto">
          <a:xfrm flipV="1">
            <a:off x="4153693" y="2901043"/>
            <a:ext cx="38869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Can 21"/>
          <p:cNvSpPr/>
          <p:nvPr/>
        </p:nvSpPr>
        <p:spPr bwMode="auto">
          <a:xfrm>
            <a:off x="5982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0492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982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7506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6" name="Can 25"/>
          <p:cNvSpPr/>
          <p:nvPr/>
        </p:nvSpPr>
        <p:spPr bwMode="auto">
          <a:xfrm>
            <a:off x="7506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7" name="Straight Connector 26"/>
          <p:cNvCxnSpPr>
            <a:stCxn id="22" idx="1"/>
            <a:endCxn id="24" idx="4"/>
          </p:cNvCxnSpPr>
          <p:nvPr/>
        </p:nvCxnSpPr>
        <p:spPr bwMode="auto">
          <a:xfrm rot="5400000" flipH="1" flipV="1">
            <a:off x="6439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6" idx="1"/>
            <a:endCxn id="25" idx="4"/>
          </p:cNvCxnSpPr>
          <p:nvPr/>
        </p:nvCxnSpPr>
        <p:spPr bwMode="auto">
          <a:xfrm rot="5400000" flipH="1" flipV="1">
            <a:off x="7963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24" idx="0"/>
            <a:endCxn id="23" idx="3"/>
          </p:cNvCxnSpPr>
          <p:nvPr/>
        </p:nvCxnSpPr>
        <p:spPr bwMode="auto">
          <a:xfrm rot="5400000" flipH="1" flipV="1">
            <a:off x="679566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1" idx="0"/>
            <a:endCxn id="23" idx="5"/>
          </p:cNvCxnSpPr>
          <p:nvPr/>
        </p:nvCxnSpPr>
        <p:spPr bwMode="auto">
          <a:xfrm rot="16200000" flipV="1">
            <a:off x="902012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Oval 30"/>
          <p:cNvSpPr/>
          <p:nvPr/>
        </p:nvSpPr>
        <p:spPr bwMode="auto">
          <a:xfrm>
            <a:off x="9030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2" name="Can 31"/>
          <p:cNvSpPr/>
          <p:nvPr/>
        </p:nvSpPr>
        <p:spPr bwMode="auto">
          <a:xfrm>
            <a:off x="9030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3" name="Straight Connector 32"/>
          <p:cNvCxnSpPr>
            <a:stCxn id="32" idx="1"/>
            <a:endCxn id="31" idx="4"/>
          </p:cNvCxnSpPr>
          <p:nvPr/>
        </p:nvCxnSpPr>
        <p:spPr bwMode="auto">
          <a:xfrm rot="5400000" flipH="1" flipV="1">
            <a:off x="9487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3" idx="4"/>
            <a:endCxn id="25" idx="0"/>
          </p:cNvCxnSpPr>
          <p:nvPr/>
        </p:nvCxnSpPr>
        <p:spPr bwMode="auto">
          <a:xfrm rot="5400000">
            <a:off x="7963693" y="4419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" idx="4"/>
            <a:endCxn id="23" idx="0"/>
          </p:cNvCxnSpPr>
          <p:nvPr/>
        </p:nvCxnSpPr>
        <p:spPr bwMode="auto">
          <a:xfrm>
            <a:off x="4151313" y="2895600"/>
            <a:ext cx="38885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23" idx="0"/>
          </p:cNvCxnSpPr>
          <p:nvPr/>
        </p:nvCxnSpPr>
        <p:spPr bwMode="auto">
          <a:xfrm>
            <a:off x="6096000" y="2895600"/>
            <a:ext cx="1943893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6" idx="4"/>
            <a:endCxn id="23" idx="0"/>
          </p:cNvCxnSpPr>
          <p:nvPr/>
        </p:nvCxnSpPr>
        <p:spPr bwMode="auto">
          <a:xfrm flipH="1">
            <a:off x="8039893" y="2901043"/>
            <a:ext cx="7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7600695" y="6324600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1379194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 bwMode="auto">
          <a:xfrm>
            <a:off x="2850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155546" y="4003208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850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374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Can 8"/>
          <p:cNvSpPr/>
          <p:nvPr/>
        </p:nvSpPr>
        <p:spPr bwMode="auto">
          <a:xfrm>
            <a:off x="4374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5" idx="1"/>
            <a:endCxn id="7" idx="4"/>
          </p:cNvCxnSpPr>
          <p:nvPr/>
        </p:nvCxnSpPr>
        <p:spPr bwMode="auto">
          <a:xfrm rot="5400000" flipH="1" flipV="1">
            <a:off x="3307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9" idx="1"/>
            <a:endCxn id="8" idx="4"/>
          </p:cNvCxnSpPr>
          <p:nvPr/>
        </p:nvCxnSpPr>
        <p:spPr bwMode="auto">
          <a:xfrm rot="5400000" flipH="1" flipV="1">
            <a:off x="4831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6" idx="3"/>
          </p:cNvCxnSpPr>
          <p:nvPr/>
        </p:nvCxnSpPr>
        <p:spPr bwMode="auto">
          <a:xfrm rot="5400000" flipH="1" flipV="1">
            <a:off x="328292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0"/>
            <a:endCxn id="6" idx="5"/>
          </p:cNvCxnSpPr>
          <p:nvPr/>
        </p:nvCxnSpPr>
        <p:spPr bwMode="auto">
          <a:xfrm rot="16200000" flipV="1">
            <a:off x="474538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3364018" y="6365408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10200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465513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7353300" y="2971799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8" name="Straight Connector 17"/>
          <p:cNvCxnSpPr>
            <a:stCxn id="15" idx="4"/>
            <a:endCxn id="6" idx="0"/>
          </p:cNvCxnSpPr>
          <p:nvPr/>
        </p:nvCxnSpPr>
        <p:spPr bwMode="auto">
          <a:xfrm flipH="1">
            <a:off x="4146146" y="3733800"/>
            <a:ext cx="1949854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4"/>
            <a:endCxn id="6" idx="0"/>
          </p:cNvCxnSpPr>
          <p:nvPr/>
        </p:nvCxnSpPr>
        <p:spPr bwMode="auto">
          <a:xfrm flipH="1">
            <a:off x="4146146" y="3733800"/>
            <a:ext cx="5167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0"/>
            <a:endCxn id="17" idx="4"/>
          </p:cNvCxnSpPr>
          <p:nvPr/>
        </p:nvCxnSpPr>
        <p:spPr bwMode="auto">
          <a:xfrm flipV="1">
            <a:off x="4146146" y="3733799"/>
            <a:ext cx="3892954" cy="26940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Can 20"/>
          <p:cNvSpPr/>
          <p:nvPr/>
        </p:nvSpPr>
        <p:spPr bwMode="auto">
          <a:xfrm>
            <a:off x="5989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056049" y="4003207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989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7513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Can 24"/>
          <p:cNvSpPr/>
          <p:nvPr/>
        </p:nvSpPr>
        <p:spPr bwMode="auto">
          <a:xfrm>
            <a:off x="7513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1" idx="1"/>
            <a:endCxn id="23" idx="4"/>
          </p:cNvCxnSpPr>
          <p:nvPr/>
        </p:nvCxnSpPr>
        <p:spPr bwMode="auto">
          <a:xfrm rot="5400000" flipH="1" flipV="1">
            <a:off x="6446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25" idx="1"/>
            <a:endCxn id="24" idx="4"/>
          </p:cNvCxnSpPr>
          <p:nvPr/>
        </p:nvCxnSpPr>
        <p:spPr bwMode="auto">
          <a:xfrm rot="5400000" flipH="1" flipV="1">
            <a:off x="7970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3" idx="0"/>
            <a:endCxn id="22" idx="3"/>
          </p:cNvCxnSpPr>
          <p:nvPr/>
        </p:nvCxnSpPr>
        <p:spPr bwMode="auto">
          <a:xfrm rot="5400000" flipH="1" flipV="1">
            <a:off x="680242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30" idx="0"/>
            <a:endCxn id="22" idx="5"/>
          </p:cNvCxnSpPr>
          <p:nvPr/>
        </p:nvCxnSpPr>
        <p:spPr bwMode="auto">
          <a:xfrm rot="16200000" flipV="1">
            <a:off x="902688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9037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1" name="Can 30"/>
          <p:cNvSpPr/>
          <p:nvPr/>
        </p:nvSpPr>
        <p:spPr bwMode="auto">
          <a:xfrm>
            <a:off x="9037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1"/>
            <a:endCxn id="30" idx="4"/>
          </p:cNvCxnSpPr>
          <p:nvPr/>
        </p:nvCxnSpPr>
        <p:spPr bwMode="auto">
          <a:xfrm rot="5400000" flipH="1" flipV="1">
            <a:off x="9494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2" idx="4"/>
            <a:endCxn id="24" idx="0"/>
          </p:cNvCxnSpPr>
          <p:nvPr/>
        </p:nvCxnSpPr>
        <p:spPr bwMode="auto">
          <a:xfrm rot="5400000">
            <a:off x="7970449" y="48414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6" idx="4"/>
            <a:endCxn id="22" idx="0"/>
          </p:cNvCxnSpPr>
          <p:nvPr/>
        </p:nvCxnSpPr>
        <p:spPr bwMode="auto">
          <a:xfrm>
            <a:off x="4151313" y="3733800"/>
            <a:ext cx="3895336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5" idx="4"/>
            <a:endCxn id="22" idx="0"/>
          </p:cNvCxnSpPr>
          <p:nvPr/>
        </p:nvCxnSpPr>
        <p:spPr bwMode="auto">
          <a:xfrm>
            <a:off x="6096000" y="3733800"/>
            <a:ext cx="1950649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7" idx="4"/>
            <a:endCxn id="22" idx="0"/>
          </p:cNvCxnSpPr>
          <p:nvPr/>
        </p:nvCxnSpPr>
        <p:spPr bwMode="auto">
          <a:xfrm>
            <a:off x="8039100" y="3733799"/>
            <a:ext cx="7549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7607451" y="6365407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sp>
        <p:nvSpPr>
          <p:cNvPr id="43" name="Oval 42"/>
          <p:cNvSpPr/>
          <p:nvPr/>
        </p:nvSpPr>
        <p:spPr bwMode="auto">
          <a:xfrm>
            <a:off x="5105400" y="2057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4" name="Oval 43"/>
          <p:cNvSpPr/>
          <p:nvPr/>
        </p:nvSpPr>
        <p:spPr bwMode="auto">
          <a:xfrm>
            <a:off x="5105400" y="11430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70866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6" name="Oval 45"/>
          <p:cNvSpPr/>
          <p:nvPr/>
        </p:nvSpPr>
        <p:spPr bwMode="auto">
          <a:xfrm>
            <a:off x="37338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5410200" y="228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cxnSp>
        <p:nvCxnSpPr>
          <p:cNvPr id="49" name="Straight Connector 48"/>
          <p:cNvCxnSpPr>
            <a:stCxn id="16" idx="7"/>
            <a:endCxn id="43" idx="3"/>
          </p:cNvCxnSpPr>
          <p:nvPr/>
        </p:nvCxnSpPr>
        <p:spPr bwMode="auto">
          <a:xfrm flipV="1">
            <a:off x="4636247" y="2707808"/>
            <a:ext cx="759293" cy="3755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3" idx="4"/>
            <a:endCxn id="15" idx="0"/>
          </p:cNvCxnSpPr>
          <p:nvPr/>
        </p:nvCxnSpPr>
        <p:spPr bwMode="auto">
          <a:xfrm rot="5400000">
            <a:off x="6019800" y="2895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3" idx="5"/>
            <a:endCxn id="17" idx="1"/>
          </p:cNvCxnSpPr>
          <p:nvPr/>
        </p:nvCxnSpPr>
        <p:spPr bwMode="auto">
          <a:xfrm>
            <a:off x="6796460" y="2707808"/>
            <a:ext cx="757706" cy="375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3" idx="2"/>
            <a:endCxn id="46" idx="5"/>
          </p:cNvCxnSpPr>
          <p:nvPr/>
        </p:nvCxnSpPr>
        <p:spPr bwMode="auto">
          <a:xfrm rot="10800000">
            <a:off x="4904534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3" idx="6"/>
            <a:endCxn id="45" idx="3"/>
          </p:cNvCxnSpPr>
          <p:nvPr/>
        </p:nvCxnSpPr>
        <p:spPr bwMode="auto">
          <a:xfrm flipV="1">
            <a:off x="7086600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46" idx="7"/>
            <a:endCxn id="44" idx="2"/>
          </p:cNvCxnSpPr>
          <p:nvPr/>
        </p:nvCxnSpPr>
        <p:spPr bwMode="auto">
          <a:xfrm rot="5400000" flipH="1" flipV="1">
            <a:off x="4911071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5" idx="1"/>
            <a:endCxn id="44" idx="6"/>
          </p:cNvCxnSpPr>
          <p:nvPr/>
        </p:nvCxnSpPr>
        <p:spPr bwMode="auto">
          <a:xfrm rot="16200000" flipV="1">
            <a:off x="7093137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4" idx="0"/>
            <a:endCxn id="47" idx="4"/>
          </p:cNvCxnSpPr>
          <p:nvPr/>
        </p:nvCxnSpPr>
        <p:spPr bwMode="auto">
          <a:xfrm rot="5400000" flipH="1" flipV="1">
            <a:off x="6019800" y="10668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>
                <a:latin typeface="Lucida Sans" panose="020B0602030504020204" pitchFamily="34" charset="77"/>
              </a:rPr>
              <a:pPr/>
              <a:t>45</a:t>
            </a:fld>
            <a:endParaRPr lang="en-GB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832388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</p:spTree>
    <p:extLst>
      <p:ext uri="{BB962C8B-B14F-4D97-AF65-F5344CB8AC3E}">
        <p14:creationId xmlns:p14="http://schemas.microsoft.com/office/powerpoint/2010/main" val="42592303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 bwMode="auto">
          <a:xfrm>
            <a:off x="4583832" y="2492897"/>
            <a:ext cx="2808312" cy="131530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3152488" y="3933055"/>
            <a:ext cx="2177501" cy="213975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6528048" y="3933056"/>
            <a:ext cx="2179395" cy="2139752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35A573-09FD-8549-8698-4AE67E42F2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Execute subtrees concurrently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67C87478-2934-694D-8808-D56EDB4C9F18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28048" y="465313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Georgia"/>
                <a:cs typeface="Georgia"/>
              </a:rPr>
              <a:t>σ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5960" y="249289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29540" y="400506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2488" y="5445224"/>
            <a:ext cx="436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3872" y="5445224"/>
            <a:ext cx="386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8048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56240" y="5445224"/>
            <a:ext cx="456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45164" y="4849996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73356" y="328498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cxnSp>
        <p:nvCxnSpPr>
          <p:cNvPr id="17" name="Straight Arrow Connector 16"/>
          <p:cNvCxnSpPr>
            <a:stCxn id="10" idx="0"/>
            <a:endCxn id="14" idx="1"/>
          </p:cNvCxnSpPr>
          <p:nvPr/>
        </p:nvCxnSpPr>
        <p:spPr bwMode="auto">
          <a:xfrm flipV="1">
            <a:off x="3370657" y="5111606"/>
            <a:ext cx="574506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1" idx="0"/>
            <a:endCxn id="14" idx="3"/>
          </p:cNvCxnSpPr>
          <p:nvPr/>
        </p:nvCxnSpPr>
        <p:spPr bwMode="auto">
          <a:xfrm flipH="1" flipV="1">
            <a:off x="4501727" y="5111606"/>
            <a:ext cx="635205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3" idx="0"/>
            <a:endCxn id="9" idx="3"/>
          </p:cNvCxnSpPr>
          <p:nvPr/>
        </p:nvCxnSpPr>
        <p:spPr bwMode="auto">
          <a:xfrm flipH="1" flipV="1">
            <a:off x="7886103" y="4266674"/>
            <a:ext cx="598263" cy="11785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12" idx="0"/>
            <a:endCxn id="6" idx="2"/>
          </p:cNvCxnSpPr>
          <p:nvPr/>
        </p:nvCxnSpPr>
        <p:spPr bwMode="auto">
          <a:xfrm flipV="1">
            <a:off x="6780076" y="5176356"/>
            <a:ext cx="0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0"/>
            <a:endCxn id="9" idx="1"/>
          </p:cNvCxnSpPr>
          <p:nvPr/>
        </p:nvCxnSpPr>
        <p:spPr bwMode="auto">
          <a:xfrm flipV="1">
            <a:off x="6780077" y="4266674"/>
            <a:ext cx="549463" cy="3864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46" idx="0"/>
            <a:endCxn id="15" idx="1"/>
          </p:cNvCxnSpPr>
          <p:nvPr/>
        </p:nvCxnSpPr>
        <p:spPr bwMode="auto">
          <a:xfrm flipV="1">
            <a:off x="4223793" y="3546594"/>
            <a:ext cx="144956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5" idx="3"/>
          </p:cNvCxnSpPr>
          <p:nvPr/>
        </p:nvCxnSpPr>
        <p:spPr bwMode="auto">
          <a:xfrm flipH="1" flipV="1">
            <a:off x="6229919" y="3546594"/>
            <a:ext cx="137790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5" idx="0"/>
            <a:endCxn id="7" idx="2"/>
          </p:cNvCxnSpPr>
          <p:nvPr/>
        </p:nvCxnSpPr>
        <p:spPr bwMode="auto">
          <a:xfrm flipV="1">
            <a:off x="5951638" y="3016116"/>
            <a:ext cx="347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4007768" y="400506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cxnSp>
        <p:nvCxnSpPr>
          <p:cNvPr id="49" name="Straight Arrow Connector 48"/>
          <p:cNvCxnSpPr>
            <a:stCxn id="14" idx="0"/>
            <a:endCxn id="46" idx="2"/>
          </p:cNvCxnSpPr>
          <p:nvPr/>
        </p:nvCxnSpPr>
        <p:spPr bwMode="auto">
          <a:xfrm flipV="1">
            <a:off x="4223446" y="4528284"/>
            <a:ext cx="347" cy="3217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5E35A64-D83B-A041-B3F5-395E6677C6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2" grpId="0" animBg="1"/>
      <p:bldP spid="5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12958483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Parallel Queries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Enquiry</a:t>
            </a:r>
          </a:p>
          <a:p>
            <a:r>
              <a:rPr lang="en-GB" dirty="0"/>
              <a:t>Collocated Join</a:t>
            </a:r>
          </a:p>
          <a:p>
            <a:r>
              <a:rPr lang="en-GB" dirty="0"/>
              <a:t>Directed Join</a:t>
            </a:r>
          </a:p>
          <a:p>
            <a:r>
              <a:rPr lang="en-GB" dirty="0"/>
              <a:t>Broadcast Join</a:t>
            </a:r>
          </a:p>
          <a:p>
            <a:r>
              <a:rPr lang="en-GB" dirty="0"/>
              <a:t>Repartitioned Join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Combine aspects of intra-operator and bushy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2D2918-6BDE-5D45-9A91-5CA81C97EA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Hierarchy, Revisited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Type		Capacity		Latency</a:t>
            </a:r>
          </a:p>
          <a:p>
            <a:pPr marL="0" indent="0">
              <a:buNone/>
            </a:pPr>
            <a:r>
              <a:rPr lang="en-US" dirty="0"/>
              <a:t>Registers 	10</a:t>
            </a:r>
            <a:r>
              <a:rPr lang="en-US" baseline="30000" dirty="0"/>
              <a:t>1</a:t>
            </a:r>
            <a:r>
              <a:rPr lang="en-US" dirty="0"/>
              <a:t> bytes		1 cycle</a:t>
            </a:r>
          </a:p>
          <a:p>
            <a:pPr marL="0" indent="0">
              <a:buNone/>
            </a:pPr>
            <a:r>
              <a:rPr lang="en-US" dirty="0"/>
              <a:t>L1 		10</a:t>
            </a:r>
            <a:r>
              <a:rPr lang="en-US" baseline="30000" dirty="0"/>
              <a:t>4</a:t>
            </a:r>
            <a:r>
              <a:rPr lang="en-US" dirty="0"/>
              <a:t> bytes		&lt;5 cycles</a:t>
            </a:r>
          </a:p>
          <a:p>
            <a:pPr marL="0" indent="0">
              <a:buNone/>
            </a:pPr>
            <a:r>
              <a:rPr lang="en-US" dirty="0"/>
              <a:t>L2 		10</a:t>
            </a:r>
            <a:r>
              <a:rPr lang="en-US" baseline="30000" dirty="0"/>
              <a:t>5</a:t>
            </a:r>
            <a:r>
              <a:rPr lang="en-US" dirty="0"/>
              <a:t> bytes		5-10 cycles</a:t>
            </a:r>
          </a:p>
          <a:p>
            <a:pPr marL="0" indent="0">
              <a:buNone/>
            </a:pPr>
            <a:r>
              <a:rPr lang="en-US" dirty="0"/>
              <a:t>RAM		10</a:t>
            </a:r>
            <a:r>
              <a:rPr lang="en-US" baseline="30000" dirty="0"/>
              <a:t>9</a:t>
            </a:r>
            <a:r>
              <a:rPr lang="en-US" dirty="0"/>
              <a:t>-10</a:t>
            </a:r>
            <a:r>
              <a:rPr lang="en-US" baseline="30000" dirty="0"/>
              <a:t>10</a:t>
            </a:r>
            <a:r>
              <a:rPr lang="en-US" dirty="0"/>
              <a:t> bytes		20-30 cycles (10</a:t>
            </a:r>
            <a:r>
              <a:rPr lang="en-US" baseline="30000" dirty="0"/>
              <a:t>-8</a:t>
            </a:r>
            <a:r>
              <a:rPr lang="en-US" dirty="0"/>
              <a:t> s)</a:t>
            </a:r>
          </a:p>
          <a:p>
            <a:pPr marL="0" indent="0">
              <a:buNone/>
            </a:pPr>
            <a:r>
              <a:rPr lang="en-US" dirty="0"/>
              <a:t>Hard Disk	10</a:t>
            </a:r>
            <a:r>
              <a:rPr lang="en-US" baseline="30000" dirty="0"/>
              <a:t>11</a:t>
            </a:r>
            <a:r>
              <a:rPr lang="en-US" dirty="0"/>
              <a:t>-10</a:t>
            </a:r>
            <a:r>
              <a:rPr lang="en-US" baseline="30000" dirty="0"/>
              <a:t>12</a:t>
            </a:r>
            <a:r>
              <a:rPr lang="en-US" dirty="0"/>
              <a:t> bytes	10</a:t>
            </a:r>
            <a:r>
              <a:rPr lang="en-US" baseline="30000" dirty="0"/>
              <a:t>6</a:t>
            </a:r>
            <a:r>
              <a:rPr lang="en-US" dirty="0"/>
              <a:t> cycles (10</a:t>
            </a:r>
            <a:r>
              <a:rPr lang="en-US" baseline="30000" dirty="0"/>
              <a:t>-3</a:t>
            </a:r>
            <a:r>
              <a:rPr lang="en-US" dirty="0"/>
              <a:t> s)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2414A5-DFB5-5C4B-9414-20A4D275FB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2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Orders Database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EE845AD-17EE-E041-92B0-48872FEFE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238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CUSTKEY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0716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C_NAME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5194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76688" y="21764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C_NATION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768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3888" y="35480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ORDERKEY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24088" y="3548062"/>
            <a:ext cx="9144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DATE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1384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956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CUSTKEY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672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238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SUPPKEY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0716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S_NAME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5194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976688" y="49196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S_NATION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5768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4244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SUPPKEY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7960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23888" y="17192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CUSTOMER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23888" y="30908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ORDER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623888" y="44624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SUPPLIER</a:t>
            </a:r>
          </a:p>
        </p:txBody>
      </p:sp>
    </p:spTree>
    <p:extLst>
      <p:ext uri="{BB962C8B-B14F-4D97-AF65-F5344CB8AC3E}">
        <p14:creationId xmlns:p14="http://schemas.microsoft.com/office/powerpoint/2010/main" val="35194240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Enquiry/Query </a:t>
            </a:r>
            <a:r>
              <a:rPr lang="en-GB" dirty="0"/>
              <a:t>without join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“How many customers live in the UK?”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9A199EB9-BB93-A741-BDD1-5C3BC64FBD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715000" y="43434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410200" y="4495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276600" y="4648200"/>
            <a:ext cx="3200400" cy="914400"/>
            <a:chOff x="1752600" y="4648200"/>
            <a:chExt cx="3200400" cy="9144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581400" y="4648200"/>
              <a:ext cx="13716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81400" y="4648200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2400" y="5181600"/>
              <a:ext cx="983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COUNT</a:t>
              </a:r>
            </a:p>
          </p:txBody>
        </p:sp>
        <p:cxnSp>
          <p:nvCxnSpPr>
            <p:cNvPr id="10" name="Straight Arrow Connector 9"/>
            <p:cNvCxnSpPr>
              <a:stCxn id="7" idx="2"/>
              <a:endCxn id="8" idx="0"/>
            </p:cNvCxnSpPr>
            <p:nvPr/>
          </p:nvCxnSpPr>
          <p:spPr bwMode="auto">
            <a:xfrm>
              <a:off x="3959068" y="4986754"/>
              <a:ext cx="494963" cy="1948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1752600" y="4876800"/>
              <a:ext cx="12938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Slave Task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352800" y="2514600"/>
            <a:ext cx="3429000" cy="914400"/>
            <a:chOff x="1828800" y="2514600"/>
            <a:chExt cx="3429000" cy="9144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3886200" y="2514600"/>
              <a:ext cx="13716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8800" y="2819400"/>
              <a:ext cx="14901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Coordinator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67200" y="2819400"/>
              <a:ext cx="6383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SUM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791200" y="3429000"/>
            <a:ext cx="609600" cy="1219200"/>
            <a:chOff x="4267200" y="3429000"/>
            <a:chExt cx="609600" cy="1219200"/>
          </a:xfrm>
        </p:grpSpPr>
        <p:cxnSp>
          <p:nvCxnSpPr>
            <p:cNvPr id="25" name="Elbow Connector 24"/>
            <p:cNvCxnSpPr>
              <a:stCxn id="11" idx="2"/>
              <a:endCxn id="4" idx="0"/>
            </p:cNvCxnSpPr>
            <p:nvPr/>
          </p:nvCxnSpPr>
          <p:spPr bwMode="auto">
            <a:xfrm rot="16200000" flipH="1">
              <a:off x="4267200" y="3733800"/>
              <a:ext cx="914400" cy="3048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Elbow Connector 26"/>
            <p:cNvCxnSpPr>
              <a:stCxn id="11" idx="2"/>
              <a:endCxn id="5" idx="0"/>
            </p:cNvCxnSpPr>
            <p:nvPr/>
          </p:nvCxnSpPr>
          <p:spPr bwMode="auto">
            <a:xfrm rot="5400000">
              <a:off x="4038600" y="3962400"/>
              <a:ext cx="1066800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/>
            <p:cNvCxnSpPr>
              <a:stCxn id="11" idx="2"/>
              <a:endCxn id="6" idx="0"/>
            </p:cNvCxnSpPr>
            <p:nvPr/>
          </p:nvCxnSpPr>
          <p:spPr bwMode="auto">
            <a:xfrm rot="5400000">
              <a:off x="3810000" y="3886200"/>
              <a:ext cx="1219200" cy="304800"/>
            </a:xfrm>
            <a:prstGeom prst="bentConnector3">
              <a:avLst>
                <a:gd name="adj1" fmla="val 375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4" name="TextBox 33"/>
          <p:cNvSpPr txBox="1"/>
          <p:nvPr/>
        </p:nvSpPr>
        <p:spPr>
          <a:xfrm>
            <a:off x="4971894" y="5791200"/>
            <a:ext cx="2008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Lucida Sans" panose="020B0602030504020204" pitchFamily="34" charset="77"/>
                <a:cs typeface="Georgia"/>
              </a:rPr>
              <a:t>Multiple partitions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of customer table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6477000" y="2971800"/>
            <a:ext cx="2925745" cy="2133600"/>
            <a:chOff x="4953000" y="2971800"/>
            <a:chExt cx="2925745" cy="2133600"/>
          </a:xfrm>
        </p:grpSpPr>
        <p:cxnSp>
          <p:nvCxnSpPr>
            <p:cNvPr id="13" name="Elbow Connector 12"/>
            <p:cNvCxnSpPr>
              <a:stCxn id="6" idx="3"/>
              <a:endCxn id="11" idx="3"/>
            </p:cNvCxnSpPr>
            <p:nvPr/>
          </p:nvCxnSpPr>
          <p:spPr bwMode="auto">
            <a:xfrm flipV="1">
              <a:off x="4953000" y="2971800"/>
              <a:ext cx="304800" cy="2133600"/>
            </a:xfrm>
            <a:prstGeom prst="bentConnector3">
              <a:avLst>
                <a:gd name="adj1" fmla="val 275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/>
            <p:cNvCxnSpPr>
              <a:stCxn id="4" idx="3"/>
              <a:endCxn id="11" idx="3"/>
            </p:cNvCxnSpPr>
            <p:nvPr/>
          </p:nvCxnSpPr>
          <p:spPr bwMode="auto">
            <a:xfrm flipH="1" flipV="1">
              <a:off x="5257800" y="2971800"/>
              <a:ext cx="304800" cy="1828800"/>
            </a:xfrm>
            <a:prstGeom prst="bentConnector3">
              <a:avLst>
                <a:gd name="adj1" fmla="val -75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Elbow Connector 17"/>
            <p:cNvCxnSpPr>
              <a:stCxn id="5" idx="3"/>
              <a:endCxn id="11" idx="3"/>
            </p:cNvCxnSpPr>
            <p:nvPr/>
          </p:nvCxnSpPr>
          <p:spPr bwMode="auto">
            <a:xfrm flipV="1">
              <a:off x="5257800" y="2971800"/>
              <a:ext cx="1588" cy="1981200"/>
            </a:xfrm>
            <a:prstGeom prst="bentConnector3">
              <a:avLst>
                <a:gd name="adj1" fmla="val 33589421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5943600" y="3657600"/>
              <a:ext cx="19351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Return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subcounts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to coordinator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97012" y="2362200"/>
            <a:ext cx="2735388" cy="338554"/>
            <a:chOff x="5273012" y="2362200"/>
            <a:chExt cx="2735388" cy="338554"/>
          </a:xfrm>
        </p:grpSpPr>
        <p:sp>
          <p:nvSpPr>
            <p:cNvPr id="36" name="TextBox 35"/>
            <p:cNvSpPr txBox="1"/>
            <p:nvPr/>
          </p:nvSpPr>
          <p:spPr>
            <a:xfrm>
              <a:off x="5730212" y="2362200"/>
              <a:ext cx="22781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Return to application</a:t>
              </a:r>
            </a:p>
          </p:txBody>
        </p:sp>
        <p:cxnSp>
          <p:nvCxnSpPr>
            <p:cNvPr id="43" name="Straight Arrow Connector 42"/>
            <p:cNvCxnSpPr>
              <a:endCxn id="36" idx="1"/>
            </p:cNvCxnSpPr>
            <p:nvPr/>
          </p:nvCxnSpPr>
          <p:spPr bwMode="auto">
            <a:xfrm>
              <a:off x="5273012" y="2514600"/>
              <a:ext cx="457200" cy="1687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6573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Collocated Join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AB4228E-3B6B-C945-B958-23DB5B890DE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410200" y="43434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105400" y="44958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447928" y="249289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UNION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19600" y="6096000"/>
            <a:ext cx="9220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638800" y="3407296"/>
            <a:ext cx="609600" cy="1240904"/>
            <a:chOff x="4114800" y="3407296"/>
            <a:chExt cx="609600" cy="1240904"/>
          </a:xfrm>
        </p:grpSpPr>
        <p:cxnSp>
          <p:nvCxnSpPr>
            <p:cNvPr id="17" name="Elbow Connector 16"/>
            <p:cNvCxnSpPr>
              <a:stCxn id="10" idx="2"/>
              <a:endCxn id="4" idx="0"/>
            </p:cNvCxnSpPr>
            <p:nvPr/>
          </p:nvCxnSpPr>
          <p:spPr bwMode="auto">
            <a:xfrm rot="16200000" flipH="1">
              <a:off x="4199012" y="3818012"/>
              <a:ext cx="936104" cy="114672"/>
            </a:xfrm>
            <a:prstGeom prst="bentConnector3">
              <a:avLst>
                <a:gd name="adj1" fmla="val 57983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8" name="Elbow Connector 17"/>
            <p:cNvCxnSpPr>
              <a:stCxn id="10" idx="2"/>
              <a:endCxn id="5" idx="0"/>
            </p:cNvCxnSpPr>
            <p:nvPr/>
          </p:nvCxnSpPr>
          <p:spPr bwMode="auto">
            <a:xfrm rot="5400000">
              <a:off x="3970412" y="3856484"/>
              <a:ext cx="1088504" cy="19012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9" name="Elbow Connector 18"/>
            <p:cNvCxnSpPr>
              <a:stCxn id="10" idx="2"/>
              <a:endCxn id="6" idx="0"/>
            </p:cNvCxnSpPr>
            <p:nvPr/>
          </p:nvCxnSpPr>
          <p:spPr bwMode="auto">
            <a:xfrm rot="5400000">
              <a:off x="3741812" y="3780284"/>
              <a:ext cx="1240904" cy="494928"/>
            </a:xfrm>
            <a:prstGeom prst="bentConnector3">
              <a:avLst>
                <a:gd name="adj1" fmla="val 43702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sp>
        <p:nvSpPr>
          <p:cNvPr id="21" name="TextBox 20"/>
          <p:cNvSpPr txBox="1"/>
          <p:nvPr/>
        </p:nvSpPr>
        <p:spPr>
          <a:xfrm>
            <a:off x="7162801" y="4409182"/>
            <a:ext cx="33522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Tables both partitioned on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CUSTKEY (the same key) and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therefore corresponding entries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are on the same node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63553" y="2708921"/>
            <a:ext cx="3225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Requires a JOIN of CUSTOMER 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and ORDER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800600" y="4648200"/>
            <a:ext cx="1676400" cy="914400"/>
            <a:chOff x="3276600" y="4648200"/>
            <a:chExt cx="1676400" cy="9144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276600" y="4648200"/>
              <a:ext cx="16764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76600" y="52240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91000" y="52240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33296" y="4648200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JOIN</a:t>
              </a:r>
            </a:p>
          </p:txBody>
        </p:sp>
        <p:cxnSp>
          <p:nvCxnSpPr>
            <p:cNvPr id="39" name="Straight Arrow Connector 38"/>
            <p:cNvCxnSpPr>
              <a:stCxn id="7" idx="0"/>
              <a:endCxn id="37" idx="2"/>
            </p:cNvCxnSpPr>
            <p:nvPr/>
          </p:nvCxnSpPr>
          <p:spPr bwMode="auto">
            <a:xfrm flipV="1">
              <a:off x="3654268" y="4986754"/>
              <a:ext cx="511010" cy="23729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28" idx="0"/>
              <a:endCxn id="37" idx="2"/>
            </p:cNvCxnSpPr>
            <p:nvPr/>
          </p:nvCxnSpPr>
          <p:spPr bwMode="auto">
            <a:xfrm flipH="1" flipV="1">
              <a:off x="4165278" y="4986754"/>
              <a:ext cx="403390" cy="23729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2" name="TextBox 41"/>
          <p:cNvSpPr txBox="1"/>
          <p:nvPr/>
        </p:nvSpPr>
        <p:spPr>
          <a:xfrm>
            <a:off x="5715000" y="6096000"/>
            <a:ext cx="1358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44" name="Straight Arrow Connector 43"/>
          <p:cNvCxnSpPr>
            <a:stCxn id="15" idx="0"/>
            <a:endCxn id="7" idx="2"/>
          </p:cNvCxnSpPr>
          <p:nvPr/>
        </p:nvCxnSpPr>
        <p:spPr bwMode="auto">
          <a:xfrm flipV="1">
            <a:off x="4880624" y="5562600"/>
            <a:ext cx="297644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2" idx="0"/>
            <a:endCxn id="28" idx="2"/>
          </p:cNvCxnSpPr>
          <p:nvPr/>
        </p:nvCxnSpPr>
        <p:spPr bwMode="auto">
          <a:xfrm flipH="1" flipV="1">
            <a:off x="6092668" y="5562600"/>
            <a:ext cx="301364" cy="5334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3"/>
            <a:endCxn id="38" idx="1"/>
          </p:cNvCxnSpPr>
          <p:nvPr/>
        </p:nvCxnSpPr>
        <p:spPr bwMode="auto">
          <a:xfrm>
            <a:off x="6819528" y="2950096"/>
            <a:ext cx="572616" cy="10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392144" y="2780928"/>
            <a:ext cx="2278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Return to application</a:t>
            </a:r>
          </a:p>
        </p:txBody>
      </p:sp>
    </p:spTree>
    <p:extLst>
      <p:ext uri="{BB962C8B-B14F-4D97-AF65-F5344CB8AC3E}">
        <p14:creationId xmlns:p14="http://schemas.microsoft.com/office/powerpoint/2010/main" val="248426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5" grpId="0"/>
      <p:bldP spid="21" grpId="0"/>
      <p:bldP spid="22" grpId="0"/>
      <p:bldP spid="42" grpId="0"/>
      <p:bldP spid="3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Directed Join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(tables have different keys)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5185AAE-EF4B-7A43-A072-A3805C64CA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410200" y="3162300"/>
            <a:ext cx="1371600" cy="533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UNION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01000" y="5334000"/>
            <a:ext cx="1358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2" name="Straight Arrow Connector 21"/>
          <p:cNvCxnSpPr>
            <a:stCxn id="20" idx="0"/>
            <a:endCxn id="39" idx="2"/>
          </p:cNvCxnSpPr>
          <p:nvPr/>
        </p:nvCxnSpPr>
        <p:spPr bwMode="auto">
          <a:xfrm flipV="1">
            <a:off x="8680032" y="5181600"/>
            <a:ext cx="3436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3429000" y="39624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124200" y="41148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19400" y="4267200"/>
            <a:ext cx="1676400" cy="914400"/>
            <a:chOff x="1295400" y="4267200"/>
            <a:chExt cx="1676400" cy="9144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295400" y="4267200"/>
              <a:ext cx="16764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93596" y="4572000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438400" y="5334000"/>
            <a:ext cx="9220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33" name="Straight Arrow Connector 32"/>
          <p:cNvCxnSpPr>
            <a:stCxn id="27" idx="0"/>
            <a:endCxn id="26" idx="2"/>
          </p:cNvCxnSpPr>
          <p:nvPr/>
        </p:nvCxnSpPr>
        <p:spPr bwMode="auto">
          <a:xfrm flipV="1">
            <a:off x="2899424" y="4910554"/>
            <a:ext cx="495840" cy="4234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4"/>
          <p:cNvSpPr/>
          <p:nvPr/>
        </p:nvSpPr>
        <p:spPr bwMode="auto">
          <a:xfrm>
            <a:off x="8001000" y="39624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696200" y="41148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391400" y="4267200"/>
            <a:ext cx="1676400" cy="914400"/>
            <a:chOff x="5867400" y="4267200"/>
            <a:chExt cx="1676400" cy="9144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867400" y="4267200"/>
              <a:ext cx="16764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81800" y="48430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24096" y="4267200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JOIN</a:t>
              </a:r>
            </a:p>
          </p:txBody>
        </p:sp>
        <p:cxnSp>
          <p:nvCxnSpPr>
            <p:cNvPr id="41" name="Straight Arrow Connector 40"/>
            <p:cNvCxnSpPr>
              <a:endCxn id="40" idx="2"/>
            </p:cNvCxnSpPr>
            <p:nvPr/>
          </p:nvCxnSpPr>
          <p:spPr bwMode="auto">
            <a:xfrm flipV="1">
              <a:off x="6096000" y="4605754"/>
              <a:ext cx="660078" cy="1186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9" idx="0"/>
              <a:endCxn id="40" idx="2"/>
            </p:cNvCxnSpPr>
            <p:nvPr/>
          </p:nvCxnSpPr>
          <p:spPr bwMode="auto">
            <a:xfrm flipH="1" flipV="1">
              <a:off x="6756078" y="4605754"/>
              <a:ext cx="403390" cy="23729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1" name="Straight Arrow Connector 30"/>
          <p:cNvCxnSpPr/>
          <p:nvPr/>
        </p:nvCxnSpPr>
        <p:spPr bwMode="auto">
          <a:xfrm flipV="1">
            <a:off x="3935760" y="4725145"/>
            <a:ext cx="3886200" cy="1687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981200" y="3733800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77000" y="3733800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2</a:t>
            </a:r>
          </a:p>
        </p:txBody>
      </p:sp>
      <p:cxnSp>
        <p:nvCxnSpPr>
          <p:cNvPr id="57" name="Shape 56"/>
          <p:cNvCxnSpPr>
            <a:stCxn id="35" idx="0"/>
            <a:endCxn id="8" idx="3"/>
          </p:cNvCxnSpPr>
          <p:nvPr/>
        </p:nvCxnSpPr>
        <p:spPr bwMode="auto">
          <a:xfrm rot="16200000" flipV="1">
            <a:off x="7543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3733801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cxnSp>
        <p:nvCxnSpPr>
          <p:cNvPr id="60" name="Straight Arrow Connector 59"/>
          <p:cNvCxnSpPr>
            <a:stCxn id="8" idx="0"/>
          </p:cNvCxnSpPr>
          <p:nvPr/>
        </p:nvCxnSpPr>
        <p:spPr bwMode="auto">
          <a:xfrm rot="5400000" flipH="1" flipV="1">
            <a:off x="5924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096000" y="2590800"/>
            <a:ext cx="2278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Return to application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90800" y="5638801"/>
            <a:ext cx="71497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ORDER partitioned on ORDERKEY, CUSTOMER partitioned on CUSTKEY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Retrieve rows from ORDER, then use ORDER.CUSTKEY to direct 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appropriate rows to nodes with CUSTOMER</a:t>
            </a:r>
          </a:p>
        </p:txBody>
      </p:sp>
    </p:spTree>
    <p:extLst>
      <p:ext uri="{BB962C8B-B14F-4D97-AF65-F5344CB8AC3E}">
        <p14:creationId xmlns:p14="http://schemas.microsoft.com/office/powerpoint/2010/main" val="141904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/>
      <p:bldP spid="23" grpId="0" animBg="1"/>
      <p:bldP spid="24" grpId="0" animBg="1"/>
      <p:bldP spid="27" grpId="0"/>
      <p:bldP spid="35" grpId="0" animBg="1"/>
      <p:bldP spid="36" grpId="0" animBg="1"/>
      <p:bldP spid="53" grpId="0"/>
      <p:bldP spid="54" grpId="0"/>
      <p:bldP spid="58" grpId="0"/>
      <p:bldP spid="61" grpId="0"/>
      <p:bldP spid="6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Broadcast Join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890C6C0-2F57-8448-B4A0-3C4909D01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410200" y="3162300"/>
            <a:ext cx="1371600" cy="533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UNION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01000" y="5334000"/>
            <a:ext cx="1358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6" name="Straight Arrow Connector 5"/>
          <p:cNvCxnSpPr>
            <a:stCxn id="5" idx="0"/>
            <a:endCxn id="16" idx="2"/>
          </p:cNvCxnSpPr>
          <p:nvPr/>
        </p:nvCxnSpPr>
        <p:spPr bwMode="auto">
          <a:xfrm flipV="1">
            <a:off x="8680032" y="5181600"/>
            <a:ext cx="3436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3429000" y="39624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124200" y="41148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19400" y="4267200"/>
            <a:ext cx="1676400" cy="914400"/>
            <a:chOff x="1295400" y="4267200"/>
            <a:chExt cx="1676400" cy="914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295400" y="4267200"/>
              <a:ext cx="16764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93596" y="4572000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438401" y="5334000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flipV="1">
            <a:off x="3016444" y="4910554"/>
            <a:ext cx="378820" cy="4234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8001000" y="39624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696200" y="4114800"/>
            <a:ext cx="16764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391400" y="4267200"/>
            <a:ext cx="1676400" cy="914400"/>
            <a:chOff x="5867400" y="4267200"/>
            <a:chExt cx="1676400" cy="914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5867400" y="4267200"/>
              <a:ext cx="1676400" cy="9144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81800" y="48430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24096" y="4267200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JOIN</a:t>
              </a:r>
            </a:p>
          </p:txBody>
        </p:sp>
        <p:cxnSp>
          <p:nvCxnSpPr>
            <p:cNvPr id="18" name="Straight Arrow Connector 17"/>
            <p:cNvCxnSpPr>
              <a:endCxn id="17" idx="2"/>
            </p:cNvCxnSpPr>
            <p:nvPr/>
          </p:nvCxnSpPr>
          <p:spPr bwMode="auto">
            <a:xfrm flipV="1">
              <a:off x="6096000" y="4605754"/>
              <a:ext cx="660078" cy="1186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6" idx="0"/>
              <a:endCxn id="17" idx="2"/>
            </p:cNvCxnSpPr>
            <p:nvPr/>
          </p:nvCxnSpPr>
          <p:spPr bwMode="auto">
            <a:xfrm flipH="1" flipV="1">
              <a:off x="6756078" y="4605754"/>
              <a:ext cx="403390" cy="23729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20" name="Straight Arrow Connector 19"/>
          <p:cNvCxnSpPr>
            <a:stCxn id="10" idx="3"/>
          </p:cNvCxnSpPr>
          <p:nvPr/>
        </p:nvCxnSpPr>
        <p:spPr bwMode="auto">
          <a:xfrm flipV="1">
            <a:off x="3772931" y="4724402"/>
            <a:ext cx="3923269" cy="1687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981200" y="3733800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77000" y="3733800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2</a:t>
            </a:r>
          </a:p>
        </p:txBody>
      </p:sp>
      <p:cxnSp>
        <p:nvCxnSpPr>
          <p:cNvPr id="23" name="Shape 22"/>
          <p:cNvCxnSpPr>
            <a:stCxn id="13" idx="0"/>
            <a:endCxn id="4" idx="3"/>
          </p:cNvCxnSpPr>
          <p:nvPr/>
        </p:nvCxnSpPr>
        <p:spPr bwMode="auto">
          <a:xfrm rot="16200000" flipV="1">
            <a:off x="7543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3733801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cxnSp>
        <p:nvCxnSpPr>
          <p:cNvPr id="25" name="Straight Arrow Connector 24"/>
          <p:cNvCxnSpPr>
            <a:stCxn id="4" idx="0"/>
          </p:cNvCxnSpPr>
          <p:nvPr/>
        </p:nvCxnSpPr>
        <p:spPr bwMode="auto">
          <a:xfrm rot="5400000" flipH="1" flipV="1">
            <a:off x="5924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096000" y="2590800"/>
            <a:ext cx="2278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Return to application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90801" y="5638801"/>
            <a:ext cx="60787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SUPPLIER partitioned on SUPPKEY, CUSTOMER on CUSTKEY.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Join required on *_NATION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Send all SUPPLIER to each CUSTOMER node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9724" y="4724400"/>
            <a:ext cx="1418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176551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  <p:bldP spid="11" grpId="0"/>
      <p:bldP spid="13" grpId="0" animBg="1"/>
      <p:bldP spid="14" grpId="0" animBg="1"/>
      <p:bldP spid="21" grpId="0"/>
      <p:bldP spid="22" grpId="0"/>
      <p:bldP spid="24" grpId="0"/>
      <p:bldP spid="26" grpId="0"/>
      <p:bldP spid="27" grpId="0"/>
      <p:bldP spid="2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Repartitioned Join</a:t>
            </a:r>
            <a:endParaRPr lang="en-GB" dirty="0"/>
          </a:p>
        </p:txBody>
      </p:sp>
      <p:sp>
        <p:nvSpPr>
          <p:cNvPr id="29" name="Tex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“Which customers and suppliers are in the same country?”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410200" y="2362200"/>
            <a:ext cx="1371600" cy="533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UNION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67600" y="5528846"/>
            <a:ext cx="1358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429000" y="44620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124200" y="46144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19400" y="4766846"/>
            <a:ext cx="1676400" cy="609600"/>
            <a:chOff x="1295400" y="4766846"/>
            <a:chExt cx="1676400" cy="609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295400" y="4766846"/>
              <a:ext cx="1676400" cy="6096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22196" y="49192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115609" y="5528846"/>
            <a:ext cx="1156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flipH="1" flipV="1">
            <a:off x="3623864" y="5257800"/>
            <a:ext cx="69788" cy="2710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981200" y="4233446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1</a:t>
            </a:r>
          </a:p>
        </p:txBody>
      </p:sp>
      <p:cxnSp>
        <p:nvCxnSpPr>
          <p:cNvPr id="23" name="Shape 22"/>
          <p:cNvCxnSpPr>
            <a:stCxn id="42" idx="1"/>
            <a:endCxn id="49" idx="2"/>
          </p:cNvCxnSpPr>
          <p:nvPr/>
        </p:nvCxnSpPr>
        <p:spPr bwMode="auto">
          <a:xfrm rot="10800000">
            <a:off x="6096000" y="4267200"/>
            <a:ext cx="1295400" cy="80444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3733801" y="24596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90800" y="5798404"/>
            <a:ext cx="6914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SUPPLIER partitioned on SUPPKEY, CUSTOMER on CUSTKEY.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Join required on *_NATION. Repartition both tables on *_NATION to</a:t>
            </a:r>
          </a:p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localise and minimise the join effort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001000" y="44620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96200" y="46144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391400" y="4766846"/>
            <a:ext cx="1676400" cy="609600"/>
            <a:chOff x="5867400" y="4766846"/>
            <a:chExt cx="1676400" cy="609600"/>
          </a:xfrm>
        </p:grpSpPr>
        <p:sp>
          <p:nvSpPr>
            <p:cNvPr id="42" name="Rectangle 41"/>
            <p:cNvSpPr/>
            <p:nvPr/>
          </p:nvSpPr>
          <p:spPr bwMode="auto">
            <a:xfrm>
              <a:off x="5867400" y="4766846"/>
              <a:ext cx="1676400" cy="6096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94196" y="4919246"/>
              <a:ext cx="755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SCAN</a:t>
              </a:r>
            </a:p>
          </p:txBody>
        </p:sp>
      </p:grpSp>
      <p:cxnSp>
        <p:nvCxnSpPr>
          <p:cNvPr id="44" name="Straight Arrow Connector 43"/>
          <p:cNvCxnSpPr>
            <a:stCxn id="5" idx="0"/>
            <a:endCxn id="43" idx="2"/>
          </p:cNvCxnSpPr>
          <p:nvPr/>
        </p:nvCxnSpPr>
        <p:spPr bwMode="auto">
          <a:xfrm flipV="1">
            <a:off x="8146632" y="5257800"/>
            <a:ext cx="49232" cy="2710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553200" y="4233446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2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867400" y="3352800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562600" y="3505200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257800" y="3657600"/>
            <a:ext cx="1676400" cy="609600"/>
            <a:chOff x="3733800" y="3657600"/>
            <a:chExt cx="1676400" cy="60960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3733800" y="3657600"/>
              <a:ext cx="1676400" cy="6096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60596" y="3810000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JOIN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419601" y="3124200"/>
            <a:ext cx="1500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Slave Task 3</a:t>
            </a:r>
          </a:p>
        </p:txBody>
      </p:sp>
      <p:cxnSp>
        <p:nvCxnSpPr>
          <p:cNvPr id="55" name="Shape 54"/>
          <p:cNvCxnSpPr>
            <a:stCxn id="7" idx="3"/>
          </p:cNvCxnSpPr>
          <p:nvPr/>
        </p:nvCxnSpPr>
        <p:spPr bwMode="auto">
          <a:xfrm flipV="1">
            <a:off x="5105400" y="4267200"/>
            <a:ext cx="457200" cy="499646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endCxn id="4" idx="2"/>
          </p:cNvCxnSpPr>
          <p:nvPr/>
        </p:nvCxnSpPr>
        <p:spPr bwMode="auto">
          <a:xfrm flipV="1">
            <a:off x="6096000" y="2895600"/>
            <a:ext cx="0" cy="4613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" idx="3"/>
            <a:endCxn id="36" idx="1"/>
          </p:cNvCxnSpPr>
          <p:nvPr/>
        </p:nvCxnSpPr>
        <p:spPr bwMode="auto">
          <a:xfrm flipV="1">
            <a:off x="6781800" y="2611651"/>
            <a:ext cx="538336" cy="172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320136" y="2442374"/>
            <a:ext cx="22781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Return to application</a:t>
            </a:r>
          </a:p>
        </p:txBody>
      </p:sp>
    </p:spTree>
    <p:extLst>
      <p:ext uri="{BB962C8B-B14F-4D97-AF65-F5344CB8AC3E}">
        <p14:creationId xmlns:p14="http://schemas.microsoft.com/office/powerpoint/2010/main" val="220800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  <p:bldP spid="11" grpId="0"/>
      <p:bldP spid="21" grpId="0"/>
      <p:bldP spid="24" grpId="0"/>
      <p:bldP spid="27" grpId="0"/>
      <p:bldP spid="40" grpId="0" animBg="1"/>
      <p:bldP spid="41" grpId="0" animBg="1"/>
      <p:bldP spid="45" grpId="0"/>
      <p:bldP spid="47" grpId="0" animBg="1"/>
      <p:bldP spid="48" grpId="0" animBg="1"/>
      <p:bldP spid="51" grpId="0"/>
      <p:bldP spid="3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30104352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 and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A single transaction may update data in several different places</a:t>
            </a:r>
          </a:p>
          <a:p>
            <a:r>
              <a:rPr lang="en-GB"/>
              <a:t>Multiple transactions may be using the same (distributed) tables simultaneously</a:t>
            </a:r>
          </a:p>
          <a:p>
            <a:r>
              <a:rPr lang="en-GB"/>
              <a:t>One or several nodes cou</a:t>
            </a:r>
            <a:r>
              <a:rPr lang="en-US"/>
              <a:t>ld</a:t>
            </a:r>
            <a:r>
              <a:rPr lang="en-GB"/>
              <a:t> fail</a:t>
            </a:r>
          </a:p>
          <a:p>
            <a:r>
              <a:rPr lang="en-GB"/>
              <a:t>Requires concurrency control and recovery across multiple nodes for:</a:t>
            </a:r>
          </a:p>
          <a:p>
            <a:pPr lvl="1"/>
            <a:r>
              <a:rPr lang="en-GB"/>
              <a:t>Locking and deadlock detection</a:t>
            </a:r>
          </a:p>
          <a:p>
            <a:pPr lvl="1"/>
            <a:r>
              <a:rPr lang="en-GB"/>
              <a:t>Two-phase commit to ensure ‘all or nothing’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41C17B-C4FF-E64D-8296-CABA75BB82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928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and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With Shared Nothing architecture, each node is responsible for locking its own data</a:t>
            </a:r>
          </a:p>
          <a:p>
            <a:r>
              <a:rPr lang="en-GB"/>
              <a:t>No global locking mechanism</a:t>
            </a:r>
          </a:p>
          <a:p>
            <a:r>
              <a:rPr lang="en-GB"/>
              <a:t>However:</a:t>
            </a:r>
          </a:p>
          <a:p>
            <a:pPr lvl="1"/>
            <a:r>
              <a:rPr lang="en-GB"/>
              <a:t>T1 locks item A on Node 1 and wants item B on Node 2</a:t>
            </a:r>
          </a:p>
          <a:p>
            <a:pPr lvl="1"/>
            <a:r>
              <a:rPr lang="en-GB"/>
              <a:t>T2 locks item B on Node 2 and wants item A on Node 1</a:t>
            </a:r>
          </a:p>
          <a:p>
            <a:pPr lvl="1"/>
            <a:r>
              <a:rPr lang="en-GB"/>
              <a:t>Distributed Deadlock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DE09C-1FAA-2A41-B8B3-D34088D198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823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Simple approach </a:t>
            </a:r>
            <a:r>
              <a:rPr lang="en-US" dirty="0"/>
              <a:t>–</a:t>
            </a:r>
            <a:r>
              <a:rPr lang="en-GB" dirty="0"/>
              <a:t> Timeouts</a:t>
            </a:r>
          </a:p>
          <a:p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Timeout T2, after wait exceeds a certain interval</a:t>
            </a:r>
          </a:p>
          <a:p>
            <a:pPr lvl="1"/>
            <a:r>
              <a:rPr lang="en-GB" dirty="0"/>
              <a:t>Interval may need random element to avoid ‘chatter’</a:t>
            </a:r>
            <a:br>
              <a:rPr lang="en-GB" dirty="0"/>
            </a:br>
            <a:r>
              <a:rPr lang="en-GB" dirty="0"/>
              <a:t>i.e. both transactions give up at the same time and then try again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Rollback T2 to let T1 to proceed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Restart T2, which can now complete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9BA191-E305-B64B-BBF5-83EEFF406A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84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time to secondary storage (hard disks) dominates performance of </a:t>
            </a:r>
            <a:r>
              <a:rPr lang="en-US" dirty="0" err="1"/>
              <a:t>DBMSes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approaches to addressing this:</a:t>
            </a:r>
          </a:p>
          <a:p>
            <a:pPr lvl="1"/>
            <a:r>
              <a:rPr lang="en-US" dirty="0"/>
              <a:t>Main memory databases (expensive!)</a:t>
            </a:r>
          </a:p>
          <a:p>
            <a:pPr lvl="1"/>
            <a:r>
              <a:rPr lang="en-US" dirty="0"/>
              <a:t>Parallel databases (cheaper!)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Increase I/O bandwidth by spreading data across a number of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42540-68DA-0C49-B9CF-A86112A0B1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4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More sophisticated approach (used by DB2)</a:t>
            </a:r>
          </a:p>
          <a:p>
            <a:endParaRPr lang="en-GB" dirty="0"/>
          </a:p>
          <a:p>
            <a:r>
              <a:rPr lang="en-GB" dirty="0"/>
              <a:t>Each node maintains a local ‘wait-for’ graph</a:t>
            </a:r>
          </a:p>
          <a:p>
            <a:r>
              <a:rPr lang="en-GB" dirty="0"/>
              <a:t>Distributed deadlock detector (DDD) runs at the catalogue node for each database</a:t>
            </a:r>
          </a:p>
          <a:p>
            <a:r>
              <a:rPr lang="en-GB" dirty="0"/>
              <a:t>Periodically, all nodes send their graphs to the DDD</a:t>
            </a:r>
          </a:p>
          <a:p>
            <a:r>
              <a:rPr lang="en-GB" dirty="0"/>
              <a:t>DDD records all locks found in wait state</a:t>
            </a:r>
          </a:p>
          <a:p>
            <a:r>
              <a:rPr lang="en-GB" dirty="0"/>
              <a:t>Transaction becomes a candidate for termination if found in same lock wait state on two successive iterations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E9E37C-04A5-7646-A42C-24884031AA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629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</p:spTree>
    <p:extLst>
      <p:ext uri="{BB962C8B-B14F-4D97-AF65-F5344CB8AC3E}">
        <p14:creationId xmlns:p14="http://schemas.microsoft.com/office/powerpoint/2010/main" val="7352719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preserve the ACID properties for parallelised transactions</a:t>
            </a:r>
          </a:p>
          <a:p>
            <a:pPr lvl="1"/>
            <a:r>
              <a:rPr lang="en-GB" dirty="0"/>
              <a:t>Isolation is taken care of by 2PL protocol</a:t>
            </a:r>
          </a:p>
          <a:p>
            <a:pPr lvl="1"/>
            <a:r>
              <a:rPr lang="en-GB" dirty="0"/>
              <a:t>Isolation implies Consistency</a:t>
            </a:r>
          </a:p>
          <a:p>
            <a:pPr lvl="1"/>
            <a:r>
              <a:rPr lang="en-GB" dirty="0"/>
              <a:t>Durability can be taken care of node-by-node, with proper logging and recovery routines</a:t>
            </a:r>
          </a:p>
          <a:p>
            <a:pPr lvl="1"/>
            <a:r>
              <a:rPr lang="en-GB" dirty="0"/>
              <a:t>Atomicity is the hard part. We need to commit all parts of a transaction, or abort all parts</a:t>
            </a:r>
          </a:p>
          <a:p>
            <a:pPr marL="0" indent="0">
              <a:buNone/>
            </a:pPr>
            <a:r>
              <a:rPr lang="en-GB" dirty="0"/>
              <a:t>Two-phase commit protocol (2PC) is used to ensure that Atomicity is preserved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FD77A-7775-804D-BFF5-5FDF540AD6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25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Two-Phase Commit (2PC)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decomposed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Global transaction is managed by a single site, known 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Local transactions may be executed on separate sites, known as the </a:t>
            </a:r>
            <a:r>
              <a:rPr lang="en-GB" i="1" dirty="0"/>
              <a:t>participants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798B7-CD03-F646-83C3-BC821C58F3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042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Coordinator sends “prepare T” message to all participants</a:t>
            </a:r>
          </a:p>
          <a:p>
            <a:r>
              <a:rPr lang="en-GB" dirty="0"/>
              <a:t>Participants respond with either “vote-commit T” or </a:t>
            </a:r>
            <a:br>
              <a:rPr lang="en-GB" dirty="0"/>
            </a:br>
            <a:r>
              <a:rPr lang="en-GB" dirty="0"/>
              <a:t>“vote-abort T”</a:t>
            </a:r>
          </a:p>
          <a:p>
            <a:r>
              <a:rPr lang="en-GB" dirty="0"/>
              <a:t>Coordinator waits for participants to respond within a timeout period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EFB7C-B52F-224C-BDD0-36C66F0BA0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3658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“vote-commit T” (to commit), send “commit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“vote-abort T”, send “abort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1951-04AD-0548-B004-15729925EE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3655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66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398430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9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67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4EB125-F74B-CD46-957D-169F66042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69826" y="429309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30266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369922422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68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570FE1-5C13-D740-8E13-110D6A80C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64002373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69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72BAA5-EBC3-FB4F-8A0C-3ACD0DD859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1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020494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Definitions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Parallelism</a:t>
            </a:r>
          </a:p>
          <a:p>
            <a:pPr lvl="1"/>
            <a:r>
              <a:rPr lang="en-GB" dirty="0"/>
              <a:t>An arrangement or state that permits several operations or tasks to be performed simultaneously rather than consecutively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Parallel Databases</a:t>
            </a:r>
          </a:p>
          <a:p>
            <a:pPr lvl="1"/>
            <a:r>
              <a:rPr lang="en-GB" dirty="0"/>
              <a:t>have the ability to split:</a:t>
            </a:r>
          </a:p>
          <a:p>
            <a:pPr lvl="2"/>
            <a:r>
              <a:rPr lang="en-GB" dirty="0"/>
              <a:t>processing of data</a:t>
            </a:r>
          </a:p>
          <a:p>
            <a:pPr lvl="2"/>
            <a:r>
              <a:rPr lang="en-GB" dirty="0"/>
              <a:t>access to data</a:t>
            </a:r>
          </a:p>
          <a:p>
            <a:pPr lvl="1"/>
            <a:r>
              <a:rPr lang="en-GB" dirty="0"/>
              <a:t>across multiple processors, multiple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C4D69-8E52-4142-87EB-3DA26C9B4C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79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70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3A7EC-02B9-AA4C-9F2A-93BBA1001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37" name="Straight Arrow Connector 36"/>
          <p:cNvCxnSpPr>
            <a:stCxn id="2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4" idx="2"/>
            <a:endCxn id="35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90000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71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B36AE4-C239-3E4D-AD6D-AE0674C8FC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3" name="Straight Arrow Connector 32"/>
          <p:cNvCxnSpPr>
            <a:stCxn id="30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8" name="Straight Arrow Connector 37"/>
          <p:cNvCxnSpPr>
            <a:stCxn id="35" idx="2"/>
            <a:endCxn id="36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2"/>
            <a:endCxn id="37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679521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72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8C6728-A8FB-6B40-A113-EDBD5D5DAF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5" name="Straight Arrow Connector 34"/>
          <p:cNvCxnSpPr>
            <a:stCxn id="28" idx="2"/>
            <a:endCxn id="33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3" idx="2"/>
            <a:endCxn id="34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8" name="Rounded Rectangle 37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40" name="Straight Arrow Connector 39"/>
          <p:cNvCxnSpPr>
            <a:stCxn id="37" idx="2"/>
            <a:endCxn id="38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587937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Coordinator State Diagram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73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E1D1D6-A523-7047-B7BC-60A4D492E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3943648" y="2492896"/>
            <a:ext cx="17011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sent: prepare T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663311" y="3789040"/>
            <a:ext cx="194155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vote-abort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sent: abort T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5569541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569541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4655841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 bwMode="auto">
          <a:xfrm>
            <a:off x="6096000" y="2276873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6" idx="2"/>
            <a:endCxn id="17" idx="0"/>
          </p:cNvCxnSpPr>
          <p:nvPr/>
        </p:nvCxnSpPr>
        <p:spPr bwMode="auto">
          <a:xfrm flipH="1">
            <a:off x="5182300" y="3535550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ounded Rectangle 19"/>
          <p:cNvSpPr/>
          <p:nvPr/>
        </p:nvSpPr>
        <p:spPr bwMode="auto">
          <a:xfrm>
            <a:off x="6456041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21" name="Straight Arrow Connector 20"/>
          <p:cNvCxnSpPr>
            <a:stCxn id="16" idx="2"/>
            <a:endCxn id="20" idx="0"/>
          </p:cNvCxnSpPr>
          <p:nvPr/>
        </p:nvCxnSpPr>
        <p:spPr bwMode="auto">
          <a:xfrm>
            <a:off x="6096000" y="3535550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888089" y="3789040"/>
            <a:ext cx="21643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vote-commit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sent: commit T</a:t>
            </a:r>
          </a:p>
        </p:txBody>
      </p:sp>
    </p:spTree>
    <p:extLst>
      <p:ext uri="{BB962C8B-B14F-4D97-AF65-F5344CB8AC3E}">
        <p14:creationId xmlns:p14="http://schemas.microsoft.com/office/powerpoint/2010/main" val="116530587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Participant State Diagram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>
                <a:latin typeface="Lucida Sans" panose="020B0602030504020204" pitchFamily="34" charset="77"/>
              </a:rPr>
              <a:pPr/>
              <a:t>74</a:t>
            </a:fld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D4756-D04A-6049-B692-6BA6CCB879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58067" name="Text Box 19"/>
          <p:cNvSpPr txBox="1">
            <a:spLocks noChangeArrowheads="1"/>
          </p:cNvSpPr>
          <p:nvPr/>
        </p:nvSpPr>
        <p:spPr bwMode="auto">
          <a:xfrm>
            <a:off x="3935760" y="2420888"/>
            <a:ext cx="21771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prepare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sent: vote-commit T</a:t>
            </a:r>
          </a:p>
        </p:txBody>
      </p:sp>
      <p:sp>
        <p:nvSpPr>
          <p:cNvPr id="258068" name="Text Box 20"/>
          <p:cNvSpPr txBox="1">
            <a:spLocks noChangeArrowheads="1"/>
          </p:cNvSpPr>
          <p:nvPr/>
        </p:nvSpPr>
        <p:spPr bwMode="auto">
          <a:xfrm>
            <a:off x="4079776" y="3789040"/>
            <a:ext cx="16738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commit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send: </a:t>
            </a:r>
            <a:r>
              <a:rPr lang="en-GB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GB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569541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5569541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4655841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16" name="Straight Arrow Connector 15"/>
          <p:cNvCxnSpPr>
            <a:stCxn id="13" idx="2"/>
            <a:endCxn id="14" idx="0"/>
          </p:cNvCxnSpPr>
          <p:nvPr/>
        </p:nvCxnSpPr>
        <p:spPr bwMode="auto">
          <a:xfrm>
            <a:off x="6096000" y="2276873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4" idx="2"/>
            <a:endCxn id="15" idx="0"/>
          </p:cNvCxnSpPr>
          <p:nvPr/>
        </p:nvCxnSpPr>
        <p:spPr bwMode="auto">
          <a:xfrm flipH="1">
            <a:off x="5182300" y="3535550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6456041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19" name="Straight Arrow Connector 18"/>
          <p:cNvCxnSpPr>
            <a:stCxn id="14" idx="2"/>
            <a:endCxn id="18" idx="0"/>
          </p:cNvCxnSpPr>
          <p:nvPr/>
        </p:nvCxnSpPr>
        <p:spPr bwMode="auto">
          <a:xfrm>
            <a:off x="6096000" y="3535550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Elbow Connector 10"/>
          <p:cNvCxnSpPr>
            <a:stCxn id="13" idx="3"/>
            <a:endCxn id="18" idx="3"/>
          </p:cNvCxnSpPr>
          <p:nvPr/>
        </p:nvCxnSpPr>
        <p:spPr bwMode="auto">
          <a:xfrm>
            <a:off x="6622459" y="2096852"/>
            <a:ext cx="886500" cy="2880320"/>
          </a:xfrm>
          <a:prstGeom prst="bentConnector3">
            <a:avLst>
              <a:gd name="adj1" fmla="val 186462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8328249" y="2420888"/>
            <a:ext cx="19543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prepare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sent: vote-abort T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6672064" y="3789040"/>
            <a:ext cx="145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latin typeface="Lucida Sans" panose="020B0602030504020204" pitchFamily="34" charset="77"/>
                <a:cs typeface="Georgia"/>
              </a:rPr>
              <a:t>recv</a:t>
            </a:r>
            <a:r>
              <a:rPr lang="en-GB" sz="1600" dirty="0">
                <a:latin typeface="Lucida Sans" panose="020B0602030504020204" pitchFamily="34" charset="77"/>
                <a:cs typeface="Georgia"/>
              </a:rPr>
              <a:t>: abort T</a:t>
            </a:r>
            <a:br>
              <a:rPr lang="en-GB" sz="1600" dirty="0">
                <a:latin typeface="Lucida Sans" panose="020B0602030504020204" pitchFamily="34" charset="77"/>
                <a:cs typeface="Georgia"/>
              </a:rPr>
            </a:br>
            <a:r>
              <a:rPr lang="en-GB" sz="1600" dirty="0">
                <a:latin typeface="Lucida Sans" panose="020B0602030504020204" pitchFamily="34" charset="77"/>
                <a:cs typeface="Georgia"/>
              </a:rPr>
              <a:t>send: </a:t>
            </a:r>
            <a:r>
              <a:rPr lang="en-GB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GB" sz="1600" dirty="0">
              <a:latin typeface="Lucida Sans" panose="020B0602030504020204" pitchFamily="34" charset="77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7894882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coordinator or a participant fails during the commit, two things happen:</a:t>
            </a:r>
          </a:p>
          <a:p>
            <a:pPr lvl="1"/>
            <a:r>
              <a:rPr lang="en-US" dirty="0"/>
              <a:t>The other sites will time out while waiting for the next message from the failed site and invoke a </a:t>
            </a:r>
            <a:r>
              <a:rPr lang="en-US" i="1" dirty="0"/>
              <a:t>termination protocol</a:t>
            </a:r>
            <a:endParaRPr lang="en-US" dirty="0"/>
          </a:p>
          <a:p>
            <a:pPr lvl="1"/>
            <a:r>
              <a:rPr lang="en-US" dirty="0"/>
              <a:t>When the failed site restarts, it tries to work out the state of the commit by invoking a </a:t>
            </a:r>
            <a:r>
              <a:rPr lang="en-US" i="1" dirty="0"/>
              <a:t>recovery protocol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behaviour</a:t>
            </a:r>
            <a:r>
              <a:rPr lang="en-US" dirty="0"/>
              <a:t> of the sites under these protocols depends on the state they were in when the site failed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A949D-7740-FA49-92FB-23BE224AA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6980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Coordinator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76</a:t>
            </a:fld>
            <a:endParaRPr lang="en-US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Timeout in WAIT</a:t>
            </a:r>
          </a:p>
          <a:p>
            <a:pPr lvl="1"/>
            <a:r>
              <a:rPr lang="en-GB" dirty="0"/>
              <a:t>Coordinator is waiting for participants to vote on whether they're going to commit or abort</a:t>
            </a:r>
          </a:p>
          <a:p>
            <a:pPr lvl="1"/>
            <a:r>
              <a:rPr lang="en-GB" dirty="0"/>
              <a:t>A missing vote means that the coordinator cannot commit the global transaction</a:t>
            </a:r>
          </a:p>
          <a:p>
            <a:pPr lvl="1"/>
            <a:r>
              <a:rPr lang="en-GB" dirty="0"/>
              <a:t>Coordinator may abort the global transaction</a:t>
            </a:r>
          </a:p>
          <a:p>
            <a:pPr marL="0" indent="0">
              <a:buNone/>
            </a:pPr>
            <a:r>
              <a:rPr lang="en-GB" dirty="0"/>
              <a:t>Timeout in COMMIT/ABORT</a:t>
            </a:r>
          </a:p>
          <a:p>
            <a:pPr lvl="1"/>
            <a:r>
              <a:rPr lang="en-GB" dirty="0"/>
              <a:t>Coordinator is waiting for participants to acknowledge successful commit or abort</a:t>
            </a:r>
          </a:p>
          <a:p>
            <a:pPr lvl="1"/>
            <a:r>
              <a:rPr lang="en-GB" dirty="0"/>
              <a:t>Coordinator resends global decision to participants who have not acknowledged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D21E-8D50-A84E-B047-0D95FFBB39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2901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Participant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77</a:t>
            </a:fld>
            <a:endParaRPr lang="en-US" dirty="0"/>
          </a:p>
        </p:txBody>
      </p:sp>
      <p:sp>
        <p:nvSpPr>
          <p:cNvPr id="26829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Timeout in INITIAL</a:t>
            </a:r>
          </a:p>
          <a:p>
            <a:pPr lvl="1"/>
            <a:r>
              <a:rPr lang="en-GB" dirty="0"/>
              <a:t>Participant is waiting for a “prepare T”</a:t>
            </a:r>
          </a:p>
          <a:p>
            <a:pPr lvl="1"/>
            <a:r>
              <a:rPr lang="en-GB" dirty="0"/>
              <a:t>May unilaterally abort the transaction after a timeout</a:t>
            </a:r>
          </a:p>
          <a:p>
            <a:pPr lvl="1"/>
            <a:r>
              <a:rPr lang="en-GB" dirty="0"/>
              <a:t>If “prepare T” arrives after unilateral abort, either:</a:t>
            </a:r>
          </a:p>
          <a:p>
            <a:pPr lvl="2"/>
            <a:r>
              <a:rPr lang="en-GB" dirty="0"/>
              <a:t>resend the “vote-abort T” message or </a:t>
            </a:r>
          </a:p>
          <a:p>
            <a:pPr lvl="2"/>
            <a:r>
              <a:rPr lang="en-GB" dirty="0"/>
              <a:t>ignore (coordinator then times out in WAIT)</a:t>
            </a:r>
          </a:p>
          <a:p>
            <a:pPr marL="0" indent="0">
              <a:buNone/>
            </a:pPr>
            <a:r>
              <a:rPr lang="en-GB" dirty="0"/>
              <a:t>Timeout in READY</a:t>
            </a:r>
          </a:p>
          <a:p>
            <a:pPr lvl="1"/>
            <a:r>
              <a:rPr lang="en-GB" dirty="0"/>
              <a:t>Participant is waiting for the instruction to commit or abort – blocked without further information</a:t>
            </a:r>
          </a:p>
          <a:p>
            <a:pPr lvl="1"/>
            <a:r>
              <a:rPr lang="en-GB" dirty="0"/>
              <a:t>Participant can contact other participants to find one that knows the decision – cooperative termination protocol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B5DDA-0596-D143-85D6-BF7B4D6063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710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78</a:t>
            </a:fld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pPr lvl="1"/>
            <a:r>
              <a:rPr lang="en-GB" dirty="0"/>
              <a:t>Commit not yet begun, restart commit procedure</a:t>
            </a:r>
          </a:p>
          <a:p>
            <a:pPr marL="0" indent="0">
              <a:buNone/>
            </a:pPr>
            <a:r>
              <a:rPr lang="en-GB" dirty="0"/>
              <a:t>Failure in WAIT</a:t>
            </a:r>
          </a:p>
          <a:p>
            <a:pPr lvl="1"/>
            <a:r>
              <a:rPr lang="en-GB" dirty="0"/>
              <a:t>Coordinator has sent “prepare T”, but has not yet received all </a:t>
            </a:r>
            <a:br>
              <a:rPr lang="en-GB" dirty="0"/>
            </a:br>
            <a:r>
              <a:rPr lang="en-GB" dirty="0"/>
              <a:t>vote-commit/vote-abort messages from participants</a:t>
            </a:r>
          </a:p>
          <a:p>
            <a:pPr lvl="1"/>
            <a:r>
              <a:rPr lang="en-GB" dirty="0"/>
              <a:t>Recovery restarts commit procedure by resending “prepare T”</a:t>
            </a:r>
          </a:p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pPr lvl="1"/>
            <a:r>
              <a:rPr lang="en-GB" dirty="0"/>
              <a:t>If coordinator has received all “</a:t>
            </a:r>
            <a:r>
              <a:rPr lang="en-GB" dirty="0" err="1"/>
              <a:t>ack</a:t>
            </a:r>
            <a:r>
              <a:rPr lang="en-GB" dirty="0"/>
              <a:t>” messages, complete successfully</a:t>
            </a:r>
          </a:p>
          <a:p>
            <a:pPr lvl="1"/>
            <a:r>
              <a:rPr lang="en-GB" dirty="0"/>
              <a:t>Otherwise, terminate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A05BD-587D-3246-BEBB-6EC39028ED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2792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pPr lvl="1"/>
            <a:r>
              <a:rPr lang="en-GB" dirty="0"/>
              <a:t>Participant has not yet voted</a:t>
            </a:r>
          </a:p>
          <a:p>
            <a:pPr lvl="1"/>
            <a:r>
              <a:rPr lang="en-GB" dirty="0"/>
              <a:t>Coordinator cannot have reached a decision</a:t>
            </a:r>
          </a:p>
          <a:p>
            <a:pPr lvl="1"/>
            <a:r>
              <a:rPr lang="en-GB" dirty="0"/>
              <a:t>Participant should unilaterally abort by sending “vote-abort T”</a:t>
            </a:r>
          </a:p>
          <a:p>
            <a:pPr marL="0" indent="0">
              <a:buNone/>
            </a:pPr>
            <a:r>
              <a:rPr lang="en-GB" dirty="0"/>
              <a:t>Failure in READY</a:t>
            </a:r>
          </a:p>
          <a:p>
            <a:pPr lvl="1"/>
            <a:r>
              <a:rPr lang="en-GB" dirty="0"/>
              <a:t>Participant has voted, but doesn't know what the global decision was</a:t>
            </a:r>
          </a:p>
          <a:p>
            <a:pPr lvl="1"/>
            <a:r>
              <a:rPr lang="en-GB" dirty="0"/>
              <a:t>Cooperative termination protocol</a:t>
            </a:r>
          </a:p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pPr lvl="1"/>
            <a:r>
              <a:rPr lang="en-GB" dirty="0"/>
              <a:t>Resend “</a:t>
            </a:r>
            <a:r>
              <a:rPr lang="en-GB" dirty="0" err="1"/>
              <a:t>ack</a:t>
            </a:r>
            <a:r>
              <a:rPr lang="en-GB" dirty="0"/>
              <a:t>” message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72C76-A5D3-844C-B4DD-4F562D4AB5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59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Parallel Databases?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Hardware trends</a:t>
            </a:r>
          </a:p>
          <a:p>
            <a:r>
              <a:rPr lang="en-GB" dirty="0"/>
              <a:t>Reduced elapsed time for queries</a:t>
            </a:r>
          </a:p>
          <a:p>
            <a:r>
              <a:rPr lang="en-GB" dirty="0"/>
              <a:t>Increased transaction throughput</a:t>
            </a:r>
          </a:p>
          <a:p>
            <a:r>
              <a:rPr lang="en-GB" dirty="0"/>
              <a:t>Increased scalability</a:t>
            </a:r>
          </a:p>
          <a:p>
            <a:r>
              <a:rPr lang="en-GB" dirty="0"/>
              <a:t>Better price/performance</a:t>
            </a:r>
          </a:p>
          <a:p>
            <a:r>
              <a:rPr lang="en-GB" dirty="0"/>
              <a:t>Improved application availability</a:t>
            </a:r>
          </a:p>
          <a:p>
            <a:r>
              <a:rPr lang="en-GB" dirty="0"/>
              <a:t>Access to more data</a:t>
            </a:r>
          </a:p>
          <a:p>
            <a:endParaRPr lang="en-GB" dirty="0"/>
          </a:p>
          <a:p>
            <a:r>
              <a:rPr lang="en-GB" dirty="0"/>
              <a:t> in short, for better performance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B510D9-CCFF-C647-BD23-611F972BBD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5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Utilities</a:t>
            </a:r>
          </a:p>
        </p:txBody>
      </p:sp>
    </p:spTree>
    <p:extLst>
      <p:ext uri="{BB962C8B-B14F-4D97-AF65-F5344CB8AC3E}">
        <p14:creationId xmlns:p14="http://schemas.microsoft.com/office/powerpoint/2010/main" val="378928488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Parallel Utilities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Ancillary operations can also exploit the parallel hardware</a:t>
            </a:r>
          </a:p>
          <a:p>
            <a:pPr lvl="1"/>
            <a:r>
              <a:rPr lang="en-GB" dirty="0"/>
              <a:t>Parallel Data Loading/Import/Export</a:t>
            </a:r>
          </a:p>
          <a:p>
            <a:pPr lvl="1"/>
            <a:r>
              <a:rPr lang="en-GB" dirty="0"/>
              <a:t>Parallel Index Creation</a:t>
            </a:r>
          </a:p>
          <a:p>
            <a:pPr lvl="1"/>
            <a:r>
              <a:rPr lang="en-GB" dirty="0"/>
              <a:t>Parallel Rebalancing</a:t>
            </a:r>
          </a:p>
          <a:p>
            <a:pPr lvl="1"/>
            <a:r>
              <a:rPr lang="en-GB" dirty="0"/>
              <a:t>Parallel Backup</a:t>
            </a:r>
          </a:p>
          <a:p>
            <a:pPr lvl="1"/>
            <a:r>
              <a:rPr lang="en-GB" dirty="0"/>
              <a:t>Parallel Recovery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40DCD-70B1-4043-8B6E-F5123AE850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136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Distributed Databases</a:t>
            </a:r>
          </a:p>
        </p:txBody>
      </p:sp>
    </p:spTree>
    <p:extLst>
      <p:ext uri="{BB962C8B-B14F-4D97-AF65-F5344CB8AC3E}">
        <p14:creationId xmlns:p14="http://schemas.microsoft.com/office/powerpoint/2010/main" val="3650773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Architectures</a:t>
            </a:r>
          </a:p>
        </p:txBody>
      </p:sp>
    </p:spTree>
    <p:extLst>
      <p:ext uri="{BB962C8B-B14F-4D97-AF65-F5344CB8AC3E}">
        <p14:creationId xmlns:p14="http://schemas.microsoft.com/office/powerpoint/2010/main" val="33912003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7ea6606-3653-47fa-b268-91e6b6ffd5ec"/>
</p:tagLst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54</TotalTime>
  <Words>2403</Words>
  <Application>Microsoft Macintosh PowerPoint</Application>
  <PresentationFormat>Widescreen</PresentationFormat>
  <Paragraphs>750</Paragraphs>
  <Slides>82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82</vt:i4>
      </vt:variant>
    </vt:vector>
  </HeadingPairs>
  <TitlesOfParts>
    <vt:vector size="96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Parallel Databases</vt:lpstr>
      <vt:lpstr>Overview</vt:lpstr>
      <vt:lpstr>The I/O Bottleneck</vt:lpstr>
      <vt:lpstr>The Memory Hierarchy, Revisited</vt:lpstr>
      <vt:lpstr>The I/O Bottleneck</vt:lpstr>
      <vt:lpstr>Definitions</vt:lpstr>
      <vt:lpstr>Why Parallel Databases?</vt:lpstr>
      <vt:lpstr>Parallel Architectures</vt:lpstr>
      <vt:lpstr>Shared Memory Architecture</vt:lpstr>
      <vt:lpstr>Software – Shared Memory</vt:lpstr>
      <vt:lpstr>Shared Disc Architecture</vt:lpstr>
      <vt:lpstr>Software – Shared Disc</vt:lpstr>
      <vt:lpstr>Shared Nothing Architecture</vt:lpstr>
      <vt:lpstr>Software - Shared Nothing</vt:lpstr>
      <vt:lpstr>Hardware vs. Software Architecture</vt:lpstr>
      <vt:lpstr>Shared Nothing Challenges</vt:lpstr>
      <vt:lpstr>Parallel Query Processing</vt:lpstr>
      <vt:lpstr>Dividing up the Work</vt:lpstr>
      <vt:lpstr>Database Software on each node</vt:lpstr>
      <vt:lpstr>Inter-Query Parallelism</vt:lpstr>
      <vt:lpstr>Intra-Query Parallelism</vt:lpstr>
      <vt:lpstr>Intra-Operator Parallelism</vt:lpstr>
      <vt:lpstr>Intra-Operator Parallelism</vt:lpstr>
      <vt:lpstr>Partitioning</vt:lpstr>
      <vt:lpstr>Range Partitioning</vt:lpstr>
      <vt:lpstr>Hash Partitioning</vt:lpstr>
      <vt:lpstr>Schema Partitioning</vt:lpstr>
      <vt:lpstr>Rebalancing Data</vt:lpstr>
      <vt:lpstr>Intra-Operator Parallelism</vt:lpstr>
      <vt:lpstr>Data Shipping</vt:lpstr>
      <vt:lpstr>Data Shipping</vt:lpstr>
      <vt:lpstr>Query Shipping</vt:lpstr>
      <vt:lpstr>Query Shipping</vt:lpstr>
      <vt:lpstr>Query Shipping Benefits</vt:lpstr>
      <vt:lpstr>Inter-Operator Parallelism</vt:lpstr>
      <vt:lpstr>Inter-Operator Parallelism</vt:lpstr>
      <vt:lpstr>Inter-Operator Parallelism</vt:lpstr>
      <vt:lpstr>Intra- + Inter-Operator Parallelism</vt:lpstr>
      <vt:lpstr>The Volcano Architecture</vt:lpstr>
      <vt:lpstr>Exchange Operators</vt:lpstr>
      <vt:lpstr>Exchange Operators</vt:lpstr>
      <vt:lpstr>Exchange Operators</vt:lpstr>
      <vt:lpstr>Exchange Operators</vt:lpstr>
      <vt:lpstr>PowerPoint Presentation</vt:lpstr>
      <vt:lpstr>Bushy Parallelism</vt:lpstr>
      <vt:lpstr>Bushy Parallelism</vt:lpstr>
      <vt:lpstr>Parallel Query Processing</vt:lpstr>
      <vt:lpstr>Some Parallel Queries</vt:lpstr>
      <vt:lpstr>Orders Database</vt:lpstr>
      <vt:lpstr>Enquiry/Query without join</vt:lpstr>
      <vt:lpstr>Collocated Join</vt:lpstr>
      <vt:lpstr>Directed Join</vt:lpstr>
      <vt:lpstr>Broadcast Join</vt:lpstr>
      <vt:lpstr>Repartitioned Join</vt:lpstr>
      <vt:lpstr>Concurrency Control</vt:lpstr>
      <vt:lpstr>Concurrency and Parallelism</vt:lpstr>
      <vt:lpstr>Locking and Deadlocks</vt:lpstr>
      <vt:lpstr>Resolving Deadlocks</vt:lpstr>
      <vt:lpstr>Resolving Deadlocks</vt:lpstr>
      <vt:lpstr>Reliability</vt:lpstr>
      <vt:lpstr>Reliability</vt:lpstr>
      <vt:lpstr>Two-Phase Commit (2PC)</vt:lpstr>
      <vt:lpstr>Phase 1: Voting</vt:lpstr>
      <vt:lpstr>Phase 2: Decision</vt:lpstr>
      <vt:lpstr>Normal Operation</vt:lpstr>
      <vt:lpstr>Logging</vt:lpstr>
      <vt:lpstr>Aborted Transaction</vt:lpstr>
      <vt:lpstr>Aborted Transaction</vt:lpstr>
      <vt:lpstr>State Transitions</vt:lpstr>
      <vt:lpstr>State Transitions</vt:lpstr>
      <vt:lpstr>State Transitions</vt:lpstr>
      <vt:lpstr>Coordinator State Diagram</vt:lpstr>
      <vt:lpstr>Participant State Diagram</vt:lpstr>
      <vt:lpstr>Dealing with failures</vt:lpstr>
      <vt:lpstr>Termination Protocol: Coordinator</vt:lpstr>
      <vt:lpstr>Termination Protocol: Participant</vt:lpstr>
      <vt:lpstr>Recovery Protocol: Coordinator</vt:lpstr>
      <vt:lpstr>Recovery Protocol: Participant</vt:lpstr>
      <vt:lpstr>Parallel Utilities</vt:lpstr>
      <vt:lpstr>Parallel Utilities</vt:lpstr>
      <vt:lpstr>Next Lecture: Distributed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11</cp:revision>
  <dcterms:created xsi:type="dcterms:W3CDTF">2019-03-11T08:56:41Z</dcterms:created>
  <dcterms:modified xsi:type="dcterms:W3CDTF">2019-03-15T11:22:32Z</dcterms:modified>
</cp:coreProperties>
</file>