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62"/>
  </p:notesMasterIdLst>
  <p:sldIdLst>
    <p:sldId id="259" r:id="rId9"/>
    <p:sldId id="257" r:id="rId10"/>
    <p:sldId id="266" r:id="rId11"/>
    <p:sldId id="337" r:id="rId12"/>
    <p:sldId id="338" r:id="rId13"/>
    <p:sldId id="339" r:id="rId14"/>
    <p:sldId id="340" r:id="rId15"/>
    <p:sldId id="272" r:id="rId16"/>
    <p:sldId id="273" r:id="rId17"/>
    <p:sldId id="274" r:id="rId18"/>
    <p:sldId id="280" r:id="rId19"/>
    <p:sldId id="275" r:id="rId20"/>
    <p:sldId id="288" r:id="rId21"/>
    <p:sldId id="279" r:id="rId22"/>
    <p:sldId id="308" r:id="rId23"/>
    <p:sldId id="281" r:id="rId24"/>
    <p:sldId id="289" r:id="rId25"/>
    <p:sldId id="283" r:id="rId26"/>
    <p:sldId id="309" r:id="rId27"/>
    <p:sldId id="327" r:id="rId28"/>
    <p:sldId id="284" r:id="rId29"/>
    <p:sldId id="285" r:id="rId30"/>
    <p:sldId id="328" r:id="rId31"/>
    <p:sldId id="329" r:id="rId32"/>
    <p:sldId id="286" r:id="rId33"/>
    <p:sldId id="287" r:id="rId34"/>
    <p:sldId id="330" r:id="rId35"/>
    <p:sldId id="333" r:id="rId36"/>
    <p:sldId id="298" r:id="rId37"/>
    <p:sldId id="331" r:id="rId38"/>
    <p:sldId id="316" r:id="rId39"/>
    <p:sldId id="332" r:id="rId40"/>
    <p:sldId id="290" r:id="rId41"/>
    <p:sldId id="291" r:id="rId42"/>
    <p:sldId id="292" r:id="rId43"/>
    <p:sldId id="293" r:id="rId44"/>
    <p:sldId id="294" r:id="rId45"/>
    <p:sldId id="296" r:id="rId46"/>
    <p:sldId id="335" r:id="rId47"/>
    <p:sldId id="336" r:id="rId48"/>
    <p:sldId id="297" r:id="rId49"/>
    <p:sldId id="341" r:id="rId50"/>
    <p:sldId id="299" r:id="rId51"/>
    <p:sldId id="342" r:id="rId52"/>
    <p:sldId id="300" r:id="rId53"/>
    <p:sldId id="343" r:id="rId54"/>
    <p:sldId id="301" r:id="rId55"/>
    <p:sldId id="302" r:id="rId56"/>
    <p:sldId id="303" r:id="rId57"/>
    <p:sldId id="304" r:id="rId58"/>
    <p:sldId id="305" r:id="rId59"/>
    <p:sldId id="306" r:id="rId60"/>
    <p:sldId id="322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2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4"/>
    <p:restoredTop sz="94709"/>
  </p:normalViewPr>
  <p:slideViewPr>
    <p:cSldViewPr snapToGrid="0" snapToObjects="1" showGuides="1">
      <p:cViewPr varScale="1">
        <p:scale>
          <a:sx n="147" d="100"/>
          <a:sy n="147" d="100"/>
        </p:scale>
        <p:origin x="1232" y="200"/>
      </p:cViewPr>
      <p:guideLst>
        <p:guide orient="horz" pos="2115"/>
        <p:guide pos="22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63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66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3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11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73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53207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27478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backwards </a:t>
            </a:r>
            <a:r>
              <a:rPr lang="mr-IN" dirty="0"/>
              <a:t>–</a:t>
            </a:r>
            <a:r>
              <a:rPr lang="en-US" dirty="0"/>
              <a:t> from new to 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11808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forwards</a:t>
            </a:r>
            <a:r>
              <a:rPr lang="en-US" baseline="0" dirty="0"/>
              <a:t> = old to new</a:t>
            </a:r>
          </a:p>
          <a:p>
            <a:r>
              <a:rPr lang="en-US" baseline="0" dirty="0"/>
              <a:t>	we want the most recent change to persist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36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50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30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70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856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6092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08/03/2019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</p:spTree>
    <p:extLst>
      <p:ext uri="{BB962C8B-B14F-4D97-AF65-F5344CB8AC3E}">
        <p14:creationId xmlns:p14="http://schemas.microsoft.com/office/powerpoint/2010/main" val="233140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approach to recovering from a system crash relies on a persistent record of changes made during a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Append-only files used by log manager to record events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Three main approaches to logging:</a:t>
            </a:r>
          </a:p>
          <a:p>
            <a:pPr lvl="1"/>
            <a:r>
              <a:rPr lang="en-US" dirty="0"/>
              <a:t>Undo Logging</a:t>
            </a:r>
          </a:p>
          <a:p>
            <a:pPr lvl="1"/>
            <a:r>
              <a:rPr lang="en-US" dirty="0"/>
              <a:t>Redo Logging</a:t>
            </a:r>
          </a:p>
          <a:p>
            <a:pPr lvl="1"/>
            <a:r>
              <a:rPr lang="en-US" dirty="0"/>
              <a:t>Undo/Redo Logging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CE91C8-EFB3-0B4A-92BF-FBEC29AE0D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11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Records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started execution</a:t>
            </a:r>
          </a:p>
          <a:p>
            <a:pPr marL="0" indent="0">
              <a:buNone/>
            </a:pPr>
            <a:r>
              <a:rPr lang="en-US" b="1" dirty="0"/>
              <a:t>&lt;commit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completed successfully and will make no further changes to database items</a:t>
            </a:r>
          </a:p>
          <a:p>
            <a:pPr marL="0" indent="0">
              <a:buNone/>
            </a:pPr>
            <a:r>
              <a:rPr lang="en-US" b="1" dirty="0"/>
              <a:t>&lt;abort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could not complete successfully. No changes made by T will be copied to disk.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A3805-1119-5246-B551-5C467C7A3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29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</p:spTree>
    <p:extLst>
      <p:ext uri="{BB962C8B-B14F-4D97-AF65-F5344CB8AC3E}">
        <p14:creationId xmlns:p14="http://schemas.microsoft.com/office/powerpoint/2010/main" val="4181792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Repair a database following a system crash by undoing the effects of transactions that were incomplete at the time of the crash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new record type to record changes:</a:t>
            </a:r>
          </a:p>
          <a:p>
            <a:pPr marL="0" indent="0">
              <a:buNone/>
            </a:pPr>
            <a:r>
              <a:rPr lang="en-US" b="1" dirty="0"/>
              <a:t>&lt;T, X, old&gt;</a:t>
            </a:r>
            <a:br>
              <a:rPr lang="en-US" b="1" dirty="0"/>
            </a:br>
            <a:r>
              <a:rPr lang="en-US" dirty="0"/>
              <a:t>Transaction T has changed database item X from its old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2ED5F-1401-B140-93DC-8B3291092E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83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 bwMode="auto">
          <a:xfrm>
            <a:off x="8040688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688816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517017" y="5960289"/>
            <a:ext cx="150041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&lt;commit T4&gt;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398441" y="5958875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6852164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0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1" grpId="0"/>
      <p:bldP spid="62" grpId="0"/>
      <p:bldP spid="63" grpId="0"/>
      <p:bldP spid="66" grpId="0" animBg="1"/>
      <p:bldP spid="6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U1: If transaction T modifies database item X, then a log record of the form &lt;T, X, old&gt; must be written to disk </a:t>
            </a:r>
            <a:r>
              <a:rPr lang="en-US" b="1" dirty="0"/>
              <a:t>before</a:t>
            </a:r>
            <a:r>
              <a:rPr lang="en-US" dirty="0"/>
              <a:t> the new value of X is output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output to disk (but then as soon as possible)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98E06-3944-9349-A360-CFD5E2901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6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&lt;T, X, old&gt;, scanning backwards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&lt;commit T&gt; has been seen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change the value of X in the database back to old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T (that was not aborted)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T&gt;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CCF721-BDD3-344F-B26B-0D985BB4AC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3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2027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799598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Logging and </a:t>
            </a:r>
            <a:r>
              <a:rPr lang="en-US" dirty="0"/>
              <a:t>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3265979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71E221-A836-3649-B29E-7219C33BA8C0}"/>
              </a:ext>
            </a:extLst>
          </p:cNvPr>
          <p:cNvCxnSpPr>
            <a:cxnSpLocks/>
          </p:cNvCxnSpPr>
          <p:nvPr/>
        </p:nvCxnSpPr>
        <p:spPr bwMode="auto">
          <a:xfrm flipH="1">
            <a:off x="623888" y="5228239"/>
            <a:ext cx="8199886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B73D4D6C-DDCA-CD48-B161-F8B7B5B86A2C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6ACD8F9-AB50-8048-A0BC-260C3696A2B5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1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with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Disadvantage of this approach: we must scan the entire log</a:t>
            </a:r>
          </a:p>
          <a:p>
            <a:pPr marL="0" indent="0">
              <a:buNone/>
            </a:pPr>
            <a:r>
              <a:rPr lang="en-US" dirty="0"/>
              <a:t>Introduce a periodic checkpoint in the log</a:t>
            </a:r>
          </a:p>
          <a:p>
            <a:pPr lvl="1"/>
            <a:r>
              <a:rPr lang="en-US" dirty="0"/>
              <a:t>Before checkpoint, all transactions have committed or aborted</a:t>
            </a:r>
          </a:p>
          <a:p>
            <a:pPr lvl="1"/>
            <a:r>
              <a:rPr lang="en-US" dirty="0"/>
              <a:t>Only need search backwards through the log to the most recent checkpoint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The database has been </a:t>
            </a:r>
            <a:r>
              <a:rPr lang="en-US" dirty="0" err="1"/>
              <a:t>checkpointed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F7FD1E-627F-CA45-ADBF-E24E1A5766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13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Stop accepting new transactions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all active transactions commit/abort and write &lt;commit T&gt;/&lt;abort T&gt; to the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</a:t>
            </a:r>
            <a:r>
              <a:rPr lang="en-US" dirty="0" err="1"/>
              <a:t>ckpt</a:t>
            </a:r>
            <a:r>
              <a:rPr lang="en-US" dirty="0"/>
              <a:t>&gt; to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Resume accepting transactions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E9B9B-5131-1645-BFB7-74CFF166F6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55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C61C1D61-285D-A446-9D7C-B4CFE42CD6D1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4B38C07-2D41-5B46-BAD0-132D12E49F94}"/>
              </a:ext>
            </a:extLst>
          </p:cNvPr>
          <p:cNvSpPr txBox="1"/>
          <p:nvPr/>
        </p:nvSpPr>
        <p:spPr>
          <a:xfrm>
            <a:off x="2414808" y="6251185"/>
            <a:ext cx="67967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 and write to log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9C9BCA-5CA5-C948-9ED4-8608F1C6BB24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5261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6" grpId="0"/>
      <p:bldP spid="57" grpId="0"/>
      <p:bldP spid="5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E10BAF4-1768-6843-B452-104D6AD2BD57}"/>
              </a:ext>
            </a:extLst>
          </p:cNvPr>
          <p:cNvCxnSpPr>
            <a:cxnSpLocks/>
          </p:cNvCxnSpPr>
          <p:nvPr/>
        </p:nvCxnSpPr>
        <p:spPr bwMode="auto">
          <a:xfrm flipH="1">
            <a:off x="7755722" y="5228239"/>
            <a:ext cx="1068053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Oval 61">
            <a:extLst>
              <a:ext uri="{FF2B5EF4-FFF2-40B4-BE49-F238E27FC236}">
                <a16:creationId xmlns:a16="http://schemas.microsoft.com/office/drawing/2014/main" id="{CBE3E17A-95F1-DC4C-BEBF-B97E2E957570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917F60E-7B64-254B-8680-3CA90D87B364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646CAB-4259-674B-8168-65595E577BB1}"/>
              </a:ext>
            </a:extLst>
          </p:cNvPr>
          <p:cNvSpPr/>
          <p:nvPr/>
        </p:nvSpPr>
        <p:spPr bwMode="auto">
          <a:xfrm>
            <a:off x="7869975" y="408622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573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Need to stop transaction processing while </a:t>
            </a:r>
            <a:r>
              <a:rPr lang="en-US" dirty="0" err="1"/>
              <a:t>checkpointing</a:t>
            </a:r>
            <a:endParaRPr lang="en-US" dirty="0"/>
          </a:p>
          <a:p>
            <a:pPr lvl="1"/>
            <a:r>
              <a:rPr lang="en-US" dirty="0"/>
              <a:t>System may appear to stall</a:t>
            </a:r>
          </a:p>
          <a:p>
            <a:pPr lvl="1"/>
            <a:r>
              <a:rPr lang="en-US" dirty="0"/>
              <a:t>Allow new transactions to enter the system during the checkpoint.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  <a:br>
              <a:rPr lang="en-US" dirty="0"/>
            </a:br>
            <a:r>
              <a:rPr lang="en-US" dirty="0"/>
              <a:t>Checkpoint starts. T1...</a:t>
            </a:r>
            <a:r>
              <a:rPr lang="en-US" dirty="0" err="1"/>
              <a:t>Tn</a:t>
            </a:r>
            <a:r>
              <a:rPr lang="en-US" dirty="0"/>
              <a:t> are active transactions that have not yet committed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Checkpoint ends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E3319-4169-1746-A125-67357319D6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30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T1..Tn have all committed or aborted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 that new transactions may be started during step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BC2A6-B705-0748-8AE4-E0F2FD8DAC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97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701A981D-973E-4547-88BB-1AA577E95A37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0597EBF-18A1-4A45-91F6-B4AFFFC7E4C6}"/>
              </a:ext>
            </a:extLst>
          </p:cNvPr>
          <p:cNvSpPr txBox="1"/>
          <p:nvPr/>
        </p:nvSpPr>
        <p:spPr>
          <a:xfrm>
            <a:off x="4534535" y="6260833"/>
            <a:ext cx="49500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9767648-BCBE-4140-B232-07056983411B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412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6" grpId="0"/>
      <p:bldP spid="57" grpId="0"/>
      <p:bldP spid="5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6E5C0C-52E1-6B4A-B2AC-90F03C6C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AFD9F8-B73B-1646-817D-BD39613946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cases for recovery depending on latest checkpoint log record:</a:t>
            </a:r>
          </a:p>
          <a:p>
            <a:pPr lvl="1"/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</a:p>
          <a:p>
            <a:pPr lvl="1"/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9E374D-0D18-ED41-A670-74605DD73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5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All incomplete transactions began after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  <a:p>
            <a:pPr lvl="1"/>
            <a:r>
              <a:rPr lang="en-US" dirty="0"/>
              <a:t>Disregard the log before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9C20E7-F1D4-3145-8BE4-1C5737FCE1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2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Durability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 algn="ctr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Once a database is changed and committed, </a:t>
            </a:r>
            <a:br>
              <a:rPr lang="en-GB" dirty="0"/>
            </a:br>
            <a:r>
              <a:rPr lang="en-GB" dirty="0"/>
              <a:t>changes should not be lost because of failure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14B47-7869-D44F-9BA7-4E57BC9E2C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96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6270128" y="5228239"/>
            <a:ext cx="2553648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305062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System crash occurred during checkpoint</a:t>
            </a:r>
          </a:p>
          <a:p>
            <a:pPr lvl="1"/>
            <a:r>
              <a:rPr lang="en-US" dirty="0"/>
              <a:t>Incomplete transactions are those encountered after the </a:t>
            </a:r>
            <a:br>
              <a:rPr lang="en-US" dirty="0"/>
            </a:br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(...)&gt; and those of T1...</a:t>
            </a:r>
            <a:r>
              <a:rPr lang="en-US" dirty="0" err="1"/>
              <a:t>Tn</a:t>
            </a:r>
            <a:r>
              <a:rPr lang="en-US" dirty="0"/>
              <a:t> that were not committed before the crash</a:t>
            </a:r>
          </a:p>
          <a:p>
            <a:pPr lvl="1"/>
            <a:r>
              <a:rPr lang="en-US" dirty="0"/>
              <a:t>Disregard the log before the start of the earliest incomplete transaction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E5132-0BE3-BD4E-B0BE-5DD586E664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52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0682" y="5228239"/>
            <a:ext cx="3373094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A8707807-B806-E24C-AC91-32BD9A6EFF6C}"/>
              </a:ext>
            </a:extLst>
          </p:cNvPr>
          <p:cNvSpPr/>
          <p:nvPr/>
        </p:nvSpPr>
        <p:spPr bwMode="auto">
          <a:xfrm>
            <a:off x="6466879" y="371793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628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5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523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Undo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written to disk (but then as soon as possible)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Potentially causes more disk i/o operations</a:t>
            </a:r>
          </a:p>
          <a:p>
            <a:r>
              <a:rPr lang="en-US" dirty="0"/>
              <a:t>Can we let changes reside in buffer memory for longer?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FCA54C-C7C8-2E4E-A9AF-68B6209818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047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Ignore incomplete transactions, repeat changes made by committed transactions</a:t>
            </a:r>
          </a:p>
          <a:p>
            <a:pPr marL="0" indent="0">
              <a:buNone/>
            </a:pPr>
            <a:r>
              <a:rPr lang="en-US" dirty="0"/>
              <a:t>Write &lt;commit T&gt; log record to disk </a:t>
            </a:r>
            <a:r>
              <a:rPr lang="en-US" b="1" dirty="0"/>
              <a:t>before</a:t>
            </a:r>
            <a:r>
              <a:rPr lang="en-US" dirty="0"/>
              <a:t> changed values are written to disk</a:t>
            </a:r>
          </a:p>
          <a:p>
            <a:pPr lvl="1"/>
            <a:r>
              <a:rPr lang="en-US" dirty="0"/>
              <a:t>If no &lt;commit T</a:t>
            </a:r>
            <a:r>
              <a:rPr lang="en-US"/>
              <a:t>&gt; record </a:t>
            </a:r>
            <a:r>
              <a:rPr lang="en-US" dirty="0"/>
              <a:t>has been written, no changes by T have been written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&lt;T, X, new&gt;</a:t>
            </a:r>
            <a:br>
              <a:rPr lang="en-US" b="1" dirty="0"/>
            </a:br>
            <a:r>
              <a:rPr lang="en-US" dirty="0"/>
              <a:t>Transaction T has changed database item X to a new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B8FC20-695B-AA46-B51B-E4CDB380DB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058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 Rule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R1: Before modifying a database item X on disk, all log records related to the modification (&lt;T, X, new&gt;, &lt;commit T&gt;) must be written to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1943D-4A78-5648-9502-1B7F920F4D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90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20352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identify the committed transactions</a:t>
            </a:r>
          </a:p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new</a:t>
            </a:r>
            <a:r>
              <a:rPr lang="en-US" dirty="0">
                <a:latin typeface="Lucida Console" panose="020B0609040504020204" pitchFamily="49" charset="0"/>
              </a:rPr>
              <a:t>&gt;, scanning forwards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is not committed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write value new for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 to the database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01122-62EB-5948-9FBA-96BB6B66A8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630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97303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Copy the disk block containing database item X into a buffer frame</a:t>
            </a:r>
          </a:p>
        </p:txBody>
      </p:sp>
      <p:cxnSp>
        <p:nvCxnSpPr>
          <p:cNvPr id="37" name="Straight Arrow Connector 36"/>
          <p:cNvCxnSpPr>
            <a:cxnSpLocks/>
            <a:stCxn id="9" idx="1"/>
            <a:endCxn id="23" idx="3"/>
          </p:cNvCxnSpPr>
          <p:nvPr/>
        </p:nvCxnSpPr>
        <p:spPr bwMode="auto">
          <a:xfrm flipH="1"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095692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89D63C4-749F-014F-A88A-FB933A02E72C}"/>
              </a:ext>
            </a:extLst>
          </p:cNvPr>
          <p:cNvCxnSpPr>
            <a:cxnSpLocks/>
          </p:cNvCxnSpPr>
          <p:nvPr/>
        </p:nvCxnSpPr>
        <p:spPr bwMode="auto">
          <a:xfrm>
            <a:off x="623888" y="5229225"/>
            <a:ext cx="820896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21CB740F-B2B4-2940-A1E4-63C86F7167D1}"/>
              </a:ext>
            </a:extLst>
          </p:cNvPr>
          <p:cNvSpPr/>
          <p:nvPr/>
        </p:nvSpPr>
        <p:spPr bwMode="auto">
          <a:xfrm>
            <a:off x="4226928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763E7E6-DF21-594A-B4AB-0FA92CD074FF}"/>
              </a:ext>
            </a:extLst>
          </p:cNvPr>
          <p:cNvSpPr/>
          <p:nvPr/>
        </p:nvSpPr>
        <p:spPr bwMode="auto">
          <a:xfrm>
            <a:off x="2170421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C4214FD-20A8-3245-A135-0D8752BB0994}"/>
              </a:ext>
            </a:extLst>
          </p:cNvPr>
          <p:cNvSpPr/>
          <p:nvPr/>
        </p:nvSpPr>
        <p:spPr bwMode="auto">
          <a:xfrm>
            <a:off x="3048897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594E81F-3832-AD42-8388-CC13C2E2607D}"/>
              </a:ext>
            </a:extLst>
          </p:cNvPr>
          <p:cNvSpPr/>
          <p:nvPr/>
        </p:nvSpPr>
        <p:spPr bwMode="auto">
          <a:xfrm>
            <a:off x="4622491" y="227394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2A9BEBA-2FAC-E44C-BAA7-4A75DA02AF9D}"/>
              </a:ext>
            </a:extLst>
          </p:cNvPr>
          <p:cNvSpPr/>
          <p:nvPr/>
        </p:nvSpPr>
        <p:spPr bwMode="auto">
          <a:xfrm>
            <a:off x="5520866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8501A6B-3EE6-3246-A70E-5E360AE489FA}"/>
              </a:ext>
            </a:extLst>
          </p:cNvPr>
          <p:cNvSpPr/>
          <p:nvPr/>
        </p:nvSpPr>
        <p:spPr bwMode="auto">
          <a:xfrm>
            <a:off x="3731165" y="2636738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97B8C0E-2A1A-8745-A96C-483BF90D94D1}"/>
              </a:ext>
            </a:extLst>
          </p:cNvPr>
          <p:cNvSpPr/>
          <p:nvPr/>
        </p:nvSpPr>
        <p:spPr bwMode="auto">
          <a:xfrm>
            <a:off x="4803521" y="263509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8B31245-B0A1-9944-9258-4C552488C9E9}"/>
              </a:ext>
            </a:extLst>
          </p:cNvPr>
          <p:cNvSpPr/>
          <p:nvPr/>
        </p:nvSpPr>
        <p:spPr bwMode="auto">
          <a:xfrm>
            <a:off x="4079313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8A57331-BA3A-F547-8FBE-0F66AF4A3EFB}"/>
              </a:ext>
            </a:extLst>
          </p:cNvPr>
          <p:cNvSpPr/>
          <p:nvPr/>
        </p:nvSpPr>
        <p:spPr bwMode="auto">
          <a:xfrm>
            <a:off x="5210517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D02D104-77B6-154F-A29B-DF4487E4710E}"/>
              </a:ext>
            </a:extLst>
          </p:cNvPr>
          <p:cNvSpPr/>
          <p:nvPr/>
        </p:nvSpPr>
        <p:spPr bwMode="auto">
          <a:xfrm>
            <a:off x="7145239" y="407524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F0A21A6-F289-C14C-9AE3-4F6FDA56D485}"/>
              </a:ext>
            </a:extLst>
          </p:cNvPr>
          <p:cNvSpPr/>
          <p:nvPr/>
        </p:nvSpPr>
        <p:spPr bwMode="auto">
          <a:xfrm>
            <a:off x="5007242" y="335498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F565D7F1-C814-F345-87E2-3C005FDD4FB4}"/>
              </a:ext>
            </a:extLst>
          </p:cNvPr>
          <p:cNvSpPr/>
          <p:nvPr/>
        </p:nvSpPr>
        <p:spPr bwMode="auto">
          <a:xfrm>
            <a:off x="6167438" y="37094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376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&lt;start </a:t>
            </a:r>
            <a:r>
              <a:rPr lang="en-US" dirty="0" err="1"/>
              <a:t>ckpt</a:t>
            </a:r>
            <a:r>
              <a:rPr lang="en-US" dirty="0"/>
              <a:t> (T1..Tn)&gt;, where T1...</a:t>
            </a:r>
            <a:r>
              <a:rPr lang="en-US" dirty="0" err="1"/>
              <a:t>Tn</a:t>
            </a:r>
            <a:r>
              <a:rPr lang="en-US" dirty="0"/>
              <a:t> are uncommitted,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database items that have been written to buffers but not yet to disk, by transactions that have already committed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&lt;end </a:t>
            </a:r>
            <a:r>
              <a:rPr lang="en-US" dirty="0" err="1"/>
              <a:t>ckpt</a:t>
            </a:r>
            <a:r>
              <a:rPr lang="en-US" dirty="0"/>
              <a:t>&gt;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B4E7BC-C6D5-444E-82B8-7204E3EE9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309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5487B34-273F-D245-90DC-7E8FE3E1DE34}"/>
              </a:ext>
            </a:extLst>
          </p:cNvPr>
          <p:cNvCxnSpPr/>
          <p:nvPr/>
        </p:nvCxnSpPr>
        <p:spPr bwMode="auto">
          <a:xfrm flipV="1">
            <a:off x="7010618" y="5813812"/>
            <a:ext cx="0" cy="479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46AA15E-290B-DA4B-A3A9-3D378F497596}"/>
              </a:ext>
            </a:extLst>
          </p:cNvPr>
          <p:cNvSpPr txBox="1"/>
          <p:nvPr/>
        </p:nvSpPr>
        <p:spPr>
          <a:xfrm>
            <a:off x="5581004" y="6296342"/>
            <a:ext cx="2199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write T1, T2 to disk</a:t>
            </a:r>
          </a:p>
        </p:txBody>
      </p:sp>
    </p:spTree>
    <p:extLst>
      <p:ext uri="{BB962C8B-B14F-4D97-AF65-F5344CB8AC3E}">
        <p14:creationId xmlns:p14="http://schemas.microsoft.com/office/powerpoint/2010/main" val="68884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7" grpId="0"/>
      <p:bldP spid="58" grpId="0"/>
      <p:bldP spid="6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</a:p>
          <a:p>
            <a:pPr lvl="1"/>
            <a:r>
              <a:rPr lang="en-US" dirty="0"/>
              <a:t>Every value written by transactions that committed before the corresponding &lt;start </a:t>
            </a:r>
            <a:r>
              <a:rPr lang="en-US" dirty="0" err="1"/>
              <a:t>ckpt</a:t>
            </a:r>
            <a:r>
              <a:rPr lang="en-US" dirty="0"/>
              <a:t> ()&gt; has been written to disk – ignore</a:t>
            </a:r>
          </a:p>
          <a:p>
            <a:pPr lvl="1"/>
            <a:r>
              <a:rPr lang="en-US" dirty="0"/>
              <a:t>Any transaction named in the checkpoint start, or which has started since, may have changes that have not been written to disk (even if the transaction has committed)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10077-4A7D-134E-9687-F172C66D49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113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9D31FE-3C6C-5F4B-999D-12E414C2C442}"/>
              </a:ext>
            </a:extLst>
          </p:cNvPr>
          <p:cNvCxnSpPr>
            <a:cxnSpLocks/>
          </p:cNvCxnSpPr>
          <p:nvPr/>
        </p:nvCxnSpPr>
        <p:spPr bwMode="auto">
          <a:xfrm>
            <a:off x="2852948" y="2725415"/>
            <a:ext cx="0" cy="30883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2852948" y="5229225"/>
            <a:ext cx="597990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882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</a:p>
          <a:p>
            <a:pPr lvl="1"/>
            <a:r>
              <a:rPr lang="en-US" dirty="0"/>
              <a:t>Can’t tell whether committed transactions prior to this checkpoint had their changes written to disk</a:t>
            </a:r>
          </a:p>
          <a:p>
            <a:pPr lvl="1"/>
            <a:r>
              <a:rPr lang="en-US" dirty="0"/>
              <a:t>Search back to the previous &lt;end </a:t>
            </a:r>
            <a:r>
              <a:rPr lang="en-US" dirty="0" err="1"/>
              <a:t>ckpt</a:t>
            </a:r>
            <a:r>
              <a:rPr lang="en-US" dirty="0"/>
              <a:t>&gt;, find its corresponding &lt;start </a:t>
            </a:r>
            <a:r>
              <a:rPr lang="en-US" dirty="0" err="1"/>
              <a:t>ckpt</a:t>
            </a:r>
            <a:r>
              <a:rPr lang="en-US" dirty="0"/>
              <a:t> ()&gt; and treat as before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89920-80C1-6A45-88F0-F1CF70ABCE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058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740366-CDBF-834F-9303-FA95A5896E16}"/>
              </a:ext>
            </a:extLst>
          </p:cNvPr>
          <p:cNvCxnSpPr>
            <a:cxnSpLocks/>
          </p:cNvCxnSpPr>
          <p:nvPr/>
        </p:nvCxnSpPr>
        <p:spPr bwMode="auto">
          <a:xfrm>
            <a:off x="1055689" y="2000444"/>
            <a:ext cx="0" cy="38032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8AC353C-C93D-1542-B18E-9EE5B95923FC}"/>
              </a:ext>
            </a:extLst>
          </p:cNvPr>
          <p:cNvSpPr/>
          <p:nvPr/>
        </p:nvSpPr>
        <p:spPr bwMode="auto">
          <a:xfrm>
            <a:off x="5539243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043383D-DF2C-A94D-A58A-FEA822441A8E}"/>
              </a:ext>
            </a:extLst>
          </p:cNvPr>
          <p:cNvSpPr/>
          <p:nvPr/>
        </p:nvSpPr>
        <p:spPr bwMode="auto">
          <a:xfrm>
            <a:off x="4621744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975951C-89DB-3C48-82BA-0AEB639D5D81}"/>
              </a:ext>
            </a:extLst>
          </p:cNvPr>
          <p:cNvSpPr/>
          <p:nvPr/>
        </p:nvSpPr>
        <p:spPr bwMode="auto">
          <a:xfrm>
            <a:off x="3041591" y="227348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689D2BB-838F-B842-8ACB-6DD3E96C3A26}"/>
              </a:ext>
            </a:extLst>
          </p:cNvPr>
          <p:cNvSpPr/>
          <p:nvPr/>
        </p:nvSpPr>
        <p:spPr bwMode="auto">
          <a:xfrm>
            <a:off x="2187523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811BE30-11B6-1048-8101-69F8E16B5F22}"/>
              </a:ext>
            </a:extLst>
          </p:cNvPr>
          <p:cNvSpPr/>
          <p:nvPr/>
        </p:nvSpPr>
        <p:spPr bwMode="auto">
          <a:xfrm>
            <a:off x="4226052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1055689" y="5229225"/>
            <a:ext cx="7777161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8692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</p:spTree>
    <p:extLst>
      <p:ext uri="{BB962C8B-B14F-4D97-AF65-F5344CB8AC3E}">
        <p14:creationId xmlns:p14="http://schemas.microsoft.com/office/powerpoint/2010/main" val="21895182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Aims to address issues with both undo and redo logging</a:t>
            </a:r>
          </a:p>
          <a:p>
            <a:pPr lvl="1"/>
            <a:r>
              <a:rPr lang="en-US" dirty="0"/>
              <a:t>Undo logging may increase number of disk i/o operations</a:t>
            </a:r>
          </a:p>
          <a:p>
            <a:pPr lvl="1"/>
            <a:r>
              <a:rPr lang="en-US" dirty="0"/>
              <a:t>Redo logging requires that all modified blocks be kept in buffers until the transaction commits and the logs flushed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i="1" dirty="0"/>
              <a:t>T</a:t>
            </a:r>
            <a:r>
              <a:rPr lang="en-US" b="1" dirty="0"/>
              <a:t>, 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/>
              <a:t>old</a:t>
            </a:r>
            <a:r>
              <a:rPr lang="en-US" b="1" dirty="0"/>
              <a:t>, </a:t>
            </a:r>
            <a:r>
              <a:rPr lang="en-US" b="1" i="1" dirty="0"/>
              <a:t>new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changed database item X from an old to a new value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459556-D142-A64B-B966-E93EB33C40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429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UR1: Before transaction T modifies any database item X on disk, the update record &lt;T, X, old, new&gt; must be written to disk</a:t>
            </a:r>
          </a:p>
          <a:p>
            <a:pPr marL="0" indent="0">
              <a:buNone/>
            </a:pPr>
            <a:r>
              <a:rPr lang="en-US" dirty="0"/>
              <a:t>UR2: A &lt;commit T&gt; record must be flushed to disk as soon as it it written to the log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the &lt;commit T&gt; log record may come before or after any of the changes on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E45AA-BFEB-B348-9856-7EF393992F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9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Read a database item X into a local variable. If the block containing X is not already in a buffer frame, first input(X)</a:t>
            </a:r>
          </a:p>
        </p:txBody>
      </p:sp>
      <p:cxnSp>
        <p:nvCxnSpPr>
          <p:cNvPr id="37" name="Straight Arrow Connector 36"/>
          <p:cNvCxnSpPr>
            <a:cxnSpLocks/>
            <a:stCxn id="23" idx="1"/>
            <a:endCxn id="20" idx="3"/>
          </p:cNvCxnSpPr>
          <p:nvPr/>
        </p:nvCxnSpPr>
        <p:spPr bwMode="auto">
          <a:xfrm flipH="1"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5CDE2A-FBFF-F24D-830F-6F929330181B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822096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1210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Redo all committed transactions from oldest to newest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Undo all incomplete transactions from newest to oldest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B7E9-A4D8-A840-9206-F782B7DBC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906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dirty buffers (i.e. those with one or more changed database items, not just those from committed transactions)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4226F-D5F8-374A-99DF-E6E4C70906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36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447E-0D49-DF48-9FF7-18ACA4E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</a:t>
            </a:r>
            <a:br>
              <a:rPr lang="en-GB" dirty="0"/>
            </a:br>
            <a:r>
              <a:rPr lang="en-GB" dirty="0"/>
              <a:t>Advanced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3684280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Write the value of local variable into database item X in a buffer frame</a:t>
            </a:r>
          </a:p>
        </p:txBody>
      </p:sp>
      <p:cxnSp>
        <p:nvCxnSpPr>
          <p:cNvPr id="37" name="Straight Arrow Connector 36"/>
          <p:cNvCxnSpPr>
            <a:cxnSpLocks/>
            <a:stCxn id="20" idx="3"/>
            <a:endCxn id="23" idx="1"/>
          </p:cNvCxnSpPr>
          <p:nvPr/>
        </p:nvCxnSpPr>
        <p:spPr bwMode="auto">
          <a:xfrm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B063B0-26B4-D644-8D62-C69315EE15BF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17019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Copy the block containing X from buffer frame to disk</a:t>
            </a:r>
          </a:p>
        </p:txBody>
      </p:sp>
      <p:cxnSp>
        <p:nvCxnSpPr>
          <p:cNvPr id="37" name="Straight Arrow Connector 36"/>
          <p:cNvCxnSpPr>
            <a:cxnSpLocks/>
            <a:stCxn id="23" idx="3"/>
            <a:endCxn id="9" idx="1"/>
          </p:cNvCxnSpPr>
          <p:nvPr/>
        </p:nvCxnSpPr>
        <p:spPr bwMode="auto">
          <a:xfrm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7515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Expanded Transaction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read(X)</a:t>
            </a:r>
          </a:p>
          <a:p>
            <a:pPr marL="0" indent="0">
              <a:buNone/>
            </a:pPr>
            <a:r>
              <a:rPr lang="en-GB" dirty="0"/>
              <a:t>X := X – 10</a:t>
            </a:r>
          </a:p>
          <a:p>
            <a:pPr marL="0" indent="0">
              <a:buNone/>
            </a:pPr>
            <a:r>
              <a:rPr lang="en-GB" dirty="0"/>
              <a:t>write(X)</a:t>
            </a:r>
          </a:p>
          <a:p>
            <a:pPr marL="0" indent="0">
              <a:buNone/>
            </a:pPr>
            <a:r>
              <a:rPr lang="en-GB" dirty="0"/>
              <a:t>read(Y)</a:t>
            </a:r>
          </a:p>
          <a:p>
            <a:pPr marL="0" indent="0">
              <a:buNone/>
            </a:pPr>
            <a:r>
              <a:rPr lang="en-GB" dirty="0"/>
              <a:t>Y := Y+10</a:t>
            </a:r>
          </a:p>
          <a:p>
            <a:pPr marL="0" indent="0">
              <a:buNone/>
            </a:pPr>
            <a:r>
              <a:rPr lang="en-GB" dirty="0"/>
              <a:t>write(Y)</a:t>
            </a:r>
          </a:p>
          <a:p>
            <a:pPr marL="0" indent="0">
              <a:buNone/>
            </a:pPr>
            <a:r>
              <a:rPr lang="en-GB" dirty="0"/>
              <a:t>output(X)</a:t>
            </a:r>
          </a:p>
          <a:p>
            <a:pPr marL="0" indent="0">
              <a:buNone/>
            </a:pPr>
            <a:r>
              <a:rPr lang="en-GB" dirty="0"/>
              <a:t>output(Y)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B64F2-3F27-DA4A-8FD0-B1DC1E2F2C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0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A770561-D5A6-7543-AA22-87D587AFA8A6}"/>
              </a:ext>
            </a:extLst>
          </p:cNvPr>
          <p:cNvCxnSpPr>
            <a:cxnSpLocks/>
          </p:cNvCxnSpPr>
          <p:nvPr/>
        </p:nvCxnSpPr>
        <p:spPr>
          <a:xfrm>
            <a:off x="4365171" y="43529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BA0B6FC-0120-DD41-9CDE-84DDE11F7B25}"/>
              </a:ext>
            </a:extLst>
          </p:cNvPr>
          <p:cNvCxnSpPr>
            <a:cxnSpLocks/>
          </p:cNvCxnSpPr>
          <p:nvPr/>
        </p:nvCxnSpPr>
        <p:spPr>
          <a:xfrm>
            <a:off x="5027712" y="4788354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52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1047</TotalTime>
  <Words>1722</Words>
  <Application>Microsoft Macintosh PowerPoint</Application>
  <PresentationFormat>Widescreen</PresentationFormat>
  <Paragraphs>467</Paragraphs>
  <Slides>53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53</vt:i4>
      </vt:variant>
    </vt:vector>
  </HeadingPairs>
  <TitlesOfParts>
    <vt:vector size="66" baseType="lpstr">
      <vt:lpstr>Arial</vt:lpstr>
      <vt:lpstr>Calibri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Logging and Recovery</vt:lpstr>
      <vt:lpstr>Durability</vt:lpstr>
      <vt:lpstr>input(X)</vt:lpstr>
      <vt:lpstr>read(X)</vt:lpstr>
      <vt:lpstr>write(X)</vt:lpstr>
      <vt:lpstr>output(X)</vt:lpstr>
      <vt:lpstr>Expanded Transaction</vt:lpstr>
      <vt:lpstr>PowerPoint Presentation</vt:lpstr>
      <vt:lpstr>Logging</vt:lpstr>
      <vt:lpstr>Logging</vt:lpstr>
      <vt:lpstr>Log Records</vt:lpstr>
      <vt:lpstr>Undo Logging</vt:lpstr>
      <vt:lpstr>Undo Logging</vt:lpstr>
      <vt:lpstr>Undo Logging</vt:lpstr>
      <vt:lpstr>Undo Logging Rules</vt:lpstr>
      <vt:lpstr>PowerPoint Presentation</vt:lpstr>
      <vt:lpstr>Recovery with Undo Logging</vt:lpstr>
      <vt:lpstr>Recovery with Undo Logging</vt:lpstr>
      <vt:lpstr>Recovery with Undo Logging</vt:lpstr>
      <vt:lpstr>Undo Logging with Checkpointing</vt:lpstr>
      <vt:lpstr>Checkpointing</vt:lpstr>
      <vt:lpstr>Recovery with Checkpointed Undo Logging</vt:lpstr>
      <vt:lpstr>Recovery with Checkpointed Undo Logging</vt:lpstr>
      <vt:lpstr>Nonquiescent Checkpointing</vt:lpstr>
      <vt:lpstr>Nonquiescent Checkpointing</vt:lpstr>
      <vt:lpstr>Nonquiescent Checkpointing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Redo Logging</vt:lpstr>
      <vt:lpstr>Issues with Undo Logging</vt:lpstr>
      <vt:lpstr>Redo Logging</vt:lpstr>
      <vt:lpstr>Redo Logging Rule</vt:lpstr>
      <vt:lpstr>PowerPoint Presentation</vt:lpstr>
      <vt:lpstr>Recovery with Redo Logging</vt:lpstr>
      <vt:lpstr>Recovery with Redo Logging</vt:lpstr>
      <vt:lpstr>Recovery with Redo Logging</vt:lpstr>
      <vt:lpstr>Checkpointing with Redo Logging</vt:lpstr>
      <vt:lpstr>Recovery with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Undo/Redo Logging</vt:lpstr>
      <vt:lpstr>Undo/Redo Logging</vt:lpstr>
      <vt:lpstr>Undo/Redo Logging Rules</vt:lpstr>
      <vt:lpstr>PowerPoint Presentation</vt:lpstr>
      <vt:lpstr>Recovery with Undo/Redo Logging</vt:lpstr>
      <vt:lpstr>Checkpointing with Undo/Redo Logging</vt:lpstr>
      <vt:lpstr>Next Lecture:  Advanced Transactions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19</cp:revision>
  <dcterms:created xsi:type="dcterms:W3CDTF">2019-02-28T16:50:45Z</dcterms:created>
  <dcterms:modified xsi:type="dcterms:W3CDTF">2019-03-08T14:46:00Z</dcterms:modified>
</cp:coreProperties>
</file>