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5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6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7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36"/>
  </p:notesMasterIdLst>
  <p:sldIdLst>
    <p:sldId id="259" r:id="rId9"/>
    <p:sldId id="306" r:id="rId10"/>
    <p:sldId id="330" r:id="rId11"/>
    <p:sldId id="332" r:id="rId12"/>
    <p:sldId id="333" r:id="rId13"/>
    <p:sldId id="315" r:id="rId14"/>
    <p:sldId id="334" r:id="rId15"/>
    <p:sldId id="335" r:id="rId16"/>
    <p:sldId id="317" r:id="rId17"/>
    <p:sldId id="343" r:id="rId18"/>
    <p:sldId id="278" r:id="rId19"/>
    <p:sldId id="319" r:id="rId20"/>
    <p:sldId id="312" r:id="rId21"/>
    <p:sldId id="337" r:id="rId22"/>
    <p:sldId id="336" r:id="rId23"/>
    <p:sldId id="309" r:id="rId24"/>
    <p:sldId id="311" r:id="rId25"/>
    <p:sldId id="310" r:id="rId26"/>
    <p:sldId id="281" r:id="rId27"/>
    <p:sldId id="320" r:id="rId28"/>
    <p:sldId id="338" r:id="rId29"/>
    <p:sldId id="283" r:id="rId30"/>
    <p:sldId id="339" r:id="rId31"/>
    <p:sldId id="340" r:id="rId32"/>
    <p:sldId id="341" r:id="rId33"/>
    <p:sldId id="342" r:id="rId34"/>
    <p:sldId id="344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10"/>
    <p:restoredTop sz="94709"/>
  </p:normalViewPr>
  <p:slideViewPr>
    <p:cSldViewPr snapToGrid="0" snapToObjects="1" showGuides="1">
      <p:cViewPr varScale="1">
        <p:scale>
          <a:sx n="147" d="100"/>
          <a:sy n="147" d="100"/>
        </p:scale>
        <p:origin x="680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theme" Target="theme/theme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349" y="381000"/>
            <a:ext cx="3594485" cy="58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956" y="381000"/>
            <a:ext cx="2882515" cy="58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7"/>
          </a:xfrm>
        </p:spPr>
        <p:txBody>
          <a:bodyPr lIns="101882" anchor="b"/>
          <a:lstStyle>
            <a:lvl1pPr algn="l">
              <a:defRPr sz="7059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0"/>
            <a:ext cx="11328000" cy="1946275"/>
          </a:xfrm>
        </p:spPr>
        <p:txBody>
          <a:bodyPr lIns="101882"/>
          <a:lstStyle>
            <a:lvl1pPr marL="0" indent="0">
              <a:buFontTx/>
              <a:buNone/>
              <a:defRPr sz="3530">
                <a:solidFill>
                  <a:srgbClr val="B1D3D6"/>
                </a:solidFill>
              </a:defRPr>
            </a:lvl1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432000" y="5807076"/>
            <a:ext cx="11328000" cy="882860"/>
          </a:xfrm>
        </p:spPr>
        <p:txBody>
          <a:bodyPr/>
          <a:lstStyle>
            <a:lvl1pPr marL="88485" indent="0">
              <a:spcAft>
                <a:spcPts val="0"/>
              </a:spcAft>
              <a:buNone/>
              <a:defRPr sz="1941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20729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727" y="381000"/>
            <a:ext cx="2880592" cy="466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7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lnSpc>
                <a:spcPct val="100000"/>
              </a:lnSpc>
              <a:spcAft>
                <a:spcPts val="1770"/>
              </a:spcAft>
              <a:defRPr/>
            </a:lvl1pPr>
            <a:lvl2pPr marL="530912" indent="-176971">
              <a:lnSpc>
                <a:spcPct val="100000"/>
              </a:lnSpc>
              <a:spcAft>
                <a:spcPts val="1180"/>
              </a:spcAft>
              <a:buFont typeface="Lucida Grande"/>
              <a:buChar char="–"/>
              <a:defRPr/>
            </a:lvl2pPr>
            <a:lvl3pPr marL="796368" indent="-176971">
              <a:lnSpc>
                <a:spcPct val="100000"/>
              </a:lnSpc>
              <a:spcAft>
                <a:spcPts val="1180"/>
              </a:spcAft>
              <a:buFont typeface="Lucida Grande"/>
              <a:buChar char="–"/>
              <a:defRPr/>
            </a:lvl3pPr>
            <a:lvl4pPr marL="1061824" indent="-176971">
              <a:lnSpc>
                <a:spcPct val="100000"/>
              </a:lnSpc>
              <a:spcAft>
                <a:spcPts val="1180"/>
              </a:spcAft>
              <a:buFont typeface="Lucida Grande"/>
              <a:buChar char="–"/>
              <a:defRPr/>
            </a:lvl4pPr>
            <a:lvl5pPr marL="1327280" indent="-176971">
              <a:lnSpc>
                <a:spcPct val="100000"/>
              </a:lnSpc>
              <a:spcAft>
                <a:spcPts val="118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B6E68-5BDB-2541-BD40-D45648B6FC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6114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">
    <p:bg>
      <p:bgPr>
        <a:gradFill rotWithShape="1">
          <a:gsLst>
            <a:gs pos="0">
              <a:srgbClr val="007275"/>
            </a:gs>
            <a:gs pos="50000">
              <a:srgbClr val="007275"/>
            </a:gs>
            <a:gs pos="100000">
              <a:srgbClr val="008CA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516" y="381000"/>
            <a:ext cx="2853652" cy="465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700214"/>
            <a:ext cx="11328000" cy="4113268"/>
          </a:xfrm>
        </p:spPr>
        <p:txBody>
          <a:bodyPr anchor="ctr"/>
          <a:lstStyle>
            <a:lvl1pPr algn="r">
              <a:defRPr sz="7059" b="0" i="0" cap="none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4130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727" y="381000"/>
            <a:ext cx="2880592" cy="466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BA254-1C6E-D546-957A-F81C6DC1BF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0615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727" y="381000"/>
            <a:ext cx="2880592" cy="466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682751"/>
            <a:ext cx="5460800" cy="4489450"/>
          </a:xfrm>
        </p:spPr>
        <p:txBody>
          <a:bodyPr/>
          <a:lstStyle>
            <a:lvl1pPr>
              <a:defRPr sz="1941"/>
            </a:lvl1pPr>
            <a:lvl2pPr>
              <a:defRPr sz="1941"/>
            </a:lvl2pPr>
            <a:lvl3pPr>
              <a:defRPr sz="1941"/>
            </a:lvl3pPr>
            <a:lvl4pPr>
              <a:defRPr sz="1941"/>
            </a:lvl4pPr>
            <a:lvl5pPr>
              <a:defRPr sz="1941"/>
            </a:lvl5pPr>
            <a:lvl6pPr>
              <a:defRPr sz="1765"/>
            </a:lvl6pPr>
            <a:lvl7pPr>
              <a:defRPr sz="1765"/>
            </a:lvl7pPr>
            <a:lvl8pPr>
              <a:defRPr sz="1765"/>
            </a:lvl8pPr>
            <a:lvl9pPr>
              <a:defRPr sz="176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682750"/>
            <a:ext cx="5460800" cy="4489449"/>
          </a:xfrm>
        </p:spPr>
        <p:txBody>
          <a:bodyPr/>
          <a:lstStyle>
            <a:lvl1pPr>
              <a:defRPr sz="1941"/>
            </a:lvl1pPr>
            <a:lvl2pPr>
              <a:defRPr sz="1941"/>
            </a:lvl2pPr>
            <a:lvl3pPr>
              <a:defRPr sz="1941"/>
            </a:lvl3pPr>
            <a:lvl4pPr>
              <a:defRPr sz="1941"/>
            </a:lvl4pPr>
            <a:lvl5pPr>
              <a:defRPr sz="1941"/>
            </a:lvl5pPr>
            <a:lvl6pPr>
              <a:defRPr sz="1765"/>
            </a:lvl6pPr>
            <a:lvl7pPr>
              <a:defRPr sz="1765"/>
            </a:lvl7pPr>
            <a:lvl8pPr>
              <a:defRPr sz="1765"/>
            </a:lvl8pPr>
            <a:lvl9pPr>
              <a:defRPr sz="176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26346-DCF1-E249-8BC7-0596CDDC39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9871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5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5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5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5" Type="http://schemas.openxmlformats.org/officeDocument/2006/relationships/image" Target="../media/image5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5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5" Type="http://schemas.openxmlformats.org/officeDocument/2006/relationships/image" Target="../media/image5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11/03/2019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  <p:sldLayoutId id="2147483725" r:id="rId23"/>
    <p:sldLayoutId id="2147483726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Chained Transactions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382" dirty="0"/>
              <a:t>Transaction broken into </a:t>
            </a:r>
            <a:r>
              <a:rPr lang="en-US" sz="2382" dirty="0" err="1"/>
              <a:t>subtransactions</a:t>
            </a:r>
            <a:r>
              <a:rPr lang="en-US" sz="2382" dirty="0"/>
              <a:t> which are executed serially</a:t>
            </a:r>
          </a:p>
          <a:p>
            <a:pPr marL="0" indent="0">
              <a:buNone/>
            </a:pPr>
            <a:r>
              <a:rPr lang="en-US" sz="2382" dirty="0"/>
              <a:t>On chaining to the next </a:t>
            </a:r>
            <a:r>
              <a:rPr lang="en-US" sz="2382" dirty="0" err="1"/>
              <a:t>subtransaction</a:t>
            </a:r>
            <a:r>
              <a:rPr lang="en-US" sz="2382" dirty="0"/>
              <a:t>:</a:t>
            </a:r>
          </a:p>
          <a:p>
            <a:pPr lvl="1"/>
            <a:r>
              <a:rPr lang="en-US" dirty="0"/>
              <a:t>commit results</a:t>
            </a:r>
          </a:p>
          <a:p>
            <a:pPr lvl="1"/>
            <a:r>
              <a:rPr lang="en-US" dirty="0"/>
              <a:t>keep (some) locks</a:t>
            </a:r>
          </a:p>
          <a:p>
            <a:pPr marL="0" indent="0">
              <a:buNone/>
            </a:pPr>
            <a:r>
              <a:rPr lang="en-US" sz="2382" dirty="0"/>
              <a:t>Cannot rollback to previous </a:t>
            </a:r>
            <a:r>
              <a:rPr lang="en-US" sz="2382" dirty="0" err="1"/>
              <a:t>subtransaction</a:t>
            </a:r>
            <a:endParaRPr lang="en-US" sz="2382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D8CCE12-D110-3240-AE85-E177C38918C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pPr>
              <a:defRPr/>
            </a:pPr>
            <a:fld id="{52EBA254-1C6E-D546-957A-F81C6DC1BF98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7307839" y="2102654"/>
            <a:ext cx="1713139" cy="34744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29" tIns="41294" rIns="63529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START T1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7308467" y="2445432"/>
            <a:ext cx="1713139" cy="86507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29" tIns="41294" rIns="63529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operation 1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operation 2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operation 3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7309136" y="3308320"/>
            <a:ext cx="1713139" cy="34744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29" tIns="41294" rIns="63529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CHAIN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7308922" y="4750131"/>
            <a:ext cx="1713139" cy="86507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29" tIns="41294" rIns="63529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operation 4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operation 5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operation 6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7309591" y="5613019"/>
            <a:ext cx="1713139" cy="34744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29" tIns="41294" rIns="63529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CHAIN</a:t>
            </a:r>
          </a:p>
        </p:txBody>
      </p:sp>
      <p:sp>
        <p:nvSpPr>
          <p:cNvPr id="25" name="Down Arrow 24"/>
          <p:cNvSpPr/>
          <p:nvPr/>
        </p:nvSpPr>
        <p:spPr bwMode="auto">
          <a:xfrm>
            <a:off x="8002506" y="3909963"/>
            <a:ext cx="323802" cy="270718"/>
          </a:xfrm>
          <a:prstGeom prst="downArrow">
            <a:avLst/>
          </a:prstGeom>
          <a:solidFill>
            <a:schemeClr val="bg2">
              <a:lumMod val="75000"/>
            </a:schemeClr>
          </a:solidFill>
          <a:ln w="127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0682" tIns="40341" rIns="80682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59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964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Savepoints versus Chained Transactions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6E68-5BDB-2541-BD40-D45648B6FCF5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Both allow substructure to be imposed on a long-running application program</a:t>
            </a:r>
          </a:p>
          <a:p>
            <a:pPr lvl="1"/>
            <a:r>
              <a:rPr lang="en-GB" dirty="0"/>
              <a:t>Database context is preserved</a:t>
            </a:r>
          </a:p>
          <a:p>
            <a:pPr lvl="1"/>
            <a:r>
              <a:rPr lang="en-GB" dirty="0"/>
              <a:t>Cursors are kept</a:t>
            </a:r>
          </a:p>
          <a:p>
            <a:r>
              <a:rPr lang="en-GB" dirty="0"/>
              <a:t>Commit </a:t>
            </a:r>
            <a:r>
              <a:rPr lang="en-GB" dirty="0" err="1"/>
              <a:t>vs</a:t>
            </a:r>
            <a:r>
              <a:rPr lang="en-GB" dirty="0"/>
              <a:t> </a:t>
            </a:r>
            <a:r>
              <a:rPr lang="en-GB" dirty="0" err="1"/>
              <a:t>Savepoint</a:t>
            </a:r>
            <a:endParaRPr lang="en-GB" dirty="0"/>
          </a:p>
          <a:p>
            <a:pPr lvl="1"/>
            <a:r>
              <a:rPr lang="en-GB" dirty="0"/>
              <a:t>Chained - rollback only to previous </a:t>
            </a:r>
            <a:r>
              <a:rPr lang="ja-JP" altLang="en-GB" dirty="0"/>
              <a:t>‘</a:t>
            </a:r>
            <a:r>
              <a:rPr lang="en-GB" dirty="0" err="1"/>
              <a:t>savepoint</a:t>
            </a:r>
            <a:r>
              <a:rPr lang="ja-JP" altLang="en-GB" dirty="0"/>
              <a:t>’</a:t>
            </a:r>
            <a:endParaRPr lang="en-GB" dirty="0"/>
          </a:p>
          <a:p>
            <a:pPr lvl="1"/>
            <a:r>
              <a:rPr lang="en-GB" dirty="0" err="1"/>
              <a:t>Savepoints</a:t>
            </a:r>
            <a:r>
              <a:rPr lang="en-GB" dirty="0"/>
              <a:t> - can rollback to arbitrary </a:t>
            </a:r>
            <a:r>
              <a:rPr lang="en-GB" dirty="0" err="1"/>
              <a:t>savepoint</a:t>
            </a:r>
            <a:endParaRPr lang="en-GB" dirty="0"/>
          </a:p>
          <a:p>
            <a:r>
              <a:rPr lang="en-GB" dirty="0"/>
              <a:t>Locks</a:t>
            </a:r>
          </a:p>
          <a:p>
            <a:pPr lvl="1"/>
            <a:r>
              <a:rPr lang="en-GB" dirty="0"/>
              <a:t>Chained frees unwanted locks</a:t>
            </a:r>
          </a:p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DDAC48F-84BE-F24B-901F-1DEF80D2940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26598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Savepoints versus Chained Transactions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6E68-5BDB-2541-BD40-D45648B6FCF5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Work lost</a:t>
            </a:r>
          </a:p>
          <a:p>
            <a:pPr lvl="1"/>
            <a:r>
              <a:rPr lang="en-GB" dirty="0" err="1"/>
              <a:t>Savepoints</a:t>
            </a:r>
            <a:r>
              <a:rPr lang="en-GB" dirty="0"/>
              <a:t> more flexible than flat transactions, as long as the system does not crash</a:t>
            </a:r>
          </a:p>
          <a:p>
            <a:r>
              <a:rPr lang="en-GB" dirty="0"/>
              <a:t>Restart</a:t>
            </a:r>
          </a:p>
          <a:p>
            <a:pPr lvl="1"/>
            <a:r>
              <a:rPr lang="en-GB" dirty="0"/>
              <a:t>Chained transactions can restart from most recent commit, as long as no processing context hidden in local programming variables</a:t>
            </a:r>
          </a:p>
          <a:p>
            <a:r>
              <a:rPr lang="en-GB" dirty="0"/>
              <a:t>Both organise work into a sequence of actions  </a:t>
            </a:r>
          </a:p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2373D7-56F2-BA42-A8FF-9D454A3EFBB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07337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Transactions</a:t>
            </a:r>
          </a:p>
        </p:txBody>
      </p:sp>
    </p:spTree>
    <p:extLst>
      <p:ext uri="{BB962C8B-B14F-4D97-AF65-F5344CB8AC3E}">
        <p14:creationId xmlns:p14="http://schemas.microsoft.com/office/powerpoint/2010/main" val="3837598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Transactions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Transaction forms a hierarchy of </a:t>
            </a:r>
            <a:r>
              <a:rPr lang="en-US" dirty="0" err="1"/>
              <a:t>subtransactions</a:t>
            </a:r>
            <a:br>
              <a:rPr lang="en-US" dirty="0"/>
            </a:br>
            <a:r>
              <a:rPr lang="en-US" dirty="0"/>
              <a:t>(partial order on set of </a:t>
            </a:r>
            <a:r>
              <a:rPr lang="en-US" dirty="0" err="1"/>
              <a:t>subtransactions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Subtransactions</a:t>
            </a:r>
            <a:r>
              <a:rPr lang="en-US" dirty="0"/>
              <a:t> may abort without aborting their parent transaction</a:t>
            </a:r>
          </a:p>
          <a:p>
            <a:pPr lvl="1"/>
            <a:r>
              <a:rPr lang="en-US" dirty="0"/>
              <a:t>May restart </a:t>
            </a:r>
            <a:r>
              <a:rPr lang="en-US" dirty="0" err="1"/>
              <a:t>subtransaction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Three rules for nested transactions:</a:t>
            </a:r>
          </a:p>
          <a:p>
            <a:pPr lvl="1">
              <a:spcAft>
                <a:spcPts val="1765"/>
              </a:spcAft>
            </a:pPr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Commit Rule</a:t>
            </a:r>
          </a:p>
          <a:p>
            <a:pPr lvl="1">
              <a:spcAft>
                <a:spcPts val="1765"/>
              </a:spcAft>
            </a:pPr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Rollback Rule</a:t>
            </a:r>
          </a:p>
          <a:p>
            <a:pPr lvl="1">
              <a:spcAft>
                <a:spcPts val="1765"/>
              </a:spcAft>
            </a:pPr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Visibility Rule</a:t>
            </a:r>
          </a:p>
          <a:p>
            <a:pPr marL="353941" lvl="1" indent="0">
              <a:buNone/>
            </a:pP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1E72BDD-C8B7-494B-8192-40222CAF24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53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Transactions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438174" y="1773238"/>
            <a:ext cx="1713139" cy="446405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29" tIns="41294" rIns="63529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START T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T/1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T/2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T/3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COMMIT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3878596" y="1773238"/>
            <a:ext cx="3086228" cy="1805080"/>
            <a:chOff x="1617998" y="1876895"/>
            <a:chExt cx="3497725" cy="2045757"/>
          </a:xfrm>
        </p:grpSpPr>
        <p:sp>
          <p:nvSpPr>
            <p:cNvPr id="5" name="Rectangle 4"/>
            <p:cNvSpPr/>
            <p:nvPr/>
          </p:nvSpPr>
          <p:spPr bwMode="auto">
            <a:xfrm>
              <a:off x="3174166" y="1876895"/>
              <a:ext cx="1941557" cy="2045757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invoke T/1/1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invoke T/1/2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2" name="Straight Arrow Connector 11"/>
            <p:cNvCxnSpPr>
              <a:endCxn id="5" idx="1"/>
            </p:cNvCxnSpPr>
            <p:nvPr/>
          </p:nvCxnSpPr>
          <p:spPr bwMode="auto">
            <a:xfrm flipV="1">
              <a:off x="1617998" y="2899774"/>
              <a:ext cx="1556168" cy="29855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39" name="Group 38"/>
          <p:cNvGrpSpPr/>
          <p:nvPr/>
        </p:nvGrpSpPr>
        <p:grpSpPr>
          <a:xfrm>
            <a:off x="3878596" y="3752621"/>
            <a:ext cx="3086228" cy="1054119"/>
            <a:chOff x="1617998" y="4120196"/>
            <a:chExt cx="3497725" cy="1194668"/>
          </a:xfrm>
        </p:grpSpPr>
        <p:sp>
          <p:nvSpPr>
            <p:cNvPr id="6" name="Rectangle 5"/>
            <p:cNvSpPr/>
            <p:nvPr/>
          </p:nvSpPr>
          <p:spPr bwMode="auto">
            <a:xfrm>
              <a:off x="3174166" y="4120196"/>
              <a:ext cx="1941557" cy="1194668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T/2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3" name="Straight Arrow Connector 12"/>
            <p:cNvCxnSpPr>
              <a:endCxn id="6" idx="1"/>
            </p:cNvCxnSpPr>
            <p:nvPr/>
          </p:nvCxnSpPr>
          <p:spPr bwMode="auto">
            <a:xfrm flipV="1">
              <a:off x="1617998" y="4717530"/>
              <a:ext cx="1556168" cy="11758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40" name="Group 39"/>
          <p:cNvGrpSpPr/>
          <p:nvPr/>
        </p:nvGrpSpPr>
        <p:grpSpPr>
          <a:xfrm>
            <a:off x="3878596" y="4972745"/>
            <a:ext cx="3086228" cy="1264545"/>
            <a:chOff x="1617998" y="5503000"/>
            <a:chExt cx="3497725" cy="1433151"/>
          </a:xfrm>
        </p:grpSpPr>
        <p:sp>
          <p:nvSpPr>
            <p:cNvPr id="7" name="Rectangle 6"/>
            <p:cNvSpPr/>
            <p:nvPr/>
          </p:nvSpPr>
          <p:spPr bwMode="auto">
            <a:xfrm>
              <a:off x="3174166" y="5503000"/>
              <a:ext cx="1941557" cy="1433151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T/3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invoke T/3/1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6" name="Straight Arrow Connector 15"/>
            <p:cNvCxnSpPr>
              <a:cxnSpLocks/>
              <a:endCxn id="7" idx="1"/>
            </p:cNvCxnSpPr>
            <p:nvPr/>
          </p:nvCxnSpPr>
          <p:spPr bwMode="auto">
            <a:xfrm>
              <a:off x="1617998" y="5954529"/>
              <a:ext cx="1556168" cy="26504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41" name="Group 40"/>
          <p:cNvGrpSpPr/>
          <p:nvPr/>
        </p:nvGrpSpPr>
        <p:grpSpPr>
          <a:xfrm>
            <a:off x="6911262" y="1773238"/>
            <a:ext cx="2842564" cy="1075684"/>
            <a:chOff x="5055019" y="1876895"/>
            <a:chExt cx="3221573" cy="1219108"/>
          </a:xfrm>
        </p:grpSpPr>
        <p:sp>
          <p:nvSpPr>
            <p:cNvPr id="8" name="Rectangle 7"/>
            <p:cNvSpPr/>
            <p:nvPr/>
          </p:nvSpPr>
          <p:spPr bwMode="auto">
            <a:xfrm>
              <a:off x="6335035" y="1876895"/>
              <a:ext cx="1941557" cy="1219108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T/1/1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9" name="Straight Arrow Connector 18"/>
            <p:cNvCxnSpPr>
              <a:endCxn id="8" idx="1"/>
            </p:cNvCxnSpPr>
            <p:nvPr/>
          </p:nvCxnSpPr>
          <p:spPr bwMode="auto">
            <a:xfrm flipV="1">
              <a:off x="5055019" y="2486449"/>
              <a:ext cx="1280016" cy="15802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42" name="Group 41"/>
          <p:cNvGrpSpPr/>
          <p:nvPr/>
        </p:nvGrpSpPr>
        <p:grpSpPr>
          <a:xfrm>
            <a:off x="6909595" y="2939205"/>
            <a:ext cx="2844231" cy="1186922"/>
            <a:chOff x="4637635" y="3188918"/>
            <a:chExt cx="3223462" cy="1345178"/>
          </a:xfrm>
        </p:grpSpPr>
        <p:sp>
          <p:nvSpPr>
            <p:cNvPr id="9" name="Rectangle 8"/>
            <p:cNvSpPr/>
            <p:nvPr/>
          </p:nvSpPr>
          <p:spPr bwMode="auto">
            <a:xfrm>
              <a:off x="5919540" y="3335691"/>
              <a:ext cx="1941557" cy="1198405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T/1/2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0" name="Straight Arrow Connector 19"/>
            <p:cNvCxnSpPr>
              <a:endCxn id="9" idx="1"/>
            </p:cNvCxnSpPr>
            <p:nvPr/>
          </p:nvCxnSpPr>
          <p:spPr bwMode="auto">
            <a:xfrm>
              <a:off x="4637635" y="3188918"/>
              <a:ext cx="1281905" cy="74597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43" name="Group 42"/>
          <p:cNvGrpSpPr/>
          <p:nvPr/>
        </p:nvGrpSpPr>
        <p:grpSpPr>
          <a:xfrm>
            <a:off x="6907929" y="5173241"/>
            <a:ext cx="2845897" cy="1064047"/>
            <a:chOff x="4637635" y="5755141"/>
            <a:chExt cx="3225350" cy="1205920"/>
          </a:xfrm>
        </p:grpSpPr>
        <p:sp>
          <p:nvSpPr>
            <p:cNvPr id="10" name="Rectangle 9"/>
            <p:cNvSpPr/>
            <p:nvPr/>
          </p:nvSpPr>
          <p:spPr bwMode="auto">
            <a:xfrm>
              <a:off x="5921428" y="5755141"/>
              <a:ext cx="1941557" cy="1205920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T/3/1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3" name="Straight Arrow Connector 22"/>
            <p:cNvCxnSpPr>
              <a:endCxn id="10" idx="1"/>
            </p:cNvCxnSpPr>
            <p:nvPr/>
          </p:nvCxnSpPr>
          <p:spPr bwMode="auto">
            <a:xfrm>
              <a:off x="4637635" y="6283768"/>
              <a:ext cx="1283793" cy="7433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541434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Commit Rule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6E68-5BDB-2541-BD40-D45648B6FCF5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commit of a </a:t>
            </a:r>
            <a:r>
              <a:rPr lang="en-GB" dirty="0" err="1"/>
              <a:t>subtransaction</a:t>
            </a:r>
            <a:r>
              <a:rPr lang="en-GB" dirty="0"/>
              <a:t> makes the results accessible only to the parent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The final commit happens only when all ancestors finally commit</a:t>
            </a:r>
          </a:p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2E21B9-A690-B64E-A96B-FA2137F1B61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725655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Rollback Rule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6E68-5BDB-2541-BD40-D45648B6FCF5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If any [sub]transaction rolls back, all of its </a:t>
            </a:r>
            <a:r>
              <a:rPr lang="en-GB" dirty="0" err="1"/>
              <a:t>subtransactions</a:t>
            </a:r>
            <a:r>
              <a:rPr lang="en-GB" dirty="0"/>
              <a:t> roll back</a:t>
            </a:r>
          </a:p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5BD5EEC-3AB6-734F-B162-17F02388740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78609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Visibility Rule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6E68-5BDB-2541-BD40-D45648B6FCF5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Changes made by a </a:t>
            </a:r>
            <a:r>
              <a:rPr lang="en-GB" dirty="0" err="1"/>
              <a:t>subtransaction</a:t>
            </a:r>
            <a:r>
              <a:rPr lang="en-GB" dirty="0"/>
              <a:t> are visible to its parent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Objects held by a parent can be made accessible to </a:t>
            </a:r>
            <a:r>
              <a:rPr lang="en-GB" dirty="0" err="1"/>
              <a:t>subtransactions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Changes made by a </a:t>
            </a:r>
            <a:r>
              <a:rPr lang="en-GB" dirty="0" err="1"/>
              <a:t>subtransaction</a:t>
            </a:r>
            <a:r>
              <a:rPr lang="en-GB" dirty="0"/>
              <a:t> are not visible to its siblings</a:t>
            </a:r>
          </a:p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024B7AA-1FC8-B348-9349-9AB58EF1D2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16702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Observations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6E68-5BDB-2541-BD40-D45648B6FCF5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Subtransactions</a:t>
            </a:r>
            <a:r>
              <a:rPr lang="en-GB" dirty="0"/>
              <a:t> are not fully equivalent to flat transactions:</a:t>
            </a:r>
          </a:p>
          <a:p>
            <a:pPr lvl="1"/>
            <a:r>
              <a:rPr lang="en-GB" dirty="0"/>
              <a:t>Atomic</a:t>
            </a:r>
          </a:p>
          <a:p>
            <a:pPr lvl="1"/>
            <a:r>
              <a:rPr lang="en-GB" dirty="0"/>
              <a:t>Consistency preserving</a:t>
            </a:r>
          </a:p>
          <a:p>
            <a:pPr lvl="1"/>
            <a:r>
              <a:rPr lang="en-GB" dirty="0"/>
              <a:t>Isolated</a:t>
            </a:r>
          </a:p>
          <a:p>
            <a:pPr lvl="1"/>
            <a:r>
              <a:rPr lang="en-GB" dirty="0"/>
              <a:t>Not durable, because of the commit rule</a:t>
            </a:r>
          </a:p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435E396-F650-B446-8047-021F10B2FB1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1710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Advanced Transactions</a:t>
            </a:r>
          </a:p>
        </p:txBody>
      </p:sp>
      <p:sp>
        <p:nvSpPr>
          <p:cNvPr id="55298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COMP3211 Advanced Databases</a:t>
            </a:r>
          </a:p>
        </p:txBody>
      </p:sp>
      <p:sp>
        <p:nvSpPr>
          <p:cNvPr id="55299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Dr</a:t>
            </a:r>
            <a:r>
              <a:rPr lang="en-US" dirty="0"/>
              <a:t> Nicholas Gibbins – </a:t>
            </a:r>
            <a:r>
              <a:rPr lang="en-US" dirty="0" err="1"/>
              <a:t>nmg@ecs.soton.ac.uk</a:t>
            </a:r>
            <a:endParaRPr lang="en-US" dirty="0"/>
          </a:p>
          <a:p>
            <a:r>
              <a:rPr lang="en-US" dirty="0"/>
              <a:t>2018-2019</a:t>
            </a:r>
          </a:p>
        </p:txBody>
      </p:sp>
    </p:spTree>
    <p:extLst>
      <p:ext uri="{BB962C8B-B14F-4D97-AF65-F5344CB8AC3E}">
        <p14:creationId xmlns:p14="http://schemas.microsoft.com/office/powerpoint/2010/main" val="771319448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Observations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6E68-5BDB-2541-BD40-D45648B6FCF5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Nesting and program modularisation complement each other</a:t>
            </a:r>
          </a:p>
          <a:p>
            <a:pPr lvl="1"/>
            <a:r>
              <a:rPr lang="en-GB" dirty="0"/>
              <a:t>Well designed module has a clean interface, and no global variables</a:t>
            </a:r>
          </a:p>
          <a:p>
            <a:pPr lvl="1"/>
            <a:r>
              <a:rPr lang="en-GB" dirty="0"/>
              <a:t>If it touches the database, the database is a large global variable</a:t>
            </a:r>
          </a:p>
          <a:p>
            <a:pPr lvl="1"/>
            <a:r>
              <a:rPr lang="en-GB" dirty="0"/>
              <a:t>If the module is protected as a </a:t>
            </a:r>
            <a:r>
              <a:rPr lang="en-GB" dirty="0" err="1"/>
              <a:t>subtransaction</a:t>
            </a:r>
            <a:r>
              <a:rPr lang="en-GB" dirty="0"/>
              <a:t>, then database changes are kept clean too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Nested transactions permit intra-transaction parallelism</a:t>
            </a:r>
          </a:p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78D4649-4772-A142-90E4-5A530EF154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40201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Emulating Nesting with </a:t>
            </a:r>
            <a:r>
              <a:rPr lang="en-US" dirty="0" err="1"/>
              <a:t>Savepoints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438174" y="1773238"/>
            <a:ext cx="1713139" cy="446405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29" tIns="41294" rIns="63529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START T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T/1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T/2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T/3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COMMIT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3882914" y="1772279"/>
            <a:ext cx="3081910" cy="1805080"/>
            <a:chOff x="1622892" y="1876895"/>
            <a:chExt cx="3492831" cy="2045757"/>
          </a:xfrm>
        </p:grpSpPr>
        <p:sp>
          <p:nvSpPr>
            <p:cNvPr id="5" name="Rectangle 4"/>
            <p:cNvSpPr/>
            <p:nvPr/>
          </p:nvSpPr>
          <p:spPr bwMode="auto">
            <a:xfrm>
              <a:off x="3174166" y="1876895"/>
              <a:ext cx="1941557" cy="2045757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invoke T/1/1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invoke T/1/2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2" name="Straight Arrow Connector 11"/>
            <p:cNvCxnSpPr>
              <a:endCxn id="5" idx="1"/>
            </p:cNvCxnSpPr>
            <p:nvPr/>
          </p:nvCxnSpPr>
          <p:spPr bwMode="auto">
            <a:xfrm>
              <a:off x="1622892" y="2653130"/>
              <a:ext cx="1551274" cy="24664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39" name="Group 38"/>
          <p:cNvGrpSpPr/>
          <p:nvPr/>
        </p:nvGrpSpPr>
        <p:grpSpPr>
          <a:xfrm>
            <a:off x="3878596" y="3751662"/>
            <a:ext cx="3086228" cy="1054119"/>
            <a:chOff x="1617998" y="4120196"/>
            <a:chExt cx="3497725" cy="1194668"/>
          </a:xfrm>
        </p:grpSpPr>
        <p:sp>
          <p:nvSpPr>
            <p:cNvPr id="6" name="Rectangle 5"/>
            <p:cNvSpPr/>
            <p:nvPr/>
          </p:nvSpPr>
          <p:spPr bwMode="auto">
            <a:xfrm>
              <a:off x="3174166" y="4120196"/>
              <a:ext cx="1941557" cy="1194668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T/2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3" name="Straight Arrow Connector 12"/>
            <p:cNvCxnSpPr>
              <a:endCxn id="6" idx="1"/>
            </p:cNvCxnSpPr>
            <p:nvPr/>
          </p:nvCxnSpPr>
          <p:spPr bwMode="auto">
            <a:xfrm flipV="1">
              <a:off x="1617998" y="4717530"/>
              <a:ext cx="1556168" cy="11758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40" name="Group 39"/>
          <p:cNvGrpSpPr/>
          <p:nvPr/>
        </p:nvGrpSpPr>
        <p:grpSpPr>
          <a:xfrm>
            <a:off x="3878596" y="4971784"/>
            <a:ext cx="3086228" cy="1265502"/>
            <a:chOff x="1617998" y="5503000"/>
            <a:chExt cx="3497725" cy="1434236"/>
          </a:xfrm>
        </p:grpSpPr>
        <p:sp>
          <p:nvSpPr>
            <p:cNvPr id="7" name="Rectangle 6"/>
            <p:cNvSpPr/>
            <p:nvPr/>
          </p:nvSpPr>
          <p:spPr bwMode="auto">
            <a:xfrm>
              <a:off x="3174166" y="5503000"/>
              <a:ext cx="1941557" cy="1434236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T/3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invoke T/3/1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6" name="Straight Arrow Connector 15"/>
            <p:cNvCxnSpPr>
              <a:cxnSpLocks/>
              <a:endCxn id="7" idx="1"/>
            </p:cNvCxnSpPr>
            <p:nvPr/>
          </p:nvCxnSpPr>
          <p:spPr bwMode="auto">
            <a:xfrm>
              <a:off x="1617998" y="5954529"/>
              <a:ext cx="1556168" cy="26558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41" name="Group 40"/>
          <p:cNvGrpSpPr/>
          <p:nvPr/>
        </p:nvGrpSpPr>
        <p:grpSpPr>
          <a:xfrm>
            <a:off x="6911976" y="1778551"/>
            <a:ext cx="2837936" cy="1075684"/>
            <a:chOff x="4642881" y="1885148"/>
            <a:chExt cx="3216327" cy="1219108"/>
          </a:xfrm>
        </p:grpSpPr>
        <p:sp>
          <p:nvSpPr>
            <p:cNvPr id="8" name="Rectangle 7"/>
            <p:cNvSpPr/>
            <p:nvPr/>
          </p:nvSpPr>
          <p:spPr bwMode="auto">
            <a:xfrm>
              <a:off x="5917651" y="1885148"/>
              <a:ext cx="1941557" cy="1219108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T/1/1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9" name="Straight Arrow Connector 18"/>
            <p:cNvCxnSpPr>
              <a:endCxn id="8" idx="1"/>
            </p:cNvCxnSpPr>
            <p:nvPr/>
          </p:nvCxnSpPr>
          <p:spPr bwMode="auto">
            <a:xfrm flipV="1">
              <a:off x="4642881" y="2494702"/>
              <a:ext cx="1274770" cy="42656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42" name="Group 41"/>
          <p:cNvGrpSpPr/>
          <p:nvPr/>
        </p:nvGrpSpPr>
        <p:grpSpPr>
          <a:xfrm>
            <a:off x="6897858" y="3084756"/>
            <a:ext cx="2852054" cy="1057416"/>
            <a:chOff x="4628769" y="3335691"/>
            <a:chExt cx="3232328" cy="1198405"/>
          </a:xfrm>
        </p:grpSpPr>
        <p:sp>
          <p:nvSpPr>
            <p:cNvPr id="9" name="Rectangle 8"/>
            <p:cNvSpPr/>
            <p:nvPr/>
          </p:nvSpPr>
          <p:spPr bwMode="auto">
            <a:xfrm>
              <a:off x="5919540" y="3335691"/>
              <a:ext cx="1941557" cy="1198405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T/1/2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0" name="Straight Arrow Connector 19"/>
            <p:cNvCxnSpPr>
              <a:endCxn id="9" idx="1"/>
            </p:cNvCxnSpPr>
            <p:nvPr/>
          </p:nvCxnSpPr>
          <p:spPr bwMode="auto">
            <a:xfrm>
              <a:off x="4628769" y="3443424"/>
              <a:ext cx="1290771" cy="49147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43" name="Group 42"/>
          <p:cNvGrpSpPr/>
          <p:nvPr/>
        </p:nvGrpSpPr>
        <p:grpSpPr>
          <a:xfrm>
            <a:off x="6903726" y="5185736"/>
            <a:ext cx="2845897" cy="1051554"/>
            <a:chOff x="5046479" y="5745478"/>
            <a:chExt cx="3225350" cy="1191761"/>
          </a:xfrm>
        </p:grpSpPr>
        <p:sp>
          <p:nvSpPr>
            <p:cNvPr id="10" name="Rectangle 9"/>
            <p:cNvSpPr/>
            <p:nvPr/>
          </p:nvSpPr>
          <p:spPr bwMode="auto">
            <a:xfrm>
              <a:off x="6330273" y="5745478"/>
              <a:ext cx="1941556" cy="1191761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T/3/1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3" name="Straight Arrow Connector 22"/>
            <p:cNvCxnSpPr>
              <a:cxnSpLocks/>
              <a:endCxn id="10" idx="1"/>
            </p:cNvCxnSpPr>
            <p:nvPr/>
          </p:nvCxnSpPr>
          <p:spPr bwMode="auto">
            <a:xfrm>
              <a:off x="5046479" y="6274104"/>
              <a:ext cx="1283794" cy="6725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cxnSp>
        <p:nvCxnSpPr>
          <p:cNvPr id="11" name="Straight Connector 10"/>
          <p:cNvCxnSpPr/>
          <p:nvPr/>
        </p:nvCxnSpPr>
        <p:spPr bwMode="auto">
          <a:xfrm>
            <a:off x="10059034" y="1769483"/>
            <a:ext cx="0" cy="447030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8" name="Group 57"/>
          <p:cNvGrpSpPr/>
          <p:nvPr/>
        </p:nvGrpSpPr>
        <p:grpSpPr>
          <a:xfrm>
            <a:off x="2438174" y="2071179"/>
            <a:ext cx="8650682" cy="336695"/>
            <a:chOff x="-14480" y="2215646"/>
            <a:chExt cx="9804106" cy="381587"/>
          </a:xfrm>
        </p:grpSpPr>
        <p:cxnSp>
          <p:nvCxnSpPr>
            <p:cNvPr id="26" name="Straight Connector 25"/>
            <p:cNvCxnSpPr>
              <a:cxnSpLocks/>
            </p:cNvCxnSpPr>
            <p:nvPr/>
          </p:nvCxnSpPr>
          <p:spPr bwMode="auto">
            <a:xfrm flipH="1">
              <a:off x="-14480" y="2455556"/>
              <a:ext cx="863697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0" name="TextBox 49"/>
            <p:cNvSpPr txBox="1"/>
            <p:nvPr/>
          </p:nvSpPr>
          <p:spPr>
            <a:xfrm>
              <a:off x="8608383" y="2215646"/>
              <a:ext cx="1181243" cy="3815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88" dirty="0">
                  <a:latin typeface="Lucida Sans" panose="020B0602030504020204" pitchFamily="34" charset="77"/>
                  <a:cs typeface="Georgia"/>
                </a:rPr>
                <a:t>save T/1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5277521" y="2355076"/>
            <a:ext cx="6038063" cy="336695"/>
            <a:chOff x="3203447" y="2537395"/>
            <a:chExt cx="6843138" cy="381587"/>
          </a:xfrm>
        </p:grpSpPr>
        <p:cxnSp>
          <p:nvCxnSpPr>
            <p:cNvPr id="37" name="Straight Connector 36"/>
            <p:cNvCxnSpPr/>
            <p:nvPr/>
          </p:nvCxnSpPr>
          <p:spPr bwMode="auto">
            <a:xfrm flipH="1">
              <a:off x="3203447" y="2732131"/>
              <a:ext cx="539927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1" name="TextBox 50"/>
            <p:cNvSpPr txBox="1"/>
            <p:nvPr/>
          </p:nvSpPr>
          <p:spPr>
            <a:xfrm>
              <a:off x="8605550" y="2537395"/>
              <a:ext cx="1441035" cy="3815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88" dirty="0">
                  <a:latin typeface="Lucida Sans" panose="020B0602030504020204" pitchFamily="34" charset="77"/>
                  <a:cs typeface="Georgia"/>
                </a:rPr>
                <a:t>save T/1/1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2438174" y="4982475"/>
            <a:ext cx="8660634" cy="336695"/>
            <a:chOff x="-14480" y="5515110"/>
            <a:chExt cx="9815385" cy="381587"/>
          </a:xfrm>
        </p:grpSpPr>
        <p:cxnSp>
          <p:nvCxnSpPr>
            <p:cNvPr id="36" name="Straight Connector 35"/>
            <p:cNvCxnSpPr>
              <a:cxnSpLocks/>
            </p:cNvCxnSpPr>
            <p:nvPr/>
          </p:nvCxnSpPr>
          <p:spPr bwMode="auto">
            <a:xfrm flipH="1">
              <a:off x="-14480" y="5684457"/>
              <a:ext cx="860591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8619662" y="5515110"/>
              <a:ext cx="1181243" cy="3815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88" dirty="0">
                  <a:latin typeface="Lucida Sans" panose="020B0602030504020204" pitchFamily="34" charset="77"/>
                  <a:cs typeface="Georgia"/>
                </a:rPr>
                <a:t>save T/3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252618" y="5266371"/>
            <a:ext cx="6072919" cy="336695"/>
            <a:chOff x="3175223" y="5836859"/>
            <a:chExt cx="6882642" cy="381587"/>
          </a:xfrm>
        </p:grpSpPr>
        <p:cxnSp>
          <p:nvCxnSpPr>
            <p:cNvPr id="44" name="Straight Connector 43"/>
            <p:cNvCxnSpPr/>
            <p:nvPr/>
          </p:nvCxnSpPr>
          <p:spPr bwMode="auto">
            <a:xfrm flipH="1">
              <a:off x="3175223" y="6088045"/>
              <a:ext cx="545288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3" name="TextBox 52"/>
            <p:cNvSpPr txBox="1"/>
            <p:nvPr/>
          </p:nvSpPr>
          <p:spPr>
            <a:xfrm>
              <a:off x="8616829" y="5836859"/>
              <a:ext cx="1441036" cy="3815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88" dirty="0">
                  <a:latin typeface="Lucida Sans" panose="020B0602030504020204" pitchFamily="34" charset="77"/>
                  <a:cs typeface="Georgia"/>
                </a:rPr>
                <a:t>save T/3/1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2438174" y="4004641"/>
            <a:ext cx="8645682" cy="336695"/>
            <a:chOff x="-14481" y="4406900"/>
            <a:chExt cx="9798441" cy="381587"/>
          </a:xfrm>
        </p:grpSpPr>
        <p:cxnSp>
          <p:nvCxnSpPr>
            <p:cNvPr id="35" name="Straight Connector 34"/>
            <p:cNvCxnSpPr>
              <a:cxnSpLocks/>
            </p:cNvCxnSpPr>
            <p:nvPr/>
          </p:nvCxnSpPr>
          <p:spPr bwMode="auto">
            <a:xfrm flipH="1">
              <a:off x="-14481" y="4626028"/>
              <a:ext cx="862003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6" name="TextBox 55"/>
            <p:cNvSpPr txBox="1"/>
            <p:nvPr/>
          </p:nvSpPr>
          <p:spPr>
            <a:xfrm>
              <a:off x="8602717" y="4406900"/>
              <a:ext cx="1181243" cy="3815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88" dirty="0">
                  <a:latin typeface="Lucida Sans" panose="020B0602030504020204" pitchFamily="34" charset="77"/>
                  <a:cs typeface="Georgia"/>
                </a:rPr>
                <a:t>save T/2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5265070" y="2800850"/>
            <a:ext cx="6060467" cy="336695"/>
            <a:chOff x="3189335" y="3042605"/>
            <a:chExt cx="6868530" cy="381587"/>
          </a:xfrm>
        </p:grpSpPr>
        <p:cxnSp>
          <p:nvCxnSpPr>
            <p:cNvPr id="45" name="Straight Connector 44"/>
            <p:cNvCxnSpPr/>
            <p:nvPr/>
          </p:nvCxnSpPr>
          <p:spPr bwMode="auto">
            <a:xfrm flipH="1">
              <a:off x="3189335" y="3265565"/>
              <a:ext cx="541338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TextBox 56"/>
            <p:cNvSpPr txBox="1"/>
            <p:nvPr/>
          </p:nvSpPr>
          <p:spPr>
            <a:xfrm>
              <a:off x="8616829" y="3042605"/>
              <a:ext cx="1441036" cy="3815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88" dirty="0">
                  <a:latin typeface="Lucida Sans" panose="020B0602030504020204" pitchFamily="34" charset="77"/>
                  <a:cs typeface="Georgia"/>
                </a:rPr>
                <a:t>save T/1/2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8990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Observations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6E68-5BDB-2541-BD40-D45648B6FCF5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Using </a:t>
            </a:r>
            <a:r>
              <a:rPr lang="en-GB" dirty="0" err="1"/>
              <a:t>savepoints</a:t>
            </a:r>
            <a:r>
              <a:rPr lang="en-GB" dirty="0"/>
              <a:t> is more flexible than nested transactions for internal recovery</a:t>
            </a:r>
          </a:p>
          <a:p>
            <a:pPr lvl="1"/>
            <a:r>
              <a:rPr lang="en-GB" dirty="0"/>
              <a:t>Can roll back further</a:t>
            </a:r>
          </a:p>
          <a:p>
            <a:pPr marL="0" indent="0">
              <a:buNone/>
            </a:pPr>
            <a:r>
              <a:rPr lang="en-GB" dirty="0"/>
              <a:t>True nested transactions are needed in order to run </a:t>
            </a:r>
            <a:r>
              <a:rPr lang="en-GB" dirty="0" err="1"/>
              <a:t>subtransactions</a:t>
            </a:r>
            <a:r>
              <a:rPr lang="en-GB" dirty="0"/>
              <a:t> in parallel (Intra-transaction parallelism)</a:t>
            </a:r>
          </a:p>
          <a:p>
            <a:pPr lvl="1"/>
            <a:r>
              <a:rPr lang="en-GB" dirty="0"/>
              <a:t>Emulating with </a:t>
            </a:r>
            <a:r>
              <a:rPr lang="en-GB" dirty="0" err="1"/>
              <a:t>savepoints</a:t>
            </a:r>
            <a:r>
              <a:rPr lang="en-GB" dirty="0"/>
              <a:t> needs '</a:t>
            </a:r>
            <a:r>
              <a:rPr lang="en-GB" dirty="0" err="1"/>
              <a:t>subtransactions</a:t>
            </a:r>
            <a:r>
              <a:rPr lang="en-GB" dirty="0"/>
              <a:t>' to be run in strict sequence</a:t>
            </a:r>
          </a:p>
          <a:p>
            <a:pPr marL="0" indent="0">
              <a:buNone/>
            </a:pPr>
            <a:r>
              <a:rPr lang="en-GB" dirty="0"/>
              <a:t>True nested can pass locks selectively</a:t>
            </a:r>
          </a:p>
          <a:p>
            <a:pPr lvl="1"/>
            <a:r>
              <a:rPr lang="en-GB" dirty="0"/>
              <a:t>More flexible than </a:t>
            </a:r>
            <a:r>
              <a:rPr lang="en-GB" dirty="0" err="1"/>
              <a:t>savepoints</a:t>
            </a:r>
            <a:endParaRPr lang="en-GB" dirty="0"/>
          </a:p>
          <a:p>
            <a:pPr lvl="1"/>
            <a:r>
              <a:rPr lang="en-GB" dirty="0"/>
              <a:t>“Similar but different”</a:t>
            </a:r>
          </a:p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0E72B8A-8B93-8345-9EEF-1CDBBBAB5ED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76049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Sagas</a:t>
            </a:r>
          </a:p>
        </p:txBody>
      </p:sp>
    </p:spTree>
    <p:extLst>
      <p:ext uri="{BB962C8B-B14F-4D97-AF65-F5344CB8AC3E}">
        <p14:creationId xmlns:p14="http://schemas.microsoft.com/office/powerpoint/2010/main" val="5594563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Sagas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Saga</a:t>
            </a:r>
            <a:r>
              <a:rPr lang="en-US" dirty="0"/>
              <a:t>: a collection of actions (= flat transactions) that form a long-duration transaction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Execution based around notion of </a:t>
            </a:r>
            <a:r>
              <a:rPr lang="en-US" b="1" dirty="0"/>
              <a:t>compensating transactions</a:t>
            </a:r>
          </a:p>
          <a:p>
            <a:pPr lvl="1"/>
            <a:r>
              <a:rPr lang="en-US" dirty="0"/>
              <a:t>Inverse of actions that allow them to be selectively rolled back</a:t>
            </a:r>
          </a:p>
          <a:p>
            <a:pPr lvl="1"/>
            <a:r>
              <a:rPr lang="en-US" dirty="0"/>
              <a:t>Used to recover from partial execution</a:t>
            </a:r>
          </a:p>
          <a:p>
            <a:pPr lvl="1"/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30B94F7-3CE8-2044-ACEB-013EAD41E1B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1961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Sagas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B6E68-5BDB-2541-BD40-D45648B6FCF5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Sagas specified as a digraph</a:t>
            </a:r>
          </a:p>
          <a:p>
            <a:pPr lvl="1"/>
            <a:r>
              <a:rPr lang="en-US" dirty="0"/>
              <a:t>Nodes are either actions or the terminal nodes </a:t>
            </a:r>
            <a:r>
              <a:rPr lang="en-US" b="1" dirty="0"/>
              <a:t>abort</a:t>
            </a:r>
            <a:r>
              <a:rPr lang="en-US" dirty="0"/>
              <a:t> and </a:t>
            </a:r>
            <a:r>
              <a:rPr lang="en-US" b="1" dirty="0"/>
              <a:t>complete</a:t>
            </a:r>
          </a:p>
          <a:p>
            <a:pPr lvl="1"/>
            <a:r>
              <a:rPr lang="en-US" dirty="0"/>
              <a:t>One node is designated the start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Paths in graph represent sequences of actions </a:t>
            </a:r>
          </a:p>
          <a:p>
            <a:pPr lvl="1"/>
            <a:r>
              <a:rPr lang="en-US" dirty="0"/>
              <a:t>Paths leading to </a:t>
            </a:r>
            <a:r>
              <a:rPr lang="en-US" b="1" dirty="0"/>
              <a:t>abort </a:t>
            </a:r>
            <a:r>
              <a:rPr lang="en-US" dirty="0"/>
              <a:t>are sequences of actions that cause the overall transaction to be rolled back</a:t>
            </a:r>
          </a:p>
          <a:p>
            <a:pPr lvl="1"/>
            <a:r>
              <a:rPr lang="en-US" dirty="0"/>
              <a:t>Paths leading to </a:t>
            </a:r>
            <a:r>
              <a:rPr lang="en-US" b="1" dirty="0"/>
              <a:t>complete</a:t>
            </a:r>
            <a:r>
              <a:rPr lang="en-US" dirty="0"/>
              <a:t> are successful sequences that make persistent changes to the database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DC1793-8D25-1C4F-8D08-057515E7A86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6587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Saga Execution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B6E68-5BDB-2541-BD40-D45648B6FCF5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Each action A has a compensating transaction A</a:t>
            </a:r>
            <a:r>
              <a:rPr lang="en-US" baseline="30000" dirty="0"/>
              <a:t>-1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Assume that if A is an action and α a sequence of legal actions, then AαA</a:t>
            </a:r>
            <a:r>
              <a:rPr lang="en-US" baseline="30000" dirty="0"/>
              <a:t>-1</a:t>
            </a:r>
            <a:r>
              <a:rPr lang="en-US" dirty="0"/>
              <a:t> ≣ α</a:t>
            </a:r>
          </a:p>
          <a:p>
            <a:pPr marL="0" indent="0">
              <a:buNone/>
            </a:pPr>
            <a:r>
              <a:rPr lang="en-US" dirty="0"/>
              <a:t>If execution of a saga leads to </a:t>
            </a:r>
            <a:r>
              <a:rPr lang="en-US" b="1" dirty="0"/>
              <a:t>abort</a:t>
            </a:r>
            <a:r>
              <a:rPr lang="en-US" dirty="0"/>
              <a:t>, roll back the saga by executing the compensating transactions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CB800E-8CAD-5740-AD9E-8B61E98ED08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4205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823DC-A98B-6B44-81A6-C404D22FB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 Parallel Databases</a:t>
            </a:r>
          </a:p>
        </p:txBody>
      </p:sp>
    </p:spTree>
    <p:extLst>
      <p:ext uri="{BB962C8B-B14F-4D97-AF65-F5344CB8AC3E}">
        <p14:creationId xmlns:p14="http://schemas.microsoft.com/office/powerpoint/2010/main" val="1138964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B6E68-5BDB-2541-BD40-D45648B6FCF5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/>
              <a:t>Savepoints</a:t>
            </a:r>
            <a:endParaRPr lang="en-US" dirty="0"/>
          </a:p>
          <a:p>
            <a:r>
              <a:rPr lang="en-US" dirty="0"/>
              <a:t>Chained transactions</a:t>
            </a:r>
          </a:p>
          <a:p>
            <a:r>
              <a:rPr lang="en-US" dirty="0"/>
              <a:t>Nested transactions</a:t>
            </a:r>
          </a:p>
          <a:p>
            <a:r>
              <a:rPr lang="en-US" dirty="0"/>
              <a:t>Sagas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E9A148-1EA3-914A-8EE4-DBAD8DEE9C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167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Flat Transactions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Transactions considered so far are flat transactions</a:t>
            </a:r>
          </a:p>
          <a:p>
            <a:pPr lvl="1"/>
            <a:r>
              <a:rPr lang="en-US" dirty="0"/>
              <a:t>Basic building block</a:t>
            </a:r>
          </a:p>
          <a:p>
            <a:pPr lvl="1"/>
            <a:r>
              <a:rPr lang="en-US" dirty="0"/>
              <a:t>Only one level of control by the application</a:t>
            </a:r>
          </a:p>
          <a:p>
            <a:pPr lvl="1"/>
            <a:r>
              <a:rPr lang="en-US" dirty="0"/>
              <a:t>All-or-nothing (commit or abort)</a:t>
            </a:r>
          </a:p>
          <a:p>
            <a:pPr lvl="1"/>
            <a:r>
              <a:rPr lang="en-US" dirty="0"/>
              <a:t>The simplest type of transaction!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8EF673E-819F-734F-A55D-4BD56B1BD96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175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Duration Transactions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6E68-5BDB-2541-BD40-D45648B6FCF5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Transactions considered so far are short duration</a:t>
            </a:r>
          </a:p>
          <a:p>
            <a:pPr lvl="1"/>
            <a:r>
              <a:rPr lang="en-US" dirty="0"/>
              <a:t>Banking or ticket reservations as example applications</a:t>
            </a:r>
          </a:p>
          <a:p>
            <a:pPr lvl="1"/>
            <a:r>
              <a:rPr lang="en-US" dirty="0"/>
              <a:t>Transactions complete in minutes, if not seconds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Long-lived transactions present particular challenges</a:t>
            </a:r>
          </a:p>
          <a:p>
            <a:pPr lvl="1"/>
            <a:r>
              <a:rPr lang="en-GB" dirty="0"/>
              <a:t>More susceptible to failure (and rollback not acceptable)</a:t>
            </a:r>
          </a:p>
          <a:p>
            <a:pPr lvl="1"/>
            <a:r>
              <a:rPr lang="en-GB" dirty="0"/>
              <a:t>May lock and access many data items (increases chance of deadlock)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CAB5BB-0C7D-8D4D-905C-5F2C1006931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4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Savepoints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19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Savepoints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/>
              <a:t>Savepoint</a:t>
            </a:r>
            <a:r>
              <a:rPr lang="en-US" dirty="0"/>
              <a:t>: an identifiable point in a flat transaction representing a partially consistent state which can be used as an internal restart point for the transaction</a:t>
            </a:r>
          </a:p>
          <a:p>
            <a:pPr marL="0" indent="0">
              <a:buNone/>
            </a:pPr>
            <a:r>
              <a:rPr lang="en-US" dirty="0"/>
              <a:t>Used for deadlock handling</a:t>
            </a:r>
          </a:p>
          <a:p>
            <a:pPr lvl="1"/>
            <a:r>
              <a:rPr lang="en-US" dirty="0"/>
              <a:t>partially rollback transaction in order to release required locks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Savepoints</a:t>
            </a:r>
            <a:r>
              <a:rPr lang="en-US" dirty="0"/>
              <a:t> may be persistent</a:t>
            </a:r>
          </a:p>
          <a:p>
            <a:pPr lvl="1"/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Following a system crash, restart active transactions from their most recent </a:t>
            </a:r>
            <a:r>
              <a:rPr lang="en-GB" dirty="0" err="1">
                <a:latin typeface="Georgia" charset="0"/>
                <a:ea typeface="ＭＳ Ｐゴシック" charset="0"/>
                <a:cs typeface="ＭＳ Ｐゴシック" charset="0"/>
              </a:rPr>
              <a:t>savepoints</a:t>
            </a:r>
            <a:endParaRPr lang="en-GB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lvl="1"/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099C2B8-3337-1941-8606-56C56E81FB3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657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Savepoints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6E68-5BDB-2541-BD40-D45648B6FCF5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6890206-981E-1C4D-BC0E-BCC9C6C4BB6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521621" y="1903420"/>
            <a:ext cx="1713139" cy="34744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29" tIns="41294" rIns="63529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START T1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3522249" y="2246199"/>
            <a:ext cx="1713807" cy="1210332"/>
            <a:chOff x="2112282" y="2545692"/>
            <a:chExt cx="1942315" cy="1371710"/>
          </a:xfrm>
        </p:grpSpPr>
        <p:sp>
          <p:nvSpPr>
            <p:cNvPr id="7" name="Rectangle 6"/>
            <p:cNvSpPr/>
            <p:nvPr/>
          </p:nvSpPr>
          <p:spPr bwMode="auto">
            <a:xfrm>
              <a:off x="2112282" y="2545692"/>
              <a:ext cx="1941557" cy="98042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2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3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113040" y="3523631"/>
              <a:ext cx="1941557" cy="393771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SAVEPOINT 1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522705" y="3455143"/>
            <a:ext cx="1713807" cy="1210332"/>
            <a:chOff x="2112798" y="3915828"/>
            <a:chExt cx="1942315" cy="137171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2112798" y="3915828"/>
              <a:ext cx="1941557" cy="98042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4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5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6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113556" y="4893767"/>
              <a:ext cx="1941557" cy="393771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SAVEPOINT 2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523768" y="4663015"/>
            <a:ext cx="1713687" cy="1210448"/>
            <a:chOff x="2114003" y="5284750"/>
            <a:chExt cx="1942179" cy="1371841"/>
          </a:xfrm>
        </p:grpSpPr>
        <p:sp>
          <p:nvSpPr>
            <p:cNvPr id="10" name="Rectangle 9"/>
            <p:cNvSpPr/>
            <p:nvPr/>
          </p:nvSpPr>
          <p:spPr bwMode="auto">
            <a:xfrm>
              <a:off x="2114003" y="6262820"/>
              <a:ext cx="1941557" cy="393771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ROLLBACK to 1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114625" y="5284750"/>
              <a:ext cx="1941557" cy="98042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7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8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9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949466" y="3452534"/>
            <a:ext cx="1713807" cy="1210332"/>
            <a:chOff x="5996461" y="3912872"/>
            <a:chExt cx="1942315" cy="1371710"/>
          </a:xfrm>
        </p:grpSpPr>
        <p:sp>
          <p:nvSpPr>
            <p:cNvPr id="16" name="Rectangle 15"/>
            <p:cNvSpPr/>
            <p:nvPr/>
          </p:nvSpPr>
          <p:spPr bwMode="auto">
            <a:xfrm>
              <a:off x="5996461" y="3912872"/>
              <a:ext cx="1941557" cy="98042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4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5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6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5997219" y="4890811"/>
              <a:ext cx="1941557" cy="393771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SAVEPOINT 3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6951078" y="4660407"/>
            <a:ext cx="1713807" cy="1210332"/>
            <a:chOff x="5998288" y="5281794"/>
            <a:chExt cx="1942315" cy="1371710"/>
          </a:xfrm>
        </p:grpSpPr>
        <p:sp>
          <p:nvSpPr>
            <p:cNvPr id="18" name="Rectangle 17"/>
            <p:cNvSpPr/>
            <p:nvPr/>
          </p:nvSpPr>
          <p:spPr bwMode="auto">
            <a:xfrm>
              <a:off x="5998288" y="5281794"/>
              <a:ext cx="1941557" cy="98042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7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8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9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5999046" y="6259733"/>
              <a:ext cx="1941557" cy="393771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SAVEPOINT 4</a:t>
              </a:r>
            </a:p>
          </p:txBody>
        </p:sp>
      </p:grpSp>
      <p:cxnSp>
        <p:nvCxnSpPr>
          <p:cNvPr id="23" name="Elbow Connector 22"/>
          <p:cNvCxnSpPr>
            <a:stCxn id="10" idx="2"/>
            <a:endCxn id="16" idx="0"/>
          </p:cNvCxnSpPr>
          <p:nvPr/>
        </p:nvCxnSpPr>
        <p:spPr bwMode="auto">
          <a:xfrm rot="5400000" flipH="1" flipV="1">
            <a:off x="4882722" y="2950150"/>
            <a:ext cx="2420929" cy="3425698"/>
          </a:xfrm>
          <a:prstGeom prst="bentConnector5">
            <a:avLst>
              <a:gd name="adj1" fmla="val -8332"/>
              <a:gd name="adj2" fmla="val 50000"/>
              <a:gd name="adj3" fmla="val 108332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6" name="Group 35"/>
          <p:cNvGrpSpPr/>
          <p:nvPr/>
        </p:nvGrpSpPr>
        <p:grpSpPr>
          <a:xfrm>
            <a:off x="5285044" y="2244008"/>
            <a:ext cx="2204359" cy="865078"/>
            <a:chOff x="4110116" y="2543210"/>
            <a:chExt cx="2498274" cy="980422"/>
          </a:xfrm>
        </p:grpSpPr>
        <p:sp>
          <p:nvSpPr>
            <p:cNvPr id="34" name="Right Brace 33"/>
            <p:cNvSpPr/>
            <p:nvPr/>
          </p:nvSpPr>
          <p:spPr bwMode="auto">
            <a:xfrm>
              <a:off x="4110116" y="2543210"/>
              <a:ext cx="518840" cy="980422"/>
            </a:xfrm>
            <a:prstGeom prst="rightBrace">
              <a:avLst/>
            </a:prstGeom>
            <a:noFill/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80682" tIns="40341" rIns="80682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9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562380" y="2709169"/>
              <a:ext cx="2046010" cy="6585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88" dirty="0">
                  <a:latin typeface="Lucida Sans" panose="020B0602030504020204" pitchFamily="34" charset="77"/>
                  <a:cs typeface="Georgia"/>
                </a:rPr>
                <a:t>work covered by</a:t>
              </a:r>
            </a:p>
            <a:p>
              <a:r>
                <a:rPr lang="en-US" sz="1588" dirty="0" err="1">
                  <a:latin typeface="Lucida Sans" panose="020B0602030504020204" pitchFamily="34" charset="77"/>
                  <a:cs typeface="Georgia"/>
                </a:rPr>
                <a:t>savepoint</a:t>
              </a:r>
              <a:r>
                <a:rPr lang="en-US" sz="1588" dirty="0">
                  <a:latin typeface="Lucida Sans" panose="020B0602030504020204" pitchFamily="34" charset="77"/>
                  <a:cs typeface="Georgia"/>
                </a:rPr>
                <a:t> 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6534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Chained Transactions</a:t>
            </a:r>
          </a:p>
        </p:txBody>
      </p:sp>
    </p:spTree>
    <p:extLst>
      <p:ext uri="{BB962C8B-B14F-4D97-AF65-F5344CB8AC3E}">
        <p14:creationId xmlns:p14="http://schemas.microsoft.com/office/powerpoint/2010/main" val="57405737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8</TotalTime>
  <Words>894</Words>
  <Application>Microsoft Macintosh PowerPoint</Application>
  <PresentationFormat>Widescreen</PresentationFormat>
  <Paragraphs>262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27</vt:i4>
      </vt:variant>
    </vt:vector>
  </HeadingPairs>
  <TitlesOfParts>
    <vt:vector size="40" baseType="lpstr">
      <vt:lpstr>Arial</vt:lpstr>
      <vt:lpstr>Calibri</vt:lpstr>
      <vt:lpstr>Georgia</vt:lpstr>
      <vt:lpstr>Lucida Grande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Advanced Transactions</vt:lpstr>
      <vt:lpstr>Overview</vt:lpstr>
      <vt:lpstr>Flat Transactions</vt:lpstr>
      <vt:lpstr>Long Duration Transactions</vt:lpstr>
      <vt:lpstr>Savepoints</vt:lpstr>
      <vt:lpstr>Savepoints</vt:lpstr>
      <vt:lpstr>Savepoints</vt:lpstr>
      <vt:lpstr>Chained Transactions</vt:lpstr>
      <vt:lpstr>Chained Transactions</vt:lpstr>
      <vt:lpstr>Savepoints versus Chained Transactions</vt:lpstr>
      <vt:lpstr>Savepoints versus Chained Transactions</vt:lpstr>
      <vt:lpstr>Nested Transactions</vt:lpstr>
      <vt:lpstr>Nested Transactions</vt:lpstr>
      <vt:lpstr>Nested Transactions</vt:lpstr>
      <vt:lpstr>Commit Rule</vt:lpstr>
      <vt:lpstr>Rollback Rule</vt:lpstr>
      <vt:lpstr>Visibility Rule</vt:lpstr>
      <vt:lpstr>Observations</vt:lpstr>
      <vt:lpstr>Observations</vt:lpstr>
      <vt:lpstr>Emulating Nesting with Savepoints</vt:lpstr>
      <vt:lpstr>Observations</vt:lpstr>
      <vt:lpstr>Sagas</vt:lpstr>
      <vt:lpstr>Sagas</vt:lpstr>
      <vt:lpstr>Sagas</vt:lpstr>
      <vt:lpstr>Saga Execution</vt:lpstr>
      <vt:lpstr>Next Lecture: Parallel Databases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Gibbins N.M.</dc:creator>
  <cp:lastModifiedBy>Gibbins N.M.</cp:lastModifiedBy>
  <cp:revision>2</cp:revision>
  <dcterms:created xsi:type="dcterms:W3CDTF">2019-03-01T10:27:29Z</dcterms:created>
  <dcterms:modified xsi:type="dcterms:W3CDTF">2019-03-11T08:56:35Z</dcterms:modified>
</cp:coreProperties>
</file>