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4" r:id="rId2"/>
    <p:sldMasterId id="2147483688" r:id="rId3"/>
  </p:sldMasterIdLst>
  <p:notesMasterIdLst>
    <p:notesMasterId r:id="rId55"/>
  </p:notesMasterIdLst>
  <p:sldIdLst>
    <p:sldId id="256" r:id="rId4"/>
    <p:sldId id="279" r:id="rId5"/>
    <p:sldId id="280" r:id="rId6"/>
    <p:sldId id="309" r:id="rId7"/>
    <p:sldId id="338" r:id="rId8"/>
    <p:sldId id="350" r:id="rId9"/>
    <p:sldId id="349" r:id="rId10"/>
    <p:sldId id="345" r:id="rId11"/>
    <p:sldId id="359" r:id="rId12"/>
    <p:sldId id="346" r:id="rId13"/>
    <p:sldId id="347" r:id="rId14"/>
    <p:sldId id="354" r:id="rId15"/>
    <p:sldId id="355" r:id="rId16"/>
    <p:sldId id="363" r:id="rId17"/>
    <p:sldId id="364" r:id="rId18"/>
    <p:sldId id="360" r:id="rId19"/>
    <p:sldId id="308" r:id="rId20"/>
    <p:sldId id="284" r:id="rId21"/>
    <p:sldId id="285" r:id="rId22"/>
    <p:sldId id="330" r:id="rId23"/>
    <p:sldId id="312" r:id="rId24"/>
    <p:sldId id="313" r:id="rId25"/>
    <p:sldId id="287" r:id="rId26"/>
    <p:sldId id="317" r:id="rId27"/>
    <p:sldId id="318" r:id="rId28"/>
    <p:sldId id="288" r:id="rId29"/>
    <p:sldId id="292" r:id="rId30"/>
    <p:sldId id="331" r:id="rId31"/>
    <p:sldId id="311" r:id="rId32"/>
    <p:sldId id="314" r:id="rId33"/>
    <p:sldId id="291" r:id="rId34"/>
    <p:sldId id="319" r:id="rId35"/>
    <p:sldId id="320" r:id="rId36"/>
    <p:sldId id="332" r:id="rId37"/>
    <p:sldId id="333" r:id="rId38"/>
    <p:sldId id="334" r:id="rId39"/>
    <p:sldId id="361" r:id="rId40"/>
    <p:sldId id="356" r:id="rId41"/>
    <p:sldId id="370" r:id="rId42"/>
    <p:sldId id="358" r:id="rId43"/>
    <p:sldId id="365" r:id="rId44"/>
    <p:sldId id="366" r:id="rId45"/>
    <p:sldId id="367" r:id="rId46"/>
    <p:sldId id="368" r:id="rId47"/>
    <p:sldId id="369" r:id="rId48"/>
    <p:sldId id="362" r:id="rId49"/>
    <p:sldId id="335" r:id="rId50"/>
    <p:sldId id="340" r:id="rId51"/>
    <p:sldId id="341" r:id="rId52"/>
    <p:sldId id="342" r:id="rId53"/>
    <p:sldId id="302" r:id="rId54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51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79" autoAdjust="0"/>
    <p:restoredTop sz="94640"/>
  </p:normalViewPr>
  <p:slideViewPr>
    <p:cSldViewPr snapToObjects="1">
      <p:cViewPr varScale="1">
        <p:scale>
          <a:sx n="117" d="100"/>
          <a:sy n="117" d="100"/>
        </p:scale>
        <p:origin x="1264" y="168"/>
      </p:cViewPr>
      <p:guideLst>
        <p:guide orient="horz" pos="2296"/>
        <p:guide pos="51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1ED92-B7C9-644E-BA66-12F969A20BC1}" type="datetimeFigureOut">
              <a:rPr lang="en-US" smtClean="0"/>
              <a:pPr/>
              <a:t>3/18/19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DFD97-AC7F-4246-83A8-8444D5A775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9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115888"/>
            <a:ext cx="2178050" cy="53403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381750" cy="53403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41438"/>
            <a:ext cx="8382000" cy="4830762"/>
          </a:xfrm>
        </p:spPr>
        <p:txBody>
          <a:bodyPr/>
          <a:lstStyle/>
          <a:p>
            <a:pPr lvl="0"/>
            <a:r>
              <a:rPr lang="en-GB" noProof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8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 sz="2000"/>
            </a:lvl2pPr>
            <a:lvl3pPr marL="810000" indent="-270000">
              <a:buFont typeface="Arial"/>
              <a:buChar char="•"/>
              <a:defRPr sz="2000"/>
            </a:lvl3pPr>
            <a:lvl4pPr marL="1080000" indent="-270000">
              <a:buFont typeface="Arial"/>
              <a:buChar char="•"/>
              <a:defRPr sz="2000"/>
            </a:lvl4pPr>
            <a:lvl5pPr marL="1350000" indent="-270000">
              <a:buFont typeface="Arial"/>
              <a:buChar char="•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9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8"/>
            <a:ext cx="4038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1"/>
            <a:ext cx="4038600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341438"/>
            <a:ext cx="403860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981201"/>
            <a:ext cx="4038601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0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 sz="2000"/>
            </a:lvl2pPr>
            <a:lvl3pPr marL="810000" indent="-270000">
              <a:buFont typeface="Arial"/>
              <a:buChar char="•"/>
              <a:defRPr sz="2000"/>
            </a:lvl3pPr>
            <a:lvl4pPr marL="1080000" indent="-270000">
              <a:buFont typeface="Arial"/>
              <a:buChar char="•"/>
              <a:defRPr sz="2000"/>
            </a:lvl4pPr>
            <a:lvl5pPr marL="1350000" indent="-270000">
              <a:buFont typeface="Arial"/>
              <a:buChar char="•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115888"/>
            <a:ext cx="2178050" cy="53403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381750" cy="53403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41438"/>
            <a:ext cx="8382000" cy="4830762"/>
          </a:xfrm>
        </p:spPr>
        <p:txBody>
          <a:bodyPr/>
          <a:lstStyle/>
          <a:p>
            <a:pPr lvl="0"/>
            <a:r>
              <a:rPr lang="en-GB" noProof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8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06900"/>
            <a:ext cx="8367713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81000" y="5768975"/>
            <a:ext cx="8367713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481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/>
              <a:t>Click icon to add table</a:t>
            </a:r>
            <a:endParaRPr lang="en-US" noProof="0" dirty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07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2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9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8"/>
            <a:ext cx="4038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1"/>
            <a:ext cx="4038600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341438"/>
            <a:ext cx="403860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981201"/>
            <a:ext cx="4038601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0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382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1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35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382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1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35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88E7AF38-175D-8A49-A9C3-58CB888DFE21}" type="datetimeFigureOut">
              <a:rPr lang="en-GB" smtClean="0"/>
              <a:pPr/>
              <a:t>18/03/2019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3B29D30C-B949-D347-A11F-180B95010EE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700" r:id="rId11"/>
    <p:sldLayoutId id="214748370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chema.org/AudioObject" TargetMode="External"/><Relationship Id="rId13" Type="http://schemas.openxmlformats.org/officeDocument/2006/relationships/hyperlink" Target="http://schema.org/Person" TargetMode="External"/><Relationship Id="rId18" Type="http://schemas.openxmlformats.org/officeDocument/2006/relationships/hyperlink" Target="http://schema.org/Offer" TargetMode="External"/><Relationship Id="rId3" Type="http://schemas.openxmlformats.org/officeDocument/2006/relationships/hyperlink" Target="http://schema.org/Book" TargetMode="External"/><Relationship Id="rId21" Type="http://schemas.openxmlformats.org/officeDocument/2006/relationships/hyperlink" Target="http://schema.org/AggregateRating" TargetMode="External"/><Relationship Id="rId7" Type="http://schemas.openxmlformats.org/officeDocument/2006/relationships/hyperlink" Target="http://schema.org/TVSeries" TargetMode="External"/><Relationship Id="rId12" Type="http://schemas.openxmlformats.org/officeDocument/2006/relationships/hyperlink" Target="http://schema.org/Organization" TargetMode="External"/><Relationship Id="rId17" Type="http://schemas.openxmlformats.org/officeDocument/2006/relationships/hyperlink" Target="http://schema.org/Product" TargetMode="External"/><Relationship Id="rId2" Type="http://schemas.openxmlformats.org/officeDocument/2006/relationships/hyperlink" Target="http://schema.org/CreativeWork" TargetMode="External"/><Relationship Id="rId16" Type="http://schemas.openxmlformats.org/officeDocument/2006/relationships/hyperlink" Target="http://schema.org/Restaurant" TargetMode="External"/><Relationship Id="rId20" Type="http://schemas.openxmlformats.org/officeDocument/2006/relationships/hyperlink" Target="http://schema.org/Review" TargetMode="Externa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://schema.org/Recipe" TargetMode="External"/><Relationship Id="rId11" Type="http://schemas.openxmlformats.org/officeDocument/2006/relationships/hyperlink" Target="http://schema.org/Event" TargetMode="External"/><Relationship Id="rId5" Type="http://schemas.openxmlformats.org/officeDocument/2006/relationships/hyperlink" Target="http://schema.org/MusicRecording" TargetMode="External"/><Relationship Id="rId15" Type="http://schemas.openxmlformats.org/officeDocument/2006/relationships/hyperlink" Target="http://schema.org/LocalBusiness" TargetMode="External"/><Relationship Id="rId10" Type="http://schemas.openxmlformats.org/officeDocument/2006/relationships/hyperlink" Target="http://schema.org/VideoObject" TargetMode="External"/><Relationship Id="rId19" Type="http://schemas.openxmlformats.org/officeDocument/2006/relationships/hyperlink" Target="http://schema.org/AggregateOffer" TargetMode="External"/><Relationship Id="rId4" Type="http://schemas.openxmlformats.org/officeDocument/2006/relationships/hyperlink" Target="http://schema.org/Movie" TargetMode="External"/><Relationship Id="rId9" Type="http://schemas.openxmlformats.org/officeDocument/2006/relationships/hyperlink" Target="http://schema.org/ImageObject" TargetMode="External"/><Relationship Id="rId14" Type="http://schemas.openxmlformats.org/officeDocument/2006/relationships/hyperlink" Target="http://schema.org/Plac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GB" dirty="0"/>
              <a:t>Semantic Web </a:t>
            </a:r>
            <a:br>
              <a:rPr lang="en-GB" dirty="0"/>
            </a:br>
            <a:r>
              <a:rPr lang="en-GB" dirty="0"/>
              <a:t>in Depth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Schema.org</a:t>
            </a:r>
            <a:endParaRPr lang="en-GB" dirty="0"/>
          </a:p>
          <a:p>
            <a:r>
              <a:rPr lang="en-GB" dirty="0" err="1"/>
              <a:t>RDFa</a:t>
            </a:r>
            <a:r>
              <a:rPr lang="en-GB" dirty="0"/>
              <a:t>, JSON-LD, </a:t>
            </a:r>
            <a:r>
              <a:rPr lang="en-GB" dirty="0" err="1"/>
              <a:t>Microdata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Professor Steffen Staab </a:t>
            </a:r>
            <a:r>
              <a:rPr lang="en-GB" dirty="0" err="1"/>
              <a:t>s.r.staab@ecs.soton.ac.uk</a:t>
            </a:r>
            <a:br>
              <a:rPr lang="en-GB"/>
            </a:br>
            <a:r>
              <a:rPr lang="en-GB"/>
              <a:t>2019, </a:t>
            </a:r>
            <a:r>
              <a:rPr lang="en-GB" dirty="0"/>
              <a:t>Many slides courtesy by </a:t>
            </a:r>
            <a:r>
              <a:rPr lang="en-GB" dirty="0" err="1"/>
              <a:t>Dr.</a:t>
            </a:r>
            <a:r>
              <a:rPr lang="en-GB" dirty="0"/>
              <a:t> Nick </a:t>
            </a:r>
            <a:r>
              <a:rPr lang="en-GB" dirty="0" err="1"/>
              <a:t>Gibbins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schema.org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4294967295"/>
          </p:nvPr>
        </p:nvSpPr>
        <p:spPr>
          <a:xfrm>
            <a:off x="576263" y="1700213"/>
            <a:ext cx="8567737" cy="4354512"/>
          </a:xfrm>
        </p:spPr>
        <p:txBody>
          <a:bodyPr/>
          <a:lstStyle/>
          <a:p>
            <a:r>
              <a:rPr lang="en-US" sz="2000" dirty="0"/>
              <a:t>Creative works: </a:t>
            </a:r>
            <a:r>
              <a:rPr lang="en-US" sz="2000" dirty="0">
                <a:hlinkClick r:id="rId2"/>
              </a:rPr>
              <a:t>CreativeWork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Book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Movie</a:t>
            </a:r>
            <a:r>
              <a:rPr lang="en-US" sz="2000" dirty="0"/>
              <a:t>, </a:t>
            </a:r>
            <a:r>
              <a:rPr lang="en-US" sz="2000" dirty="0">
                <a:hlinkClick r:id="rId5"/>
              </a:rPr>
              <a:t>MusicRecording</a:t>
            </a:r>
            <a:r>
              <a:rPr lang="en-US" sz="2000" dirty="0"/>
              <a:t>, </a:t>
            </a:r>
            <a:r>
              <a:rPr lang="en-US" sz="2000" dirty="0">
                <a:hlinkClick r:id="rId6"/>
              </a:rPr>
              <a:t>Recipe</a:t>
            </a:r>
            <a:r>
              <a:rPr lang="en-US" sz="2000" dirty="0"/>
              <a:t>, </a:t>
            </a:r>
            <a:r>
              <a:rPr lang="en-US" sz="2000" dirty="0">
                <a:hlinkClick r:id="rId7"/>
              </a:rPr>
              <a:t>TVSeries</a:t>
            </a:r>
            <a:r>
              <a:rPr lang="en-US" sz="2000" dirty="0"/>
              <a:t> ...</a:t>
            </a:r>
          </a:p>
          <a:p>
            <a:r>
              <a:rPr lang="en-US" sz="2000" dirty="0"/>
              <a:t>Embedded non-text objects: </a:t>
            </a:r>
            <a:r>
              <a:rPr lang="en-US" sz="2000" dirty="0" err="1">
                <a:hlinkClick r:id="rId8"/>
              </a:rPr>
              <a:t>AudioObject</a:t>
            </a:r>
            <a:r>
              <a:rPr lang="en-US" sz="2000" dirty="0"/>
              <a:t>, </a:t>
            </a:r>
            <a:r>
              <a:rPr lang="en-US" sz="2000" dirty="0" err="1">
                <a:hlinkClick r:id="rId9"/>
              </a:rPr>
              <a:t>ImageObject</a:t>
            </a:r>
            <a:r>
              <a:rPr lang="en-US" sz="2000" dirty="0"/>
              <a:t>, </a:t>
            </a:r>
            <a:r>
              <a:rPr lang="en-US" sz="2000" dirty="0" err="1">
                <a:hlinkClick r:id="rId10"/>
              </a:rPr>
              <a:t>VideoObject</a:t>
            </a:r>
            <a:endParaRPr lang="en-US" sz="2000" dirty="0"/>
          </a:p>
          <a:p>
            <a:r>
              <a:rPr lang="en-US" sz="2000" dirty="0">
                <a:hlinkClick r:id="rId11"/>
              </a:rPr>
              <a:t>Event</a:t>
            </a:r>
            <a:endParaRPr lang="en-US" sz="2000" dirty="0"/>
          </a:p>
          <a:p>
            <a:r>
              <a:rPr lang="en-US" sz="2000" dirty="0">
                <a:hlinkClick r:id="rId12"/>
              </a:rPr>
              <a:t>Organization</a:t>
            </a:r>
            <a:endParaRPr lang="en-US" sz="2000" dirty="0"/>
          </a:p>
          <a:p>
            <a:r>
              <a:rPr lang="en-US" sz="2000" dirty="0">
                <a:hlinkClick r:id="rId13"/>
              </a:rPr>
              <a:t>Person</a:t>
            </a:r>
            <a:endParaRPr lang="en-US" sz="2000" dirty="0"/>
          </a:p>
          <a:p>
            <a:r>
              <a:rPr lang="en-US" sz="2000" dirty="0">
                <a:hlinkClick r:id="rId14"/>
              </a:rPr>
              <a:t>Place</a:t>
            </a:r>
            <a:r>
              <a:rPr lang="en-US" sz="2000" dirty="0"/>
              <a:t>, </a:t>
            </a:r>
            <a:r>
              <a:rPr lang="en-US" sz="2000" dirty="0" err="1">
                <a:hlinkClick r:id="rId15"/>
              </a:rPr>
              <a:t>LocalBusiness</a:t>
            </a:r>
            <a:r>
              <a:rPr lang="en-US" sz="2000" dirty="0"/>
              <a:t>, </a:t>
            </a:r>
            <a:r>
              <a:rPr lang="en-US" sz="2000" dirty="0">
                <a:hlinkClick r:id="rId16"/>
              </a:rPr>
              <a:t>Restaurant</a:t>
            </a:r>
            <a:r>
              <a:rPr lang="en-US" sz="2000" dirty="0"/>
              <a:t> ...</a:t>
            </a:r>
          </a:p>
          <a:p>
            <a:r>
              <a:rPr lang="en-US" sz="2000" dirty="0">
                <a:hlinkClick r:id="rId17"/>
              </a:rPr>
              <a:t>Product</a:t>
            </a:r>
            <a:r>
              <a:rPr lang="en-US" sz="2000" dirty="0"/>
              <a:t>, </a:t>
            </a:r>
            <a:r>
              <a:rPr lang="en-US" sz="2000" dirty="0">
                <a:hlinkClick r:id="rId18"/>
              </a:rPr>
              <a:t>Offer</a:t>
            </a:r>
            <a:r>
              <a:rPr lang="en-US" sz="2000" dirty="0"/>
              <a:t>, </a:t>
            </a:r>
            <a:r>
              <a:rPr lang="en-US" sz="2000" dirty="0" err="1">
                <a:hlinkClick r:id="rId19"/>
              </a:rPr>
              <a:t>AggregateOffer</a:t>
            </a:r>
            <a:endParaRPr lang="en-US" sz="2000" dirty="0"/>
          </a:p>
          <a:p>
            <a:r>
              <a:rPr lang="en-US" sz="2000" dirty="0">
                <a:hlinkClick r:id="rId20"/>
              </a:rPr>
              <a:t>Review</a:t>
            </a:r>
            <a:r>
              <a:rPr lang="en-US" sz="2000" dirty="0"/>
              <a:t>, </a:t>
            </a:r>
            <a:r>
              <a:rPr lang="en-US" sz="2000" dirty="0">
                <a:hlinkClick r:id="rId21"/>
              </a:rPr>
              <a:t>AggregateRating</a:t>
            </a:r>
          </a:p>
          <a:p>
            <a:pPr marL="0" indent="0">
              <a:buNone/>
            </a:pPr>
            <a:r>
              <a:rPr lang="en-US" sz="2000" dirty="0"/>
              <a:t>An open ended list!</a:t>
            </a:r>
            <a:endParaRPr lang="en-US" sz="2000" dirty="0">
              <a:hlinkClick r:id="rId21"/>
            </a:endParaRPr>
          </a:p>
        </p:txBody>
      </p:sp>
    </p:spTree>
    <p:extLst>
      <p:ext uri="{BB962C8B-B14F-4D97-AF65-F5344CB8AC3E}">
        <p14:creationId xmlns:p14="http://schemas.microsoft.com/office/powerpoint/2010/main" val="425981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Return on Investment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1692275"/>
            <a:ext cx="8496300" cy="4468813"/>
          </a:xfrm>
        </p:spPr>
        <p:txBody>
          <a:bodyPr/>
          <a:lstStyle/>
          <a:p>
            <a:r>
              <a:rPr lang="de-DE" dirty="0" err="1"/>
              <a:t>BestBuy</a:t>
            </a:r>
            <a:r>
              <a:rPr lang="de-DE" dirty="0"/>
              <a:t>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adopter</a:t>
            </a:r>
            <a:endParaRPr lang="de-DE" dirty="0"/>
          </a:p>
          <a:p>
            <a:pPr lvl="1"/>
            <a:r>
              <a:rPr lang="de-DE" dirty="0" err="1"/>
              <a:t>Launched</a:t>
            </a:r>
            <a:r>
              <a:rPr lang="de-DE" dirty="0"/>
              <a:t> </a:t>
            </a:r>
            <a:r>
              <a:rPr lang="en-US" dirty="0"/>
              <a:t>Semantic Product Web, augmented with </a:t>
            </a:r>
            <a:r>
              <a:rPr lang="en-US" dirty="0" err="1"/>
              <a:t>GoodRelations</a:t>
            </a:r>
            <a:r>
              <a:rPr lang="en-US" dirty="0"/>
              <a:t> and </a:t>
            </a:r>
            <a:r>
              <a:rPr lang="en-US" dirty="0" err="1"/>
              <a:t>RDFa</a:t>
            </a:r>
            <a:r>
              <a:rPr lang="en-US" dirty="0"/>
              <a:t>, </a:t>
            </a:r>
          </a:p>
          <a:p>
            <a:pPr lvl="1"/>
            <a:r>
              <a:rPr lang="en-US" b="1" dirty="0"/>
              <a:t>30% increase in traffic to their pages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(not a scientifically precise experiment!)</a:t>
            </a:r>
          </a:p>
          <a:p>
            <a:pPr lvl="1"/>
            <a:endParaRPr lang="en-US" dirty="0"/>
          </a:p>
          <a:p>
            <a:r>
              <a:rPr lang="en-US" dirty="0"/>
              <a:t>Nick </a:t>
            </a:r>
            <a:r>
              <a:rPr lang="en-US" dirty="0" err="1"/>
              <a:t>Cox@Yahoo</a:t>
            </a:r>
            <a:r>
              <a:rPr lang="en-US" dirty="0"/>
              <a:t>!</a:t>
            </a:r>
          </a:p>
          <a:p>
            <a:pPr lvl="1"/>
            <a:r>
              <a:rPr lang="en-US" b="1" dirty="0"/>
              <a:t>search results augmented with structured data get  15% higher click-through rate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475656" y="559098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Cf</a:t>
            </a:r>
            <a:r>
              <a:rPr lang="en-US" dirty="0"/>
              <a:t> http://www.chiefmartec.com/2009/12/best-buy-jump-starts-data-web-marketing.html</a:t>
            </a:r>
          </a:p>
        </p:txBody>
      </p:sp>
    </p:spTree>
    <p:extLst>
      <p:ext uri="{BB962C8B-B14F-4D97-AF65-F5344CB8AC3E}">
        <p14:creationId xmlns:p14="http://schemas.microsoft.com/office/powerpoint/2010/main" val="88631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2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Microdata</a:t>
            </a:r>
            <a:r>
              <a:rPr lang="en-GB" dirty="0"/>
              <a:t> (W3C Working Group Note 2013)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556792"/>
            <a:ext cx="8496000" cy="446908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dirty="0"/>
              <a:t>Core concept: name-value pairs</a:t>
            </a:r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  <a:p>
            <a:pPr marL="0" indent="0">
              <a:spcAft>
                <a:spcPts val="600"/>
              </a:spcAft>
              <a:buNone/>
            </a:pPr>
            <a:r>
              <a:rPr lang="en-GB" dirty="0">
                <a:latin typeface="Courier"/>
                <a:cs typeface="Courier"/>
              </a:rPr>
              <a:t>&lt;div </a:t>
            </a:r>
            <a:r>
              <a:rPr lang="en-GB" dirty="0" err="1">
                <a:latin typeface="Courier"/>
                <a:cs typeface="Courier"/>
              </a:rPr>
              <a:t>itemscope</a:t>
            </a:r>
            <a:r>
              <a:rPr lang="en-GB" dirty="0">
                <a:latin typeface="Courier"/>
                <a:cs typeface="Courier"/>
              </a:rPr>
              <a:t>&gt;</a:t>
            </a:r>
            <a:br>
              <a:rPr lang="en-GB" dirty="0">
                <a:latin typeface="Courier"/>
                <a:cs typeface="Courier"/>
              </a:rPr>
            </a:br>
            <a:r>
              <a:rPr lang="en-GB" dirty="0">
                <a:latin typeface="Courier"/>
                <a:cs typeface="Courier"/>
              </a:rPr>
              <a:t>&lt;p&gt;My name is </a:t>
            </a:r>
            <a:br>
              <a:rPr lang="en-GB" dirty="0">
                <a:latin typeface="Courier"/>
                <a:cs typeface="Courier"/>
              </a:rPr>
            </a:br>
            <a:r>
              <a:rPr lang="en-GB" dirty="0">
                <a:latin typeface="Courier"/>
                <a:cs typeface="Courier"/>
              </a:rPr>
              <a:t>	&lt;span </a:t>
            </a:r>
            <a:r>
              <a:rPr lang="en-GB" dirty="0" err="1">
                <a:latin typeface="Courier"/>
                <a:cs typeface="Courier"/>
              </a:rPr>
              <a:t>itemprop</a:t>
            </a:r>
            <a:r>
              <a:rPr lang="en-GB" dirty="0">
                <a:latin typeface="Courier"/>
                <a:cs typeface="Courier"/>
              </a:rPr>
              <a:t>=”</a:t>
            </a:r>
            <a:r>
              <a:rPr lang="en-GB" dirty="0" err="1">
                <a:latin typeface="Courier"/>
                <a:cs typeface="Courier"/>
              </a:rPr>
              <a:t>fname</a:t>
            </a:r>
            <a:r>
              <a:rPr lang="en-GB" dirty="0">
                <a:latin typeface="Courier"/>
                <a:cs typeface="Courier"/>
              </a:rPr>
              <a:t>"&gt;Steffen&lt;/span&gt;</a:t>
            </a:r>
            <a:br>
              <a:rPr lang="en-GB" dirty="0">
                <a:latin typeface="Courier"/>
                <a:cs typeface="Courier"/>
              </a:rPr>
            </a:br>
            <a:r>
              <a:rPr lang="en-GB" dirty="0">
                <a:latin typeface="Courier"/>
                <a:cs typeface="Courier"/>
              </a:rPr>
              <a:t>	&lt;span </a:t>
            </a:r>
            <a:r>
              <a:rPr lang="en-GB" dirty="0" err="1">
                <a:latin typeface="Courier"/>
                <a:cs typeface="Courier"/>
              </a:rPr>
              <a:t>itemprop</a:t>
            </a:r>
            <a:r>
              <a:rPr lang="en-GB" dirty="0">
                <a:latin typeface="Courier"/>
                <a:cs typeface="Courier"/>
              </a:rPr>
              <a:t>=”</a:t>
            </a:r>
            <a:r>
              <a:rPr lang="en-GB" dirty="0" err="1">
                <a:latin typeface="Courier"/>
                <a:cs typeface="Courier"/>
              </a:rPr>
              <a:t>lname</a:t>
            </a:r>
            <a:r>
              <a:rPr lang="en-GB" dirty="0">
                <a:latin typeface="Courier"/>
                <a:cs typeface="Courier"/>
              </a:rPr>
              <a:t>"&gt;</a:t>
            </a:r>
            <a:r>
              <a:rPr lang="en-GB" dirty="0" err="1">
                <a:latin typeface="Courier"/>
                <a:cs typeface="Courier"/>
              </a:rPr>
              <a:t>Staab</a:t>
            </a:r>
            <a:r>
              <a:rPr lang="en-GB" dirty="0">
                <a:latin typeface="Courier"/>
                <a:cs typeface="Courier"/>
              </a:rPr>
              <a:t>&lt;/span&gt;.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>
                <a:latin typeface="Courier"/>
                <a:cs typeface="Courier"/>
              </a:rPr>
              <a:t>&lt;/p&gt;&lt;</a:t>
            </a:r>
            <a:r>
              <a:rPr lang="en-GB" dirty="0" err="1">
                <a:latin typeface="Courier"/>
                <a:cs typeface="Courier"/>
              </a:rPr>
              <a:t>img</a:t>
            </a:r>
            <a:r>
              <a:rPr lang="en-GB" dirty="0">
                <a:latin typeface="Courier"/>
                <a:cs typeface="Courier"/>
              </a:rPr>
              <a:t> </a:t>
            </a:r>
            <a:r>
              <a:rPr lang="en-GB" dirty="0" err="1">
                <a:latin typeface="Courier"/>
                <a:cs typeface="Courier"/>
              </a:rPr>
              <a:t>itemprop</a:t>
            </a:r>
            <a:r>
              <a:rPr lang="en-GB" dirty="0">
                <a:latin typeface="Courier"/>
                <a:cs typeface="Courier"/>
              </a:rPr>
              <a:t>="image" </a:t>
            </a:r>
            <a:r>
              <a:rPr lang="en-GB" dirty="0" err="1">
                <a:latin typeface="Courier"/>
                <a:cs typeface="Courier"/>
              </a:rPr>
              <a:t>src</a:t>
            </a:r>
            <a:r>
              <a:rPr lang="en-GB" dirty="0">
                <a:latin typeface="Courier"/>
                <a:cs typeface="Courier"/>
              </a:rPr>
              <a:t>=”</a:t>
            </a:r>
            <a:r>
              <a:rPr lang="en-GB" dirty="0" err="1">
                <a:latin typeface="Courier"/>
                <a:cs typeface="Courier"/>
              </a:rPr>
              <a:t>steffen.png</a:t>
            </a:r>
            <a:r>
              <a:rPr lang="en-GB" dirty="0">
                <a:latin typeface="Courier"/>
                <a:cs typeface="Courier"/>
              </a:rPr>
              <a:t>”&gt;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>
                <a:latin typeface="Courier"/>
                <a:cs typeface="Courier"/>
              </a:rPr>
              <a:t>&lt;/div&gt;</a:t>
            </a:r>
          </a:p>
          <a:p>
            <a:pPr marL="0" indent="0">
              <a:spcAft>
                <a:spcPts val="600"/>
              </a:spcAft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dirty="0">
                <a:latin typeface="Courier"/>
                <a:cs typeface="Courier"/>
              </a:rPr>
              <a:t>&lt;div </a:t>
            </a:r>
            <a:r>
              <a:rPr lang="en-GB" dirty="0" err="1">
                <a:latin typeface="Courier"/>
                <a:cs typeface="Courier"/>
              </a:rPr>
              <a:t>itemscope</a:t>
            </a:r>
            <a:r>
              <a:rPr lang="en-GB" dirty="0">
                <a:latin typeface="Courier"/>
                <a:cs typeface="Courier"/>
              </a:rPr>
              <a:t>&gt;</a:t>
            </a:r>
            <a:br>
              <a:rPr lang="en-GB" dirty="0">
                <a:latin typeface="Courier"/>
                <a:cs typeface="Courier"/>
              </a:rPr>
            </a:br>
            <a:r>
              <a:rPr lang="en-GB" dirty="0">
                <a:latin typeface="Courier"/>
                <a:cs typeface="Courier"/>
              </a:rPr>
              <a:t>&lt;p&gt;His name is </a:t>
            </a:r>
            <a:br>
              <a:rPr lang="en-GB" dirty="0">
                <a:latin typeface="Courier"/>
                <a:cs typeface="Courier"/>
              </a:rPr>
            </a:br>
            <a:r>
              <a:rPr lang="en-GB" dirty="0">
                <a:latin typeface="Courier"/>
                <a:cs typeface="Courier"/>
              </a:rPr>
              <a:t>&lt;span </a:t>
            </a:r>
            <a:r>
              <a:rPr lang="en-GB" dirty="0" err="1">
                <a:latin typeface="Courier"/>
                <a:cs typeface="Courier"/>
              </a:rPr>
              <a:t>itemprop</a:t>
            </a:r>
            <a:r>
              <a:rPr lang="en-GB" dirty="0">
                <a:latin typeface="Courier"/>
                <a:cs typeface="Courier"/>
              </a:rPr>
              <a:t>=”</a:t>
            </a:r>
            <a:r>
              <a:rPr lang="en-GB" dirty="0" err="1">
                <a:latin typeface="Courier"/>
                <a:cs typeface="Courier"/>
              </a:rPr>
              <a:t>fname</a:t>
            </a:r>
            <a:r>
              <a:rPr lang="en-GB" dirty="0">
                <a:latin typeface="Courier"/>
                <a:cs typeface="Courier"/>
              </a:rPr>
              <a:t>"&gt;Nick&lt;/span&gt;. </a:t>
            </a:r>
            <a:br>
              <a:rPr lang="en-GB" dirty="0">
                <a:latin typeface="Courier"/>
                <a:cs typeface="Courier"/>
              </a:rPr>
            </a:br>
            <a:r>
              <a:rPr lang="en-GB" dirty="0">
                <a:latin typeface="Courier"/>
                <a:cs typeface="Courier"/>
              </a:rPr>
              <a:t>&lt;/p&gt;&lt;/div&gt;</a:t>
            </a:r>
          </a:p>
        </p:txBody>
      </p:sp>
    </p:spTree>
    <p:extLst>
      <p:ext uri="{BB962C8B-B14F-4D97-AF65-F5344CB8AC3E}">
        <p14:creationId xmlns:p14="http://schemas.microsoft.com/office/powerpoint/2010/main" val="1609643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Types</a:t>
            </a:r>
            <a:r>
              <a:rPr lang="de-DE" dirty="0"/>
              <a:t>, (Global) </a:t>
            </a:r>
            <a:r>
              <a:rPr lang="de-DE" dirty="0" err="1"/>
              <a:t>Identifiers</a:t>
            </a:r>
            <a:r>
              <a:rPr lang="de-DE" dirty="0"/>
              <a:t>, Dates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dirty="0">
                <a:latin typeface="Courier"/>
                <a:cs typeface="Courier"/>
              </a:rPr>
              <a:t>&lt;dl </a:t>
            </a:r>
            <a:r>
              <a:rPr lang="de-DE" dirty="0" err="1">
                <a:latin typeface="Courier"/>
                <a:cs typeface="Courier"/>
              </a:rPr>
              <a:t>itemscope</a:t>
            </a:r>
            <a:endParaRPr lang="de-DE" dirty="0">
              <a:latin typeface="Courier"/>
              <a:cs typeface="Courier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DE" dirty="0">
                <a:latin typeface="Courier"/>
                <a:cs typeface="Courier"/>
              </a:rPr>
              <a:t>    </a:t>
            </a:r>
            <a:r>
              <a:rPr lang="de-DE" dirty="0" err="1">
                <a:solidFill>
                  <a:srgbClr val="FF0000"/>
                </a:solidFill>
                <a:latin typeface="Courier"/>
                <a:cs typeface="Courier"/>
              </a:rPr>
              <a:t>itemtype</a:t>
            </a:r>
            <a:r>
              <a:rPr lang="de-DE" dirty="0">
                <a:solidFill>
                  <a:srgbClr val="FF0000"/>
                </a:solidFill>
                <a:latin typeface="Courier"/>
                <a:cs typeface="Courier"/>
              </a:rPr>
              <a:t>="http://</a:t>
            </a:r>
            <a:r>
              <a:rPr lang="de-DE" dirty="0" err="1">
                <a:solidFill>
                  <a:srgbClr val="FF0000"/>
                </a:solidFill>
                <a:latin typeface="Courier"/>
                <a:cs typeface="Courier"/>
              </a:rPr>
              <a:t>vocab.example.net</a:t>
            </a:r>
            <a:r>
              <a:rPr lang="de-DE" dirty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de-DE" dirty="0" err="1">
                <a:solidFill>
                  <a:srgbClr val="FF0000"/>
                </a:solidFill>
                <a:latin typeface="Courier"/>
                <a:cs typeface="Courier"/>
              </a:rPr>
              <a:t>book</a:t>
            </a:r>
            <a:r>
              <a:rPr lang="de-DE" dirty="0">
                <a:solidFill>
                  <a:srgbClr val="FF0000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>
                <a:solidFill>
                  <a:srgbClr val="FF0000"/>
                </a:solidFill>
                <a:latin typeface="Courier"/>
                <a:cs typeface="Courier"/>
              </a:rPr>
              <a:t>    </a:t>
            </a:r>
            <a:r>
              <a:rPr lang="de-DE" dirty="0" err="1">
                <a:solidFill>
                  <a:srgbClr val="FF0000"/>
                </a:solidFill>
                <a:latin typeface="Courier"/>
                <a:cs typeface="Courier"/>
              </a:rPr>
              <a:t>itemid</a:t>
            </a:r>
            <a:r>
              <a:rPr lang="de-DE" dirty="0">
                <a:solidFill>
                  <a:srgbClr val="FF0000"/>
                </a:solidFill>
                <a:latin typeface="Courier"/>
                <a:cs typeface="Courier"/>
              </a:rPr>
              <a:t>="urn:isbn:0-330-34032-8"</a:t>
            </a:r>
            <a:r>
              <a:rPr lang="de-DE" dirty="0">
                <a:latin typeface="Courier"/>
                <a:cs typeface="Courier"/>
              </a:rPr>
              <a:t>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>
                <a:latin typeface="Courier"/>
                <a:cs typeface="Courier"/>
              </a:rPr>
              <a:t> &lt;</a:t>
            </a:r>
            <a:r>
              <a:rPr lang="de-DE" dirty="0" err="1">
                <a:latin typeface="Courier"/>
                <a:cs typeface="Courier"/>
              </a:rPr>
              <a:t>dt</a:t>
            </a:r>
            <a:r>
              <a:rPr lang="de-DE" dirty="0">
                <a:latin typeface="Courier"/>
                <a:cs typeface="Courier"/>
              </a:rPr>
              <a:t>&gt;Title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>
                <a:latin typeface="Courier"/>
                <a:cs typeface="Courier"/>
              </a:rPr>
              <a:t> &lt;</a:t>
            </a:r>
            <a:r>
              <a:rPr lang="de-DE" dirty="0" err="1">
                <a:latin typeface="Courier"/>
                <a:cs typeface="Courier"/>
              </a:rPr>
              <a:t>dd</a:t>
            </a:r>
            <a:r>
              <a:rPr lang="de-DE" dirty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itemprop</a:t>
            </a:r>
            <a:r>
              <a:rPr lang="de-DE" dirty="0">
                <a:latin typeface="Courier"/>
                <a:cs typeface="Courier"/>
              </a:rPr>
              <a:t>="title"&gt;The Reality </a:t>
            </a:r>
            <a:r>
              <a:rPr lang="de-DE" dirty="0" err="1">
                <a:latin typeface="Courier"/>
                <a:cs typeface="Courier"/>
              </a:rPr>
              <a:t>Dysfunction</a:t>
            </a:r>
            <a:endParaRPr lang="de-DE" dirty="0">
              <a:latin typeface="Courier"/>
              <a:cs typeface="Courier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DE" dirty="0">
                <a:latin typeface="Courier"/>
                <a:cs typeface="Courier"/>
              </a:rPr>
              <a:t> &lt;</a:t>
            </a:r>
            <a:r>
              <a:rPr lang="de-DE" dirty="0" err="1">
                <a:latin typeface="Courier"/>
                <a:cs typeface="Courier"/>
              </a:rPr>
              <a:t>dt</a:t>
            </a:r>
            <a:r>
              <a:rPr lang="de-DE" dirty="0">
                <a:latin typeface="Courier"/>
                <a:cs typeface="Courier"/>
              </a:rPr>
              <a:t>&gt;</a:t>
            </a:r>
            <a:r>
              <a:rPr lang="de-DE" dirty="0" err="1">
                <a:latin typeface="Courier"/>
                <a:cs typeface="Courier"/>
              </a:rPr>
              <a:t>Author</a:t>
            </a:r>
            <a:endParaRPr lang="de-DE" dirty="0">
              <a:latin typeface="Courier"/>
              <a:cs typeface="Courier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DE" dirty="0">
                <a:latin typeface="Courier"/>
                <a:cs typeface="Courier"/>
              </a:rPr>
              <a:t> &lt;</a:t>
            </a:r>
            <a:r>
              <a:rPr lang="de-DE" dirty="0" err="1">
                <a:latin typeface="Courier"/>
                <a:cs typeface="Courier"/>
              </a:rPr>
              <a:t>dd</a:t>
            </a:r>
            <a:r>
              <a:rPr lang="de-DE" dirty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itemprop</a:t>
            </a:r>
            <a:r>
              <a:rPr lang="de-DE" dirty="0">
                <a:latin typeface="Courier"/>
                <a:cs typeface="Courier"/>
              </a:rPr>
              <a:t>="</a:t>
            </a:r>
            <a:r>
              <a:rPr lang="de-DE" dirty="0" err="1">
                <a:latin typeface="Courier"/>
                <a:cs typeface="Courier"/>
              </a:rPr>
              <a:t>author</a:t>
            </a:r>
            <a:r>
              <a:rPr lang="de-DE" dirty="0">
                <a:latin typeface="Courier"/>
                <a:cs typeface="Courier"/>
              </a:rPr>
              <a:t>"&gt;Peter F. Hamilton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>
                <a:latin typeface="Courier"/>
                <a:cs typeface="Courier"/>
              </a:rPr>
              <a:t> &lt;</a:t>
            </a:r>
            <a:r>
              <a:rPr lang="de-DE" dirty="0" err="1">
                <a:latin typeface="Courier"/>
                <a:cs typeface="Courier"/>
              </a:rPr>
              <a:t>dt</a:t>
            </a:r>
            <a:r>
              <a:rPr lang="de-DE" dirty="0">
                <a:latin typeface="Courier"/>
                <a:cs typeface="Courier"/>
              </a:rPr>
              <a:t>&gt;</a:t>
            </a:r>
            <a:r>
              <a:rPr lang="de-DE" dirty="0" err="1">
                <a:latin typeface="Courier"/>
                <a:cs typeface="Courier"/>
              </a:rPr>
              <a:t>Publication</a:t>
            </a:r>
            <a:r>
              <a:rPr lang="de-DE" dirty="0">
                <a:latin typeface="Courier"/>
                <a:cs typeface="Courier"/>
              </a:rPr>
              <a:t> </a:t>
            </a:r>
            <a:r>
              <a:rPr lang="de-DE" dirty="0" err="1">
                <a:latin typeface="Courier"/>
                <a:cs typeface="Courier"/>
              </a:rPr>
              <a:t>date</a:t>
            </a:r>
            <a:endParaRPr lang="de-DE" dirty="0">
              <a:latin typeface="Courier"/>
              <a:cs typeface="Courier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DE" dirty="0">
                <a:latin typeface="Courier"/>
                <a:cs typeface="Courier"/>
              </a:rPr>
              <a:t> &lt;</a:t>
            </a:r>
            <a:r>
              <a:rPr lang="de-DE" dirty="0" err="1">
                <a:latin typeface="Courier"/>
                <a:cs typeface="Courier"/>
              </a:rPr>
              <a:t>dd</a:t>
            </a:r>
            <a:r>
              <a:rPr lang="de-DE" dirty="0">
                <a:latin typeface="Courier"/>
                <a:cs typeface="Courier"/>
              </a:rPr>
              <a:t>&gt;&lt;time </a:t>
            </a:r>
            <a:r>
              <a:rPr lang="de-DE" dirty="0" err="1">
                <a:latin typeface="Courier"/>
                <a:cs typeface="Courier"/>
              </a:rPr>
              <a:t>itemprop</a:t>
            </a:r>
            <a:r>
              <a:rPr lang="de-DE" dirty="0">
                <a:latin typeface="Courier"/>
                <a:cs typeface="Courier"/>
              </a:rPr>
              <a:t>="</a:t>
            </a:r>
            <a:r>
              <a:rPr lang="de-DE" dirty="0" err="1">
                <a:latin typeface="Courier"/>
                <a:cs typeface="Courier"/>
              </a:rPr>
              <a:t>pubdate</a:t>
            </a:r>
            <a:r>
              <a:rPr lang="de-DE" dirty="0">
                <a:latin typeface="Courier"/>
                <a:cs typeface="Courier"/>
              </a:rPr>
              <a:t>" </a:t>
            </a:r>
            <a:r>
              <a:rPr lang="de-DE" dirty="0" err="1">
                <a:solidFill>
                  <a:srgbClr val="FF0000"/>
                </a:solidFill>
                <a:latin typeface="Courier"/>
                <a:cs typeface="Courier"/>
              </a:rPr>
              <a:t>datetime</a:t>
            </a:r>
            <a:r>
              <a:rPr lang="de-DE" dirty="0">
                <a:solidFill>
                  <a:srgbClr val="FF0000"/>
                </a:solidFill>
                <a:latin typeface="Courier"/>
                <a:cs typeface="Courier"/>
              </a:rPr>
              <a:t>="1996-01-26"</a:t>
            </a:r>
            <a:r>
              <a:rPr lang="de-DE" dirty="0">
                <a:latin typeface="Courier"/>
                <a:cs typeface="Courier"/>
              </a:rPr>
              <a:t>&gt;26 </a:t>
            </a:r>
            <a:r>
              <a:rPr lang="de-DE" dirty="0" err="1">
                <a:latin typeface="Courier"/>
                <a:cs typeface="Courier"/>
              </a:rPr>
              <a:t>January</a:t>
            </a:r>
            <a:r>
              <a:rPr lang="de-DE" dirty="0">
                <a:latin typeface="Courier"/>
                <a:cs typeface="Courier"/>
              </a:rPr>
              <a:t> 1996&lt;/time&gt;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>
                <a:latin typeface="Courier"/>
                <a:cs typeface="Courier"/>
              </a:rPr>
              <a:t>&lt;/dl&gt;</a:t>
            </a:r>
          </a:p>
        </p:txBody>
      </p:sp>
    </p:spTree>
    <p:extLst>
      <p:ext uri="{BB962C8B-B14F-4D97-AF65-F5344CB8AC3E}">
        <p14:creationId xmlns:p14="http://schemas.microsoft.com/office/powerpoint/2010/main" val="404635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Nested</a:t>
            </a:r>
            <a:r>
              <a:rPr lang="de-DE" dirty="0"/>
              <a:t> </a:t>
            </a:r>
            <a:r>
              <a:rPr lang="de-DE" dirty="0" err="1"/>
              <a:t>Itemscopes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dirty="0"/>
              <a:t>&lt;div </a:t>
            </a:r>
            <a:r>
              <a:rPr lang="de-DE" dirty="0" err="1">
                <a:solidFill>
                  <a:srgbClr val="FF0000"/>
                </a:solidFill>
              </a:rPr>
              <a:t>itemscope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/>
              <a:t>itemtype</a:t>
            </a:r>
            <a:r>
              <a:rPr lang="de-DE" dirty="0"/>
              <a:t>="http://</a:t>
            </a:r>
            <a:r>
              <a:rPr lang="de-DE" dirty="0" err="1"/>
              <a:t>ex.org</a:t>
            </a:r>
            <a:r>
              <a:rPr lang="de-DE" dirty="0"/>
              <a:t>/</a:t>
            </a:r>
            <a:r>
              <a:rPr lang="de-DE" dirty="0" err="1"/>
              <a:t>group</a:t>
            </a:r>
            <a:r>
              <a:rPr lang="de-DE" dirty="0"/>
              <a:t>"&gt;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  &lt;span </a:t>
            </a:r>
            <a:r>
              <a:rPr lang="de-DE" dirty="0" err="1"/>
              <a:t>itemprop</a:t>
            </a:r>
            <a:r>
              <a:rPr lang="de-DE" dirty="0"/>
              <a:t>="</a:t>
            </a:r>
            <a:r>
              <a:rPr lang="de-DE" dirty="0" err="1"/>
              <a:t>name</a:t>
            </a:r>
            <a:r>
              <a:rPr lang="de-DE" dirty="0"/>
              <a:t>"&gt;Web </a:t>
            </a:r>
            <a:r>
              <a:rPr lang="de-DE" dirty="0" err="1"/>
              <a:t>and</a:t>
            </a:r>
            <a:r>
              <a:rPr lang="de-DE" dirty="0"/>
              <a:t> Internet Science&lt;/span&gt;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  &lt;div </a:t>
            </a:r>
            <a:r>
              <a:rPr lang="de-DE" dirty="0" err="1">
                <a:solidFill>
                  <a:srgbClr val="FF0000"/>
                </a:solidFill>
              </a:rPr>
              <a:t>itemprop</a:t>
            </a:r>
            <a:r>
              <a:rPr lang="de-DE" dirty="0"/>
              <a:t>=“</a:t>
            </a:r>
            <a:r>
              <a:rPr lang="de-DE" dirty="0" err="1"/>
              <a:t>member</a:t>
            </a:r>
            <a:r>
              <a:rPr lang="de-DE" dirty="0"/>
              <a:t>"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           </a:t>
            </a:r>
            <a:r>
              <a:rPr lang="de-DE" dirty="0" err="1">
                <a:solidFill>
                  <a:srgbClr val="FF0000"/>
                </a:solidFill>
              </a:rPr>
              <a:t>itemscope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/>
              <a:t>itemtype</a:t>
            </a:r>
            <a:r>
              <a:rPr lang="de-DE" dirty="0"/>
              <a:t>=http://ex.org/Person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			</a:t>
            </a:r>
            <a:r>
              <a:rPr lang="de-DE" dirty="0" err="1"/>
              <a:t>itemid</a:t>
            </a:r>
            <a:r>
              <a:rPr lang="de-DE" dirty="0"/>
              <a:t>=„</a:t>
            </a:r>
            <a:r>
              <a:rPr lang="de-DE" dirty="0" err="1"/>
              <a:t>steffenstaab</a:t>
            </a:r>
            <a:r>
              <a:rPr lang="de-DE" dirty="0"/>
              <a:t>“&gt;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   &lt;div </a:t>
            </a:r>
            <a:r>
              <a:rPr lang="de-DE" dirty="0" err="1"/>
              <a:t>itemprop</a:t>
            </a:r>
            <a:r>
              <a:rPr lang="de-DE" dirty="0"/>
              <a:t>=“</a:t>
            </a:r>
            <a:r>
              <a:rPr lang="de-DE" dirty="0" err="1"/>
              <a:t>name</a:t>
            </a:r>
            <a:r>
              <a:rPr lang="de-DE" dirty="0"/>
              <a:t>" &gt;Steffen Staab&lt;/div&gt;&lt;/div&gt;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3827481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Schema.org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in </a:t>
            </a:r>
            <a:r>
              <a:rPr lang="de-DE" dirty="0" err="1"/>
              <a:t>microdata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2"/>
          <a:srcRect r="3543"/>
          <a:stretch/>
        </p:blipFill>
        <p:spPr>
          <a:xfrm>
            <a:off x="-1" y="2349500"/>
            <a:ext cx="9144001" cy="22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0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RDFa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79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Yet another syntax for RDF…</a:t>
            </a:r>
          </a:p>
          <a:p>
            <a:pPr lvl="1"/>
            <a:r>
              <a:rPr lang="en-GB" dirty="0"/>
              <a:t>Designed for embedding structured data in web pages</a:t>
            </a:r>
          </a:p>
          <a:p>
            <a:pPr lvl="1"/>
            <a:r>
              <a:rPr lang="en-GB" dirty="0"/>
              <a:t>Stored structure in attributes (the ‘a’ in ‘</a:t>
            </a:r>
            <a:r>
              <a:rPr lang="en-GB" dirty="0" err="1"/>
              <a:t>RDFa</a:t>
            </a:r>
            <a:r>
              <a:rPr lang="en-GB" dirty="0"/>
              <a:t>’)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RDFa</a:t>
            </a:r>
            <a:r>
              <a:rPr lang="en-GB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dirty="0">
                <a:latin typeface="Lucida Sans"/>
                <a:cs typeface="Lucida Sans"/>
              </a:rPr>
              <a:t>	&lt;html&gt;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&lt;head&gt;&lt;title&gt;Jo's Friends and Family Blog&lt;/title&gt;&lt;/head&gt;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&lt;body&gt;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  &lt;p&gt;I'm holding one last summer Barbecue, on September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    16th at 4pm.&lt;/p&gt;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  &lt;p class="</a:t>
            </a:r>
            <a:r>
              <a:rPr lang="en-GB" sz="2000" dirty="0" err="1">
                <a:latin typeface="Lucida Sans"/>
                <a:cs typeface="Lucida Sans"/>
              </a:rPr>
              <a:t>contactinfo</a:t>
            </a:r>
            <a:r>
              <a:rPr lang="en-GB" sz="2000" dirty="0">
                <a:latin typeface="Lucida Sans"/>
                <a:cs typeface="Lucida Sans"/>
              </a:rPr>
              <a:t>”&gt;Jo Smith. Web hacker at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    Example, Inc. You can contact me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     &lt;a </a:t>
            </a:r>
            <a:r>
              <a:rPr lang="en-GB" sz="2000" dirty="0" err="1">
                <a:latin typeface="Lucida Sans"/>
                <a:cs typeface="Lucida Sans"/>
              </a:rPr>
              <a:t>href</a:t>
            </a:r>
            <a:r>
              <a:rPr lang="en-GB" sz="2000" dirty="0">
                <a:latin typeface="Lucida Sans"/>
                <a:cs typeface="Lucida Sans"/>
              </a:rPr>
              <a:t>="</a:t>
            </a:r>
            <a:r>
              <a:rPr lang="en-GB" sz="2000" dirty="0" err="1"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latin typeface="Lucida Sans"/>
                <a:cs typeface="Lucida Sans"/>
              </a:rPr>
              <a:t>"&gt;via email&lt;/a&gt;.&lt;/p&gt;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&lt;/body&gt;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&lt;/html&gt;</a:t>
            </a:r>
          </a:p>
          <a:p>
            <a:pPr>
              <a:buNone/>
            </a:pPr>
            <a:endParaRPr lang="en-GB" sz="2000" dirty="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4508416502_f1cf4bbbd3_b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Embedding Semantic Web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http://www.flickr.com/photos/40472757@N07/4508416502/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namespaces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dirty="0">
                <a:latin typeface="Lucida Sans"/>
                <a:cs typeface="Lucida Sans"/>
              </a:rPr>
              <a:t>	&lt;html 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prefix=“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cal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: http://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example.org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/ontology/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cal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#</a:t>
            </a:r>
            <a:b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</a:b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                      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foaf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: http://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xmlns.com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foaf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/0.1/</a:t>
            </a:r>
            <a:b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</a:b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                      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xsd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: http://www.w3.org/2001/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XMLSchema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#”</a:t>
            </a:r>
            <a:r>
              <a:rPr lang="en-GB" sz="2000" dirty="0">
                <a:latin typeface="Lucida Sans"/>
                <a:cs typeface="Lucida Sans"/>
              </a:rPr>
              <a:t>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&lt;head&gt;&lt;title&gt;Jo's Friends and Family Blog&lt;/title&gt;&lt;/head&gt;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&lt;body&gt;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  &lt;p&gt;I'm holding one last summer barbecue, on September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    16th at 4pm.&lt;/p&gt;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  &lt;p class="</a:t>
            </a:r>
            <a:r>
              <a:rPr lang="en-GB" sz="2000" dirty="0" err="1">
                <a:latin typeface="Lucida Sans"/>
                <a:cs typeface="Lucida Sans"/>
              </a:rPr>
              <a:t>contactinfo</a:t>
            </a:r>
            <a:r>
              <a:rPr lang="en-GB" sz="2000" dirty="0">
                <a:latin typeface="Lucida Sans"/>
                <a:cs typeface="Lucida Sans"/>
              </a:rPr>
              <a:t>”&gt;Jo Smith. Web hacker at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    Example, Inc. You can contact me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     &lt;a </a:t>
            </a:r>
            <a:r>
              <a:rPr lang="en-GB" sz="2000" dirty="0" err="1">
                <a:latin typeface="Lucida Sans"/>
                <a:cs typeface="Lucida Sans"/>
              </a:rPr>
              <a:t>href</a:t>
            </a:r>
            <a:r>
              <a:rPr lang="en-GB" sz="2000" dirty="0">
                <a:latin typeface="Lucida Sans"/>
                <a:cs typeface="Lucida Sans"/>
              </a:rPr>
              <a:t>="</a:t>
            </a:r>
            <a:r>
              <a:rPr lang="en-GB" sz="2000" dirty="0" err="1"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latin typeface="Lucida Sans"/>
                <a:cs typeface="Lucida Sans"/>
              </a:rPr>
              <a:t>"&gt;via email&lt;/a&gt;.&lt;/p&gt;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&lt;/body&gt;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473609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Showing an instance of a class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Class membership is indicated using the </a:t>
            </a:r>
            <a:r>
              <a:rPr lang="en-GB" dirty="0" err="1"/>
              <a:t>typeof</a:t>
            </a:r>
            <a:r>
              <a:rPr lang="en-GB" dirty="0"/>
              <a:t> attribute: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&lt;p&gt;I'm holding one last summer barbecue, on September 16th at 4pm.&lt;/p&gt;</a:t>
            </a:r>
          </a:p>
        </p:txBody>
      </p:sp>
    </p:spTree>
    <p:extLst>
      <p:ext uri="{BB962C8B-B14F-4D97-AF65-F5344CB8AC3E}">
        <p14:creationId xmlns:p14="http://schemas.microsoft.com/office/powerpoint/2010/main" val="4166136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Showing an instance of a class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Class membership is indicated using the </a:t>
            </a:r>
            <a:r>
              <a:rPr lang="en-GB" dirty="0" err="1"/>
              <a:t>typeof</a:t>
            </a:r>
            <a:r>
              <a:rPr lang="en-GB" dirty="0"/>
              <a:t> attribute: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 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typeof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=“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cal:Event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2000" dirty="0">
                <a:latin typeface="Lucida Sans"/>
                <a:cs typeface="Lucida Sans"/>
              </a:rPr>
              <a:t>&gt;I'm holding one last summer barbecue, on September 16th at 4pm.&lt;/p&gt;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>
              <a:latin typeface="Lucida Sans"/>
              <a:cs typeface="Lucida Sans"/>
            </a:endParaRP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_:a 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rdf:type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cal:Event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lang="en-GB" sz="2000" dirty="0">
                <a:latin typeface="Lucida Sans"/>
                <a:cs typeface="Lucida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142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properties: predicates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predicate of a triple is indicated using the property attribute:</a:t>
            </a: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&lt;p&gt;I'm holding one last summer barbecue, on September 16th at 4pm.&lt;/p&gt;</a:t>
            </a:r>
          </a:p>
          <a:p>
            <a:endParaRPr lang="en-GB" sz="2000" dirty="0">
              <a:latin typeface="Lucida Sans"/>
              <a:cs typeface="Lucida Sans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properties: predicates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predicate of a triple is indicated using the property attribute:</a:t>
            </a: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&lt;p&gt;I'm holding 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&lt;span property=“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cal:summary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”&gt;</a:t>
            </a:r>
            <a:r>
              <a:rPr lang="en-GB" sz="2000" dirty="0">
                <a:latin typeface="Lucida Sans"/>
                <a:cs typeface="Lucida Sans"/>
              </a:rPr>
              <a:t>one last summer barbecue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&lt;/span&gt;</a:t>
            </a:r>
            <a:r>
              <a:rPr lang="en-GB" sz="2000" dirty="0">
                <a:latin typeface="Lucida Sans"/>
                <a:cs typeface="Lucida Sans"/>
              </a:rPr>
              <a:t>, on September 16th at 4pm.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&lt;/p&gt;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800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properties: literal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object of a literal-valued triple is given by the content of the element bearing the property attribute</a:t>
            </a: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&lt;p&gt;I'm holding </a:t>
            </a: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&lt;span property=“</a:t>
            </a:r>
            <a:r>
              <a:rPr lang="en-GB" sz="2000" dirty="0" err="1">
                <a:solidFill>
                  <a:srgbClr val="323D43"/>
                </a:solidFill>
                <a:latin typeface="Lucida Sans"/>
                <a:cs typeface="Lucida Sans"/>
              </a:rPr>
              <a:t>cal:summary</a:t>
            </a: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”&gt;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one last summer barbecue</a:t>
            </a: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&lt;/span&gt;</a:t>
            </a:r>
            <a:r>
              <a:rPr lang="en-GB" sz="2000" dirty="0">
                <a:latin typeface="Lucida Sans"/>
                <a:cs typeface="Lucida Sans"/>
              </a:rPr>
              <a:t>, on September 16th at 4pm.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&lt;/p&gt;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_:a </a:t>
            </a:r>
            <a:r>
              <a:rPr lang="en-GB" sz="2000" dirty="0" err="1">
                <a:latin typeface="Lucida Sans"/>
                <a:cs typeface="Lucida Sans"/>
              </a:rPr>
              <a:t>cal:summary</a:t>
            </a:r>
            <a:r>
              <a:rPr lang="en-GB" sz="2000" dirty="0">
                <a:latin typeface="Lucida Sans"/>
                <a:cs typeface="Lucida Sans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“one last summer barbecue”</a:t>
            </a:r>
            <a:r>
              <a:rPr lang="en-GB" sz="2000" dirty="0">
                <a:latin typeface="Lucida Sans"/>
                <a:cs typeface="Lucida Sans"/>
              </a:rPr>
              <a:t> 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592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properties: substitute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content of an element may be substituted for using the content attribute:</a:t>
            </a: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&lt;p&gt;I'm holding one last summer barbecue, on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&lt;span property=“</a:t>
            </a:r>
            <a:r>
              <a:rPr lang="en-GB" sz="2000" dirty="0" err="1">
                <a:latin typeface="Lucida Sans"/>
                <a:cs typeface="Lucida Sans"/>
              </a:rPr>
              <a:t>cal:start</a:t>
            </a:r>
            <a:r>
              <a:rPr lang="en-GB" sz="2000" dirty="0">
                <a:latin typeface="Lucida Sans"/>
                <a:cs typeface="Lucida Sans"/>
              </a:rPr>
              <a:t>” 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content=“2007-09-16T16:00:00”</a:t>
            </a:r>
            <a:r>
              <a:rPr lang="en-GB" sz="2000" dirty="0">
                <a:latin typeface="Lucida Sans"/>
                <a:cs typeface="Lucida Sans"/>
              </a:rPr>
              <a:t>&gt;September 16th at 4pm&lt;/span&gt;.&lt;/p&gt;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_:a </a:t>
            </a:r>
            <a:r>
              <a:rPr lang="en-GB" sz="2000" dirty="0" err="1">
                <a:latin typeface="Lucida Sans"/>
                <a:cs typeface="Lucida Sans"/>
              </a:rPr>
              <a:t>cal:start</a:t>
            </a:r>
            <a:r>
              <a:rPr lang="en-GB" sz="2000" dirty="0">
                <a:latin typeface="Lucida Sans"/>
                <a:cs typeface="Lucida Sans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“2007-09-16T16:00:00”</a:t>
            </a:r>
            <a:r>
              <a:rPr lang="en-GB" sz="2000" dirty="0">
                <a:latin typeface="Lucida Sans"/>
                <a:cs typeface="Lucida Sans"/>
              </a:rPr>
              <a:t> 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properties: </a:t>
            </a:r>
            <a:r>
              <a:rPr lang="en-GB" dirty="0" err="1"/>
              <a:t>datatypes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Georgia"/>
                <a:cs typeface="Georgia"/>
              </a:rPr>
              <a:t>The </a:t>
            </a:r>
            <a:r>
              <a:rPr lang="en-GB" dirty="0" err="1">
                <a:latin typeface="Georgia"/>
                <a:cs typeface="Georgia"/>
              </a:rPr>
              <a:t>datatype</a:t>
            </a:r>
            <a:r>
              <a:rPr lang="en-GB" dirty="0">
                <a:latin typeface="Georgia"/>
                <a:cs typeface="Georgia"/>
              </a:rPr>
              <a:t> of a literal-value object is indicated using the </a:t>
            </a:r>
            <a:r>
              <a:rPr lang="en-GB" dirty="0" err="1">
                <a:latin typeface="Georgia"/>
                <a:cs typeface="Georgia"/>
              </a:rPr>
              <a:t>datatype</a:t>
            </a:r>
            <a:r>
              <a:rPr lang="en-GB" dirty="0">
                <a:latin typeface="Georgia"/>
                <a:cs typeface="Georgia"/>
              </a:rPr>
              <a:t> attribute:</a:t>
            </a:r>
            <a:r>
              <a:rPr lang="en-GB" sz="2000" dirty="0">
                <a:latin typeface="Lucida Sans"/>
                <a:cs typeface="Lucida Sans"/>
              </a:rPr>
              <a:t>	</a:t>
            </a: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&lt;p&gt;I'm holding one last summer barbecue, on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&lt;span property=“</a:t>
            </a:r>
            <a:r>
              <a:rPr lang="en-GB" sz="2000" dirty="0" err="1">
                <a:latin typeface="Lucida Sans"/>
                <a:cs typeface="Lucida Sans"/>
              </a:rPr>
              <a:t>cal:start</a:t>
            </a:r>
            <a:r>
              <a:rPr lang="en-GB" sz="2000" dirty="0">
                <a:latin typeface="Lucida Sans"/>
                <a:cs typeface="Lucida Sans"/>
              </a:rPr>
              <a:t>” 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datatype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=“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xsd:dateTime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2000" dirty="0">
                <a:latin typeface="Lucida Sans"/>
                <a:cs typeface="Lucida Sans"/>
              </a:rPr>
              <a:t> </a:t>
            </a: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content=“2007-09-16T16:00:00”</a:t>
            </a:r>
            <a:r>
              <a:rPr lang="en-GB" sz="2000" dirty="0">
                <a:latin typeface="Lucida Sans"/>
                <a:cs typeface="Lucida Sans"/>
              </a:rPr>
              <a:t>&gt;September 16th at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4pm&lt;/span&gt;.&lt;/p&gt;</a:t>
            </a: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_:a </a:t>
            </a:r>
            <a:r>
              <a:rPr lang="en-GB" sz="2000" dirty="0" err="1">
                <a:latin typeface="Lucida Sans"/>
                <a:cs typeface="Lucida Sans"/>
              </a:rPr>
              <a:t>cal:start</a:t>
            </a:r>
            <a:r>
              <a:rPr lang="en-GB" sz="2000" dirty="0">
                <a:latin typeface="Lucida Sans"/>
                <a:cs typeface="Lucida Sans"/>
              </a:rPr>
              <a:t> “2007-09-16T16:00:00”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^^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xsd:dateTime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lang="en-GB" sz="2000" dirty="0">
                <a:latin typeface="Lucida Sans"/>
                <a:cs typeface="Lucida Sans"/>
              </a:rPr>
              <a:t>.</a:t>
            </a:r>
          </a:p>
          <a:p>
            <a:endParaRPr lang="en-GB" sz="2000" dirty="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properties: resource objects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object of a resource-valued triple is given by the content of the resource attribute:</a:t>
            </a: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 class="</a:t>
            </a:r>
            <a:r>
              <a:rPr lang="en-GB" sz="2000" dirty="0" err="1">
                <a:latin typeface="Lucida Sans"/>
                <a:cs typeface="Lucida Sans"/>
              </a:rPr>
              <a:t>contactinfo</a:t>
            </a:r>
            <a:r>
              <a:rPr lang="en-GB" sz="2000" dirty="0">
                <a:latin typeface="Lucida Sans"/>
                <a:cs typeface="Lucida Sans"/>
              </a:rPr>
              <a:t>”&gt;Jo Smith. Web hacker at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&lt;span property=“</a:t>
            </a:r>
            <a:r>
              <a:rPr lang="en-GB" sz="2000" dirty="0" err="1">
                <a:latin typeface="Lucida Sans"/>
                <a:cs typeface="Lucida Sans"/>
              </a:rPr>
              <a:t>foaf:workplaceHomepage</a:t>
            </a:r>
            <a:r>
              <a:rPr lang="en-GB" sz="2000" dirty="0">
                <a:latin typeface="Lucida Sans"/>
                <a:cs typeface="Lucida Sans"/>
              </a:rPr>
              <a:t>”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resource=“http://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example.org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2000" dirty="0">
                <a:latin typeface="Lucida Sans"/>
                <a:cs typeface="Lucida Sans"/>
              </a:rPr>
              <a:t>&gt;Example, </a:t>
            </a:r>
            <a:r>
              <a:rPr lang="en-GB" sz="2000" dirty="0" err="1">
                <a:latin typeface="Lucida Sans"/>
                <a:cs typeface="Lucida Sans"/>
              </a:rPr>
              <a:t>Inc</a:t>
            </a:r>
            <a:r>
              <a:rPr lang="en-GB" sz="2000" dirty="0">
                <a:latin typeface="Lucida Sans"/>
                <a:cs typeface="Lucida Sans"/>
              </a:rPr>
              <a:t>&lt;/span&gt;.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You can contact me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&lt;a </a:t>
            </a:r>
            <a:r>
              <a:rPr lang="en-GB" sz="2000" dirty="0" err="1">
                <a:latin typeface="Lucida Sans"/>
                <a:cs typeface="Lucida Sans"/>
              </a:rPr>
              <a:t>href</a:t>
            </a:r>
            <a:r>
              <a:rPr lang="en-GB" sz="2000" dirty="0">
                <a:latin typeface="Lucida Sans"/>
                <a:cs typeface="Lucida Sans"/>
              </a:rPr>
              <a:t>="</a:t>
            </a:r>
            <a:r>
              <a:rPr lang="en-GB" sz="2000" dirty="0" err="1"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latin typeface="Lucida Sans"/>
                <a:cs typeface="Lucida Sans"/>
              </a:rPr>
              <a:t>"&gt;via email&lt;/a&gt;.&lt;/p&gt;</a:t>
            </a:r>
          </a:p>
          <a:p>
            <a:pPr marL="0" indent="0">
              <a:buNone/>
            </a:pPr>
            <a:endParaRPr lang="en-GB" sz="2000" dirty="0">
              <a:latin typeface="Lucida Sans"/>
              <a:cs typeface="Lucida Sans"/>
            </a:endParaRP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_:b </a:t>
            </a:r>
            <a:r>
              <a:rPr lang="en-GB" sz="2000" dirty="0" err="1">
                <a:latin typeface="Lucida Sans"/>
                <a:cs typeface="Lucida Sans"/>
              </a:rPr>
              <a:t>foaf:workplaceHomepage</a:t>
            </a:r>
            <a:r>
              <a:rPr lang="en-GB" sz="2000" dirty="0">
                <a:latin typeface="Lucida Sans"/>
                <a:cs typeface="Lucida Sans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&lt;http://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example.org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/&gt; </a:t>
            </a:r>
            <a:r>
              <a:rPr lang="en-GB" sz="2000" dirty="0">
                <a:latin typeface="Lucida Sans"/>
                <a:cs typeface="Lucida Sans"/>
              </a:rPr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1372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>
                <a:latin typeface="Georgia"/>
                <a:cs typeface="Georgia"/>
              </a:rPr>
              <a:t>The subject of a triple is indicated using the about attribute:</a:t>
            </a:r>
            <a:br>
              <a:rPr lang="en-GB" dirty="0">
                <a:latin typeface="Georgia"/>
                <a:cs typeface="Georgia"/>
              </a:rPr>
            </a:br>
            <a:endParaRPr lang="en-GB" sz="2000" dirty="0">
              <a:latin typeface="Lucida Sans"/>
              <a:cs typeface="Lucida Sans"/>
            </a:endParaRP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 class="</a:t>
            </a:r>
            <a:r>
              <a:rPr lang="en-GB" sz="2000" dirty="0" err="1">
                <a:latin typeface="Lucida Sans"/>
                <a:cs typeface="Lucida Sans"/>
              </a:rPr>
              <a:t>contactinfo</a:t>
            </a:r>
            <a:r>
              <a:rPr lang="en-GB" sz="2000" dirty="0">
                <a:latin typeface="Lucida Sans"/>
                <a:cs typeface="Lucida Sans"/>
              </a:rPr>
              <a:t>”&gt;Jo Smith. Web hacker at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&lt;span property=“</a:t>
            </a:r>
            <a:r>
              <a:rPr lang="en-GB" sz="2000" dirty="0" err="1">
                <a:latin typeface="Lucida Sans"/>
                <a:cs typeface="Lucida Sans"/>
              </a:rPr>
              <a:t>foaf:workplaceHomepage</a:t>
            </a:r>
            <a:r>
              <a:rPr lang="en-GB" sz="2000" dirty="0">
                <a:latin typeface="Lucida Sans"/>
                <a:cs typeface="Lucida Sans"/>
              </a:rPr>
              <a:t>”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resource=“http://</a:t>
            </a:r>
            <a:r>
              <a:rPr lang="en-GB" sz="2000" dirty="0" err="1">
                <a:solidFill>
                  <a:srgbClr val="323D43"/>
                </a:solidFill>
                <a:latin typeface="Lucida Sans"/>
                <a:cs typeface="Lucida Sans"/>
              </a:rPr>
              <a:t>example.org</a:t>
            </a: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”&gt;</a:t>
            </a:r>
            <a:r>
              <a:rPr lang="en-GB" sz="2000" dirty="0">
                <a:latin typeface="Lucida Sans"/>
                <a:cs typeface="Lucida Sans"/>
              </a:rPr>
              <a:t>Example, </a:t>
            </a:r>
            <a:r>
              <a:rPr lang="en-GB" sz="2000" dirty="0" err="1">
                <a:latin typeface="Lucida Sans"/>
                <a:cs typeface="Lucida Sans"/>
              </a:rPr>
              <a:t>Inc</a:t>
            </a:r>
            <a:r>
              <a:rPr lang="en-GB" sz="2000" dirty="0">
                <a:latin typeface="Lucida Sans"/>
                <a:cs typeface="Lucida Sans"/>
              </a:rPr>
              <a:t>&lt;/span&gt;.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You can contact me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&lt;a </a:t>
            </a:r>
            <a:r>
              <a:rPr lang="en-GB" sz="2000" dirty="0" err="1">
                <a:latin typeface="Lucida Sans"/>
                <a:cs typeface="Lucida Sans"/>
              </a:rPr>
              <a:t>href</a:t>
            </a:r>
            <a:r>
              <a:rPr lang="en-GB" sz="2000" dirty="0">
                <a:latin typeface="Lucida Sans"/>
                <a:cs typeface="Lucida Sans"/>
              </a:rPr>
              <a:t>="</a:t>
            </a:r>
            <a:r>
              <a:rPr lang="en-GB" sz="2000" dirty="0" err="1"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latin typeface="Lucida Sans"/>
                <a:cs typeface="Lucida Sans"/>
              </a:rPr>
              <a:t>"&gt;via email&lt;/a&gt;.&lt;/p&gt;</a:t>
            </a:r>
          </a:p>
          <a:p>
            <a:pPr marL="0" indent="0">
              <a:buNone/>
            </a:pPr>
            <a:endParaRPr lang="en-GB" sz="2000" dirty="0">
              <a:latin typeface="Lucida Sans"/>
              <a:cs typeface="Lucida Sans"/>
            </a:endParaRP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_:b </a:t>
            </a:r>
            <a:r>
              <a:rPr lang="en-GB" sz="2000" dirty="0" err="1">
                <a:latin typeface="Lucida Sans"/>
                <a:cs typeface="Lucida Sans"/>
              </a:rPr>
              <a:t>foaf:workplaceHomepage</a:t>
            </a:r>
            <a:r>
              <a:rPr lang="en-GB" sz="2000" dirty="0">
                <a:latin typeface="Lucida Sans"/>
                <a:cs typeface="Lucida Sans"/>
              </a:rPr>
              <a:t> &lt;http://</a:t>
            </a:r>
            <a:r>
              <a:rPr lang="en-GB" sz="2000" dirty="0" err="1">
                <a:latin typeface="Lucida Sans"/>
                <a:cs typeface="Lucida Sans"/>
              </a:rPr>
              <a:t>example.org</a:t>
            </a:r>
            <a:r>
              <a:rPr lang="en-GB" sz="2000" dirty="0">
                <a:latin typeface="Lucida Sans"/>
                <a:cs typeface="Lucida Sans"/>
              </a:rPr>
              <a:t>/&gt; .</a:t>
            </a:r>
          </a:p>
        </p:txBody>
      </p:sp>
    </p:spTree>
    <p:extLst>
      <p:ext uri="{BB962C8B-B14F-4D97-AF65-F5344CB8AC3E}">
        <p14:creationId xmlns:p14="http://schemas.microsoft.com/office/powerpoint/2010/main" val="341334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Embedded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Publishing patterns for linked data that we’ve already considered make the assumption that we’re publishing directly in RDF/OWL</a:t>
            </a:r>
          </a:p>
          <a:p>
            <a:r>
              <a:rPr lang="en-GB" dirty="0"/>
              <a:t>What if the data already exists in a web resource, in some form?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>
                <a:latin typeface="Georgia"/>
                <a:cs typeface="Georgia"/>
              </a:rPr>
              <a:t>The subject of a triple is indicated using the about attribute:</a:t>
            </a:r>
            <a:br>
              <a:rPr lang="en-GB" dirty="0">
                <a:latin typeface="Georgia"/>
                <a:cs typeface="Georgia"/>
              </a:rPr>
            </a:br>
            <a:endParaRPr lang="en-GB" sz="2000" dirty="0">
              <a:latin typeface="Lucida Sans"/>
              <a:cs typeface="Lucida Sans"/>
            </a:endParaRPr>
          </a:p>
          <a:p>
            <a:pPr>
              <a:buNone/>
            </a:pPr>
            <a:r>
              <a:rPr lang="en-GB" sz="2000" dirty="0">
                <a:latin typeface="Lucida Sans"/>
                <a:cs typeface="Lucida Sans"/>
              </a:rPr>
              <a:t>&lt;p class="</a:t>
            </a:r>
            <a:r>
              <a:rPr lang="en-GB" sz="2000" dirty="0" err="1">
                <a:latin typeface="Lucida Sans"/>
                <a:cs typeface="Lucida Sans"/>
              </a:rPr>
              <a:t>contactinfo</a:t>
            </a:r>
            <a:r>
              <a:rPr lang="en-GB" sz="2000" dirty="0">
                <a:latin typeface="Lucida Sans"/>
                <a:cs typeface="Lucida Sans"/>
              </a:rPr>
              <a:t>”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about=“http://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example.org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/staff/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jo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2000" dirty="0">
                <a:latin typeface="Lucida Sans"/>
                <a:cs typeface="Lucida Sans"/>
              </a:rPr>
              <a:t>&gt;Jo Smith. Web hacker at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&lt;span property=“</a:t>
            </a:r>
            <a:r>
              <a:rPr lang="en-GB" sz="2000" dirty="0" err="1">
                <a:latin typeface="Lucida Sans"/>
                <a:cs typeface="Lucida Sans"/>
              </a:rPr>
              <a:t>foaf:workplaceHomepage</a:t>
            </a:r>
            <a:r>
              <a:rPr lang="en-GB" sz="2000" dirty="0">
                <a:latin typeface="Lucida Sans"/>
                <a:cs typeface="Lucida Sans"/>
              </a:rPr>
              <a:t>”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resource=“http://</a:t>
            </a:r>
            <a:r>
              <a:rPr lang="en-GB" sz="2000" dirty="0" err="1">
                <a:latin typeface="Lucida Sans"/>
                <a:cs typeface="Lucida Sans"/>
              </a:rPr>
              <a:t>example.org</a:t>
            </a:r>
            <a:r>
              <a:rPr lang="en-GB" sz="2000" dirty="0">
                <a:latin typeface="Lucida Sans"/>
                <a:cs typeface="Lucida Sans"/>
              </a:rPr>
              <a:t>”&gt;Example, </a:t>
            </a:r>
            <a:r>
              <a:rPr lang="en-GB" sz="2000" dirty="0" err="1">
                <a:latin typeface="Lucida Sans"/>
                <a:cs typeface="Lucida Sans"/>
              </a:rPr>
              <a:t>Inc</a:t>
            </a:r>
            <a:r>
              <a:rPr lang="en-GB" sz="2000" dirty="0">
                <a:latin typeface="Lucida Sans"/>
                <a:cs typeface="Lucida Sans"/>
              </a:rPr>
              <a:t>&lt;/span&gt;.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You can contact me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&lt;a </a:t>
            </a:r>
            <a:r>
              <a:rPr lang="en-GB" sz="2000" dirty="0" err="1">
                <a:latin typeface="Lucida Sans"/>
                <a:cs typeface="Lucida Sans"/>
              </a:rPr>
              <a:t>href</a:t>
            </a:r>
            <a:r>
              <a:rPr lang="en-GB" sz="2000" dirty="0">
                <a:latin typeface="Lucida Sans"/>
                <a:cs typeface="Lucida Sans"/>
              </a:rPr>
              <a:t>="</a:t>
            </a:r>
            <a:r>
              <a:rPr lang="en-GB" sz="2000" dirty="0" err="1"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latin typeface="Lucida Sans"/>
                <a:cs typeface="Lucida Sans"/>
              </a:rPr>
              <a:t>"&gt;via email&lt;/a&gt;.&lt;/p&gt;</a:t>
            </a:r>
          </a:p>
          <a:p>
            <a:pPr marL="0" indent="0">
              <a:buNone/>
            </a:pPr>
            <a:endParaRPr lang="en-GB" sz="2000" dirty="0">
              <a:latin typeface="Lucida Sans"/>
              <a:cs typeface="Lucida Sans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&lt;http://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example.org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/staff/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jo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&gt;</a:t>
            </a:r>
            <a:r>
              <a:rPr lang="en-GB" sz="2000" dirty="0">
                <a:latin typeface="Lucida Sans"/>
                <a:cs typeface="Lucida Sans"/>
              </a:rPr>
              <a:t> </a:t>
            </a:r>
            <a:r>
              <a:rPr lang="en-GB" sz="2000" dirty="0" err="1">
                <a:latin typeface="Lucida Sans"/>
                <a:cs typeface="Lucida Sans"/>
              </a:rPr>
              <a:t>foaf:workplaceHomepage</a:t>
            </a:r>
            <a:r>
              <a:rPr lang="en-GB" sz="2000" dirty="0">
                <a:latin typeface="Lucida Sans"/>
                <a:cs typeface="Lucida Sans"/>
              </a:rPr>
              <a:t>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	&lt;http://</a:t>
            </a:r>
            <a:r>
              <a:rPr lang="en-GB" sz="2000" dirty="0" err="1">
                <a:latin typeface="Lucida Sans"/>
                <a:cs typeface="Lucida Sans"/>
              </a:rPr>
              <a:t>example.org</a:t>
            </a:r>
            <a:r>
              <a:rPr lang="en-GB" sz="2000" dirty="0">
                <a:latin typeface="Lucida Sans"/>
                <a:cs typeface="Lucida Sans"/>
              </a:rPr>
              <a:t>/&gt; .</a:t>
            </a:r>
          </a:p>
          <a:p>
            <a:pPr>
              <a:buNone/>
            </a:pPr>
            <a:endParaRPr lang="en-GB" sz="20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240556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existing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Existing links may be used to construct triples with resource-valued objects:</a:t>
            </a: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 class="</a:t>
            </a:r>
            <a:r>
              <a:rPr lang="en-GB" sz="2000" dirty="0" err="1">
                <a:latin typeface="Lucida Sans"/>
                <a:cs typeface="Lucida Sans"/>
              </a:rPr>
              <a:t>contactinfo</a:t>
            </a:r>
            <a:r>
              <a:rPr lang="en-GB" sz="2000" dirty="0">
                <a:latin typeface="Lucida Sans"/>
                <a:cs typeface="Lucida Sans"/>
              </a:rPr>
              <a:t>”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about=“http://</a:t>
            </a:r>
            <a:r>
              <a:rPr lang="en-GB" sz="2000" dirty="0" err="1">
                <a:latin typeface="Lucida Sans"/>
                <a:cs typeface="Lucida Sans"/>
              </a:rPr>
              <a:t>example.org</a:t>
            </a:r>
            <a:r>
              <a:rPr lang="en-GB" sz="2000" dirty="0">
                <a:latin typeface="Lucida Sans"/>
                <a:cs typeface="Lucida Sans"/>
              </a:rPr>
              <a:t>/staff/</a:t>
            </a:r>
            <a:r>
              <a:rPr lang="en-GB" sz="2000" dirty="0" err="1">
                <a:latin typeface="Lucida Sans"/>
                <a:cs typeface="Lucida Sans"/>
              </a:rPr>
              <a:t>jo</a:t>
            </a:r>
            <a:r>
              <a:rPr lang="en-GB" sz="2000" dirty="0">
                <a:latin typeface="Lucida Sans"/>
                <a:cs typeface="Lucida Sans"/>
              </a:rPr>
              <a:t>”&gt;Jo Smith. Web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hacker at Example, Inc. You can contact me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&lt;a </a:t>
            </a:r>
            <a:r>
              <a:rPr lang="en-GB" sz="2000" dirty="0" err="1">
                <a:latin typeface="Lucida Sans"/>
                <a:cs typeface="Lucida Sans"/>
              </a:rPr>
              <a:t>href</a:t>
            </a:r>
            <a:r>
              <a:rPr lang="en-GB" sz="2000" dirty="0">
                <a:latin typeface="Lucida Sans"/>
                <a:cs typeface="Lucida Sans"/>
              </a:rPr>
              <a:t>="</a:t>
            </a:r>
            <a:r>
              <a:rPr lang="en-GB" sz="2000" dirty="0" err="1"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latin typeface="Lucida Sans"/>
                <a:cs typeface="Lucida Sans"/>
              </a:rPr>
              <a:t>"&gt;via email&lt;/a&gt;.&lt;/p&gt;</a:t>
            </a:r>
            <a:br>
              <a:rPr lang="en-GB" sz="2000" dirty="0">
                <a:latin typeface="Lucida Sans"/>
                <a:cs typeface="Lucida Sans"/>
              </a:rPr>
            </a:br>
            <a:endParaRPr lang="en-GB" sz="2000" dirty="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existing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err="1"/>
              <a:t>rel</a:t>
            </a:r>
            <a:r>
              <a:rPr lang="en-GB" dirty="0"/>
              <a:t> attribute is used to indicate the predicate:</a:t>
            </a:r>
            <a:br>
              <a:rPr lang="en-GB" dirty="0"/>
            </a:b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 class="</a:t>
            </a:r>
            <a:r>
              <a:rPr lang="en-GB" sz="2000" dirty="0" err="1">
                <a:latin typeface="Lucida Sans"/>
                <a:cs typeface="Lucida Sans"/>
              </a:rPr>
              <a:t>contactinfo</a:t>
            </a:r>
            <a:r>
              <a:rPr lang="en-GB" sz="2000" dirty="0">
                <a:latin typeface="Lucida Sans"/>
                <a:cs typeface="Lucida Sans"/>
              </a:rPr>
              <a:t>”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about=“http://</a:t>
            </a:r>
            <a:r>
              <a:rPr lang="en-GB" sz="2000" dirty="0" err="1">
                <a:latin typeface="Lucida Sans"/>
                <a:cs typeface="Lucida Sans"/>
              </a:rPr>
              <a:t>example.org</a:t>
            </a:r>
            <a:r>
              <a:rPr lang="en-GB" sz="2000" dirty="0">
                <a:latin typeface="Lucida Sans"/>
                <a:cs typeface="Lucida Sans"/>
              </a:rPr>
              <a:t>/staff/</a:t>
            </a:r>
            <a:r>
              <a:rPr lang="en-GB" sz="2000" dirty="0" err="1">
                <a:latin typeface="Lucida Sans"/>
                <a:cs typeface="Lucida Sans"/>
              </a:rPr>
              <a:t>jo</a:t>
            </a:r>
            <a:r>
              <a:rPr lang="en-GB" sz="2000" dirty="0">
                <a:latin typeface="Lucida Sans"/>
                <a:cs typeface="Lucida Sans"/>
              </a:rPr>
              <a:t>”&gt;Jo Smith. Web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hacker at Example, Inc. You can contact me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&lt;a 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rel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=“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foaf:mbox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2000" dirty="0">
                <a:latin typeface="Lucida Sans"/>
                <a:cs typeface="Lucida Sans"/>
              </a:rPr>
              <a:t> </a:t>
            </a:r>
            <a:r>
              <a:rPr lang="en-GB" sz="2000" dirty="0" err="1">
                <a:latin typeface="Lucida Sans"/>
                <a:cs typeface="Lucida Sans"/>
              </a:rPr>
              <a:t>href</a:t>
            </a:r>
            <a:r>
              <a:rPr lang="en-GB" sz="2000" dirty="0">
                <a:latin typeface="Lucida Sans"/>
                <a:cs typeface="Lucida Sans"/>
              </a:rPr>
              <a:t>="</a:t>
            </a:r>
            <a:r>
              <a:rPr lang="en-GB" sz="2000" dirty="0" err="1"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latin typeface="Lucida Sans"/>
                <a:cs typeface="Lucida Sans"/>
              </a:rPr>
              <a:t>"&gt;via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email&lt;/a&gt;.&lt;/p&gt;</a:t>
            </a:r>
          </a:p>
        </p:txBody>
      </p:sp>
    </p:spTree>
    <p:extLst>
      <p:ext uri="{BB962C8B-B14F-4D97-AF65-F5344CB8AC3E}">
        <p14:creationId xmlns:p14="http://schemas.microsoft.com/office/powerpoint/2010/main" val="2487203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existing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err="1"/>
              <a:t>href</a:t>
            </a:r>
            <a:r>
              <a:rPr lang="en-GB" dirty="0"/>
              <a:t> attribute is used to indicate the object: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 class="</a:t>
            </a:r>
            <a:r>
              <a:rPr lang="en-GB" sz="2000" dirty="0" err="1">
                <a:latin typeface="Lucida Sans"/>
                <a:cs typeface="Lucida Sans"/>
              </a:rPr>
              <a:t>contactinfo</a:t>
            </a:r>
            <a:r>
              <a:rPr lang="en-GB" sz="2000" dirty="0">
                <a:latin typeface="Lucida Sans"/>
                <a:cs typeface="Lucida Sans"/>
              </a:rPr>
              <a:t>”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about=“http://</a:t>
            </a:r>
            <a:r>
              <a:rPr lang="en-GB" sz="2000" dirty="0" err="1">
                <a:latin typeface="Lucida Sans"/>
                <a:cs typeface="Lucida Sans"/>
              </a:rPr>
              <a:t>example.org</a:t>
            </a:r>
            <a:r>
              <a:rPr lang="en-GB" sz="2000" dirty="0">
                <a:latin typeface="Lucida Sans"/>
                <a:cs typeface="Lucida Sans"/>
              </a:rPr>
              <a:t>/staff/</a:t>
            </a:r>
            <a:r>
              <a:rPr lang="en-GB" sz="2000" dirty="0" err="1">
                <a:latin typeface="Lucida Sans"/>
                <a:cs typeface="Lucida Sans"/>
              </a:rPr>
              <a:t>jo</a:t>
            </a:r>
            <a:r>
              <a:rPr lang="en-GB" sz="2000" dirty="0">
                <a:latin typeface="Lucida Sans"/>
                <a:cs typeface="Lucida Sans"/>
              </a:rPr>
              <a:t>”&gt;Jo Smith. Web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hacker at Example, Inc. You can contact me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&lt;a </a:t>
            </a:r>
            <a:r>
              <a:rPr lang="en-GB" sz="2000" dirty="0" err="1">
                <a:latin typeface="Lucida Sans"/>
                <a:cs typeface="Lucida Sans"/>
              </a:rPr>
              <a:t>rel</a:t>
            </a:r>
            <a:r>
              <a:rPr lang="en-GB" sz="2000" dirty="0">
                <a:latin typeface="Lucida Sans"/>
                <a:cs typeface="Lucida Sans"/>
              </a:rPr>
              <a:t>=“</a:t>
            </a:r>
            <a:r>
              <a:rPr lang="en-GB" sz="2000" dirty="0" err="1">
                <a:latin typeface="Lucida Sans"/>
                <a:cs typeface="Lucida Sans"/>
              </a:rPr>
              <a:t>foaf:mbox</a:t>
            </a:r>
            <a:r>
              <a:rPr lang="en-GB" sz="2000" dirty="0">
                <a:latin typeface="Lucida Sans"/>
                <a:cs typeface="Lucida Sans"/>
              </a:rPr>
              <a:t>” 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href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="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"</a:t>
            </a:r>
            <a:r>
              <a:rPr lang="en-GB" sz="2000" dirty="0">
                <a:latin typeface="Lucida Sans"/>
                <a:cs typeface="Lucida Sans"/>
              </a:rPr>
              <a:t>&gt;via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email&lt;/a&gt;.&lt;/p&gt;</a:t>
            </a:r>
            <a:br>
              <a:rPr lang="en-GB" sz="2000" dirty="0">
                <a:latin typeface="Lucida Sans"/>
                <a:cs typeface="Lucida Sans"/>
              </a:rPr>
            </a:br>
            <a:endParaRPr lang="en-GB" sz="2000" dirty="0">
              <a:latin typeface="Lucida Sans"/>
              <a:cs typeface="Lucida Sans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&lt;http://</a:t>
            </a:r>
            <a:r>
              <a:rPr lang="en-GB" sz="2000" dirty="0" err="1">
                <a:solidFill>
                  <a:srgbClr val="323D43"/>
                </a:solidFill>
                <a:latin typeface="Lucida Sans"/>
                <a:cs typeface="Lucida Sans"/>
              </a:rPr>
              <a:t>example.org</a:t>
            </a: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/staff/</a:t>
            </a:r>
            <a:r>
              <a:rPr lang="en-GB" sz="2000" dirty="0" err="1">
                <a:solidFill>
                  <a:srgbClr val="323D43"/>
                </a:solidFill>
                <a:latin typeface="Lucida Sans"/>
                <a:cs typeface="Lucida Sans"/>
              </a:rPr>
              <a:t>jo</a:t>
            </a: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&gt; </a:t>
            </a:r>
            <a:r>
              <a:rPr lang="en-GB" sz="2000" dirty="0" err="1">
                <a:solidFill>
                  <a:srgbClr val="323D43"/>
                </a:solidFill>
                <a:latin typeface="Lucida Sans"/>
                <a:cs typeface="Lucida Sans"/>
              </a:rPr>
              <a:t>foaf:mbox</a:t>
            </a: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 </a:t>
            </a:r>
            <a:b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</a:b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	&lt;</a:t>
            </a:r>
            <a:r>
              <a:rPr lang="en-GB" sz="2000" dirty="0" err="1">
                <a:solidFill>
                  <a:srgbClr val="323D43"/>
                </a:solidFill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&gt; .</a:t>
            </a:r>
          </a:p>
        </p:txBody>
      </p:sp>
    </p:spTree>
    <p:extLst>
      <p:ext uri="{BB962C8B-B14F-4D97-AF65-F5344CB8AC3E}">
        <p14:creationId xmlns:p14="http://schemas.microsoft.com/office/powerpoint/2010/main" val="4136137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Sans"/>
                <a:cs typeface="Lucida Sans"/>
              </a:rPr>
              <a:t>&lt;html&gt;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&lt;head&gt;&lt;title&gt;Jo's Friends and Family Blog&lt;/title&gt;&lt;/head&gt;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&lt;body&gt;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&lt;p&gt;I'm holding one last summer barbecue, on September 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  16th at 4pm.&lt;/p&gt;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&lt;p class="</a:t>
            </a:r>
            <a:r>
              <a:rPr lang="en-GB" sz="1600" dirty="0" err="1">
                <a:latin typeface="Lucida Sans"/>
                <a:cs typeface="Lucida Sans"/>
              </a:rPr>
              <a:t>contactinfo</a:t>
            </a:r>
            <a:r>
              <a:rPr lang="en-GB" sz="1600" dirty="0">
                <a:latin typeface="Lucida Sans"/>
                <a:cs typeface="Lucida Sans"/>
              </a:rPr>
              <a:t>”&gt;Jo Smith. Web hacker at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  Example, Inc. You can contact me 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   &lt;a </a:t>
            </a:r>
            <a:r>
              <a:rPr lang="en-GB" sz="1600" dirty="0" err="1">
                <a:latin typeface="Lucida Sans"/>
                <a:cs typeface="Lucida Sans"/>
              </a:rPr>
              <a:t>href</a:t>
            </a:r>
            <a:r>
              <a:rPr lang="en-GB" sz="1600" dirty="0">
                <a:latin typeface="Lucida Sans"/>
                <a:cs typeface="Lucida Sans"/>
              </a:rPr>
              <a:t>="</a:t>
            </a:r>
            <a:r>
              <a:rPr lang="en-GB" sz="1600" dirty="0" err="1">
                <a:latin typeface="Lucida Sans"/>
                <a:cs typeface="Lucida Sans"/>
              </a:rPr>
              <a:t>mailto:jo@example.org</a:t>
            </a:r>
            <a:r>
              <a:rPr lang="en-GB" sz="1600" dirty="0">
                <a:latin typeface="Lucida Sans"/>
                <a:cs typeface="Lucida Sans"/>
              </a:rPr>
              <a:t>"&gt;via email&lt;/a&gt;.&lt;/p&gt;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&lt;/body&gt;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&lt;/html&gt;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5657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Annotated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Sans"/>
                <a:cs typeface="Lucida Sans"/>
              </a:rPr>
              <a:t>&lt;html 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prefix=“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cal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: http://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example.org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/ontology/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cal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#</a:t>
            </a:r>
            <a:b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</a:b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                      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foaf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: http://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xmlns.com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/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foaf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/0.1/</a:t>
            </a:r>
            <a:b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</a:b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                      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xsd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: http://www.w3.org/2001/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XMLSchema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#”</a:t>
            </a:r>
            <a:r>
              <a:rPr lang="en-GB" sz="1600" dirty="0">
                <a:latin typeface="Lucida Sans"/>
                <a:cs typeface="Lucida Sans"/>
              </a:rPr>
              <a:t>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&lt;head&gt;&lt;title&gt;Jo's Friends and Family Blog&lt;/title&gt;&lt;/head&gt;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&lt;body&gt;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&lt;p 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typeof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=“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cal:Event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1600" dirty="0">
                <a:latin typeface="Lucida Sans"/>
                <a:cs typeface="Lucida Sans"/>
              </a:rPr>
              <a:t>&gt;I'm holding 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&lt;span property=“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cal:summary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”&gt;</a:t>
            </a:r>
            <a:r>
              <a:rPr lang="en-GB" sz="1600" dirty="0">
                <a:latin typeface="Lucida Sans"/>
                <a:cs typeface="Lucida Sans"/>
              </a:rPr>
              <a:t>one 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  last summer barbecue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&lt;/span&gt;</a:t>
            </a:r>
            <a:r>
              <a:rPr lang="en-GB" sz="1600" dirty="0">
                <a:latin typeface="Lucida Sans"/>
                <a:cs typeface="Lucida Sans"/>
              </a:rPr>
              <a:t>, on 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&lt;span property=“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cal:start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    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content=“2007-09-16T16:00:00” 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datatype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=“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xsd:dateTime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1600" dirty="0">
                <a:latin typeface="Lucida Sans"/>
                <a:cs typeface="Lucida Sans"/>
              </a:rPr>
              <a:t>&gt;September 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  16th at 4pm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&lt;/span&gt;</a:t>
            </a:r>
            <a:r>
              <a:rPr lang="en-GB" sz="1600" dirty="0">
                <a:latin typeface="Lucida Sans"/>
                <a:cs typeface="Lucida Sans"/>
              </a:rPr>
              <a:t>.&lt;/p&gt;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&lt;p class="</a:t>
            </a:r>
            <a:r>
              <a:rPr lang="en-GB" sz="1600" dirty="0" err="1">
                <a:latin typeface="Lucida Sans"/>
                <a:cs typeface="Lucida Sans"/>
              </a:rPr>
              <a:t>contactinfo</a:t>
            </a:r>
            <a:r>
              <a:rPr lang="en-GB" sz="1600" dirty="0">
                <a:latin typeface="Lucida Sans"/>
                <a:cs typeface="Lucida Sans"/>
              </a:rPr>
              <a:t>” 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typeof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=“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foaf:Person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b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    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about=“http://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example.org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/staff/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jo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1600" dirty="0">
                <a:latin typeface="Lucida Sans"/>
                <a:cs typeface="Lucida Sans"/>
              </a:rPr>
              <a:t>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  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&lt;span property=“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foaf:name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”&gt;</a:t>
            </a:r>
            <a:r>
              <a:rPr lang="en-GB" sz="1600" dirty="0">
                <a:latin typeface="Lucida Sans"/>
                <a:cs typeface="Lucida Sans"/>
              </a:rPr>
              <a:t>Jo Smith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&lt;/span&gt;</a:t>
            </a:r>
            <a:r>
              <a:rPr lang="en-GB" sz="1600" dirty="0">
                <a:latin typeface="Lucida Sans"/>
                <a:cs typeface="Lucida Sans"/>
              </a:rPr>
              <a:t>. Web hacker at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  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&lt;span property=“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foaf:workplaceHomepage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” 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    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resource=“http://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example.org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1600" dirty="0">
                <a:latin typeface="Lucida Sans"/>
                <a:cs typeface="Lucida Sans"/>
              </a:rPr>
              <a:t>&gt;Example, </a:t>
            </a:r>
            <a:r>
              <a:rPr lang="en-GB" sz="1600" dirty="0" err="1">
                <a:latin typeface="Lucida Sans"/>
                <a:cs typeface="Lucida Sans"/>
              </a:rPr>
              <a:t>Inc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&lt;/span&gt;</a:t>
            </a:r>
            <a:r>
              <a:rPr lang="en-GB" sz="1600" dirty="0">
                <a:latin typeface="Lucida Sans"/>
                <a:cs typeface="Lucida Sans"/>
              </a:rPr>
              <a:t>. You can contact 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  me &lt;a 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rel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=“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foaf:mbox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1600" dirty="0">
                <a:latin typeface="Lucida Sans"/>
                <a:cs typeface="Lucida Sans"/>
              </a:rPr>
              <a:t> </a:t>
            </a:r>
            <a:r>
              <a:rPr lang="en-GB" sz="1600" dirty="0" err="1">
                <a:latin typeface="Lucida Sans"/>
                <a:cs typeface="Lucida Sans"/>
              </a:rPr>
              <a:t>href</a:t>
            </a:r>
            <a:r>
              <a:rPr lang="en-GB" sz="1600" dirty="0">
                <a:latin typeface="Lucida Sans"/>
                <a:cs typeface="Lucida Sans"/>
              </a:rPr>
              <a:t>="</a:t>
            </a:r>
            <a:r>
              <a:rPr lang="en-GB" sz="1600" dirty="0" err="1">
                <a:latin typeface="Lucida Sans"/>
                <a:cs typeface="Lucida Sans"/>
              </a:rPr>
              <a:t>mailto:jo@example.org</a:t>
            </a:r>
            <a:r>
              <a:rPr lang="en-GB" sz="1600" dirty="0">
                <a:latin typeface="Lucida Sans"/>
                <a:cs typeface="Lucida Sans"/>
              </a:rPr>
              <a:t>"&gt;via email&lt;/a&gt;.&lt;/p&gt;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&lt;/body&gt;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&lt;/html&gt;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5011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Contained Triples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Lucida Sans"/>
                <a:cs typeface="Lucida Sans"/>
              </a:rPr>
              <a:t>_:a </a:t>
            </a:r>
            <a:r>
              <a:rPr lang="en-US" sz="2000" dirty="0" err="1">
                <a:latin typeface="Lucida Sans"/>
                <a:cs typeface="Lucida Sans"/>
              </a:rPr>
              <a:t>rdf:type</a:t>
            </a:r>
            <a:r>
              <a:rPr lang="en-US" sz="2000" dirty="0">
                <a:latin typeface="Lucida Sans"/>
                <a:cs typeface="Lucida Sans"/>
              </a:rPr>
              <a:t> </a:t>
            </a:r>
            <a:r>
              <a:rPr lang="en-US" sz="2000" dirty="0" err="1">
                <a:latin typeface="Lucida Sans"/>
                <a:cs typeface="Lucida Sans"/>
              </a:rPr>
              <a:t>cal:Event</a:t>
            </a:r>
            <a:r>
              <a:rPr lang="en-US" sz="2000" dirty="0">
                <a:latin typeface="Lucida Sans"/>
                <a:cs typeface="Lucida Sans"/>
              </a:rPr>
              <a:t> ;</a:t>
            </a:r>
            <a:br>
              <a:rPr lang="en-US" sz="2000" dirty="0">
                <a:latin typeface="Lucida Sans"/>
                <a:cs typeface="Lucida Sans"/>
              </a:rPr>
            </a:br>
            <a:r>
              <a:rPr lang="en-US" sz="2000" dirty="0">
                <a:latin typeface="Lucida Sans"/>
                <a:cs typeface="Lucida Sans"/>
              </a:rPr>
              <a:t>	</a:t>
            </a:r>
            <a:r>
              <a:rPr lang="en-US" sz="2000" dirty="0" err="1">
                <a:latin typeface="Lucida Sans"/>
                <a:cs typeface="Lucida Sans"/>
              </a:rPr>
              <a:t>cal:summary</a:t>
            </a:r>
            <a:r>
              <a:rPr lang="en-US" sz="2000" dirty="0">
                <a:latin typeface="Lucida Sans"/>
                <a:cs typeface="Lucida Sans"/>
              </a:rPr>
              <a:t> “one last summer barbecue” ;</a:t>
            </a:r>
            <a:br>
              <a:rPr lang="en-US" sz="2000" dirty="0">
                <a:latin typeface="Lucida Sans"/>
                <a:cs typeface="Lucida Sans"/>
              </a:rPr>
            </a:br>
            <a:r>
              <a:rPr lang="en-US" sz="2000" dirty="0">
                <a:latin typeface="Lucida Sans"/>
                <a:cs typeface="Lucida Sans"/>
              </a:rPr>
              <a:t>	</a:t>
            </a:r>
            <a:r>
              <a:rPr lang="en-US" sz="2000" dirty="0" err="1">
                <a:latin typeface="Lucida Sans"/>
                <a:cs typeface="Lucida Sans"/>
              </a:rPr>
              <a:t>cal:start</a:t>
            </a:r>
            <a:r>
              <a:rPr lang="en-US" sz="2000" dirty="0">
                <a:latin typeface="Lucida Sans"/>
                <a:cs typeface="Lucida Sans"/>
              </a:rPr>
              <a:t> “2007-09-16T16:00:00”^^</a:t>
            </a:r>
            <a:r>
              <a:rPr lang="en-US" sz="2000" dirty="0" err="1">
                <a:latin typeface="Lucida Sans"/>
                <a:cs typeface="Lucida Sans"/>
              </a:rPr>
              <a:t>xsd:dateTime</a:t>
            </a:r>
            <a:r>
              <a:rPr lang="en-US" sz="2000" dirty="0">
                <a:latin typeface="Lucida Sans"/>
                <a:cs typeface="Lucida Sans"/>
              </a:rPr>
              <a:t> .</a:t>
            </a:r>
            <a:br>
              <a:rPr lang="en-US" sz="2000" dirty="0">
                <a:latin typeface="Lucida Sans"/>
                <a:cs typeface="Lucida Sans"/>
              </a:rPr>
            </a:br>
            <a:endParaRPr lang="en-US" sz="2000" dirty="0">
              <a:latin typeface="Lucida Sans"/>
              <a:cs typeface="Lucida Sans"/>
            </a:endParaRPr>
          </a:p>
          <a:p>
            <a:pPr marL="0" indent="0">
              <a:buNone/>
            </a:pPr>
            <a:r>
              <a:rPr lang="en-US" sz="2000" dirty="0">
                <a:latin typeface="Lucida Sans"/>
                <a:cs typeface="Lucida Sans"/>
              </a:rPr>
              <a:t>&lt;http://</a:t>
            </a:r>
            <a:r>
              <a:rPr lang="en-US" sz="2000" dirty="0" err="1">
                <a:latin typeface="Lucida Sans"/>
                <a:cs typeface="Lucida Sans"/>
              </a:rPr>
              <a:t>example.org</a:t>
            </a:r>
            <a:r>
              <a:rPr lang="en-US" sz="2000" dirty="0">
                <a:latin typeface="Lucida Sans"/>
                <a:cs typeface="Lucida Sans"/>
              </a:rPr>
              <a:t>/staff/</a:t>
            </a:r>
            <a:r>
              <a:rPr lang="en-US" sz="2000" dirty="0" err="1">
                <a:latin typeface="Lucida Sans"/>
                <a:cs typeface="Lucida Sans"/>
              </a:rPr>
              <a:t>jo</a:t>
            </a:r>
            <a:r>
              <a:rPr lang="en-US" sz="2000" dirty="0">
                <a:latin typeface="Lucida Sans"/>
                <a:cs typeface="Lucida Sans"/>
              </a:rPr>
              <a:t>&gt; </a:t>
            </a:r>
            <a:r>
              <a:rPr lang="en-US" sz="2000" dirty="0" err="1">
                <a:latin typeface="Lucida Sans"/>
                <a:cs typeface="Lucida Sans"/>
              </a:rPr>
              <a:t>rdf:type</a:t>
            </a:r>
            <a:r>
              <a:rPr lang="en-US" sz="2000" dirty="0">
                <a:latin typeface="Lucida Sans"/>
                <a:cs typeface="Lucida Sans"/>
              </a:rPr>
              <a:t> </a:t>
            </a:r>
            <a:r>
              <a:rPr lang="en-US" sz="2000" dirty="0" err="1">
                <a:latin typeface="Lucida Sans"/>
                <a:cs typeface="Lucida Sans"/>
              </a:rPr>
              <a:t>foaf:Person</a:t>
            </a:r>
            <a:r>
              <a:rPr lang="en-US" sz="2000" dirty="0">
                <a:latin typeface="Lucida Sans"/>
                <a:cs typeface="Lucida Sans"/>
              </a:rPr>
              <a:t> ;</a:t>
            </a:r>
            <a:br>
              <a:rPr lang="en-US" sz="2000" dirty="0">
                <a:latin typeface="Lucida Sans"/>
                <a:cs typeface="Lucida Sans"/>
              </a:rPr>
            </a:br>
            <a:r>
              <a:rPr lang="en-US" sz="2000" dirty="0">
                <a:latin typeface="Lucida Sans"/>
                <a:cs typeface="Lucida Sans"/>
              </a:rPr>
              <a:t>	</a:t>
            </a:r>
            <a:r>
              <a:rPr lang="en-US" sz="2000" dirty="0" err="1">
                <a:latin typeface="Lucida Sans"/>
                <a:cs typeface="Lucida Sans"/>
              </a:rPr>
              <a:t>foaf:name</a:t>
            </a:r>
            <a:r>
              <a:rPr lang="en-US" sz="2000" dirty="0">
                <a:latin typeface="Lucida Sans"/>
                <a:cs typeface="Lucida Sans"/>
              </a:rPr>
              <a:t> “Jo Smith” ;</a:t>
            </a:r>
            <a:br>
              <a:rPr lang="en-US" sz="2000" dirty="0">
                <a:latin typeface="Lucida Sans"/>
                <a:cs typeface="Lucida Sans"/>
              </a:rPr>
            </a:br>
            <a:r>
              <a:rPr lang="en-US" sz="2000" dirty="0">
                <a:latin typeface="Lucida Sans"/>
                <a:cs typeface="Lucida Sans"/>
              </a:rPr>
              <a:t>	</a:t>
            </a:r>
            <a:r>
              <a:rPr lang="en-US" sz="2000" dirty="0" err="1">
                <a:latin typeface="Lucida Sans"/>
                <a:cs typeface="Lucida Sans"/>
              </a:rPr>
              <a:t>foaf:workplaceHomepage</a:t>
            </a:r>
            <a:r>
              <a:rPr lang="en-US" sz="2000" dirty="0">
                <a:latin typeface="Lucida Sans"/>
                <a:cs typeface="Lucida Sans"/>
              </a:rPr>
              <a:t> &lt;http://</a:t>
            </a:r>
            <a:r>
              <a:rPr lang="en-US" sz="2000" dirty="0" err="1">
                <a:latin typeface="Lucida Sans"/>
                <a:cs typeface="Lucida Sans"/>
              </a:rPr>
              <a:t>example.org</a:t>
            </a:r>
            <a:r>
              <a:rPr lang="en-US" sz="2000" dirty="0">
                <a:latin typeface="Lucida Sans"/>
                <a:cs typeface="Lucida Sans"/>
              </a:rPr>
              <a:t>&gt; ;</a:t>
            </a:r>
            <a:br>
              <a:rPr lang="en-US" sz="2000" dirty="0">
                <a:latin typeface="Lucida Sans"/>
                <a:cs typeface="Lucida Sans"/>
              </a:rPr>
            </a:br>
            <a:r>
              <a:rPr lang="en-US" sz="2000" dirty="0">
                <a:latin typeface="Lucida Sans"/>
                <a:cs typeface="Lucida Sans"/>
              </a:rPr>
              <a:t>	</a:t>
            </a:r>
            <a:r>
              <a:rPr lang="en-US" sz="2000" dirty="0" err="1">
                <a:latin typeface="Lucida Sans"/>
                <a:cs typeface="Lucida Sans"/>
              </a:rPr>
              <a:t>foaf:mbox</a:t>
            </a:r>
            <a:r>
              <a:rPr lang="en-US" sz="2000" dirty="0">
                <a:latin typeface="Lucida Sans"/>
                <a:cs typeface="Lucida Sans"/>
              </a:rPr>
              <a:t> &lt;</a:t>
            </a:r>
            <a:r>
              <a:rPr lang="en-US" sz="2000" dirty="0" err="1">
                <a:latin typeface="Lucida Sans"/>
                <a:cs typeface="Lucida Sans"/>
              </a:rPr>
              <a:t>mailto:jo@example.org</a:t>
            </a:r>
            <a:r>
              <a:rPr lang="en-US" sz="2000" dirty="0">
                <a:latin typeface="Lucida Sans"/>
                <a:cs typeface="Lucida Sans"/>
              </a:rPr>
              <a:t>&gt; .</a:t>
            </a:r>
          </a:p>
        </p:txBody>
      </p:sp>
    </p:spTree>
    <p:extLst>
      <p:ext uri="{BB962C8B-B14F-4D97-AF65-F5344CB8AC3E}">
        <p14:creationId xmlns:p14="http://schemas.microsoft.com/office/powerpoint/2010/main" val="1239282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Schema.org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in </a:t>
            </a:r>
            <a:r>
              <a:rPr lang="de-DE" dirty="0" err="1"/>
              <a:t>RDFa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9500"/>
            <a:ext cx="9144000" cy="21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4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Visible </a:t>
            </a:r>
            <a:r>
              <a:rPr lang="de-DE" sz="2400" dirty="0" err="1"/>
              <a:t>annotated</a:t>
            </a:r>
            <a:r>
              <a:rPr lang="de-DE" sz="2400" dirty="0"/>
              <a:t> </a:t>
            </a:r>
            <a:r>
              <a:rPr lang="de-DE" sz="2400" dirty="0" err="1"/>
              <a:t>content</a:t>
            </a:r>
            <a:endParaRPr lang="de-DE" sz="2400" dirty="0"/>
          </a:p>
          <a:p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likely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spam</a:t>
            </a:r>
            <a:endParaRPr lang="de-DE" sz="2400" dirty="0"/>
          </a:p>
          <a:p>
            <a:r>
              <a:rPr lang="de-DE" sz="2400" dirty="0"/>
              <a:t>More </a:t>
            </a:r>
            <a:r>
              <a:rPr lang="de-DE" sz="2400" dirty="0" err="1"/>
              <a:t>likely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up</a:t>
            </a:r>
            <a:r>
              <a:rPr lang="de-DE" sz="2400" dirty="0"/>
              <a:t>-</a:t>
            </a:r>
            <a:r>
              <a:rPr lang="de-DE" sz="2400" dirty="0" err="1"/>
              <a:t>to</a:t>
            </a:r>
            <a:r>
              <a:rPr lang="de-DE" sz="2400" dirty="0"/>
              <a:t>-date</a:t>
            </a:r>
          </a:p>
          <a:p>
            <a:endParaRPr lang="de-DE" sz="2400" dirty="0"/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 algn="ctr">
              <a:buNone/>
            </a:pPr>
            <a:r>
              <a:rPr lang="de-DE" sz="2400" dirty="0" err="1"/>
              <a:t>Officially</a:t>
            </a:r>
            <a:r>
              <a:rPr lang="de-DE" sz="2400" dirty="0"/>
              <a:t> </a:t>
            </a:r>
            <a:r>
              <a:rPr lang="de-DE" sz="2400" dirty="0" err="1"/>
              <a:t>encouraged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search</a:t>
            </a:r>
            <a:r>
              <a:rPr lang="de-DE" sz="2400" dirty="0"/>
              <a:t> </a:t>
            </a:r>
            <a:r>
              <a:rPr lang="de-DE" sz="2400" dirty="0" err="1"/>
              <a:t>engines</a:t>
            </a:r>
            <a:endParaRPr lang="de-DE" sz="2400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Invisible </a:t>
            </a:r>
            <a:r>
              <a:rPr lang="de-DE" sz="2400" dirty="0" err="1"/>
              <a:t>annotated</a:t>
            </a:r>
            <a:r>
              <a:rPr lang="de-DE" sz="2400" dirty="0"/>
              <a:t> </a:t>
            </a:r>
            <a:r>
              <a:rPr lang="de-DE" sz="2400" dirty="0" err="1"/>
              <a:t>content</a:t>
            </a:r>
            <a:endParaRPr lang="de-DE" sz="2400" dirty="0"/>
          </a:p>
          <a:p>
            <a:r>
              <a:rPr lang="de-DE" sz="2400" dirty="0"/>
              <a:t>Separation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concerns</a:t>
            </a:r>
            <a:r>
              <a:rPr lang="de-DE" sz="2400" dirty="0"/>
              <a:t>: </a:t>
            </a:r>
            <a:br>
              <a:rPr lang="de-DE" sz="2400" dirty="0"/>
            </a:br>
            <a:r>
              <a:rPr lang="de-DE" sz="2400" dirty="0" err="1"/>
              <a:t>content</a:t>
            </a:r>
            <a:r>
              <a:rPr lang="de-DE" sz="2400" dirty="0"/>
              <a:t> </a:t>
            </a:r>
            <a:r>
              <a:rPr lang="de-DE" sz="2400" dirty="0" err="1"/>
              <a:t>vs</a:t>
            </a:r>
            <a:r>
              <a:rPr lang="de-DE" sz="2400" dirty="0"/>
              <a:t> </a:t>
            </a:r>
            <a:r>
              <a:rPr lang="de-DE" sz="2400" dirty="0" err="1"/>
              <a:t>annotations</a:t>
            </a:r>
            <a:endParaRPr lang="de-DE" sz="2400" dirty="0"/>
          </a:p>
          <a:p>
            <a:pPr lvl="1"/>
            <a:r>
              <a:rPr lang="de-DE" sz="2400" dirty="0" err="1"/>
              <a:t>Easier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code</a:t>
            </a:r>
            <a:endParaRPr lang="de-DE" sz="2400" dirty="0"/>
          </a:p>
          <a:p>
            <a:pPr lvl="1"/>
            <a:r>
              <a:rPr lang="de-DE" sz="2400" dirty="0" err="1"/>
              <a:t>Easier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convert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r>
              <a:rPr lang="de-DE" sz="2400" dirty="0"/>
              <a:t> </a:t>
            </a:r>
            <a:r>
              <a:rPr lang="de-DE" sz="2400" dirty="0" err="1"/>
              <a:t>sources</a:t>
            </a:r>
            <a:endParaRPr lang="de-DE" sz="2400" dirty="0"/>
          </a:p>
          <a:p>
            <a:pPr lvl="1"/>
            <a:endParaRPr lang="de-DE" sz="2400" dirty="0"/>
          </a:p>
          <a:p>
            <a:pPr marL="0" indent="0" algn="ctr">
              <a:buNone/>
            </a:pP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support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JSON-LD </a:t>
            </a:r>
            <a:r>
              <a:rPr lang="de-DE" sz="2400" dirty="0" err="1"/>
              <a:t>accepted</a:t>
            </a:r>
            <a:r>
              <a:rPr lang="de-DE" sz="2400" dirty="0"/>
              <a:t> </a:t>
            </a:r>
            <a:r>
              <a:rPr lang="de-DE" sz="2400" dirty="0" err="1"/>
              <a:t>now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Annotating</a:t>
            </a:r>
            <a:r>
              <a:rPr lang="de-DE" dirty="0"/>
              <a:t> Visible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Unvisible</a:t>
            </a:r>
            <a:r>
              <a:rPr lang="de-DE" dirty="0"/>
              <a:t> Content</a:t>
            </a:r>
          </a:p>
        </p:txBody>
      </p:sp>
      <p:sp>
        <p:nvSpPr>
          <p:cNvPr id="6" name="Geschweifte Klammer rechts 5"/>
          <p:cNvSpPr/>
          <p:nvPr/>
        </p:nvSpPr>
        <p:spPr bwMode="auto">
          <a:xfrm rot="5400000">
            <a:off x="2084004" y="3109156"/>
            <a:ext cx="360040" cy="3880048"/>
          </a:xfrm>
          <a:prstGeom prst="rightBrace">
            <a:avLst/>
          </a:prstGeom>
          <a:solidFill>
            <a:srgbClr val="FFFFFF"/>
          </a:solidFill>
          <a:ln w="38100" cap="flat" cmpd="sng" algn="ctr">
            <a:solidFill>
              <a:srgbClr val="01628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Geschweifte Klammer rechts 6"/>
          <p:cNvSpPr/>
          <p:nvPr/>
        </p:nvSpPr>
        <p:spPr bwMode="auto">
          <a:xfrm rot="5400000">
            <a:off x="6470808" y="3109156"/>
            <a:ext cx="360040" cy="3880048"/>
          </a:xfrm>
          <a:prstGeom prst="rightBrace">
            <a:avLst/>
          </a:prstGeom>
          <a:solidFill>
            <a:srgbClr val="FFFFFF"/>
          </a:solidFill>
          <a:ln w="38100" cap="flat" cmpd="sng" algn="ctr">
            <a:solidFill>
              <a:srgbClr val="01628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47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JSON-LD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7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Embedded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Republishing the data separately introduces redundancy, and the possibility of inconsistency - embed our SW data in the web resource</a:t>
            </a:r>
          </a:p>
          <a:p>
            <a:r>
              <a:rPr lang="en-GB" dirty="0"/>
              <a:t>Existing approaches:</a:t>
            </a:r>
          </a:p>
          <a:p>
            <a:pPr lvl="1"/>
            <a:r>
              <a:rPr lang="en-GB" dirty="0"/>
              <a:t>JSON-LD</a:t>
            </a:r>
          </a:p>
          <a:p>
            <a:pPr lvl="1"/>
            <a:r>
              <a:rPr lang="en-GB" dirty="0" err="1"/>
              <a:t>RDFa</a:t>
            </a:r>
            <a:endParaRPr lang="en-GB" dirty="0"/>
          </a:p>
          <a:p>
            <a:pPr lvl="1"/>
            <a:r>
              <a:rPr lang="en-GB" dirty="0" err="1"/>
              <a:t>Microdata</a:t>
            </a:r>
            <a:endParaRPr lang="en-GB" dirty="0"/>
          </a:p>
          <a:p>
            <a:pPr lvl="1"/>
            <a:r>
              <a:rPr lang="en-GB" dirty="0" err="1"/>
              <a:t>Microformats</a:t>
            </a:r>
            <a:r>
              <a:rPr lang="en-GB" dirty="0"/>
              <a:t>(2) </a:t>
            </a:r>
          </a:p>
          <a:p>
            <a:pPr lvl="1"/>
            <a:r>
              <a:rPr lang="en-GB" dirty="0"/>
              <a:t>GRDDL (W3C recommendation 2007)</a:t>
            </a:r>
          </a:p>
        </p:txBody>
      </p:sp>
      <p:sp>
        <p:nvSpPr>
          <p:cNvPr id="2" name="Geschweifte Klammer rechts 1"/>
          <p:cNvSpPr/>
          <p:nvPr/>
        </p:nvSpPr>
        <p:spPr bwMode="auto">
          <a:xfrm>
            <a:off x="2915816" y="3573016"/>
            <a:ext cx="288032" cy="1368152"/>
          </a:xfrm>
          <a:prstGeom prst="rightBrac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19872" y="386104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Supported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schema.org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293972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/>
              <a:t>Rationale</a:t>
            </a:r>
          </a:p>
          <a:p>
            <a:r>
              <a:rPr lang="de-DE" sz="2400" dirty="0" err="1"/>
              <a:t>Readable</a:t>
            </a:r>
            <a:r>
              <a:rPr lang="de-DE" sz="2400" dirty="0"/>
              <a:t> </a:t>
            </a:r>
            <a:r>
              <a:rPr lang="de-DE" sz="2400" dirty="0" err="1"/>
              <a:t>format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r>
              <a:rPr lang="de-DE" sz="2400" dirty="0"/>
              <a:t> </a:t>
            </a:r>
            <a:r>
              <a:rPr lang="de-DE" sz="2400" dirty="0" err="1"/>
              <a:t>exchange</a:t>
            </a:r>
            <a:endParaRPr lang="de-DE" sz="2400" dirty="0"/>
          </a:p>
          <a:p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overtaken</a:t>
            </a:r>
            <a:r>
              <a:rPr lang="de-DE" sz="2400" dirty="0"/>
              <a:t> XML in </a:t>
            </a:r>
            <a:r>
              <a:rPr lang="de-DE" sz="2400" dirty="0" err="1"/>
              <a:t>app</a:t>
            </a:r>
            <a:r>
              <a:rPr lang="de-DE" sz="2400" dirty="0"/>
              <a:t> </a:t>
            </a:r>
            <a:r>
              <a:rPr lang="de-DE" sz="2400" dirty="0" err="1"/>
              <a:t>development</a:t>
            </a:r>
            <a:endParaRPr lang="de-DE" sz="2400" dirty="0"/>
          </a:p>
          <a:p>
            <a:r>
              <a:rPr lang="de-DE" sz="2400" dirty="0" err="1"/>
              <a:t>Less</a:t>
            </a:r>
            <a:r>
              <a:rPr lang="de-DE" sz="2400" dirty="0"/>
              <a:t> verbose</a:t>
            </a:r>
          </a:p>
          <a:p>
            <a:r>
              <a:rPr lang="de-DE" sz="2400" dirty="0"/>
              <a:t>More </a:t>
            </a:r>
            <a:r>
              <a:rPr lang="de-DE" sz="2400" dirty="0" err="1"/>
              <a:t>readable</a:t>
            </a:r>
            <a:endParaRPr lang="de-DE" sz="2400" dirty="0"/>
          </a:p>
          <a:p>
            <a:r>
              <a:rPr lang="de-DE" sz="2400" dirty="0"/>
              <a:t>Easy </a:t>
            </a:r>
            <a:r>
              <a:rPr lang="de-DE" sz="2400" dirty="0" err="1"/>
              <a:t>to</a:t>
            </a:r>
            <a:r>
              <a:rPr lang="de-DE" sz="2400" dirty="0"/>
              <a:t> parse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/>
              <a:t>JSON-LD</a:t>
            </a:r>
          </a:p>
          <a:p>
            <a:r>
              <a:rPr lang="de-DE" sz="2400" dirty="0" err="1"/>
              <a:t>Build</a:t>
            </a:r>
            <a:r>
              <a:rPr lang="de-DE" sz="2400" dirty="0"/>
              <a:t>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JSON</a:t>
            </a:r>
          </a:p>
          <a:p>
            <a:r>
              <a:rPr lang="de-DE" sz="2400" dirty="0" err="1"/>
              <a:t>Basically</a:t>
            </a:r>
            <a:r>
              <a:rPr lang="de-DE" sz="2400" dirty="0"/>
              <a:t>: </a:t>
            </a:r>
            <a:br>
              <a:rPr lang="de-DE" sz="2400" dirty="0"/>
            </a:br>
            <a:r>
              <a:rPr lang="de-DE" sz="2400" dirty="0"/>
              <a:t>JSON-LD = </a:t>
            </a:r>
            <a:br>
              <a:rPr lang="de-DE" sz="2400" dirty="0"/>
            </a:br>
            <a:r>
              <a:rPr lang="de-DE" sz="2400" dirty="0"/>
              <a:t>JSON + global </a:t>
            </a:r>
            <a:r>
              <a:rPr lang="de-DE" sz="2400" dirty="0" err="1"/>
              <a:t>identifiers</a:t>
            </a:r>
            <a:endParaRPr lang="de-DE" sz="2400" dirty="0"/>
          </a:p>
          <a:p>
            <a:r>
              <a:rPr lang="de-DE" sz="2400" dirty="0"/>
              <a:t>Every JSON-LD </a:t>
            </a:r>
            <a:r>
              <a:rPr lang="de-DE" sz="2400" dirty="0" err="1"/>
              <a:t>document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 valid JSON </a:t>
            </a:r>
            <a:r>
              <a:rPr lang="de-DE" sz="2400" dirty="0" err="1"/>
              <a:t>document</a:t>
            </a:r>
            <a:endParaRPr lang="de-DE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62480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JSON </a:t>
            </a:r>
            <a:r>
              <a:rPr lang="de-DE" dirty="0" err="1"/>
              <a:t>Document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72008" y="1692000"/>
            <a:ext cx="9396536" cy="4469088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/>
              <a:t>{</a:t>
            </a:r>
          </a:p>
          <a:p>
            <a:pPr marL="0" indent="0">
              <a:buNone/>
            </a:pPr>
            <a:r>
              <a:rPr lang="de-DE" sz="2000" dirty="0"/>
              <a:t>  "</a:t>
            </a:r>
            <a:r>
              <a:rPr lang="de-DE" sz="2000" dirty="0" err="1"/>
              <a:t>name</a:t>
            </a:r>
            <a:r>
              <a:rPr lang="de-DE" sz="2000" dirty="0"/>
              <a:t>": “Steffen Staab",</a:t>
            </a:r>
          </a:p>
          <a:p>
            <a:pPr marL="0" indent="0">
              <a:buNone/>
            </a:pPr>
            <a:r>
              <a:rPr lang="de-DE" sz="2000" dirty="0"/>
              <a:t>  "</a:t>
            </a:r>
            <a:r>
              <a:rPr lang="de-DE" sz="2000" dirty="0" err="1"/>
              <a:t>homepage</a:t>
            </a:r>
            <a:r>
              <a:rPr lang="de-DE" sz="2000" dirty="0"/>
              <a:t>": “http://</a:t>
            </a:r>
            <a:r>
              <a:rPr lang="de-DE" sz="2000" dirty="0" err="1"/>
              <a:t>www.uni-koblenz.de</a:t>
            </a:r>
            <a:r>
              <a:rPr lang="de-DE" sz="2000" dirty="0"/>
              <a:t>/~</a:t>
            </a:r>
            <a:r>
              <a:rPr lang="de-DE" sz="2000" dirty="0" err="1"/>
              <a:t>staab</a:t>
            </a:r>
            <a:r>
              <a:rPr lang="de-DE" sz="2000" dirty="0"/>
              <a:t>/",</a:t>
            </a:r>
          </a:p>
          <a:p>
            <a:pPr marL="0" indent="0">
              <a:buNone/>
            </a:pPr>
            <a:r>
              <a:rPr lang="de-DE" sz="2000" dirty="0"/>
              <a:t>  "</a:t>
            </a:r>
            <a:r>
              <a:rPr lang="de-DE" sz="2000" dirty="0" err="1"/>
              <a:t>image</a:t>
            </a:r>
            <a:r>
              <a:rPr lang="de-DE" sz="2000" dirty="0"/>
              <a:t>": "http://</a:t>
            </a:r>
            <a:r>
              <a:rPr lang="de-DE" sz="2000" dirty="0" err="1"/>
              <a:t>userpages.uni-koblenz.de</a:t>
            </a:r>
            <a:r>
              <a:rPr lang="de-DE" sz="2000" dirty="0"/>
              <a:t>/~</a:t>
            </a:r>
            <a:r>
              <a:rPr lang="de-DE" sz="2000" dirty="0" err="1"/>
              <a:t>staab</a:t>
            </a:r>
            <a:r>
              <a:rPr lang="de-DE" sz="2000" dirty="0"/>
              <a:t>/</a:t>
            </a:r>
            <a:r>
              <a:rPr lang="de-DE" sz="2000" dirty="0" err="1"/>
              <a:t>images</a:t>
            </a:r>
            <a:r>
              <a:rPr lang="de-DE" sz="2000" dirty="0"/>
              <a:t>/steffen2013-06.png"</a:t>
            </a:r>
          </a:p>
          <a:p>
            <a:pPr marL="0" indent="0">
              <a:buNone/>
            </a:pPr>
            <a:r>
              <a:rPr lang="de-DE" sz="2000" dirty="0"/>
              <a:t>}</a:t>
            </a:r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13340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JSON-LD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5496" y="1692000"/>
            <a:ext cx="9577064" cy="5841456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/>
              <a:t>{</a:t>
            </a:r>
          </a:p>
          <a:p>
            <a:pPr marL="0" indent="0">
              <a:buNone/>
            </a:pPr>
            <a:r>
              <a:rPr lang="de-DE" sz="2000" dirty="0"/>
              <a:t>  "http://</a:t>
            </a:r>
            <a:r>
              <a:rPr lang="de-DE" sz="2000" dirty="0" err="1"/>
              <a:t>schema.org</a:t>
            </a:r>
            <a:r>
              <a:rPr lang="de-DE" sz="2000" dirty="0"/>
              <a:t>/</a:t>
            </a:r>
            <a:r>
              <a:rPr lang="de-DE" sz="2000" dirty="0" err="1"/>
              <a:t>name</a:t>
            </a:r>
            <a:r>
              <a:rPr lang="de-DE" sz="2000" dirty="0"/>
              <a:t>": “Steffen Staab",</a:t>
            </a:r>
          </a:p>
          <a:p>
            <a:pPr marL="0" indent="0">
              <a:buNone/>
            </a:pPr>
            <a:r>
              <a:rPr lang="de-DE" sz="2000" dirty="0"/>
              <a:t>  "http://</a:t>
            </a:r>
            <a:r>
              <a:rPr lang="de-DE" sz="2000" dirty="0" err="1"/>
              <a:t>schema.org</a:t>
            </a:r>
            <a:r>
              <a:rPr lang="de-DE" sz="2000" dirty="0"/>
              <a:t>/</a:t>
            </a:r>
            <a:r>
              <a:rPr lang="de-DE" sz="2000" dirty="0" err="1"/>
              <a:t>url</a:t>
            </a:r>
            <a:r>
              <a:rPr lang="de-DE" sz="2000" dirty="0"/>
              <a:t>": { "@</a:t>
            </a:r>
            <a:r>
              <a:rPr lang="de-DE" sz="2000" dirty="0" err="1"/>
              <a:t>id</a:t>
            </a:r>
            <a:r>
              <a:rPr lang="de-DE" sz="2000" dirty="0"/>
              <a:t>": „http://</a:t>
            </a:r>
            <a:r>
              <a:rPr lang="de-DE" sz="2000" dirty="0" err="1"/>
              <a:t>www.uni-koblenz.de</a:t>
            </a:r>
            <a:r>
              <a:rPr lang="de-DE" sz="2000" dirty="0"/>
              <a:t>/~</a:t>
            </a:r>
            <a:r>
              <a:rPr lang="de-DE" sz="2000" dirty="0" err="1"/>
              <a:t>staab</a:t>
            </a:r>
            <a:r>
              <a:rPr lang="de-DE" sz="2000" dirty="0"/>
              <a:t>/" },  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>
                <a:solidFill>
                  <a:srgbClr val="008000"/>
                </a:solidFill>
              </a:rPr>
              <a:t>← The '@</a:t>
            </a:r>
            <a:r>
              <a:rPr lang="de-DE" sz="2000" dirty="0" err="1">
                <a:solidFill>
                  <a:srgbClr val="008000"/>
                </a:solidFill>
              </a:rPr>
              <a:t>id</a:t>
            </a:r>
            <a:r>
              <a:rPr lang="de-DE" sz="2000" dirty="0">
                <a:solidFill>
                  <a:srgbClr val="008000"/>
                </a:solidFill>
              </a:rPr>
              <a:t>' </a:t>
            </a:r>
            <a:r>
              <a:rPr lang="de-DE" sz="2000" dirty="0" err="1">
                <a:solidFill>
                  <a:srgbClr val="008000"/>
                </a:solidFill>
              </a:rPr>
              <a:t>keyword</a:t>
            </a:r>
            <a:r>
              <a:rPr lang="de-DE" sz="2000" dirty="0">
                <a:solidFill>
                  <a:srgbClr val="008000"/>
                </a:solidFill>
              </a:rPr>
              <a:t> </a:t>
            </a:r>
            <a:r>
              <a:rPr lang="de-DE" sz="2000" dirty="0" err="1">
                <a:solidFill>
                  <a:srgbClr val="008000"/>
                </a:solidFill>
              </a:rPr>
              <a:t>means</a:t>
            </a:r>
            <a:r>
              <a:rPr lang="de-DE" sz="2000" dirty="0">
                <a:solidFill>
                  <a:srgbClr val="008000"/>
                </a:solidFill>
              </a:rPr>
              <a:t> 'This </a:t>
            </a:r>
            <a:r>
              <a:rPr lang="de-DE" sz="2000" dirty="0" err="1">
                <a:solidFill>
                  <a:srgbClr val="008000"/>
                </a:solidFill>
              </a:rPr>
              <a:t>value</a:t>
            </a:r>
            <a:r>
              <a:rPr lang="de-DE" sz="2000" dirty="0">
                <a:solidFill>
                  <a:srgbClr val="008000"/>
                </a:solidFill>
              </a:rPr>
              <a:t> </a:t>
            </a:r>
            <a:r>
              <a:rPr lang="de-DE" sz="2000" dirty="0" err="1">
                <a:solidFill>
                  <a:srgbClr val="008000"/>
                </a:solidFill>
              </a:rPr>
              <a:t>is</a:t>
            </a:r>
            <a:r>
              <a:rPr lang="de-DE" sz="2000" dirty="0">
                <a:solidFill>
                  <a:srgbClr val="008000"/>
                </a:solidFill>
              </a:rPr>
              <a:t> an </a:t>
            </a:r>
            <a:r>
              <a:rPr lang="de-DE" sz="2000" dirty="0" err="1">
                <a:solidFill>
                  <a:srgbClr val="008000"/>
                </a:solidFill>
              </a:rPr>
              <a:t>identifier</a:t>
            </a:r>
            <a:r>
              <a:rPr lang="de-DE" sz="2000" dirty="0">
                <a:solidFill>
                  <a:srgbClr val="008000"/>
                </a:solidFill>
              </a:rPr>
              <a:t> </a:t>
            </a:r>
            <a:r>
              <a:rPr lang="de-DE" sz="2000" dirty="0" err="1">
                <a:solidFill>
                  <a:srgbClr val="008000"/>
                </a:solidFill>
              </a:rPr>
              <a:t>that</a:t>
            </a:r>
            <a:r>
              <a:rPr lang="de-DE" sz="2000" dirty="0">
                <a:solidFill>
                  <a:srgbClr val="008000"/>
                </a:solidFill>
              </a:rPr>
              <a:t> </a:t>
            </a:r>
            <a:r>
              <a:rPr lang="de-DE" sz="2000" dirty="0" err="1">
                <a:solidFill>
                  <a:srgbClr val="008000"/>
                </a:solidFill>
              </a:rPr>
              <a:t>is</a:t>
            </a:r>
            <a:r>
              <a:rPr lang="de-DE" sz="2000" dirty="0">
                <a:solidFill>
                  <a:srgbClr val="008000"/>
                </a:solidFill>
              </a:rPr>
              <a:t> an IRI‘</a:t>
            </a:r>
          </a:p>
          <a:p>
            <a:pPr marL="0" indent="0">
              <a:buNone/>
            </a:pPr>
            <a:r>
              <a:rPr lang="de-DE" sz="2000" dirty="0"/>
              <a:t>"http://</a:t>
            </a:r>
            <a:r>
              <a:rPr lang="de-DE" sz="2000" dirty="0" err="1"/>
              <a:t>schema.org</a:t>
            </a:r>
            <a:r>
              <a:rPr lang="de-DE" sz="2000" dirty="0"/>
              <a:t>/</a:t>
            </a:r>
            <a:r>
              <a:rPr lang="de-DE" sz="2000" dirty="0" err="1"/>
              <a:t>image</a:t>
            </a:r>
            <a:r>
              <a:rPr lang="de-DE" sz="2000" dirty="0"/>
              <a:t>": </a:t>
            </a:r>
            <a:br>
              <a:rPr lang="de-DE" sz="2000" dirty="0"/>
            </a:br>
            <a:r>
              <a:rPr lang="de-DE" sz="2000" dirty="0"/>
              <a:t>{ "@</a:t>
            </a:r>
            <a:r>
              <a:rPr lang="de-DE" sz="2000" dirty="0" err="1"/>
              <a:t>id</a:t>
            </a:r>
            <a:r>
              <a:rPr lang="de-DE" sz="2000" dirty="0"/>
              <a:t>": "http://</a:t>
            </a:r>
            <a:r>
              <a:rPr lang="de-DE" sz="2000" dirty="0" err="1"/>
              <a:t>userpages.uni-koblenz.de</a:t>
            </a:r>
            <a:r>
              <a:rPr lang="de-DE" sz="2000" dirty="0"/>
              <a:t>/~</a:t>
            </a:r>
            <a:r>
              <a:rPr lang="de-DE" sz="2000" dirty="0" err="1"/>
              <a:t>staab</a:t>
            </a:r>
            <a:r>
              <a:rPr lang="de-DE" sz="2000" dirty="0"/>
              <a:t>/</a:t>
            </a:r>
            <a:r>
              <a:rPr lang="de-DE" sz="2000" dirty="0" err="1"/>
              <a:t>images</a:t>
            </a:r>
            <a:r>
              <a:rPr lang="de-DE" sz="2000" dirty="0"/>
              <a:t>/steffen2013-06.png" }</a:t>
            </a:r>
          </a:p>
          <a:p>
            <a:pPr marL="0" indent="0">
              <a:buNone/>
            </a:pPr>
            <a:r>
              <a:rPr lang="de-DE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13340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Context</a:t>
            </a:r>
            <a:r>
              <a:rPr lang="de-DE" dirty="0"/>
              <a:t> in JSON-LD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0" y="1692000"/>
            <a:ext cx="8820000" cy="446908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{ "@</a:t>
            </a:r>
            <a:r>
              <a:rPr lang="de-DE" dirty="0" err="1"/>
              <a:t>context</a:t>
            </a:r>
            <a:r>
              <a:rPr lang="de-DE" dirty="0"/>
              <a:t>":</a:t>
            </a:r>
          </a:p>
          <a:p>
            <a:pPr marL="0" indent="0">
              <a:buNone/>
            </a:pPr>
            <a:r>
              <a:rPr lang="de-DE" dirty="0"/>
              <a:t>  {  "</a:t>
            </a:r>
            <a:r>
              <a:rPr lang="de-DE" dirty="0" err="1"/>
              <a:t>name</a:t>
            </a:r>
            <a:r>
              <a:rPr lang="de-DE" dirty="0"/>
              <a:t>": "http://</a:t>
            </a:r>
            <a:r>
              <a:rPr lang="de-DE" dirty="0" err="1"/>
              <a:t>schema.org</a:t>
            </a:r>
            <a:r>
              <a:rPr lang="de-DE" dirty="0"/>
              <a:t>/</a:t>
            </a:r>
            <a:r>
              <a:rPr lang="de-DE" dirty="0" err="1"/>
              <a:t>name</a:t>
            </a:r>
            <a:r>
              <a:rPr lang="de-DE" dirty="0"/>
              <a:t>",  		</a:t>
            </a:r>
            <a:r>
              <a:rPr lang="de-DE" i="1" dirty="0">
                <a:solidFill>
                  <a:srgbClr val="008000"/>
                </a:solidFill>
              </a:rPr>
              <a:t>← </a:t>
            </a:r>
            <a:r>
              <a:rPr lang="de-DE" i="1" dirty="0" err="1">
                <a:solidFill>
                  <a:srgbClr val="008000"/>
                </a:solidFill>
              </a:rPr>
              <a:t>shorthand</a:t>
            </a:r>
            <a:endParaRPr lang="de-DE" i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de-DE" dirty="0"/>
              <a:t>    "</a:t>
            </a:r>
            <a:r>
              <a:rPr lang="de-DE" dirty="0" err="1"/>
              <a:t>image</a:t>
            </a:r>
            <a:r>
              <a:rPr lang="de-DE" dirty="0"/>
              <a:t>": { </a:t>
            </a:r>
            <a:br>
              <a:rPr lang="de-DE" dirty="0"/>
            </a:br>
            <a:r>
              <a:rPr lang="de-DE" dirty="0"/>
              <a:t>	"@</a:t>
            </a:r>
            <a:r>
              <a:rPr lang="de-DE" dirty="0" err="1"/>
              <a:t>id</a:t>
            </a:r>
            <a:r>
              <a:rPr lang="de-DE" dirty="0"/>
              <a:t>": "http://</a:t>
            </a:r>
            <a:r>
              <a:rPr lang="de-DE" dirty="0" err="1"/>
              <a:t>schema.org</a:t>
            </a:r>
            <a:r>
              <a:rPr lang="de-DE" dirty="0"/>
              <a:t>/</a:t>
            </a:r>
            <a:r>
              <a:rPr lang="de-DE" dirty="0" err="1"/>
              <a:t>image</a:t>
            </a:r>
            <a:r>
              <a:rPr lang="de-DE" dirty="0"/>
              <a:t>",   	</a:t>
            </a:r>
            <a:r>
              <a:rPr lang="de-DE" i="1" dirty="0">
                <a:solidFill>
                  <a:srgbClr val="008000"/>
                </a:solidFill>
              </a:rPr>
              <a:t>← </a:t>
            </a:r>
            <a:r>
              <a:rPr lang="de-DE" i="1" dirty="0" err="1">
                <a:solidFill>
                  <a:srgbClr val="008000"/>
                </a:solidFill>
              </a:rPr>
              <a:t>shorthand</a:t>
            </a:r>
            <a:r>
              <a:rPr lang="de-DE" i="1" dirty="0"/>
              <a:t>      </a:t>
            </a:r>
            <a:r>
              <a:rPr lang="de-DE" dirty="0"/>
              <a:t>	"@type": "@</a:t>
            </a:r>
            <a:r>
              <a:rPr lang="de-DE" dirty="0" err="1"/>
              <a:t>id</a:t>
            </a:r>
            <a:r>
              <a:rPr lang="de-DE" dirty="0"/>
              <a:t>"  				</a:t>
            </a:r>
            <a:r>
              <a:rPr lang="de-DE" dirty="0">
                <a:solidFill>
                  <a:srgbClr val="008000"/>
                </a:solidFill>
              </a:rPr>
              <a:t>← IRI </a:t>
            </a:r>
            <a:br>
              <a:rPr lang="de-DE" dirty="0">
                <a:solidFill>
                  <a:srgbClr val="008000"/>
                </a:solidFill>
              </a:rPr>
            </a:br>
            <a:r>
              <a:rPr lang="de-DE" dirty="0">
                <a:solidFill>
                  <a:srgbClr val="008000"/>
                </a:solidFill>
              </a:rPr>
              <a:t>	         </a:t>
            </a:r>
            <a:r>
              <a:rPr lang="de-DE" dirty="0"/>
              <a:t>},</a:t>
            </a:r>
          </a:p>
          <a:p>
            <a:pPr marL="0" indent="0">
              <a:buNone/>
            </a:pPr>
            <a:r>
              <a:rPr lang="de-DE" dirty="0"/>
              <a:t>    "</a:t>
            </a:r>
            <a:r>
              <a:rPr lang="de-DE" dirty="0" err="1"/>
              <a:t>homepage</a:t>
            </a:r>
            <a:r>
              <a:rPr lang="de-DE" dirty="0"/>
              <a:t>": {</a:t>
            </a:r>
            <a:br>
              <a:rPr lang="de-DE" dirty="0"/>
            </a:br>
            <a:r>
              <a:rPr lang="de-DE" dirty="0"/>
              <a:t>	"@</a:t>
            </a:r>
            <a:r>
              <a:rPr lang="de-DE" dirty="0" err="1"/>
              <a:t>id</a:t>
            </a:r>
            <a:r>
              <a:rPr lang="de-DE" dirty="0"/>
              <a:t>": "http://</a:t>
            </a:r>
            <a:r>
              <a:rPr lang="de-DE" dirty="0" err="1"/>
              <a:t>schema.org</a:t>
            </a:r>
            <a:r>
              <a:rPr lang="de-DE" dirty="0"/>
              <a:t>/</a:t>
            </a:r>
            <a:r>
              <a:rPr lang="de-DE" dirty="0" err="1"/>
              <a:t>url</a:t>
            </a:r>
            <a:r>
              <a:rPr lang="de-DE" dirty="0"/>
              <a:t>", 		</a:t>
            </a:r>
            <a:r>
              <a:rPr lang="de-DE" i="1" dirty="0">
                <a:solidFill>
                  <a:srgbClr val="008000"/>
                </a:solidFill>
              </a:rPr>
              <a:t>← </a:t>
            </a:r>
            <a:r>
              <a:rPr lang="de-DE" i="1" dirty="0" err="1">
                <a:solidFill>
                  <a:srgbClr val="008000"/>
                </a:solidFill>
              </a:rPr>
              <a:t>shorthand</a:t>
            </a:r>
            <a:r>
              <a:rPr lang="de-DE" i="1" dirty="0"/>
              <a:t> </a:t>
            </a:r>
            <a:r>
              <a:rPr lang="de-DE" dirty="0"/>
              <a:t> 	"@type": "@</a:t>
            </a:r>
            <a:r>
              <a:rPr lang="de-DE" dirty="0" err="1"/>
              <a:t>id</a:t>
            </a:r>
            <a:r>
              <a:rPr lang="de-DE" dirty="0"/>
              <a:t>"  				</a:t>
            </a:r>
            <a:r>
              <a:rPr lang="de-DE" i="1" dirty="0">
                <a:solidFill>
                  <a:srgbClr val="008000"/>
                </a:solidFill>
              </a:rPr>
              <a:t>← </a:t>
            </a:r>
            <a:r>
              <a:rPr lang="de-DE" i="1" dirty="0" err="1">
                <a:solidFill>
                  <a:srgbClr val="008000"/>
                </a:solidFill>
              </a:rPr>
              <a:t>string</a:t>
            </a:r>
            <a:r>
              <a:rPr lang="de-DE" i="1" dirty="0">
                <a:solidFill>
                  <a:srgbClr val="008000"/>
                </a:solidFill>
              </a:rPr>
              <a:t> </a:t>
            </a:r>
            <a:r>
              <a:rPr lang="de-DE" i="1" dirty="0" err="1">
                <a:solidFill>
                  <a:srgbClr val="008000"/>
                </a:solidFill>
              </a:rPr>
              <a:t>value</a:t>
            </a:r>
            <a:r>
              <a:rPr lang="de-DE" i="1" dirty="0">
                <a:solidFill>
                  <a:srgbClr val="008000"/>
                </a:solidFill>
              </a:rPr>
              <a:t> </a:t>
            </a:r>
            <a:r>
              <a:rPr lang="de-DE" i="1" dirty="0" err="1">
                <a:solidFill>
                  <a:srgbClr val="008000"/>
                </a:solidFill>
              </a:rPr>
              <a:t>associated</a:t>
            </a:r>
            <a:r>
              <a:rPr lang="de-DE" i="1" dirty="0">
                <a:solidFill>
                  <a:srgbClr val="008000"/>
                </a:solidFill>
              </a:rPr>
              <a:t> </a:t>
            </a:r>
            <a:r>
              <a:rPr lang="de-DE" i="1" dirty="0" err="1">
                <a:solidFill>
                  <a:srgbClr val="008000"/>
                </a:solidFill>
              </a:rPr>
              <a:t>with</a:t>
            </a:r>
            <a:r>
              <a:rPr lang="de-DE" i="1" dirty="0">
                <a:solidFill>
                  <a:srgbClr val="008000"/>
                </a:solidFill>
              </a:rPr>
              <a:t> '</a:t>
            </a:r>
            <a:r>
              <a:rPr lang="de-DE" i="1" dirty="0" err="1">
                <a:solidFill>
                  <a:srgbClr val="008000"/>
                </a:solidFill>
              </a:rPr>
              <a:t>homepage</a:t>
            </a:r>
            <a:r>
              <a:rPr lang="de-DE" i="1" dirty="0">
                <a:solidFill>
                  <a:srgbClr val="008000"/>
                </a:solidFill>
              </a:rPr>
              <a:t>' </a:t>
            </a:r>
            <a:r>
              <a:rPr lang="de-DE" i="1" dirty="0" err="1">
                <a:solidFill>
                  <a:srgbClr val="008000"/>
                </a:solidFill>
              </a:rPr>
              <a:t>should</a:t>
            </a:r>
            <a:r>
              <a:rPr lang="de-DE" i="1" dirty="0">
                <a:solidFill>
                  <a:srgbClr val="008000"/>
                </a:solidFill>
              </a:rPr>
              <a:t> </a:t>
            </a:r>
            <a:r>
              <a:rPr lang="de-DE" i="1" dirty="0" err="1">
                <a:solidFill>
                  <a:srgbClr val="008000"/>
                </a:solidFill>
              </a:rPr>
              <a:t>be</a:t>
            </a:r>
            <a:r>
              <a:rPr lang="de-DE" i="1" dirty="0">
                <a:solidFill>
                  <a:srgbClr val="008000"/>
                </a:solidFill>
              </a:rPr>
              <a:t> </a:t>
            </a:r>
            <a:r>
              <a:rPr lang="de-DE" i="1" dirty="0" err="1">
                <a:solidFill>
                  <a:srgbClr val="008000"/>
                </a:solidFill>
              </a:rPr>
              <a:t>interpreted</a:t>
            </a:r>
            <a:r>
              <a:rPr lang="de-DE" i="1" dirty="0">
                <a:solidFill>
                  <a:srgbClr val="008000"/>
                </a:solidFill>
              </a:rPr>
              <a:t> </a:t>
            </a:r>
            <a:r>
              <a:rPr lang="de-DE" i="1" dirty="0" err="1">
                <a:solidFill>
                  <a:srgbClr val="008000"/>
                </a:solidFill>
              </a:rPr>
              <a:t>as</a:t>
            </a:r>
            <a:r>
              <a:rPr lang="de-DE" i="1" dirty="0">
                <a:solidFill>
                  <a:srgbClr val="008000"/>
                </a:solidFill>
              </a:rPr>
              <a:t> IRI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} }		}</a:t>
            </a:r>
          </a:p>
        </p:txBody>
      </p:sp>
    </p:spTree>
    <p:extLst>
      <p:ext uri="{BB962C8B-B14F-4D97-AF65-F5344CB8AC3E}">
        <p14:creationId xmlns:p14="http://schemas.microsoft.com/office/powerpoint/2010/main" val="3215156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Referencing</a:t>
            </a:r>
            <a:r>
              <a:rPr lang="de-DE" dirty="0"/>
              <a:t> a JSON-LD </a:t>
            </a:r>
            <a:r>
              <a:rPr lang="de-DE" dirty="0" err="1"/>
              <a:t>context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{</a:t>
            </a:r>
          </a:p>
          <a:p>
            <a:pPr marL="0" indent="0">
              <a:buNone/>
            </a:pPr>
            <a:r>
              <a:rPr lang="de-DE" dirty="0"/>
              <a:t>"@</a:t>
            </a:r>
            <a:r>
              <a:rPr lang="de-DE" dirty="0" err="1"/>
              <a:t>context</a:t>
            </a:r>
            <a:r>
              <a:rPr lang="de-DE" dirty="0"/>
              <a:t>": "http://</a:t>
            </a:r>
            <a:r>
              <a:rPr lang="de-DE" dirty="0" err="1"/>
              <a:t>json-ld.org</a:t>
            </a:r>
            <a:r>
              <a:rPr lang="de-DE" dirty="0"/>
              <a:t>/</a:t>
            </a:r>
            <a:r>
              <a:rPr lang="de-DE" dirty="0" err="1"/>
              <a:t>contexts</a:t>
            </a:r>
            <a:r>
              <a:rPr lang="de-DE" dirty="0"/>
              <a:t>/</a:t>
            </a:r>
            <a:r>
              <a:rPr lang="de-DE" dirty="0" err="1"/>
              <a:t>person.jsonld</a:t>
            </a:r>
            <a:r>
              <a:rPr lang="de-DE" dirty="0"/>
              <a:t>",</a:t>
            </a:r>
          </a:p>
          <a:p>
            <a:pPr marL="0" indent="0">
              <a:buNone/>
            </a:pPr>
            <a:r>
              <a:rPr lang="de-DE" dirty="0"/>
              <a:t>  "</a:t>
            </a:r>
            <a:r>
              <a:rPr lang="de-DE" dirty="0" err="1"/>
              <a:t>name</a:t>
            </a:r>
            <a:r>
              <a:rPr lang="de-DE" dirty="0"/>
              <a:t>": “Steffen Staab",</a:t>
            </a:r>
          </a:p>
          <a:p>
            <a:pPr marL="0" indent="0">
              <a:buNone/>
            </a:pPr>
            <a:r>
              <a:rPr lang="de-DE" dirty="0"/>
              <a:t>  "</a:t>
            </a:r>
            <a:r>
              <a:rPr lang="de-DE" dirty="0" err="1"/>
              <a:t>homepage</a:t>
            </a:r>
            <a:r>
              <a:rPr lang="de-DE" dirty="0"/>
              <a:t>": “http://</a:t>
            </a:r>
            <a:r>
              <a:rPr lang="de-DE" dirty="0" err="1"/>
              <a:t>www.uni-koblenz.de</a:t>
            </a:r>
            <a:r>
              <a:rPr lang="de-DE" dirty="0"/>
              <a:t>/~</a:t>
            </a:r>
            <a:r>
              <a:rPr lang="de-DE" dirty="0" err="1"/>
              <a:t>staab</a:t>
            </a:r>
            <a:r>
              <a:rPr lang="de-DE" dirty="0"/>
              <a:t>/",</a:t>
            </a:r>
          </a:p>
          <a:p>
            <a:pPr marL="0" indent="0">
              <a:buNone/>
            </a:pPr>
            <a:r>
              <a:rPr lang="de-DE" dirty="0"/>
              <a:t>  "</a:t>
            </a:r>
            <a:r>
              <a:rPr lang="de-DE" dirty="0" err="1"/>
              <a:t>image</a:t>
            </a:r>
            <a:r>
              <a:rPr lang="de-DE" dirty="0"/>
              <a:t>": "http://</a:t>
            </a:r>
            <a:r>
              <a:rPr lang="de-DE" dirty="0" err="1"/>
              <a:t>userpages.uni-koblenz.de</a:t>
            </a:r>
            <a:r>
              <a:rPr lang="de-DE" dirty="0"/>
              <a:t>/~</a:t>
            </a:r>
            <a:r>
              <a:rPr lang="de-DE" dirty="0" err="1"/>
              <a:t>staab</a:t>
            </a:r>
            <a:r>
              <a:rPr lang="de-DE" dirty="0"/>
              <a:t>/</a:t>
            </a:r>
            <a:r>
              <a:rPr lang="de-DE" dirty="0" err="1"/>
              <a:t>images</a:t>
            </a:r>
            <a:r>
              <a:rPr lang="de-DE" dirty="0"/>
              <a:t>/steffen2013-06.png"</a:t>
            </a:r>
          </a:p>
          <a:p>
            <a:pPr marL="0" indent="0">
              <a:buNone/>
            </a:pPr>
            <a:r>
              <a:rPr lang="de-DE" dirty="0"/>
              <a:t>}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3307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Identifying</a:t>
            </a:r>
            <a:r>
              <a:rPr lang="de-DE" dirty="0"/>
              <a:t> a </a:t>
            </a:r>
            <a:r>
              <a:rPr lang="de-DE" dirty="0" err="1"/>
              <a:t>node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{</a:t>
            </a:r>
          </a:p>
          <a:p>
            <a:pPr marL="0" indent="0">
              <a:buNone/>
            </a:pPr>
            <a:r>
              <a:rPr lang="de-DE" dirty="0"/>
              <a:t>  "@</a:t>
            </a:r>
            <a:r>
              <a:rPr lang="de-DE" dirty="0" err="1"/>
              <a:t>context</a:t>
            </a:r>
            <a:r>
              <a:rPr lang="de-DE" dirty="0"/>
              <a:t>":</a:t>
            </a:r>
          </a:p>
          <a:p>
            <a:pPr marL="0" indent="0">
              <a:buNone/>
            </a:pPr>
            <a:r>
              <a:rPr lang="de-DE" dirty="0"/>
              <a:t>  {    "</a:t>
            </a:r>
            <a:r>
              <a:rPr lang="de-DE" dirty="0" err="1"/>
              <a:t>name</a:t>
            </a:r>
            <a:r>
              <a:rPr lang="de-DE" dirty="0"/>
              <a:t>": "http://</a:t>
            </a:r>
            <a:r>
              <a:rPr lang="de-DE" dirty="0" err="1"/>
              <a:t>schema.org</a:t>
            </a:r>
            <a:r>
              <a:rPr lang="de-DE" dirty="0"/>
              <a:t>/</a:t>
            </a:r>
            <a:r>
              <a:rPr lang="de-DE" dirty="0" err="1"/>
              <a:t>name</a:t>
            </a:r>
            <a:r>
              <a:rPr lang="de-DE" dirty="0"/>
              <a:t>“ },</a:t>
            </a:r>
          </a:p>
          <a:p>
            <a:pPr marL="0" indent="0">
              <a:buNone/>
            </a:pPr>
            <a:r>
              <a:rPr lang="de-DE" dirty="0"/>
              <a:t>  </a:t>
            </a:r>
            <a:r>
              <a:rPr lang="de-DE" dirty="0">
                <a:solidFill>
                  <a:srgbClr val="FF0000"/>
                </a:solidFill>
              </a:rPr>
              <a:t>"@</a:t>
            </a:r>
            <a:r>
              <a:rPr lang="de-DE" dirty="0" err="1">
                <a:solidFill>
                  <a:srgbClr val="FF0000"/>
                </a:solidFill>
              </a:rPr>
              <a:t>id</a:t>
            </a:r>
            <a:r>
              <a:rPr lang="de-DE" dirty="0">
                <a:solidFill>
                  <a:srgbClr val="FF0000"/>
                </a:solidFill>
              </a:rPr>
              <a:t>": „http://</a:t>
            </a:r>
            <a:r>
              <a:rPr lang="de-DE" dirty="0" err="1">
                <a:solidFill>
                  <a:srgbClr val="FF0000"/>
                </a:solidFill>
              </a:rPr>
              <a:t>www.uni-koblenz.de</a:t>
            </a:r>
            <a:r>
              <a:rPr lang="de-DE" dirty="0">
                <a:solidFill>
                  <a:srgbClr val="FF0000"/>
                </a:solidFill>
              </a:rPr>
              <a:t>/~</a:t>
            </a:r>
            <a:r>
              <a:rPr lang="de-DE" dirty="0" err="1">
                <a:solidFill>
                  <a:srgbClr val="FF0000"/>
                </a:solidFill>
              </a:rPr>
              <a:t>staab</a:t>
            </a:r>
            <a:r>
              <a:rPr lang="de-DE" dirty="0">
                <a:solidFill>
                  <a:srgbClr val="FF0000"/>
                </a:solidFill>
              </a:rPr>
              <a:t>/#</a:t>
            </a:r>
            <a:r>
              <a:rPr lang="de-DE" dirty="0" err="1">
                <a:solidFill>
                  <a:srgbClr val="FF0000"/>
                </a:solidFill>
              </a:rPr>
              <a:t>me</a:t>
            </a:r>
            <a:r>
              <a:rPr lang="de-DE" dirty="0">
                <a:solidFill>
                  <a:srgbClr val="FF0000"/>
                </a:solidFill>
              </a:rPr>
              <a:t>"</a:t>
            </a:r>
            <a:r>
              <a:rPr lang="de-DE" dirty="0"/>
              <a:t>,</a:t>
            </a:r>
          </a:p>
          <a:p>
            <a:pPr marL="0" indent="0">
              <a:buNone/>
            </a:pPr>
            <a:r>
              <a:rPr lang="de-DE" dirty="0"/>
              <a:t>  "</a:t>
            </a:r>
            <a:r>
              <a:rPr lang="de-DE" dirty="0" err="1"/>
              <a:t>name</a:t>
            </a:r>
            <a:r>
              <a:rPr lang="de-DE" dirty="0"/>
              <a:t>": “Steffen Staab",</a:t>
            </a:r>
          </a:p>
          <a:p>
            <a:pPr marL="0" indent="0">
              <a:buNone/>
            </a:pPr>
            <a:r>
              <a:rPr lang="de-DE" dirty="0"/>
              <a:t>  ...</a:t>
            </a:r>
          </a:p>
          <a:p>
            <a:pPr marL="0" indent="0">
              <a:buNone/>
            </a:pPr>
            <a:r>
              <a:rPr lang="de-DE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73060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Schema.org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in JSON-LD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2856"/>
            <a:ext cx="6908800" cy="3898900"/>
          </a:xfrm>
          <a:prstGeom prst="rect">
            <a:avLst/>
          </a:prstGeom>
        </p:spPr>
      </p:pic>
      <p:sp>
        <p:nvSpPr>
          <p:cNvPr id="2" name="Geschweifte Klammer rechts 1"/>
          <p:cNvSpPr/>
          <p:nvPr/>
        </p:nvSpPr>
        <p:spPr bwMode="auto">
          <a:xfrm>
            <a:off x="7596336" y="2132856"/>
            <a:ext cx="360040" cy="3898900"/>
          </a:xfrm>
          <a:prstGeom prst="rightBrac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851339" y="2132856"/>
            <a:ext cx="1292661" cy="369331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de-DE" sz="2400" dirty="0"/>
              <a:t>I </a:t>
            </a:r>
            <a:r>
              <a:rPr lang="de-DE" sz="2400" dirty="0" err="1"/>
              <a:t>would</a:t>
            </a:r>
            <a:r>
              <a:rPr lang="de-DE" sz="2400" dirty="0"/>
              <a:t> </a:t>
            </a:r>
            <a:r>
              <a:rPr lang="de-DE" sz="2400" dirty="0" err="1"/>
              <a:t>suggest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avoid</a:t>
            </a:r>
            <a:r>
              <a:rPr lang="de-DE" sz="2400" dirty="0"/>
              <a:t> blank </a:t>
            </a:r>
            <a:r>
              <a:rPr lang="de-DE" sz="2400" dirty="0" err="1"/>
              <a:t>nodes</a:t>
            </a:r>
            <a:r>
              <a:rPr lang="de-DE" sz="2400" dirty="0"/>
              <a:t>, i.e. </a:t>
            </a:r>
            <a:r>
              <a:rPr lang="de-DE" sz="2400" dirty="0" err="1"/>
              <a:t>nodes</a:t>
            </a:r>
            <a:r>
              <a:rPr lang="de-DE" sz="2400" dirty="0"/>
              <a:t> </a:t>
            </a:r>
            <a:r>
              <a:rPr lang="de-DE" sz="2400" dirty="0" err="1"/>
              <a:t>without</a:t>
            </a:r>
            <a:r>
              <a:rPr lang="de-DE" sz="2400" dirty="0"/>
              <a:t> </a:t>
            </a:r>
            <a:r>
              <a:rPr lang="de-DE" sz="2400" dirty="0" err="1"/>
              <a:t>identifiers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452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Microformats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931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Predefines</a:t>
            </a:r>
            <a:r>
              <a:rPr lang="de-DE" dirty="0"/>
              <a:t> </a:t>
            </a:r>
            <a:r>
              <a:rPr lang="de-DE" dirty="0" err="1"/>
              <a:t>syntax</a:t>
            </a:r>
            <a:r>
              <a:rPr lang="de-DE" dirty="0"/>
              <a:t> </a:t>
            </a:r>
          </a:p>
          <a:p>
            <a:r>
              <a:rPr lang="de-DE" dirty="0" err="1"/>
              <a:t>Predefines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freezes</a:t>
            </a:r>
            <a:r>
              <a:rPr lang="de-DE" dirty="0"/>
              <a:t> </a:t>
            </a:r>
            <a:r>
              <a:rPr lang="de-DE" dirty="0" err="1"/>
              <a:t>vocabulary</a:t>
            </a:r>
            <a:endParaRPr lang="de-DE" dirty="0"/>
          </a:p>
          <a:p>
            <a:r>
              <a:rPr lang="de-DE" dirty="0"/>
              <a:t>Not </a:t>
            </a:r>
            <a:r>
              <a:rPr lang="de-DE" dirty="0" err="1"/>
              <a:t>officially</a:t>
            </a:r>
            <a:r>
              <a:rPr lang="de-DE" dirty="0"/>
              <a:t>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schema.org</a:t>
            </a:r>
            <a:r>
              <a:rPr lang="de-DE" dirty="0"/>
              <a:t>, but </a:t>
            </a:r>
            <a:r>
              <a:rPr lang="de-DE" dirty="0" err="1"/>
              <a:t>understood</a:t>
            </a:r>
            <a:r>
              <a:rPr lang="de-DE" dirty="0"/>
              <a:t> </a:t>
            </a:r>
            <a:r>
              <a:rPr lang="de-DE" dirty="0" err="1"/>
              <a:t>quite</a:t>
            </a:r>
            <a:r>
              <a:rPr lang="de-DE" dirty="0"/>
              <a:t> a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engines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419600" cy="517525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dirty="0" err="1"/>
              <a:t>Vocabularies</a:t>
            </a:r>
            <a:endParaRPr lang="de-DE" sz="2400" dirty="0"/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h-</a:t>
            </a:r>
            <a:r>
              <a:rPr lang="de-DE" dirty="0" err="1"/>
              <a:t>adr</a:t>
            </a:r>
            <a:r>
              <a:rPr lang="de-DE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h-card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h-</a:t>
            </a:r>
            <a:r>
              <a:rPr lang="de-DE" dirty="0" err="1"/>
              <a:t>entry</a:t>
            </a:r>
            <a:endParaRPr lang="de-DE" dirty="0"/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h-event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h-</a:t>
            </a:r>
            <a:r>
              <a:rPr lang="de-DE" dirty="0" err="1"/>
              <a:t>geo</a:t>
            </a:r>
            <a:endParaRPr lang="de-DE" dirty="0"/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h-item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h-</a:t>
            </a:r>
            <a:r>
              <a:rPr lang="de-DE" dirty="0" err="1"/>
              <a:t>product</a:t>
            </a:r>
            <a:endParaRPr lang="de-DE" dirty="0"/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h-</a:t>
            </a:r>
            <a:r>
              <a:rPr lang="de-DE" dirty="0" err="1"/>
              <a:t>recipe</a:t>
            </a:r>
            <a:endParaRPr lang="de-DE" dirty="0"/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h-</a:t>
            </a:r>
            <a:r>
              <a:rPr lang="de-DE" dirty="0" err="1"/>
              <a:t>resume</a:t>
            </a:r>
            <a:endParaRPr lang="de-DE" dirty="0"/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h-review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/>
              <a:t>h-review-aggregate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Microformats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2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GRDDL</a:t>
            </a:r>
          </a:p>
        </p:txBody>
      </p:sp>
    </p:spTree>
    <p:extLst>
      <p:ext uri="{BB962C8B-B14F-4D97-AF65-F5344CB8AC3E}">
        <p14:creationId xmlns:p14="http://schemas.microsoft.com/office/powerpoint/2010/main" val="272217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Schema.org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796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GRDDL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Given a document in some XML format, how can we extract the relevant portions and make them available to SW agents?</a:t>
            </a:r>
          </a:p>
          <a:p>
            <a:r>
              <a:rPr lang="en-GB" dirty="0"/>
              <a:t>GRDDL (Gleaning Resource Descriptions from Dialects of Languages)  uses XSLT </a:t>
            </a:r>
            <a:r>
              <a:rPr lang="en-GB" dirty="0" err="1"/>
              <a:t>stylesheets</a:t>
            </a:r>
            <a:r>
              <a:rPr lang="en-GB" dirty="0"/>
              <a:t> to transform documents</a:t>
            </a:r>
          </a:p>
        </p:txBody>
      </p:sp>
      <p:sp>
        <p:nvSpPr>
          <p:cNvPr id="4" name="Document 3"/>
          <p:cNvSpPr/>
          <p:nvPr/>
        </p:nvSpPr>
        <p:spPr bwMode="auto">
          <a:xfrm>
            <a:off x="1524000" y="4809691"/>
            <a:ext cx="822960" cy="82296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dirty="0"/>
              <a:t>XML</a:t>
            </a:r>
          </a:p>
          <a:p>
            <a:pPr algn="ctr"/>
            <a:r>
              <a:rPr lang="en-GB" dirty="0"/>
              <a:t>doc</a:t>
            </a:r>
          </a:p>
        </p:txBody>
      </p:sp>
      <p:sp>
        <p:nvSpPr>
          <p:cNvPr id="5" name="Process 4"/>
          <p:cNvSpPr/>
          <p:nvPr/>
        </p:nvSpPr>
        <p:spPr bwMode="auto">
          <a:xfrm>
            <a:off x="3860532" y="3986731"/>
            <a:ext cx="822960" cy="822960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dirty="0" err="1"/>
              <a:t>XSLTstyle</a:t>
            </a:r>
            <a:br>
              <a:rPr lang="en-GB" dirty="0"/>
            </a:br>
            <a:r>
              <a:rPr lang="en-GB" dirty="0"/>
              <a:t>sheet</a:t>
            </a:r>
          </a:p>
        </p:txBody>
      </p:sp>
      <p:sp>
        <p:nvSpPr>
          <p:cNvPr id="6" name="Right Arrow Callout 5"/>
          <p:cNvSpPr/>
          <p:nvPr/>
        </p:nvSpPr>
        <p:spPr bwMode="auto">
          <a:xfrm>
            <a:off x="3635897" y="5578243"/>
            <a:ext cx="1944216" cy="822960"/>
          </a:xfrm>
          <a:prstGeom prst="right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/>
              <a:t>GRDDL Processor</a:t>
            </a:r>
          </a:p>
        </p:txBody>
      </p:sp>
      <p:sp>
        <p:nvSpPr>
          <p:cNvPr id="7" name="Document 6"/>
          <p:cNvSpPr/>
          <p:nvPr/>
        </p:nvSpPr>
        <p:spPr bwMode="auto">
          <a:xfrm>
            <a:off x="7137667" y="4809691"/>
            <a:ext cx="822960" cy="82296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dirty="0"/>
              <a:t>RDF/XML</a:t>
            </a:r>
          </a:p>
        </p:txBody>
      </p:sp>
      <p:cxnSp>
        <p:nvCxnSpPr>
          <p:cNvPr id="9" name="Shape 8"/>
          <p:cNvCxnSpPr>
            <a:stCxn id="4" idx="0"/>
            <a:endCxn id="5" idx="1"/>
          </p:cNvCxnSpPr>
          <p:nvPr/>
        </p:nvCxnSpPr>
        <p:spPr bwMode="auto">
          <a:xfrm rot="5400000" flipH="1" flipV="1">
            <a:off x="2692266" y="3641425"/>
            <a:ext cx="411480" cy="192505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hape 10"/>
          <p:cNvCxnSpPr>
            <a:stCxn id="4" idx="2"/>
            <a:endCxn id="6" idx="1"/>
          </p:cNvCxnSpPr>
          <p:nvPr/>
        </p:nvCxnSpPr>
        <p:spPr bwMode="auto">
          <a:xfrm rot="16200000" flipH="1">
            <a:off x="2579949" y="4933774"/>
            <a:ext cx="411479" cy="170041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 bwMode="auto">
          <a:xfrm flipH="1">
            <a:off x="4267544" y="4809691"/>
            <a:ext cx="4468" cy="7685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Elbow Connector 23"/>
          <p:cNvCxnSpPr>
            <a:stCxn id="6" idx="3"/>
            <a:endCxn id="7" idx="1"/>
          </p:cNvCxnSpPr>
          <p:nvPr/>
        </p:nvCxnSpPr>
        <p:spPr bwMode="auto">
          <a:xfrm flipV="1">
            <a:off x="5580113" y="5221171"/>
            <a:ext cx="1557554" cy="7685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056272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RDFa</a:t>
            </a:r>
            <a:r>
              <a:rPr lang="en-US" dirty="0"/>
              <a:t> Core 1.1</a:t>
            </a:r>
            <a:br>
              <a:rPr lang="en-US" dirty="0"/>
            </a:br>
            <a:r>
              <a:rPr lang="en-US" dirty="0"/>
              <a:t>W3C Recommendation 22 August 2013</a:t>
            </a:r>
            <a:br>
              <a:rPr lang="en-US" dirty="0"/>
            </a:br>
            <a:r>
              <a:rPr lang="en-US" sz="1800" dirty="0"/>
              <a:t>http://www.w3.org/TR/</a:t>
            </a:r>
            <a:r>
              <a:rPr lang="en-US" sz="1800" dirty="0" err="1"/>
              <a:t>rdfa</a:t>
            </a:r>
            <a:r>
              <a:rPr lang="en-US" sz="1800" dirty="0"/>
              <a:t>-syntax/</a:t>
            </a:r>
          </a:p>
          <a:p>
            <a:pPr marL="0" indent="0">
              <a:buNone/>
            </a:pPr>
            <a:r>
              <a:rPr lang="en-US" dirty="0" err="1"/>
              <a:t>RDFa</a:t>
            </a:r>
            <a:r>
              <a:rPr lang="en-US" dirty="0"/>
              <a:t> 1.1 Primer (essential reading!)</a:t>
            </a:r>
            <a:br>
              <a:rPr lang="en-US" dirty="0"/>
            </a:br>
            <a:r>
              <a:rPr lang="en-US" dirty="0"/>
              <a:t>W3C Working Group Note 22 August 2013</a:t>
            </a:r>
            <a:br>
              <a:rPr lang="en-US" dirty="0"/>
            </a:br>
            <a:r>
              <a:rPr lang="en-US" sz="1800" dirty="0"/>
              <a:t>http://www.w3.org/TR/</a:t>
            </a:r>
            <a:r>
              <a:rPr lang="en-US" sz="1800" dirty="0" err="1"/>
              <a:t>xhtml</a:t>
            </a:r>
            <a:r>
              <a:rPr lang="en-US" sz="1800" dirty="0"/>
              <a:t>-</a:t>
            </a:r>
            <a:r>
              <a:rPr lang="en-US" sz="1800" dirty="0" err="1"/>
              <a:t>rdfa</a:t>
            </a:r>
            <a:r>
              <a:rPr lang="en-US" sz="1800" dirty="0"/>
              <a:t>-primer/</a:t>
            </a:r>
          </a:p>
        </p:txBody>
      </p:sp>
    </p:spTree>
    <p:extLst>
      <p:ext uri="{BB962C8B-B14F-4D97-AF65-F5344CB8AC3E}">
        <p14:creationId xmlns:p14="http://schemas.microsoft.com/office/powerpoint/2010/main" val="97993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682750"/>
            <a:ext cx="4240088" cy="4489450"/>
          </a:xfrm>
        </p:spPr>
        <p:txBody>
          <a:bodyPr/>
          <a:lstStyle/>
          <a:p>
            <a:r>
              <a:rPr lang="de-DE" dirty="0" err="1"/>
              <a:t>Meta</a:t>
            </a:r>
            <a:r>
              <a:rPr lang="de-DE" dirty="0"/>
              <a:t> tag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in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versions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HTML</a:t>
            </a:r>
          </a:p>
          <a:p>
            <a:r>
              <a:rPr lang="de-DE" dirty="0" err="1"/>
              <a:t>Objective</a:t>
            </a:r>
            <a:r>
              <a:rPr lang="de-DE" dirty="0"/>
              <a:t>: </a:t>
            </a:r>
            <a:r>
              <a:rPr lang="de-DE" dirty="0" err="1"/>
              <a:t>Indication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relevance</a:t>
            </a:r>
            <a:endParaRPr lang="de-DE" dirty="0"/>
          </a:p>
          <a:p>
            <a:r>
              <a:rPr lang="de-DE" dirty="0" err="1"/>
              <a:t>Spammed</a:t>
            </a:r>
            <a:r>
              <a:rPr lang="de-DE" dirty="0"/>
              <a:t>! </a:t>
            </a:r>
            <a:r>
              <a:rPr lang="de-DE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>
                <a:sym typeface="Wingdings"/>
              </a:rPr>
              <a:t> 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unsuccessful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SearchMonkey</a:t>
            </a:r>
            <a:r>
              <a:rPr lang="de-DE" dirty="0"/>
              <a:t> (2008)</a:t>
            </a:r>
          </a:p>
          <a:p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Yahoo!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visually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appealing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Turned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schema.org</a:t>
            </a:r>
            <a:r>
              <a:rPr lang="de-DE" dirty="0"/>
              <a:t> (2011)</a:t>
            </a:r>
          </a:p>
          <a:p>
            <a:r>
              <a:rPr lang="de-DE" dirty="0"/>
              <a:t>Initiative </a:t>
            </a:r>
            <a:r>
              <a:rPr lang="de-DE" dirty="0" err="1"/>
              <a:t>by</a:t>
            </a:r>
            <a:r>
              <a:rPr lang="de-DE" dirty="0"/>
              <a:t> Google, Bing, Yahoo, </a:t>
            </a:r>
            <a:r>
              <a:rPr lang="de-DE" dirty="0" err="1"/>
              <a:t>later</a:t>
            </a:r>
            <a:r>
              <a:rPr lang="de-DE" dirty="0"/>
              <a:t>: </a:t>
            </a:r>
            <a:r>
              <a:rPr lang="de-DE" dirty="0" err="1"/>
              <a:t>Yandex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Search Engine </a:t>
            </a:r>
            <a:r>
              <a:rPr lang="de-DE" dirty="0" err="1"/>
              <a:t>Optimization</a:t>
            </a:r>
            <a:endParaRPr lang="de-DE" dirty="0"/>
          </a:p>
        </p:txBody>
      </p:sp>
      <p:sp>
        <p:nvSpPr>
          <p:cNvPr id="5" name="Geschweifte Klammer rechts 4"/>
          <p:cNvSpPr/>
          <p:nvPr/>
        </p:nvSpPr>
        <p:spPr bwMode="auto">
          <a:xfrm rot="5400000">
            <a:off x="6484404" y="1380964"/>
            <a:ext cx="360040" cy="3880048"/>
          </a:xfrm>
          <a:prstGeom prst="rightBrace">
            <a:avLst/>
          </a:prstGeom>
          <a:solidFill>
            <a:srgbClr val="FFFFFF"/>
          </a:solidFill>
          <a:ln w="38100" cap="flat" cmpd="sng" algn="ctr">
            <a:solidFill>
              <a:srgbClr val="01628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63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Search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549288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49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111" y="-27384"/>
            <a:ext cx="6877050" cy="549275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/>
          <a:srcRect b="71346"/>
          <a:stretch/>
        </p:blipFill>
        <p:spPr>
          <a:xfrm>
            <a:off x="-396552" y="-459431"/>
            <a:ext cx="10306228" cy="174296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 rotWithShape="1">
          <a:blip r:embed="rId2"/>
          <a:srcRect l="49727" t="40422"/>
          <a:stretch/>
        </p:blipFill>
        <p:spPr>
          <a:xfrm>
            <a:off x="20944" y="1283529"/>
            <a:ext cx="9375591" cy="655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0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111" y="-27384"/>
            <a:ext cx="6877050" cy="549275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/>
          <a:srcRect b="71346"/>
          <a:stretch/>
        </p:blipFill>
        <p:spPr>
          <a:xfrm>
            <a:off x="-396552" y="-459431"/>
            <a:ext cx="10306228" cy="174296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 rotWithShape="1">
          <a:blip r:embed="rId3"/>
          <a:srcRect t="13708"/>
          <a:stretch/>
        </p:blipFill>
        <p:spPr>
          <a:xfrm>
            <a:off x="35496" y="1268760"/>
            <a:ext cx="8102600" cy="55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06457"/>
      </p:ext>
    </p:extLst>
  </p:cSld>
  <p:clrMapOvr>
    <a:masterClrMapping/>
  </p:clrMapOvr>
</p:sld>
</file>

<file path=ppt/theme/theme1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0</TotalTime>
  <Words>1248</Words>
  <Application>Microsoft Macintosh PowerPoint</Application>
  <PresentationFormat>Bildschirmpräsentation (4:3)</PresentationFormat>
  <Paragraphs>245</Paragraphs>
  <Slides>51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51</vt:i4>
      </vt:variant>
    </vt:vector>
  </HeadingPairs>
  <TitlesOfParts>
    <vt:vector size="62" baseType="lpstr">
      <vt:lpstr>ＭＳ Ｐゴシック</vt:lpstr>
      <vt:lpstr>Arial</vt:lpstr>
      <vt:lpstr>Calibri</vt:lpstr>
      <vt:lpstr>Courier</vt:lpstr>
      <vt:lpstr>Georgia</vt:lpstr>
      <vt:lpstr>Lucida Grande</vt:lpstr>
      <vt:lpstr>Lucida Sans</vt:lpstr>
      <vt:lpstr>Wingdings</vt:lpstr>
      <vt:lpstr>ECS</vt:lpstr>
      <vt:lpstr>1_ECS</vt:lpstr>
      <vt:lpstr>2_ECS</vt:lpstr>
      <vt:lpstr>Semantic Web  in Depth</vt:lpstr>
      <vt:lpstr>Embedding Semantic Web Data</vt:lpstr>
      <vt:lpstr>Embedded Data</vt:lpstr>
      <vt:lpstr>Embedded Data</vt:lpstr>
      <vt:lpstr>Schema.org</vt:lpstr>
      <vt:lpstr>Metadata for Search Engine Optimization</vt:lpstr>
      <vt:lpstr>Metadata for Search</vt:lpstr>
      <vt:lpstr>PowerPoint-Präsentation</vt:lpstr>
      <vt:lpstr>PowerPoint-Präsentation</vt:lpstr>
      <vt:lpstr>What is in schema.org?</vt:lpstr>
      <vt:lpstr>Return on Investment</vt:lpstr>
      <vt:lpstr>Microdata</vt:lpstr>
      <vt:lpstr>Microdata (W3C Working Group Note 2013)</vt:lpstr>
      <vt:lpstr>Types, (Global) Identifiers, Dates</vt:lpstr>
      <vt:lpstr>Nested Itemscopes</vt:lpstr>
      <vt:lpstr>Schema.org example in microdata</vt:lpstr>
      <vt:lpstr>RDFa</vt:lpstr>
      <vt:lpstr>RDFa</vt:lpstr>
      <vt:lpstr>RDFa Example</vt:lpstr>
      <vt:lpstr>Setting namespaces</vt:lpstr>
      <vt:lpstr>Showing an instance of a class</vt:lpstr>
      <vt:lpstr>Showing an instance of a class</vt:lpstr>
      <vt:lpstr>Using properties: predicates</vt:lpstr>
      <vt:lpstr>Using properties: predicates</vt:lpstr>
      <vt:lpstr>Using properties: literal objects</vt:lpstr>
      <vt:lpstr>Using properties: substitute values</vt:lpstr>
      <vt:lpstr>Using properties: datatypes</vt:lpstr>
      <vt:lpstr>Using properties: resource objects </vt:lpstr>
      <vt:lpstr>Identity</vt:lpstr>
      <vt:lpstr>Identity</vt:lpstr>
      <vt:lpstr>Using existing links</vt:lpstr>
      <vt:lpstr>Using existing links</vt:lpstr>
      <vt:lpstr>Using existing links</vt:lpstr>
      <vt:lpstr>Original File</vt:lpstr>
      <vt:lpstr>Annotated File</vt:lpstr>
      <vt:lpstr>Contained Triples</vt:lpstr>
      <vt:lpstr>Schema.org example in RDFa</vt:lpstr>
      <vt:lpstr>Annotating Visible vs Unvisible Content</vt:lpstr>
      <vt:lpstr>JSON-LD </vt:lpstr>
      <vt:lpstr>JSON</vt:lpstr>
      <vt:lpstr>JSON Document</vt:lpstr>
      <vt:lpstr>JSON-LD</vt:lpstr>
      <vt:lpstr>Context in JSON-LD</vt:lpstr>
      <vt:lpstr>Referencing a JSON-LD context</vt:lpstr>
      <vt:lpstr>Identifying a node</vt:lpstr>
      <vt:lpstr>Schema.org example in JSON-LD</vt:lpstr>
      <vt:lpstr>Microformats</vt:lpstr>
      <vt:lpstr>Microformats</vt:lpstr>
      <vt:lpstr>GRDDL</vt:lpstr>
      <vt:lpstr>GRDDL</vt:lpstr>
      <vt:lpstr>Further Reading</vt:lpstr>
    </vt:vector>
  </TitlesOfParts>
  <Company>University of Southampton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Web Publishing</dc:title>
  <dc:creator>Nicholas Gibbins</dc:creator>
  <cp:lastModifiedBy>Steffen Staab</cp:lastModifiedBy>
  <cp:revision>92</cp:revision>
  <dcterms:created xsi:type="dcterms:W3CDTF">2010-05-05T11:23:33Z</dcterms:created>
  <dcterms:modified xsi:type="dcterms:W3CDTF">2019-03-18T13:44:26Z</dcterms:modified>
</cp:coreProperties>
</file>