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7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77"/>
  </p:notesMasterIdLst>
  <p:sldIdLst>
    <p:sldId id="259" r:id="rId9"/>
    <p:sldId id="257" r:id="rId10"/>
    <p:sldId id="258" r:id="rId11"/>
    <p:sldId id="260" r:id="rId12"/>
    <p:sldId id="317" r:id="rId13"/>
    <p:sldId id="319" r:id="rId14"/>
    <p:sldId id="346" r:id="rId15"/>
    <p:sldId id="318" r:id="rId16"/>
    <p:sldId id="322" r:id="rId17"/>
    <p:sldId id="323" r:id="rId18"/>
    <p:sldId id="324" r:id="rId19"/>
    <p:sldId id="262" r:id="rId20"/>
    <p:sldId id="263" r:id="rId21"/>
    <p:sldId id="333" r:id="rId22"/>
    <p:sldId id="265" r:id="rId23"/>
    <p:sldId id="334" r:id="rId24"/>
    <p:sldId id="267" r:id="rId25"/>
    <p:sldId id="335" r:id="rId26"/>
    <p:sldId id="269" r:id="rId27"/>
    <p:sldId id="270" r:id="rId28"/>
    <p:sldId id="271" r:id="rId29"/>
    <p:sldId id="272" r:id="rId30"/>
    <p:sldId id="311" r:id="rId31"/>
    <p:sldId id="273" r:id="rId32"/>
    <p:sldId id="274" r:id="rId33"/>
    <p:sldId id="275" r:id="rId34"/>
    <p:sldId id="276" r:id="rId35"/>
    <p:sldId id="336" r:id="rId36"/>
    <p:sldId id="337" r:id="rId37"/>
    <p:sldId id="339" r:id="rId38"/>
    <p:sldId id="338" r:id="rId39"/>
    <p:sldId id="312" r:id="rId40"/>
    <p:sldId id="329" r:id="rId41"/>
    <p:sldId id="330" r:id="rId42"/>
    <p:sldId id="328" r:id="rId43"/>
    <p:sldId id="286" r:id="rId44"/>
    <p:sldId id="287" r:id="rId45"/>
    <p:sldId id="288" r:id="rId46"/>
    <p:sldId id="289" r:id="rId47"/>
    <p:sldId id="341" r:id="rId48"/>
    <p:sldId id="342" r:id="rId49"/>
    <p:sldId id="343" r:id="rId50"/>
    <p:sldId id="340" r:id="rId51"/>
    <p:sldId id="291" r:id="rId52"/>
    <p:sldId id="313" r:id="rId53"/>
    <p:sldId id="292" r:id="rId54"/>
    <p:sldId id="314" r:id="rId55"/>
    <p:sldId id="293" r:id="rId56"/>
    <p:sldId id="315" r:id="rId57"/>
    <p:sldId id="326" r:id="rId58"/>
    <p:sldId id="294" r:id="rId59"/>
    <p:sldId id="347" r:id="rId60"/>
    <p:sldId id="296" r:id="rId61"/>
    <p:sldId id="316" r:id="rId62"/>
    <p:sldId id="298" r:id="rId63"/>
    <p:sldId id="344" r:id="rId64"/>
    <p:sldId id="299" r:id="rId65"/>
    <p:sldId id="300" r:id="rId66"/>
    <p:sldId id="301" r:id="rId67"/>
    <p:sldId id="302" r:id="rId68"/>
    <p:sldId id="331" r:id="rId69"/>
    <p:sldId id="332" r:id="rId70"/>
    <p:sldId id="303" r:id="rId71"/>
    <p:sldId id="304" r:id="rId72"/>
    <p:sldId id="305" r:id="rId73"/>
    <p:sldId id="327" r:id="rId74"/>
    <p:sldId id="306" r:id="rId75"/>
    <p:sldId id="345" r:id="rId7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09"/>
    <p:restoredTop sz="94709"/>
  </p:normalViewPr>
  <p:slideViewPr>
    <p:cSldViewPr snapToGrid="0" snapToObjects="1" showGuides="1">
      <p:cViewPr varScale="1">
        <p:scale>
          <a:sx n="147" d="100"/>
          <a:sy n="147" d="100"/>
        </p:scale>
        <p:origin x="960" y="200"/>
      </p:cViewPr>
      <p:guideLst>
        <p:guide orient="horz" pos="11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3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77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80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AF999-B06A-7C42-9E33-F8A3CCB9A50D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346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06757-DF5C-FF49-B668-CDC4707C32C4}" type="slidenum">
              <a:rPr lang="en-US"/>
              <a:pPr/>
              <a:t>15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1829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106095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65D7C-16A4-1840-B373-DC74A7853E01}" type="slidenum">
              <a:rPr lang="en-US"/>
              <a:pPr/>
              <a:t>17</a:t>
            </a:fld>
            <a:endParaRPr lang="en-U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0890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142810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F43187-31A7-6041-B6E2-D741CE27472B}" type="slidenum">
              <a:rPr lang="en-US"/>
              <a:pPr/>
              <a:t>19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6225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E80ED-C910-A248-A5AE-FD92832B39D7}" type="slidenum">
              <a:rPr lang="en-US"/>
              <a:pPr/>
              <a:t>20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0314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EB168-1D79-2C48-A2FE-0615805B79EE}" type="slidenum">
              <a:rPr lang="en-US"/>
              <a:pPr/>
              <a:t>21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546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1D229-7182-374D-89EE-1C5AA7B0CD60}" type="slidenum">
              <a:rPr lang="en-US"/>
              <a:pPr/>
              <a:t>22</a:t>
            </a:fld>
            <a:endParaRPr lang="en-U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3778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289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8AB2-E81D-0E4A-BC9B-31BFF23253F1}" type="slidenum">
              <a:rPr lang="en-US"/>
              <a:pPr/>
              <a:t>24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3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B4CD2-33CC-B24D-976B-221D9760ACA4}" type="slidenum">
              <a:rPr lang="en-US"/>
              <a:pPr/>
              <a:t>4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5035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E675EA-DEA0-FB43-9EDC-874E8EA1D643}" type="slidenum">
              <a:rPr lang="en-US"/>
              <a:pPr/>
              <a:t>25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37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2608B-4850-3147-AD16-249D7FCC9EAA}" type="slidenum">
              <a:rPr lang="en-US"/>
              <a:pPr/>
              <a:t>26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4731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993FA3-6996-4549-935E-C118CECAD6F5}" type="slidenum">
              <a:rPr lang="en-US"/>
              <a:pPr/>
              <a:t>27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8907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5398048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8873036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1054009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31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26673992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36985-6FCA-A14C-9E66-5B77FC99DBA9}" type="slidenum">
              <a:rPr lang="en-US"/>
              <a:pPr/>
              <a:t>36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583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94B8A-A2F5-E047-B26C-9D9389658061}" type="slidenum">
              <a:rPr lang="en-US"/>
              <a:pPr/>
              <a:t>37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6024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87222-D2C9-5A44-A8C0-A8F9C1C22B67}" type="slidenum">
              <a:rPr lang="en-US"/>
              <a:pPr/>
              <a:t>38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102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097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8C0F3-31B4-8C43-9067-267D3DF73C8C}" type="slidenum">
              <a:rPr lang="en-US"/>
              <a:pPr/>
              <a:t>39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9573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6299304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41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29259174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8C0F3-31B4-8C43-9067-267D3DF73C8C}" type="slidenum">
              <a:rPr lang="en-US"/>
              <a:pPr/>
              <a:t>42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194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43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8727978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6DF771-2EBF-CF48-B898-155ED0C5729E}" type="slidenum">
              <a:rPr lang="en-US"/>
              <a:pPr/>
              <a:t>44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539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46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0446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47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5694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F77A5-A844-2D46-887D-6C3F3CB9CA32}" type="slidenum">
              <a:rPr lang="en-US"/>
              <a:pPr/>
              <a:t>48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03569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D3992-9DF6-8B4F-B0B2-5B55DE7FBA7E}" type="slidenum">
              <a:rPr lang="en-US"/>
              <a:pPr/>
              <a:t>51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Booking airline seats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818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F8C38-1701-AB4B-8052-BBC7D48B457F}" type="slidenum">
              <a:rPr lang="en-US"/>
              <a:pPr/>
              <a:t>53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5266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16A54-614E-E74C-9F73-ED59DBE86645}" type="slidenum">
              <a:rPr lang="en-US"/>
              <a:pPr/>
              <a:t>54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1968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19E45F-244A-384B-B9BB-973A7EFA29BB}" type="slidenum">
              <a:rPr lang="en-US"/>
              <a:pPr/>
              <a:t>55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7230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381CD-973B-0D4D-98B6-E84D3BCCD56F}" type="slidenum">
              <a:rPr lang="en-US"/>
              <a:pPr/>
              <a:t>57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689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975B39-2F36-6946-8335-22A18E214435}" type="slidenum">
              <a:rPr lang="en-US"/>
              <a:pPr/>
              <a:t>58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7719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ADB277-AC87-B343-83A4-374168D55A1E}" type="slidenum">
              <a:rPr lang="en-US"/>
              <a:pPr/>
              <a:t>59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70191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F46108-1A9D-4B49-9479-9B9DB68EEDD7}" type="slidenum">
              <a:rPr lang="en-US"/>
              <a:pPr/>
              <a:t>60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1871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C2D66-BA73-1B4F-8358-AFF7AED5490B}" type="slidenum">
              <a:rPr lang="en-US"/>
              <a:pPr/>
              <a:t>63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7632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5B9C39-FC3A-974D-AC17-264D240F9525}" type="slidenum">
              <a:rPr lang="en-US"/>
              <a:pPr/>
              <a:t>64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99439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2FC43A-55E3-C749-9186-F24FC7C2B78D}" type="slidenum">
              <a:rPr lang="en-US"/>
              <a:pPr/>
              <a:t>65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327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A0D667-77A0-FD4A-B1D7-6834C9D8ED5F}" type="slidenum">
              <a:rPr lang="en-US"/>
              <a:pPr/>
              <a:t>10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22009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1759D-31D8-1D45-854E-41DC763B0345}" type="slidenum">
              <a:rPr lang="en-US"/>
              <a:pPr/>
              <a:t>67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589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11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422816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37E125-B177-1849-A205-5CF9A3EE7CBE}" type="slidenum">
              <a:rPr lang="en-US"/>
              <a:pPr/>
              <a:t>12</a:t>
            </a:fld>
            <a:endParaRPr lang="en-US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912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43B1AD-FD36-6B4A-B4E1-BA6B4D07AAFF}" type="slidenum">
              <a:rPr lang="en-US"/>
              <a:pPr/>
              <a:t>13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744416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921946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962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427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078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6360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0305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464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065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9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Basic database access operations</a:t>
            </a:r>
            <a:endParaRPr lang="en-US"/>
          </a:p>
        </p:txBody>
      </p:sp>
      <p:sp>
        <p:nvSpPr>
          <p:cNvPr id="1699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read(X)</a:t>
            </a:r>
            <a:br>
              <a:rPr lang="en-GB" dirty="0"/>
            </a:br>
            <a:br>
              <a:rPr lang="en-GB" dirty="0"/>
            </a:br>
            <a:r>
              <a:rPr lang="en-GB" dirty="0"/>
              <a:t>Reads a database item </a:t>
            </a:r>
            <a:r>
              <a:rPr lang="en-GB" dirty="0" err="1"/>
              <a:t>X</a:t>
            </a:r>
            <a:r>
              <a:rPr lang="en-GB" baseline="-25000" dirty="0" err="1"/>
              <a:t>d</a:t>
            </a:r>
            <a:r>
              <a:rPr lang="en-GB" dirty="0"/>
              <a:t> into a program variable X</a:t>
            </a:r>
            <a:r>
              <a:rPr lang="en-GB" baseline="-25000" dirty="0"/>
              <a:t>T</a:t>
            </a:r>
            <a:r>
              <a:rPr lang="en-GB" dirty="0"/>
              <a:t> in transaction 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write(X)</a:t>
            </a:r>
            <a:br>
              <a:rPr lang="en-GB" b="1" dirty="0"/>
            </a:br>
            <a:br>
              <a:rPr lang="en-GB" dirty="0"/>
            </a:br>
            <a:r>
              <a:rPr lang="en-GB" dirty="0"/>
              <a:t>Writes the value of program variable X</a:t>
            </a:r>
            <a:r>
              <a:rPr lang="en-GB" baseline="-25000" dirty="0"/>
              <a:t>T</a:t>
            </a:r>
            <a:r>
              <a:rPr lang="en-GB" dirty="0"/>
              <a:t> in transaction T into the database item </a:t>
            </a:r>
            <a:r>
              <a:rPr lang="en-GB" dirty="0" err="1"/>
              <a:t>X</a:t>
            </a:r>
            <a:r>
              <a:rPr lang="en-GB" baseline="-25000" dirty="0" err="1"/>
              <a:t>d</a:t>
            </a:r>
            <a:endParaRPr lang="en-US" baseline="-25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B194C6-CC45-C04C-AF57-0C0EEB6D9D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5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Example Transactions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read(X)</a:t>
            </a:r>
            <a:br>
              <a:rPr lang="en-GB" dirty="0"/>
            </a:br>
            <a:r>
              <a:rPr lang="en-GB" dirty="0"/>
              <a:t>X := X – 10</a:t>
            </a:r>
            <a:br>
              <a:rPr lang="en-GB" dirty="0"/>
            </a:br>
            <a:r>
              <a:rPr lang="en-GB" dirty="0"/>
              <a:t>write(X)</a:t>
            </a:r>
            <a:br>
              <a:rPr lang="en-GB" dirty="0"/>
            </a:b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Y := Y+10</a:t>
            </a:r>
            <a:br>
              <a:rPr lang="en-GB" dirty="0"/>
            </a:br>
            <a:r>
              <a:rPr lang="en-GB" dirty="0"/>
              <a:t>write(Y)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Initial values: X=20, Y=50</a:t>
            </a:r>
          </a:p>
          <a:p>
            <a:pPr marL="0" indent="0">
              <a:buNone/>
            </a:pPr>
            <a:r>
              <a:rPr lang="en-GB" dirty="0"/>
              <a:t>Final values: X=15, Y=60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2CE4F-F33C-AF41-A165-99EFBF29923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read(X)</a:t>
            </a:r>
            <a:br>
              <a:rPr lang="en-US" dirty="0"/>
            </a:br>
            <a:r>
              <a:rPr lang="en-US" dirty="0"/>
              <a:t>X := X + 5</a:t>
            </a:r>
            <a:br>
              <a:rPr lang="en-US" dirty="0"/>
            </a:br>
            <a:r>
              <a:rPr lang="en-US" dirty="0"/>
              <a:t>write(X)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6BD46C-5997-6943-A8B1-835E791235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T1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1AAA62F-89DE-A945-9C2B-6AC5333ACAE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CB8982-23D3-8B4E-BE31-825159B00A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18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Concurrency</a:t>
            </a: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Understanding transactions is important for concurrency</a:t>
            </a:r>
          </a:p>
          <a:p>
            <a:r>
              <a:rPr lang="en-GB"/>
              <a:t>Operations within a transaction may be interleaved with those from another transaction</a:t>
            </a:r>
          </a:p>
          <a:p>
            <a:r>
              <a:rPr lang="en-GB"/>
              <a:t>Depending on how operations are interleaved, database items may have incorrect values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F6D05C-23E0-AB4E-945B-9B70772D33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69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Lost Update Problem</a:t>
            </a:r>
            <a:endParaRPr lang="en-US"/>
          </a:p>
        </p:txBody>
      </p:sp>
      <p:sp>
        <p:nvSpPr>
          <p:cNvPr id="174089" name="Rectangle 9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transactions have operations interleaved so that some DB items are incorrect</a:t>
            </a:r>
          </a:p>
          <a:p>
            <a:pPr>
              <a:buFont typeface="Wingdings" pitchFamily="-106" charset="2"/>
              <a:buNone/>
            </a:pP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C38A1C8-D9F8-7147-A706-85A53AD83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81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50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Y+10						10	</a:t>
            </a:r>
            <a:r>
              <a:rPr lang="en-GB" b="1" dirty="0"/>
              <a:t>60</a:t>
            </a:r>
            <a:r>
              <a:rPr lang="en-GB" dirty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25			25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192683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Temporary Update (Dirty Read) Problem</a:t>
            </a: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updates a DB item and then fails. Item is accessed before reverting to original value.</a:t>
            </a:r>
          </a:p>
          <a:p>
            <a:pPr>
              <a:buFont typeface="Wingdings" pitchFamily="-106" charset="2"/>
              <a:buNone/>
            </a:pP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A85551-B360-254C-9D10-B1E68F8FF7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39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10</a:t>
            </a:r>
            <a:r>
              <a:rPr lang="en-GB" dirty="0"/>
              <a:t>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15</a:t>
            </a:r>
            <a:r>
              <a:rPr lang="en-GB" dirty="0"/>
              <a:t>			10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	15			</a:t>
            </a:r>
            <a:r>
              <a:rPr lang="en-GB" b="1" dirty="0"/>
              <a:t>15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CRASH!	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rollback											20</a:t>
            </a:r>
            <a:r>
              <a:rPr lang="en-GB" dirty="0"/>
              <a:t>	50</a:t>
            </a:r>
          </a:p>
        </p:txBody>
      </p:sp>
    </p:spTree>
    <p:extLst>
      <p:ext uri="{BB962C8B-B14F-4D97-AF65-F5344CB8AC3E}">
        <p14:creationId xmlns:p14="http://schemas.microsoft.com/office/powerpoint/2010/main" val="423133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Incorrect Summary Problem</a:t>
            </a:r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calculates an aggregate summary function on multiple records while other transactions update records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Aggregate function may read some values before they are updated, and some after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6AF921-B293-B944-9279-D55337A8BE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34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7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S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	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S := 0								</a:t>
            </a:r>
            <a:r>
              <a:rPr lang="en-GB" b="1" dirty="0"/>
              <a:t>0</a:t>
            </a:r>
            <a:r>
              <a:rPr lang="en-GB" dirty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		0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X := X </a:t>
            </a:r>
            <a:r>
              <a:rPr lang="mr-IN" dirty="0"/>
              <a:t>–</a:t>
            </a:r>
            <a:r>
              <a:rPr lang="en-GB" dirty="0"/>
              <a:t> 10				0	</a:t>
            </a:r>
            <a:r>
              <a:rPr lang="en-GB" b="1" dirty="0"/>
              <a:t>10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write(X)					0	10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10</a:t>
            </a:r>
            <a:r>
              <a:rPr lang="en-GB" dirty="0"/>
              <a:t>		0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S := S + X						10		</a:t>
            </a:r>
            <a:r>
              <a:rPr lang="en-GB" b="1" dirty="0"/>
              <a:t>10</a:t>
            </a:r>
            <a:r>
              <a:rPr lang="en-GB" dirty="0"/>
              <a:t>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10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S := S + Y						10	50	</a:t>
            </a:r>
            <a:r>
              <a:rPr lang="en-GB" b="1" dirty="0"/>
              <a:t>60</a:t>
            </a:r>
            <a:r>
              <a:rPr lang="en-GB" dirty="0"/>
              <a:t>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10	50	60	10	</a:t>
            </a:r>
            <a:r>
              <a:rPr lang="en-GB" b="1" dirty="0"/>
              <a:t>50</a:t>
            </a:r>
            <a:r>
              <a:rPr lang="en-GB" dirty="0"/>
              <a:t>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+ 10		10	50	60	10	</a:t>
            </a:r>
            <a:r>
              <a:rPr lang="en-GB" b="1" dirty="0"/>
              <a:t>60</a:t>
            </a:r>
            <a:r>
              <a:rPr lang="en-GB" dirty="0"/>
              <a:t>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10	50	60	10	60	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10272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Unrepeatable Read Problem</a:t>
            </a: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reads an item twice, while another changes the item between the two reads</a:t>
            </a:r>
          </a:p>
          <a:p>
            <a:pPr>
              <a:buFont typeface="Wingdings" pitchFamily="-106" charset="2"/>
              <a:buNone/>
            </a:pPr>
            <a:r>
              <a:rPr lang="en-GB" b="1" dirty="0"/>
              <a:t>T1:				T2: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read(X)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X := X – 10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write(X)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read(X)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BBBFE5-1222-314A-B529-43D10D58B5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33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Transactions and Concurrency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1835879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Processing</a:t>
            </a: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When a transaction is submitted for execution, the system must ensure that:</a:t>
            </a:r>
          </a:p>
          <a:p>
            <a:pPr lvl="1"/>
            <a:r>
              <a:rPr lang="en-GB" dirty="0"/>
              <a:t>All operations in the transaction are completed successfully, with effect recorded permanently in the database, or</a:t>
            </a:r>
          </a:p>
          <a:p>
            <a:pPr lvl="1"/>
            <a:r>
              <a:rPr lang="en-GB" dirty="0"/>
              <a:t>There is no effect on the database or other transactions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Transactions may be </a:t>
            </a:r>
            <a:r>
              <a:rPr lang="en-GB" b="1" dirty="0"/>
              <a:t>read-only </a:t>
            </a:r>
            <a:r>
              <a:rPr lang="en-GB" dirty="0"/>
              <a:t>or </a:t>
            </a:r>
            <a:r>
              <a:rPr lang="en-GB" b="1" dirty="0"/>
              <a:t>update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267AFF7-E9F2-5E4C-BF55-0FE3523C7C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03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Life Cycle</a:t>
            </a:r>
            <a:endParaRPr lang="en-US"/>
          </a:p>
        </p:txBody>
      </p:sp>
      <p:sp>
        <p:nvSpPr>
          <p:cNvPr id="1832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Need to track start and end of transactions, and commit and abort of transactions</a:t>
            </a:r>
          </a:p>
          <a:p>
            <a:pPr lvl="1"/>
            <a:r>
              <a:rPr lang="en-GB" dirty="0"/>
              <a:t>BEGIN_TRANSACTION</a:t>
            </a:r>
          </a:p>
          <a:p>
            <a:pPr lvl="1"/>
            <a:r>
              <a:rPr lang="en-GB" dirty="0"/>
              <a:t>READ, WRITE</a:t>
            </a:r>
          </a:p>
          <a:p>
            <a:pPr lvl="1"/>
            <a:r>
              <a:rPr lang="en-GB" dirty="0"/>
              <a:t>END_TRANSACTION</a:t>
            </a:r>
          </a:p>
          <a:p>
            <a:pPr lvl="1"/>
            <a:r>
              <a:rPr lang="en-GB" dirty="0"/>
              <a:t>COMMIT_TRANSACTION</a:t>
            </a:r>
          </a:p>
          <a:p>
            <a:pPr lvl="1"/>
            <a:r>
              <a:rPr lang="en-GB" dirty="0"/>
              <a:t>ROLLBACK (or ABORT)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C4367C-F788-FC4B-AED0-09F48D878B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7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Life Cycle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7EDFAC-7A10-A047-8B58-A7801BB748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24" name="AutoShape 4"/>
          <p:cNvSpPr>
            <a:spLocks noChangeArrowheads="1"/>
          </p:cNvSpPr>
          <p:nvPr/>
        </p:nvSpPr>
        <p:spPr bwMode="auto">
          <a:xfrm>
            <a:off x="3216276" y="2708276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Active</a:t>
            </a:r>
            <a:endParaRPr lang="en-US" dirty="0"/>
          </a:p>
        </p:txBody>
      </p:sp>
      <p:sp>
        <p:nvSpPr>
          <p:cNvPr id="184325" name="AutoShape 5"/>
          <p:cNvSpPr>
            <a:spLocks noChangeArrowheads="1"/>
          </p:cNvSpPr>
          <p:nvPr/>
        </p:nvSpPr>
        <p:spPr bwMode="auto">
          <a:xfrm>
            <a:off x="6096001" y="4868864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Failed</a:t>
            </a:r>
            <a:endParaRPr lang="en-US"/>
          </a:p>
        </p:txBody>
      </p:sp>
      <p:sp>
        <p:nvSpPr>
          <p:cNvPr id="184326" name="AutoShape 6"/>
          <p:cNvSpPr>
            <a:spLocks noChangeArrowheads="1"/>
          </p:cNvSpPr>
          <p:nvPr/>
        </p:nvSpPr>
        <p:spPr bwMode="auto">
          <a:xfrm>
            <a:off x="6096001" y="2708276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Partially</a:t>
            </a:r>
            <a:br>
              <a:rPr lang="en-GB"/>
            </a:br>
            <a:r>
              <a:rPr lang="en-GB"/>
              <a:t>Committed</a:t>
            </a:r>
            <a:endParaRPr lang="en-US"/>
          </a:p>
        </p:txBody>
      </p:sp>
      <p:sp>
        <p:nvSpPr>
          <p:cNvPr id="184327" name="AutoShape 7"/>
          <p:cNvSpPr>
            <a:spLocks noChangeArrowheads="1"/>
          </p:cNvSpPr>
          <p:nvPr/>
        </p:nvSpPr>
        <p:spPr bwMode="auto">
          <a:xfrm>
            <a:off x="8977313" y="2708276"/>
            <a:ext cx="1439862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Committed</a:t>
            </a:r>
            <a:endParaRPr lang="en-US"/>
          </a:p>
        </p:txBody>
      </p:sp>
      <p:sp>
        <p:nvSpPr>
          <p:cNvPr id="184328" name="AutoShape 8"/>
          <p:cNvSpPr>
            <a:spLocks noChangeArrowheads="1"/>
          </p:cNvSpPr>
          <p:nvPr/>
        </p:nvSpPr>
        <p:spPr bwMode="auto">
          <a:xfrm>
            <a:off x="8977313" y="4868864"/>
            <a:ext cx="1439862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Terminated</a:t>
            </a:r>
            <a:endParaRPr lang="en-US"/>
          </a:p>
        </p:txBody>
      </p:sp>
      <p:cxnSp>
        <p:nvCxnSpPr>
          <p:cNvPr id="184335" name="AutoShape 15"/>
          <p:cNvCxnSpPr>
            <a:cxnSpLocks noChangeShapeType="1"/>
            <a:stCxn id="184324" idx="2"/>
            <a:endCxn id="184325" idx="1"/>
          </p:cNvCxnSpPr>
          <p:nvPr/>
        </p:nvCxnSpPr>
        <p:spPr bwMode="auto">
          <a:xfrm>
            <a:off x="3937000" y="3429001"/>
            <a:ext cx="2159000" cy="1800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6" name="AutoShape 16"/>
          <p:cNvCxnSpPr>
            <a:cxnSpLocks noChangeShapeType="1"/>
            <a:stCxn id="184324" idx="3"/>
            <a:endCxn id="184326" idx="1"/>
          </p:cNvCxnSpPr>
          <p:nvPr/>
        </p:nvCxnSpPr>
        <p:spPr bwMode="auto">
          <a:xfrm>
            <a:off x="4656138" y="3068638"/>
            <a:ext cx="14398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8" name="AutoShape 18"/>
          <p:cNvCxnSpPr>
            <a:cxnSpLocks noChangeShapeType="1"/>
            <a:stCxn id="184326" idx="2"/>
            <a:endCxn id="184325" idx="0"/>
          </p:cNvCxnSpPr>
          <p:nvPr/>
        </p:nvCxnSpPr>
        <p:spPr bwMode="auto">
          <a:xfrm>
            <a:off x="6816725" y="3429001"/>
            <a:ext cx="0" cy="14398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9" name="AutoShape 19"/>
          <p:cNvCxnSpPr>
            <a:cxnSpLocks noChangeShapeType="1"/>
            <a:stCxn id="184326" idx="3"/>
            <a:endCxn id="184327" idx="1"/>
          </p:cNvCxnSpPr>
          <p:nvPr/>
        </p:nvCxnSpPr>
        <p:spPr bwMode="auto">
          <a:xfrm>
            <a:off x="7535863" y="3068638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0" name="AutoShape 20"/>
          <p:cNvCxnSpPr>
            <a:cxnSpLocks noChangeShapeType="1"/>
            <a:stCxn id="184327" idx="2"/>
            <a:endCxn id="184328" idx="0"/>
          </p:cNvCxnSpPr>
          <p:nvPr/>
        </p:nvCxnSpPr>
        <p:spPr bwMode="auto">
          <a:xfrm>
            <a:off x="9698038" y="3429001"/>
            <a:ext cx="0" cy="14398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1" name="AutoShape 21"/>
          <p:cNvCxnSpPr>
            <a:cxnSpLocks noChangeShapeType="1"/>
            <a:stCxn id="184325" idx="3"/>
            <a:endCxn id="184328" idx="1"/>
          </p:cNvCxnSpPr>
          <p:nvPr/>
        </p:nvCxnSpPr>
        <p:spPr bwMode="auto">
          <a:xfrm>
            <a:off x="7535863" y="5229225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2" name="AutoShape 22"/>
          <p:cNvCxnSpPr>
            <a:cxnSpLocks noChangeShapeType="1"/>
            <a:endCxn id="184324" idx="1"/>
          </p:cNvCxnSpPr>
          <p:nvPr/>
        </p:nvCxnSpPr>
        <p:spPr bwMode="auto">
          <a:xfrm>
            <a:off x="1774825" y="3068638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3" name="AutoShape 23"/>
          <p:cNvCxnSpPr>
            <a:cxnSpLocks noChangeShapeType="1"/>
            <a:stCxn id="184324" idx="3"/>
            <a:endCxn id="184324" idx="0"/>
          </p:cNvCxnSpPr>
          <p:nvPr/>
        </p:nvCxnSpPr>
        <p:spPr bwMode="auto">
          <a:xfrm flipH="1" flipV="1">
            <a:off x="3937000" y="2708276"/>
            <a:ext cx="719138" cy="360363"/>
          </a:xfrm>
          <a:prstGeom prst="curvedConnector4">
            <a:avLst>
              <a:gd name="adj1" fmla="val -31569"/>
              <a:gd name="adj2" fmla="val 16343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1631950" y="314166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BEGIN</a:t>
            </a:r>
            <a:br>
              <a:rPr lang="en-GB"/>
            </a:br>
            <a:r>
              <a:rPr lang="en-GB"/>
              <a:t>TRANSACTION</a:t>
            </a:r>
            <a:endParaRPr lang="en-US"/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3143251" y="2060575"/>
            <a:ext cx="16145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READ, WRITE</a:t>
            </a:r>
            <a:endParaRPr lang="en-US"/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4583113" y="314166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END</a:t>
            </a:r>
            <a:br>
              <a:rPr lang="en-GB"/>
            </a:br>
            <a:r>
              <a:rPr lang="en-GB"/>
              <a:t>TRANSACTION</a:t>
            </a:r>
            <a:endParaRPr lang="en-US"/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7680325" y="3213100"/>
            <a:ext cx="11336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COMMIT</a:t>
            </a:r>
            <a:endParaRPr lang="en-US"/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6888163" y="4005263"/>
            <a:ext cx="97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ABORT</a:t>
            </a:r>
            <a:endParaRPr lang="en-US"/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3916363" y="4168776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ABORT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22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ACID</a:t>
            </a:r>
          </a:p>
        </p:txBody>
      </p:sp>
    </p:spTree>
    <p:extLst>
      <p:ext uri="{BB962C8B-B14F-4D97-AF65-F5344CB8AC3E}">
        <p14:creationId xmlns:p14="http://schemas.microsoft.com/office/powerpoint/2010/main" val="442776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ACID Properties</a:t>
            </a:r>
            <a:endParaRPr lang="en-US"/>
          </a:p>
        </p:txBody>
      </p:sp>
      <p:sp>
        <p:nvSpPr>
          <p:cNvPr id="18637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Atomicity</a:t>
            </a:r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A transaction </a:t>
            </a:r>
            <a:r>
              <a:rPr lang="en-GB"/>
              <a:t>is either </a:t>
            </a:r>
            <a:r>
              <a:rPr lang="en-GB" dirty="0"/>
              <a:t>performed completely or not at all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Consistency</a:t>
            </a:r>
            <a:endParaRPr lang="en-GB" dirty="0"/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Correct transaction execution must take the database from one consistent state to another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Isolation</a:t>
            </a:r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A transaction should not make updates externally visible (to other transactions) until committed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b="1" dirty="0"/>
              <a:t>Durability</a:t>
            </a:r>
            <a:endParaRPr lang="en-GB" dirty="0"/>
          </a:p>
          <a:p>
            <a:pPr marL="360000" lvl="1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Once database is changed and committed, changes should not be lost because of failure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B4F10C-5554-C34E-B08E-5B115F5769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4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Schedules</a:t>
            </a:r>
            <a:endParaRPr lang="en-US"/>
          </a:p>
        </p:txBody>
      </p:sp>
      <p:sp>
        <p:nvSpPr>
          <p:cNvPr id="18739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</a:t>
            </a:r>
            <a:r>
              <a:rPr lang="en-GB" b="1" dirty="0"/>
              <a:t>schedule</a:t>
            </a:r>
            <a:r>
              <a:rPr lang="en-GB" dirty="0"/>
              <a:t> S of n transactions is an ordering of the operations of the transactions, subject to the constraint that for each transaction T that participates in S, the operations in T must appear in the same order in S that they do in 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Two operations in a schedule are </a:t>
            </a:r>
            <a:r>
              <a:rPr lang="en-GB" b="1" dirty="0"/>
              <a:t>conflicting</a:t>
            </a:r>
            <a:r>
              <a:rPr lang="en-GB" dirty="0"/>
              <a:t> if:</a:t>
            </a:r>
          </a:p>
          <a:p>
            <a:pPr lvl="1"/>
            <a:r>
              <a:rPr lang="en-GB" dirty="0"/>
              <a:t>They belong to different transactions and</a:t>
            </a:r>
          </a:p>
          <a:p>
            <a:pPr lvl="1"/>
            <a:r>
              <a:rPr lang="en-GB" dirty="0"/>
              <a:t>They access the same data item and</a:t>
            </a:r>
          </a:p>
          <a:p>
            <a:pPr lvl="1"/>
            <a:r>
              <a:rPr lang="en-GB" dirty="0"/>
              <a:t>At least one of the operations is a write()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B6B7B-22A2-1A4C-9134-1CAAE5641F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4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Serial and Serialisable</a:t>
            </a:r>
            <a:endParaRPr lang="en-US"/>
          </a:p>
        </p:txBody>
      </p:sp>
      <p:sp>
        <p:nvSpPr>
          <p:cNvPr id="1884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schedule is </a:t>
            </a:r>
            <a:r>
              <a:rPr lang="en-GB" b="1" dirty="0"/>
              <a:t>serial</a:t>
            </a:r>
            <a:r>
              <a:rPr lang="en-GB" dirty="0"/>
              <a:t> if, for each transaction T in the schedule, all operations in T are executed consecutively (no interleaving), otherwise it is </a:t>
            </a:r>
            <a:r>
              <a:rPr lang="en-GB" b="1" dirty="0"/>
              <a:t>non-serial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 schedule S of n transactions is </a:t>
            </a:r>
            <a:r>
              <a:rPr lang="en-GB" b="1" dirty="0" err="1"/>
              <a:t>serialisable</a:t>
            </a:r>
            <a:r>
              <a:rPr lang="en-GB" dirty="0"/>
              <a:t> if it is equivalent to some serial schedule of the same n transactions</a:t>
            </a:r>
            <a:endParaRPr lang="en-US" dirty="0"/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D9AA58-B866-6F43-8DC7-8E5D89EA0D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24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Schedule Equivalence</a:t>
            </a:r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schedules are </a:t>
            </a:r>
            <a:r>
              <a:rPr lang="en-GB" b="1" dirty="0"/>
              <a:t>result equivalent </a:t>
            </a:r>
            <a:r>
              <a:rPr lang="en-GB" dirty="0"/>
              <a:t>if they produce the same final state on the database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Two schedules are </a:t>
            </a:r>
            <a:r>
              <a:rPr lang="en-GB" b="1" dirty="0"/>
              <a:t>conflict equivalent </a:t>
            </a:r>
            <a:r>
              <a:rPr lang="en-GB" dirty="0"/>
              <a:t>if the order of any two conflicting operations is the same in both schedules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0C4DCC-E6A6-CB4C-A1BF-328E699E74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204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Serial Schedule T1;T2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 + 10						10	</a:t>
            </a:r>
            <a:r>
              <a:rPr lang="en-GB" b="1" dirty="0"/>
              <a:t>60</a:t>
            </a:r>
            <a:r>
              <a:rPr lang="en-GB" dirty="0"/>
              <a:t>	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			10	</a:t>
            </a:r>
            <a:r>
              <a:rPr lang="en-GB" b="1" dirty="0"/>
              <a:t>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60	</a:t>
            </a:r>
            <a:r>
              <a:rPr lang="en-GB" b="1" dirty="0"/>
              <a:t>10</a:t>
            </a:r>
            <a:r>
              <a:rPr lang="en-GB" dirty="0"/>
              <a:t>			10	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60	</a:t>
            </a:r>
            <a:r>
              <a:rPr lang="en-GB" b="1" dirty="0"/>
              <a:t>15</a:t>
            </a:r>
            <a:r>
              <a:rPr lang="en-GB" dirty="0"/>
              <a:t>			10	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60	15			</a:t>
            </a:r>
            <a:r>
              <a:rPr lang="en-GB" b="1" dirty="0"/>
              <a:t>15</a:t>
            </a:r>
            <a:r>
              <a:rPr lang="en-GB" dirty="0"/>
              <a:t>	60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488FAF-5D71-7C4B-AF1B-AC4EEB5778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875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Serial Schedule T2;T1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		</a:t>
            </a:r>
            <a:r>
              <a:rPr lang="en-GB" b="1" dirty="0"/>
              <a:t>25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	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25</a:t>
            </a:r>
            <a:r>
              <a:rPr lang="en-GB" dirty="0"/>
              <a:t>	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15</a:t>
            </a:r>
            <a:r>
              <a:rPr lang="en-GB" dirty="0"/>
              <a:t>	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15		25			</a:t>
            </a:r>
            <a:r>
              <a:rPr lang="en-GB" b="1" dirty="0"/>
              <a:t>15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15	</a:t>
            </a:r>
            <a:r>
              <a:rPr lang="en-GB" b="1" dirty="0"/>
              <a:t>50</a:t>
            </a:r>
            <a:r>
              <a:rPr lang="en-GB" dirty="0"/>
              <a:t>	25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 + 10						15	</a:t>
            </a:r>
            <a:r>
              <a:rPr lang="en-GB" b="1" dirty="0"/>
              <a:t>60</a:t>
            </a:r>
            <a:r>
              <a:rPr lang="en-GB" dirty="0"/>
              <a:t>	25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15	60	25			15	</a:t>
            </a:r>
            <a:r>
              <a:rPr lang="en-GB" b="1" dirty="0"/>
              <a:t>60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27BDF-7599-FF46-A303-F5DFB8B87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C2730E-56DA-A147-8828-065FF2D8A544}"/>
              </a:ext>
            </a:extLst>
          </p:cNvPr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278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Overview</a:t>
            </a:r>
            <a:endParaRPr lang="en-US"/>
          </a:p>
        </p:txBody>
      </p:sp>
      <p:sp>
        <p:nvSpPr>
          <p:cNvPr id="2324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Transaction processing</a:t>
            </a:r>
          </a:p>
          <a:p>
            <a:r>
              <a:rPr lang="en-GB" dirty="0"/>
              <a:t>Transaction problems</a:t>
            </a:r>
          </a:p>
          <a:p>
            <a:r>
              <a:rPr lang="en-GB" dirty="0"/>
              <a:t>Transaction lifecycle</a:t>
            </a:r>
          </a:p>
          <a:p>
            <a:r>
              <a:rPr lang="en-GB" dirty="0"/>
              <a:t>ACID</a:t>
            </a:r>
          </a:p>
          <a:p>
            <a:r>
              <a:rPr lang="en-GB" dirty="0"/>
              <a:t>Schedules and </a:t>
            </a:r>
            <a:r>
              <a:rPr lang="en-GB" dirty="0" err="1"/>
              <a:t>serialisability</a:t>
            </a:r>
            <a:endParaRPr lang="en-GB" dirty="0"/>
          </a:p>
          <a:p>
            <a:r>
              <a:rPr lang="en-GB" dirty="0"/>
              <a:t>Locking (including 2PL)</a:t>
            </a:r>
          </a:p>
          <a:p>
            <a:r>
              <a:rPr lang="en-GB" dirty="0"/>
              <a:t>Timestamps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70CA55-A852-1C40-9185-090243691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399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Non-Serial and Non-</a:t>
            </a:r>
            <a:r>
              <a:rPr lang="en-GB" dirty="0" err="1"/>
              <a:t>Serialisable</a:t>
            </a:r>
            <a:r>
              <a:rPr lang="en-GB" dirty="0"/>
              <a:t> Schedule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25</a:t>
            </a:r>
            <a:r>
              <a:rPr lang="en-GB" dirty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25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50	25			</a:t>
            </a:r>
            <a:r>
              <a:rPr lang="en-GB" b="1" dirty="0"/>
              <a:t>25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Y+10						10	</a:t>
            </a:r>
            <a:r>
              <a:rPr lang="en-GB" b="1" dirty="0"/>
              <a:t>60</a:t>
            </a:r>
            <a:r>
              <a:rPr lang="en-GB" dirty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25			25	</a:t>
            </a:r>
            <a:r>
              <a:rPr lang="en-GB" b="1" dirty="0"/>
              <a:t>60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0499A-6F8C-D748-BB7E-459D21596C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26DD45-7B54-944B-A355-86191568CF9A}"/>
              </a:ext>
            </a:extLst>
          </p:cNvPr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482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Non-Serial but </a:t>
            </a:r>
            <a:r>
              <a:rPr lang="en-GB" dirty="0" err="1"/>
              <a:t>Serialisable</a:t>
            </a:r>
            <a:r>
              <a:rPr lang="en-GB" dirty="0"/>
              <a:t> Schedule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  <a:endParaRPr lang="en-GB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X := X – 10						</a:t>
            </a:r>
            <a:r>
              <a:rPr lang="en-GB" b="1" dirty="0"/>
              <a:t>10</a:t>
            </a:r>
            <a:r>
              <a:rPr lang="en-GB" dirty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write(X)						10				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read(X)			10		</a:t>
            </a:r>
            <a:r>
              <a:rPr lang="en-GB" b="1" dirty="0"/>
              <a:t>10</a:t>
            </a:r>
            <a:r>
              <a:rPr lang="en-GB" dirty="0"/>
              <a:t>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X := X + 5			10		</a:t>
            </a:r>
            <a:r>
              <a:rPr lang="en-GB" b="1" dirty="0"/>
              <a:t>15</a:t>
            </a:r>
            <a:r>
              <a:rPr lang="en-GB" dirty="0"/>
              <a:t>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		write(X)			10		15			</a:t>
            </a:r>
            <a:r>
              <a:rPr lang="en-GB" b="1" dirty="0"/>
              <a:t>15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read(Y)						10	</a:t>
            </a:r>
            <a:r>
              <a:rPr lang="en-GB" b="1" dirty="0"/>
              <a:t>50</a:t>
            </a:r>
            <a:r>
              <a:rPr lang="en-GB" dirty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Y := Y + 10						10	</a:t>
            </a:r>
            <a:r>
              <a:rPr lang="en-GB" b="1" dirty="0"/>
              <a:t>60</a:t>
            </a:r>
            <a:r>
              <a:rPr lang="en-GB" dirty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dirty="0"/>
              <a:t>write(Y)						10	60	15			15	</a:t>
            </a:r>
            <a:r>
              <a:rPr lang="en-GB" b="1" dirty="0"/>
              <a:t>60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13FABB-893D-5143-85DC-192575AEB8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8CF4EE-C076-FA40-A7EF-B48BDC5F205B}"/>
              </a:ext>
            </a:extLst>
          </p:cNvPr>
          <p:cNvSpPr/>
          <p:nvPr/>
        </p:nvSpPr>
        <p:spPr bwMode="auto">
          <a:xfrm>
            <a:off x="7913154" y="5616917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914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</p:spTree>
    <p:extLst>
      <p:ext uri="{BB962C8B-B14F-4D97-AF65-F5344CB8AC3E}">
        <p14:creationId xmlns:p14="http://schemas.microsoft.com/office/powerpoint/2010/main" val="22551797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Locks are used to synchronise access by concurrent transactions to a database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Typically, two lock modes: </a:t>
            </a:r>
            <a:r>
              <a:rPr lang="en-US" b="1" dirty="0"/>
              <a:t>shared</a:t>
            </a:r>
            <a:r>
              <a:rPr lang="en-US" dirty="0"/>
              <a:t> and </a:t>
            </a:r>
            <a:r>
              <a:rPr lang="en-US" b="1" dirty="0"/>
              <a:t>exclusive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Shared: for reading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Exclusive: for writing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Binary locks (equivalent to exclusive mode only) are also possible, but generally too restrictive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E56ADC-9B26-8A42-9589-EEC3F18722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638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Operations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lock-shared(X)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Attempt to acquire a shared lock on X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lock-exclusive(X)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Attempt to acquire an exclusive lock on X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unlock(X)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Relinquish all locks on 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37AF6D-7034-5C4F-BEA5-9411DE4F15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561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Outcome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result of an attempt to obtain a lock is either:</a:t>
            </a:r>
          </a:p>
          <a:p>
            <a:pPr lvl="1"/>
            <a:r>
              <a:rPr lang="en-GB" dirty="0"/>
              <a:t>Grant lock (able to access the item)</a:t>
            </a:r>
          </a:p>
          <a:p>
            <a:pPr lvl="1"/>
            <a:r>
              <a:rPr lang="en-GB" dirty="0"/>
              <a:t>Wait for lock to be granted (not yet able to access the item)</a:t>
            </a:r>
          </a:p>
          <a:p>
            <a:pPr lvl="1"/>
            <a:r>
              <a:rPr lang="en-GB" dirty="0"/>
              <a:t>(Abort)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198547317"/>
              </p:ext>
            </p:extLst>
          </p:nvPr>
        </p:nvGraphicFramePr>
        <p:xfrm>
          <a:off x="623888" y="4076700"/>
          <a:ext cx="10944224" cy="16256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3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b="1" dirty="0"/>
                        <a:t>Lock Requested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Shared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Exclusive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rowSpan="2">
                  <a:txBody>
                    <a:bodyPr/>
                    <a:lstStyle/>
                    <a:p>
                      <a:r>
                        <a:rPr lang="en-US" b="1" dirty="0"/>
                        <a:t>Lock held in mode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Shared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Exclusive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49523" marR="1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F629DB-8A6B-5A43-A68E-9BB0E6B7DD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066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Rules</a:t>
            </a: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Must issue lock-shared(X) or lock-exclusive(X) before a read(X)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Must issue lock-exclusive(X) before a write(X)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Must issue unlock(X) after all read(X) and write(X) operations are completed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Cannot issue lock-shared(X) if already holding a lock on X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Cannot issue lock-exclusive(X) if already holding a lock on X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Cannot issue unlock(X) unless holding a lock on X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412AB7-9B97-8D45-A8BE-BCD66A0FD8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807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 Conversion</a:t>
            </a: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Rules 4 and 5 may be relaxed in order to allow lock conversion</a:t>
            </a:r>
          </a:p>
          <a:p>
            <a:r>
              <a:rPr lang="en-GB" dirty="0"/>
              <a:t>A lock-shared(X) may be </a:t>
            </a:r>
            <a:r>
              <a:rPr lang="en-GB" i="1" dirty="0"/>
              <a:t>upgraded</a:t>
            </a:r>
            <a:r>
              <a:rPr lang="en-GB" dirty="0"/>
              <a:t> to a lock-exclusive(X)</a:t>
            </a:r>
          </a:p>
          <a:p>
            <a:r>
              <a:rPr lang="en-GB" dirty="0"/>
              <a:t>A lock-exclusive(X) may be </a:t>
            </a:r>
            <a:r>
              <a:rPr lang="en-GB" i="1" dirty="0"/>
              <a:t>downgraded</a:t>
            </a:r>
            <a:r>
              <a:rPr lang="en-GB" dirty="0"/>
              <a:t> to a lock-shared(X)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B251F2-8BA1-1842-B716-42F45A9CA8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796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11113" indent="-11113">
              <a:spcAft>
                <a:spcPts val="0"/>
              </a:spcAft>
              <a:buNone/>
            </a:pPr>
            <a:r>
              <a:rPr lang="en-GB" dirty="0"/>
              <a:t>lock-shared(Y)</a:t>
            </a:r>
            <a:br>
              <a:rPr lang="en-GB" dirty="0"/>
            </a:b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unlock(Y)</a:t>
            </a:r>
            <a:br>
              <a:rPr lang="en-GB" dirty="0"/>
            </a:br>
            <a:r>
              <a:rPr lang="en-GB" dirty="0"/>
              <a:t>lock-exclusive(X)</a:t>
            </a:r>
            <a:br>
              <a:rPr lang="en-GB" dirty="0"/>
            </a:br>
            <a:r>
              <a:rPr lang="en-GB" dirty="0"/>
              <a:t>read(X)</a:t>
            </a:r>
            <a:br>
              <a:rPr lang="en-GB" dirty="0"/>
            </a:br>
            <a:r>
              <a:rPr lang="en-GB" dirty="0"/>
              <a:t>X := X + Y</a:t>
            </a:r>
            <a:br>
              <a:rPr lang="en-GB" dirty="0"/>
            </a:br>
            <a:r>
              <a:rPr lang="en-GB" dirty="0"/>
              <a:t>write(X)</a:t>
            </a:r>
            <a:br>
              <a:rPr lang="en-GB" dirty="0"/>
            </a:br>
            <a:r>
              <a:rPr lang="en-GB" dirty="0"/>
              <a:t>unlock(X)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A08171-EA5C-B744-9372-A7C38600E00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lock-shared(X)</a:t>
            </a:r>
            <a:br>
              <a:rPr lang="en-US" dirty="0"/>
            </a:br>
            <a:r>
              <a:rPr lang="en-US" dirty="0"/>
              <a:t>read(X)</a:t>
            </a:r>
            <a:br>
              <a:rPr lang="en-US" dirty="0"/>
            </a:br>
            <a:r>
              <a:rPr lang="en-US" dirty="0"/>
              <a:t>unlock(X)</a:t>
            </a:r>
            <a:br>
              <a:rPr lang="en-US" dirty="0"/>
            </a:br>
            <a:r>
              <a:rPr lang="en-US" dirty="0"/>
              <a:t>lock-exclusive(Y)</a:t>
            </a:r>
            <a:br>
              <a:rPr lang="en-US" dirty="0"/>
            </a:br>
            <a:r>
              <a:rPr lang="en-US" dirty="0"/>
              <a:t>read(Y)</a:t>
            </a:r>
            <a:br>
              <a:rPr lang="en-US" dirty="0"/>
            </a:br>
            <a:r>
              <a:rPr lang="en-US" dirty="0"/>
              <a:t>Y := Y + X</a:t>
            </a:r>
            <a:br>
              <a:rPr lang="en-US" dirty="0"/>
            </a:br>
            <a:r>
              <a:rPr lang="en-US" dirty="0"/>
              <a:t>write(Y)</a:t>
            </a:r>
            <a:br>
              <a:rPr lang="en-US" dirty="0"/>
            </a:br>
            <a:r>
              <a:rPr lang="en-US" dirty="0"/>
              <a:t>unlock(Y)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17BFB-A236-114B-8ADD-9E95C5D9DD8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T1: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BA5A8C-39B9-764C-8C80-285A4791686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T2: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D8A8F-7378-9A42-8240-DDB0C62890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06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1996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possible serial schedules:</a:t>
            </a:r>
          </a:p>
          <a:p>
            <a:pPr lvl="1"/>
            <a:r>
              <a:rPr lang="en-GB" dirty="0"/>
              <a:t>T1;T2</a:t>
            </a:r>
          </a:p>
          <a:p>
            <a:pPr lvl="1"/>
            <a:r>
              <a:rPr lang="en-GB" dirty="0"/>
              <a:t>T2;T1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Take X=20 and Y=50 as initial values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DE502C8-6193-8F4D-9543-020B3CA3C1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0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Concurrency</a:t>
            </a: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In a multi-user DBMS, many users may use the system concurrently</a:t>
            </a:r>
          </a:p>
          <a:p>
            <a:r>
              <a:rPr lang="en-GB" dirty="0"/>
              <a:t>Stored data items may be accessed concurrently by user programs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Transaction</a:t>
            </a:r>
            <a:r>
              <a:rPr lang="en-GB" dirty="0"/>
              <a:t>: a logical unit of work that changes the contents of a database</a:t>
            </a:r>
          </a:p>
          <a:p>
            <a:pPr lvl="1"/>
            <a:r>
              <a:rPr lang="en-GB" dirty="0"/>
              <a:t>Group of database operations that are to be executed together</a:t>
            </a:r>
          </a:p>
          <a:p>
            <a:endParaRPr lang="en-GB" dirty="0"/>
          </a:p>
          <a:p>
            <a:pPr>
              <a:buFont typeface="Wingdings" pitchFamily="-106" charset="2"/>
              <a:buNone/>
            </a:pPr>
            <a:endParaRPr lang="en-GB" dirty="0"/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C4A513-36D5-D34A-953E-C8B23191B9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1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88913"/>
            <a:ext cx="10944225" cy="6480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lock-shared(Y)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	</a:t>
            </a:r>
            <a:r>
              <a:rPr lang="en-GB" b="1" dirty="0"/>
              <a:t>50</a:t>
            </a:r>
            <a:r>
              <a:rPr lang="en-GB" dirty="0"/>
              <a:t>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unlock(Y)				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lock-exclusive(X)			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X := X + Y						</a:t>
            </a:r>
            <a:r>
              <a:rPr lang="en-GB" b="1" dirty="0"/>
              <a:t>70</a:t>
            </a:r>
            <a:r>
              <a:rPr lang="en-GB" dirty="0"/>
              <a:t>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write(X)						70	50				</a:t>
            </a:r>
            <a:r>
              <a:rPr lang="en-GB" b="1" dirty="0"/>
              <a:t>70</a:t>
            </a:r>
            <a:r>
              <a:rPr lang="en-GB" dirty="0"/>
              <a:t>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unlock(X)						70	50	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lock-shared(X)		70	50	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70	50	</a:t>
            </a:r>
            <a:r>
              <a:rPr lang="en-GB" b="1" dirty="0"/>
              <a:t>70</a:t>
            </a:r>
            <a:r>
              <a:rPr lang="en-GB" dirty="0"/>
              <a:t>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unlock(X)			70	50	70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lock-exclusive(Y)	70	50	70	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70	50	70	</a:t>
            </a:r>
            <a:r>
              <a:rPr lang="en-GB" b="1" dirty="0"/>
              <a:t>50</a:t>
            </a:r>
            <a:r>
              <a:rPr lang="en-GB" dirty="0"/>
              <a:t>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X			70	50	70	</a:t>
            </a:r>
            <a:r>
              <a:rPr lang="en-GB" b="1" dirty="0"/>
              <a:t>120</a:t>
            </a:r>
            <a:r>
              <a:rPr lang="en-GB" dirty="0"/>
              <a:t>		70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70	50	70	120		70	</a:t>
            </a:r>
            <a:r>
              <a:rPr lang="en-GB" b="1" dirty="0"/>
              <a:t>120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unlock(Y)			70	50	20	120		70	120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57BFD6-B501-F440-BB0E-A7A70A144D48}"/>
              </a:ext>
            </a:extLst>
          </p:cNvPr>
          <p:cNvSpPr/>
          <p:nvPr/>
        </p:nvSpPr>
        <p:spPr bwMode="auto">
          <a:xfrm>
            <a:off x="8150660" y="6201750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79517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88913"/>
            <a:ext cx="10944225" cy="6480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lock-shared(X)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	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unlock(X)				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lock-exclusive(Y)		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		20	</a:t>
            </a:r>
            <a:r>
              <a:rPr lang="en-GB" b="1" dirty="0"/>
              <a:t>50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X					20	</a:t>
            </a:r>
            <a:r>
              <a:rPr lang="en-GB" b="1" dirty="0"/>
              <a:t>70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		20	70		20	</a:t>
            </a:r>
            <a:r>
              <a:rPr lang="en-GB" b="1" dirty="0"/>
              <a:t>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unlock(Y)				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lock-shared(Y)						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	</a:t>
            </a:r>
            <a:r>
              <a:rPr lang="en-GB" b="1" dirty="0"/>
              <a:t>70</a:t>
            </a:r>
            <a:r>
              <a:rPr lang="en-GB" dirty="0"/>
              <a:t>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unlock(Y)						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lock-exclusive(X)					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X := X + Y						</a:t>
            </a:r>
            <a:r>
              <a:rPr lang="en-GB" b="1" dirty="0"/>
              <a:t>90</a:t>
            </a:r>
            <a:r>
              <a:rPr lang="en-GB" dirty="0"/>
              <a:t>	70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write(X)						90	70	20	70		</a:t>
            </a:r>
            <a:r>
              <a:rPr lang="en-GB" b="1" dirty="0"/>
              <a:t>90</a:t>
            </a:r>
            <a:r>
              <a:rPr lang="en-GB" dirty="0"/>
              <a:t>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unlock(X)						90	70	20	70		90	70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49FBBE-41A8-0647-BC35-A6F36FB639DA}"/>
              </a:ext>
            </a:extLst>
          </p:cNvPr>
          <p:cNvSpPr/>
          <p:nvPr/>
        </p:nvSpPr>
        <p:spPr bwMode="auto">
          <a:xfrm>
            <a:off x="8150660" y="6201750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99980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Serial Schedules</a:t>
            </a:r>
            <a:endParaRPr lang="en-US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After T1;T2, we have: X=70, Y=120</a:t>
            </a:r>
          </a:p>
          <a:p>
            <a:pPr marL="0" indent="0">
              <a:buNone/>
            </a:pPr>
            <a:r>
              <a:rPr lang="en-GB" dirty="0"/>
              <a:t>After T2;T1, we have: X=90, Y=70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What about a non-serial schedule?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B4577D-82D8-F84D-9706-16D0E9ADE1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340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88913"/>
            <a:ext cx="10944225" cy="6480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b="1" dirty="0"/>
              <a:t>T1		T2				X</a:t>
            </a:r>
            <a:r>
              <a:rPr lang="en-GB" b="1" baseline="-25000" dirty="0"/>
              <a:t>T1</a:t>
            </a:r>
            <a:r>
              <a:rPr lang="en-GB" b="1" dirty="0"/>
              <a:t>	Y</a:t>
            </a:r>
            <a:r>
              <a:rPr lang="en-GB" b="1" baseline="-25000" dirty="0"/>
              <a:t>T1</a:t>
            </a:r>
            <a:r>
              <a:rPr lang="en-GB" b="1" dirty="0"/>
              <a:t>	X</a:t>
            </a:r>
            <a:r>
              <a:rPr lang="en-GB" b="1" baseline="-25000" dirty="0"/>
              <a:t>T2</a:t>
            </a:r>
            <a:r>
              <a:rPr lang="en-GB" b="1" dirty="0"/>
              <a:t>	Y</a:t>
            </a:r>
            <a:r>
              <a:rPr lang="en-GB" b="1" baseline="-25000" dirty="0"/>
              <a:t>T2</a:t>
            </a:r>
            <a:r>
              <a:rPr lang="en-GB" b="1" dirty="0"/>
              <a:t>	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baseline="-25000" dirty="0"/>
              <a:t>	</a:t>
            </a:r>
            <a:r>
              <a:rPr lang="en-GB" b="1" dirty="0"/>
              <a:t>Y</a:t>
            </a:r>
            <a:r>
              <a:rPr lang="en-GB" b="1" baseline="-25000" dirty="0"/>
              <a:t>d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lock-shared(Y)				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read(Y)							</a:t>
            </a:r>
            <a:r>
              <a:rPr lang="en-GB" b="1" dirty="0"/>
              <a:t>50</a:t>
            </a:r>
            <a:r>
              <a:rPr lang="en-GB" dirty="0"/>
              <a:t>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unlock(Y)				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lock-shared(X)			50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read(X)				50	</a:t>
            </a:r>
            <a:r>
              <a:rPr lang="en-GB" b="1" dirty="0"/>
              <a:t>20</a:t>
            </a:r>
            <a:r>
              <a:rPr lang="en-GB" dirty="0"/>
              <a:t>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unlock(X)				50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lock-exclusive(Y)		50	20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read(Y)				50	20	</a:t>
            </a:r>
            <a:r>
              <a:rPr lang="en-GB" b="1" dirty="0"/>
              <a:t>50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Y := Y + X				50	20	</a:t>
            </a:r>
            <a:r>
              <a:rPr lang="en-GB" b="1" dirty="0"/>
              <a:t>70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write(Y)				50	20	70		20	</a:t>
            </a:r>
            <a:r>
              <a:rPr lang="en-GB" b="1" dirty="0"/>
              <a:t>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		unlock(Y)			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lock-exclusive(X)					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read(X)						</a:t>
            </a:r>
            <a:r>
              <a:rPr lang="en-GB" b="1" dirty="0"/>
              <a:t>20</a:t>
            </a:r>
            <a:r>
              <a:rPr lang="en-GB" dirty="0"/>
              <a:t>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X := X + Y						</a:t>
            </a:r>
            <a:r>
              <a:rPr lang="en-GB" b="1" dirty="0"/>
              <a:t>70</a:t>
            </a:r>
            <a:r>
              <a:rPr lang="en-GB" dirty="0"/>
              <a:t>	50	20	70		20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write(X)						70	50	20	70		</a:t>
            </a:r>
            <a:r>
              <a:rPr lang="en-GB" b="1" dirty="0"/>
              <a:t>70</a:t>
            </a:r>
            <a:r>
              <a:rPr lang="en-GB" dirty="0"/>
              <a:t>	70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dirty="0"/>
              <a:t>unlock(X)						70	50	20	70		70	70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569A79-8C27-B844-9CFF-906995E2A248}"/>
              </a:ext>
            </a:extLst>
          </p:cNvPr>
          <p:cNvSpPr/>
          <p:nvPr/>
        </p:nvSpPr>
        <p:spPr bwMode="auto">
          <a:xfrm>
            <a:off x="8150660" y="6201750"/>
            <a:ext cx="1440000" cy="3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5647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2007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After schedule, we have: X=70, Y=70</a:t>
            </a:r>
          </a:p>
          <a:p>
            <a:endParaRPr lang="en-GB" dirty="0"/>
          </a:p>
          <a:p>
            <a:r>
              <a:rPr lang="en-GB" dirty="0"/>
              <a:t>The schedule is not </a:t>
            </a:r>
            <a:r>
              <a:rPr lang="en-GB" dirty="0" err="1"/>
              <a:t>serialisable</a:t>
            </a:r>
            <a:br>
              <a:rPr lang="en-GB" dirty="0"/>
            </a:br>
            <a:r>
              <a:rPr lang="en-GB" dirty="0"/>
              <a:t>(not result equivalent to either of the serial schedules)</a:t>
            </a:r>
          </a:p>
          <a:p>
            <a:endParaRPr lang="en-GB" dirty="0"/>
          </a:p>
          <a:p>
            <a:r>
              <a:rPr lang="en-GB" dirty="0"/>
              <a:t>Locking, by itself, isn’t enough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88D8A7-9A82-9043-BCEC-786C3B3FAE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267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31910621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Locking and </a:t>
            </a:r>
            <a:r>
              <a:rPr lang="en-GB" dirty="0" err="1"/>
              <a:t>Serialisability</a:t>
            </a:r>
            <a:endParaRPr lang="en-US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Using locks doesn’t guarantee </a:t>
            </a:r>
            <a:r>
              <a:rPr lang="en-GB" dirty="0" err="1"/>
              <a:t>serialisability</a:t>
            </a:r>
            <a:r>
              <a:rPr lang="en-GB" dirty="0"/>
              <a:t> by itself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Extra rules for handling locks:</a:t>
            </a:r>
          </a:p>
          <a:p>
            <a:pPr lvl="1"/>
            <a:r>
              <a:rPr lang="en-GB" dirty="0"/>
              <a:t>All locking operations precede the first unlock operation in a transaction</a:t>
            </a:r>
          </a:p>
          <a:p>
            <a:pPr lvl="1"/>
            <a:r>
              <a:rPr lang="en-GB" dirty="0"/>
              <a:t>Locks are only released after a transaction commits or aborts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39E6C6-CFF7-C449-A6BB-6AEAC6D084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654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</a:t>
            </a:r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8"/>
            <a:ext cx="10944225" cy="1581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Two phases:</a:t>
            </a:r>
          </a:p>
          <a:p>
            <a:pPr lvl="1"/>
            <a:r>
              <a:rPr lang="en-GB" dirty="0"/>
              <a:t>Growing phase: obtain locks, access data items</a:t>
            </a:r>
          </a:p>
          <a:p>
            <a:pPr lvl="1"/>
            <a:r>
              <a:rPr lang="en-GB" dirty="0"/>
              <a:t>Shrinking phase: release locks</a:t>
            </a:r>
          </a:p>
          <a:p>
            <a:pPr marL="0" indent="0">
              <a:buNone/>
            </a:pPr>
            <a:r>
              <a:rPr lang="en-GB" dirty="0"/>
              <a:t>Guarantees </a:t>
            </a:r>
            <a:r>
              <a:rPr lang="en-GB" dirty="0" err="1"/>
              <a:t>serialisable</a:t>
            </a:r>
            <a:r>
              <a:rPr lang="en-GB" dirty="0"/>
              <a:t> transactions</a:t>
            </a: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3538189" y="3674913"/>
            <a:ext cx="0" cy="18120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3538189" y="5486916"/>
            <a:ext cx="57731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4474719" y="511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4833936" y="475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5198516" y="439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552370" y="403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5910584" y="367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270803" y="367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628011" y="403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7347452" y="475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7706669" y="511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270804" y="3674914"/>
            <a:ext cx="0" cy="18120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760513" y="3581132"/>
            <a:ext cx="830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</a:rPr>
              <a:t>#locks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15786" y="5114913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</a:rPr>
              <a:t>time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99309" y="5153664"/>
            <a:ext cx="6254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BEGIN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06670" y="5153664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END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57734" y="4965164"/>
            <a:ext cx="66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LOCK </a:t>
            </a:r>
            <a:br>
              <a:rPr lang="en-US" sz="1200" dirty="0">
                <a:latin typeface="Lucida Sans" panose="020B0602030504020204" pitchFamily="34" charset="77"/>
              </a:rPr>
            </a:br>
            <a:r>
              <a:rPr lang="en-US" sz="1200" dirty="0">
                <a:latin typeface="Lucida Sans" panose="020B0602030504020204" pitchFamily="34" charset="77"/>
              </a:rPr>
              <a:t>POINT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4474720" y="511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833937" y="475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5198517" y="439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5552371" y="403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5910585" y="367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6269802" y="403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7347453" y="511775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6988236" y="475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6629019" y="4394913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6985011" y="4394913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Left Brace 43"/>
          <p:cNvSpPr/>
          <p:nvPr/>
        </p:nvSpPr>
        <p:spPr bwMode="auto">
          <a:xfrm rot="16200000">
            <a:off x="5012632" y="5054819"/>
            <a:ext cx="360041" cy="143586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64409" y="5920085"/>
            <a:ext cx="1256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  <a:cs typeface="Georgia"/>
              </a:rPr>
              <a:t>growing phase</a:t>
            </a:r>
          </a:p>
        </p:txBody>
      </p:sp>
      <p:sp>
        <p:nvSpPr>
          <p:cNvPr id="47" name="Left Brace 46"/>
          <p:cNvSpPr/>
          <p:nvPr/>
        </p:nvSpPr>
        <p:spPr bwMode="auto">
          <a:xfrm rot="16200000">
            <a:off x="6794406" y="5040506"/>
            <a:ext cx="387662" cy="1436868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56768" y="5920084"/>
            <a:ext cx="1256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  <a:cs typeface="Georgia"/>
              </a:rPr>
              <a:t>shrinking phase</a:t>
            </a:r>
          </a:p>
        </p:txBody>
      </p:sp>
    </p:spTree>
    <p:extLst>
      <p:ext uri="{BB962C8B-B14F-4D97-AF65-F5344CB8AC3E}">
        <p14:creationId xmlns:p14="http://schemas.microsoft.com/office/powerpoint/2010/main" val="233092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0" grpId="0"/>
      <p:bldP spid="44" grpId="0" animBg="1"/>
      <p:bldP spid="45" grpId="0"/>
      <p:bldP spid="47" grpId="0" animBg="1"/>
      <p:bldP spid="4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 Example</a:t>
            </a:r>
            <a:endParaRPr lang="en-US"/>
          </a:p>
        </p:txBody>
      </p:sp>
      <p:sp>
        <p:nvSpPr>
          <p:cNvPr id="2068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GB" dirty="0"/>
              <a:t>lock-shared(Y)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read(Y)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lock-exclusive(X)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unlock(Y)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X := X + Y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write(X)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unlock(X)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E8ADFE-F781-2A45-9ABE-3CA95194154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lock-shared(X)</a:t>
            </a:r>
          </a:p>
          <a:p>
            <a:pPr marL="0" indent="0">
              <a:buNone/>
            </a:pPr>
            <a:r>
              <a:rPr lang="en-US" dirty="0"/>
              <a:t>read(X)</a:t>
            </a:r>
          </a:p>
          <a:p>
            <a:pPr marL="0" indent="0">
              <a:buNone/>
            </a:pPr>
            <a:r>
              <a:rPr lang="en-US" dirty="0"/>
              <a:t>lock-exclusive(Y)</a:t>
            </a:r>
          </a:p>
          <a:p>
            <a:pPr marL="0" indent="0">
              <a:buNone/>
            </a:pPr>
            <a:r>
              <a:rPr lang="en-US" dirty="0"/>
              <a:t>unlock(X)</a:t>
            </a:r>
          </a:p>
          <a:p>
            <a:pPr marL="0" indent="0">
              <a:buNone/>
            </a:pPr>
            <a:r>
              <a:rPr lang="en-US" dirty="0"/>
              <a:t>read(Y)</a:t>
            </a:r>
          </a:p>
          <a:p>
            <a:pPr marL="0" indent="0">
              <a:buNone/>
            </a:pPr>
            <a:r>
              <a:rPr lang="en-US" dirty="0"/>
              <a:t>Y := X + Y</a:t>
            </a:r>
          </a:p>
          <a:p>
            <a:pPr marL="0" indent="0">
              <a:buNone/>
            </a:pPr>
            <a:r>
              <a:rPr lang="en-US" dirty="0"/>
              <a:t>write(Y)</a:t>
            </a:r>
          </a:p>
          <a:p>
            <a:pPr marL="0" indent="0">
              <a:buNone/>
            </a:pPr>
            <a:r>
              <a:rPr lang="en-US" dirty="0"/>
              <a:t>unlock(Y)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5810EC-5492-8A48-A92E-B7129091C35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T1: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068778-53AA-7747-B224-56AA361417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T2: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7622C-1F97-F441-8407-38D03B69CD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3556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0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6902137" y="1768444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141588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one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  <a:endCxn id="7" idx="0"/>
          </p:cNvCxnSpPr>
          <p:nvPr/>
        </p:nvCxnSpPr>
        <p:spPr bwMode="auto">
          <a:xfrm>
            <a:off x="2012709" y="1773238"/>
            <a:ext cx="0" cy="39716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41588" y="2278673"/>
            <a:ext cx="2165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1 finds</a:t>
            </a:r>
          </a:p>
          <a:p>
            <a:pPr algn="ctr"/>
            <a:r>
              <a:rPr lang="en-US" dirty="0"/>
              <a:t>seat 22a is empty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96159" y="3105834"/>
            <a:ext cx="2165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2 finds</a:t>
            </a:r>
          </a:p>
          <a:p>
            <a:pPr algn="ctr"/>
            <a:r>
              <a:rPr lang="en-US" dirty="0"/>
              <a:t>seat 22a is empty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92675" y="3821404"/>
            <a:ext cx="1657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1 books</a:t>
            </a:r>
          </a:p>
          <a:p>
            <a:pPr algn="ctr"/>
            <a:r>
              <a:rPr lang="en-US" dirty="0"/>
              <a:t>seat 22a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50235" y="4667518"/>
            <a:ext cx="1657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User 2 books</a:t>
            </a:r>
          </a:p>
          <a:p>
            <a:pPr algn="ctr"/>
            <a:r>
              <a:rPr lang="en-US" dirty="0"/>
              <a:t>seat 22a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2675" y="5429285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50235" y="5429285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 2</a:t>
            </a:r>
          </a:p>
        </p:txBody>
      </p:sp>
    </p:spTree>
    <p:extLst>
      <p:ext uri="{BB962C8B-B14F-4D97-AF65-F5344CB8AC3E}">
        <p14:creationId xmlns:p14="http://schemas.microsoft.com/office/powerpoint/2010/main" val="356363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8" grpId="0"/>
      <p:bldP spid="9" grpId="0"/>
      <p:bldP spid="10" grpId="0"/>
      <p:bldP spid="12" grpId="0"/>
      <p:bldP spid="15" grpId="0"/>
      <p:bldP spid="1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2PL goes wrong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the following schedule of T1 and T2</a:t>
            </a:r>
          </a:p>
          <a:p>
            <a:pPr>
              <a:spcAft>
                <a:spcPts val="0"/>
              </a:spcAft>
              <a:buNone/>
            </a:pPr>
            <a:r>
              <a:rPr lang="en-GB" b="1" dirty="0"/>
              <a:t>T1:					T2: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lock-shared(Y)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					lock-shared(X)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read(X)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lock-exclusive(X)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unlock(Y)</a:t>
            </a:r>
            <a:br>
              <a:rPr lang="en-GB" dirty="0"/>
            </a:br>
            <a:r>
              <a:rPr lang="en-GB" dirty="0"/>
              <a:t>					lock-exclusive(Y)		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						unlock(X)</a:t>
            </a:r>
          </a:p>
          <a:p>
            <a:pPr>
              <a:spcAft>
                <a:spcPts val="0"/>
              </a:spcAft>
              <a:buNone/>
            </a:pPr>
            <a:r>
              <a:rPr lang="en-GB" dirty="0"/>
              <a:t>...					...		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E94859-45F4-A149-B896-6CCE2414EA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2673927" y="4718050"/>
            <a:ext cx="2451100" cy="1447800"/>
          </a:xfrm>
          <a:prstGeom prst="wedgeRoundRectCallout">
            <a:avLst>
              <a:gd name="adj1" fmla="val -60211"/>
              <a:gd name="adj2" fmla="val -56798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T1 can’t get an exclusive lock on X; T2 already has a shared lock on X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7829344" y="3619005"/>
            <a:ext cx="2451100" cy="1447800"/>
          </a:xfrm>
          <a:prstGeom prst="wedgeRoundRectCallout">
            <a:avLst>
              <a:gd name="adj1" fmla="val -61765"/>
              <a:gd name="adj2" fmla="val 55483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T2 can’t get an exclusive lock on Y; T1 already has a shared lock on Y</a:t>
            </a:r>
          </a:p>
        </p:txBody>
      </p:sp>
    </p:spTree>
    <p:extLst>
      <p:ext uri="{BB962C8B-B14F-4D97-AF65-F5344CB8AC3E}">
        <p14:creationId xmlns:p14="http://schemas.microsoft.com/office/powerpoint/2010/main" val="362754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Deadlock</a:t>
            </a:r>
            <a:endParaRPr 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Deadlock exists when two or more transactions are waiting for each other to release a lock on an item</a:t>
            </a: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Several conditions must be satisfied for deadlock to occur</a:t>
            </a:r>
          </a:p>
          <a:p>
            <a:pPr lvl="1"/>
            <a:r>
              <a:rPr lang="en-GB" dirty="0"/>
              <a:t>Concurrency: two processes claim exclusive control of one resource</a:t>
            </a:r>
          </a:p>
          <a:p>
            <a:pPr lvl="1"/>
            <a:r>
              <a:rPr lang="en-GB" dirty="0"/>
              <a:t>Hold: one process continues to hold exclusively controlled resources until its need is satisfied</a:t>
            </a:r>
          </a:p>
          <a:p>
            <a:pPr lvl="1"/>
            <a:r>
              <a:rPr lang="en-GB" dirty="0"/>
              <a:t>Wait: processes wait in queues for additional resources while holding resource already allocated</a:t>
            </a:r>
          </a:p>
          <a:p>
            <a:pPr lvl="1"/>
            <a:r>
              <a:rPr lang="en-GB" dirty="0"/>
              <a:t>Mutual dependency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679544-8078-704C-B00D-850A205FD3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796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B7376B-6A5D-054A-B567-A4960A9C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2AC7D7-EC35-5F45-9CA9-350BD7E695B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Final condition for deadlock is that some mutual dependency must exist</a:t>
            </a:r>
          </a:p>
          <a:p>
            <a:r>
              <a:rPr lang="en-GB" dirty="0"/>
              <a:t>Breaking deadlock requires that one transaction is aborted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3DA3B6E-2AE8-CC48-9CE9-8E51857510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Group 94">
            <a:extLst>
              <a:ext uri="{FF2B5EF4-FFF2-40B4-BE49-F238E27FC236}">
                <a16:creationId xmlns:a16="http://schemas.microsoft.com/office/drawing/2014/main" id="{8E510BE0-7EAF-AB42-81E1-787E6E95DDB9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790067065"/>
              </p:ext>
            </p:extLst>
          </p:nvPr>
        </p:nvGraphicFramePr>
        <p:xfrm>
          <a:off x="623888" y="4076700"/>
          <a:ext cx="10944224" cy="2160590"/>
        </p:xfrm>
        <a:graphic>
          <a:graphicData uri="http://schemas.openxmlformats.org/drawingml/2006/table">
            <a:tbl>
              <a:tblPr/>
              <a:tblGrid>
                <a:gridCol w="3647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9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7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Processes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Resource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Wait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1, 10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3, 4, 15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C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2, 0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6, 8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anose="020B0602030504020204" pitchFamily="34" charset="77"/>
                          <a:ea typeface="Arial" pitchFamily="-106" charset="0"/>
                          <a:cs typeface="Georgia"/>
                        </a:rPr>
                        <a:t>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anose="020B0602030504020204" pitchFamily="34" charset="77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3841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Dealing with Deadlock</a:t>
            </a:r>
            <a:endParaRPr lang="en-US"/>
          </a:p>
        </p:txBody>
      </p:sp>
      <p:sp>
        <p:nvSpPr>
          <p:cNvPr id="21504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Deadlock prevention</a:t>
            </a:r>
          </a:p>
          <a:p>
            <a:pPr lvl="1"/>
            <a:r>
              <a:rPr lang="en-GB" dirty="0"/>
              <a:t>Every transaction locks all items it needs in advance; if an item cannot be obtained, no items are locked</a:t>
            </a:r>
          </a:p>
          <a:p>
            <a:pPr lvl="1"/>
            <a:r>
              <a:rPr lang="en-GB" dirty="0"/>
              <a:t>Transactions updating the same resources are not allowed to execute concurrently</a:t>
            </a:r>
          </a:p>
          <a:p>
            <a:pPr marL="0" indent="0">
              <a:buNone/>
            </a:pPr>
            <a:r>
              <a:rPr lang="en-GB" dirty="0"/>
              <a:t>Deadlock detection - detect and reverse one transaction</a:t>
            </a:r>
          </a:p>
          <a:p>
            <a:pPr lvl="1"/>
            <a:r>
              <a:rPr lang="en-GB" dirty="0"/>
              <a:t>Wait-for graph</a:t>
            </a:r>
          </a:p>
          <a:p>
            <a:pPr lvl="1"/>
            <a:r>
              <a:rPr lang="en-GB" dirty="0"/>
              <a:t>Timeouts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8B0053-E33F-7F4B-A39A-9EBB6EA2AE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506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Wait-For Graph</a:t>
            </a:r>
            <a:endParaRPr lang="en-US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Representation of interactions between transactions</a:t>
            </a:r>
          </a:p>
          <a:p>
            <a:pPr marL="0" indent="0">
              <a:buNone/>
            </a:pPr>
            <a:r>
              <a:rPr lang="en-GB" dirty="0"/>
              <a:t>Directed graph containing:</a:t>
            </a:r>
          </a:p>
          <a:p>
            <a:pPr lvl="1"/>
            <a:r>
              <a:rPr lang="en-GB" dirty="0"/>
              <a:t>A vertex for each transaction that is currently executing</a:t>
            </a:r>
          </a:p>
          <a:p>
            <a:pPr lvl="1"/>
            <a:r>
              <a:rPr lang="en-GB" dirty="0"/>
              <a:t>An edge from T1 to T2 if T1 is waiting to lock an item that is currently locked by T2</a:t>
            </a:r>
          </a:p>
          <a:p>
            <a:pPr marL="0" indent="0">
              <a:buNone/>
            </a:pPr>
            <a:r>
              <a:rPr lang="en-GB" dirty="0"/>
              <a:t>Deadlock exists </a:t>
            </a:r>
            <a:r>
              <a:rPr lang="en-GB" dirty="0" err="1"/>
              <a:t>iff</a:t>
            </a:r>
            <a:r>
              <a:rPr lang="en-GB" dirty="0"/>
              <a:t> the WFG contains a cycle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2E612-B762-B046-BA6A-5F60788B93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6068" name="Oval 4"/>
          <p:cNvSpPr>
            <a:spLocks noChangeArrowheads="1"/>
          </p:cNvSpPr>
          <p:nvPr/>
        </p:nvSpPr>
        <p:spPr bwMode="auto">
          <a:xfrm>
            <a:off x="8237538" y="2413000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T1</a:t>
            </a:r>
            <a:endParaRPr lang="en-US" dirty="0"/>
          </a:p>
        </p:txBody>
      </p:sp>
      <p:sp>
        <p:nvSpPr>
          <p:cNvPr id="216069" name="Oval 5"/>
          <p:cNvSpPr>
            <a:spLocks noChangeArrowheads="1"/>
          </p:cNvSpPr>
          <p:nvPr/>
        </p:nvSpPr>
        <p:spPr bwMode="auto">
          <a:xfrm>
            <a:off x="73739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T3</a:t>
            </a:r>
            <a:endParaRPr lang="en-US" dirty="0"/>
          </a:p>
        </p:txBody>
      </p:sp>
      <p:sp>
        <p:nvSpPr>
          <p:cNvPr id="216070" name="Oval 6"/>
          <p:cNvSpPr>
            <a:spLocks noChangeArrowheads="1"/>
          </p:cNvSpPr>
          <p:nvPr/>
        </p:nvSpPr>
        <p:spPr bwMode="auto">
          <a:xfrm>
            <a:off x="91011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T2</a:t>
            </a:r>
            <a:endParaRPr lang="en-US" dirty="0"/>
          </a:p>
        </p:txBody>
      </p:sp>
      <p:cxnSp>
        <p:nvCxnSpPr>
          <p:cNvPr id="216076" name="AutoShape 12"/>
          <p:cNvCxnSpPr>
            <a:cxnSpLocks noChangeShapeType="1"/>
            <a:stCxn id="216068" idx="5"/>
            <a:endCxn id="216070" idx="1"/>
          </p:cNvCxnSpPr>
          <p:nvPr/>
        </p:nvCxnSpPr>
        <p:spPr bwMode="auto">
          <a:xfrm>
            <a:off x="8606102" y="2781565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7" name="AutoShape 13"/>
          <p:cNvCxnSpPr>
            <a:cxnSpLocks noChangeShapeType="1"/>
            <a:stCxn id="216070" idx="2"/>
            <a:endCxn id="216069" idx="6"/>
          </p:cNvCxnSpPr>
          <p:nvPr/>
        </p:nvCxnSpPr>
        <p:spPr bwMode="auto">
          <a:xfrm flipH="1">
            <a:off x="7805738" y="3922533"/>
            <a:ext cx="12954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8" name="AutoShape 14"/>
          <p:cNvCxnSpPr>
            <a:cxnSpLocks noChangeShapeType="1"/>
            <a:stCxn id="216069" idx="7"/>
            <a:endCxn id="216068" idx="3"/>
          </p:cNvCxnSpPr>
          <p:nvPr/>
        </p:nvCxnSpPr>
        <p:spPr bwMode="auto">
          <a:xfrm flipV="1">
            <a:off x="7742502" y="2781565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18995788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Timeouts</a:t>
            </a:r>
            <a:endParaRPr lang="en-US"/>
          </a:p>
        </p:txBody>
      </p:sp>
      <p:sp>
        <p:nvSpPr>
          <p:cNvPr id="21709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a transaction waits for a resource for longer than a given period (the timeout), the system assumes that the transaction is deadlocked and aborts it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AB887E-3475-8F49-B518-BB50D19E63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567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Timestamps</a:t>
            </a:r>
          </a:p>
        </p:txBody>
      </p:sp>
    </p:spTree>
    <p:extLst>
      <p:ext uri="{BB962C8B-B14F-4D97-AF65-F5344CB8AC3E}">
        <p14:creationId xmlns:p14="http://schemas.microsoft.com/office/powerpoint/2010/main" val="39405783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Timestamps</a:t>
            </a:r>
            <a:endParaRPr lang="en-US"/>
          </a:p>
        </p:txBody>
      </p:sp>
      <p:sp>
        <p:nvSpPr>
          <p:cNvPr id="2181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An alternative to locks – deadlock cannot occur</a:t>
            </a:r>
          </a:p>
          <a:p>
            <a:r>
              <a:rPr lang="en-GB" dirty="0"/>
              <a:t>Timestamps are unique identifiers for transactions – the transaction start time: TS(T)</a:t>
            </a:r>
          </a:p>
          <a:p>
            <a:r>
              <a:rPr lang="en-GB" dirty="0"/>
              <a:t>For each resource X, there is:</a:t>
            </a:r>
          </a:p>
          <a:p>
            <a:pPr lvl="1"/>
            <a:r>
              <a:rPr lang="en-GB" dirty="0"/>
              <a:t>A read timestamp, read-TS(X)</a:t>
            </a:r>
          </a:p>
          <a:p>
            <a:pPr lvl="1"/>
            <a:r>
              <a:rPr lang="en-GB" dirty="0"/>
              <a:t>A write timestamp, write-TS(X)</a:t>
            </a:r>
          </a:p>
          <a:p>
            <a:r>
              <a:rPr lang="en-GB" dirty="0"/>
              <a:t>read-TS(X) and write-TS(X) are set to the timestamp of the most recent corresponding transaction that accessed resource X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220563-8AC5-1B48-87F1-BBA54FFABB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9560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Timestamp Ordering</a:t>
            </a:r>
            <a:endParaRPr lang="en-US"/>
          </a:p>
        </p:txBody>
      </p:sp>
      <p:sp>
        <p:nvSpPr>
          <p:cNvPr id="222211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Transactions are ordered based on their timestamps</a:t>
            </a:r>
          </a:p>
          <a:p>
            <a:pPr lvl="1"/>
            <a:r>
              <a:rPr lang="en-GB" dirty="0"/>
              <a:t>Schedule is </a:t>
            </a:r>
            <a:r>
              <a:rPr lang="en-GB" dirty="0" err="1"/>
              <a:t>serialisable</a:t>
            </a:r>
            <a:endParaRPr lang="en-GB" dirty="0"/>
          </a:p>
          <a:p>
            <a:pPr lvl="1"/>
            <a:r>
              <a:rPr lang="en-GB" dirty="0"/>
              <a:t>Equivalent serial schedule has the transactions in order of their timestamps</a:t>
            </a:r>
          </a:p>
          <a:p>
            <a:pPr marL="0" indent="0">
              <a:buNone/>
            </a:pPr>
            <a:r>
              <a:rPr lang="en-GB" dirty="0"/>
              <a:t>For each resource accessing by conflicting operations, the order in which the resource is accessed must not violate the </a:t>
            </a:r>
            <a:r>
              <a:rPr lang="en-GB" dirty="0" err="1"/>
              <a:t>serialisability</a:t>
            </a:r>
            <a:r>
              <a:rPr lang="en-GB" dirty="0"/>
              <a:t> order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1650ADA-8CAE-2148-85B5-15E2E62A15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0966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Basic Timestamp Ordering</a:t>
            </a:r>
            <a:endParaRPr lang="en-US"/>
          </a:p>
        </p:txBody>
      </p:sp>
      <p:sp>
        <p:nvSpPr>
          <p:cNvPr id="22323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TS(T) is compared with read-TS(X) and write-TS(X)</a:t>
            </a:r>
          </a:p>
          <a:p>
            <a:pPr lvl="1"/>
            <a:r>
              <a:rPr lang="en-GB" dirty="0"/>
              <a:t>Has this item been read or written before transaction T has had an opportunity to read/write?</a:t>
            </a:r>
          </a:p>
          <a:p>
            <a:pPr lvl="1"/>
            <a:r>
              <a:rPr lang="en-GB" dirty="0"/>
              <a:t>Ensure that timestamp ordering is not violated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If timestamp ordering is violated, transaction is aborted and resubmitted with a new timestamp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713B01-CB4E-1748-A24F-984A1E1490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 versus </a:t>
            </a:r>
            <a:r>
              <a:rPr lang="en-US" dirty="0" err="1"/>
              <a:t>Serialisable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an ideal world, we would run transactions </a:t>
            </a:r>
            <a:r>
              <a:rPr lang="en-US" b="1" dirty="0"/>
              <a:t>serially</a:t>
            </a:r>
          </a:p>
          <a:p>
            <a:pPr lvl="1"/>
            <a:r>
              <a:rPr lang="en-US" dirty="0"/>
              <a:t>Transactions runs one at a time, with no overlap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practice, some parallelism is required</a:t>
            </a:r>
          </a:p>
          <a:p>
            <a:pPr lvl="1"/>
            <a:r>
              <a:rPr lang="en-US" dirty="0"/>
              <a:t>Too many transactions for serial execution!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Transactions should be </a:t>
            </a:r>
            <a:r>
              <a:rPr lang="en-US" b="1" dirty="0" err="1"/>
              <a:t>serialisable</a:t>
            </a:r>
            <a:endParaRPr lang="en-US" b="1" dirty="0"/>
          </a:p>
          <a:p>
            <a:pPr lvl="1"/>
            <a:r>
              <a:rPr lang="en-US" dirty="0"/>
              <a:t>Should behave as if they were serial, but may be executed concurrently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DEFC33-2082-3146-BA5E-1B92C54833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896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Timestamp Ordering: write(X)</a:t>
            </a:r>
            <a:endParaRPr lang="en-US" dirty="0"/>
          </a:p>
        </p:txBody>
      </p:sp>
      <p:sp>
        <p:nvSpPr>
          <p:cNvPr id="2191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read-TS(X) &gt; TS(T) or write-TS(X) &gt; TS(T)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abort and rollback T and reject operation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else</a:t>
            </a:r>
            <a:r>
              <a:rPr lang="en-GB" dirty="0">
                <a:latin typeface="Lucida Console" panose="020B0609040504020204" pitchFamily="49" charset="0"/>
              </a:rPr>
              <a:t>	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execute write(X)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set write-TS(X) to TS(T)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CBD738-8F76-2149-A2A0-0C0A6F24A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012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09670" y="2294054"/>
            <a:ext cx="246093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TS(T1)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TS(T1)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110433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5888240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545960" y="2265680"/>
            <a:ext cx="1045441" cy="1700292"/>
            <a:chOff x="6021959" y="2265680"/>
            <a:chExt cx="1045441" cy="1700292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6540691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21959" y="3596640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891687" y="5962092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15858" y="5962413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386506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  <p:bldP spid="38" grpId="0"/>
      <p:bldP spid="55" grpId="0"/>
      <p:bldP spid="30" grpId="0"/>
      <p:bldP spid="30" grpId="1"/>
      <p:bldP spid="3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09671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110432" y="2294053"/>
            <a:ext cx="23871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&gt; TS(T1)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76640" y="430809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abort T1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898400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45960" y="2265680"/>
            <a:ext cx="1045441" cy="2615816"/>
            <a:chOff x="6021959" y="2265680"/>
            <a:chExt cx="1045441" cy="261581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6540691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6021959" y="451216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040136" y="5927976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184062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/>
      <p:bldP spid="55" grpId="0"/>
      <p:bldP spid="14" grpId="0"/>
      <p:bldP spid="34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Timestamp Ordering: read(X)</a:t>
            </a:r>
            <a:endParaRPr lang="en-US" dirty="0"/>
          </a:p>
        </p:txBody>
      </p:sp>
      <p:sp>
        <p:nvSpPr>
          <p:cNvPr id="2201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write-TS(X) &gt; TS(T)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abort and rollback T and reject operation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else</a:t>
            </a:r>
            <a:r>
              <a:rPr lang="en-GB" dirty="0">
                <a:latin typeface="Lucida Console" panose="020B0609040504020204" pitchFamily="49" charset="0"/>
              </a:rPr>
              <a:t>	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execute read(X)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set read-TS(X) to max(TS(T), read-TS(X))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5E8AF3-1E4C-2049-A83F-5A24CDFAFE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5571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Thomas’s Write Rule</a:t>
            </a: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Modification of Basic TO that rejects fewer write operations</a:t>
            </a:r>
          </a:p>
          <a:p>
            <a:r>
              <a:rPr lang="en-GB" dirty="0"/>
              <a:t>Weakens the checks for write (X) so that obsolete write operations are ignored</a:t>
            </a:r>
          </a:p>
          <a:p>
            <a:r>
              <a:rPr lang="en-GB" dirty="0"/>
              <a:t>Does not enforce </a:t>
            </a:r>
            <a:r>
              <a:rPr lang="en-GB" dirty="0" err="1"/>
              <a:t>serialisability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34E81E-AC7D-AC42-862A-DBD4B12A6D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6947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Thomas’s Write Rule</a:t>
            </a: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read-TS(X) &gt; TS(T)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roll back T and reject operation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write-TS(X) &gt; TS(T)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do not execute write (X)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continue processing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else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execute write(X)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set write-TS(X) to TS(T)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847E19-0C7D-294E-8D4E-9B133CE1AF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5101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Granularity and Concurrency</a:t>
            </a:r>
          </a:p>
        </p:txBody>
      </p:sp>
    </p:spTree>
    <p:extLst>
      <p:ext uri="{BB962C8B-B14F-4D97-AF65-F5344CB8AC3E}">
        <p14:creationId xmlns:p14="http://schemas.microsoft.com/office/powerpoint/2010/main" val="17699200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Granularity of Data Items</a:t>
            </a:r>
            <a:endParaRPr lang="en-US"/>
          </a:p>
        </p:txBody>
      </p:sp>
      <p:sp>
        <p:nvSpPr>
          <p:cNvPr id="2263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should be locked?</a:t>
            </a:r>
          </a:p>
          <a:p>
            <a:pPr lvl="1"/>
            <a:r>
              <a:rPr lang="en-GB" dirty="0"/>
              <a:t>Record</a:t>
            </a:r>
          </a:p>
          <a:p>
            <a:pPr lvl="1"/>
            <a:r>
              <a:rPr lang="en-GB" dirty="0"/>
              <a:t>Field value of record</a:t>
            </a:r>
          </a:p>
          <a:p>
            <a:pPr lvl="1"/>
            <a:r>
              <a:rPr lang="en-GB" dirty="0"/>
              <a:t>Disc block</a:t>
            </a:r>
          </a:p>
          <a:p>
            <a:pPr lvl="1"/>
            <a:r>
              <a:rPr lang="en-GB" dirty="0"/>
              <a:t>File</a:t>
            </a:r>
          </a:p>
          <a:p>
            <a:pPr lvl="1"/>
            <a:r>
              <a:rPr lang="en-GB" dirty="0"/>
              <a:t>Database</a:t>
            </a:r>
          </a:p>
          <a:p>
            <a:pPr marL="0" indent="0">
              <a:buNone/>
            </a:pPr>
            <a:r>
              <a:rPr lang="en-GB" dirty="0"/>
              <a:t>Coarser granularity gives lower degree of concurrency</a:t>
            </a:r>
          </a:p>
          <a:p>
            <a:pPr marL="0" indent="0">
              <a:buNone/>
            </a:pPr>
            <a:r>
              <a:rPr lang="en-GB" dirty="0"/>
              <a:t>Finer granularity gives higher overhead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B9148-F7F1-C149-8DCB-AB3416AB94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4633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22EFB-1FC6-1746-81D7-4EF571273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</a:t>
            </a:r>
            <a:r>
              <a:rPr lang="en-GB"/>
              <a:t>: Logging </a:t>
            </a:r>
            <a:r>
              <a:rPr lang="en-GB" dirty="0"/>
              <a:t>and Recovery</a:t>
            </a:r>
          </a:p>
        </p:txBody>
      </p:sp>
    </p:spTree>
    <p:extLst>
      <p:ext uri="{BB962C8B-B14F-4D97-AF65-F5344CB8AC3E}">
        <p14:creationId xmlns:p14="http://schemas.microsoft.com/office/powerpoint/2010/main" val="1734611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5016000" y="1773238"/>
            <a:ext cx="2160000" cy="3600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updates go wrong, part two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D4CA-04EE-E441-9AEB-95BC0AEB61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 bwMode="auto">
          <a:xfrm>
            <a:off x="1995357" y="1833166"/>
            <a:ext cx="17352" cy="35961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671910" y="574490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EF28C2-B608-1F4C-BE16-315986A92F9F}"/>
              </a:ext>
            </a:extLst>
          </p:cNvPr>
          <p:cNvSpPr txBox="1"/>
          <p:nvPr/>
        </p:nvSpPr>
        <p:spPr>
          <a:xfrm>
            <a:off x="5258757" y="2304541"/>
            <a:ext cx="1667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Add £100 to </a:t>
            </a:r>
          </a:p>
          <a:p>
            <a:pPr algn="ctr"/>
            <a:r>
              <a:rPr lang="en-US" dirty="0"/>
              <a:t>account 123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5FC594-330A-1E4F-918C-DF7B571416B4}"/>
              </a:ext>
            </a:extLst>
          </p:cNvPr>
          <p:cNvSpPr txBox="1"/>
          <p:nvPr/>
        </p:nvSpPr>
        <p:spPr>
          <a:xfrm>
            <a:off x="5004196" y="4473760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Subtract £100</a:t>
            </a:r>
          </a:p>
          <a:p>
            <a:pPr algn="ctr"/>
            <a:r>
              <a:rPr lang="en-US" dirty="0"/>
              <a:t>from account 456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7F1ACD-45F3-4B43-87FF-7E8FA80CBDBB}"/>
              </a:ext>
            </a:extLst>
          </p:cNvPr>
          <p:cNvSpPr txBox="1"/>
          <p:nvPr/>
        </p:nvSpPr>
        <p:spPr>
          <a:xfrm>
            <a:off x="5408468" y="3429001"/>
            <a:ext cx="1334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CRASH!</a:t>
            </a:r>
          </a:p>
        </p:txBody>
      </p:sp>
    </p:spTree>
    <p:extLst>
      <p:ext uri="{BB962C8B-B14F-4D97-AF65-F5344CB8AC3E}">
        <p14:creationId xmlns:p14="http://schemas.microsoft.com/office/powerpoint/2010/main" val="426858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System failure partway through a transaction may leave the database in an inconsistent state</a:t>
            </a:r>
          </a:p>
          <a:p>
            <a:pPr marL="0" indent="0">
              <a:buNone/>
            </a:pPr>
            <a:r>
              <a:rPr lang="en-GB" dirty="0"/>
              <a:t>Transactions are </a:t>
            </a:r>
            <a:r>
              <a:rPr lang="en-GB" b="1" dirty="0"/>
              <a:t>atomic</a:t>
            </a:r>
            <a:r>
              <a:rPr lang="en-GB" dirty="0"/>
              <a:t>: operations within a transaction should either all be executed successfully or not be executed at all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88BAC8-5106-4C43-8181-7746E489B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7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Problems</a:t>
            </a:r>
          </a:p>
        </p:txBody>
      </p:sp>
    </p:spTree>
    <p:extLst>
      <p:ext uri="{BB962C8B-B14F-4D97-AF65-F5344CB8AC3E}">
        <p14:creationId xmlns:p14="http://schemas.microsoft.com/office/powerpoint/2010/main" val="2606702949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368</TotalTime>
  <Words>2266</Words>
  <Application>Microsoft Macintosh PowerPoint</Application>
  <PresentationFormat>Widescreen</PresentationFormat>
  <Paragraphs>642</Paragraphs>
  <Slides>68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68</vt:i4>
      </vt:variant>
    </vt:vector>
  </HeadingPairs>
  <TitlesOfParts>
    <vt:vector size="82" baseType="lpstr">
      <vt:lpstr>Arial</vt:lpstr>
      <vt:lpstr>Calibri</vt:lpstr>
      <vt:lpstr>Lucida Console</vt:lpstr>
      <vt:lpstr>Lucida Grande</vt:lpstr>
      <vt:lpstr>Lucida Sans</vt:lpstr>
      <vt:lpstr>Wingdings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Transactions and Concurrency</vt:lpstr>
      <vt:lpstr>Overview</vt:lpstr>
      <vt:lpstr>Concurrency</vt:lpstr>
      <vt:lpstr>When updates go wrong, part one</vt:lpstr>
      <vt:lpstr>Serial versus Serialisable</vt:lpstr>
      <vt:lpstr>When updates go wrong, part two</vt:lpstr>
      <vt:lpstr>Atomicity</vt:lpstr>
      <vt:lpstr>Transaction Problems</vt:lpstr>
      <vt:lpstr>Basic database access operations</vt:lpstr>
      <vt:lpstr>Example Transactions</vt:lpstr>
      <vt:lpstr>Concurrency</vt:lpstr>
      <vt:lpstr>The Lost Update Problem</vt:lpstr>
      <vt:lpstr>PowerPoint Presentation</vt:lpstr>
      <vt:lpstr>The Temporary Update (Dirty Read) Problem</vt:lpstr>
      <vt:lpstr>PowerPoint Presentation</vt:lpstr>
      <vt:lpstr>The Incorrect Summary Problem</vt:lpstr>
      <vt:lpstr>PowerPoint Presentation</vt:lpstr>
      <vt:lpstr>The Unrepeatable Read Problem</vt:lpstr>
      <vt:lpstr>Transaction Processing</vt:lpstr>
      <vt:lpstr>Transaction Life Cycle</vt:lpstr>
      <vt:lpstr>Transaction Life Cycle</vt:lpstr>
      <vt:lpstr>ACID</vt:lpstr>
      <vt:lpstr>ACID Properties</vt:lpstr>
      <vt:lpstr>Schedules</vt:lpstr>
      <vt:lpstr>Serial and Serialisable</vt:lpstr>
      <vt:lpstr>Schedule Equivalence</vt:lpstr>
      <vt:lpstr>Serial Schedule T1;T2</vt:lpstr>
      <vt:lpstr>Serial Schedule T2;T1</vt:lpstr>
      <vt:lpstr>Non-Serial and Non-Serialisable Schedule</vt:lpstr>
      <vt:lpstr>Non-Serial but Serialisable Schedule</vt:lpstr>
      <vt:lpstr>Locking</vt:lpstr>
      <vt:lpstr>Locking</vt:lpstr>
      <vt:lpstr>Lock Operations</vt:lpstr>
      <vt:lpstr>Lock Outcome</vt:lpstr>
      <vt:lpstr>Locking Rules</vt:lpstr>
      <vt:lpstr>Lock Conversion</vt:lpstr>
      <vt:lpstr>Locking Example</vt:lpstr>
      <vt:lpstr>Locking Example</vt:lpstr>
      <vt:lpstr>PowerPoint Presentation</vt:lpstr>
      <vt:lpstr>PowerPoint Presentation</vt:lpstr>
      <vt:lpstr>Serial Schedules</vt:lpstr>
      <vt:lpstr>PowerPoint Presentation</vt:lpstr>
      <vt:lpstr>Locking Example</vt:lpstr>
      <vt:lpstr>Two-Phase Locking (2PL)</vt:lpstr>
      <vt:lpstr>Locking and Serialisability</vt:lpstr>
      <vt:lpstr>Two-Phase Locking</vt:lpstr>
      <vt:lpstr>Two-Phase Locking Example</vt:lpstr>
      <vt:lpstr>Deadlock</vt:lpstr>
      <vt:lpstr>When 2PL goes wrong</vt:lpstr>
      <vt:lpstr>Deadlock</vt:lpstr>
      <vt:lpstr>Deadlock</vt:lpstr>
      <vt:lpstr>Dealing with Deadlock</vt:lpstr>
      <vt:lpstr>Wait-For Graph</vt:lpstr>
      <vt:lpstr>Timeouts</vt:lpstr>
      <vt:lpstr>Timestamps</vt:lpstr>
      <vt:lpstr>Timestamps</vt:lpstr>
      <vt:lpstr>Timestamp Ordering</vt:lpstr>
      <vt:lpstr>Basic Timestamp Ordering</vt:lpstr>
      <vt:lpstr>Basic Timestamp Ordering: write(X)</vt:lpstr>
      <vt:lpstr>Basic Timestamp Ordering</vt:lpstr>
      <vt:lpstr>Basic Timestamp Ordering</vt:lpstr>
      <vt:lpstr>Basic Timestamp Ordering: read(X)</vt:lpstr>
      <vt:lpstr>Thomas’s Write Rule</vt:lpstr>
      <vt:lpstr>Thomas’s Write Rule</vt:lpstr>
      <vt:lpstr>Granularity and Concurrency</vt:lpstr>
      <vt:lpstr>Granularity of Data Items</vt:lpstr>
      <vt:lpstr>Next Lecture: Logging and Recovery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9</cp:revision>
  <dcterms:created xsi:type="dcterms:W3CDTF">2019-02-28T16:08:16Z</dcterms:created>
  <dcterms:modified xsi:type="dcterms:W3CDTF">2019-03-01T10:51:56Z</dcterms:modified>
</cp:coreProperties>
</file>