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48"/>
  </p:notesMasterIdLst>
  <p:sldIdLst>
    <p:sldId id="373" r:id="rId3"/>
    <p:sldId id="385" r:id="rId4"/>
    <p:sldId id="375" r:id="rId5"/>
    <p:sldId id="272" r:id="rId6"/>
    <p:sldId id="372" r:id="rId7"/>
    <p:sldId id="376" r:id="rId8"/>
    <p:sldId id="377" r:id="rId9"/>
    <p:sldId id="378" r:id="rId10"/>
    <p:sldId id="379" r:id="rId11"/>
    <p:sldId id="380" r:id="rId12"/>
    <p:sldId id="381" r:id="rId13"/>
    <p:sldId id="383" r:id="rId14"/>
    <p:sldId id="382" r:id="rId15"/>
    <p:sldId id="384" r:id="rId16"/>
    <p:sldId id="390" r:id="rId17"/>
    <p:sldId id="315" r:id="rId18"/>
    <p:sldId id="387" r:id="rId19"/>
    <p:sldId id="388" r:id="rId20"/>
    <p:sldId id="317" r:id="rId21"/>
    <p:sldId id="318" r:id="rId22"/>
    <p:sldId id="319" r:id="rId23"/>
    <p:sldId id="320" r:id="rId24"/>
    <p:sldId id="386" r:id="rId25"/>
    <p:sldId id="395" r:id="rId26"/>
    <p:sldId id="391" r:id="rId27"/>
    <p:sldId id="396" r:id="rId28"/>
    <p:sldId id="392" r:id="rId29"/>
    <p:sldId id="393" r:id="rId30"/>
    <p:sldId id="394" r:id="rId31"/>
    <p:sldId id="259" r:id="rId32"/>
    <p:sldId id="398" r:id="rId33"/>
    <p:sldId id="401" r:id="rId34"/>
    <p:sldId id="399" r:id="rId35"/>
    <p:sldId id="402" r:id="rId36"/>
    <p:sldId id="403" r:id="rId37"/>
    <p:sldId id="404" r:id="rId38"/>
    <p:sldId id="400" r:id="rId39"/>
    <p:sldId id="405" r:id="rId40"/>
    <p:sldId id="406" r:id="rId41"/>
    <p:sldId id="407" r:id="rId42"/>
    <p:sldId id="408" r:id="rId43"/>
    <p:sldId id="409" r:id="rId44"/>
    <p:sldId id="258" r:id="rId45"/>
    <p:sldId id="410" r:id="rId46"/>
    <p:sldId id="2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9"/>
    <p:restoredTop sz="92543"/>
  </p:normalViewPr>
  <p:slideViewPr>
    <p:cSldViewPr snapToGrid="0" snapToObjects="1">
      <p:cViewPr varScale="1">
        <p:scale>
          <a:sx n="121" d="100"/>
          <a:sy n="121" d="100"/>
        </p:scale>
        <p:origin x="36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144AC3-0BD6-5642-AFE7-59BA9ABD35DA}" type="datetimeFigureOut">
              <a:rPr lang="en-US" smtClean="0"/>
              <a:t>3/3/19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3D0FC-6D94-9740-A358-0B3930DC35CA}" type="slidenum">
              <a:rPr lang="en-US" smtClean="0"/>
              <a:t>‹#›</a:t>
            </a:fld>
            <a:endParaRPr lang="en-US"/>
          </a:p>
        </p:txBody>
      </p:sp>
    </p:spTree>
    <p:extLst>
      <p:ext uri="{BB962C8B-B14F-4D97-AF65-F5344CB8AC3E}">
        <p14:creationId xmlns:p14="http://schemas.microsoft.com/office/powerpoint/2010/main" val="225850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53397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05760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98655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23906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7184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08650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60985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2467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728339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0254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04904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Increase</a:t>
            </a:r>
          </a:p>
        </p:txBody>
      </p:sp>
      <p:sp>
        <p:nvSpPr>
          <p:cNvPr id="4" name="Slide Number Placeholder 3"/>
          <p:cNvSpPr>
            <a:spLocks noGrp="1"/>
          </p:cNvSpPr>
          <p:nvPr>
            <p:ph type="sldNum" sz="quarter" idx="5"/>
          </p:nvPr>
        </p:nvSpPr>
        <p:spPr/>
        <p:txBody>
          <a:bodyPr/>
          <a:lstStyle/>
          <a:p>
            <a:fld id="{E943D0FC-6D94-9740-A358-0B3930DC35CA}" type="slidenum">
              <a:rPr lang="en-US" smtClean="0"/>
              <a:t>4</a:t>
            </a:fld>
            <a:endParaRPr lang="en-US"/>
          </a:p>
        </p:txBody>
      </p:sp>
    </p:spTree>
    <p:extLst>
      <p:ext uri="{BB962C8B-B14F-4D97-AF65-F5344CB8AC3E}">
        <p14:creationId xmlns:p14="http://schemas.microsoft.com/office/powerpoint/2010/main" val="243530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r>
              <a:rPr lang="en-US" dirty="0"/>
              <a:t>Millennial Bashing – The Overton Window</a:t>
            </a:r>
          </a:p>
        </p:txBody>
      </p:sp>
    </p:spTree>
    <p:extLst>
      <p:ext uri="{BB962C8B-B14F-4D97-AF65-F5344CB8AC3E}">
        <p14:creationId xmlns:p14="http://schemas.microsoft.com/office/powerpoint/2010/main" val="20834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850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586901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8945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8058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r>
              <a:rPr lang="en-US" dirty="0" err="1"/>
              <a:t>Reletively</a:t>
            </a:r>
            <a:r>
              <a:rPr lang="en-US" dirty="0"/>
              <a:t> Low penetration rates</a:t>
            </a:r>
          </a:p>
        </p:txBody>
      </p:sp>
    </p:spTree>
    <p:extLst>
      <p:ext uri="{BB962C8B-B14F-4D97-AF65-F5344CB8AC3E}">
        <p14:creationId xmlns:p14="http://schemas.microsoft.com/office/powerpoint/2010/main" val="172526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r>
              <a:rPr lang="en-US" dirty="0"/>
              <a:t>Even for Social Media users other sources of news very important</a:t>
            </a:r>
          </a:p>
        </p:txBody>
      </p:sp>
    </p:spTree>
    <p:extLst>
      <p:ext uri="{BB962C8B-B14F-4D97-AF65-F5344CB8AC3E}">
        <p14:creationId xmlns:p14="http://schemas.microsoft.com/office/powerpoint/2010/main" val="1834917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9115E1-38CD-5943-A6F0-551CF7FBC4C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r>
              <a:rPr lang="en-US" dirty="0"/>
              <a:t>Even for Social Media users other sources of news very important</a:t>
            </a:r>
          </a:p>
        </p:txBody>
      </p:sp>
    </p:spTree>
    <p:extLst>
      <p:ext uri="{BB962C8B-B14F-4D97-AF65-F5344CB8AC3E}">
        <p14:creationId xmlns:p14="http://schemas.microsoft.com/office/powerpoint/2010/main" val="3054255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31069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3307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3D0FC-6D94-9740-A358-0B3930DC35CA}" type="slidenum">
              <a:rPr lang="en-US" smtClean="0"/>
              <a:t>8</a:t>
            </a:fld>
            <a:endParaRPr lang="en-US"/>
          </a:p>
        </p:txBody>
      </p:sp>
    </p:spTree>
    <p:extLst>
      <p:ext uri="{BB962C8B-B14F-4D97-AF65-F5344CB8AC3E}">
        <p14:creationId xmlns:p14="http://schemas.microsoft.com/office/powerpoint/2010/main" val="74877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848989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08628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7AB033-2E25-874E-9C73-4D39007063E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45439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3D0FC-6D94-9740-A358-0B3930DC35CA}" type="slidenum">
              <a:rPr lang="en-US" smtClean="0"/>
              <a:t>9</a:t>
            </a:fld>
            <a:endParaRPr lang="en-US"/>
          </a:p>
        </p:txBody>
      </p:sp>
    </p:spTree>
    <p:extLst>
      <p:ext uri="{BB962C8B-B14F-4D97-AF65-F5344CB8AC3E}">
        <p14:creationId xmlns:p14="http://schemas.microsoft.com/office/powerpoint/2010/main" val="392637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3D0FC-6D94-9740-A358-0B3930DC35CA}" type="slidenum">
              <a:rPr lang="en-US" smtClean="0"/>
              <a:t>10</a:t>
            </a:fld>
            <a:endParaRPr lang="en-US"/>
          </a:p>
        </p:txBody>
      </p:sp>
    </p:spTree>
    <p:extLst>
      <p:ext uri="{BB962C8B-B14F-4D97-AF65-F5344CB8AC3E}">
        <p14:creationId xmlns:p14="http://schemas.microsoft.com/office/powerpoint/2010/main" val="208656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cascades</a:t>
            </a:r>
          </a:p>
        </p:txBody>
      </p:sp>
      <p:sp>
        <p:nvSpPr>
          <p:cNvPr id="4" name="Slide Number Placeholder 3"/>
          <p:cNvSpPr>
            <a:spLocks noGrp="1"/>
          </p:cNvSpPr>
          <p:nvPr>
            <p:ph type="sldNum" sz="quarter" idx="5"/>
          </p:nvPr>
        </p:nvSpPr>
        <p:spPr/>
        <p:txBody>
          <a:bodyPr/>
          <a:lstStyle/>
          <a:p>
            <a:fld id="{E943D0FC-6D94-9740-A358-0B3930DC35CA}" type="slidenum">
              <a:rPr lang="en-US" smtClean="0"/>
              <a:t>11</a:t>
            </a:fld>
            <a:endParaRPr lang="en-US"/>
          </a:p>
        </p:txBody>
      </p:sp>
    </p:spTree>
    <p:extLst>
      <p:ext uri="{BB962C8B-B14F-4D97-AF65-F5344CB8AC3E}">
        <p14:creationId xmlns:p14="http://schemas.microsoft.com/office/powerpoint/2010/main" val="213746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cascades</a:t>
            </a:r>
          </a:p>
        </p:txBody>
      </p:sp>
      <p:sp>
        <p:nvSpPr>
          <p:cNvPr id="4" name="Slide Number Placeholder 3"/>
          <p:cNvSpPr>
            <a:spLocks noGrp="1"/>
          </p:cNvSpPr>
          <p:nvPr>
            <p:ph type="sldNum" sz="quarter" idx="5"/>
          </p:nvPr>
        </p:nvSpPr>
        <p:spPr/>
        <p:txBody>
          <a:bodyPr/>
          <a:lstStyle/>
          <a:p>
            <a:fld id="{E943D0FC-6D94-9740-A358-0B3930DC35CA}" type="slidenum">
              <a:rPr lang="en-US" smtClean="0"/>
              <a:t>12</a:t>
            </a:fld>
            <a:endParaRPr lang="en-US"/>
          </a:p>
        </p:txBody>
      </p:sp>
    </p:spTree>
    <p:extLst>
      <p:ext uri="{BB962C8B-B14F-4D97-AF65-F5344CB8AC3E}">
        <p14:creationId xmlns:p14="http://schemas.microsoft.com/office/powerpoint/2010/main" val="692434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43D0FC-6D94-9740-A358-0B3930DC35CA}" type="slidenum">
              <a:rPr lang="en-US" smtClean="0"/>
              <a:t>13</a:t>
            </a:fld>
            <a:endParaRPr lang="en-US"/>
          </a:p>
        </p:txBody>
      </p:sp>
    </p:spTree>
    <p:extLst>
      <p:ext uri="{BB962C8B-B14F-4D97-AF65-F5344CB8AC3E}">
        <p14:creationId xmlns:p14="http://schemas.microsoft.com/office/powerpoint/2010/main" val="13412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471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062D10F-0183-DA4D-8A77-5A8728DECF76}" type="datetimeFigureOut">
              <a:rPr lang="en-US" smtClean="0"/>
              <a:t>3/3/19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7131723C-F215-7842-B29D-BE584C39D0A7}" type="slidenum">
              <a:rPr lang="en-US" smtClean="0"/>
              <a:t>‹#›</a:t>
            </a:fld>
            <a:endParaRPr lang="en-US"/>
          </a:p>
        </p:txBody>
      </p:sp>
    </p:spTree>
    <p:extLst>
      <p:ext uri="{BB962C8B-B14F-4D97-AF65-F5344CB8AC3E}">
        <p14:creationId xmlns:p14="http://schemas.microsoft.com/office/powerpoint/2010/main" val="4171308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2D10F-0183-DA4D-8A77-5A8728DECF7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409834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062D10F-0183-DA4D-8A77-5A8728DECF76}" type="datetimeFigureOut">
              <a:rPr lang="en-US" smtClean="0"/>
              <a:t>3/3/19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7131723C-F215-7842-B29D-BE584C39D0A7}" type="slidenum">
              <a:rPr lang="en-US" smtClean="0"/>
              <a:t>‹#›</a:t>
            </a:fld>
            <a:endParaRPr lang="en-US"/>
          </a:p>
        </p:txBody>
      </p:sp>
    </p:spTree>
    <p:extLst>
      <p:ext uri="{BB962C8B-B14F-4D97-AF65-F5344CB8AC3E}">
        <p14:creationId xmlns:p14="http://schemas.microsoft.com/office/powerpoint/2010/main" val="672536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7319512" y="0"/>
            <a:ext cx="4525024"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Date Placeholder 3"/>
          <p:cNvSpPr>
            <a:spLocks noGrp="1"/>
          </p:cNvSpPr>
          <p:nvPr>
            <p:ph type="dt" sz="half" idx="10"/>
          </p:nvPr>
        </p:nvSpPr>
        <p:spPr/>
        <p:txBody>
          <a:bodyPr/>
          <a:lstStyle/>
          <a:p>
            <a:fld id="{A36A696D-22F7-F041-970E-4294EE310222}"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DC041-A041-8F4B-8E27-41918442D714}" type="slidenum">
              <a:rPr lang="en-US" smtClean="0"/>
              <a:t>‹#›</a:t>
            </a:fld>
            <a:endParaRPr lang="en-US"/>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GB"/>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71327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2"/>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8"/>
            <a:ext cx="2844800" cy="365125"/>
          </a:xfrm>
        </p:spPr>
        <p:txBody>
          <a:bodyPr/>
          <a:lstStyle>
            <a:lvl1pPr>
              <a:defRPr>
                <a:solidFill>
                  <a:schemeClr val="accent1">
                    <a:lumMod val="75000"/>
                    <a:lumOff val="25000"/>
                  </a:schemeClr>
                </a:solidFill>
              </a:defRPr>
            </a:lvl1pPr>
          </a:lstStyle>
          <a:p>
            <a:fld id="{28E80666-FB37-4B36-9149-507F3B0178E3}" type="datetimeFigureOut">
              <a:rPr lang="en-US" smtClean="0"/>
              <a:pPr/>
              <a:t>3/3/19</a:t>
            </a:fld>
            <a:endParaRPr lang="en-US"/>
          </a:p>
        </p:txBody>
      </p:sp>
      <p:sp>
        <p:nvSpPr>
          <p:cNvPr id="5" name="Footer Placeholder 4"/>
          <p:cNvSpPr>
            <a:spLocks noGrp="1"/>
          </p:cNvSpPr>
          <p:nvPr>
            <p:ph type="ftr" sz="quarter" idx="11"/>
          </p:nvPr>
        </p:nvSpPr>
        <p:spPr>
          <a:xfrm>
            <a:off x="581192" y="5951812"/>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8"/>
            <a:ext cx="1016440" cy="365125"/>
          </a:xfrm>
        </p:spPr>
        <p:txBody>
          <a:bodyPr/>
          <a:lstStyle>
            <a:lvl1pPr>
              <a:defRPr>
                <a:solidFill>
                  <a:schemeClr val="accent1">
                    <a:lumMod val="75000"/>
                    <a:lumOff val="25000"/>
                  </a:schemeClr>
                </a:solidFill>
              </a:defRPr>
            </a:lvl1pPr>
          </a:lstStyle>
          <a:p>
            <a:fld id="{D739C4FB-7D33-419B-8833-D1372BFD11C8}" type="slidenum">
              <a:rPr lang="en-US" smtClean="0"/>
              <a:t>‹#›</a:t>
            </a:fld>
            <a:endParaRPr lang="en-US"/>
          </a:p>
        </p:txBody>
      </p:sp>
    </p:spTree>
    <p:extLst>
      <p:ext uri="{BB962C8B-B14F-4D97-AF65-F5344CB8AC3E}">
        <p14:creationId xmlns:p14="http://schemas.microsoft.com/office/powerpoint/2010/main" val="89958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A696D-22F7-F041-970E-4294EE310222}"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1" y="5956138"/>
            <a:ext cx="1052508" cy="365125"/>
          </a:xfrm>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1927720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8"/>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8E80666-FB37-4B36-9149-507F3B0178E3}" type="datetimeFigureOut">
              <a:rPr lang="en-US" smtClean="0"/>
              <a:pPr/>
              <a:t>3/3/19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7E63A33-8271-4DD0-9C48-789913D7C115}" type="slidenum">
              <a:rPr lang="en-US" smtClean="0"/>
              <a:pPr/>
              <a:t>‹#›</a:t>
            </a:fld>
            <a:endParaRPr lang="en-US"/>
          </a:p>
        </p:txBody>
      </p:sp>
    </p:spTree>
    <p:extLst>
      <p:ext uri="{BB962C8B-B14F-4D97-AF65-F5344CB8AC3E}">
        <p14:creationId xmlns:p14="http://schemas.microsoft.com/office/powerpoint/2010/main" val="2381776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6A696D-22F7-F041-970E-4294EE310222}"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1825279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9"/>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20" y="2250892"/>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7" y="2250892"/>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6A696D-22F7-F041-970E-4294EE310222}"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3743520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9"/>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6A696D-22F7-F041-970E-4294EE310222}"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1192900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A696D-22F7-F041-970E-4294EE310222}"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25679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62D10F-0183-DA4D-8A77-5A8728DECF76}"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270104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4"/>
            <a:ext cx="11298200" cy="12747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5"/>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36A696D-22F7-F041-970E-4294EE310222}" type="datetimeFigureOut">
              <a:rPr lang="en-US" smtClean="0"/>
              <a:t>3/3/19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183DC041-A041-8F4B-8E27-41918442D714}" type="slidenum">
              <a:rPr lang="en-US" smtClean="0"/>
              <a:t>‹#›</a:t>
            </a:fld>
            <a:endParaRPr lang="en-US"/>
          </a:p>
        </p:txBody>
      </p:sp>
    </p:spTree>
    <p:extLst>
      <p:ext uri="{BB962C8B-B14F-4D97-AF65-F5344CB8AC3E}">
        <p14:creationId xmlns:p14="http://schemas.microsoft.com/office/powerpoint/2010/main" val="3286199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9"/>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6"/>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36A696D-22F7-F041-970E-4294EE310222}"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1129878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A696D-22F7-F041-970E-4294EE310222}"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DC041-A041-8F4B-8E27-41918442D714}" type="slidenum">
              <a:rPr lang="en-US" smtClean="0"/>
              <a:t>‹#›</a:t>
            </a:fld>
            <a:endParaRPr lang="en-US"/>
          </a:p>
        </p:txBody>
      </p:sp>
    </p:spTree>
    <p:extLst>
      <p:ext uri="{BB962C8B-B14F-4D97-AF65-F5344CB8AC3E}">
        <p14:creationId xmlns:p14="http://schemas.microsoft.com/office/powerpoint/2010/main" val="178102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6"/>
            <a:ext cx="2906817" cy="581695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8"/>
            <a:ext cx="1328141" cy="365125"/>
          </a:xfrm>
        </p:spPr>
        <p:txBody>
          <a:bodyPr/>
          <a:lstStyle>
            <a:lvl1pPr>
              <a:defRPr>
                <a:solidFill>
                  <a:schemeClr val="accent1">
                    <a:lumMod val="75000"/>
                    <a:lumOff val="25000"/>
                  </a:schemeClr>
                </a:solidFill>
              </a:defRPr>
            </a:lvl1pPr>
          </a:lstStyle>
          <a:p>
            <a:fld id="{A36A696D-22F7-F041-970E-4294EE310222}" type="datetimeFigureOut">
              <a:rPr lang="en-US" smtClean="0"/>
              <a:t>3/3/19</a:t>
            </a:fld>
            <a:endParaRPr lang="en-US"/>
          </a:p>
        </p:txBody>
      </p:sp>
      <p:sp>
        <p:nvSpPr>
          <p:cNvPr id="5" name="Footer Placeholder 4"/>
          <p:cNvSpPr>
            <a:spLocks noGrp="1"/>
          </p:cNvSpPr>
          <p:nvPr>
            <p:ph type="ftr" sz="quarter" idx="11"/>
          </p:nvPr>
        </p:nvSpPr>
        <p:spPr>
          <a:xfrm>
            <a:off x="774925" y="5951812"/>
            <a:ext cx="7896279" cy="365125"/>
          </a:xfrm>
        </p:spPr>
        <p:txBody>
          <a:bodyPr/>
          <a:lstStyle/>
          <a:p>
            <a:endParaRPr lang="en-US"/>
          </a:p>
        </p:txBody>
      </p:sp>
      <p:sp>
        <p:nvSpPr>
          <p:cNvPr id="6" name="Slide Number Placeholder 5"/>
          <p:cNvSpPr>
            <a:spLocks noGrp="1"/>
          </p:cNvSpPr>
          <p:nvPr>
            <p:ph type="sldNum" sz="quarter" idx="12"/>
          </p:nvPr>
        </p:nvSpPr>
        <p:spPr>
          <a:xfrm>
            <a:off x="10446616" y="5956138"/>
            <a:ext cx="1164195" cy="365125"/>
          </a:xfrm>
        </p:spPr>
        <p:txBody>
          <a:bodyPr/>
          <a:lstStyle>
            <a:lvl1pPr>
              <a:defRPr>
                <a:solidFill>
                  <a:schemeClr val="accent1">
                    <a:lumMod val="75000"/>
                    <a:lumOff val="25000"/>
                  </a:schemeClr>
                </a:solidFill>
              </a:defRPr>
            </a:lvl1pPr>
          </a:lstStyle>
          <a:p>
            <a:fld id="{183DC041-A041-8F4B-8E27-41918442D714}" type="slidenum">
              <a:rPr lang="en-US" smtClean="0"/>
              <a:t>‹#›</a:t>
            </a:fld>
            <a:endParaRPr lang="en-US"/>
          </a:p>
        </p:txBody>
      </p:sp>
    </p:spTree>
    <p:extLst>
      <p:ext uri="{BB962C8B-B14F-4D97-AF65-F5344CB8AC3E}">
        <p14:creationId xmlns:p14="http://schemas.microsoft.com/office/powerpoint/2010/main" val="646821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6A696D-22F7-F041-970E-4294EE310222}" type="datetimeFigureOut">
              <a:rPr lang="en-US" smtClean="0"/>
              <a:t>3/3/19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3DC041-A041-8F4B-8E27-41918442D714}" type="slidenum">
              <a:rPr lang="en-US" smtClean="0"/>
              <a:t>‹#›</a:t>
            </a:fld>
            <a:endParaRPr lang="en-US"/>
          </a:p>
        </p:txBody>
      </p:sp>
      <p:sp>
        <p:nvSpPr>
          <p:cNvPr id="25" name="Title Placeholder 1"/>
          <p:cNvSpPr>
            <a:spLocks noGrp="1"/>
          </p:cNvSpPr>
          <p:nvPr>
            <p:ph type="title"/>
          </p:nvPr>
        </p:nvSpPr>
        <p:spPr>
          <a:xfrm>
            <a:off x="368300" y="228601"/>
            <a:ext cx="11455400" cy="1066801"/>
          </a:xfrm>
          <a:prstGeom prst="rect">
            <a:avLst/>
          </a:prstGeom>
        </p:spPr>
        <p:txBody>
          <a:bodyPr vert="horz" lIns="91440" tIns="45720" rIns="91440" bIns="45720" rtlCol="0" anchor="b" anchorCtr="0">
            <a:normAutofit/>
          </a:bodyPr>
          <a:lstStyle/>
          <a:p>
            <a:r>
              <a:rPr lang="en-GB"/>
              <a:t>Click to edit Master title style</a:t>
            </a:r>
            <a:endParaRPr lang="en-US" dirty="0"/>
          </a:p>
        </p:txBody>
      </p:sp>
      <p:sp>
        <p:nvSpPr>
          <p:cNvPr id="31" name="Content Placeholder 30"/>
          <p:cNvSpPr>
            <a:spLocks noGrp="1"/>
          </p:cNvSpPr>
          <p:nvPr>
            <p:ph sz="quarter" idx="13"/>
          </p:nvPr>
        </p:nvSpPr>
        <p:spPr>
          <a:xfrm>
            <a:off x="365760" y="1298448"/>
            <a:ext cx="11460480" cy="49377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13492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062D10F-0183-DA4D-8A77-5A8728DECF76}" type="datetimeFigureOut">
              <a:rPr lang="en-US" smtClean="0"/>
              <a:t>3/3/19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7131723C-F215-7842-B29D-BE584C39D0A7}" type="slidenum">
              <a:rPr lang="en-US" smtClean="0"/>
              <a:t>‹#›</a:t>
            </a:fld>
            <a:endParaRPr lang="en-US"/>
          </a:p>
        </p:txBody>
      </p:sp>
    </p:spTree>
    <p:extLst>
      <p:ext uri="{BB962C8B-B14F-4D97-AF65-F5344CB8AC3E}">
        <p14:creationId xmlns:p14="http://schemas.microsoft.com/office/powerpoint/2010/main" val="2605643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62D10F-0183-DA4D-8A77-5A8728DECF76}"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7291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62D10F-0183-DA4D-8A77-5A8728DECF76}" type="datetimeFigureOut">
              <a:rPr lang="en-US" smtClean="0"/>
              <a:t>3/3/19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267511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62D10F-0183-DA4D-8A77-5A8728DECF76}" type="datetimeFigureOut">
              <a:rPr lang="en-US" smtClean="0"/>
              <a:t>3/3/19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266470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2D10F-0183-DA4D-8A77-5A8728DECF76}" type="datetimeFigureOut">
              <a:rPr lang="en-US" smtClean="0"/>
              <a:t>3/3/19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11841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062D10F-0183-DA4D-8A77-5A8728DECF76}" type="datetimeFigureOut">
              <a:rPr lang="en-US" smtClean="0"/>
              <a:t>3/3/19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7131723C-F215-7842-B29D-BE584C39D0A7}" type="slidenum">
              <a:rPr lang="en-US" smtClean="0"/>
              <a:t>‹#›</a:t>
            </a:fld>
            <a:endParaRPr lang="en-US"/>
          </a:p>
        </p:txBody>
      </p:sp>
    </p:spTree>
    <p:extLst>
      <p:ext uri="{BB962C8B-B14F-4D97-AF65-F5344CB8AC3E}">
        <p14:creationId xmlns:p14="http://schemas.microsoft.com/office/powerpoint/2010/main" val="20554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062D10F-0183-DA4D-8A77-5A8728DECF76}" type="datetimeFigureOut">
              <a:rPr lang="en-US" smtClean="0"/>
              <a:t>3/3/19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1723C-F215-7842-B29D-BE584C39D0A7}" type="slidenum">
              <a:rPr lang="en-US" smtClean="0"/>
              <a:t>‹#›</a:t>
            </a:fld>
            <a:endParaRPr lang="en-US"/>
          </a:p>
        </p:txBody>
      </p:sp>
    </p:spTree>
    <p:extLst>
      <p:ext uri="{BB962C8B-B14F-4D97-AF65-F5344CB8AC3E}">
        <p14:creationId xmlns:p14="http://schemas.microsoft.com/office/powerpoint/2010/main" val="183325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062D10F-0183-DA4D-8A77-5A8728DECF76}" type="datetimeFigureOut">
              <a:rPr lang="en-US" smtClean="0"/>
              <a:t>3/3/19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7131723C-F215-7842-B29D-BE584C39D0A7}"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17844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3" y="5956138"/>
            <a:ext cx="2844799" cy="365125"/>
          </a:xfrm>
          <a:prstGeom prst="rect">
            <a:avLst/>
          </a:prstGeom>
        </p:spPr>
        <p:txBody>
          <a:bodyPr vert="horz" lIns="91440" tIns="45720" rIns="91440" bIns="45720" rtlCol="0" anchor="ctr"/>
          <a:lstStyle>
            <a:lvl1pPr algn="r">
              <a:defRPr sz="900">
                <a:solidFill>
                  <a:schemeClr val="accent2"/>
                </a:solidFill>
              </a:defRPr>
            </a:lvl1pPr>
          </a:lstStyle>
          <a:p>
            <a:fld id="{A36A696D-22F7-F041-970E-4294EE310222}" type="datetimeFigureOut">
              <a:rPr lang="en-US" smtClean="0"/>
              <a:t>3/3/19</a:t>
            </a:fld>
            <a:endParaRPr lang="en-US"/>
          </a:p>
        </p:txBody>
      </p:sp>
      <p:sp>
        <p:nvSpPr>
          <p:cNvPr id="5" name="Footer Placeholder 4"/>
          <p:cNvSpPr>
            <a:spLocks noGrp="1"/>
          </p:cNvSpPr>
          <p:nvPr>
            <p:ph type="ftr" sz="quarter" idx="3"/>
          </p:nvPr>
        </p:nvSpPr>
        <p:spPr>
          <a:xfrm>
            <a:off x="581192" y="5951812"/>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1" y="5956138"/>
            <a:ext cx="1052511" cy="365125"/>
          </a:xfrm>
          <a:prstGeom prst="rect">
            <a:avLst/>
          </a:prstGeom>
        </p:spPr>
        <p:txBody>
          <a:bodyPr vert="horz" lIns="91440" tIns="45720" rIns="91440" bIns="45720" rtlCol="0" anchor="ctr"/>
          <a:lstStyle>
            <a:lvl1pPr algn="r">
              <a:defRPr sz="900">
                <a:solidFill>
                  <a:schemeClr val="accent2"/>
                </a:solidFill>
              </a:defRPr>
            </a:lvl1pPr>
          </a:lstStyle>
          <a:p>
            <a:fld id="{183DC041-A041-8F4B-8E27-41918442D714}" type="slidenum">
              <a:rPr lang="en-US" smtClean="0"/>
              <a:t>‹#›</a:t>
            </a:fld>
            <a:endParaRPr lang="en-US"/>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866760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tiff"/><Relationship Id="rId7"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tiff"/><Relationship Id="rId10" Type="http://schemas.openxmlformats.org/officeDocument/2006/relationships/image" Target="../media/image18.jpeg"/><Relationship Id="rId4" Type="http://schemas.openxmlformats.org/officeDocument/2006/relationships/image" Target="../media/image12.tiff"/><Relationship Id="rId9"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2" name="Title 1"/>
          <p:cNvSpPr>
            <a:spLocks noGrp="1"/>
          </p:cNvSpPr>
          <p:nvPr>
            <p:ph type="ctrTitle"/>
          </p:nvPr>
        </p:nvSpPr>
        <p:spPr>
          <a:xfrm>
            <a:off x="958542" y="1005840"/>
            <a:ext cx="6432313" cy="4805025"/>
          </a:xfrm>
        </p:spPr>
        <p:txBody>
          <a:bodyPr anchor="ctr">
            <a:normAutofit/>
          </a:bodyPr>
          <a:lstStyle/>
          <a:p>
            <a:r>
              <a:rPr lang="en-US" sz="6000" dirty="0">
                <a:solidFill>
                  <a:schemeClr val="tx2"/>
                </a:solidFill>
              </a:rPr>
              <a:t>Power</a:t>
            </a:r>
            <a:br>
              <a:rPr lang="en-US" sz="6000" dirty="0">
                <a:solidFill>
                  <a:schemeClr val="tx2"/>
                </a:solidFill>
              </a:rPr>
            </a:br>
            <a:br>
              <a:rPr lang="en-US" sz="6000" dirty="0">
                <a:solidFill>
                  <a:schemeClr val="tx2"/>
                </a:solidFill>
              </a:rPr>
            </a:br>
            <a:endParaRPr lang="en-US" sz="6000" dirty="0">
              <a:solidFill>
                <a:schemeClr val="tx2"/>
              </a:solidFill>
            </a:endParaRPr>
          </a:p>
        </p:txBody>
      </p:sp>
      <p:sp>
        <p:nvSpPr>
          <p:cNvPr id="10" name="Rectangle 9">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1"/>
            <a:ext cx="3703320" cy="59333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8345391" y="1009397"/>
            <a:ext cx="3078341" cy="4801468"/>
          </a:xfrm>
        </p:spPr>
        <p:txBody>
          <a:bodyPr anchor="ctr">
            <a:normAutofit/>
          </a:bodyPr>
          <a:lstStyle/>
          <a:p>
            <a:pPr algn="ctr"/>
            <a:r>
              <a:rPr lang="en-US" sz="2400" dirty="0">
                <a:solidFill>
                  <a:srgbClr val="FFFFFF"/>
                </a:solidFill>
              </a:rPr>
              <a:t>David Millard </a:t>
            </a:r>
          </a:p>
          <a:p>
            <a:pPr algn="ctr"/>
            <a:r>
              <a:rPr lang="en-US" sz="1867" i="1" dirty="0" err="1">
                <a:solidFill>
                  <a:srgbClr val="FFFFFF"/>
                </a:solidFill>
              </a:rPr>
              <a:t>dem@soton.ac.uk</a:t>
            </a:r>
            <a:endParaRPr lang="en-US" sz="1867" i="1" dirty="0">
              <a:solidFill>
                <a:srgbClr val="FFFFFF"/>
              </a:solidFill>
            </a:endParaRPr>
          </a:p>
          <a:p>
            <a:pPr algn="ctr"/>
            <a:endParaRPr lang="en-US" sz="2400" dirty="0">
              <a:solidFill>
                <a:srgbClr val="FFFFFF"/>
              </a:solidFill>
            </a:endParaRPr>
          </a:p>
        </p:txBody>
      </p:sp>
    </p:spTree>
    <p:extLst>
      <p:ext uri="{BB962C8B-B14F-4D97-AF65-F5344CB8AC3E}">
        <p14:creationId xmlns:p14="http://schemas.microsoft.com/office/powerpoint/2010/main" val="39642100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4" name="Rectangle 3">
            <a:extLst>
              <a:ext uri="{FF2B5EF4-FFF2-40B4-BE49-F238E27FC236}">
                <a16:creationId xmlns:a16="http://schemas.microsoft.com/office/drawing/2014/main" id="{1637B545-1AEA-EB4F-8CD8-1DAC60585BCA}"/>
              </a:ext>
            </a:extLst>
          </p:cNvPr>
          <p:cNvSpPr/>
          <p:nvPr/>
        </p:nvSpPr>
        <p:spPr>
          <a:xfrm>
            <a:off x="5950856" y="2837507"/>
            <a:ext cx="5758999" cy="167270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t>Power as Influence</a:t>
            </a:r>
          </a:p>
        </p:txBody>
      </p:sp>
      <p:sp>
        <p:nvSpPr>
          <p:cNvPr id="5" name="Rectangle 4">
            <a:extLst>
              <a:ext uri="{FF2B5EF4-FFF2-40B4-BE49-F238E27FC236}">
                <a16:creationId xmlns:a16="http://schemas.microsoft.com/office/drawing/2014/main" id="{4D866604-0613-5047-A7BF-64F96D9CC2E6}"/>
              </a:ext>
            </a:extLst>
          </p:cNvPr>
          <p:cNvSpPr/>
          <p:nvPr/>
        </p:nvSpPr>
        <p:spPr>
          <a:xfrm>
            <a:off x="5950856" y="4703377"/>
            <a:ext cx="1886976" cy="1734493"/>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Connection </a:t>
            </a:r>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4920898" cy="577916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600" dirty="0">
                <a:solidFill>
                  <a:schemeClr val="accent1"/>
                </a:solidFill>
              </a:rPr>
              <a:t>MEASURING POWER</a:t>
            </a:r>
          </a:p>
          <a:p>
            <a:pPr marL="0" indent="0">
              <a:buNone/>
            </a:pPr>
            <a:r>
              <a:rPr lang="en-US" sz="2400" dirty="0"/>
              <a:t>In Social Networks we might interpret power as </a:t>
            </a:r>
            <a:r>
              <a:rPr lang="en-US" sz="2400" b="1" dirty="0"/>
              <a:t>connection</a:t>
            </a:r>
          </a:p>
          <a:p>
            <a:pPr marL="342900" indent="-342900"/>
            <a:r>
              <a:rPr lang="en-US" sz="2400" dirty="0"/>
              <a:t>We can use network characteristics like Betweenness, Centrality and Hops to </a:t>
            </a:r>
            <a:r>
              <a:rPr lang="en-US" sz="2400" dirty="0" err="1"/>
              <a:t>analyse</a:t>
            </a:r>
            <a:r>
              <a:rPr lang="en-US" sz="2400" dirty="0"/>
              <a:t> a persons ability or </a:t>
            </a:r>
            <a:r>
              <a:rPr lang="en-US" sz="2400" i="1" dirty="0"/>
              <a:t>potential</a:t>
            </a:r>
            <a:r>
              <a:rPr lang="en-US" sz="2400" dirty="0"/>
              <a:t> to influence</a:t>
            </a:r>
          </a:p>
        </p:txBody>
      </p:sp>
    </p:spTree>
    <p:extLst>
      <p:ext uri="{BB962C8B-B14F-4D97-AF65-F5344CB8AC3E}">
        <p14:creationId xmlns:p14="http://schemas.microsoft.com/office/powerpoint/2010/main" val="415680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4" name="Rectangle 3">
            <a:extLst>
              <a:ext uri="{FF2B5EF4-FFF2-40B4-BE49-F238E27FC236}">
                <a16:creationId xmlns:a16="http://schemas.microsoft.com/office/drawing/2014/main" id="{1637B545-1AEA-EB4F-8CD8-1DAC60585BCA}"/>
              </a:ext>
            </a:extLst>
          </p:cNvPr>
          <p:cNvSpPr/>
          <p:nvPr/>
        </p:nvSpPr>
        <p:spPr>
          <a:xfrm>
            <a:off x="5950856" y="2837507"/>
            <a:ext cx="5758999" cy="167270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t>Power as Influence</a:t>
            </a:r>
          </a:p>
        </p:txBody>
      </p:sp>
      <p:sp>
        <p:nvSpPr>
          <p:cNvPr id="5" name="Rectangle 4">
            <a:extLst>
              <a:ext uri="{FF2B5EF4-FFF2-40B4-BE49-F238E27FC236}">
                <a16:creationId xmlns:a16="http://schemas.microsoft.com/office/drawing/2014/main" id="{4D866604-0613-5047-A7BF-64F96D9CC2E6}"/>
              </a:ext>
            </a:extLst>
          </p:cNvPr>
          <p:cNvSpPr/>
          <p:nvPr/>
        </p:nvSpPr>
        <p:spPr>
          <a:xfrm>
            <a:off x="5950856" y="4703377"/>
            <a:ext cx="1886976" cy="1734493"/>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Connection </a:t>
            </a:r>
          </a:p>
        </p:txBody>
      </p:sp>
      <p:sp>
        <p:nvSpPr>
          <p:cNvPr id="7" name="Rectangle 6">
            <a:extLst>
              <a:ext uri="{FF2B5EF4-FFF2-40B4-BE49-F238E27FC236}">
                <a16:creationId xmlns:a16="http://schemas.microsoft.com/office/drawing/2014/main" id="{1A6D919D-203C-2E4A-AD3F-B0E718502DAB}"/>
              </a:ext>
            </a:extLst>
          </p:cNvPr>
          <p:cNvSpPr/>
          <p:nvPr/>
        </p:nvSpPr>
        <p:spPr>
          <a:xfrm>
            <a:off x="7886867" y="4703377"/>
            <a:ext cx="1886976" cy="917955"/>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Propagation</a:t>
            </a:r>
          </a:p>
        </p:txBody>
      </p:sp>
      <p:sp>
        <p:nvSpPr>
          <p:cNvPr id="8" name="Rectangle 7">
            <a:extLst>
              <a:ext uri="{FF2B5EF4-FFF2-40B4-BE49-F238E27FC236}">
                <a16:creationId xmlns:a16="http://schemas.microsoft.com/office/drawing/2014/main" id="{DB3D9E28-7DAF-0741-B4B9-1C5A507B393E}"/>
              </a:ext>
            </a:extLst>
          </p:cNvPr>
          <p:cNvSpPr/>
          <p:nvPr/>
        </p:nvSpPr>
        <p:spPr>
          <a:xfrm>
            <a:off x="7886867" y="5680483"/>
            <a:ext cx="954310" cy="757387"/>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t>URI</a:t>
            </a:r>
            <a:endParaRPr lang="en-US" sz="2000" dirty="0"/>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4920898" cy="577916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600" dirty="0">
                <a:solidFill>
                  <a:schemeClr val="accent1"/>
                </a:solidFill>
              </a:rPr>
              <a:t>MEASURING POWER</a:t>
            </a:r>
          </a:p>
          <a:p>
            <a:pPr marL="0" indent="0">
              <a:buNone/>
            </a:pPr>
            <a:r>
              <a:rPr lang="en-US" sz="2400" dirty="0"/>
              <a:t>Or we might interpret power as </a:t>
            </a:r>
            <a:r>
              <a:rPr lang="en-US" sz="2400" b="1" dirty="0"/>
              <a:t>propagation</a:t>
            </a:r>
          </a:p>
          <a:p>
            <a:pPr marL="342900" indent="-342900"/>
            <a:r>
              <a:rPr lang="en-US" sz="2400" dirty="0"/>
              <a:t>Propagation of Content (</a:t>
            </a:r>
            <a:r>
              <a:rPr lang="en-US" sz="2400" b="1" dirty="0"/>
              <a:t>URIs</a:t>
            </a:r>
            <a:r>
              <a:rPr lang="en-US" sz="2400" dirty="0"/>
              <a:t>) – we can trace a URI through Social Media and identify sources (originating posts)</a:t>
            </a:r>
          </a:p>
        </p:txBody>
      </p:sp>
    </p:spTree>
    <p:extLst>
      <p:ext uri="{BB962C8B-B14F-4D97-AF65-F5344CB8AC3E}">
        <p14:creationId xmlns:p14="http://schemas.microsoft.com/office/powerpoint/2010/main" val="62333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4" name="Rectangle 3">
            <a:extLst>
              <a:ext uri="{FF2B5EF4-FFF2-40B4-BE49-F238E27FC236}">
                <a16:creationId xmlns:a16="http://schemas.microsoft.com/office/drawing/2014/main" id="{1637B545-1AEA-EB4F-8CD8-1DAC60585BCA}"/>
              </a:ext>
            </a:extLst>
          </p:cNvPr>
          <p:cNvSpPr/>
          <p:nvPr/>
        </p:nvSpPr>
        <p:spPr>
          <a:xfrm>
            <a:off x="5950856" y="2837507"/>
            <a:ext cx="5758999" cy="167270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t>Power as Influence</a:t>
            </a:r>
          </a:p>
        </p:txBody>
      </p:sp>
      <p:sp>
        <p:nvSpPr>
          <p:cNvPr id="5" name="Rectangle 4">
            <a:extLst>
              <a:ext uri="{FF2B5EF4-FFF2-40B4-BE49-F238E27FC236}">
                <a16:creationId xmlns:a16="http://schemas.microsoft.com/office/drawing/2014/main" id="{4D866604-0613-5047-A7BF-64F96D9CC2E6}"/>
              </a:ext>
            </a:extLst>
          </p:cNvPr>
          <p:cNvSpPr/>
          <p:nvPr/>
        </p:nvSpPr>
        <p:spPr>
          <a:xfrm>
            <a:off x="5950856" y="4703377"/>
            <a:ext cx="1886976" cy="1734493"/>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Connection </a:t>
            </a:r>
          </a:p>
        </p:txBody>
      </p:sp>
      <p:sp>
        <p:nvSpPr>
          <p:cNvPr id="7" name="Rectangle 6">
            <a:extLst>
              <a:ext uri="{FF2B5EF4-FFF2-40B4-BE49-F238E27FC236}">
                <a16:creationId xmlns:a16="http://schemas.microsoft.com/office/drawing/2014/main" id="{1A6D919D-203C-2E4A-AD3F-B0E718502DAB}"/>
              </a:ext>
            </a:extLst>
          </p:cNvPr>
          <p:cNvSpPr/>
          <p:nvPr/>
        </p:nvSpPr>
        <p:spPr>
          <a:xfrm>
            <a:off x="7886867" y="4703377"/>
            <a:ext cx="1886976" cy="917955"/>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Propagation</a:t>
            </a:r>
          </a:p>
        </p:txBody>
      </p:sp>
      <p:sp>
        <p:nvSpPr>
          <p:cNvPr id="8" name="Rectangle 7">
            <a:extLst>
              <a:ext uri="{FF2B5EF4-FFF2-40B4-BE49-F238E27FC236}">
                <a16:creationId xmlns:a16="http://schemas.microsoft.com/office/drawing/2014/main" id="{DB3D9E28-7DAF-0741-B4B9-1C5A507B393E}"/>
              </a:ext>
            </a:extLst>
          </p:cNvPr>
          <p:cNvSpPr/>
          <p:nvPr/>
        </p:nvSpPr>
        <p:spPr>
          <a:xfrm>
            <a:off x="7886867" y="5680483"/>
            <a:ext cx="954310" cy="757387"/>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t>URI</a:t>
            </a:r>
            <a:endParaRPr lang="en-US" sz="2000" dirty="0"/>
          </a:p>
        </p:txBody>
      </p:sp>
      <p:sp>
        <p:nvSpPr>
          <p:cNvPr id="9" name="Rectangle 8">
            <a:extLst>
              <a:ext uri="{FF2B5EF4-FFF2-40B4-BE49-F238E27FC236}">
                <a16:creationId xmlns:a16="http://schemas.microsoft.com/office/drawing/2014/main" id="{BC943473-C2D9-DF4A-B541-4D6127FC0576}"/>
              </a:ext>
            </a:extLst>
          </p:cNvPr>
          <p:cNvSpPr/>
          <p:nvPr/>
        </p:nvSpPr>
        <p:spPr>
          <a:xfrm>
            <a:off x="8902568" y="5680483"/>
            <a:ext cx="871275" cy="757387"/>
          </a:xfrm>
          <a:prstGeom prst="rect">
            <a:avLst/>
          </a:prstGeom>
          <a:ln/>
        </p:spPr>
        <p:style>
          <a:lnRef idx="1">
            <a:schemeClr val="accent4"/>
          </a:lnRef>
          <a:fillRef idx="3">
            <a:schemeClr val="accent4"/>
          </a:fillRef>
          <a:effectRef idx="2">
            <a:schemeClr val="accent4"/>
          </a:effectRef>
          <a:fontRef idx="minor">
            <a:schemeClr val="lt1"/>
          </a:fontRef>
        </p:style>
        <p:txBody>
          <a:bodyPr lIns="72000" rIns="72000" rtlCol="0" anchor="ctr"/>
          <a:lstStyle/>
          <a:p>
            <a:pPr algn="ctr"/>
            <a:r>
              <a:rPr lang="en-US" sz="1400" dirty="0"/>
              <a:t>Concept</a:t>
            </a:r>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4920898" cy="577916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600" dirty="0">
                <a:solidFill>
                  <a:schemeClr val="accent1"/>
                </a:solidFill>
              </a:rPr>
              <a:t>MEASURING POWER</a:t>
            </a:r>
          </a:p>
          <a:p>
            <a:pPr marL="0" indent="0">
              <a:buNone/>
            </a:pPr>
            <a:r>
              <a:rPr lang="en-US" sz="2400" dirty="0"/>
              <a:t>Or we might interpret power as </a:t>
            </a:r>
            <a:r>
              <a:rPr lang="en-US" sz="2400" b="1" dirty="0"/>
              <a:t>propagation</a:t>
            </a:r>
          </a:p>
          <a:p>
            <a:pPr marL="342900" indent="-342900"/>
            <a:r>
              <a:rPr lang="en-US" sz="2400" dirty="0"/>
              <a:t>Propagation of Content (</a:t>
            </a:r>
            <a:r>
              <a:rPr lang="en-US" sz="2400" b="1" dirty="0"/>
              <a:t>URIs</a:t>
            </a:r>
            <a:r>
              <a:rPr lang="en-US" sz="2400" dirty="0"/>
              <a:t>) – we can trace a URI through Social Media and identify sources (originating posts)</a:t>
            </a:r>
          </a:p>
          <a:p>
            <a:pPr marL="342900" indent="-342900"/>
            <a:r>
              <a:rPr lang="en-US" sz="2400" dirty="0"/>
              <a:t>Propagation of Content (</a:t>
            </a:r>
            <a:r>
              <a:rPr lang="en-US" sz="2400" b="1" dirty="0"/>
              <a:t>Concepts</a:t>
            </a:r>
            <a:r>
              <a:rPr lang="en-US" sz="2400" dirty="0"/>
              <a:t>) – we can trace concepts (terms) through Social Media and identify key sources whose concepts survive and are passed on the most</a:t>
            </a:r>
          </a:p>
        </p:txBody>
      </p:sp>
    </p:spTree>
    <p:extLst>
      <p:ext uri="{BB962C8B-B14F-4D97-AF65-F5344CB8AC3E}">
        <p14:creationId xmlns:p14="http://schemas.microsoft.com/office/powerpoint/2010/main" val="29004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4" name="Rectangle 3">
            <a:extLst>
              <a:ext uri="{FF2B5EF4-FFF2-40B4-BE49-F238E27FC236}">
                <a16:creationId xmlns:a16="http://schemas.microsoft.com/office/drawing/2014/main" id="{1637B545-1AEA-EB4F-8CD8-1DAC60585BCA}"/>
              </a:ext>
            </a:extLst>
          </p:cNvPr>
          <p:cNvSpPr/>
          <p:nvPr/>
        </p:nvSpPr>
        <p:spPr>
          <a:xfrm>
            <a:off x="5950856" y="2837507"/>
            <a:ext cx="5758999" cy="167270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t>Power as Influence</a:t>
            </a:r>
          </a:p>
        </p:txBody>
      </p:sp>
      <p:sp>
        <p:nvSpPr>
          <p:cNvPr id="5" name="Rectangle 4">
            <a:extLst>
              <a:ext uri="{FF2B5EF4-FFF2-40B4-BE49-F238E27FC236}">
                <a16:creationId xmlns:a16="http://schemas.microsoft.com/office/drawing/2014/main" id="{4D866604-0613-5047-A7BF-64F96D9CC2E6}"/>
              </a:ext>
            </a:extLst>
          </p:cNvPr>
          <p:cNvSpPr/>
          <p:nvPr/>
        </p:nvSpPr>
        <p:spPr>
          <a:xfrm>
            <a:off x="5950856" y="4703377"/>
            <a:ext cx="1886976" cy="1734493"/>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Connection </a:t>
            </a:r>
          </a:p>
        </p:txBody>
      </p:sp>
      <p:sp>
        <p:nvSpPr>
          <p:cNvPr id="6" name="Rectangle 5">
            <a:extLst>
              <a:ext uri="{FF2B5EF4-FFF2-40B4-BE49-F238E27FC236}">
                <a16:creationId xmlns:a16="http://schemas.microsoft.com/office/drawing/2014/main" id="{586723D7-A6A4-F641-9E66-37002E27BA22}"/>
              </a:ext>
            </a:extLst>
          </p:cNvPr>
          <p:cNvSpPr/>
          <p:nvPr/>
        </p:nvSpPr>
        <p:spPr>
          <a:xfrm>
            <a:off x="9822879" y="4703377"/>
            <a:ext cx="1886976" cy="1734493"/>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Interaction</a:t>
            </a:r>
          </a:p>
        </p:txBody>
      </p:sp>
      <p:sp>
        <p:nvSpPr>
          <p:cNvPr id="7" name="Rectangle 6">
            <a:extLst>
              <a:ext uri="{FF2B5EF4-FFF2-40B4-BE49-F238E27FC236}">
                <a16:creationId xmlns:a16="http://schemas.microsoft.com/office/drawing/2014/main" id="{1A6D919D-203C-2E4A-AD3F-B0E718502DAB}"/>
              </a:ext>
            </a:extLst>
          </p:cNvPr>
          <p:cNvSpPr/>
          <p:nvPr/>
        </p:nvSpPr>
        <p:spPr>
          <a:xfrm>
            <a:off x="7886867" y="4703377"/>
            <a:ext cx="1886976" cy="917955"/>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a:t>Power as Propagation</a:t>
            </a:r>
          </a:p>
        </p:txBody>
      </p:sp>
      <p:sp>
        <p:nvSpPr>
          <p:cNvPr id="8" name="Rectangle 7">
            <a:extLst>
              <a:ext uri="{FF2B5EF4-FFF2-40B4-BE49-F238E27FC236}">
                <a16:creationId xmlns:a16="http://schemas.microsoft.com/office/drawing/2014/main" id="{DB3D9E28-7DAF-0741-B4B9-1C5A507B393E}"/>
              </a:ext>
            </a:extLst>
          </p:cNvPr>
          <p:cNvSpPr/>
          <p:nvPr/>
        </p:nvSpPr>
        <p:spPr>
          <a:xfrm>
            <a:off x="7886867" y="5680483"/>
            <a:ext cx="954310" cy="757387"/>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400" dirty="0"/>
              <a:t>URI</a:t>
            </a:r>
            <a:endParaRPr lang="en-US" sz="2000" dirty="0"/>
          </a:p>
        </p:txBody>
      </p:sp>
      <p:sp>
        <p:nvSpPr>
          <p:cNvPr id="9" name="Rectangle 8">
            <a:extLst>
              <a:ext uri="{FF2B5EF4-FFF2-40B4-BE49-F238E27FC236}">
                <a16:creationId xmlns:a16="http://schemas.microsoft.com/office/drawing/2014/main" id="{BC943473-C2D9-DF4A-B541-4D6127FC0576}"/>
              </a:ext>
            </a:extLst>
          </p:cNvPr>
          <p:cNvSpPr/>
          <p:nvPr/>
        </p:nvSpPr>
        <p:spPr>
          <a:xfrm>
            <a:off x="8902568" y="5680483"/>
            <a:ext cx="871275" cy="757387"/>
          </a:xfrm>
          <a:prstGeom prst="rect">
            <a:avLst/>
          </a:prstGeom>
          <a:ln/>
        </p:spPr>
        <p:style>
          <a:lnRef idx="1">
            <a:schemeClr val="accent4"/>
          </a:lnRef>
          <a:fillRef idx="3">
            <a:schemeClr val="accent4"/>
          </a:fillRef>
          <a:effectRef idx="2">
            <a:schemeClr val="accent4"/>
          </a:effectRef>
          <a:fontRef idx="minor">
            <a:schemeClr val="lt1"/>
          </a:fontRef>
        </p:style>
        <p:txBody>
          <a:bodyPr lIns="72000" rIns="72000" rtlCol="0" anchor="ctr"/>
          <a:lstStyle/>
          <a:p>
            <a:pPr algn="ctr"/>
            <a:r>
              <a:rPr lang="en-US" sz="1400" dirty="0"/>
              <a:t>Concept</a:t>
            </a:r>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4920898" cy="577916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3200" dirty="0">
                <a:solidFill>
                  <a:schemeClr val="accent1"/>
                </a:solidFill>
              </a:rPr>
              <a:t>MEASURING POWER</a:t>
            </a:r>
          </a:p>
          <a:p>
            <a:pPr marL="0" indent="0">
              <a:buNone/>
            </a:pPr>
            <a:r>
              <a:rPr lang="en-US" sz="2400" dirty="0"/>
              <a:t>In Social Networks we might interpret power as </a:t>
            </a:r>
            <a:r>
              <a:rPr lang="en-US" sz="2400" b="1" dirty="0"/>
              <a:t>interaction</a:t>
            </a:r>
          </a:p>
          <a:p>
            <a:pPr marL="342900" indent="-342900"/>
            <a:r>
              <a:rPr lang="en-US" sz="2400" dirty="0"/>
              <a:t>we can look at audience reaction and can discover who engages most with others</a:t>
            </a:r>
          </a:p>
          <a:p>
            <a:pPr marL="342900" indent="-342900"/>
            <a:r>
              <a:rPr lang="en-US" sz="2400" dirty="0"/>
              <a:t>replies, messages, sharing, joint activities, </a:t>
            </a:r>
            <a:r>
              <a:rPr lang="en-US" sz="2400" dirty="0" err="1"/>
              <a:t>etc</a:t>
            </a:r>
            <a:r>
              <a:rPr lang="en-US" sz="2400" dirty="0"/>
              <a:t>…</a:t>
            </a:r>
          </a:p>
        </p:txBody>
      </p:sp>
    </p:spTree>
    <p:extLst>
      <p:ext uri="{BB962C8B-B14F-4D97-AF65-F5344CB8AC3E}">
        <p14:creationId xmlns:p14="http://schemas.microsoft.com/office/powerpoint/2010/main" val="3185728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15766" y="1461107"/>
            <a:ext cx="5134514" cy="4937760"/>
          </a:xfrm>
        </p:spPr>
        <p:txBody>
          <a:bodyPr>
            <a:normAutofit lnSpcReduction="10000"/>
          </a:bodyPr>
          <a:lstStyle/>
          <a:p>
            <a:r>
              <a:rPr lang="en-US" sz="2000" b="1" dirty="0" err="1"/>
              <a:t>Indegree</a:t>
            </a:r>
            <a:r>
              <a:rPr lang="en-US" sz="2000" b="1" dirty="0"/>
              <a:t> influence</a:t>
            </a:r>
            <a:r>
              <a:rPr lang="en-US" sz="2000" dirty="0"/>
              <a:t>, the number of followers of a user</a:t>
            </a:r>
          </a:p>
          <a:p>
            <a:pPr lvl="1"/>
            <a:r>
              <a:rPr lang="en-US" sz="1800" dirty="0"/>
              <a:t>Directly indicates the size of the audience for that user.</a:t>
            </a:r>
          </a:p>
          <a:p>
            <a:endParaRPr lang="en-US" sz="2000" b="1" dirty="0"/>
          </a:p>
          <a:p>
            <a:r>
              <a:rPr lang="en-US" sz="2000" b="1" dirty="0" err="1"/>
              <a:t>Retweet</a:t>
            </a:r>
            <a:r>
              <a:rPr lang="en-US" sz="2000" b="1" dirty="0"/>
              <a:t> influence</a:t>
            </a:r>
            <a:r>
              <a:rPr lang="en-US" sz="2000" dirty="0"/>
              <a:t>, the number of </a:t>
            </a:r>
            <a:r>
              <a:rPr lang="en-US" sz="2000" dirty="0" err="1"/>
              <a:t>retweets</a:t>
            </a:r>
            <a:r>
              <a:rPr lang="en-US" sz="2000" dirty="0"/>
              <a:t> containing one’s name</a:t>
            </a:r>
          </a:p>
          <a:p>
            <a:pPr lvl="1"/>
            <a:r>
              <a:rPr lang="en-US" sz="1800" dirty="0"/>
              <a:t>Indicates</a:t>
            </a:r>
            <a:r>
              <a:rPr lang="en-US" sz="1800" b="1" dirty="0"/>
              <a:t> </a:t>
            </a:r>
            <a:r>
              <a:rPr lang="en-US" sz="1800" dirty="0"/>
              <a:t>the ability of that user to generate content with pass-along value</a:t>
            </a:r>
          </a:p>
          <a:p>
            <a:endParaRPr lang="en-US" sz="2000" b="1" dirty="0"/>
          </a:p>
          <a:p>
            <a:r>
              <a:rPr lang="en-US" sz="2000" b="1" dirty="0"/>
              <a:t>Mention influence</a:t>
            </a:r>
            <a:r>
              <a:rPr lang="en-US" sz="2000" dirty="0"/>
              <a:t>, the number of mentions containing one’s name</a:t>
            </a:r>
          </a:p>
          <a:p>
            <a:pPr lvl="1"/>
            <a:r>
              <a:rPr lang="en-US" sz="1800" dirty="0"/>
              <a:t>Indicates the ability of that user to engage others in a conversation.</a:t>
            </a:r>
          </a:p>
          <a:p>
            <a:endParaRPr lang="en-US" sz="2000" dirty="0"/>
          </a:p>
        </p:txBody>
      </p:sp>
      <p:sp>
        <p:nvSpPr>
          <p:cNvPr id="4" name="Oval 3"/>
          <p:cNvSpPr/>
          <p:nvPr/>
        </p:nvSpPr>
        <p:spPr>
          <a:xfrm>
            <a:off x="7181045" y="1140446"/>
            <a:ext cx="3210207" cy="3073082"/>
          </a:xfrm>
          <a:prstGeom prst="ellipse">
            <a:avLst/>
          </a:prstGeom>
          <a:solidFill>
            <a:schemeClr val="bg2">
              <a:lumMod val="50000"/>
              <a:alpha val="50000"/>
            </a:schemeClr>
          </a:solidFill>
          <a:ln w="222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Indegree</a:t>
            </a:r>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p:txBody>
      </p:sp>
      <p:sp>
        <p:nvSpPr>
          <p:cNvPr id="5" name="Oval 4"/>
          <p:cNvSpPr/>
          <p:nvPr/>
        </p:nvSpPr>
        <p:spPr>
          <a:xfrm>
            <a:off x="6161072" y="2798475"/>
            <a:ext cx="3210207" cy="3073082"/>
          </a:xfrm>
          <a:prstGeom prst="ellipse">
            <a:avLst/>
          </a:prstGeom>
          <a:solidFill>
            <a:schemeClr val="accent5">
              <a:alpha val="50000"/>
            </a:schemeClr>
          </a:solidFill>
          <a:ln w="222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a:p>
            <a:endParaRPr lang="en-US" sz="1400" dirty="0"/>
          </a:p>
          <a:p>
            <a:endParaRPr lang="en-US" sz="1400" dirty="0"/>
          </a:p>
          <a:p>
            <a:endParaRPr lang="en-US" sz="1400" dirty="0"/>
          </a:p>
          <a:p>
            <a:endParaRPr lang="en-US" sz="2400" dirty="0"/>
          </a:p>
          <a:p>
            <a:r>
              <a:rPr lang="en-US" sz="2400" dirty="0"/>
              <a:t>Retweets</a:t>
            </a:r>
          </a:p>
        </p:txBody>
      </p:sp>
      <p:sp>
        <p:nvSpPr>
          <p:cNvPr id="6" name="Oval 5"/>
          <p:cNvSpPr/>
          <p:nvPr/>
        </p:nvSpPr>
        <p:spPr>
          <a:xfrm>
            <a:off x="8413149" y="2759919"/>
            <a:ext cx="3210207" cy="3073082"/>
          </a:xfrm>
          <a:prstGeom prst="ellipse">
            <a:avLst/>
          </a:prstGeom>
          <a:solidFill>
            <a:schemeClr val="accent2">
              <a:alpha val="50000"/>
            </a:schemeClr>
          </a:solidFill>
          <a:ln w="22225">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a:p>
            <a:pPr algn="r"/>
            <a:endParaRPr lang="en-US" sz="1400" dirty="0"/>
          </a:p>
          <a:p>
            <a:pPr algn="r"/>
            <a:endParaRPr lang="en-US" sz="1400" dirty="0"/>
          </a:p>
          <a:p>
            <a:pPr algn="r"/>
            <a:endParaRPr lang="en-US" sz="1400" dirty="0"/>
          </a:p>
          <a:p>
            <a:pPr algn="r"/>
            <a:endParaRPr lang="en-US" sz="2400" dirty="0"/>
          </a:p>
          <a:p>
            <a:pPr algn="r"/>
            <a:r>
              <a:rPr lang="en-US" sz="2400" dirty="0"/>
              <a:t>Mentions</a:t>
            </a:r>
          </a:p>
        </p:txBody>
      </p:sp>
      <p:sp>
        <p:nvSpPr>
          <p:cNvPr id="9" name="Title 1"/>
          <p:cNvSpPr>
            <a:spLocks noGrp="1"/>
          </p:cNvSpPr>
          <p:nvPr>
            <p:ph type="title"/>
          </p:nvPr>
        </p:nvSpPr>
        <p:spPr>
          <a:xfrm>
            <a:off x="415766" y="130672"/>
            <a:ext cx="8591550" cy="1066801"/>
          </a:xfrm>
        </p:spPr>
        <p:txBody>
          <a:bodyPr>
            <a:normAutofit/>
          </a:bodyPr>
          <a:lstStyle/>
          <a:p>
            <a:r>
              <a:rPr lang="en-US" sz="3200" dirty="0">
                <a:solidFill>
                  <a:schemeClr val="accent1"/>
                </a:solidFill>
              </a:rPr>
              <a:t>Audience Response</a:t>
            </a:r>
          </a:p>
        </p:txBody>
      </p:sp>
      <p:sp>
        <p:nvSpPr>
          <p:cNvPr id="10" name="Rectangle 9"/>
          <p:cNvSpPr/>
          <p:nvPr/>
        </p:nvSpPr>
        <p:spPr>
          <a:xfrm>
            <a:off x="334895" y="6501706"/>
            <a:ext cx="11785824" cy="276999"/>
          </a:xfrm>
          <a:prstGeom prst="rect">
            <a:avLst/>
          </a:prstGeom>
        </p:spPr>
        <p:txBody>
          <a:bodyPr wrap="square">
            <a:spAutoFit/>
          </a:bodyPr>
          <a:lstStyle/>
          <a:p>
            <a:r>
              <a:rPr lang="en-US" sz="1200" dirty="0">
                <a:solidFill>
                  <a:schemeClr val="tx1">
                    <a:lumMod val="50000"/>
                    <a:lumOff val="50000"/>
                  </a:schemeClr>
                </a:solidFill>
              </a:rPr>
              <a:t>Cha et al. Measuring user influence in twitter: The million follower fallacy. Proceedings of the Fourth International AAAI Conference on Weblogs and Social Media (2010) pp. 10-17</a:t>
            </a:r>
          </a:p>
        </p:txBody>
      </p:sp>
      <p:sp>
        <p:nvSpPr>
          <p:cNvPr id="11" name="TextBox 10"/>
          <p:cNvSpPr txBox="1"/>
          <p:nvPr/>
        </p:nvSpPr>
        <p:spPr>
          <a:xfrm>
            <a:off x="8473849" y="2243880"/>
            <a:ext cx="933464" cy="369332"/>
          </a:xfrm>
          <a:prstGeom prst="rect">
            <a:avLst/>
          </a:prstGeom>
          <a:noFill/>
        </p:spPr>
        <p:txBody>
          <a:bodyPr wrap="square" rtlCol="0">
            <a:spAutoFit/>
          </a:bodyPr>
          <a:lstStyle/>
          <a:p>
            <a:r>
              <a:rPr lang="en-US" dirty="0">
                <a:solidFill>
                  <a:schemeClr val="bg1"/>
                </a:solidFill>
              </a:rPr>
              <a:t>27.4%</a:t>
            </a:r>
          </a:p>
        </p:txBody>
      </p:sp>
      <p:sp>
        <p:nvSpPr>
          <p:cNvPr id="12" name="TextBox 11"/>
          <p:cNvSpPr txBox="1"/>
          <p:nvPr/>
        </p:nvSpPr>
        <p:spPr>
          <a:xfrm>
            <a:off x="7232870" y="4213528"/>
            <a:ext cx="933464" cy="369332"/>
          </a:xfrm>
          <a:prstGeom prst="rect">
            <a:avLst/>
          </a:prstGeom>
          <a:noFill/>
        </p:spPr>
        <p:txBody>
          <a:bodyPr wrap="square" rtlCol="0">
            <a:spAutoFit/>
          </a:bodyPr>
          <a:lstStyle/>
          <a:p>
            <a:r>
              <a:rPr lang="en-US" dirty="0">
                <a:solidFill>
                  <a:schemeClr val="bg1"/>
                </a:solidFill>
              </a:rPr>
              <a:t>26.4%</a:t>
            </a:r>
          </a:p>
        </p:txBody>
      </p:sp>
      <p:sp>
        <p:nvSpPr>
          <p:cNvPr id="13" name="TextBox 12"/>
          <p:cNvSpPr txBox="1"/>
          <p:nvPr/>
        </p:nvSpPr>
        <p:spPr>
          <a:xfrm>
            <a:off x="9812806" y="4150350"/>
            <a:ext cx="933464" cy="369332"/>
          </a:xfrm>
          <a:prstGeom prst="rect">
            <a:avLst/>
          </a:prstGeom>
          <a:noFill/>
        </p:spPr>
        <p:txBody>
          <a:bodyPr wrap="square" rtlCol="0">
            <a:spAutoFit/>
          </a:bodyPr>
          <a:lstStyle/>
          <a:p>
            <a:r>
              <a:rPr lang="en-US" dirty="0">
                <a:solidFill>
                  <a:schemeClr val="bg1"/>
                </a:solidFill>
              </a:rPr>
              <a:t>23.8%</a:t>
            </a:r>
          </a:p>
        </p:txBody>
      </p:sp>
      <p:sp>
        <p:nvSpPr>
          <p:cNvPr id="14" name="TextBox 13"/>
          <p:cNvSpPr txBox="1"/>
          <p:nvPr/>
        </p:nvSpPr>
        <p:spPr>
          <a:xfrm>
            <a:off x="7875465" y="3186695"/>
            <a:ext cx="933464" cy="369332"/>
          </a:xfrm>
          <a:prstGeom prst="rect">
            <a:avLst/>
          </a:prstGeom>
          <a:noFill/>
        </p:spPr>
        <p:txBody>
          <a:bodyPr wrap="square" rtlCol="0">
            <a:spAutoFit/>
          </a:bodyPr>
          <a:lstStyle/>
          <a:p>
            <a:r>
              <a:rPr lang="en-US" dirty="0">
                <a:solidFill>
                  <a:schemeClr val="bg1"/>
                </a:solidFill>
              </a:rPr>
              <a:t>3%</a:t>
            </a:r>
          </a:p>
        </p:txBody>
      </p:sp>
      <p:sp>
        <p:nvSpPr>
          <p:cNvPr id="15" name="TextBox 14"/>
          <p:cNvSpPr txBox="1"/>
          <p:nvPr/>
        </p:nvSpPr>
        <p:spPr>
          <a:xfrm>
            <a:off x="9318915" y="3186695"/>
            <a:ext cx="933464" cy="369332"/>
          </a:xfrm>
          <a:prstGeom prst="rect">
            <a:avLst/>
          </a:prstGeom>
          <a:noFill/>
        </p:spPr>
        <p:txBody>
          <a:bodyPr wrap="square" rtlCol="0">
            <a:spAutoFit/>
          </a:bodyPr>
          <a:lstStyle/>
          <a:p>
            <a:r>
              <a:rPr lang="en-US" dirty="0">
                <a:solidFill>
                  <a:schemeClr val="bg1"/>
                </a:solidFill>
              </a:rPr>
              <a:t>5.6%</a:t>
            </a:r>
          </a:p>
        </p:txBody>
      </p:sp>
      <p:sp>
        <p:nvSpPr>
          <p:cNvPr id="16" name="TextBox 15"/>
          <p:cNvSpPr txBox="1"/>
          <p:nvPr/>
        </p:nvSpPr>
        <p:spPr>
          <a:xfrm>
            <a:off x="8557292" y="3659530"/>
            <a:ext cx="933464" cy="369332"/>
          </a:xfrm>
          <a:prstGeom prst="rect">
            <a:avLst/>
          </a:prstGeom>
          <a:noFill/>
        </p:spPr>
        <p:txBody>
          <a:bodyPr wrap="square" rtlCol="0">
            <a:spAutoFit/>
          </a:bodyPr>
          <a:lstStyle/>
          <a:p>
            <a:r>
              <a:rPr lang="en-US" dirty="0">
                <a:solidFill>
                  <a:schemeClr val="bg1"/>
                </a:solidFill>
              </a:rPr>
              <a:t>7.1%</a:t>
            </a:r>
          </a:p>
        </p:txBody>
      </p:sp>
      <p:sp>
        <p:nvSpPr>
          <p:cNvPr id="17" name="TextBox 16"/>
          <p:cNvSpPr txBox="1"/>
          <p:nvPr/>
        </p:nvSpPr>
        <p:spPr>
          <a:xfrm>
            <a:off x="8580702" y="4448518"/>
            <a:ext cx="933464" cy="369332"/>
          </a:xfrm>
          <a:prstGeom prst="rect">
            <a:avLst/>
          </a:prstGeom>
          <a:noFill/>
        </p:spPr>
        <p:txBody>
          <a:bodyPr wrap="square" rtlCol="0">
            <a:spAutoFit/>
          </a:bodyPr>
          <a:lstStyle/>
          <a:p>
            <a:r>
              <a:rPr lang="en-US" dirty="0">
                <a:solidFill>
                  <a:schemeClr val="bg1"/>
                </a:solidFill>
              </a:rPr>
              <a:t>6.7%</a:t>
            </a:r>
          </a:p>
        </p:txBody>
      </p:sp>
      <p:sp>
        <p:nvSpPr>
          <p:cNvPr id="18" name="TextBox 17"/>
          <p:cNvSpPr txBox="1"/>
          <p:nvPr/>
        </p:nvSpPr>
        <p:spPr>
          <a:xfrm>
            <a:off x="7181045" y="801892"/>
            <a:ext cx="3084232" cy="338554"/>
          </a:xfrm>
          <a:prstGeom prst="rect">
            <a:avLst/>
          </a:prstGeom>
          <a:noFill/>
        </p:spPr>
        <p:txBody>
          <a:bodyPr wrap="square" rtlCol="0">
            <a:spAutoFit/>
          </a:bodyPr>
          <a:lstStyle/>
          <a:p>
            <a:pPr algn="ctr"/>
            <a:r>
              <a:rPr lang="en-US" sz="1600" dirty="0"/>
              <a:t>Public Figures and News Sources</a:t>
            </a:r>
          </a:p>
        </p:txBody>
      </p:sp>
      <p:sp>
        <p:nvSpPr>
          <p:cNvPr id="19" name="TextBox 18"/>
          <p:cNvSpPr txBox="1"/>
          <p:nvPr/>
        </p:nvSpPr>
        <p:spPr>
          <a:xfrm>
            <a:off x="5483545" y="5871557"/>
            <a:ext cx="2784687" cy="338554"/>
          </a:xfrm>
          <a:prstGeom prst="rect">
            <a:avLst/>
          </a:prstGeom>
          <a:noFill/>
        </p:spPr>
        <p:txBody>
          <a:bodyPr wrap="square" rtlCol="0">
            <a:spAutoFit/>
          </a:bodyPr>
          <a:lstStyle/>
          <a:p>
            <a:pPr algn="ctr"/>
            <a:r>
              <a:rPr lang="en-US" sz="1600" dirty="0">
                <a:solidFill>
                  <a:schemeClr val="accent6">
                    <a:lumMod val="75000"/>
                  </a:schemeClr>
                </a:solidFill>
              </a:rPr>
              <a:t>Content Aggregators</a:t>
            </a:r>
          </a:p>
        </p:txBody>
      </p:sp>
      <p:sp>
        <p:nvSpPr>
          <p:cNvPr id="20" name="TextBox 19"/>
          <p:cNvSpPr txBox="1"/>
          <p:nvPr/>
        </p:nvSpPr>
        <p:spPr>
          <a:xfrm>
            <a:off x="9407313" y="5867943"/>
            <a:ext cx="2784687" cy="338554"/>
          </a:xfrm>
          <a:prstGeom prst="rect">
            <a:avLst/>
          </a:prstGeom>
          <a:noFill/>
        </p:spPr>
        <p:txBody>
          <a:bodyPr wrap="square" rtlCol="0">
            <a:spAutoFit/>
          </a:bodyPr>
          <a:lstStyle/>
          <a:p>
            <a:pPr algn="ctr"/>
            <a:r>
              <a:rPr lang="en-US" sz="1600" dirty="0">
                <a:solidFill>
                  <a:schemeClr val="accent2"/>
                </a:solidFill>
              </a:rPr>
              <a:t>Celebrities</a:t>
            </a:r>
          </a:p>
        </p:txBody>
      </p:sp>
    </p:spTree>
    <p:extLst>
      <p:ext uri="{BB962C8B-B14F-4D97-AF65-F5344CB8AC3E}">
        <p14:creationId xmlns:p14="http://schemas.microsoft.com/office/powerpoint/2010/main" val="2148293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E86AAD-D87F-9549-8A43-4433D64C742F}"/>
              </a:ext>
            </a:extLst>
          </p:cNvPr>
          <p:cNvSpPr>
            <a:spLocks noGrp="1"/>
          </p:cNvSpPr>
          <p:nvPr>
            <p:ph type="title"/>
          </p:nvPr>
        </p:nvSpPr>
        <p:spPr>
          <a:xfrm>
            <a:off x="495468" y="3558260"/>
            <a:ext cx="11029615" cy="1497507"/>
          </a:xfrm>
        </p:spPr>
        <p:txBody>
          <a:bodyPr/>
          <a:lstStyle/>
          <a:p>
            <a:r>
              <a:rPr lang="en-US" dirty="0"/>
              <a:t>Who is being influenced?</a:t>
            </a:r>
          </a:p>
        </p:txBody>
      </p:sp>
    </p:spTree>
    <p:extLst>
      <p:ext uri="{BB962C8B-B14F-4D97-AF65-F5344CB8AC3E}">
        <p14:creationId xmlns:p14="http://schemas.microsoft.com/office/powerpoint/2010/main" val="641102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Homophily (love of the same)</a:t>
            </a:r>
          </a:p>
        </p:txBody>
      </p:sp>
      <p:sp>
        <p:nvSpPr>
          <p:cNvPr id="3" name="Rectangle 2"/>
          <p:cNvSpPr/>
          <p:nvPr/>
        </p:nvSpPr>
        <p:spPr>
          <a:xfrm>
            <a:off x="4941053" y="6225208"/>
            <a:ext cx="6761655" cy="584776"/>
          </a:xfrm>
          <a:prstGeom prst="rect">
            <a:avLst/>
          </a:prstGeom>
        </p:spPr>
        <p:txBody>
          <a:bodyPr wrap="square">
            <a:spAutoFit/>
          </a:bodyPr>
          <a:lstStyle/>
          <a:p>
            <a:pPr algn="r"/>
            <a:r>
              <a:rPr lang="en-US" sz="1600" dirty="0" err="1">
                <a:solidFill>
                  <a:schemeClr val="accent2">
                    <a:lumMod val="60000"/>
                    <a:lumOff val="40000"/>
                  </a:schemeClr>
                </a:solidFill>
              </a:rPr>
              <a:t>Lazarsfeld</a:t>
            </a:r>
            <a:r>
              <a:rPr lang="en-US" sz="1600" dirty="0">
                <a:solidFill>
                  <a:schemeClr val="accent2">
                    <a:lumMod val="60000"/>
                    <a:lumOff val="40000"/>
                  </a:schemeClr>
                </a:solidFill>
              </a:rPr>
              <a:t> and Merton. Friendship as a social process: A substantive and methodological analysis. Freedom and control in modern society (1954)</a:t>
            </a:r>
          </a:p>
        </p:txBody>
      </p:sp>
      <p:pic>
        <p:nvPicPr>
          <p:cNvPr id="4" name="Picture 3"/>
          <p:cNvPicPr>
            <a:picLocks noChangeAspect="1"/>
          </p:cNvPicPr>
          <p:nvPr/>
        </p:nvPicPr>
        <p:blipFill>
          <a:blip r:embed="rId2"/>
          <a:stretch>
            <a:fillRect/>
          </a:stretch>
        </p:blipFill>
        <p:spPr>
          <a:xfrm>
            <a:off x="5863355" y="1864584"/>
            <a:ext cx="2971726" cy="3755180"/>
          </a:xfrm>
          <a:prstGeom prst="rect">
            <a:avLst/>
          </a:prstGeom>
        </p:spPr>
      </p:pic>
      <p:sp>
        <p:nvSpPr>
          <p:cNvPr id="5" name="Rectangle 4"/>
          <p:cNvSpPr/>
          <p:nvPr/>
        </p:nvSpPr>
        <p:spPr>
          <a:xfrm>
            <a:off x="6090702" y="5688847"/>
            <a:ext cx="2452422" cy="369332"/>
          </a:xfrm>
          <a:prstGeom prst="rect">
            <a:avLst/>
          </a:prstGeom>
        </p:spPr>
        <p:txBody>
          <a:bodyPr wrap="square">
            <a:spAutoFit/>
          </a:bodyPr>
          <a:lstStyle/>
          <a:p>
            <a:pPr algn="ctr"/>
            <a:r>
              <a:rPr lang="en-US" b="1" dirty="0"/>
              <a:t>Paul </a:t>
            </a:r>
            <a:r>
              <a:rPr lang="en-US" b="1" dirty="0" err="1"/>
              <a:t>Lazarsfeld</a:t>
            </a:r>
            <a:endParaRPr lang="en-US" dirty="0"/>
          </a:p>
        </p:txBody>
      </p:sp>
      <p:pic>
        <p:nvPicPr>
          <p:cNvPr id="6" name="Picture 5"/>
          <p:cNvPicPr>
            <a:picLocks noChangeAspect="1"/>
          </p:cNvPicPr>
          <p:nvPr/>
        </p:nvPicPr>
        <p:blipFill>
          <a:blip r:embed="rId3"/>
          <a:stretch>
            <a:fillRect/>
          </a:stretch>
        </p:blipFill>
        <p:spPr>
          <a:xfrm>
            <a:off x="9059313" y="1905240"/>
            <a:ext cx="2643395" cy="3712769"/>
          </a:xfrm>
          <a:prstGeom prst="rect">
            <a:avLst/>
          </a:prstGeom>
        </p:spPr>
      </p:pic>
      <p:sp>
        <p:nvSpPr>
          <p:cNvPr id="7" name="Rectangle 6"/>
          <p:cNvSpPr/>
          <p:nvPr/>
        </p:nvSpPr>
        <p:spPr>
          <a:xfrm>
            <a:off x="9341013" y="5688847"/>
            <a:ext cx="2079993" cy="369332"/>
          </a:xfrm>
          <a:prstGeom prst="rect">
            <a:avLst/>
          </a:prstGeom>
        </p:spPr>
        <p:txBody>
          <a:bodyPr wrap="none">
            <a:spAutoFit/>
          </a:bodyPr>
          <a:lstStyle/>
          <a:p>
            <a:r>
              <a:rPr lang="en-US" b="1" dirty="0"/>
              <a:t>Robert K. Merton</a:t>
            </a:r>
            <a:endParaRPr lang="en-US" dirty="0"/>
          </a:p>
        </p:txBody>
      </p:sp>
      <p:sp>
        <p:nvSpPr>
          <p:cNvPr id="8" name="Content Placeholder 2"/>
          <p:cNvSpPr txBox="1">
            <a:spLocks/>
          </p:cNvSpPr>
          <p:nvPr/>
        </p:nvSpPr>
        <p:spPr>
          <a:xfrm>
            <a:off x="575894" y="2077282"/>
            <a:ext cx="4179733" cy="4650409"/>
          </a:xfrm>
          <a:prstGeom prst="rect">
            <a:avLst/>
          </a:prstGeom>
        </p:spPr>
        <p:txBody>
          <a:bodyPr>
            <a:normAutofit/>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indent="0">
              <a:buNone/>
            </a:pPr>
            <a:r>
              <a:rPr lang="en-US" dirty="0"/>
              <a:t>The degree to which pairs (or groups) of individuals are alike</a:t>
            </a:r>
          </a:p>
          <a:p>
            <a:pPr marL="515938" lvl="1" indent="-342900"/>
            <a:r>
              <a:rPr lang="en-US" dirty="0"/>
              <a:t>Similarity (dissimilarity)</a:t>
            </a:r>
          </a:p>
          <a:p>
            <a:pPr marL="515938" lvl="1" indent="-342900"/>
            <a:r>
              <a:rPr lang="en-US" dirty="0"/>
              <a:t>Segregation</a:t>
            </a:r>
          </a:p>
          <a:p>
            <a:pPr marL="515938" lvl="1" indent="-342900"/>
            <a:r>
              <a:rPr lang="en-US" dirty="0"/>
              <a:t>Social Closeness (Distance)</a:t>
            </a:r>
          </a:p>
          <a:p>
            <a:pPr marL="515938" lvl="1" indent="-342900"/>
            <a:r>
              <a:rPr lang="en-US" dirty="0"/>
              <a:t>Complementarity</a:t>
            </a:r>
          </a:p>
          <a:p>
            <a:pPr marL="515938" lvl="1" indent="-342900"/>
            <a:endParaRPr lang="en-US" dirty="0"/>
          </a:p>
          <a:p>
            <a:pPr marL="342900" indent="-342900"/>
            <a:r>
              <a:rPr lang="en-US" dirty="0" err="1"/>
              <a:t>Lazarfeld</a:t>
            </a:r>
            <a:r>
              <a:rPr lang="en-US" dirty="0"/>
              <a:t> and Merton coined the term Homophily in 1954</a:t>
            </a:r>
          </a:p>
          <a:p>
            <a:pPr marL="515938" lvl="1" indent="-342900"/>
            <a:r>
              <a:rPr lang="en-US" dirty="0"/>
              <a:t>Status Homophily</a:t>
            </a:r>
          </a:p>
          <a:p>
            <a:pPr marL="515938" lvl="1" indent="-342900"/>
            <a:r>
              <a:rPr lang="en-US" dirty="0"/>
              <a:t>Value Homophily</a:t>
            </a:r>
          </a:p>
        </p:txBody>
      </p:sp>
    </p:spTree>
    <p:extLst>
      <p:ext uri="{BB962C8B-B14F-4D97-AF65-F5344CB8AC3E}">
        <p14:creationId xmlns:p14="http://schemas.microsoft.com/office/powerpoint/2010/main" val="1018516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13" name="Picture 12"/>
          <p:cNvPicPr>
            <a:picLocks noChangeAspect="1"/>
          </p:cNvPicPr>
          <p:nvPr/>
        </p:nvPicPr>
        <p:blipFill>
          <a:blip r:embed="rId3">
            <a:alphaModFix amt="62000"/>
          </a:blip>
          <a:stretch>
            <a:fillRect/>
          </a:stretch>
        </p:blipFill>
        <p:spPr>
          <a:xfrm>
            <a:off x="0" y="736157"/>
            <a:ext cx="12192000" cy="5365505"/>
          </a:xfrm>
          <a:prstGeom prst="rect">
            <a:avLst/>
          </a:prstGeom>
        </p:spPr>
      </p:pic>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dirty="0">
                <a:solidFill>
                  <a:schemeClr val="accent2"/>
                </a:solidFill>
              </a:rPr>
              <a:t>Homophily in Action</a:t>
            </a:r>
            <a:endParaRPr lang="en" dirty="0">
              <a:solidFill>
                <a:schemeClr val="accent2"/>
              </a:solidFill>
            </a:endParaRPr>
          </a:p>
        </p:txBody>
      </p:sp>
    </p:spTree>
    <p:extLst>
      <p:ext uri="{BB962C8B-B14F-4D97-AF65-F5344CB8AC3E}">
        <p14:creationId xmlns:p14="http://schemas.microsoft.com/office/powerpoint/2010/main" val="351451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 name="Picture 4"/>
          <p:cNvPicPr>
            <a:picLocks noChangeAspect="1"/>
          </p:cNvPicPr>
          <p:nvPr/>
        </p:nvPicPr>
        <p:blipFill>
          <a:blip r:embed="rId3">
            <a:alphaModFix amt="62000"/>
          </a:blip>
          <a:stretch>
            <a:fillRect/>
          </a:stretch>
        </p:blipFill>
        <p:spPr>
          <a:xfrm>
            <a:off x="0" y="738482"/>
            <a:ext cx="12192000" cy="5365505"/>
          </a:xfrm>
          <a:prstGeom prst="rect">
            <a:avLst/>
          </a:prstGeom>
        </p:spPr>
      </p:pic>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a:solidFill>
                  <a:schemeClr val="accent2"/>
                </a:solidFill>
              </a:rPr>
              <a:t>Local Networks</a:t>
            </a:r>
            <a:endParaRPr lang="en" dirty="0">
              <a:solidFill>
                <a:schemeClr val="accent2"/>
              </a:solidFill>
            </a:endParaRPr>
          </a:p>
        </p:txBody>
      </p:sp>
      <p:cxnSp>
        <p:nvCxnSpPr>
          <p:cNvPr id="6" name="Straight Connector 5"/>
          <p:cNvCxnSpPr/>
          <p:nvPr/>
        </p:nvCxnSpPr>
        <p:spPr>
          <a:xfrm flipV="1">
            <a:off x="1623264" y="1825134"/>
            <a:ext cx="120285" cy="607264"/>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1743549" y="1825134"/>
            <a:ext cx="1070888" cy="490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21013" y="1825134"/>
            <a:ext cx="93425" cy="49048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055357" y="2315617"/>
            <a:ext cx="759081" cy="689012"/>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03374" y="2725022"/>
            <a:ext cx="310673" cy="559213"/>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558772" y="1469121"/>
            <a:ext cx="324481" cy="559213"/>
          </a:xfrm>
          <a:prstGeom prst="rect">
            <a:avLst/>
          </a:prstGeom>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407676" y="2222614"/>
            <a:ext cx="352097" cy="559213"/>
          </a:xfrm>
          <a:prstGeom prst="rect">
            <a:avLst/>
          </a:prstGeom>
        </p:spPr>
      </p:pic>
      <p:pic>
        <p:nvPicPr>
          <p:cNvPr id="14" name="Picture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583725" y="1499334"/>
            <a:ext cx="319649" cy="559213"/>
          </a:xfrm>
          <a:prstGeom prst="rect">
            <a:avLst/>
          </a:prstGeom>
        </p:spPr>
      </p:pic>
    </p:spTree>
    <p:extLst>
      <p:ext uri="{BB962C8B-B14F-4D97-AF65-F5344CB8AC3E}">
        <p14:creationId xmlns:p14="http://schemas.microsoft.com/office/powerpoint/2010/main" val="294389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66" name="Picture 65"/>
          <p:cNvPicPr>
            <a:picLocks noChangeAspect="1"/>
          </p:cNvPicPr>
          <p:nvPr/>
        </p:nvPicPr>
        <p:blipFill>
          <a:blip r:embed="rId3">
            <a:alphaModFix amt="62000"/>
          </a:blip>
          <a:stretch>
            <a:fillRect/>
          </a:stretch>
        </p:blipFill>
        <p:spPr>
          <a:xfrm>
            <a:off x="0" y="738482"/>
            <a:ext cx="12192000" cy="5365505"/>
          </a:xfrm>
          <a:prstGeom prst="rect">
            <a:avLst/>
          </a:prstGeom>
        </p:spPr>
      </p:pic>
      <p:grpSp>
        <p:nvGrpSpPr>
          <p:cNvPr id="67" name="Group 66"/>
          <p:cNvGrpSpPr/>
          <p:nvPr/>
        </p:nvGrpSpPr>
        <p:grpSpPr>
          <a:xfrm>
            <a:off x="1407675" y="1004485"/>
            <a:ext cx="9212860" cy="4691340"/>
            <a:chOff x="1055756" y="1968306"/>
            <a:chExt cx="6909645" cy="3518505"/>
          </a:xfrm>
        </p:grpSpPr>
        <p:cxnSp>
          <p:nvCxnSpPr>
            <p:cNvPr id="68" name="Straight Connector 67"/>
            <p:cNvCxnSpPr/>
            <p:nvPr/>
          </p:nvCxnSpPr>
          <p:spPr>
            <a:xfrm flipV="1">
              <a:off x="1217448" y="2583793"/>
              <a:ext cx="90214" cy="4554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1307662" y="2583793"/>
              <a:ext cx="803166"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040759" y="2583793"/>
              <a:ext cx="7006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1541517" y="2951655"/>
              <a:ext cx="569311" cy="516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3987799" y="2583793"/>
              <a:ext cx="74448" cy="367863"/>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871296" y="2316783"/>
              <a:ext cx="190951" cy="26701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flipV="1">
              <a:off x="4062247" y="2583794"/>
              <a:ext cx="429173" cy="305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4887748" y="2370225"/>
              <a:ext cx="277648"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5175468" y="2583793"/>
              <a:ext cx="909583"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773885" y="4212739"/>
              <a:ext cx="0" cy="786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4062247" y="3872858"/>
              <a:ext cx="711639" cy="33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4084582" y="3559810"/>
              <a:ext cx="570624" cy="313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flipV="1">
              <a:off x="4655206" y="3559810"/>
              <a:ext cx="65745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4773886" y="3927672"/>
              <a:ext cx="538779" cy="285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7251050" y="2583794"/>
              <a:ext cx="294938" cy="516758"/>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7065666" y="3072922"/>
              <a:ext cx="471063" cy="218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7302500" y="3091608"/>
              <a:ext cx="234229" cy="611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flipV="1">
              <a:off x="6825573" y="3191948"/>
              <a:ext cx="240093" cy="99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7725664" y="4677840"/>
              <a:ext cx="119870" cy="5309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flipV="1">
              <a:off x="7128274" y="4999088"/>
              <a:ext cx="717259" cy="27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H="1">
              <a:off x="7119014" y="4677840"/>
              <a:ext cx="726519" cy="3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2468511" y="4493909"/>
              <a:ext cx="505917" cy="783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2191251" y="4493909"/>
              <a:ext cx="7831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2191252" y="3872858"/>
              <a:ext cx="277259" cy="621051"/>
            </a:xfrm>
            <a:prstGeom prst="line">
              <a:avLst/>
            </a:prstGeom>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2201" y="2681142"/>
              <a:ext cx="233005" cy="419410"/>
            </a:xfrm>
            <a:prstGeom prst="rect">
              <a:avLst/>
            </a:prstGeom>
          </p:spPr>
        </p:pic>
        <p:pic>
          <p:nvPicPr>
            <p:cNvPr id="93" name="Picture 9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4713" y="3663153"/>
              <a:ext cx="243361" cy="419410"/>
            </a:xfrm>
            <a:prstGeom prst="rect">
              <a:avLst/>
            </a:prstGeom>
          </p:spPr>
        </p:pic>
        <p:pic>
          <p:nvPicPr>
            <p:cNvPr id="94" name="Picture 9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97244" y="2339443"/>
              <a:ext cx="239737" cy="419410"/>
            </a:xfrm>
            <a:prstGeom prst="rect">
              <a:avLst/>
            </a:prstGeom>
          </p:spPr>
        </p:pic>
        <p:pic>
          <p:nvPicPr>
            <p:cNvPr id="95" name="Picture 9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2650" y="2045824"/>
              <a:ext cx="264073" cy="419410"/>
            </a:xfrm>
            <a:prstGeom prst="rect">
              <a:avLst/>
            </a:prstGeom>
          </p:spPr>
        </p:pic>
        <p:pic>
          <p:nvPicPr>
            <p:cNvPr id="96" name="Picture 9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427530" y="3258709"/>
              <a:ext cx="233005" cy="419410"/>
            </a:xfrm>
            <a:prstGeom prst="rect">
              <a:avLst/>
            </a:prstGeom>
          </p:spPr>
        </p:pic>
        <p:pic>
          <p:nvPicPr>
            <p:cNvPr id="97" name="Picture 9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919078" y="2316783"/>
              <a:ext cx="243361" cy="419410"/>
            </a:xfrm>
            <a:prstGeom prst="rect">
              <a:avLst/>
            </a:prstGeom>
          </p:spPr>
        </p:pic>
        <p:pic>
          <p:nvPicPr>
            <p:cNvPr id="98" name="Picture 9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55756" y="2881903"/>
              <a:ext cx="264073" cy="419410"/>
            </a:xfrm>
            <a:prstGeom prst="rect">
              <a:avLst/>
            </a:prstGeom>
          </p:spPr>
        </p:pic>
        <p:pic>
          <p:nvPicPr>
            <p:cNvPr id="99" name="Picture 9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187793" y="2339443"/>
              <a:ext cx="239737" cy="419410"/>
            </a:xfrm>
            <a:prstGeom prst="rect">
              <a:avLst/>
            </a:prstGeom>
          </p:spPr>
        </p:pic>
        <p:pic>
          <p:nvPicPr>
            <p:cNvPr id="100" name="Picture 9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1296" y="2863217"/>
              <a:ext cx="233005" cy="419410"/>
            </a:xfrm>
            <a:prstGeom prst="rect">
              <a:avLst/>
            </a:prstGeom>
          </p:spPr>
        </p:pic>
        <p:pic>
          <p:nvPicPr>
            <p:cNvPr id="101" name="Picture 10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6162" y="3736893"/>
              <a:ext cx="233005" cy="419410"/>
            </a:xfrm>
            <a:prstGeom prst="rect">
              <a:avLst/>
            </a:prstGeom>
          </p:spPr>
        </p:pic>
        <p:pic>
          <p:nvPicPr>
            <p:cNvPr id="102" name="Picture 10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539310" y="3350105"/>
              <a:ext cx="239737" cy="419410"/>
            </a:xfrm>
            <a:prstGeom prst="rect">
              <a:avLst/>
            </a:prstGeom>
          </p:spPr>
        </p:pic>
        <p:pic>
          <p:nvPicPr>
            <p:cNvPr id="103" name="Picture 10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072928" y="2549148"/>
              <a:ext cx="239737" cy="419410"/>
            </a:xfrm>
            <a:prstGeom prst="rect">
              <a:avLst/>
            </a:prstGeom>
          </p:spPr>
        </p:pic>
        <p:pic>
          <p:nvPicPr>
            <p:cNvPr id="104" name="Picture 10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986977" y="4829716"/>
              <a:ext cx="264073" cy="419410"/>
            </a:xfrm>
            <a:prstGeom prst="rect">
              <a:avLst/>
            </a:prstGeom>
          </p:spPr>
        </p:pic>
        <p:pic>
          <p:nvPicPr>
            <p:cNvPr id="105" name="Picture 10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52747" y="4280306"/>
              <a:ext cx="243361" cy="419410"/>
            </a:xfrm>
            <a:prstGeom prst="rect">
              <a:avLst/>
            </a:prstGeom>
          </p:spPr>
        </p:pic>
        <p:pic>
          <p:nvPicPr>
            <p:cNvPr id="106" name="Picture 10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348642" y="3559810"/>
              <a:ext cx="239737" cy="419410"/>
            </a:xfrm>
            <a:prstGeom prst="rect">
              <a:avLst/>
            </a:prstGeom>
          </p:spPr>
        </p:pic>
        <p:pic>
          <p:nvPicPr>
            <p:cNvPr id="107" name="Picture 10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53014" y="2316784"/>
              <a:ext cx="264073" cy="419410"/>
            </a:xfrm>
            <a:prstGeom prst="rect">
              <a:avLst/>
            </a:prstGeom>
          </p:spPr>
        </p:pic>
        <p:pic>
          <p:nvPicPr>
            <p:cNvPr id="108" name="Picture 10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2212" y="2982243"/>
              <a:ext cx="243361" cy="419410"/>
            </a:xfrm>
            <a:prstGeom prst="rect">
              <a:avLst/>
            </a:prstGeom>
          </p:spPr>
        </p:pic>
        <p:pic>
          <p:nvPicPr>
            <p:cNvPr id="109" name="Picture 10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2642" y="3527188"/>
              <a:ext cx="243361" cy="419410"/>
            </a:xfrm>
            <a:prstGeom prst="rect">
              <a:avLst/>
            </a:prstGeom>
          </p:spPr>
        </p:pic>
        <p:pic>
          <p:nvPicPr>
            <p:cNvPr id="110" name="Picture 10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1079" y="2897390"/>
              <a:ext cx="239737" cy="419410"/>
            </a:xfrm>
            <a:prstGeom prst="rect">
              <a:avLst/>
            </a:prstGeom>
          </p:spPr>
        </p:pic>
        <p:pic>
          <p:nvPicPr>
            <p:cNvPr id="111" name="Picture 1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8273" y="2339443"/>
              <a:ext cx="233005" cy="419410"/>
            </a:xfrm>
            <a:prstGeom prst="rect">
              <a:avLst/>
            </a:prstGeom>
          </p:spPr>
        </p:pic>
        <p:pic>
          <p:nvPicPr>
            <p:cNvPr id="112" name="Picture 1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4829567" y="1968306"/>
              <a:ext cx="243361" cy="419410"/>
            </a:xfrm>
            <a:prstGeom prst="rect">
              <a:avLst/>
            </a:prstGeom>
          </p:spPr>
        </p:pic>
        <p:pic>
          <p:nvPicPr>
            <p:cNvPr id="113" name="Picture 1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084569" y="4293059"/>
              <a:ext cx="264073" cy="419410"/>
            </a:xfrm>
            <a:prstGeom prst="rect">
              <a:avLst/>
            </a:prstGeom>
          </p:spPr>
        </p:pic>
        <p:pic>
          <p:nvPicPr>
            <p:cNvPr id="114" name="Picture 1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238871" y="5067401"/>
              <a:ext cx="233005" cy="419410"/>
            </a:xfrm>
            <a:prstGeom prst="rect">
              <a:avLst/>
            </a:prstGeom>
          </p:spPr>
        </p:pic>
        <p:pic>
          <p:nvPicPr>
            <p:cNvPr id="115" name="Picture 1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2544" y="4789382"/>
              <a:ext cx="233005" cy="419410"/>
            </a:xfrm>
            <a:prstGeom prst="rect">
              <a:avLst/>
            </a:prstGeom>
          </p:spPr>
        </p:pic>
        <p:pic>
          <p:nvPicPr>
            <p:cNvPr id="116" name="Picture 1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2005" y="4001096"/>
              <a:ext cx="243361" cy="419410"/>
            </a:xfrm>
            <a:prstGeom prst="rect">
              <a:avLst/>
            </a:prstGeom>
          </p:spPr>
        </p:pic>
        <p:pic>
          <p:nvPicPr>
            <p:cNvPr id="117" name="Picture 1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02172" y="5067401"/>
              <a:ext cx="243361" cy="419410"/>
            </a:xfrm>
            <a:prstGeom prst="rect">
              <a:avLst/>
            </a:prstGeom>
          </p:spPr>
        </p:pic>
        <p:pic>
          <p:nvPicPr>
            <p:cNvPr id="118" name="Picture 11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5664" y="4410306"/>
              <a:ext cx="239737" cy="419410"/>
            </a:xfrm>
            <a:prstGeom prst="rect">
              <a:avLst/>
            </a:prstGeom>
          </p:spPr>
        </p:pic>
      </p:grpSp>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dirty="0">
                <a:solidFill>
                  <a:schemeClr val="accent2"/>
                </a:solidFill>
              </a:rPr>
              <a:t>Local Networks</a:t>
            </a:r>
            <a:endParaRPr lang="en" dirty="0">
              <a:solidFill>
                <a:schemeClr val="accent2"/>
              </a:solidFill>
            </a:endParaRPr>
          </a:p>
        </p:txBody>
      </p:sp>
    </p:spTree>
    <p:extLst>
      <p:ext uri="{BB962C8B-B14F-4D97-AF65-F5344CB8AC3E}">
        <p14:creationId xmlns:p14="http://schemas.microsoft.com/office/powerpoint/2010/main" val="386015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0EDAA-F183-B342-B3A1-F4E59A1E6C25}"/>
              </a:ext>
            </a:extLst>
          </p:cNvPr>
          <p:cNvSpPr>
            <a:spLocks noGrp="1"/>
          </p:cNvSpPr>
          <p:nvPr>
            <p:ph type="ctrTitle"/>
          </p:nvPr>
        </p:nvSpPr>
        <p:spPr/>
        <p:txBody>
          <a:bodyPr>
            <a:normAutofit/>
          </a:bodyPr>
          <a:lstStyle/>
          <a:p>
            <a:r>
              <a:rPr lang="en-US" sz="4400" dirty="0"/>
              <a:t>Part 1</a:t>
            </a:r>
          </a:p>
        </p:txBody>
      </p:sp>
      <p:sp>
        <p:nvSpPr>
          <p:cNvPr id="5" name="Subtitle 4">
            <a:extLst>
              <a:ext uri="{FF2B5EF4-FFF2-40B4-BE49-F238E27FC236}">
                <a16:creationId xmlns:a16="http://schemas.microsoft.com/office/drawing/2014/main" id="{001BF6F3-7BC7-D640-BC7A-7C0729FBB470}"/>
              </a:ext>
            </a:extLst>
          </p:cNvPr>
          <p:cNvSpPr>
            <a:spLocks noGrp="1"/>
          </p:cNvSpPr>
          <p:nvPr>
            <p:ph type="subTitle" idx="1"/>
          </p:nvPr>
        </p:nvSpPr>
        <p:spPr/>
        <p:txBody>
          <a:bodyPr>
            <a:normAutofit/>
          </a:bodyPr>
          <a:lstStyle/>
          <a:p>
            <a:r>
              <a:rPr lang="en-US" sz="2000" dirty="0"/>
              <a:t>POWER WITHIN</a:t>
            </a:r>
          </a:p>
        </p:txBody>
      </p:sp>
    </p:spTree>
    <p:extLst>
      <p:ext uri="{BB962C8B-B14F-4D97-AF65-F5344CB8AC3E}">
        <p14:creationId xmlns:p14="http://schemas.microsoft.com/office/powerpoint/2010/main" val="2759492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 name="Picture 4"/>
          <p:cNvPicPr>
            <a:picLocks noChangeAspect="1"/>
          </p:cNvPicPr>
          <p:nvPr/>
        </p:nvPicPr>
        <p:blipFill>
          <a:blip r:embed="rId3">
            <a:alphaModFix amt="62000"/>
          </a:blip>
          <a:stretch>
            <a:fillRect/>
          </a:stretch>
        </p:blipFill>
        <p:spPr>
          <a:xfrm>
            <a:off x="0" y="738482"/>
            <a:ext cx="12192000" cy="5365505"/>
          </a:xfrm>
          <a:prstGeom prst="rect">
            <a:avLst/>
          </a:prstGeom>
        </p:spPr>
      </p:pic>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dirty="0">
                <a:solidFill>
                  <a:schemeClr val="accent2"/>
                </a:solidFill>
              </a:rPr>
              <a:t>The Global Village</a:t>
            </a:r>
            <a:endParaRPr lang="en" dirty="0">
              <a:solidFill>
                <a:schemeClr val="accent2"/>
              </a:solidFill>
            </a:endParaRPr>
          </a:p>
        </p:txBody>
      </p:sp>
      <p:cxnSp>
        <p:nvCxnSpPr>
          <p:cNvPr id="6" name="Straight Connector 5"/>
          <p:cNvCxnSpPr/>
          <p:nvPr/>
        </p:nvCxnSpPr>
        <p:spPr>
          <a:xfrm>
            <a:off x="1743550" y="1825134"/>
            <a:ext cx="1387973"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451173" y="1825134"/>
            <a:ext cx="1989796"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446109" y="1834458"/>
            <a:ext cx="770616" cy="12920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906438" y="2011996"/>
            <a:ext cx="3028335" cy="3444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0045630" y="2526820"/>
            <a:ext cx="415081" cy="19472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40968" y="1834576"/>
            <a:ext cx="1487248" cy="22397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407675" y="1004485"/>
            <a:ext cx="9212860" cy="4691340"/>
            <a:chOff x="1055756" y="1968306"/>
            <a:chExt cx="6909645" cy="3518505"/>
          </a:xfrm>
        </p:grpSpPr>
        <p:cxnSp>
          <p:nvCxnSpPr>
            <p:cNvPr id="14" name="Straight Connector 13"/>
            <p:cNvCxnSpPr/>
            <p:nvPr/>
          </p:nvCxnSpPr>
          <p:spPr>
            <a:xfrm flipV="1">
              <a:off x="1217448" y="2583793"/>
              <a:ext cx="90214" cy="4554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1307662" y="2583793"/>
              <a:ext cx="803166"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40759" y="2583793"/>
              <a:ext cx="7006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541517" y="2951655"/>
              <a:ext cx="569311" cy="516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3987799" y="2583793"/>
              <a:ext cx="74448" cy="3678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871296" y="2316783"/>
              <a:ext cx="190951" cy="26701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4062247" y="2583794"/>
              <a:ext cx="429173" cy="305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flipV="1">
              <a:off x="4887748" y="2370225"/>
              <a:ext cx="277648"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175468" y="2583793"/>
              <a:ext cx="909583"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73885" y="4212739"/>
              <a:ext cx="0" cy="786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4062247" y="3872858"/>
              <a:ext cx="711639" cy="33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084582" y="3559810"/>
              <a:ext cx="570624" cy="313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4655206" y="3559810"/>
              <a:ext cx="65745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4773886" y="3927672"/>
              <a:ext cx="538779" cy="285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251050" y="2583794"/>
              <a:ext cx="294938" cy="5167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7065666" y="3072922"/>
              <a:ext cx="471063" cy="218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302500" y="3091608"/>
              <a:ext cx="234229" cy="611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6825573" y="3191948"/>
              <a:ext cx="240093" cy="99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725664" y="4677840"/>
              <a:ext cx="119870" cy="53095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7128274" y="4999088"/>
              <a:ext cx="717259" cy="27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119014" y="4677840"/>
              <a:ext cx="726519" cy="3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468511" y="4493909"/>
              <a:ext cx="505917" cy="783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2191251" y="4493909"/>
              <a:ext cx="7831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a:off x="2191252" y="3872858"/>
              <a:ext cx="277259" cy="621051"/>
            </a:xfrm>
            <a:prstGeom prst="line">
              <a:avLst/>
            </a:prstGeom>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2201" y="2681142"/>
              <a:ext cx="233005" cy="419410"/>
            </a:xfrm>
            <a:prstGeom prst="rect">
              <a:avLst/>
            </a:prstGeom>
          </p:spPr>
        </p:pic>
        <p:pic>
          <p:nvPicPr>
            <p:cNvPr id="39" name="Picture 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4713" y="3663153"/>
              <a:ext cx="243361" cy="419410"/>
            </a:xfrm>
            <a:prstGeom prst="rect">
              <a:avLst/>
            </a:prstGeom>
          </p:spPr>
        </p:pic>
        <p:pic>
          <p:nvPicPr>
            <p:cNvPr id="40" name="Picture 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97244" y="2339443"/>
              <a:ext cx="239737" cy="419410"/>
            </a:xfrm>
            <a:prstGeom prst="rect">
              <a:avLst/>
            </a:prstGeom>
          </p:spPr>
        </p:pic>
        <p:pic>
          <p:nvPicPr>
            <p:cNvPr id="41" name="Pictur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2650" y="2045824"/>
              <a:ext cx="264073" cy="419410"/>
            </a:xfrm>
            <a:prstGeom prst="rect">
              <a:avLst/>
            </a:prstGeom>
          </p:spPr>
        </p:pic>
        <p:pic>
          <p:nvPicPr>
            <p:cNvPr id="42" name="Picture 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427530" y="3258709"/>
              <a:ext cx="233005" cy="419410"/>
            </a:xfrm>
            <a:prstGeom prst="rect">
              <a:avLst/>
            </a:prstGeom>
          </p:spPr>
        </p:pic>
        <p:pic>
          <p:nvPicPr>
            <p:cNvPr id="43" name="Picture 4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919078" y="2316783"/>
              <a:ext cx="243361" cy="419410"/>
            </a:xfrm>
            <a:prstGeom prst="rect">
              <a:avLst/>
            </a:prstGeom>
          </p:spPr>
        </p:pic>
        <p:pic>
          <p:nvPicPr>
            <p:cNvPr id="44" name="Picture 4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55756" y="2881903"/>
              <a:ext cx="264073" cy="419410"/>
            </a:xfrm>
            <a:prstGeom prst="rect">
              <a:avLst/>
            </a:prstGeom>
          </p:spPr>
        </p:pic>
        <p:pic>
          <p:nvPicPr>
            <p:cNvPr id="45" name="Picture 4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187793" y="2339443"/>
              <a:ext cx="239737" cy="419410"/>
            </a:xfrm>
            <a:prstGeom prst="rect">
              <a:avLst/>
            </a:prstGeom>
          </p:spPr>
        </p:pic>
        <p:pic>
          <p:nvPicPr>
            <p:cNvPr id="46" name="Picture 4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1296" y="2863217"/>
              <a:ext cx="233005" cy="419410"/>
            </a:xfrm>
            <a:prstGeom prst="rect">
              <a:avLst/>
            </a:prstGeom>
          </p:spPr>
        </p:pic>
        <p:pic>
          <p:nvPicPr>
            <p:cNvPr id="47" name="Picture 4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6162" y="3736893"/>
              <a:ext cx="233005" cy="419410"/>
            </a:xfrm>
            <a:prstGeom prst="rect">
              <a:avLst/>
            </a:prstGeom>
          </p:spPr>
        </p:pic>
        <p:pic>
          <p:nvPicPr>
            <p:cNvPr id="48" name="Picture 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539310" y="3350105"/>
              <a:ext cx="239737" cy="419410"/>
            </a:xfrm>
            <a:prstGeom prst="rect">
              <a:avLst/>
            </a:prstGeom>
          </p:spPr>
        </p:pic>
        <p:pic>
          <p:nvPicPr>
            <p:cNvPr id="49" name="Picture 4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072928" y="2549148"/>
              <a:ext cx="239737" cy="419410"/>
            </a:xfrm>
            <a:prstGeom prst="rect">
              <a:avLst/>
            </a:prstGeom>
          </p:spPr>
        </p:pic>
        <p:pic>
          <p:nvPicPr>
            <p:cNvPr id="50" name="Picture 4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986977" y="4829716"/>
              <a:ext cx="264073" cy="419410"/>
            </a:xfrm>
            <a:prstGeom prst="rect">
              <a:avLst/>
            </a:prstGeom>
          </p:spPr>
        </p:pic>
        <p:pic>
          <p:nvPicPr>
            <p:cNvPr id="51" name="Picture 5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52747" y="4280306"/>
              <a:ext cx="243361" cy="419410"/>
            </a:xfrm>
            <a:prstGeom prst="rect">
              <a:avLst/>
            </a:prstGeom>
          </p:spPr>
        </p:pic>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348642" y="3559810"/>
              <a:ext cx="239737" cy="419410"/>
            </a:xfrm>
            <a:prstGeom prst="rect">
              <a:avLst/>
            </a:prstGeom>
          </p:spPr>
        </p:pic>
        <p:pic>
          <p:nvPicPr>
            <p:cNvPr id="53" name="Picture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53014" y="2316784"/>
              <a:ext cx="264073" cy="419410"/>
            </a:xfrm>
            <a:prstGeom prst="rect">
              <a:avLst/>
            </a:prstGeom>
          </p:spPr>
        </p:pic>
        <p:pic>
          <p:nvPicPr>
            <p:cNvPr id="54" name="Picture 5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2212" y="2982243"/>
              <a:ext cx="243361" cy="419410"/>
            </a:xfrm>
            <a:prstGeom prst="rect">
              <a:avLst/>
            </a:prstGeom>
          </p:spPr>
        </p:pic>
        <p:pic>
          <p:nvPicPr>
            <p:cNvPr id="55" name="Picture 5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2642" y="3527188"/>
              <a:ext cx="243361" cy="419410"/>
            </a:xfrm>
            <a:prstGeom prst="rect">
              <a:avLst/>
            </a:prstGeom>
          </p:spPr>
        </p:pic>
        <p:pic>
          <p:nvPicPr>
            <p:cNvPr id="56" name="Picture 5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1079" y="2897390"/>
              <a:ext cx="239737" cy="419410"/>
            </a:xfrm>
            <a:prstGeom prst="rect">
              <a:avLst/>
            </a:prstGeom>
          </p:spPr>
        </p:pic>
        <p:pic>
          <p:nvPicPr>
            <p:cNvPr id="57" name="Picture 5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8273" y="2339443"/>
              <a:ext cx="233005" cy="419410"/>
            </a:xfrm>
            <a:prstGeom prst="rect">
              <a:avLst/>
            </a:prstGeom>
          </p:spPr>
        </p:pic>
        <p:pic>
          <p:nvPicPr>
            <p:cNvPr id="58" name="Picture 5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4829567" y="1968306"/>
              <a:ext cx="243361" cy="419410"/>
            </a:xfrm>
            <a:prstGeom prst="rect">
              <a:avLst/>
            </a:prstGeom>
          </p:spPr>
        </p:pic>
        <p:pic>
          <p:nvPicPr>
            <p:cNvPr id="59" name="Picture 5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084569" y="4293059"/>
              <a:ext cx="264073" cy="419410"/>
            </a:xfrm>
            <a:prstGeom prst="rect">
              <a:avLst/>
            </a:prstGeom>
          </p:spPr>
        </p:pic>
        <p:pic>
          <p:nvPicPr>
            <p:cNvPr id="60" name="Picture 5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238871" y="5067401"/>
              <a:ext cx="233005" cy="419410"/>
            </a:xfrm>
            <a:prstGeom prst="rect">
              <a:avLst/>
            </a:prstGeom>
          </p:spPr>
        </p:pic>
        <p:pic>
          <p:nvPicPr>
            <p:cNvPr id="61" name="Picture 6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2544" y="4789382"/>
              <a:ext cx="233005" cy="419410"/>
            </a:xfrm>
            <a:prstGeom prst="rect">
              <a:avLst/>
            </a:prstGeom>
          </p:spPr>
        </p:pic>
        <p:pic>
          <p:nvPicPr>
            <p:cNvPr id="62" name="Picture 6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2005" y="4001096"/>
              <a:ext cx="243361" cy="419410"/>
            </a:xfrm>
            <a:prstGeom prst="rect">
              <a:avLst/>
            </a:prstGeom>
          </p:spPr>
        </p:pic>
        <p:pic>
          <p:nvPicPr>
            <p:cNvPr id="63" name="Picture 6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02172" y="5067401"/>
              <a:ext cx="243361" cy="419410"/>
            </a:xfrm>
            <a:prstGeom prst="rect">
              <a:avLst/>
            </a:prstGeom>
          </p:spPr>
        </p:pic>
        <p:pic>
          <p:nvPicPr>
            <p:cNvPr id="64" name="Picture 6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5664" y="4410306"/>
              <a:ext cx="239737" cy="419410"/>
            </a:xfrm>
            <a:prstGeom prst="rect">
              <a:avLst/>
            </a:prstGeom>
          </p:spPr>
        </p:pic>
      </p:grpSp>
    </p:spTree>
    <p:extLst>
      <p:ext uri="{BB962C8B-B14F-4D97-AF65-F5344CB8AC3E}">
        <p14:creationId xmlns:p14="http://schemas.microsoft.com/office/powerpoint/2010/main" val="1963016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83" name="Picture 82"/>
          <p:cNvPicPr>
            <a:picLocks noChangeAspect="1"/>
          </p:cNvPicPr>
          <p:nvPr/>
        </p:nvPicPr>
        <p:blipFill>
          <a:blip r:embed="rId3">
            <a:alphaModFix amt="62000"/>
          </a:blip>
          <a:stretch>
            <a:fillRect/>
          </a:stretch>
        </p:blipFill>
        <p:spPr>
          <a:xfrm>
            <a:off x="0" y="738483"/>
            <a:ext cx="12192000" cy="5365505"/>
          </a:xfrm>
          <a:prstGeom prst="rect">
            <a:avLst/>
          </a:prstGeom>
        </p:spPr>
      </p:pic>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dirty="0">
                <a:solidFill>
                  <a:schemeClr val="accent2"/>
                </a:solidFill>
              </a:rPr>
              <a:t>The Global Village</a:t>
            </a:r>
            <a:endParaRPr lang="en" dirty="0">
              <a:solidFill>
                <a:schemeClr val="accent2"/>
              </a:solidFill>
            </a:endParaRPr>
          </a:p>
        </p:txBody>
      </p:sp>
      <p:cxnSp>
        <p:nvCxnSpPr>
          <p:cNvPr id="84" name="Straight Connector 83"/>
          <p:cNvCxnSpPr/>
          <p:nvPr/>
        </p:nvCxnSpPr>
        <p:spPr>
          <a:xfrm>
            <a:off x="1743550" y="1825135"/>
            <a:ext cx="1387973"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H="1">
            <a:off x="3451173" y="1825135"/>
            <a:ext cx="1989796"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46109" y="1834459"/>
            <a:ext cx="770616" cy="12920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440968" y="1834577"/>
            <a:ext cx="1487248" cy="22397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906438" y="2011997"/>
            <a:ext cx="3028335" cy="3444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10045630" y="2526821"/>
            <a:ext cx="415081" cy="19472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97" idx="1"/>
            <a:endCxn id="88" idx="1"/>
          </p:cNvCxnSpPr>
          <p:nvPr/>
        </p:nvCxnSpPr>
        <p:spPr>
          <a:xfrm>
            <a:off x="2883252" y="1748729"/>
            <a:ext cx="2403032" cy="179516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4128144" y="3543889"/>
            <a:ext cx="1312824" cy="82287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5489485" y="3474377"/>
            <a:ext cx="727241" cy="3491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a:off x="6439423" y="1563700"/>
            <a:ext cx="162240" cy="215117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733983" y="1418038"/>
            <a:ext cx="2042300" cy="121797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8818558" y="2636010"/>
            <a:ext cx="918109" cy="77008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9736667" y="3362603"/>
            <a:ext cx="564219" cy="196253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V="1">
            <a:off x="6365181" y="3474377"/>
            <a:ext cx="3371487" cy="62978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V="1">
            <a:off x="1583555" y="1418038"/>
            <a:ext cx="3460795" cy="102822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3131523" y="1418038"/>
            <a:ext cx="1912827" cy="296572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flipV="1">
            <a:off x="5044350" y="1418038"/>
            <a:ext cx="2981293" cy="416539"/>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8113401" y="2028337"/>
            <a:ext cx="1378616" cy="279136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endCxn id="96" idx="1"/>
          </p:cNvCxnSpPr>
          <p:nvPr/>
        </p:nvCxnSpPr>
        <p:spPr>
          <a:xfrm flipH="1" flipV="1">
            <a:off x="2214047" y="3004630"/>
            <a:ext cx="917476" cy="241158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3295835" y="5045529"/>
            <a:ext cx="3069347" cy="37069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6365182" y="3543889"/>
            <a:ext cx="718372" cy="150164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052414" y="2197701"/>
            <a:ext cx="1031141" cy="13461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5317066" y="2197701"/>
            <a:ext cx="735348" cy="43830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7083556" y="1778942"/>
            <a:ext cx="2420809" cy="176494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108" name="Group 107"/>
          <p:cNvGrpSpPr/>
          <p:nvPr/>
        </p:nvGrpSpPr>
        <p:grpSpPr>
          <a:xfrm>
            <a:off x="1407675" y="1004487"/>
            <a:ext cx="9212860" cy="4691340"/>
            <a:chOff x="1055756" y="1968306"/>
            <a:chExt cx="6909645" cy="3518505"/>
          </a:xfrm>
        </p:grpSpPr>
        <p:cxnSp>
          <p:nvCxnSpPr>
            <p:cNvPr id="109" name="Straight Connector 108"/>
            <p:cNvCxnSpPr/>
            <p:nvPr/>
          </p:nvCxnSpPr>
          <p:spPr>
            <a:xfrm flipV="1">
              <a:off x="1217448" y="2583793"/>
              <a:ext cx="90214" cy="4554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1307662" y="2583793"/>
              <a:ext cx="803166"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040759" y="2583793"/>
              <a:ext cx="7006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1541517" y="2951655"/>
              <a:ext cx="569311" cy="51675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3987799" y="2583793"/>
              <a:ext cx="74448" cy="3678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3871296" y="2316783"/>
              <a:ext cx="190951" cy="2670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4062247" y="2583794"/>
              <a:ext cx="429173" cy="305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4887748" y="2370225"/>
              <a:ext cx="277648"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a:off x="5175468" y="2583793"/>
              <a:ext cx="909583" cy="152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4773885" y="4212739"/>
              <a:ext cx="0" cy="786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flipV="1">
              <a:off x="4062247" y="3872858"/>
              <a:ext cx="711639" cy="3398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4084582" y="3559810"/>
              <a:ext cx="570624" cy="313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4655206" y="3559810"/>
              <a:ext cx="657459" cy="3678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a:off x="4773886" y="3927672"/>
              <a:ext cx="538779" cy="28506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7251050" y="2583794"/>
              <a:ext cx="294938" cy="51675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7065666" y="3072922"/>
              <a:ext cx="471063" cy="218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7302500" y="3091608"/>
              <a:ext cx="234229" cy="611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flipV="1">
              <a:off x="6825573" y="3191948"/>
              <a:ext cx="240093" cy="99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7725664" y="4677840"/>
              <a:ext cx="119870" cy="5309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7128274" y="4999088"/>
              <a:ext cx="717259" cy="27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a:off x="7119014" y="4677840"/>
              <a:ext cx="726519" cy="330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V="1">
              <a:off x="2468511" y="4493909"/>
              <a:ext cx="505917" cy="7831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2191251" y="4493909"/>
              <a:ext cx="78317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a:off x="2191252" y="3872858"/>
              <a:ext cx="277259" cy="621051"/>
            </a:xfrm>
            <a:prstGeom prst="line">
              <a:avLst/>
            </a:prstGeom>
          </p:spPr>
          <p:style>
            <a:lnRef idx="2">
              <a:schemeClr val="accent1"/>
            </a:lnRef>
            <a:fillRef idx="0">
              <a:schemeClr val="accent1"/>
            </a:fillRef>
            <a:effectRef idx="1">
              <a:schemeClr val="accent1"/>
            </a:effectRef>
            <a:fontRef idx="minor">
              <a:schemeClr val="tx1"/>
            </a:fontRef>
          </p:style>
        </p:cxnSp>
        <p:pic>
          <p:nvPicPr>
            <p:cNvPr id="133" name="Picture 13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2201" y="2681142"/>
              <a:ext cx="233005" cy="419410"/>
            </a:xfrm>
            <a:prstGeom prst="rect">
              <a:avLst/>
            </a:prstGeom>
          </p:spPr>
        </p:pic>
        <p:pic>
          <p:nvPicPr>
            <p:cNvPr id="134" name="Picture 1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64713" y="3663153"/>
              <a:ext cx="243361" cy="419410"/>
            </a:xfrm>
            <a:prstGeom prst="rect">
              <a:avLst/>
            </a:prstGeom>
          </p:spPr>
        </p:pic>
        <p:pic>
          <p:nvPicPr>
            <p:cNvPr id="135" name="Picture 13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97244" y="2339443"/>
              <a:ext cx="239737" cy="419410"/>
            </a:xfrm>
            <a:prstGeom prst="rect">
              <a:avLst/>
            </a:prstGeom>
          </p:spPr>
        </p:pic>
        <p:pic>
          <p:nvPicPr>
            <p:cNvPr id="136" name="Picture 1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32650" y="2045824"/>
              <a:ext cx="264073" cy="419410"/>
            </a:xfrm>
            <a:prstGeom prst="rect">
              <a:avLst/>
            </a:prstGeom>
          </p:spPr>
        </p:pic>
        <p:pic>
          <p:nvPicPr>
            <p:cNvPr id="137" name="Picture 1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427530" y="3258709"/>
              <a:ext cx="233005" cy="419410"/>
            </a:xfrm>
            <a:prstGeom prst="rect">
              <a:avLst/>
            </a:prstGeom>
          </p:spPr>
        </p:pic>
        <p:pic>
          <p:nvPicPr>
            <p:cNvPr id="138" name="Picture 13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919078" y="2316783"/>
              <a:ext cx="243361" cy="419410"/>
            </a:xfrm>
            <a:prstGeom prst="rect">
              <a:avLst/>
            </a:prstGeom>
          </p:spPr>
        </p:pic>
        <p:pic>
          <p:nvPicPr>
            <p:cNvPr id="139" name="Picture 13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055756" y="2881903"/>
              <a:ext cx="264073" cy="419410"/>
            </a:xfrm>
            <a:prstGeom prst="rect">
              <a:avLst/>
            </a:prstGeom>
          </p:spPr>
        </p:pic>
        <p:pic>
          <p:nvPicPr>
            <p:cNvPr id="140" name="Picture 13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187793" y="2339443"/>
              <a:ext cx="239737" cy="419410"/>
            </a:xfrm>
            <a:prstGeom prst="rect">
              <a:avLst/>
            </a:prstGeom>
          </p:spPr>
        </p:pic>
        <p:pic>
          <p:nvPicPr>
            <p:cNvPr id="141" name="Picture 1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1296" y="2863217"/>
              <a:ext cx="233005" cy="419410"/>
            </a:xfrm>
            <a:prstGeom prst="rect">
              <a:avLst/>
            </a:prstGeom>
          </p:spPr>
        </p:pic>
        <p:pic>
          <p:nvPicPr>
            <p:cNvPr id="142" name="Picture 14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96162" y="3736893"/>
              <a:ext cx="233005" cy="419410"/>
            </a:xfrm>
            <a:prstGeom prst="rect">
              <a:avLst/>
            </a:prstGeom>
          </p:spPr>
        </p:pic>
        <p:pic>
          <p:nvPicPr>
            <p:cNvPr id="143" name="Picture 14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539310" y="3350105"/>
              <a:ext cx="239737" cy="419410"/>
            </a:xfrm>
            <a:prstGeom prst="rect">
              <a:avLst/>
            </a:prstGeom>
          </p:spPr>
        </p:pic>
        <p:pic>
          <p:nvPicPr>
            <p:cNvPr id="144" name="Picture 14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072928" y="2549148"/>
              <a:ext cx="239737" cy="419410"/>
            </a:xfrm>
            <a:prstGeom prst="rect">
              <a:avLst/>
            </a:prstGeom>
          </p:spPr>
        </p:pic>
        <p:pic>
          <p:nvPicPr>
            <p:cNvPr id="145" name="Picture 14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6986977" y="4829716"/>
              <a:ext cx="264073" cy="419410"/>
            </a:xfrm>
            <a:prstGeom prst="rect">
              <a:avLst/>
            </a:prstGeom>
          </p:spPr>
        </p:pic>
        <p:pic>
          <p:nvPicPr>
            <p:cNvPr id="146" name="Picture 14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52747" y="4280306"/>
              <a:ext cx="243361" cy="419410"/>
            </a:xfrm>
            <a:prstGeom prst="rect">
              <a:avLst/>
            </a:prstGeom>
          </p:spPr>
        </p:pic>
        <p:pic>
          <p:nvPicPr>
            <p:cNvPr id="147" name="Picture 14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2348642" y="3559810"/>
              <a:ext cx="239737" cy="419410"/>
            </a:xfrm>
            <a:prstGeom prst="rect">
              <a:avLst/>
            </a:prstGeom>
          </p:spPr>
        </p:pic>
        <p:pic>
          <p:nvPicPr>
            <p:cNvPr id="148" name="Picture 1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53014" y="2316784"/>
              <a:ext cx="264073" cy="419410"/>
            </a:xfrm>
            <a:prstGeom prst="rect">
              <a:avLst/>
            </a:prstGeom>
          </p:spPr>
        </p:pic>
        <p:pic>
          <p:nvPicPr>
            <p:cNvPr id="149" name="Picture 14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2212" y="2982243"/>
              <a:ext cx="243361" cy="419410"/>
            </a:xfrm>
            <a:prstGeom prst="rect">
              <a:avLst/>
            </a:prstGeom>
          </p:spPr>
        </p:pic>
        <p:pic>
          <p:nvPicPr>
            <p:cNvPr id="150" name="Picture 14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2642" y="3527188"/>
              <a:ext cx="243361" cy="419410"/>
            </a:xfrm>
            <a:prstGeom prst="rect">
              <a:avLst/>
            </a:prstGeom>
          </p:spPr>
        </p:pic>
        <p:pic>
          <p:nvPicPr>
            <p:cNvPr id="151" name="Picture 15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1079" y="2897390"/>
              <a:ext cx="239737" cy="419410"/>
            </a:xfrm>
            <a:prstGeom prst="rect">
              <a:avLst/>
            </a:prstGeom>
          </p:spPr>
        </p:pic>
        <p:pic>
          <p:nvPicPr>
            <p:cNvPr id="152" name="Picture 15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8273" y="2339443"/>
              <a:ext cx="233005" cy="419410"/>
            </a:xfrm>
            <a:prstGeom prst="rect">
              <a:avLst/>
            </a:prstGeom>
          </p:spPr>
        </p:pic>
        <p:pic>
          <p:nvPicPr>
            <p:cNvPr id="153" name="Picture 15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4829567" y="1968306"/>
              <a:ext cx="243361" cy="419410"/>
            </a:xfrm>
            <a:prstGeom prst="rect">
              <a:avLst/>
            </a:prstGeom>
          </p:spPr>
        </p:pic>
        <p:pic>
          <p:nvPicPr>
            <p:cNvPr id="154" name="Picture 15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084569" y="4293059"/>
              <a:ext cx="264073" cy="419410"/>
            </a:xfrm>
            <a:prstGeom prst="rect">
              <a:avLst/>
            </a:prstGeom>
          </p:spPr>
        </p:pic>
        <p:pic>
          <p:nvPicPr>
            <p:cNvPr id="155" name="Picture 15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238871" y="5067401"/>
              <a:ext cx="233005" cy="419410"/>
            </a:xfrm>
            <a:prstGeom prst="rect">
              <a:avLst/>
            </a:prstGeom>
          </p:spPr>
        </p:pic>
        <p:pic>
          <p:nvPicPr>
            <p:cNvPr id="156" name="Picture 15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2544" y="4789382"/>
              <a:ext cx="233005" cy="419410"/>
            </a:xfrm>
            <a:prstGeom prst="rect">
              <a:avLst/>
            </a:prstGeom>
          </p:spPr>
        </p:pic>
        <p:pic>
          <p:nvPicPr>
            <p:cNvPr id="157" name="Picture 15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22005" y="4001096"/>
              <a:ext cx="243361" cy="419410"/>
            </a:xfrm>
            <a:prstGeom prst="rect">
              <a:avLst/>
            </a:prstGeom>
          </p:spPr>
        </p:pic>
        <p:pic>
          <p:nvPicPr>
            <p:cNvPr id="158" name="Picture 15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02172" y="5067401"/>
              <a:ext cx="243361" cy="419410"/>
            </a:xfrm>
            <a:prstGeom prst="rect">
              <a:avLst/>
            </a:prstGeom>
          </p:spPr>
        </p:pic>
        <p:pic>
          <p:nvPicPr>
            <p:cNvPr id="159" name="Picture 15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25664" y="4410306"/>
              <a:ext cx="239737" cy="419410"/>
            </a:xfrm>
            <a:prstGeom prst="rect">
              <a:avLst/>
            </a:prstGeom>
          </p:spPr>
        </p:pic>
      </p:grpSp>
    </p:spTree>
    <p:extLst>
      <p:ext uri="{BB962C8B-B14F-4D97-AF65-F5344CB8AC3E}">
        <p14:creationId xmlns:p14="http://schemas.microsoft.com/office/powerpoint/2010/main" val="3937075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5" name="Picture 4"/>
          <p:cNvPicPr>
            <a:picLocks noChangeAspect="1"/>
          </p:cNvPicPr>
          <p:nvPr/>
        </p:nvPicPr>
        <p:blipFill>
          <a:blip r:embed="rId3">
            <a:alphaModFix amt="62000"/>
          </a:blip>
          <a:stretch>
            <a:fillRect/>
          </a:stretch>
        </p:blipFill>
        <p:spPr>
          <a:xfrm>
            <a:off x="0" y="738483"/>
            <a:ext cx="12192000" cy="5365505"/>
          </a:xfrm>
          <a:prstGeom prst="rect">
            <a:avLst/>
          </a:prstGeom>
        </p:spPr>
      </p:pic>
      <p:sp>
        <p:nvSpPr>
          <p:cNvPr id="252" name="Shape 252"/>
          <p:cNvSpPr txBox="1">
            <a:spLocks noGrp="1"/>
          </p:cNvSpPr>
          <p:nvPr>
            <p:ph type="title" idx="4294967295"/>
          </p:nvPr>
        </p:nvSpPr>
        <p:spPr>
          <a:xfrm>
            <a:off x="3510401" y="5641251"/>
            <a:ext cx="5171199" cy="580799"/>
          </a:xfrm>
          <a:prstGeom prst="rect">
            <a:avLst/>
          </a:prstGeom>
        </p:spPr>
        <p:txBody>
          <a:bodyPr vert="horz" lIns="121900" tIns="121900" rIns="121900" bIns="121900" rtlCol="0" anchor="ctr" anchorCtr="0">
            <a:noAutofit/>
          </a:bodyPr>
          <a:lstStyle/>
          <a:p>
            <a:pPr algn="ctr">
              <a:spcBef>
                <a:spcPts val="0"/>
              </a:spcBef>
            </a:pPr>
            <a:r>
              <a:rPr lang="en-GB" dirty="0" err="1">
                <a:solidFill>
                  <a:schemeClr val="accent2"/>
                </a:solidFill>
              </a:rPr>
              <a:t>CyberBalkanization</a:t>
            </a:r>
            <a:endParaRPr lang="en" dirty="0">
              <a:solidFill>
                <a:schemeClr val="accent2"/>
              </a:solidFill>
              <a:highlight>
                <a:srgbClr val="FFCD00"/>
              </a:highlight>
            </a:endParaRPr>
          </a:p>
        </p:txBody>
      </p:sp>
      <p:cxnSp>
        <p:nvCxnSpPr>
          <p:cNvPr id="6" name="Straight Connector 5"/>
          <p:cNvCxnSpPr/>
          <p:nvPr/>
        </p:nvCxnSpPr>
        <p:spPr>
          <a:xfrm>
            <a:off x="1743550" y="1825135"/>
            <a:ext cx="1387973"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451173" y="1825135"/>
            <a:ext cx="1989796" cy="15809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446109" y="1834459"/>
            <a:ext cx="770616" cy="129203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440968" y="1834577"/>
            <a:ext cx="1487248" cy="22397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906438" y="2011997"/>
            <a:ext cx="3028335" cy="3444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045630" y="2526821"/>
            <a:ext cx="415081" cy="194726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20" idx="1"/>
            <a:endCxn id="10" idx="1"/>
          </p:cNvCxnSpPr>
          <p:nvPr/>
        </p:nvCxnSpPr>
        <p:spPr>
          <a:xfrm>
            <a:off x="2883252" y="1748729"/>
            <a:ext cx="2403032" cy="179516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128144" y="3543889"/>
            <a:ext cx="1312824" cy="82287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89485" y="3474377"/>
            <a:ext cx="727241" cy="34911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439423" y="1563700"/>
            <a:ext cx="162240" cy="215117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733983" y="1418038"/>
            <a:ext cx="2042300" cy="121797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818558" y="2636010"/>
            <a:ext cx="918109" cy="77008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736667" y="3362603"/>
            <a:ext cx="564219" cy="196253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365181" y="3474377"/>
            <a:ext cx="3371487" cy="62978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583555" y="1418038"/>
            <a:ext cx="3460795" cy="102822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131523" y="1418038"/>
            <a:ext cx="1912827" cy="296572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5044350" y="1418038"/>
            <a:ext cx="2981293" cy="416539"/>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113401" y="2028337"/>
            <a:ext cx="1378616" cy="279136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19" idx="1"/>
          </p:cNvCxnSpPr>
          <p:nvPr/>
        </p:nvCxnSpPr>
        <p:spPr>
          <a:xfrm flipH="1" flipV="1">
            <a:off x="2214047" y="3004630"/>
            <a:ext cx="917476" cy="2411589"/>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3295835" y="5045529"/>
            <a:ext cx="3069347" cy="37069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365182" y="3543889"/>
            <a:ext cx="718372" cy="150164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flipV="1">
            <a:off x="6052414" y="2197701"/>
            <a:ext cx="1031141" cy="134618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5317066" y="2197701"/>
            <a:ext cx="735348" cy="438308"/>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7083556" y="1778942"/>
            <a:ext cx="2420809" cy="176494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623264" y="1825135"/>
            <a:ext cx="120285" cy="607264"/>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743549" y="1825135"/>
            <a:ext cx="1070888" cy="49048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721013" y="1825135"/>
            <a:ext cx="93425" cy="49048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055357" y="2315619"/>
            <a:ext cx="759081" cy="689012"/>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317065" y="1825136"/>
            <a:ext cx="99264" cy="490484"/>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161729" y="1469122"/>
            <a:ext cx="254601" cy="35601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5416330" y="1825138"/>
            <a:ext cx="572231" cy="406929"/>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6516998" y="1540378"/>
            <a:ext cx="370197" cy="49048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6900625" y="1825135"/>
            <a:ext cx="1212777" cy="203200"/>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365180" y="3997063"/>
            <a:ext cx="0" cy="1048464"/>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5416330" y="3543889"/>
            <a:ext cx="948852" cy="453176"/>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5446109" y="3126492"/>
            <a:ext cx="760832" cy="417397"/>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6206942" y="3126491"/>
            <a:ext cx="876612" cy="49048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6365182" y="3616974"/>
            <a:ext cx="718372" cy="380091"/>
          </a:xfrm>
          <a:prstGeom prst="line">
            <a:avLst/>
          </a:prstGeom>
          <a:ln w="15875">
            <a:prstDash val="lg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9668067" y="1825137"/>
            <a:ext cx="393251" cy="689011"/>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9420889" y="2477308"/>
            <a:ext cx="628084" cy="29141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9736668" y="2502222"/>
            <a:ext cx="312305" cy="815080"/>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9100765" y="2636009"/>
            <a:ext cx="320124" cy="132712"/>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10300885" y="4617198"/>
            <a:ext cx="159827" cy="707936"/>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flipV="1">
            <a:off x="9504366" y="5045529"/>
            <a:ext cx="956345" cy="370691"/>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9492019" y="4617198"/>
            <a:ext cx="968692" cy="440256"/>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3291349" y="4371957"/>
            <a:ext cx="674556" cy="1044263"/>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2921669" y="4371957"/>
            <a:ext cx="1044236" cy="0"/>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2921670" y="3543889"/>
            <a:ext cx="369679" cy="828068"/>
          </a:xfrm>
          <a:prstGeom prst="line">
            <a:avLst/>
          </a:prstGeom>
          <a:ln>
            <a:solidFill>
              <a:schemeClr val="accent1">
                <a:alpha val="40000"/>
              </a:schemeClr>
            </a:solidFill>
            <a:prstDash val="sysDash"/>
          </a:ln>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96269" y="1954934"/>
            <a:ext cx="310673" cy="559213"/>
          </a:xfrm>
          <a:prstGeom prst="rect">
            <a:avLst/>
          </a:prstGeom>
        </p:spPr>
      </p:pic>
      <p:pic>
        <p:nvPicPr>
          <p:cNvPr id="56" name="Picture 5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6285" y="3264282"/>
            <a:ext cx="324481" cy="559213"/>
          </a:xfrm>
          <a:prstGeom prst="rect">
            <a:avLst/>
          </a:prstGeom>
        </p:spPr>
      </p:pic>
      <p:pic>
        <p:nvPicPr>
          <p:cNvPr id="57" name="Picture 5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29660" y="1499336"/>
            <a:ext cx="319649" cy="559213"/>
          </a:xfrm>
          <a:prstGeom prst="rect">
            <a:avLst/>
          </a:prstGeom>
        </p:spPr>
      </p:pic>
      <p:pic>
        <p:nvPicPr>
          <p:cNvPr id="58" name="Picture 5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43534" y="1107844"/>
            <a:ext cx="352097" cy="559213"/>
          </a:xfrm>
          <a:prstGeom prst="rect">
            <a:avLst/>
          </a:prstGeom>
        </p:spPr>
      </p:pic>
      <p:pic>
        <p:nvPicPr>
          <p:cNvPr id="59" name="Picture 5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903374" y="2725024"/>
            <a:ext cx="310673" cy="559213"/>
          </a:xfrm>
          <a:prstGeom prst="rect">
            <a:avLst/>
          </a:prstGeom>
        </p:spPr>
      </p:pic>
      <p:pic>
        <p:nvPicPr>
          <p:cNvPr id="60" name="Picture 5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2558772" y="1469122"/>
            <a:ext cx="324481" cy="559213"/>
          </a:xfrm>
          <a:prstGeom prst="rect">
            <a:avLst/>
          </a:prstGeom>
        </p:spPr>
      </p:pic>
      <p:pic>
        <p:nvPicPr>
          <p:cNvPr id="61" name="Picture 6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1407676" y="2222616"/>
            <a:ext cx="352097" cy="559213"/>
          </a:xfrm>
          <a:prstGeom prst="rect">
            <a:avLst/>
          </a:prstGeom>
        </p:spPr>
      </p:pic>
      <p:pic>
        <p:nvPicPr>
          <p:cNvPr id="62" name="Picture 6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583725" y="1499336"/>
            <a:ext cx="319649" cy="559213"/>
          </a:xfrm>
          <a:prstGeom prst="rect">
            <a:avLst/>
          </a:prstGeom>
        </p:spPr>
      </p:pic>
      <p:pic>
        <p:nvPicPr>
          <p:cNvPr id="63" name="Picture 6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61729" y="2197701"/>
            <a:ext cx="310673" cy="559213"/>
          </a:xfrm>
          <a:prstGeom prst="rect">
            <a:avLst/>
          </a:prstGeom>
        </p:spPr>
      </p:pic>
      <p:pic>
        <p:nvPicPr>
          <p:cNvPr id="64" name="Picture 6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8217" y="3362602"/>
            <a:ext cx="310673" cy="559213"/>
          </a:xfrm>
          <a:prstGeom prst="rect">
            <a:avLst/>
          </a:prstGeom>
        </p:spPr>
      </p:pic>
      <p:pic>
        <p:nvPicPr>
          <p:cNvPr id="65" name="Picture 6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052414" y="2846885"/>
            <a:ext cx="319649" cy="559213"/>
          </a:xfrm>
          <a:prstGeom prst="rect">
            <a:avLst/>
          </a:prstGeom>
        </p:spPr>
      </p:pic>
      <p:pic>
        <p:nvPicPr>
          <p:cNvPr id="66" name="Picture 6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6763905" y="1778942"/>
            <a:ext cx="319649" cy="559213"/>
          </a:xfrm>
          <a:prstGeom prst="rect">
            <a:avLst/>
          </a:prstGeom>
        </p:spPr>
      </p:pic>
      <p:pic>
        <p:nvPicPr>
          <p:cNvPr id="67" name="Picture 6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315970" y="4819700"/>
            <a:ext cx="352097" cy="559213"/>
          </a:xfrm>
          <a:prstGeom prst="rect">
            <a:avLst/>
          </a:prstGeom>
        </p:spPr>
      </p:pic>
      <p:pic>
        <p:nvPicPr>
          <p:cNvPr id="68" name="Picture 6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03664" y="4087153"/>
            <a:ext cx="324481" cy="559213"/>
          </a:xfrm>
          <a:prstGeom prst="rect">
            <a:avLst/>
          </a:prstGeom>
        </p:spPr>
      </p:pic>
      <p:pic>
        <p:nvPicPr>
          <p:cNvPr id="69" name="Picture 6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3131524" y="3126492"/>
            <a:ext cx="319649" cy="559213"/>
          </a:xfrm>
          <a:prstGeom prst="rect">
            <a:avLst/>
          </a:prstGeom>
        </p:spPr>
      </p:pic>
      <p:pic>
        <p:nvPicPr>
          <p:cNvPr id="70" name="Picture 6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37353" y="1469124"/>
            <a:ext cx="352097" cy="559213"/>
          </a:xfrm>
          <a:prstGeom prst="rect">
            <a:avLst/>
          </a:prstGeom>
        </p:spPr>
      </p:pic>
      <p:pic>
        <p:nvPicPr>
          <p:cNvPr id="71" name="Picture 7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6284" y="2356402"/>
            <a:ext cx="324481" cy="559213"/>
          </a:xfrm>
          <a:prstGeom prst="rect">
            <a:avLst/>
          </a:prstGeom>
        </p:spPr>
      </p:pic>
      <p:pic>
        <p:nvPicPr>
          <p:cNvPr id="72" name="Picture 7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63524" y="3082996"/>
            <a:ext cx="324481" cy="559213"/>
          </a:xfrm>
          <a:prstGeom prst="rect">
            <a:avLst/>
          </a:prstGeom>
        </p:spPr>
      </p:pic>
      <p:pic>
        <p:nvPicPr>
          <p:cNvPr id="73" name="Picture 7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34773" y="2243265"/>
            <a:ext cx="319649" cy="559213"/>
          </a:xfrm>
          <a:prstGeom prst="rect">
            <a:avLst/>
          </a:prstGeom>
        </p:spPr>
      </p:pic>
      <p:pic>
        <p:nvPicPr>
          <p:cNvPr id="74" name="Picture 7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4365" y="1499336"/>
            <a:ext cx="310673" cy="559213"/>
          </a:xfrm>
          <a:prstGeom prst="rect">
            <a:avLst/>
          </a:prstGeom>
        </p:spPr>
      </p:pic>
      <p:pic>
        <p:nvPicPr>
          <p:cNvPr id="75" name="Picture 7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439424" y="1004486"/>
            <a:ext cx="324481" cy="559213"/>
          </a:xfrm>
          <a:prstGeom prst="rect">
            <a:avLst/>
          </a:prstGeom>
        </p:spPr>
      </p:pic>
      <p:pic>
        <p:nvPicPr>
          <p:cNvPr id="76" name="Picture 7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779426" y="4104157"/>
            <a:ext cx="352097" cy="559213"/>
          </a:xfrm>
          <a:prstGeom prst="rect">
            <a:avLst/>
          </a:prstGeom>
        </p:spPr>
      </p:pic>
      <p:pic>
        <p:nvPicPr>
          <p:cNvPr id="77" name="Picture 7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985162" y="5136613"/>
            <a:ext cx="310673" cy="559213"/>
          </a:xfrm>
          <a:prstGeom prst="rect">
            <a:avLst/>
          </a:prstGeom>
        </p:spPr>
      </p:pic>
      <p:pic>
        <p:nvPicPr>
          <p:cNvPr id="78" name="Picture 7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16726" y="4765921"/>
            <a:ext cx="310673" cy="559213"/>
          </a:xfrm>
          <a:prstGeom prst="rect">
            <a:avLst/>
          </a:prstGeom>
        </p:spPr>
      </p:pic>
      <p:pic>
        <p:nvPicPr>
          <p:cNvPr id="79" name="Picture 7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62674" y="3714873"/>
            <a:ext cx="324481" cy="559213"/>
          </a:xfrm>
          <a:prstGeom prst="rect">
            <a:avLst/>
          </a:prstGeom>
        </p:spPr>
      </p:pic>
      <p:pic>
        <p:nvPicPr>
          <p:cNvPr id="80" name="Picture 7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36230" y="5136613"/>
            <a:ext cx="324481" cy="559213"/>
          </a:xfrm>
          <a:prstGeom prst="rect">
            <a:avLst/>
          </a:prstGeom>
        </p:spPr>
      </p:pic>
      <p:pic>
        <p:nvPicPr>
          <p:cNvPr id="81" name="Picture 8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00886" y="4260486"/>
            <a:ext cx="319649" cy="559213"/>
          </a:xfrm>
          <a:prstGeom prst="rect">
            <a:avLst/>
          </a:prstGeom>
        </p:spPr>
      </p:pic>
      <p:sp>
        <p:nvSpPr>
          <p:cNvPr id="82" name="Rectangle 81"/>
          <p:cNvSpPr/>
          <p:nvPr/>
        </p:nvSpPr>
        <p:spPr>
          <a:xfrm>
            <a:off x="-277791" y="6547162"/>
            <a:ext cx="12469792" cy="276999"/>
          </a:xfrm>
          <a:prstGeom prst="rect">
            <a:avLst/>
          </a:prstGeom>
        </p:spPr>
        <p:txBody>
          <a:bodyPr wrap="square">
            <a:spAutoFit/>
          </a:bodyPr>
          <a:lstStyle/>
          <a:p>
            <a:pPr algn="r"/>
            <a:r>
              <a:rPr lang="en-US" sz="1200" dirty="0">
                <a:solidFill>
                  <a:schemeClr val="accent2">
                    <a:lumMod val="40000"/>
                    <a:lumOff val="60000"/>
                  </a:schemeClr>
                </a:solidFill>
                <a:latin typeface="Quattrocento Sans" charset="0"/>
                <a:ea typeface="Quattrocento Sans" charset="0"/>
                <a:cs typeface="Quattrocento Sans" charset="0"/>
              </a:rPr>
              <a:t>Nathaniel Buckley and </a:t>
            </a:r>
            <a:r>
              <a:rPr lang="en-US" sz="1200" dirty="0" err="1">
                <a:solidFill>
                  <a:schemeClr val="accent2">
                    <a:lumMod val="40000"/>
                    <a:lumOff val="60000"/>
                  </a:schemeClr>
                </a:solidFill>
                <a:latin typeface="Quattrocento Sans" charset="0"/>
                <a:ea typeface="Quattrocento Sans" charset="0"/>
                <a:cs typeface="Quattrocento Sans" charset="0"/>
              </a:rPr>
              <a:t>Brynjolfsson</a:t>
            </a:r>
            <a:r>
              <a:rPr lang="en-US" sz="1200" dirty="0">
                <a:solidFill>
                  <a:schemeClr val="accent2">
                    <a:lumMod val="40000"/>
                    <a:lumOff val="60000"/>
                  </a:schemeClr>
                </a:solidFill>
                <a:latin typeface="Quattrocento Sans" charset="0"/>
                <a:ea typeface="Quattrocento Sans" charset="0"/>
                <a:cs typeface="Quattrocento Sans" charset="0"/>
              </a:rPr>
              <a:t>. Global Village or </a:t>
            </a:r>
            <a:r>
              <a:rPr lang="en-US" sz="1200" dirty="0" err="1">
                <a:solidFill>
                  <a:schemeClr val="accent2">
                    <a:lumMod val="40000"/>
                    <a:lumOff val="60000"/>
                  </a:schemeClr>
                </a:solidFill>
                <a:latin typeface="Quattrocento Sans" charset="0"/>
                <a:ea typeface="Quattrocento Sans" charset="0"/>
                <a:cs typeface="Quattrocento Sans" charset="0"/>
              </a:rPr>
              <a:t>CyberBalkans</a:t>
            </a:r>
            <a:r>
              <a:rPr lang="en-US" sz="1200" dirty="0">
                <a:solidFill>
                  <a:schemeClr val="accent2">
                    <a:lumMod val="40000"/>
                    <a:lumOff val="60000"/>
                  </a:schemeClr>
                </a:solidFill>
                <a:latin typeface="Quattrocento Sans" charset="0"/>
                <a:ea typeface="Quattrocento Sans" charset="0"/>
                <a:cs typeface="Quattrocento Sans" charset="0"/>
              </a:rPr>
              <a:t>: Modeling and Measuring the Integration of Electronic Communities . Journal Management Science (2005) vol. 51 (6)</a:t>
            </a:r>
          </a:p>
        </p:txBody>
      </p:sp>
    </p:spTree>
    <p:extLst>
      <p:ext uri="{BB962C8B-B14F-4D97-AF65-F5344CB8AC3E}">
        <p14:creationId xmlns:p14="http://schemas.microsoft.com/office/powerpoint/2010/main" val="2652455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0EDAA-F183-B342-B3A1-F4E59A1E6C25}"/>
              </a:ext>
            </a:extLst>
          </p:cNvPr>
          <p:cNvSpPr>
            <a:spLocks noGrp="1"/>
          </p:cNvSpPr>
          <p:nvPr>
            <p:ph type="ctrTitle"/>
          </p:nvPr>
        </p:nvSpPr>
        <p:spPr/>
        <p:txBody>
          <a:bodyPr>
            <a:normAutofit/>
          </a:bodyPr>
          <a:lstStyle/>
          <a:p>
            <a:r>
              <a:rPr lang="en-US" sz="4400" dirty="0"/>
              <a:t>Part 2</a:t>
            </a:r>
          </a:p>
        </p:txBody>
      </p:sp>
      <p:sp>
        <p:nvSpPr>
          <p:cNvPr id="5" name="Subtitle 4">
            <a:extLst>
              <a:ext uri="{FF2B5EF4-FFF2-40B4-BE49-F238E27FC236}">
                <a16:creationId xmlns:a16="http://schemas.microsoft.com/office/drawing/2014/main" id="{001BF6F3-7BC7-D640-BC7A-7C0729FBB470}"/>
              </a:ext>
            </a:extLst>
          </p:cNvPr>
          <p:cNvSpPr>
            <a:spLocks noGrp="1"/>
          </p:cNvSpPr>
          <p:nvPr>
            <p:ph type="subTitle" idx="1"/>
          </p:nvPr>
        </p:nvSpPr>
        <p:spPr/>
        <p:txBody>
          <a:bodyPr>
            <a:normAutofit/>
          </a:bodyPr>
          <a:lstStyle/>
          <a:p>
            <a:r>
              <a:rPr lang="en-US" sz="2000" dirty="0"/>
              <a:t>POWER WITHOUT</a:t>
            </a:r>
          </a:p>
        </p:txBody>
      </p:sp>
    </p:spTree>
    <p:extLst>
      <p:ext uri="{BB962C8B-B14F-4D97-AF65-F5344CB8AC3E}">
        <p14:creationId xmlns:p14="http://schemas.microsoft.com/office/powerpoint/2010/main" val="3388408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1: Occupy</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Left wing protest movement in 2011 against the economic inequality caused by global capitalism</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2" name="Picture 1">
            <a:extLst>
              <a:ext uri="{FF2B5EF4-FFF2-40B4-BE49-F238E27FC236}">
                <a16:creationId xmlns:a16="http://schemas.microsoft.com/office/drawing/2014/main" id="{3CE6397E-9C22-2A4C-A239-CF56329B5CA3}"/>
              </a:ext>
            </a:extLst>
          </p:cNvPr>
          <p:cNvPicPr>
            <a:picLocks noChangeAspect="1"/>
          </p:cNvPicPr>
          <p:nvPr/>
        </p:nvPicPr>
        <p:blipFill>
          <a:blip r:embed="rId3"/>
          <a:stretch>
            <a:fillRect/>
          </a:stretch>
        </p:blipFill>
        <p:spPr>
          <a:xfrm>
            <a:off x="4231302" y="457201"/>
            <a:ext cx="2487393" cy="1658262"/>
          </a:xfrm>
          <a:prstGeom prst="rect">
            <a:avLst/>
          </a:prstGeom>
        </p:spPr>
      </p:pic>
      <p:sp>
        <p:nvSpPr>
          <p:cNvPr id="3" name="TextBox 2">
            <a:extLst>
              <a:ext uri="{FF2B5EF4-FFF2-40B4-BE49-F238E27FC236}">
                <a16:creationId xmlns:a16="http://schemas.microsoft.com/office/drawing/2014/main" id="{09CA6C36-B0CA-AB40-931A-CFDB99915345}"/>
              </a:ext>
            </a:extLst>
          </p:cNvPr>
          <p:cNvSpPr txBox="1"/>
          <p:nvPr/>
        </p:nvSpPr>
        <p:spPr>
          <a:xfrm>
            <a:off x="4231301" y="2085973"/>
            <a:ext cx="2487055" cy="369332"/>
          </a:xfrm>
          <a:prstGeom prst="rect">
            <a:avLst/>
          </a:prstGeom>
          <a:noFill/>
        </p:spPr>
        <p:txBody>
          <a:bodyPr wrap="square" rtlCol="0">
            <a:spAutoFit/>
          </a:bodyPr>
          <a:lstStyle/>
          <a:p>
            <a:pPr algn="ctr"/>
            <a:r>
              <a:rPr lang="en-US" dirty="0">
                <a:solidFill>
                  <a:schemeClr val="accent1"/>
                </a:solidFill>
              </a:rPr>
              <a:t>NEW YORK</a:t>
            </a:r>
          </a:p>
        </p:txBody>
      </p:sp>
      <p:pic>
        <p:nvPicPr>
          <p:cNvPr id="4" name="Picture 3">
            <a:extLst>
              <a:ext uri="{FF2B5EF4-FFF2-40B4-BE49-F238E27FC236}">
                <a16:creationId xmlns:a16="http://schemas.microsoft.com/office/drawing/2014/main" id="{30CC7E7A-2D95-7A44-861B-EB5DB0B017CD}"/>
              </a:ext>
            </a:extLst>
          </p:cNvPr>
          <p:cNvPicPr>
            <a:picLocks noChangeAspect="1"/>
          </p:cNvPicPr>
          <p:nvPr/>
        </p:nvPicPr>
        <p:blipFill>
          <a:blip r:embed="rId4"/>
          <a:stretch>
            <a:fillRect/>
          </a:stretch>
        </p:blipFill>
        <p:spPr>
          <a:xfrm>
            <a:off x="4229024" y="2515889"/>
            <a:ext cx="2506025" cy="1658262"/>
          </a:xfrm>
          <a:prstGeom prst="rect">
            <a:avLst/>
          </a:prstGeom>
        </p:spPr>
      </p:pic>
      <p:sp>
        <p:nvSpPr>
          <p:cNvPr id="13" name="TextBox 12">
            <a:extLst>
              <a:ext uri="{FF2B5EF4-FFF2-40B4-BE49-F238E27FC236}">
                <a16:creationId xmlns:a16="http://schemas.microsoft.com/office/drawing/2014/main" id="{4E80C3AD-A652-1046-AEAE-94908D8970C6}"/>
              </a:ext>
            </a:extLst>
          </p:cNvPr>
          <p:cNvSpPr txBox="1"/>
          <p:nvPr/>
        </p:nvSpPr>
        <p:spPr>
          <a:xfrm>
            <a:off x="4229023" y="4101798"/>
            <a:ext cx="2506025" cy="369332"/>
          </a:xfrm>
          <a:prstGeom prst="rect">
            <a:avLst/>
          </a:prstGeom>
          <a:noFill/>
        </p:spPr>
        <p:txBody>
          <a:bodyPr wrap="square" rtlCol="0">
            <a:spAutoFit/>
          </a:bodyPr>
          <a:lstStyle/>
          <a:p>
            <a:pPr algn="ctr"/>
            <a:r>
              <a:rPr lang="en-US" dirty="0">
                <a:solidFill>
                  <a:schemeClr val="accent1"/>
                </a:solidFill>
              </a:rPr>
              <a:t>ROME</a:t>
            </a:r>
          </a:p>
        </p:txBody>
      </p:sp>
      <p:pic>
        <p:nvPicPr>
          <p:cNvPr id="5" name="Picture 4">
            <a:extLst>
              <a:ext uri="{FF2B5EF4-FFF2-40B4-BE49-F238E27FC236}">
                <a16:creationId xmlns:a16="http://schemas.microsoft.com/office/drawing/2014/main" id="{CCF0AFB6-4AF1-EA46-9B1E-A8B3F980CBBC}"/>
              </a:ext>
            </a:extLst>
          </p:cNvPr>
          <p:cNvPicPr>
            <a:picLocks noChangeAspect="1"/>
          </p:cNvPicPr>
          <p:nvPr/>
        </p:nvPicPr>
        <p:blipFill>
          <a:blip r:embed="rId5"/>
          <a:stretch>
            <a:fillRect/>
          </a:stretch>
        </p:blipFill>
        <p:spPr>
          <a:xfrm>
            <a:off x="6840998" y="2515889"/>
            <a:ext cx="2646163" cy="1658262"/>
          </a:xfrm>
          <a:prstGeom prst="rect">
            <a:avLst/>
          </a:prstGeom>
        </p:spPr>
      </p:pic>
      <p:sp>
        <p:nvSpPr>
          <p:cNvPr id="14" name="TextBox 13">
            <a:extLst>
              <a:ext uri="{FF2B5EF4-FFF2-40B4-BE49-F238E27FC236}">
                <a16:creationId xmlns:a16="http://schemas.microsoft.com/office/drawing/2014/main" id="{FEFBABDF-EAEE-E747-B492-C85803AFA614}"/>
              </a:ext>
            </a:extLst>
          </p:cNvPr>
          <p:cNvSpPr txBox="1"/>
          <p:nvPr/>
        </p:nvSpPr>
        <p:spPr>
          <a:xfrm>
            <a:off x="6840999" y="4114855"/>
            <a:ext cx="2646162" cy="369332"/>
          </a:xfrm>
          <a:prstGeom prst="rect">
            <a:avLst/>
          </a:prstGeom>
          <a:noFill/>
        </p:spPr>
        <p:txBody>
          <a:bodyPr wrap="square" rtlCol="0">
            <a:spAutoFit/>
          </a:bodyPr>
          <a:lstStyle/>
          <a:p>
            <a:pPr algn="ctr"/>
            <a:r>
              <a:rPr lang="en-US" dirty="0">
                <a:solidFill>
                  <a:schemeClr val="accent1"/>
                </a:solidFill>
              </a:rPr>
              <a:t>MADRID</a:t>
            </a:r>
          </a:p>
        </p:txBody>
      </p:sp>
      <p:pic>
        <p:nvPicPr>
          <p:cNvPr id="6" name="Picture 5">
            <a:extLst>
              <a:ext uri="{FF2B5EF4-FFF2-40B4-BE49-F238E27FC236}">
                <a16:creationId xmlns:a16="http://schemas.microsoft.com/office/drawing/2014/main" id="{5B052FD9-A3CA-CA4C-8853-5FFEC8766D6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31301" y="4498419"/>
            <a:ext cx="2487055" cy="1648716"/>
          </a:xfrm>
          <a:prstGeom prst="rect">
            <a:avLst/>
          </a:prstGeom>
        </p:spPr>
      </p:pic>
      <p:sp>
        <p:nvSpPr>
          <p:cNvPr id="16" name="TextBox 15">
            <a:extLst>
              <a:ext uri="{FF2B5EF4-FFF2-40B4-BE49-F238E27FC236}">
                <a16:creationId xmlns:a16="http://schemas.microsoft.com/office/drawing/2014/main" id="{ABD3376D-6BDE-9946-9592-2CCED6CB96C4}"/>
              </a:ext>
            </a:extLst>
          </p:cNvPr>
          <p:cNvSpPr txBox="1"/>
          <p:nvPr/>
        </p:nvSpPr>
        <p:spPr>
          <a:xfrm>
            <a:off x="4229022" y="6112401"/>
            <a:ext cx="2489333" cy="369332"/>
          </a:xfrm>
          <a:prstGeom prst="rect">
            <a:avLst/>
          </a:prstGeom>
          <a:noFill/>
        </p:spPr>
        <p:txBody>
          <a:bodyPr wrap="square" rtlCol="0">
            <a:spAutoFit/>
          </a:bodyPr>
          <a:lstStyle/>
          <a:p>
            <a:pPr algn="ctr"/>
            <a:r>
              <a:rPr lang="en-US" dirty="0">
                <a:solidFill>
                  <a:schemeClr val="accent1"/>
                </a:solidFill>
              </a:rPr>
              <a:t>ISTANBUL</a:t>
            </a:r>
          </a:p>
        </p:txBody>
      </p:sp>
      <p:pic>
        <p:nvPicPr>
          <p:cNvPr id="10" name="Picture 9">
            <a:extLst>
              <a:ext uri="{FF2B5EF4-FFF2-40B4-BE49-F238E27FC236}">
                <a16:creationId xmlns:a16="http://schemas.microsoft.com/office/drawing/2014/main" id="{4D061025-38C2-2C40-B97E-FDED01DB95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40997" y="457201"/>
            <a:ext cx="2646163" cy="1658262"/>
          </a:xfrm>
          <a:prstGeom prst="rect">
            <a:avLst/>
          </a:prstGeom>
        </p:spPr>
      </p:pic>
      <p:sp>
        <p:nvSpPr>
          <p:cNvPr id="21" name="TextBox 20">
            <a:extLst>
              <a:ext uri="{FF2B5EF4-FFF2-40B4-BE49-F238E27FC236}">
                <a16:creationId xmlns:a16="http://schemas.microsoft.com/office/drawing/2014/main" id="{0A708270-0270-0E4E-BF1C-38E72650D828}"/>
              </a:ext>
            </a:extLst>
          </p:cNvPr>
          <p:cNvSpPr txBox="1"/>
          <p:nvPr/>
        </p:nvSpPr>
        <p:spPr>
          <a:xfrm>
            <a:off x="6827248" y="2058311"/>
            <a:ext cx="2659912" cy="369332"/>
          </a:xfrm>
          <a:prstGeom prst="rect">
            <a:avLst/>
          </a:prstGeom>
          <a:noFill/>
        </p:spPr>
        <p:txBody>
          <a:bodyPr wrap="square" rtlCol="0">
            <a:spAutoFit/>
          </a:bodyPr>
          <a:lstStyle/>
          <a:p>
            <a:pPr algn="ctr"/>
            <a:r>
              <a:rPr lang="en-US" dirty="0">
                <a:solidFill>
                  <a:schemeClr val="accent1"/>
                </a:solidFill>
              </a:rPr>
              <a:t>BOSTON</a:t>
            </a:r>
          </a:p>
        </p:txBody>
      </p:sp>
      <p:pic>
        <p:nvPicPr>
          <p:cNvPr id="11" name="Picture 10">
            <a:extLst>
              <a:ext uri="{FF2B5EF4-FFF2-40B4-BE49-F238E27FC236}">
                <a16:creationId xmlns:a16="http://schemas.microsoft.com/office/drawing/2014/main" id="{7100FD1C-3878-AE4F-83E4-D3E8F8361E3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609462" y="457201"/>
            <a:ext cx="2480626" cy="1658262"/>
          </a:xfrm>
          <a:prstGeom prst="rect">
            <a:avLst/>
          </a:prstGeom>
        </p:spPr>
      </p:pic>
      <p:sp>
        <p:nvSpPr>
          <p:cNvPr id="23" name="TextBox 22">
            <a:extLst>
              <a:ext uri="{FF2B5EF4-FFF2-40B4-BE49-F238E27FC236}">
                <a16:creationId xmlns:a16="http://schemas.microsoft.com/office/drawing/2014/main" id="{FCA87DE2-EAB6-744A-A7F8-F7976A791CFD}"/>
              </a:ext>
            </a:extLst>
          </p:cNvPr>
          <p:cNvSpPr txBox="1"/>
          <p:nvPr/>
        </p:nvSpPr>
        <p:spPr>
          <a:xfrm>
            <a:off x="9609461" y="2083952"/>
            <a:ext cx="2480627" cy="369332"/>
          </a:xfrm>
          <a:prstGeom prst="rect">
            <a:avLst/>
          </a:prstGeom>
          <a:noFill/>
        </p:spPr>
        <p:txBody>
          <a:bodyPr wrap="square" rtlCol="0">
            <a:spAutoFit/>
          </a:bodyPr>
          <a:lstStyle/>
          <a:p>
            <a:pPr algn="ctr"/>
            <a:r>
              <a:rPr lang="en-US" dirty="0">
                <a:solidFill>
                  <a:schemeClr val="accent1"/>
                </a:solidFill>
              </a:rPr>
              <a:t>CHICAGO</a:t>
            </a:r>
          </a:p>
        </p:txBody>
      </p:sp>
      <p:pic>
        <p:nvPicPr>
          <p:cNvPr id="15" name="Picture 14">
            <a:extLst>
              <a:ext uri="{FF2B5EF4-FFF2-40B4-BE49-F238E27FC236}">
                <a16:creationId xmlns:a16="http://schemas.microsoft.com/office/drawing/2014/main" id="{72943088-ACF1-2E4A-9FE7-E7072AA750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93110" y="2515889"/>
            <a:ext cx="2483296" cy="1653281"/>
          </a:xfrm>
          <a:prstGeom prst="rect">
            <a:avLst/>
          </a:prstGeom>
        </p:spPr>
      </p:pic>
      <p:sp>
        <p:nvSpPr>
          <p:cNvPr id="25" name="TextBox 24">
            <a:extLst>
              <a:ext uri="{FF2B5EF4-FFF2-40B4-BE49-F238E27FC236}">
                <a16:creationId xmlns:a16="http://schemas.microsoft.com/office/drawing/2014/main" id="{E89B2D82-D24C-2741-AA57-C848BD49D7B1}"/>
              </a:ext>
            </a:extLst>
          </p:cNvPr>
          <p:cNvSpPr txBox="1"/>
          <p:nvPr/>
        </p:nvSpPr>
        <p:spPr>
          <a:xfrm>
            <a:off x="9593110" y="4109874"/>
            <a:ext cx="2483296" cy="369332"/>
          </a:xfrm>
          <a:prstGeom prst="rect">
            <a:avLst/>
          </a:prstGeom>
          <a:noFill/>
        </p:spPr>
        <p:txBody>
          <a:bodyPr wrap="square" rtlCol="0">
            <a:spAutoFit/>
          </a:bodyPr>
          <a:lstStyle/>
          <a:p>
            <a:pPr algn="ctr"/>
            <a:r>
              <a:rPr lang="en-US" dirty="0">
                <a:solidFill>
                  <a:schemeClr val="accent1"/>
                </a:solidFill>
              </a:rPr>
              <a:t>LONDON</a:t>
            </a:r>
          </a:p>
        </p:txBody>
      </p:sp>
      <p:pic>
        <p:nvPicPr>
          <p:cNvPr id="17" name="Picture 16">
            <a:extLst>
              <a:ext uri="{FF2B5EF4-FFF2-40B4-BE49-F238E27FC236}">
                <a16:creationId xmlns:a16="http://schemas.microsoft.com/office/drawing/2014/main" id="{D08F7CC1-4439-A748-804D-8390217AC412}"/>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840997" y="4496334"/>
            <a:ext cx="2646163" cy="1650801"/>
          </a:xfrm>
          <a:prstGeom prst="rect">
            <a:avLst/>
          </a:prstGeom>
        </p:spPr>
      </p:pic>
      <p:sp>
        <p:nvSpPr>
          <p:cNvPr id="27" name="TextBox 26">
            <a:extLst>
              <a:ext uri="{FF2B5EF4-FFF2-40B4-BE49-F238E27FC236}">
                <a16:creationId xmlns:a16="http://schemas.microsoft.com/office/drawing/2014/main" id="{1191BD96-110A-FA44-A7CD-31ADD15C18CD}"/>
              </a:ext>
            </a:extLst>
          </p:cNvPr>
          <p:cNvSpPr txBox="1"/>
          <p:nvPr/>
        </p:nvSpPr>
        <p:spPr>
          <a:xfrm>
            <a:off x="6804968" y="6095804"/>
            <a:ext cx="2614180" cy="369332"/>
          </a:xfrm>
          <a:prstGeom prst="rect">
            <a:avLst/>
          </a:prstGeom>
          <a:noFill/>
        </p:spPr>
        <p:txBody>
          <a:bodyPr wrap="square" rtlCol="0">
            <a:spAutoFit/>
          </a:bodyPr>
          <a:lstStyle/>
          <a:p>
            <a:pPr algn="ctr"/>
            <a:r>
              <a:rPr lang="en-US" dirty="0">
                <a:solidFill>
                  <a:schemeClr val="accent1"/>
                </a:solidFill>
              </a:rPr>
              <a:t>SANTIAGO</a:t>
            </a:r>
          </a:p>
        </p:txBody>
      </p:sp>
      <p:pic>
        <p:nvPicPr>
          <p:cNvPr id="20" name="Picture 19">
            <a:extLst>
              <a:ext uri="{FF2B5EF4-FFF2-40B4-BE49-F238E27FC236}">
                <a16:creationId xmlns:a16="http://schemas.microsoft.com/office/drawing/2014/main" id="{417067CF-C5D2-3741-BA4A-068E77A96A7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589643" y="4502384"/>
            <a:ext cx="2486763" cy="1644751"/>
          </a:xfrm>
          <a:prstGeom prst="rect">
            <a:avLst/>
          </a:prstGeom>
        </p:spPr>
      </p:pic>
      <p:sp>
        <p:nvSpPr>
          <p:cNvPr id="29" name="TextBox 28">
            <a:extLst>
              <a:ext uri="{FF2B5EF4-FFF2-40B4-BE49-F238E27FC236}">
                <a16:creationId xmlns:a16="http://schemas.microsoft.com/office/drawing/2014/main" id="{655F17BB-E9CF-BC4F-8545-DF8AFEBFB446}"/>
              </a:ext>
            </a:extLst>
          </p:cNvPr>
          <p:cNvSpPr txBox="1"/>
          <p:nvPr/>
        </p:nvSpPr>
        <p:spPr>
          <a:xfrm>
            <a:off x="9589643" y="6104271"/>
            <a:ext cx="2614180" cy="369332"/>
          </a:xfrm>
          <a:prstGeom prst="rect">
            <a:avLst/>
          </a:prstGeom>
          <a:noFill/>
        </p:spPr>
        <p:txBody>
          <a:bodyPr wrap="square" rtlCol="0">
            <a:spAutoFit/>
          </a:bodyPr>
          <a:lstStyle/>
          <a:p>
            <a:pPr algn="ctr"/>
            <a:r>
              <a:rPr lang="en-US" dirty="0">
                <a:solidFill>
                  <a:schemeClr val="accent1"/>
                </a:solidFill>
              </a:rPr>
              <a:t>SYDNEY</a:t>
            </a:r>
          </a:p>
        </p:txBody>
      </p:sp>
    </p:spTree>
    <p:extLst>
      <p:ext uri="{BB962C8B-B14F-4D97-AF65-F5344CB8AC3E}">
        <p14:creationId xmlns:p14="http://schemas.microsoft.com/office/powerpoint/2010/main" val="2862213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pic>
        <p:nvPicPr>
          <p:cNvPr id="8" name="Picture 7">
            <a:extLst>
              <a:ext uri="{FF2B5EF4-FFF2-40B4-BE49-F238E27FC236}">
                <a16:creationId xmlns:a16="http://schemas.microsoft.com/office/drawing/2014/main" id="{7F2767F6-6F24-2544-9DD0-B55B2B16492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1301" y="457201"/>
            <a:ext cx="7897169" cy="5114924"/>
          </a:xfrm>
          <a:prstGeom prst="rect">
            <a:avLst/>
          </a:prstGeom>
        </p:spPr>
      </p:pic>
      <p:sp>
        <p:nvSpPr>
          <p:cNvPr id="9" name="Rectangle 8">
            <a:extLst>
              <a:ext uri="{FF2B5EF4-FFF2-40B4-BE49-F238E27FC236}">
                <a16:creationId xmlns:a16="http://schemas.microsoft.com/office/drawing/2014/main" id="{BB00A434-EDBA-3042-871B-F12126214A87}"/>
              </a:ext>
            </a:extLst>
          </p:cNvPr>
          <p:cNvSpPr/>
          <p:nvPr/>
        </p:nvSpPr>
        <p:spPr>
          <a:xfrm>
            <a:off x="4231301" y="6115334"/>
            <a:ext cx="7741624" cy="276999"/>
          </a:xfrm>
          <a:prstGeom prst="rect">
            <a:avLst/>
          </a:prstGeom>
        </p:spPr>
        <p:txBody>
          <a:bodyPr wrap="square">
            <a:spAutoFit/>
          </a:bodyPr>
          <a:lstStyle/>
          <a:p>
            <a:pPr algn="r"/>
            <a:r>
              <a:rPr lang="en-US" sz="1200" dirty="0" err="1">
                <a:solidFill>
                  <a:schemeClr val="accent2">
                    <a:lumMod val="60000"/>
                    <a:lumOff val="40000"/>
                  </a:schemeClr>
                </a:solidFill>
              </a:rPr>
              <a:t>Caren</a:t>
            </a:r>
            <a:r>
              <a:rPr lang="en-US" sz="1200" dirty="0">
                <a:solidFill>
                  <a:schemeClr val="accent2">
                    <a:lumMod val="60000"/>
                    <a:lumOff val="40000"/>
                  </a:schemeClr>
                </a:solidFill>
              </a:rPr>
              <a:t>, N., &amp; Gaby, S. (2011). Occupy Online: Facebook and the Spread of Occupy Wall Street. SSRN Electronic Journal. </a:t>
            </a:r>
          </a:p>
        </p:txBody>
      </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1: Occupy</a:t>
            </a:r>
          </a:p>
          <a:p>
            <a:pPr>
              <a:buFontTx/>
              <a:buNone/>
            </a:pPr>
            <a:endParaRPr lang="en-GB" sz="2400" dirty="0">
              <a:solidFill>
                <a:schemeClr val="bg1"/>
              </a:solidFill>
            </a:endParaRPr>
          </a:p>
          <a:p>
            <a:pPr>
              <a:buFontTx/>
              <a:buNone/>
            </a:pPr>
            <a:r>
              <a:rPr lang="en-GB" sz="2400" dirty="0">
                <a:solidFill>
                  <a:schemeClr val="bg1"/>
                </a:solidFill>
              </a:rPr>
              <a:t>Left wing protest movement in 2011 against the economic inequality caused by global capitalism</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365192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8" name="Title 1">
            <a:extLst>
              <a:ext uri="{FF2B5EF4-FFF2-40B4-BE49-F238E27FC236}">
                <a16:creationId xmlns:a16="http://schemas.microsoft.com/office/drawing/2014/main" id="{95149156-6933-AF43-AABC-D99DE8C40327}"/>
              </a:ext>
            </a:extLst>
          </p:cNvPr>
          <p:cNvSpPr>
            <a:spLocks noGrp="1"/>
          </p:cNvSpPr>
          <p:nvPr>
            <p:ph type="title"/>
          </p:nvPr>
        </p:nvSpPr>
        <p:spPr>
          <a:xfrm>
            <a:off x="4235835" y="24979"/>
            <a:ext cx="3583215" cy="1066801"/>
          </a:xfrm>
        </p:spPr>
        <p:txBody>
          <a:bodyPr>
            <a:normAutofit/>
          </a:bodyPr>
          <a:lstStyle/>
          <a:p>
            <a:r>
              <a:rPr lang="en-US" dirty="0">
                <a:solidFill>
                  <a:schemeClr val="accent1"/>
                </a:solidFill>
              </a:rPr>
              <a:t>Slacktivism</a:t>
            </a:r>
          </a:p>
        </p:txBody>
      </p:sp>
      <p:sp>
        <p:nvSpPr>
          <p:cNvPr id="19" name="Content Placeholder 4">
            <a:extLst>
              <a:ext uri="{FF2B5EF4-FFF2-40B4-BE49-F238E27FC236}">
                <a16:creationId xmlns:a16="http://schemas.microsoft.com/office/drawing/2014/main" id="{FCB113C5-0BBD-314F-97C3-F907067E5C0F}"/>
              </a:ext>
            </a:extLst>
          </p:cNvPr>
          <p:cNvSpPr txBox="1">
            <a:spLocks/>
          </p:cNvSpPr>
          <p:nvPr/>
        </p:nvSpPr>
        <p:spPr>
          <a:xfrm>
            <a:off x="4235835" y="1069848"/>
            <a:ext cx="3627904" cy="1607362"/>
          </a:xfrm>
          <a:prstGeom prst="rect">
            <a:avLst/>
          </a:prstGeom>
        </p:spPr>
        <p:txBody>
          <a:bodyPr vert="horz" lIns="91440" tIns="45720" rIns="91440" bIns="45720" rtlCol="0" anchor="ctr">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dirty="0"/>
              <a:t>Where online activity (like clicking a petition, or liking a Facebook page) takes the place of real world activism</a:t>
            </a:r>
          </a:p>
        </p:txBody>
      </p:sp>
      <p:pic>
        <p:nvPicPr>
          <p:cNvPr id="20" name="Picture 19">
            <a:extLst>
              <a:ext uri="{FF2B5EF4-FFF2-40B4-BE49-F238E27FC236}">
                <a16:creationId xmlns:a16="http://schemas.microsoft.com/office/drawing/2014/main" id="{02914096-FBA0-664D-A164-475662DD2B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2549" y="271737"/>
            <a:ext cx="3693621" cy="5657670"/>
          </a:xfrm>
          <a:prstGeom prst="rect">
            <a:avLst/>
          </a:prstGeom>
        </p:spPr>
      </p:pic>
      <p:pic>
        <p:nvPicPr>
          <p:cNvPr id="21" name="Picture 20">
            <a:extLst>
              <a:ext uri="{FF2B5EF4-FFF2-40B4-BE49-F238E27FC236}">
                <a16:creationId xmlns:a16="http://schemas.microsoft.com/office/drawing/2014/main" id="{B0FD18D8-7582-0044-B675-8D9D0A228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99533">
            <a:off x="10449287" y="4419502"/>
            <a:ext cx="1455357" cy="172563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9279DD54-38BE-AE4A-8DD1-F48CE0F7B524}"/>
              </a:ext>
            </a:extLst>
          </p:cNvPr>
          <p:cNvSpPr/>
          <p:nvPr/>
        </p:nvSpPr>
        <p:spPr>
          <a:xfrm>
            <a:off x="3048001" y="6320654"/>
            <a:ext cx="9143999" cy="307777"/>
          </a:xfrm>
          <a:prstGeom prst="rect">
            <a:avLst/>
          </a:prstGeom>
        </p:spPr>
        <p:txBody>
          <a:bodyPr wrap="square">
            <a:spAutoFit/>
          </a:bodyPr>
          <a:lstStyle/>
          <a:p>
            <a:pPr algn="r"/>
            <a:r>
              <a:rPr lang="en-US" sz="1400" dirty="0" err="1">
                <a:solidFill>
                  <a:srgbClr val="C3796F"/>
                </a:solidFill>
              </a:rPr>
              <a:t>Morozov</a:t>
            </a:r>
            <a:r>
              <a:rPr lang="en-US" sz="1400" dirty="0">
                <a:solidFill>
                  <a:srgbClr val="C3796F"/>
                </a:solidFill>
              </a:rPr>
              <a:t> E. The Net Delusion: How not to liberate the world. Penguin (5 April 2012) </a:t>
            </a:r>
          </a:p>
        </p:txBody>
      </p:sp>
      <p:sp>
        <p:nvSpPr>
          <p:cNvPr id="28" name="Rectangle 3">
            <a:extLst>
              <a:ext uri="{FF2B5EF4-FFF2-40B4-BE49-F238E27FC236}">
                <a16:creationId xmlns:a16="http://schemas.microsoft.com/office/drawing/2014/main" id="{F0D8E5EA-5BE5-1246-B675-AD84C5148326}"/>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1: Occupy</a:t>
            </a:r>
          </a:p>
          <a:p>
            <a:pPr>
              <a:buFontTx/>
              <a:buNone/>
            </a:pPr>
            <a:endParaRPr lang="en-GB" sz="2400" dirty="0">
              <a:solidFill>
                <a:schemeClr val="bg1"/>
              </a:solidFill>
            </a:endParaRPr>
          </a:p>
          <a:p>
            <a:pPr>
              <a:buFontTx/>
              <a:buNone/>
            </a:pPr>
            <a:r>
              <a:rPr lang="en-GB" sz="2400" dirty="0">
                <a:solidFill>
                  <a:schemeClr val="bg1"/>
                </a:solidFill>
              </a:rPr>
              <a:t>Left wing protest movement in 2011 against the economic inequality caused by global capitalism</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1653837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8" name="Title 1">
            <a:extLst>
              <a:ext uri="{FF2B5EF4-FFF2-40B4-BE49-F238E27FC236}">
                <a16:creationId xmlns:a16="http://schemas.microsoft.com/office/drawing/2014/main" id="{95149156-6933-AF43-AABC-D99DE8C40327}"/>
              </a:ext>
            </a:extLst>
          </p:cNvPr>
          <p:cNvSpPr>
            <a:spLocks noGrp="1"/>
          </p:cNvSpPr>
          <p:nvPr>
            <p:ph type="title"/>
          </p:nvPr>
        </p:nvSpPr>
        <p:spPr>
          <a:xfrm>
            <a:off x="4235835" y="24979"/>
            <a:ext cx="3583215" cy="1066801"/>
          </a:xfrm>
        </p:spPr>
        <p:txBody>
          <a:bodyPr>
            <a:normAutofit/>
          </a:bodyPr>
          <a:lstStyle/>
          <a:p>
            <a:r>
              <a:rPr lang="en-US" dirty="0">
                <a:solidFill>
                  <a:schemeClr val="accent1"/>
                </a:solidFill>
              </a:rPr>
              <a:t>Slacktivism</a:t>
            </a:r>
          </a:p>
        </p:txBody>
      </p:sp>
      <p:sp>
        <p:nvSpPr>
          <p:cNvPr id="19" name="Content Placeholder 4">
            <a:extLst>
              <a:ext uri="{FF2B5EF4-FFF2-40B4-BE49-F238E27FC236}">
                <a16:creationId xmlns:a16="http://schemas.microsoft.com/office/drawing/2014/main" id="{FCB113C5-0BBD-314F-97C3-F907067E5C0F}"/>
              </a:ext>
            </a:extLst>
          </p:cNvPr>
          <p:cNvSpPr txBox="1">
            <a:spLocks/>
          </p:cNvSpPr>
          <p:nvPr/>
        </p:nvSpPr>
        <p:spPr>
          <a:xfrm>
            <a:off x="4235835" y="1069848"/>
            <a:ext cx="3627904" cy="1607362"/>
          </a:xfrm>
          <a:prstGeom prst="rect">
            <a:avLst/>
          </a:prstGeom>
        </p:spPr>
        <p:txBody>
          <a:bodyPr vert="horz" lIns="91440" tIns="45720" rIns="91440" bIns="45720" rtlCol="0" anchor="ctr">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dirty="0"/>
              <a:t>Where online activity (like clicking a petition, or liking a Facebook page) takes the place of real world activism</a:t>
            </a:r>
          </a:p>
        </p:txBody>
      </p:sp>
      <p:pic>
        <p:nvPicPr>
          <p:cNvPr id="20" name="Picture 19">
            <a:extLst>
              <a:ext uri="{FF2B5EF4-FFF2-40B4-BE49-F238E27FC236}">
                <a16:creationId xmlns:a16="http://schemas.microsoft.com/office/drawing/2014/main" id="{02914096-FBA0-664D-A164-475662DD2B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02549" y="271737"/>
            <a:ext cx="3693621" cy="5657670"/>
          </a:xfrm>
          <a:prstGeom prst="rect">
            <a:avLst/>
          </a:prstGeom>
        </p:spPr>
      </p:pic>
      <p:pic>
        <p:nvPicPr>
          <p:cNvPr id="21" name="Picture 20">
            <a:extLst>
              <a:ext uri="{FF2B5EF4-FFF2-40B4-BE49-F238E27FC236}">
                <a16:creationId xmlns:a16="http://schemas.microsoft.com/office/drawing/2014/main" id="{B0FD18D8-7582-0044-B675-8D9D0A2284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99533">
            <a:off x="10449287" y="4419502"/>
            <a:ext cx="1455357" cy="1725638"/>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9279DD54-38BE-AE4A-8DD1-F48CE0F7B524}"/>
              </a:ext>
            </a:extLst>
          </p:cNvPr>
          <p:cNvSpPr/>
          <p:nvPr/>
        </p:nvSpPr>
        <p:spPr>
          <a:xfrm>
            <a:off x="3048001" y="6320654"/>
            <a:ext cx="9143999" cy="307777"/>
          </a:xfrm>
          <a:prstGeom prst="rect">
            <a:avLst/>
          </a:prstGeom>
        </p:spPr>
        <p:txBody>
          <a:bodyPr wrap="square">
            <a:spAutoFit/>
          </a:bodyPr>
          <a:lstStyle/>
          <a:p>
            <a:pPr algn="r"/>
            <a:r>
              <a:rPr lang="en-US" sz="1400" dirty="0" err="1">
                <a:solidFill>
                  <a:srgbClr val="C3796F"/>
                </a:solidFill>
              </a:rPr>
              <a:t>Morozov</a:t>
            </a:r>
            <a:r>
              <a:rPr lang="en-US" sz="1400" dirty="0">
                <a:solidFill>
                  <a:srgbClr val="C3796F"/>
                </a:solidFill>
              </a:rPr>
              <a:t> E. The Net Delusion: How not to liberate the world. Penguin (5 April 2012) </a:t>
            </a:r>
          </a:p>
        </p:txBody>
      </p:sp>
      <p:sp>
        <p:nvSpPr>
          <p:cNvPr id="23" name="Rectangle 22">
            <a:extLst>
              <a:ext uri="{FF2B5EF4-FFF2-40B4-BE49-F238E27FC236}">
                <a16:creationId xmlns:a16="http://schemas.microsoft.com/office/drawing/2014/main" id="{5FE3F5F3-1727-E64F-BFB9-E5F0D0E772CE}"/>
              </a:ext>
            </a:extLst>
          </p:cNvPr>
          <p:cNvSpPr/>
          <p:nvPr/>
        </p:nvSpPr>
        <p:spPr>
          <a:xfrm>
            <a:off x="4323703" y="2593863"/>
            <a:ext cx="1702488" cy="3335544"/>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Facebook Group</a:t>
            </a:r>
            <a:endParaRPr lang="en-US" dirty="0"/>
          </a:p>
          <a:p>
            <a:pPr algn="ctr"/>
            <a:endParaRPr lang="en-US" dirty="0"/>
          </a:p>
          <a:p>
            <a:pPr algn="ctr"/>
            <a:r>
              <a:rPr lang="en-US" dirty="0"/>
              <a:t>Save the Children of Africa</a:t>
            </a:r>
          </a:p>
          <a:p>
            <a:pPr algn="ctr"/>
            <a:endParaRPr lang="en-US" dirty="0"/>
          </a:p>
          <a:p>
            <a:pPr algn="ctr"/>
            <a:r>
              <a:rPr lang="en-US" sz="2800" dirty="0"/>
              <a:t>1.7 million </a:t>
            </a:r>
            <a:r>
              <a:rPr lang="en-US" dirty="0"/>
              <a:t>members</a:t>
            </a:r>
          </a:p>
        </p:txBody>
      </p:sp>
      <p:sp>
        <p:nvSpPr>
          <p:cNvPr id="24" name="Bent Arrow 23">
            <a:extLst>
              <a:ext uri="{FF2B5EF4-FFF2-40B4-BE49-F238E27FC236}">
                <a16:creationId xmlns:a16="http://schemas.microsoft.com/office/drawing/2014/main" id="{BAF79ABB-0450-434C-AB0D-729033F7BB06}"/>
              </a:ext>
            </a:extLst>
          </p:cNvPr>
          <p:cNvSpPr/>
          <p:nvPr/>
        </p:nvSpPr>
        <p:spPr>
          <a:xfrm rot="5400000">
            <a:off x="6080374" y="3906323"/>
            <a:ext cx="1203284" cy="1311651"/>
          </a:xfrm>
          <a:prstGeom prst="bentArrow">
            <a:avLst>
              <a:gd name="adj1" fmla="val 36430"/>
              <a:gd name="adj2" fmla="val 31430"/>
              <a:gd name="adj3" fmla="val 27858"/>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8C635D0-21A9-8841-9ED3-EED3F4AB64A0}"/>
              </a:ext>
            </a:extLst>
          </p:cNvPr>
          <p:cNvSpPr txBox="1"/>
          <p:nvPr/>
        </p:nvSpPr>
        <p:spPr>
          <a:xfrm>
            <a:off x="6092621" y="5345125"/>
            <a:ext cx="2608036" cy="707886"/>
          </a:xfrm>
          <a:prstGeom prst="rect">
            <a:avLst/>
          </a:prstGeom>
          <a:noFill/>
        </p:spPr>
        <p:txBody>
          <a:bodyPr wrap="square" rtlCol="0">
            <a:spAutoFit/>
          </a:bodyPr>
          <a:lstStyle/>
          <a:p>
            <a:r>
              <a:rPr lang="en-US" sz="4000" dirty="0">
                <a:solidFill>
                  <a:schemeClr val="bg2">
                    <a:lumMod val="50000"/>
                  </a:schemeClr>
                </a:solidFill>
              </a:rPr>
              <a:t>$12,000</a:t>
            </a:r>
          </a:p>
        </p:txBody>
      </p:sp>
      <p:sp>
        <p:nvSpPr>
          <p:cNvPr id="28" name="Rectangle 3">
            <a:extLst>
              <a:ext uri="{FF2B5EF4-FFF2-40B4-BE49-F238E27FC236}">
                <a16:creationId xmlns:a16="http://schemas.microsoft.com/office/drawing/2014/main" id="{F0D8E5EA-5BE5-1246-B675-AD84C5148326}"/>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1: Occupy</a:t>
            </a:r>
          </a:p>
          <a:p>
            <a:pPr>
              <a:buFontTx/>
              <a:buNone/>
            </a:pPr>
            <a:endParaRPr lang="en-GB" sz="2400" dirty="0">
              <a:solidFill>
                <a:schemeClr val="bg1"/>
              </a:solidFill>
            </a:endParaRPr>
          </a:p>
          <a:p>
            <a:pPr>
              <a:buFontTx/>
              <a:buNone/>
            </a:pPr>
            <a:r>
              <a:rPr lang="en-GB" sz="2400" dirty="0">
                <a:solidFill>
                  <a:schemeClr val="bg1"/>
                </a:solidFill>
              </a:rPr>
              <a:t>Left wing protest movement in 2011 against the economic inequality caused by global capitalism</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557767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0" name="Content Placeholder 4">
            <a:extLst>
              <a:ext uri="{FF2B5EF4-FFF2-40B4-BE49-F238E27FC236}">
                <a16:creationId xmlns:a16="http://schemas.microsoft.com/office/drawing/2014/main" id="{F6C35621-3F39-A341-ADEE-4AFDBCF5B9CC}"/>
              </a:ext>
            </a:extLst>
          </p:cNvPr>
          <p:cNvSpPr txBox="1">
            <a:spLocks/>
          </p:cNvSpPr>
          <p:nvPr/>
        </p:nvSpPr>
        <p:spPr>
          <a:xfrm>
            <a:off x="4389122" y="457201"/>
            <a:ext cx="3411854" cy="5935132"/>
          </a:xfrm>
          <a:prstGeom prst="rect">
            <a:avLst/>
          </a:prstGeom>
        </p:spPr>
        <p:txBody>
          <a:bodyPr vert="horz" lIns="91440" tIns="45720" rIns="91440" bIns="45720" rtlCol="0" anchor="t">
            <a:normAutofit fontScale="92500" lnSpcReduction="10000"/>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400" dirty="0"/>
              <a:t>170,000 participants across more than 400 Facebook pages </a:t>
            </a:r>
          </a:p>
          <a:p>
            <a:pPr marL="0" indent="0">
              <a:buFont typeface="Wingdings 2" panose="05020102010507070707" pitchFamily="18" charset="2"/>
              <a:buNone/>
            </a:pPr>
            <a:endParaRPr lang="en-US" sz="2400" dirty="0"/>
          </a:p>
          <a:p>
            <a:r>
              <a:rPr lang="en-US" sz="2400" i="1" dirty="0"/>
              <a:t>A recruiting tool </a:t>
            </a:r>
            <a:endParaRPr lang="en-US" sz="2400" dirty="0"/>
          </a:p>
          <a:p>
            <a:r>
              <a:rPr lang="en-US" sz="2400" i="1" dirty="0"/>
              <a:t>Compiling and sharing news stories </a:t>
            </a:r>
            <a:endParaRPr lang="en-US" sz="2400" dirty="0"/>
          </a:p>
          <a:p>
            <a:r>
              <a:rPr lang="en-US" sz="2400" i="1" dirty="0"/>
              <a:t>Requests for resources</a:t>
            </a:r>
          </a:p>
          <a:p>
            <a:pPr lvl="1"/>
            <a:r>
              <a:rPr lang="en-US" sz="2000" i="1" dirty="0"/>
              <a:t>E.g. </a:t>
            </a:r>
            <a:r>
              <a:rPr lang="en-US" sz="2000" dirty="0"/>
              <a:t>“Urgent: We really need tarps, tents, and sleeping bags. It's going to rain soon and we're low. Thank you!”</a:t>
            </a:r>
          </a:p>
          <a:p>
            <a:r>
              <a:rPr lang="en-US" sz="2400" i="1" dirty="0">
                <a:solidFill>
                  <a:schemeClr val="tx2">
                    <a:lumMod val="75000"/>
                    <a:lumOff val="25000"/>
                  </a:schemeClr>
                </a:solidFill>
              </a:rPr>
              <a:t>Sharing experiences</a:t>
            </a:r>
            <a:endParaRPr lang="en-US" sz="2400" dirty="0">
              <a:solidFill>
                <a:schemeClr val="tx2">
                  <a:lumMod val="75000"/>
                  <a:lumOff val="25000"/>
                </a:schemeClr>
              </a:solidFill>
            </a:endParaRPr>
          </a:p>
          <a:p>
            <a:r>
              <a:rPr lang="en-US" sz="2400" i="1" dirty="0"/>
              <a:t>Instant communication</a:t>
            </a:r>
            <a:endParaRPr lang="en-US" sz="2400" dirty="0"/>
          </a:p>
          <a:p>
            <a:endParaRPr lang="en-US" sz="2400" dirty="0"/>
          </a:p>
          <a:p>
            <a:endParaRPr lang="en-US" sz="2400" dirty="0"/>
          </a:p>
        </p:txBody>
      </p:sp>
      <p:pic>
        <p:nvPicPr>
          <p:cNvPr id="12" name="Picture 11" descr="314080_133249913443271_2099220850_n.jpg">
            <a:extLst>
              <a:ext uri="{FF2B5EF4-FFF2-40B4-BE49-F238E27FC236}">
                <a16:creationId xmlns:a16="http://schemas.microsoft.com/office/drawing/2014/main" id="{06718551-0556-9941-8CF3-AA3A17F97D5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890" y="552198"/>
            <a:ext cx="3923984" cy="3377789"/>
          </a:xfrm>
          <a:prstGeom prst="rect">
            <a:avLst/>
          </a:prstGeom>
          <a:ln w="31750">
            <a:solidFill>
              <a:schemeClr val="accent2"/>
            </a:solidFill>
          </a:ln>
        </p:spPr>
      </p:pic>
      <p:cxnSp>
        <p:nvCxnSpPr>
          <p:cNvPr id="13" name="Elbow Connector 12">
            <a:extLst>
              <a:ext uri="{FF2B5EF4-FFF2-40B4-BE49-F238E27FC236}">
                <a16:creationId xmlns:a16="http://schemas.microsoft.com/office/drawing/2014/main" id="{FD769674-E076-2249-A6E2-41C526F212E7}"/>
              </a:ext>
            </a:extLst>
          </p:cNvPr>
          <p:cNvCxnSpPr>
            <a:cxnSpLocks/>
            <a:stCxn id="14" idx="3"/>
            <a:endCxn id="12" idx="2"/>
          </p:cNvCxnSpPr>
          <p:nvPr/>
        </p:nvCxnSpPr>
        <p:spPr>
          <a:xfrm flipV="1">
            <a:off x="7699074" y="3929987"/>
            <a:ext cx="2345808" cy="1295867"/>
          </a:xfrm>
          <a:prstGeom prst="bentConnector2">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AAC56E01-E777-D041-ADE0-E19266DC585A}"/>
              </a:ext>
            </a:extLst>
          </p:cNvPr>
          <p:cNvSpPr/>
          <p:nvPr/>
        </p:nvSpPr>
        <p:spPr>
          <a:xfrm>
            <a:off x="4387936" y="4986338"/>
            <a:ext cx="3311138" cy="479031"/>
          </a:xfrm>
          <a:prstGeom prst="rect">
            <a:avLst/>
          </a:prstGeom>
          <a:solidFill>
            <a:schemeClr val="accent2">
              <a:lumMod val="20000"/>
              <a:lumOff val="80000"/>
              <a:alpha val="24000"/>
            </a:schemeClr>
          </a:solidFill>
          <a:ln w="12700">
            <a:solidFill>
              <a:schemeClr val="tx2">
                <a:lumMod val="75000"/>
                <a:lumOff val="2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183A5B9-0A73-FE47-AF82-C660D3785C1C}"/>
              </a:ext>
            </a:extLst>
          </p:cNvPr>
          <p:cNvSpPr/>
          <p:nvPr/>
        </p:nvSpPr>
        <p:spPr>
          <a:xfrm>
            <a:off x="4231301" y="6115334"/>
            <a:ext cx="7741624" cy="276999"/>
          </a:xfrm>
          <a:prstGeom prst="rect">
            <a:avLst/>
          </a:prstGeom>
        </p:spPr>
        <p:txBody>
          <a:bodyPr wrap="square">
            <a:spAutoFit/>
          </a:bodyPr>
          <a:lstStyle/>
          <a:p>
            <a:pPr algn="r"/>
            <a:r>
              <a:rPr lang="en-US" sz="1200" dirty="0" err="1">
                <a:solidFill>
                  <a:schemeClr val="accent2">
                    <a:lumMod val="60000"/>
                    <a:lumOff val="40000"/>
                  </a:schemeClr>
                </a:solidFill>
              </a:rPr>
              <a:t>Caren</a:t>
            </a:r>
            <a:r>
              <a:rPr lang="en-US" sz="1200" dirty="0">
                <a:solidFill>
                  <a:schemeClr val="accent2">
                    <a:lumMod val="60000"/>
                    <a:lumOff val="40000"/>
                  </a:schemeClr>
                </a:solidFill>
              </a:rPr>
              <a:t>, N., &amp; Gaby, S. (2011). Occupy Online: Facebook and the Spread of Occupy Wall Street. SSRN Electronic Journal. </a:t>
            </a:r>
          </a:p>
        </p:txBody>
      </p:sp>
      <p:sp>
        <p:nvSpPr>
          <p:cNvPr id="15" name="Rectangle 3">
            <a:extLst>
              <a:ext uri="{FF2B5EF4-FFF2-40B4-BE49-F238E27FC236}">
                <a16:creationId xmlns:a16="http://schemas.microsoft.com/office/drawing/2014/main" id="{25BBC4FC-AF92-144C-9A7D-E14535FC44EF}"/>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1: Occupy</a:t>
            </a:r>
          </a:p>
          <a:p>
            <a:pPr>
              <a:buFontTx/>
              <a:buNone/>
            </a:pPr>
            <a:endParaRPr lang="en-GB" sz="2400" dirty="0">
              <a:solidFill>
                <a:schemeClr val="bg1"/>
              </a:solidFill>
            </a:endParaRPr>
          </a:p>
          <a:p>
            <a:pPr>
              <a:buFontTx/>
              <a:buNone/>
            </a:pPr>
            <a:r>
              <a:rPr lang="en-GB" sz="2400" dirty="0">
                <a:solidFill>
                  <a:schemeClr val="bg1"/>
                </a:solidFill>
              </a:rPr>
              <a:t>Left wing protest movement in 2011 against the economic inequality caused by global capitalism</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3900113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7171" name="Rectangle 3"/>
          <p:cNvSpPr>
            <a:spLocks noGrp="1" noChangeArrowheads="1"/>
          </p:cNvSpPr>
          <p:nvPr>
            <p:ph sz="quarter" idx="13"/>
          </p:nvPr>
        </p:nvSpPr>
        <p:spPr>
          <a:xfrm>
            <a:off x="529167" y="1157349"/>
            <a:ext cx="3415075" cy="5043426"/>
          </a:xfrm>
          <a:prstGeom prst="rect">
            <a:avLst/>
          </a:prstGeom>
        </p:spPr>
        <p:txBody>
          <a:bodyPr anchor="t">
            <a:normAutofit/>
          </a:bodyPr>
          <a:lstStyle/>
          <a:p>
            <a:pPr>
              <a:buFontTx/>
              <a:buNone/>
            </a:pPr>
            <a:r>
              <a:rPr lang="en-GB" sz="2800" dirty="0">
                <a:solidFill>
                  <a:schemeClr val="bg1"/>
                </a:solidFill>
              </a:rPr>
              <a:t>Case 1: Occupy</a:t>
            </a:r>
          </a:p>
          <a:p>
            <a:pPr>
              <a:buFontTx/>
              <a:buNone/>
            </a:pPr>
            <a:endParaRPr lang="en-GB" sz="2400" dirty="0">
              <a:solidFill>
                <a:schemeClr val="bg1"/>
              </a:solidFill>
            </a:endParaRPr>
          </a:p>
          <a:p>
            <a:pPr>
              <a:buFontTx/>
              <a:buNone/>
            </a:pPr>
            <a:r>
              <a:rPr lang="en-GB" sz="2400" dirty="0">
                <a:solidFill>
                  <a:schemeClr val="bg1"/>
                </a:solidFill>
              </a:rPr>
              <a:t>Left wing protest movement in 2011 against the economic inequality caused by global capitalism</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pic>
        <p:nvPicPr>
          <p:cNvPr id="5" name="Picture 4">
            <a:extLst>
              <a:ext uri="{FF2B5EF4-FFF2-40B4-BE49-F238E27FC236}">
                <a16:creationId xmlns:a16="http://schemas.microsoft.com/office/drawing/2014/main" id="{887047D8-9A3F-5C41-BC73-E043606E1D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1302" y="457201"/>
            <a:ext cx="7855923" cy="5935132"/>
          </a:xfrm>
          <a:prstGeom prst="rect">
            <a:avLst/>
          </a:prstGeom>
        </p:spPr>
      </p:pic>
    </p:spTree>
    <p:extLst>
      <p:ext uri="{BB962C8B-B14F-4D97-AF65-F5344CB8AC3E}">
        <p14:creationId xmlns:p14="http://schemas.microsoft.com/office/powerpoint/2010/main" val="3858598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124" name="Rectangle 4"/>
          <p:cNvSpPr>
            <a:spLocks noGrp="1" noChangeArrowheads="1"/>
          </p:cNvSpPr>
          <p:nvPr>
            <p:ph type="title"/>
          </p:nvPr>
        </p:nvSpPr>
        <p:spPr>
          <a:xfrm>
            <a:off x="8262903" y="956705"/>
            <a:ext cx="3261807" cy="5433859"/>
          </a:xfrm>
        </p:spPr>
        <p:txBody>
          <a:bodyPr vert="horz" lIns="121920" tIns="60960" rIns="121920" bIns="60960" rtlCol="0" anchor="t">
            <a:noAutofit/>
          </a:bodyPr>
          <a:lstStyle/>
          <a:p>
            <a:r>
              <a:rPr lang="en-US" sz="2400" dirty="0"/>
              <a:t>Kia advert</a:t>
            </a:r>
            <a:br>
              <a:rPr lang="en-US" sz="2400" dirty="0"/>
            </a:br>
            <a:r>
              <a:rPr lang="en-US" sz="2400" dirty="0"/>
              <a:t>2016 </a:t>
            </a:r>
            <a:r>
              <a:rPr lang="en-US" sz="2400" dirty="0" err="1"/>
              <a:t>Superbowl</a:t>
            </a:r>
            <a:r>
              <a:rPr lang="en-US" sz="2400" dirty="0"/>
              <a:t> </a:t>
            </a:r>
            <a:br>
              <a:rPr lang="en-US" sz="2400" dirty="0"/>
            </a:br>
            <a:br>
              <a:rPr lang="en-US" sz="2400" dirty="0"/>
            </a:br>
            <a:r>
              <a:rPr lang="en-US" sz="2400" cap="none" dirty="0"/>
              <a:t>IBM/influential </a:t>
            </a:r>
            <a:r>
              <a:rPr lang="en-US" sz="2400" cap="none" dirty="0" err="1"/>
              <a:t>analysed</a:t>
            </a:r>
            <a:r>
              <a:rPr lang="en-US" sz="2400" cap="none" dirty="0"/>
              <a:t> over 10k social media influencers</a:t>
            </a:r>
            <a:br>
              <a:rPr lang="en-US" sz="2400" cap="none" dirty="0"/>
            </a:br>
            <a:br>
              <a:rPr lang="en-US" sz="2400" cap="none" dirty="0"/>
            </a:br>
            <a:r>
              <a:rPr lang="en-US" sz="2400" b="1" cap="none" dirty="0"/>
              <a:t>100 key accounts</a:t>
            </a:r>
            <a:br>
              <a:rPr lang="en-US" sz="2400" b="1" cap="none" dirty="0"/>
            </a:br>
            <a:br>
              <a:rPr lang="en-US" sz="2400" b="1" cap="none" dirty="0"/>
            </a:br>
            <a:r>
              <a:rPr lang="en-US" sz="2400" cap="none" dirty="0"/>
              <a:t>Send them a pair of </a:t>
            </a:r>
            <a:r>
              <a:rPr lang="en-US" sz="2400" cap="none" dirty="0" err="1"/>
              <a:t>colourful</a:t>
            </a:r>
            <a:r>
              <a:rPr lang="en-US" sz="2400" cap="none" dirty="0"/>
              <a:t> socks and asked them to post</a:t>
            </a:r>
            <a:br>
              <a:rPr lang="en-US" sz="2400" cap="none" dirty="0"/>
            </a:br>
            <a:r>
              <a:rPr lang="en-US" sz="2400" cap="none" dirty="0"/>
              <a:t>picture using </a:t>
            </a:r>
            <a:r>
              <a:rPr lang="en-US" sz="2400" cap="none" dirty="0">
                <a:solidFill>
                  <a:schemeClr val="accent2">
                    <a:lumMod val="20000"/>
                    <a:lumOff val="80000"/>
                  </a:schemeClr>
                </a:solidFill>
              </a:rPr>
              <a:t>#</a:t>
            </a:r>
            <a:r>
              <a:rPr lang="en-US" sz="2400" cap="none" dirty="0" err="1">
                <a:solidFill>
                  <a:schemeClr val="accent2">
                    <a:lumMod val="20000"/>
                    <a:lumOff val="80000"/>
                  </a:schemeClr>
                </a:solidFill>
              </a:rPr>
              <a:t>AddPizzazz</a:t>
            </a:r>
            <a:br>
              <a:rPr lang="en-US" sz="2400" b="1" cap="none" dirty="0"/>
            </a:br>
            <a:br>
              <a:rPr lang="en-US" sz="2400" cap="none" dirty="0"/>
            </a:br>
            <a:endParaRPr lang="en-US" sz="2000" cap="none" dirty="0"/>
          </a:p>
        </p:txBody>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14" name="Picture 13">
            <a:extLst>
              <a:ext uri="{FF2B5EF4-FFF2-40B4-BE49-F238E27FC236}">
                <a16:creationId xmlns:a16="http://schemas.microsoft.com/office/drawing/2014/main" id="{56C9D153-918E-584C-82E7-0C72847F48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6533" y="723899"/>
            <a:ext cx="7482126" cy="5666665"/>
          </a:xfrm>
          <a:prstGeom prst="rect">
            <a:avLst/>
          </a:prstGeom>
        </p:spPr>
      </p:pic>
    </p:spTree>
    <p:extLst>
      <p:ext uri="{BB962C8B-B14F-4D97-AF65-F5344CB8AC3E}">
        <p14:creationId xmlns:p14="http://schemas.microsoft.com/office/powerpoint/2010/main" val="3828158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6" name="Rectangle 3">
            <a:extLst>
              <a:ext uri="{FF2B5EF4-FFF2-40B4-BE49-F238E27FC236}">
                <a16:creationId xmlns:a16="http://schemas.microsoft.com/office/drawing/2014/main" id="{7A9C48FA-5A2D-A042-8D72-F73CD0EB0FFF}"/>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pic>
        <p:nvPicPr>
          <p:cNvPr id="17" name="Picture 16" descr="IranMap.gif">
            <a:extLst>
              <a:ext uri="{FF2B5EF4-FFF2-40B4-BE49-F238E27FC236}">
                <a16:creationId xmlns:a16="http://schemas.microsoft.com/office/drawing/2014/main" id="{7F128375-FB93-C946-9CB2-9E5D3876EFAE}"/>
              </a:ext>
            </a:extLst>
          </p:cNvPr>
          <p:cNvPicPr>
            <a:picLocks noChangeAspect="1"/>
          </p:cNvPicPr>
          <p:nvPr/>
        </p:nvPicPr>
        <p:blipFill>
          <a:blip r:embed="rId3">
            <a:alphaModFix amt="15000"/>
            <a:extLst>
              <a:ext uri="{28A0092B-C50C-407E-A947-70E740481C1C}">
                <a14:useLocalDpi xmlns:a14="http://schemas.microsoft.com/office/drawing/2010/main"/>
              </a:ext>
            </a:extLst>
          </a:blip>
          <a:stretch>
            <a:fillRect/>
          </a:stretch>
        </p:blipFill>
        <p:spPr>
          <a:xfrm>
            <a:off x="697908" y="723900"/>
            <a:ext cx="6247295" cy="5666664"/>
          </a:xfrm>
          <a:prstGeom prst="rect">
            <a:avLst/>
          </a:prstGeom>
        </p:spPr>
      </p:pic>
      <p:sp>
        <p:nvSpPr>
          <p:cNvPr id="18" name="Title 1">
            <a:extLst>
              <a:ext uri="{FF2B5EF4-FFF2-40B4-BE49-F238E27FC236}">
                <a16:creationId xmlns:a16="http://schemas.microsoft.com/office/drawing/2014/main" id="{E0490BEA-7C77-034C-9A80-2F2F5A3B79E9}"/>
              </a:ext>
            </a:extLst>
          </p:cNvPr>
          <p:cNvSpPr>
            <a:spLocks noGrp="1"/>
          </p:cNvSpPr>
          <p:nvPr>
            <p:ph type="title"/>
          </p:nvPr>
        </p:nvSpPr>
        <p:spPr>
          <a:xfrm>
            <a:off x="203127" y="2910504"/>
            <a:ext cx="7392487" cy="1724822"/>
          </a:xfrm>
        </p:spPr>
        <p:txBody>
          <a:bodyPr anchor="t">
            <a:normAutofit/>
          </a:bodyPr>
          <a:lstStyle/>
          <a:p>
            <a:pPr algn="r"/>
            <a:r>
              <a:rPr lang="en-US" sz="2400" i="1" dirty="0">
                <a:solidFill>
                  <a:schemeClr val="accent1"/>
                </a:solidFill>
              </a:rPr>
              <a:t>“[Iran’s] is the first revolution that has been catapulted onto a global stage and transformed by social media.” </a:t>
            </a:r>
            <a:r>
              <a:rPr lang="en-US" sz="2400" dirty="0">
                <a:solidFill>
                  <a:schemeClr val="accent1"/>
                </a:solidFill>
              </a:rPr>
              <a:t>- Clay </a:t>
            </a:r>
            <a:r>
              <a:rPr lang="en-US" sz="2400" dirty="0" err="1">
                <a:solidFill>
                  <a:schemeClr val="accent1"/>
                </a:solidFill>
              </a:rPr>
              <a:t>Shirky</a:t>
            </a:r>
            <a:endParaRPr lang="en-US" sz="2400" dirty="0">
              <a:solidFill>
                <a:schemeClr val="accent1"/>
              </a:solidFill>
            </a:endParaRPr>
          </a:p>
        </p:txBody>
      </p:sp>
    </p:spTree>
    <p:extLst>
      <p:ext uri="{BB962C8B-B14F-4D97-AF65-F5344CB8AC3E}">
        <p14:creationId xmlns:p14="http://schemas.microsoft.com/office/powerpoint/2010/main" val="2782714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9" name="Title 1">
            <a:extLst>
              <a:ext uri="{FF2B5EF4-FFF2-40B4-BE49-F238E27FC236}">
                <a16:creationId xmlns:a16="http://schemas.microsoft.com/office/drawing/2014/main" id="{DA03CB54-14C7-074A-B605-6E0D5EBF866B}"/>
              </a:ext>
            </a:extLst>
          </p:cNvPr>
          <p:cNvSpPr>
            <a:spLocks noGrp="1"/>
          </p:cNvSpPr>
          <p:nvPr>
            <p:ph type="title"/>
          </p:nvPr>
        </p:nvSpPr>
        <p:spPr>
          <a:xfrm>
            <a:off x="446533" y="228600"/>
            <a:ext cx="8421242" cy="1066801"/>
          </a:xfrm>
        </p:spPr>
        <p:txBody>
          <a:bodyPr>
            <a:normAutofit/>
          </a:bodyPr>
          <a:lstStyle/>
          <a:p>
            <a:r>
              <a:rPr lang="en-US" dirty="0">
                <a:solidFill>
                  <a:schemeClr val="accent1"/>
                </a:solidFill>
              </a:rPr>
              <a:t>The Tweets that Cut Both Ways</a:t>
            </a:r>
          </a:p>
        </p:txBody>
      </p:sp>
      <p:sp>
        <p:nvSpPr>
          <p:cNvPr id="20" name="Content Placeholder 2">
            <a:extLst>
              <a:ext uri="{FF2B5EF4-FFF2-40B4-BE49-F238E27FC236}">
                <a16:creationId xmlns:a16="http://schemas.microsoft.com/office/drawing/2014/main" id="{9ECD7B84-2CFC-6C40-AFE3-FF04D84E1A5C}"/>
              </a:ext>
            </a:extLst>
          </p:cNvPr>
          <p:cNvSpPr txBox="1">
            <a:spLocks/>
          </p:cNvSpPr>
          <p:nvPr/>
        </p:nvSpPr>
        <p:spPr>
          <a:xfrm>
            <a:off x="446533" y="1298448"/>
            <a:ext cx="7451492" cy="4937760"/>
          </a:xfrm>
          <a:prstGeom prst="rect">
            <a:avLst/>
          </a:prstGeom>
        </p:spPr>
        <p:txBody>
          <a:bodyP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70752" lvl="1" indent="0">
              <a:buFont typeface="Wingdings 2" panose="05020102010507070707" pitchFamily="18" charset="2"/>
              <a:buNone/>
            </a:pPr>
            <a:endParaRPr lang="en-US" sz="1800" dirty="0"/>
          </a:p>
          <a:p>
            <a:r>
              <a:rPr lang="en-US" sz="2000" dirty="0"/>
              <a:t>“both Twitter and Facebook give Iran’s secret services superb platforms for </a:t>
            </a:r>
            <a:r>
              <a:rPr lang="en-US" sz="2000" b="1" dirty="0"/>
              <a:t>gathering open source intelligence </a:t>
            </a:r>
            <a:r>
              <a:rPr lang="en-US" sz="2000" dirty="0"/>
              <a:t>about the future revolutionaries, revealing how they are connected to each other”</a:t>
            </a:r>
          </a:p>
          <a:p>
            <a:endParaRPr lang="en-US" sz="2000" dirty="0"/>
          </a:p>
          <a:p>
            <a:r>
              <a:rPr lang="en-US" sz="2000" dirty="0"/>
              <a:t>“foreign supporters of the Twitter Revolution managed to do what the Iranian government couldn’t: </a:t>
            </a:r>
            <a:r>
              <a:rPr lang="en-US" sz="2000" b="1" dirty="0"/>
              <a:t>make the Internet unusable</a:t>
            </a:r>
            <a:r>
              <a:rPr lang="en-US" sz="2000" dirty="0"/>
              <a:t> for activists”</a:t>
            </a:r>
          </a:p>
          <a:p>
            <a:endParaRPr lang="en-US" sz="2000" dirty="0"/>
          </a:p>
          <a:p>
            <a:r>
              <a:rPr lang="en-US" sz="2000" dirty="0"/>
              <a:t>“Twitter accounts that looked “suspicious”—that is, appeared to be </a:t>
            </a:r>
            <a:r>
              <a:rPr lang="en-US" sz="2000" b="1" dirty="0"/>
              <a:t>spreading “misinformation” </a:t>
            </a:r>
            <a:r>
              <a:rPr lang="en-US" sz="2000" dirty="0"/>
              <a:t>about the venues and times of the protests”</a:t>
            </a:r>
          </a:p>
        </p:txBody>
      </p:sp>
      <p:sp>
        <p:nvSpPr>
          <p:cNvPr id="21" name="Rectangle 20">
            <a:extLst>
              <a:ext uri="{FF2B5EF4-FFF2-40B4-BE49-F238E27FC236}">
                <a16:creationId xmlns:a16="http://schemas.microsoft.com/office/drawing/2014/main" id="{A52B7E14-E996-DF44-BC78-D07A607F97B0}"/>
              </a:ext>
            </a:extLst>
          </p:cNvPr>
          <p:cNvSpPr/>
          <p:nvPr/>
        </p:nvSpPr>
        <p:spPr>
          <a:xfrm>
            <a:off x="446533" y="6134524"/>
            <a:ext cx="8458715" cy="307777"/>
          </a:xfrm>
          <a:prstGeom prst="rect">
            <a:avLst/>
          </a:prstGeom>
        </p:spPr>
        <p:txBody>
          <a:bodyPr wrap="square">
            <a:spAutoFit/>
          </a:bodyPr>
          <a:lstStyle/>
          <a:p>
            <a:r>
              <a:rPr lang="en-US" sz="1400" dirty="0" err="1">
                <a:solidFill>
                  <a:schemeClr val="accent2">
                    <a:lumMod val="60000"/>
                    <a:lumOff val="40000"/>
                  </a:schemeClr>
                </a:solidFill>
              </a:rPr>
              <a:t>Morozov</a:t>
            </a:r>
            <a:r>
              <a:rPr lang="en-US" sz="1400" dirty="0">
                <a:solidFill>
                  <a:schemeClr val="accent2">
                    <a:lumMod val="60000"/>
                    <a:lumOff val="40000"/>
                  </a:schemeClr>
                </a:solidFill>
              </a:rPr>
              <a:t>. Iran: Downside to the "Twitter Revolution". Dissent (9) vol. 56 (4) pp. 10-14</a:t>
            </a:r>
          </a:p>
        </p:txBody>
      </p:sp>
      <p:sp>
        <p:nvSpPr>
          <p:cNvPr id="22" name="Rectangle 3">
            <a:extLst>
              <a:ext uri="{FF2B5EF4-FFF2-40B4-BE49-F238E27FC236}">
                <a16:creationId xmlns:a16="http://schemas.microsoft.com/office/drawing/2014/main" id="{26CD3DFD-F4AD-6C49-8B3F-8EBEC1658EEB}"/>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2834561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9" name="Title 1">
            <a:extLst>
              <a:ext uri="{FF2B5EF4-FFF2-40B4-BE49-F238E27FC236}">
                <a16:creationId xmlns:a16="http://schemas.microsoft.com/office/drawing/2014/main" id="{DA03CB54-14C7-074A-B605-6E0D5EBF866B}"/>
              </a:ext>
            </a:extLst>
          </p:cNvPr>
          <p:cNvSpPr>
            <a:spLocks noGrp="1"/>
          </p:cNvSpPr>
          <p:nvPr>
            <p:ph type="title"/>
          </p:nvPr>
        </p:nvSpPr>
        <p:spPr>
          <a:xfrm>
            <a:off x="446533" y="228600"/>
            <a:ext cx="8421242" cy="1066801"/>
          </a:xfrm>
        </p:spPr>
        <p:txBody>
          <a:bodyPr>
            <a:normAutofit/>
          </a:bodyPr>
          <a:lstStyle/>
          <a:p>
            <a:r>
              <a:rPr lang="en-US" dirty="0">
                <a:solidFill>
                  <a:schemeClr val="accent1"/>
                </a:solidFill>
              </a:rPr>
              <a:t>A Western Lens?</a:t>
            </a:r>
          </a:p>
        </p:txBody>
      </p:sp>
      <p:sp>
        <p:nvSpPr>
          <p:cNvPr id="20" name="Content Placeholder 2">
            <a:extLst>
              <a:ext uri="{FF2B5EF4-FFF2-40B4-BE49-F238E27FC236}">
                <a16:creationId xmlns:a16="http://schemas.microsoft.com/office/drawing/2014/main" id="{9ECD7B84-2CFC-6C40-AFE3-FF04D84E1A5C}"/>
              </a:ext>
            </a:extLst>
          </p:cNvPr>
          <p:cNvSpPr txBox="1">
            <a:spLocks/>
          </p:cNvSpPr>
          <p:nvPr/>
        </p:nvSpPr>
        <p:spPr>
          <a:xfrm>
            <a:off x="144122" y="1394307"/>
            <a:ext cx="7451492" cy="4530189"/>
          </a:xfrm>
          <a:prstGeom prst="rect">
            <a:avLst/>
          </a:prstGeom>
        </p:spPr>
        <p:txBody>
          <a:bodyP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1"/>
            <a:r>
              <a:rPr lang="en-US" sz="2400" dirty="0" err="1"/>
              <a:t>Approx</a:t>
            </a:r>
            <a:r>
              <a:rPr lang="en-US" sz="2400" dirty="0"/>
              <a:t> 9000 Twitter users in Iran</a:t>
            </a:r>
          </a:p>
          <a:p>
            <a:pPr lvl="2"/>
            <a:r>
              <a:rPr lang="en-US" sz="2000" dirty="0"/>
              <a:t>Homophily in Action (young, educated, technology literate)</a:t>
            </a:r>
          </a:p>
          <a:p>
            <a:pPr lvl="2"/>
            <a:r>
              <a:rPr lang="en-US" sz="2000" dirty="0"/>
              <a:t>Less than 1% of Iranian Internet users</a:t>
            </a:r>
          </a:p>
          <a:p>
            <a:pPr lvl="1"/>
            <a:r>
              <a:rPr lang="en-US" sz="2400" dirty="0"/>
              <a:t>A multitude of technologies used for communication</a:t>
            </a:r>
          </a:p>
          <a:p>
            <a:pPr lvl="2"/>
            <a:r>
              <a:rPr lang="en-US" sz="2000" dirty="0"/>
              <a:t>SMS and Word-of-mouth more important that Social Media</a:t>
            </a:r>
          </a:p>
          <a:p>
            <a:pPr lvl="2"/>
            <a:endParaRPr lang="en-US" sz="2000" dirty="0"/>
          </a:p>
          <a:p>
            <a:pPr lvl="1"/>
            <a:r>
              <a:rPr lang="en-US" sz="2400" dirty="0"/>
              <a:t>Western reporters lack access to Iran</a:t>
            </a:r>
          </a:p>
          <a:p>
            <a:pPr lvl="2"/>
            <a:r>
              <a:rPr lang="en-US" sz="2000" dirty="0"/>
              <a:t>Many tweets with #</a:t>
            </a:r>
            <a:r>
              <a:rPr lang="en-US" sz="2000" dirty="0" err="1"/>
              <a:t>iranelection</a:t>
            </a:r>
            <a:r>
              <a:rPr lang="en-US" sz="2000" dirty="0"/>
              <a:t> are retweets (3:1 ratio)</a:t>
            </a:r>
          </a:p>
          <a:p>
            <a:pPr lvl="2"/>
            <a:r>
              <a:rPr lang="en-US" sz="2000" dirty="0"/>
              <a:t>Most tweets with #</a:t>
            </a:r>
            <a:r>
              <a:rPr lang="en-US" sz="2000" dirty="0" err="1"/>
              <a:t>iranelection</a:t>
            </a:r>
            <a:r>
              <a:rPr lang="en-US" sz="2000" dirty="0"/>
              <a:t> are not from Iran </a:t>
            </a:r>
          </a:p>
          <a:p>
            <a:pPr lvl="3"/>
            <a:r>
              <a:rPr lang="en-US" sz="1800" dirty="0"/>
              <a:t>(40% outside, 35% unknown)</a:t>
            </a:r>
          </a:p>
        </p:txBody>
      </p:sp>
      <p:sp>
        <p:nvSpPr>
          <p:cNvPr id="17" name="Rectangle 16">
            <a:extLst>
              <a:ext uri="{FF2B5EF4-FFF2-40B4-BE49-F238E27FC236}">
                <a16:creationId xmlns:a16="http://schemas.microsoft.com/office/drawing/2014/main" id="{28BA159E-C0CC-F245-BC5D-2E0D7434ADB6}"/>
              </a:ext>
            </a:extLst>
          </p:cNvPr>
          <p:cNvSpPr/>
          <p:nvPr/>
        </p:nvSpPr>
        <p:spPr>
          <a:xfrm>
            <a:off x="416399" y="5903047"/>
            <a:ext cx="10421583" cy="307777"/>
          </a:xfrm>
          <a:prstGeom prst="rect">
            <a:avLst/>
          </a:prstGeom>
        </p:spPr>
        <p:txBody>
          <a:bodyPr wrap="square">
            <a:spAutoFit/>
          </a:bodyPr>
          <a:lstStyle/>
          <a:p>
            <a:r>
              <a:rPr lang="en-US" sz="1400" dirty="0" err="1">
                <a:solidFill>
                  <a:schemeClr val="accent2">
                    <a:lumMod val="60000"/>
                    <a:lumOff val="40000"/>
                  </a:schemeClr>
                </a:solidFill>
              </a:rPr>
              <a:t>Schectman</a:t>
            </a:r>
            <a:r>
              <a:rPr lang="en-US" sz="1400" dirty="0">
                <a:solidFill>
                  <a:schemeClr val="accent2">
                    <a:lumMod val="60000"/>
                    <a:lumOff val="40000"/>
                  </a:schemeClr>
                </a:solidFill>
              </a:rPr>
              <a:t>, J. Iran's Twitter Revolution? Maybe Not Yet. Bloomberg Businessweek, June 17, 2009. </a:t>
            </a:r>
          </a:p>
        </p:txBody>
      </p:sp>
      <p:sp>
        <p:nvSpPr>
          <p:cNvPr id="18" name="Rectangle 17">
            <a:extLst>
              <a:ext uri="{FF2B5EF4-FFF2-40B4-BE49-F238E27FC236}">
                <a16:creationId xmlns:a16="http://schemas.microsoft.com/office/drawing/2014/main" id="{FEC8ED47-CA4A-704B-9434-5C091322B29B}"/>
              </a:ext>
            </a:extLst>
          </p:cNvPr>
          <p:cNvSpPr/>
          <p:nvPr/>
        </p:nvSpPr>
        <p:spPr>
          <a:xfrm>
            <a:off x="420019" y="6210824"/>
            <a:ext cx="7586061" cy="523220"/>
          </a:xfrm>
          <a:prstGeom prst="rect">
            <a:avLst/>
          </a:prstGeom>
        </p:spPr>
        <p:txBody>
          <a:bodyPr wrap="square">
            <a:spAutoFit/>
          </a:bodyPr>
          <a:lstStyle/>
          <a:p>
            <a:r>
              <a:rPr lang="en-US" sz="1400" dirty="0">
                <a:solidFill>
                  <a:schemeClr val="accent2">
                    <a:lumMod val="60000"/>
                    <a:lumOff val="40000"/>
                  </a:schemeClr>
                </a:solidFill>
              </a:rPr>
              <a:t>Burns and </a:t>
            </a:r>
            <a:r>
              <a:rPr lang="en-US" sz="1400" dirty="0" err="1">
                <a:solidFill>
                  <a:schemeClr val="accent2">
                    <a:lumMod val="60000"/>
                    <a:lumOff val="40000"/>
                  </a:schemeClr>
                </a:solidFill>
              </a:rPr>
              <a:t>Eltham</a:t>
            </a:r>
            <a:r>
              <a:rPr lang="en-US" sz="1400" dirty="0">
                <a:solidFill>
                  <a:schemeClr val="accent2">
                    <a:lumMod val="60000"/>
                    <a:lumOff val="40000"/>
                  </a:schemeClr>
                </a:solidFill>
              </a:rPr>
              <a:t>. Twitter Free Iran: An Evaluation of Twitter's Role in Public Diplomacy and Information Operations in Iran's 2009 Election Crisis. Communications Policy &amp; Research Forum 2009</a:t>
            </a:r>
          </a:p>
        </p:txBody>
      </p:sp>
      <p:sp>
        <p:nvSpPr>
          <p:cNvPr id="21" name="Rectangle 3">
            <a:extLst>
              <a:ext uri="{FF2B5EF4-FFF2-40B4-BE49-F238E27FC236}">
                <a16:creationId xmlns:a16="http://schemas.microsoft.com/office/drawing/2014/main" id="{9AFAF8EE-DD79-8140-80A3-202ED510AB50}"/>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1895698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9" name="Title 1">
            <a:extLst>
              <a:ext uri="{FF2B5EF4-FFF2-40B4-BE49-F238E27FC236}">
                <a16:creationId xmlns:a16="http://schemas.microsoft.com/office/drawing/2014/main" id="{DA03CB54-14C7-074A-B605-6E0D5EBF866B}"/>
              </a:ext>
            </a:extLst>
          </p:cNvPr>
          <p:cNvSpPr>
            <a:spLocks noGrp="1"/>
          </p:cNvSpPr>
          <p:nvPr>
            <p:ph type="title"/>
          </p:nvPr>
        </p:nvSpPr>
        <p:spPr>
          <a:xfrm>
            <a:off x="446533" y="228600"/>
            <a:ext cx="8421242" cy="1066801"/>
          </a:xfrm>
        </p:spPr>
        <p:txBody>
          <a:bodyPr>
            <a:normAutofit/>
          </a:bodyPr>
          <a:lstStyle/>
          <a:p>
            <a:r>
              <a:rPr lang="en-US" dirty="0">
                <a:solidFill>
                  <a:schemeClr val="accent1"/>
                </a:solidFill>
              </a:rPr>
              <a:t>The Arab Spring?</a:t>
            </a:r>
          </a:p>
        </p:txBody>
      </p:sp>
      <p:pic>
        <p:nvPicPr>
          <p:cNvPr id="22" name="Picture 21">
            <a:extLst>
              <a:ext uri="{FF2B5EF4-FFF2-40B4-BE49-F238E27FC236}">
                <a16:creationId xmlns:a16="http://schemas.microsoft.com/office/drawing/2014/main" id="{C09BB48C-3115-5E46-9E95-7B7A24C1FE13}"/>
              </a:ext>
            </a:extLst>
          </p:cNvPr>
          <p:cNvPicPr>
            <a:picLocks noChangeAspect="1"/>
          </p:cNvPicPr>
          <p:nvPr/>
        </p:nvPicPr>
        <p:blipFill>
          <a:blip r:embed="rId3"/>
          <a:stretch>
            <a:fillRect/>
          </a:stretch>
        </p:blipFill>
        <p:spPr>
          <a:xfrm>
            <a:off x="446533" y="1871663"/>
            <a:ext cx="7508477" cy="4518901"/>
          </a:xfrm>
          <a:prstGeom prst="rect">
            <a:avLst/>
          </a:prstGeom>
        </p:spPr>
      </p:pic>
      <p:sp>
        <p:nvSpPr>
          <p:cNvPr id="23" name="Rectangle 3">
            <a:extLst>
              <a:ext uri="{FF2B5EF4-FFF2-40B4-BE49-F238E27FC236}">
                <a16:creationId xmlns:a16="http://schemas.microsoft.com/office/drawing/2014/main" id="{E73E964A-448E-2143-B09A-559FA01EBDE5}"/>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19455097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1">
            <a:extLst>
              <a:ext uri="{FF2B5EF4-FFF2-40B4-BE49-F238E27FC236}">
                <a16:creationId xmlns:a16="http://schemas.microsoft.com/office/drawing/2014/main" id="{C0C7F44F-1533-8C4A-A5EA-A099AB0F2E9F}"/>
              </a:ext>
            </a:extLst>
          </p:cNvPr>
          <p:cNvSpPr txBox="1">
            <a:spLocks/>
          </p:cNvSpPr>
          <p:nvPr/>
        </p:nvSpPr>
        <p:spPr>
          <a:xfrm>
            <a:off x="395523" y="-192068"/>
            <a:ext cx="7498616" cy="1481416"/>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1"/>
                </a:solidFill>
              </a:rPr>
              <a:t>Did Facebook Precede ‘Real’ Protests?</a:t>
            </a:r>
          </a:p>
        </p:txBody>
      </p:sp>
      <p:sp>
        <p:nvSpPr>
          <p:cNvPr id="18" name="Rectangle 17">
            <a:extLst>
              <a:ext uri="{FF2B5EF4-FFF2-40B4-BE49-F238E27FC236}">
                <a16:creationId xmlns:a16="http://schemas.microsoft.com/office/drawing/2014/main" id="{A9081B5C-7CC6-0748-BBCB-18B10B3B6231}"/>
              </a:ext>
            </a:extLst>
          </p:cNvPr>
          <p:cNvSpPr/>
          <p:nvPr/>
        </p:nvSpPr>
        <p:spPr>
          <a:xfrm>
            <a:off x="2286000" y="6439264"/>
            <a:ext cx="6858000" cy="307777"/>
          </a:xfrm>
          <a:prstGeom prst="rect">
            <a:avLst/>
          </a:prstGeom>
        </p:spPr>
        <p:txBody>
          <a:bodyPr wrap="square">
            <a:spAutoFit/>
          </a:bodyPr>
          <a:lstStyle/>
          <a:p>
            <a:pPr algn="r"/>
            <a:r>
              <a:rPr lang="en-US" sz="1400" dirty="0">
                <a:solidFill>
                  <a:schemeClr val="accent2">
                    <a:lumMod val="60000"/>
                    <a:lumOff val="40000"/>
                  </a:schemeClr>
                </a:solidFill>
              </a:rPr>
              <a:t>The Arab Social Media Report, Dubai School of Government, </a:t>
            </a:r>
            <a:r>
              <a:rPr lang="en-US" sz="1400" dirty="0" err="1">
                <a:solidFill>
                  <a:schemeClr val="accent2">
                    <a:lumMod val="60000"/>
                    <a:lumOff val="40000"/>
                  </a:schemeClr>
                </a:solidFill>
              </a:rPr>
              <a:t>Vol</a:t>
            </a:r>
            <a:r>
              <a:rPr lang="en-US" sz="1400" dirty="0">
                <a:solidFill>
                  <a:schemeClr val="accent2">
                    <a:lumMod val="60000"/>
                    <a:lumOff val="40000"/>
                  </a:schemeClr>
                </a:solidFill>
              </a:rPr>
              <a:t> 1, No. 2, May 2011 </a:t>
            </a:r>
          </a:p>
        </p:txBody>
      </p:sp>
      <p:sp>
        <p:nvSpPr>
          <p:cNvPr id="20" name="Rectangle 3">
            <a:extLst>
              <a:ext uri="{FF2B5EF4-FFF2-40B4-BE49-F238E27FC236}">
                <a16:creationId xmlns:a16="http://schemas.microsoft.com/office/drawing/2014/main" id="{AD7A0E40-0D19-704B-A5C9-4069C163A9BE}"/>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pic>
        <p:nvPicPr>
          <p:cNvPr id="17" name="Picture 16">
            <a:extLst>
              <a:ext uri="{FF2B5EF4-FFF2-40B4-BE49-F238E27FC236}">
                <a16:creationId xmlns:a16="http://schemas.microsoft.com/office/drawing/2014/main" id="{75BC471D-24CD-9F40-9503-A6B7F91B4C1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7002" y="1915576"/>
            <a:ext cx="11848526" cy="4455594"/>
          </a:xfrm>
          <a:prstGeom prst="rect">
            <a:avLst/>
          </a:prstGeom>
        </p:spPr>
      </p:pic>
    </p:spTree>
    <p:extLst>
      <p:ext uri="{BB962C8B-B14F-4D97-AF65-F5344CB8AC3E}">
        <p14:creationId xmlns:p14="http://schemas.microsoft.com/office/powerpoint/2010/main" val="1339792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9" name="Rectangle 18">
            <a:extLst>
              <a:ext uri="{FF2B5EF4-FFF2-40B4-BE49-F238E27FC236}">
                <a16:creationId xmlns:a16="http://schemas.microsoft.com/office/drawing/2014/main" id="{6CA23542-D85B-2249-836A-EE8620F11C4E}"/>
              </a:ext>
            </a:extLst>
          </p:cNvPr>
          <p:cNvSpPr/>
          <p:nvPr/>
        </p:nvSpPr>
        <p:spPr>
          <a:xfrm>
            <a:off x="2286000" y="6439264"/>
            <a:ext cx="6858000" cy="307777"/>
          </a:xfrm>
          <a:prstGeom prst="rect">
            <a:avLst/>
          </a:prstGeom>
        </p:spPr>
        <p:txBody>
          <a:bodyPr wrap="square">
            <a:spAutoFit/>
          </a:bodyPr>
          <a:lstStyle/>
          <a:p>
            <a:pPr algn="r"/>
            <a:r>
              <a:rPr lang="en-US" sz="1400" dirty="0">
                <a:solidFill>
                  <a:schemeClr val="accent2">
                    <a:lumMod val="60000"/>
                    <a:lumOff val="40000"/>
                  </a:schemeClr>
                </a:solidFill>
              </a:rPr>
              <a:t>The Arab Social Media Report, Dubai School of Government, </a:t>
            </a:r>
            <a:r>
              <a:rPr lang="en-US" sz="1400" dirty="0" err="1">
                <a:solidFill>
                  <a:schemeClr val="accent2">
                    <a:lumMod val="60000"/>
                    <a:lumOff val="40000"/>
                  </a:schemeClr>
                </a:solidFill>
              </a:rPr>
              <a:t>Vol</a:t>
            </a:r>
            <a:r>
              <a:rPr lang="en-US" sz="1400" dirty="0">
                <a:solidFill>
                  <a:schemeClr val="accent2">
                    <a:lumMod val="60000"/>
                    <a:lumOff val="40000"/>
                  </a:schemeClr>
                </a:solidFill>
              </a:rPr>
              <a:t> 1, No. 2, May 2011 </a:t>
            </a:r>
          </a:p>
        </p:txBody>
      </p:sp>
      <p:pic>
        <p:nvPicPr>
          <p:cNvPr id="20" name="Picture 19">
            <a:extLst>
              <a:ext uri="{FF2B5EF4-FFF2-40B4-BE49-F238E27FC236}">
                <a16:creationId xmlns:a16="http://schemas.microsoft.com/office/drawing/2014/main" id="{35507998-05D0-0E44-8993-43C418D5BA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9799" y="857068"/>
            <a:ext cx="7631027" cy="5315132"/>
          </a:xfrm>
          <a:prstGeom prst="rect">
            <a:avLst/>
          </a:prstGeom>
        </p:spPr>
      </p:pic>
      <p:sp>
        <p:nvSpPr>
          <p:cNvPr id="21" name="Rectangle 3">
            <a:extLst>
              <a:ext uri="{FF2B5EF4-FFF2-40B4-BE49-F238E27FC236}">
                <a16:creationId xmlns:a16="http://schemas.microsoft.com/office/drawing/2014/main" id="{9A9D4465-4C05-A141-BB95-FFF311FDE41D}"/>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38615797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83" name="Rectangle 82">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900"/>
            <a:ext cx="3703320"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85" name="Group 84">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4"/>
            <a:ext cx="11298933" cy="98553"/>
            <a:chOff x="446534" y="453643"/>
            <a:chExt cx="11298933" cy="98554"/>
          </a:xfrm>
        </p:grpSpPr>
        <p:sp>
          <p:nvSpPr>
            <p:cNvPr id="86" name="Rectangle 85">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5" name="Title 1">
            <a:extLst>
              <a:ext uri="{FF2B5EF4-FFF2-40B4-BE49-F238E27FC236}">
                <a16:creationId xmlns:a16="http://schemas.microsoft.com/office/drawing/2014/main" id="{95E8B609-132D-3949-8716-BE7A1546DE90}"/>
              </a:ext>
            </a:extLst>
          </p:cNvPr>
          <p:cNvSpPr>
            <a:spLocks noGrp="1"/>
          </p:cNvSpPr>
          <p:nvPr>
            <p:ph type="title"/>
          </p:nvPr>
        </p:nvSpPr>
        <p:spPr>
          <a:xfrm>
            <a:off x="276225" y="228600"/>
            <a:ext cx="8591550" cy="1066801"/>
          </a:xfrm>
        </p:spPr>
        <p:txBody>
          <a:bodyPr/>
          <a:lstStyle/>
          <a:p>
            <a:r>
              <a:rPr lang="en-US" dirty="0">
                <a:solidFill>
                  <a:schemeClr val="accent1"/>
                </a:solidFill>
              </a:rPr>
              <a:t>Social Media as a Catalyst</a:t>
            </a:r>
          </a:p>
        </p:txBody>
      </p:sp>
      <p:sp>
        <p:nvSpPr>
          <p:cNvPr id="17" name="Content Placeholder 2">
            <a:extLst>
              <a:ext uri="{FF2B5EF4-FFF2-40B4-BE49-F238E27FC236}">
                <a16:creationId xmlns:a16="http://schemas.microsoft.com/office/drawing/2014/main" id="{96FF23AE-6BB2-CF46-B7EB-2A48676D1E7D}"/>
              </a:ext>
            </a:extLst>
          </p:cNvPr>
          <p:cNvSpPr txBox="1">
            <a:spLocks/>
          </p:cNvSpPr>
          <p:nvPr/>
        </p:nvSpPr>
        <p:spPr>
          <a:xfrm>
            <a:off x="274320" y="1770426"/>
            <a:ext cx="5483543" cy="4465781"/>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000" dirty="0"/>
              <a:t>“There is no question </a:t>
            </a:r>
            <a:r>
              <a:rPr lang="en-US" sz="2000" b="1" dirty="0"/>
              <a:t>that social media played a significant role </a:t>
            </a:r>
            <a:r>
              <a:rPr lang="en-US" sz="2000" dirty="0"/>
              <a:t>in the political movements in Tunisia and Egypt, but one should not overstate the role. The role of conventional media, especially television (e.g. Al Jazeera), was crucial. However, </a:t>
            </a:r>
            <a:r>
              <a:rPr lang="en-US" sz="2000" b="1" dirty="0"/>
              <a:t>the most important underlying factor was the presence of revolutionary conditions </a:t>
            </a:r>
            <a:r>
              <a:rPr lang="en-US" sz="2000" dirty="0"/>
              <a:t>and the inability of the state apparatus to contain the revolutionary upsurge. In this schema, </a:t>
            </a:r>
            <a:r>
              <a:rPr lang="en-US" sz="2000" b="1" dirty="0"/>
              <a:t>social media was a vital tool—a necessary condition</a:t>
            </a:r>
            <a:r>
              <a:rPr lang="en-US" sz="2000" dirty="0"/>
              <a:t>—especially in the face of a muzzled conventional local media, but a tool nevertheless. </a:t>
            </a:r>
            <a:r>
              <a:rPr lang="en-US" sz="2000" b="1" dirty="0"/>
              <a:t>It was not a sufficient condition</a:t>
            </a:r>
            <a:r>
              <a:rPr lang="en-US" sz="2000" dirty="0"/>
              <a:t>.”</a:t>
            </a:r>
          </a:p>
          <a:p>
            <a:endParaRPr lang="en-US" sz="2000" dirty="0"/>
          </a:p>
        </p:txBody>
      </p:sp>
      <p:sp>
        <p:nvSpPr>
          <p:cNvPr id="18" name="Rectangle 17">
            <a:extLst>
              <a:ext uri="{FF2B5EF4-FFF2-40B4-BE49-F238E27FC236}">
                <a16:creationId xmlns:a16="http://schemas.microsoft.com/office/drawing/2014/main" id="{A57FC112-84B5-CC41-808F-EB5E117A2C4D}"/>
              </a:ext>
            </a:extLst>
          </p:cNvPr>
          <p:cNvSpPr/>
          <p:nvPr/>
        </p:nvSpPr>
        <p:spPr>
          <a:xfrm>
            <a:off x="-1081341" y="6043894"/>
            <a:ext cx="8335903" cy="307777"/>
          </a:xfrm>
          <a:prstGeom prst="rect">
            <a:avLst/>
          </a:prstGeom>
        </p:spPr>
        <p:txBody>
          <a:bodyPr wrap="square">
            <a:spAutoFit/>
          </a:bodyPr>
          <a:lstStyle/>
          <a:p>
            <a:pPr algn="r"/>
            <a:r>
              <a:rPr lang="en-US" sz="1400" dirty="0" err="1">
                <a:solidFill>
                  <a:schemeClr val="accent2">
                    <a:lumMod val="60000"/>
                    <a:lumOff val="40000"/>
                  </a:schemeClr>
                </a:solidFill>
              </a:rPr>
              <a:t>Khondker</a:t>
            </a:r>
            <a:r>
              <a:rPr lang="en-US" sz="1400" dirty="0">
                <a:solidFill>
                  <a:schemeClr val="accent2">
                    <a:lumMod val="60000"/>
                    <a:lumOff val="40000"/>
                  </a:schemeClr>
                </a:solidFill>
              </a:rPr>
              <a:t>, H. H. (2011). Role of the New Media in the Arab Spring. Globalizations, 8(5), 675–679</a:t>
            </a:r>
          </a:p>
        </p:txBody>
      </p:sp>
      <p:pic>
        <p:nvPicPr>
          <p:cNvPr id="21" name="Picture 20">
            <a:extLst>
              <a:ext uri="{FF2B5EF4-FFF2-40B4-BE49-F238E27FC236}">
                <a16:creationId xmlns:a16="http://schemas.microsoft.com/office/drawing/2014/main" id="{DE04CC11-BB85-954B-871F-E1B38B60EDA5}"/>
              </a:ext>
            </a:extLst>
          </p:cNvPr>
          <p:cNvPicPr>
            <a:picLocks noChangeAspect="1"/>
          </p:cNvPicPr>
          <p:nvPr/>
        </p:nvPicPr>
        <p:blipFill>
          <a:blip r:embed="rId3"/>
          <a:stretch>
            <a:fillRect/>
          </a:stretch>
        </p:blipFill>
        <p:spPr>
          <a:xfrm>
            <a:off x="6545448" y="1783513"/>
            <a:ext cx="1308100" cy="1600200"/>
          </a:xfrm>
          <a:prstGeom prst="rect">
            <a:avLst/>
          </a:prstGeom>
        </p:spPr>
      </p:pic>
      <p:sp>
        <p:nvSpPr>
          <p:cNvPr id="22" name="Rectangle 21">
            <a:extLst>
              <a:ext uri="{FF2B5EF4-FFF2-40B4-BE49-F238E27FC236}">
                <a16:creationId xmlns:a16="http://schemas.microsoft.com/office/drawing/2014/main" id="{FC9ADA42-E3D5-1F4B-9AA9-10F22B80E5B5}"/>
              </a:ext>
            </a:extLst>
          </p:cNvPr>
          <p:cNvSpPr/>
          <p:nvPr/>
        </p:nvSpPr>
        <p:spPr>
          <a:xfrm>
            <a:off x="6131342" y="3499177"/>
            <a:ext cx="1732793" cy="2246769"/>
          </a:xfrm>
          <a:prstGeom prst="rect">
            <a:avLst/>
          </a:prstGeom>
        </p:spPr>
        <p:txBody>
          <a:bodyPr wrap="square">
            <a:spAutoFit/>
          </a:bodyPr>
          <a:lstStyle/>
          <a:p>
            <a:pPr algn="r"/>
            <a:r>
              <a:rPr lang="en-US" sz="2800" baseline="30000" dirty="0">
                <a:solidFill>
                  <a:schemeClr val="accent1"/>
                </a:solidFill>
              </a:rPr>
              <a:t>HABIBUL HAQUE KHONDKER</a:t>
            </a:r>
          </a:p>
          <a:p>
            <a:pPr algn="r"/>
            <a:endParaRPr lang="en-US" sz="2800" baseline="30000" dirty="0">
              <a:solidFill>
                <a:schemeClr val="accent1"/>
              </a:solidFill>
            </a:endParaRPr>
          </a:p>
          <a:p>
            <a:pPr algn="r"/>
            <a:r>
              <a:rPr lang="en-US" sz="2800" baseline="30000" dirty="0">
                <a:solidFill>
                  <a:schemeClr val="accent1"/>
                </a:solidFill>
              </a:rPr>
              <a:t>Zayed University, Abu Dhabi, UAE</a:t>
            </a:r>
            <a:endParaRPr lang="en-US" sz="2800" dirty="0">
              <a:solidFill>
                <a:schemeClr val="accent1"/>
              </a:solidFill>
            </a:endParaRPr>
          </a:p>
        </p:txBody>
      </p:sp>
      <p:sp>
        <p:nvSpPr>
          <p:cNvPr id="23" name="Rectangle 3">
            <a:extLst>
              <a:ext uri="{FF2B5EF4-FFF2-40B4-BE49-F238E27FC236}">
                <a16:creationId xmlns:a16="http://schemas.microsoft.com/office/drawing/2014/main" id="{A9603627-3461-9D42-B710-58708204540D}"/>
              </a:ext>
            </a:extLst>
          </p:cNvPr>
          <p:cNvSpPr txBox="1">
            <a:spLocks noChangeArrowheads="1"/>
          </p:cNvSpPr>
          <p:nvPr/>
        </p:nvSpPr>
        <p:spPr>
          <a:xfrm>
            <a:off x="8186269" y="1251202"/>
            <a:ext cx="3415075" cy="5043426"/>
          </a:xfrm>
          <a:prstGeom prst="rect">
            <a:avLst/>
          </a:prstGeom>
        </p:spPr>
        <p:txBody>
          <a:bodyPr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Tx/>
              <a:buNone/>
            </a:pPr>
            <a:r>
              <a:rPr lang="en-GB" sz="2800" dirty="0">
                <a:solidFill>
                  <a:schemeClr val="bg1"/>
                </a:solidFill>
              </a:rPr>
              <a:t>Case 2:  Arab Spring</a:t>
            </a:r>
          </a:p>
          <a:p>
            <a:pPr>
              <a:buFontTx/>
              <a:buNone/>
            </a:pPr>
            <a:endParaRPr lang="en-GB" sz="2400" dirty="0">
              <a:solidFill>
                <a:schemeClr val="bg1"/>
              </a:solidFill>
            </a:endParaRPr>
          </a:p>
          <a:p>
            <a:pPr>
              <a:buFontTx/>
              <a:buNone/>
            </a:pPr>
            <a:r>
              <a:rPr lang="en-GB" sz="2400" dirty="0">
                <a:solidFill>
                  <a:schemeClr val="bg1"/>
                </a:solidFill>
              </a:rPr>
              <a:t>A series of pro-democracy movements in several largely Muslim countries in the Spring of 2011</a:t>
            </a:r>
          </a:p>
          <a:p>
            <a:pPr>
              <a:buFontTx/>
              <a:buNone/>
            </a:pPr>
            <a:endParaRPr lang="en-GB" sz="2400" dirty="0">
              <a:solidFill>
                <a:schemeClr val="bg1"/>
              </a:solidFill>
            </a:endParaRPr>
          </a:p>
          <a:p>
            <a:pPr>
              <a:buFontTx/>
              <a:buNone/>
            </a:pPr>
            <a:r>
              <a:rPr lang="en-GB" sz="2400" dirty="0">
                <a:solidFill>
                  <a:schemeClr val="bg1"/>
                </a:solidFill>
              </a:rPr>
              <a:t>Earlier examples, including the Iranian election protests of 2009</a:t>
            </a:r>
          </a:p>
          <a:p>
            <a:pPr>
              <a:buFontTx/>
              <a:buNone/>
            </a:pPr>
            <a:endParaRPr lang="en-GB" sz="2400" dirty="0">
              <a:solidFill>
                <a:schemeClr val="bg1"/>
              </a:solidFill>
            </a:endParaRPr>
          </a:p>
          <a:p>
            <a:pPr>
              <a:buFontTx/>
              <a:buNone/>
            </a:pPr>
            <a:endParaRPr lang="en-GB" sz="2400" dirty="0">
              <a:solidFill>
                <a:schemeClr val="bg1"/>
              </a:solidFill>
            </a:endParaRPr>
          </a:p>
          <a:p>
            <a:pPr>
              <a:buFontTx/>
              <a:buNone/>
            </a:pPr>
            <a:endParaRPr lang="en-US" sz="2400" dirty="0">
              <a:solidFill>
                <a:schemeClr val="bg1"/>
              </a:solidFill>
            </a:endParaRPr>
          </a:p>
        </p:txBody>
      </p:sp>
    </p:spTree>
    <p:extLst>
      <p:ext uri="{BB962C8B-B14F-4D97-AF65-F5344CB8AC3E}">
        <p14:creationId xmlns:p14="http://schemas.microsoft.com/office/powerpoint/2010/main" val="7449051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3:  The West</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Are democratic processes in the West being strongly influenced by individuals through social media?</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93CA03AC-8EB3-B043-899C-DEC66057D7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4242" y="162339"/>
            <a:ext cx="8231854" cy="6819456"/>
          </a:xfrm>
          <a:prstGeom prst="rect">
            <a:avLst/>
          </a:prstGeom>
        </p:spPr>
      </p:pic>
    </p:spTree>
    <p:extLst>
      <p:ext uri="{BB962C8B-B14F-4D97-AF65-F5344CB8AC3E}">
        <p14:creationId xmlns:p14="http://schemas.microsoft.com/office/powerpoint/2010/main" val="979296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3:  The West</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Are democratic processes in the West being strongly influenced by individuals through social media?</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93CA03AC-8EB3-B043-899C-DEC66057D7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4242" y="162339"/>
            <a:ext cx="8231854" cy="6819456"/>
          </a:xfrm>
          <a:prstGeom prst="rect">
            <a:avLst/>
          </a:prstGeom>
        </p:spPr>
      </p:pic>
      <p:sp>
        <p:nvSpPr>
          <p:cNvPr id="8" name="Rectangle 7">
            <a:extLst>
              <a:ext uri="{FF2B5EF4-FFF2-40B4-BE49-F238E27FC236}">
                <a16:creationId xmlns:a16="http://schemas.microsoft.com/office/drawing/2014/main" id="{48BA9B21-5E28-B145-A302-264DEAE7C2A9}"/>
              </a:ext>
            </a:extLst>
          </p:cNvPr>
          <p:cNvSpPr/>
          <p:nvPr/>
        </p:nvSpPr>
        <p:spPr>
          <a:xfrm>
            <a:off x="7450415" y="528637"/>
            <a:ext cx="4582557" cy="56721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solidFill>
                <a:schemeClr val="bg1"/>
              </a:solidFill>
            </a:endParaRPr>
          </a:p>
        </p:txBody>
      </p:sp>
      <p:sp>
        <p:nvSpPr>
          <p:cNvPr id="9" name="TextBox 8">
            <a:extLst>
              <a:ext uri="{FF2B5EF4-FFF2-40B4-BE49-F238E27FC236}">
                <a16:creationId xmlns:a16="http://schemas.microsoft.com/office/drawing/2014/main" id="{A4EDA7CB-2F48-4A4E-AA1C-0D5483948910}"/>
              </a:ext>
            </a:extLst>
          </p:cNvPr>
          <p:cNvSpPr txBox="1"/>
          <p:nvPr/>
        </p:nvSpPr>
        <p:spPr>
          <a:xfrm>
            <a:off x="7709937" y="742399"/>
            <a:ext cx="4228032" cy="4585871"/>
          </a:xfrm>
          <a:prstGeom prst="rect">
            <a:avLst/>
          </a:prstGeom>
          <a:noFill/>
        </p:spPr>
        <p:txBody>
          <a:bodyPr wrap="square" rtlCol="0">
            <a:spAutoFit/>
          </a:bodyPr>
          <a:lstStyle/>
          <a:p>
            <a:r>
              <a:rPr lang="en-US" sz="2800" b="1" dirty="0">
                <a:solidFill>
                  <a:schemeClr val="bg1"/>
                </a:solidFill>
              </a:rPr>
              <a:t>Micro-Segmentation</a:t>
            </a:r>
          </a:p>
          <a:p>
            <a:endParaRPr lang="en-US" sz="2400" dirty="0">
              <a:solidFill>
                <a:schemeClr val="bg1"/>
              </a:solidFill>
            </a:endParaRPr>
          </a:p>
          <a:p>
            <a:pPr marL="285750" indent="-285750">
              <a:buFont typeface="Arial" charset="0"/>
              <a:buChar char="•"/>
            </a:pPr>
            <a:r>
              <a:rPr lang="en-US" sz="2400" b="1" dirty="0">
                <a:solidFill>
                  <a:schemeClr val="bg1"/>
                </a:solidFill>
              </a:rPr>
              <a:t>Divide</a:t>
            </a:r>
            <a:r>
              <a:rPr lang="en-US" sz="2400" dirty="0">
                <a:solidFill>
                  <a:schemeClr val="bg1"/>
                </a:solidFill>
              </a:rPr>
              <a:t> the audience </a:t>
            </a:r>
          </a:p>
          <a:p>
            <a:pPr marL="285750" indent="-285750">
              <a:buFont typeface="Arial" charset="0"/>
              <a:buChar char="•"/>
            </a:pPr>
            <a:endParaRPr lang="en-US" sz="2400" dirty="0">
              <a:solidFill>
                <a:schemeClr val="bg1"/>
              </a:solidFill>
            </a:endParaRPr>
          </a:p>
          <a:p>
            <a:pPr marL="285750" indent="-285750">
              <a:buFont typeface="Arial" charset="0"/>
              <a:buChar char="•"/>
            </a:pPr>
            <a:r>
              <a:rPr lang="en-US" sz="2400" b="1" dirty="0">
                <a:solidFill>
                  <a:schemeClr val="bg1"/>
                </a:solidFill>
              </a:rPr>
              <a:t>Identify</a:t>
            </a:r>
            <a:r>
              <a:rPr lang="en-US" sz="2400" dirty="0">
                <a:solidFill>
                  <a:schemeClr val="bg1"/>
                </a:solidFill>
              </a:rPr>
              <a:t> valuable groups</a:t>
            </a:r>
          </a:p>
          <a:p>
            <a:pPr marL="285750" indent="-285750">
              <a:buFont typeface="Arial" charset="0"/>
              <a:buChar char="•"/>
            </a:pPr>
            <a:endParaRPr lang="en-US" sz="2400" dirty="0">
              <a:solidFill>
                <a:schemeClr val="bg1"/>
              </a:solidFill>
            </a:endParaRPr>
          </a:p>
          <a:p>
            <a:pPr marL="285750" indent="-285750">
              <a:buFont typeface="Arial" charset="0"/>
              <a:buChar char="•"/>
            </a:pPr>
            <a:r>
              <a:rPr lang="en-US" sz="2400" dirty="0">
                <a:solidFill>
                  <a:schemeClr val="bg1"/>
                </a:solidFill>
              </a:rPr>
              <a:t>Spent effort (money) on </a:t>
            </a:r>
            <a:r>
              <a:rPr lang="en-US" sz="2400" b="1" dirty="0">
                <a:solidFill>
                  <a:schemeClr val="bg1"/>
                </a:solidFill>
              </a:rPr>
              <a:t>targeting</a:t>
            </a:r>
            <a:r>
              <a:rPr lang="en-US" sz="2400" dirty="0">
                <a:solidFill>
                  <a:schemeClr val="bg1"/>
                </a:solidFill>
              </a:rPr>
              <a:t> those groups</a:t>
            </a:r>
          </a:p>
          <a:p>
            <a:pPr marL="285750" indent="-285750">
              <a:buFont typeface="Arial" charset="0"/>
              <a:buChar char="•"/>
            </a:pPr>
            <a:endParaRPr lang="en-US" sz="2400" dirty="0">
              <a:solidFill>
                <a:schemeClr val="bg1"/>
              </a:solidFill>
            </a:endParaRPr>
          </a:p>
          <a:p>
            <a:pPr marL="285750" indent="-285750">
              <a:buFont typeface="Arial" charset="0"/>
              <a:buChar char="•"/>
            </a:pPr>
            <a:r>
              <a:rPr lang="en-US" sz="2400" dirty="0">
                <a:solidFill>
                  <a:schemeClr val="bg1"/>
                </a:solidFill>
              </a:rPr>
              <a:t>With specific messages </a:t>
            </a:r>
            <a:r>
              <a:rPr lang="en-US" sz="2400" b="1" dirty="0">
                <a:solidFill>
                  <a:schemeClr val="bg1"/>
                </a:solidFill>
              </a:rPr>
              <a:t>designed for them</a:t>
            </a:r>
          </a:p>
          <a:p>
            <a:endParaRPr lang="en-US" sz="2400" dirty="0">
              <a:solidFill>
                <a:schemeClr val="bg1"/>
              </a:solidFill>
            </a:endParaRPr>
          </a:p>
        </p:txBody>
      </p:sp>
    </p:spTree>
    <p:extLst>
      <p:ext uri="{BB962C8B-B14F-4D97-AF65-F5344CB8AC3E}">
        <p14:creationId xmlns:p14="http://schemas.microsoft.com/office/powerpoint/2010/main" val="2791856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3:  The West</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Are democratic processes in the West being strongly influenced by individuals through social media?</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93CA03AC-8EB3-B043-899C-DEC66057D72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4242" y="162339"/>
            <a:ext cx="8231854" cy="6819456"/>
          </a:xfrm>
          <a:prstGeom prst="rect">
            <a:avLst/>
          </a:prstGeom>
        </p:spPr>
      </p:pic>
      <p:sp>
        <p:nvSpPr>
          <p:cNvPr id="8" name="Rectangle 7">
            <a:extLst>
              <a:ext uri="{FF2B5EF4-FFF2-40B4-BE49-F238E27FC236}">
                <a16:creationId xmlns:a16="http://schemas.microsoft.com/office/drawing/2014/main" id="{48BA9B21-5E28-B145-A302-264DEAE7C2A9}"/>
              </a:ext>
            </a:extLst>
          </p:cNvPr>
          <p:cNvSpPr/>
          <p:nvPr/>
        </p:nvSpPr>
        <p:spPr>
          <a:xfrm>
            <a:off x="7450415" y="528637"/>
            <a:ext cx="4582557" cy="567213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2000" dirty="0">
              <a:solidFill>
                <a:schemeClr val="bg1"/>
              </a:solidFill>
            </a:endParaRPr>
          </a:p>
        </p:txBody>
      </p:sp>
      <p:pic>
        <p:nvPicPr>
          <p:cNvPr id="11" name="Picture 10">
            <a:extLst>
              <a:ext uri="{FF2B5EF4-FFF2-40B4-BE49-F238E27FC236}">
                <a16:creationId xmlns:a16="http://schemas.microsoft.com/office/drawing/2014/main" id="{2BEA33D3-9F03-8944-99D1-82AB8E8307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0169" y="719883"/>
            <a:ext cx="3532271" cy="4818541"/>
          </a:xfrm>
          <a:prstGeom prst="rect">
            <a:avLst/>
          </a:prstGeom>
          <a:effectLst>
            <a:outerShdw blurRad="50800" dist="76200" dir="2700000" algn="tl" rotWithShape="0">
              <a:prstClr val="black">
                <a:alpha val="40000"/>
              </a:prstClr>
            </a:outerShdw>
          </a:effectLst>
        </p:spPr>
      </p:pic>
      <p:sp>
        <p:nvSpPr>
          <p:cNvPr id="2" name="TextBox 1">
            <a:extLst>
              <a:ext uri="{FF2B5EF4-FFF2-40B4-BE49-F238E27FC236}">
                <a16:creationId xmlns:a16="http://schemas.microsoft.com/office/drawing/2014/main" id="{2F220D5D-CA43-BF4E-B71A-346F2C3EDB6A}"/>
              </a:ext>
            </a:extLst>
          </p:cNvPr>
          <p:cNvSpPr txBox="1"/>
          <p:nvPr/>
        </p:nvSpPr>
        <p:spPr>
          <a:xfrm>
            <a:off x="9238991" y="5581285"/>
            <a:ext cx="1005403" cy="584775"/>
          </a:xfrm>
          <a:prstGeom prst="rect">
            <a:avLst/>
          </a:prstGeom>
          <a:noFill/>
        </p:spPr>
        <p:txBody>
          <a:bodyPr wrap="none" rtlCol="0">
            <a:spAutoFit/>
          </a:bodyPr>
          <a:lstStyle/>
          <a:p>
            <a:r>
              <a:rPr lang="en-US" sz="3200" dirty="0">
                <a:solidFill>
                  <a:schemeClr val="bg1"/>
                </a:solidFill>
              </a:rPr>
              <a:t>1998</a:t>
            </a:r>
          </a:p>
        </p:txBody>
      </p:sp>
    </p:spTree>
    <p:extLst>
      <p:ext uri="{BB962C8B-B14F-4D97-AF65-F5344CB8AC3E}">
        <p14:creationId xmlns:p14="http://schemas.microsoft.com/office/powerpoint/2010/main" val="2144898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411" y="542961"/>
            <a:ext cx="6264947" cy="6216756"/>
          </a:xfrm>
          <a:prstGeom prst="rect">
            <a:avLst/>
          </a:prstGeom>
        </p:spPr>
      </p:pic>
      <p:sp>
        <p:nvSpPr>
          <p:cNvPr id="2" name="Rectangle 1">
            <a:extLst>
              <a:ext uri="{FF2B5EF4-FFF2-40B4-BE49-F238E27FC236}">
                <a16:creationId xmlns:a16="http://schemas.microsoft.com/office/drawing/2014/main" id="{DF4CE6C2-FE09-6D43-9FC6-C8E7E42333A1}"/>
              </a:ext>
            </a:extLst>
          </p:cNvPr>
          <p:cNvSpPr/>
          <p:nvPr/>
        </p:nvSpPr>
        <p:spPr>
          <a:xfrm>
            <a:off x="7598354" y="6313389"/>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E36694B-55B7-D143-B234-A33A33CB7936}"/>
              </a:ext>
            </a:extLst>
          </p:cNvPr>
          <p:cNvSpPr/>
          <p:nvPr/>
        </p:nvSpPr>
        <p:spPr>
          <a:xfrm>
            <a:off x="7598349" y="5881349"/>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0D876BC-24EB-A845-A91C-498DE077FBBA}"/>
              </a:ext>
            </a:extLst>
          </p:cNvPr>
          <p:cNvSpPr/>
          <p:nvPr/>
        </p:nvSpPr>
        <p:spPr>
          <a:xfrm>
            <a:off x="7598349" y="5449309"/>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9AE974C-7C88-114F-BFD0-72C27F9B87D4}"/>
              </a:ext>
            </a:extLst>
          </p:cNvPr>
          <p:cNvSpPr/>
          <p:nvPr/>
        </p:nvSpPr>
        <p:spPr>
          <a:xfrm>
            <a:off x="7598349" y="5019553"/>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14A99BC-7EED-AF49-9411-CA14A71D3D8E}"/>
              </a:ext>
            </a:extLst>
          </p:cNvPr>
          <p:cNvSpPr/>
          <p:nvPr/>
        </p:nvSpPr>
        <p:spPr>
          <a:xfrm>
            <a:off x="7598349" y="4587513"/>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237DC6-3EEB-FC40-A7AB-BD8A8AD982C4}"/>
              </a:ext>
            </a:extLst>
          </p:cNvPr>
          <p:cNvSpPr/>
          <p:nvPr/>
        </p:nvSpPr>
        <p:spPr>
          <a:xfrm>
            <a:off x="7598349" y="4159688"/>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B746E4-F00B-5B45-A6EF-3EB1C43FB40B}"/>
              </a:ext>
            </a:extLst>
          </p:cNvPr>
          <p:cNvSpPr/>
          <p:nvPr/>
        </p:nvSpPr>
        <p:spPr>
          <a:xfrm>
            <a:off x="7598354" y="3729932"/>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FFB5BF-9979-AB47-A6AC-F527FEF6A7FE}"/>
              </a:ext>
            </a:extLst>
          </p:cNvPr>
          <p:cNvSpPr/>
          <p:nvPr/>
        </p:nvSpPr>
        <p:spPr>
          <a:xfrm>
            <a:off x="7598349" y="3297892"/>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9E6D39-E43B-044B-909E-D019C5964C07}"/>
              </a:ext>
            </a:extLst>
          </p:cNvPr>
          <p:cNvSpPr/>
          <p:nvPr/>
        </p:nvSpPr>
        <p:spPr>
          <a:xfrm>
            <a:off x="7598349" y="2865852"/>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7DB12F-1EB3-354A-AEA7-62A42E8C7500}"/>
              </a:ext>
            </a:extLst>
          </p:cNvPr>
          <p:cNvSpPr/>
          <p:nvPr/>
        </p:nvSpPr>
        <p:spPr>
          <a:xfrm>
            <a:off x="7598349" y="2436096"/>
            <a:ext cx="1789889" cy="432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98B5F6-8055-464E-A97D-DDD476C4CBBA}"/>
              </a:ext>
            </a:extLst>
          </p:cNvPr>
          <p:cNvSpPr/>
          <p:nvPr/>
        </p:nvSpPr>
        <p:spPr>
          <a:xfrm>
            <a:off x="7598349" y="2004056"/>
            <a:ext cx="1789889" cy="4320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887869-2866-DF40-8C8A-6B289ECEF200}"/>
              </a:ext>
            </a:extLst>
          </p:cNvPr>
          <p:cNvSpPr/>
          <p:nvPr/>
        </p:nvSpPr>
        <p:spPr>
          <a:xfrm>
            <a:off x="7598349" y="1574300"/>
            <a:ext cx="1789889" cy="4320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9086CE-9416-7242-9B6A-58BDF5D148E3}"/>
              </a:ext>
            </a:extLst>
          </p:cNvPr>
          <p:cNvSpPr/>
          <p:nvPr/>
        </p:nvSpPr>
        <p:spPr>
          <a:xfrm>
            <a:off x="7598349" y="1144981"/>
            <a:ext cx="1789889" cy="4320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772A961-3138-0140-8F46-DC0CDF737414}"/>
              </a:ext>
            </a:extLst>
          </p:cNvPr>
          <p:cNvSpPr txBox="1"/>
          <p:nvPr/>
        </p:nvSpPr>
        <p:spPr>
          <a:xfrm rot="16200000">
            <a:off x="6079178" y="3622786"/>
            <a:ext cx="2392001" cy="646331"/>
          </a:xfrm>
          <a:prstGeom prst="rect">
            <a:avLst/>
          </a:prstGeom>
          <a:noFill/>
        </p:spPr>
        <p:txBody>
          <a:bodyPr wrap="none" rtlCol="0">
            <a:spAutoFit/>
          </a:bodyPr>
          <a:lstStyle/>
          <a:p>
            <a:r>
              <a:rPr lang="en-US" sz="3600" dirty="0">
                <a:solidFill>
                  <a:schemeClr val="accent1"/>
                </a:solidFill>
              </a:rPr>
              <a:t>interactions</a:t>
            </a:r>
          </a:p>
        </p:txBody>
      </p:sp>
      <p:sp>
        <p:nvSpPr>
          <p:cNvPr id="19" name="TextBox 18">
            <a:extLst>
              <a:ext uri="{FF2B5EF4-FFF2-40B4-BE49-F238E27FC236}">
                <a16:creationId xmlns:a16="http://schemas.microsoft.com/office/drawing/2014/main" id="{A793EB96-42F4-124D-9C41-6D4E565268A4}"/>
              </a:ext>
            </a:extLst>
          </p:cNvPr>
          <p:cNvSpPr txBox="1"/>
          <p:nvPr/>
        </p:nvSpPr>
        <p:spPr>
          <a:xfrm>
            <a:off x="9514703" y="4000358"/>
            <a:ext cx="2039341" cy="646331"/>
          </a:xfrm>
          <a:prstGeom prst="rect">
            <a:avLst/>
          </a:prstGeom>
          <a:noFill/>
        </p:spPr>
        <p:txBody>
          <a:bodyPr wrap="none" rtlCol="0">
            <a:spAutoFit/>
          </a:bodyPr>
          <a:lstStyle/>
          <a:p>
            <a:r>
              <a:rPr lang="en-US" sz="3600" dirty="0">
                <a:solidFill>
                  <a:schemeClr val="accent1"/>
                </a:solidFill>
              </a:rPr>
              <a:t>$5 million</a:t>
            </a:r>
          </a:p>
        </p:txBody>
      </p:sp>
      <p:sp>
        <p:nvSpPr>
          <p:cNvPr id="20" name="TextBox 19">
            <a:extLst>
              <a:ext uri="{FF2B5EF4-FFF2-40B4-BE49-F238E27FC236}">
                <a16:creationId xmlns:a16="http://schemas.microsoft.com/office/drawing/2014/main" id="{D712A81A-9B7D-2346-98BE-FB8DED50EA43}"/>
              </a:ext>
            </a:extLst>
          </p:cNvPr>
          <p:cNvSpPr txBox="1"/>
          <p:nvPr/>
        </p:nvSpPr>
        <p:spPr>
          <a:xfrm>
            <a:off x="9514702" y="1467154"/>
            <a:ext cx="1358064" cy="646331"/>
          </a:xfrm>
          <a:prstGeom prst="rect">
            <a:avLst/>
          </a:prstGeom>
          <a:noFill/>
        </p:spPr>
        <p:txBody>
          <a:bodyPr wrap="none" rtlCol="0">
            <a:spAutoFit/>
          </a:bodyPr>
          <a:lstStyle/>
          <a:p>
            <a:r>
              <a:rPr lang="en-US" sz="3600" dirty="0">
                <a:solidFill>
                  <a:schemeClr val="accent1">
                    <a:lumMod val="75000"/>
                    <a:lumOff val="25000"/>
                  </a:schemeClr>
                </a:solidFill>
              </a:rPr>
              <a:t>$1000</a:t>
            </a:r>
          </a:p>
        </p:txBody>
      </p:sp>
    </p:spTree>
    <p:extLst>
      <p:ext uri="{BB962C8B-B14F-4D97-AF65-F5344CB8AC3E}">
        <p14:creationId xmlns:p14="http://schemas.microsoft.com/office/powerpoint/2010/main" val="3738667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3:  The West</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Are democratic processes in the West being strongly influenced by individuals through social media?</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 name="Title 1">
            <a:extLst>
              <a:ext uri="{FF2B5EF4-FFF2-40B4-BE49-F238E27FC236}">
                <a16:creationId xmlns:a16="http://schemas.microsoft.com/office/drawing/2014/main" id="{E408A809-932F-0643-B281-848FB248732F}"/>
              </a:ext>
            </a:extLst>
          </p:cNvPr>
          <p:cNvSpPr>
            <a:spLocks noGrp="1"/>
          </p:cNvSpPr>
          <p:nvPr>
            <p:ph type="title"/>
          </p:nvPr>
        </p:nvSpPr>
        <p:spPr>
          <a:xfrm>
            <a:off x="4342312" y="-83967"/>
            <a:ext cx="8591550" cy="1066801"/>
          </a:xfrm>
        </p:spPr>
        <p:txBody>
          <a:bodyPr/>
          <a:lstStyle/>
          <a:p>
            <a:r>
              <a:rPr lang="en-US" dirty="0">
                <a:solidFill>
                  <a:schemeClr val="accent1"/>
                </a:solidFill>
              </a:rPr>
              <a:t>Obama 2012</a:t>
            </a:r>
          </a:p>
        </p:txBody>
      </p:sp>
      <p:sp>
        <p:nvSpPr>
          <p:cNvPr id="14" name="Content Placeholder 2">
            <a:extLst>
              <a:ext uri="{FF2B5EF4-FFF2-40B4-BE49-F238E27FC236}">
                <a16:creationId xmlns:a16="http://schemas.microsoft.com/office/drawing/2014/main" id="{51FC3D85-1678-624A-AD55-521717126590}"/>
              </a:ext>
            </a:extLst>
          </p:cNvPr>
          <p:cNvSpPr>
            <a:spLocks noGrp="1"/>
          </p:cNvSpPr>
          <p:nvPr>
            <p:ph sz="quarter" idx="13"/>
          </p:nvPr>
        </p:nvSpPr>
        <p:spPr>
          <a:xfrm>
            <a:off x="9152684" y="966342"/>
            <a:ext cx="2838203" cy="5422987"/>
          </a:xfrm>
        </p:spPr>
        <p:txBody>
          <a:bodyPr>
            <a:normAutofit fontScale="92500" lnSpcReduction="10000"/>
          </a:bodyPr>
          <a:lstStyle/>
          <a:p>
            <a:pPr marL="0" indent="0">
              <a:buNone/>
            </a:pPr>
            <a:r>
              <a:rPr lang="en-US" b="1" dirty="0"/>
              <a:t>The Norm:</a:t>
            </a:r>
          </a:p>
          <a:p>
            <a:endParaRPr lang="en-US" dirty="0"/>
          </a:p>
          <a:p>
            <a:r>
              <a:rPr lang="en-US" dirty="0"/>
              <a:t>Conservatives 2015</a:t>
            </a:r>
          </a:p>
          <a:p>
            <a:pPr lvl="1"/>
            <a:r>
              <a:rPr lang="en-US" dirty="0"/>
              <a:t>able to serve ads to 80% of Facebook users in key marginal seats</a:t>
            </a:r>
          </a:p>
          <a:p>
            <a:endParaRPr lang="en-US" dirty="0"/>
          </a:p>
          <a:p>
            <a:r>
              <a:rPr lang="en-US" dirty="0"/>
              <a:t>Trump 2016</a:t>
            </a:r>
          </a:p>
          <a:p>
            <a:pPr lvl="1"/>
            <a:r>
              <a:rPr lang="en-US" dirty="0"/>
              <a:t>Project Alamo </a:t>
            </a:r>
            <a:r>
              <a:rPr lang="mr-IN" dirty="0"/>
              <a:t>–</a:t>
            </a:r>
            <a:r>
              <a:rPr lang="en-US" dirty="0"/>
              <a:t> purchased profiles of 220 million US voters</a:t>
            </a:r>
          </a:p>
          <a:p>
            <a:pPr lvl="1"/>
            <a:r>
              <a:rPr lang="en-US" dirty="0"/>
              <a:t>Ran both conversion and suppression ads</a:t>
            </a:r>
          </a:p>
          <a:p>
            <a:endParaRPr lang="en-US" dirty="0"/>
          </a:p>
          <a:p>
            <a:r>
              <a:rPr lang="en-US" dirty="0"/>
              <a:t>Vote Leave</a:t>
            </a:r>
          </a:p>
          <a:p>
            <a:pPr lvl="1"/>
            <a:r>
              <a:rPr lang="en-US" dirty="0"/>
              <a:t> 2016 Brexit Referendum</a:t>
            </a:r>
          </a:p>
          <a:p>
            <a:pPr lvl="1"/>
            <a:r>
              <a:rPr lang="en-US" dirty="0"/>
              <a:t>98% of budget on digital media</a:t>
            </a:r>
          </a:p>
        </p:txBody>
      </p:sp>
      <p:pic>
        <p:nvPicPr>
          <p:cNvPr id="15" name="Picture 14">
            <a:extLst>
              <a:ext uri="{FF2B5EF4-FFF2-40B4-BE49-F238E27FC236}">
                <a16:creationId xmlns:a16="http://schemas.microsoft.com/office/drawing/2014/main" id="{3922924D-C4DE-4949-8C23-486F76C843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4242" y="923957"/>
            <a:ext cx="5409555" cy="5934044"/>
          </a:xfrm>
          <a:prstGeom prst="rect">
            <a:avLst/>
          </a:prstGeom>
        </p:spPr>
      </p:pic>
    </p:spTree>
    <p:extLst>
      <p:ext uri="{BB962C8B-B14F-4D97-AF65-F5344CB8AC3E}">
        <p14:creationId xmlns:p14="http://schemas.microsoft.com/office/powerpoint/2010/main" val="6903479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74" name="Group 73">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9" y="457201"/>
            <a:ext cx="3703321" cy="5935132"/>
            <a:chOff x="438068" y="457200"/>
            <a:chExt cx="3703320" cy="5935132"/>
          </a:xfrm>
        </p:grpSpPr>
        <p:sp>
          <p:nvSpPr>
            <p:cNvPr id="75" name="Rectangle 74">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2" name="Rectangle 3">
            <a:extLst>
              <a:ext uri="{FF2B5EF4-FFF2-40B4-BE49-F238E27FC236}">
                <a16:creationId xmlns:a16="http://schemas.microsoft.com/office/drawing/2014/main" id="{FAD6408D-C337-B74A-ABAF-F80BF2695577}"/>
              </a:ext>
            </a:extLst>
          </p:cNvPr>
          <p:cNvSpPr txBox="1">
            <a:spLocks noChangeArrowheads="1"/>
          </p:cNvSpPr>
          <p:nvPr/>
        </p:nvSpPr>
        <p:spPr>
          <a:xfrm>
            <a:off x="529167" y="1157349"/>
            <a:ext cx="3415075" cy="5043426"/>
          </a:xfrm>
          <a:prstGeom prst="rect">
            <a:avLst/>
          </a:prstGeom>
        </p:spPr>
        <p:txBody>
          <a:bodyPr vert="horz" lIns="91440" tIns="45720" rIns="91440" bIns="45720" rtlCol="0" anchor="t">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800" b="0" i="0" u="none" strike="noStrike" kern="1200" cap="none" spc="0" normalizeH="0" baseline="0" noProof="0" dirty="0">
                <a:ln>
                  <a:noFill/>
                </a:ln>
                <a:solidFill>
                  <a:prstClr val="white"/>
                </a:solidFill>
                <a:effectLst/>
                <a:uLnTx/>
                <a:uFillTx/>
                <a:latin typeface="Gill Sans MT" panose="020B0502020104020203"/>
                <a:ea typeface="+mn-ea"/>
                <a:cs typeface="+mn-cs"/>
              </a:rPr>
              <a:t>Case 3:  The West</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r>
              <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rPr>
              <a:t>Are democratic processes in the West being strongly influenced by individuals through social media?</a:t>
            </a: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GB"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305992" marR="0" lvl="0" indent="-305992" algn="l" defTabSz="457189" rtl="0" eaLnBrk="1" fontAlgn="auto" latinLnBrk="0" hangingPunct="1">
              <a:lnSpc>
                <a:spcPct val="100000"/>
              </a:lnSpc>
              <a:spcBef>
                <a:spcPct val="20000"/>
              </a:spcBef>
              <a:spcAft>
                <a:spcPts val="600"/>
              </a:spcAft>
              <a:buClr>
                <a:srgbClr val="903163"/>
              </a:buClr>
              <a:buSzPct val="92000"/>
              <a:buFontTx/>
              <a:buNone/>
              <a:tabLst/>
              <a:defRPr/>
            </a:pPr>
            <a:endParaRPr kumimoji="0" lang="en-US" sz="2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6" name="Title 6">
            <a:extLst>
              <a:ext uri="{FF2B5EF4-FFF2-40B4-BE49-F238E27FC236}">
                <a16:creationId xmlns:a16="http://schemas.microsoft.com/office/drawing/2014/main" id="{48C8E929-88F1-9D4C-9C3F-2AB2F6ED0E54}"/>
              </a:ext>
            </a:extLst>
          </p:cNvPr>
          <p:cNvSpPr>
            <a:spLocks noGrp="1"/>
          </p:cNvSpPr>
          <p:nvPr>
            <p:ph type="title"/>
          </p:nvPr>
        </p:nvSpPr>
        <p:spPr>
          <a:xfrm>
            <a:off x="4231302" y="-85664"/>
            <a:ext cx="8591550" cy="1066801"/>
          </a:xfrm>
        </p:spPr>
        <p:txBody>
          <a:bodyPr/>
          <a:lstStyle/>
          <a:p>
            <a:r>
              <a:rPr lang="en-US" dirty="0">
                <a:solidFill>
                  <a:schemeClr val="accent1"/>
                </a:solidFill>
              </a:rPr>
              <a:t>The Future</a:t>
            </a:r>
          </a:p>
        </p:txBody>
      </p:sp>
      <p:sp>
        <p:nvSpPr>
          <p:cNvPr id="17" name="Content Placeholder 7">
            <a:extLst>
              <a:ext uri="{FF2B5EF4-FFF2-40B4-BE49-F238E27FC236}">
                <a16:creationId xmlns:a16="http://schemas.microsoft.com/office/drawing/2014/main" id="{74D08E20-6BC9-F341-853E-431229DBA243}"/>
              </a:ext>
            </a:extLst>
          </p:cNvPr>
          <p:cNvSpPr txBox="1">
            <a:spLocks/>
          </p:cNvSpPr>
          <p:nvPr/>
        </p:nvSpPr>
        <p:spPr>
          <a:xfrm>
            <a:off x="4358097" y="1433886"/>
            <a:ext cx="4457292" cy="5112481"/>
          </a:xfrm>
          <a:prstGeom prst="rect">
            <a:avLst/>
          </a:prstGeom>
        </p:spPr>
        <p:txBody>
          <a:bodyPr vert="horz" lIns="91440" tIns="45720" rIns="91440" bIns="45720" rtlCol="0" anchor="ctr">
            <a:normAutofit/>
          </a:bodyPr>
          <a:lst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What if 1 million customers need 1 million adverts?</a:t>
            </a:r>
          </a:p>
          <a:p>
            <a:endParaRPr lang="en-US" dirty="0"/>
          </a:p>
          <a:p>
            <a:r>
              <a:rPr lang="en-US" sz="2400" dirty="0"/>
              <a:t>Tennessee Tourism template based video ad, 2016</a:t>
            </a:r>
          </a:p>
          <a:p>
            <a:pPr lvl="1"/>
            <a:r>
              <a:rPr lang="en-US" sz="1800" dirty="0"/>
              <a:t>A video mix of different activities and environments</a:t>
            </a:r>
          </a:p>
          <a:p>
            <a:pPr lvl="1"/>
            <a:r>
              <a:rPr lang="en-US" sz="1800" dirty="0"/>
              <a:t>Over </a:t>
            </a:r>
            <a:r>
              <a:rPr lang="en-US" sz="1800" b="1" dirty="0"/>
              <a:t>2000</a:t>
            </a:r>
            <a:r>
              <a:rPr lang="en-US" sz="1800" dirty="0"/>
              <a:t> combinations </a:t>
            </a:r>
            <a:r>
              <a:rPr lang="mr-IN" sz="1800" dirty="0"/>
              <a:t>–</a:t>
            </a:r>
            <a:r>
              <a:rPr lang="en-US" sz="1800" dirty="0"/>
              <a:t> with shared titles and music</a:t>
            </a:r>
          </a:p>
          <a:p>
            <a:pPr lvl="1"/>
            <a:r>
              <a:rPr lang="en-US" sz="1800" dirty="0"/>
              <a:t>Delivered according to location, interests, hobbies</a:t>
            </a:r>
          </a:p>
          <a:p>
            <a:pPr lvl="1"/>
            <a:endParaRPr lang="en-US" sz="1800" dirty="0"/>
          </a:p>
          <a:p>
            <a:r>
              <a:rPr lang="en-US" sz="2000" dirty="0"/>
              <a:t>Nano-Segmentation?</a:t>
            </a:r>
          </a:p>
          <a:p>
            <a:pPr lvl="1"/>
            <a:endParaRPr lang="en-US" sz="1800" dirty="0"/>
          </a:p>
          <a:p>
            <a:endParaRPr lang="en-US" sz="2400" dirty="0"/>
          </a:p>
        </p:txBody>
      </p:sp>
      <p:pic>
        <p:nvPicPr>
          <p:cNvPr id="18" name="Picture 17">
            <a:extLst>
              <a:ext uri="{FF2B5EF4-FFF2-40B4-BE49-F238E27FC236}">
                <a16:creationId xmlns:a16="http://schemas.microsoft.com/office/drawing/2014/main" id="{A0A1DBD8-5F9C-A541-A687-54536CE60B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4592" y="860271"/>
            <a:ext cx="3081061" cy="5340503"/>
          </a:xfrm>
          <a:prstGeom prst="rect">
            <a:avLst/>
          </a:prstGeom>
        </p:spPr>
      </p:pic>
    </p:spTree>
    <p:extLst>
      <p:ext uri="{BB962C8B-B14F-4D97-AF65-F5344CB8AC3E}">
        <p14:creationId xmlns:p14="http://schemas.microsoft.com/office/powerpoint/2010/main" val="2458030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ADFA-8FF0-514A-9A79-C28ADD750D8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1E0E127-FE8F-BE47-A567-E0682EB8CD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130"/>
            <a:ext cx="12158178" cy="6877130"/>
          </a:xfrm>
          <a:prstGeom prst="rect">
            <a:avLst/>
          </a:prstGeom>
        </p:spPr>
      </p:pic>
      <p:sp>
        <p:nvSpPr>
          <p:cNvPr id="5" name="Content Placeholder 2">
            <a:extLst>
              <a:ext uri="{FF2B5EF4-FFF2-40B4-BE49-F238E27FC236}">
                <a16:creationId xmlns:a16="http://schemas.microsoft.com/office/drawing/2014/main" id="{D36AB49E-5DA3-8B4F-97FD-9F215FE59829}"/>
              </a:ext>
            </a:extLst>
          </p:cNvPr>
          <p:cNvSpPr>
            <a:spLocks noGrp="1"/>
          </p:cNvSpPr>
          <p:nvPr>
            <p:ph idx="1"/>
          </p:nvPr>
        </p:nvSpPr>
        <p:spPr>
          <a:xfrm>
            <a:off x="827690" y="837651"/>
            <a:ext cx="10515600" cy="5216307"/>
          </a:xfrm>
          <a:solidFill>
            <a:schemeClr val="bg1">
              <a:alpha val="89000"/>
            </a:schemeClr>
          </a:solidFill>
          <a:ln w="152400">
            <a:solidFill>
              <a:schemeClr val="accent1"/>
            </a:solidFill>
          </a:ln>
        </p:spPr>
        <p:txBody>
          <a:bodyPr lIns="324000" tIns="324000" rIns="324000" bIns="324000">
            <a:normAutofit fontScale="92500" lnSpcReduction="10000"/>
          </a:bodyPr>
          <a:lstStyle/>
          <a:p>
            <a:pPr marL="0" indent="0">
              <a:buNone/>
            </a:pPr>
            <a:r>
              <a:rPr lang="en-US" sz="2400" dirty="0"/>
              <a:t>“Influencer marketing is going to look a lot different in 2017. Up until now, the term strictly applied to so-called influencers—ranging from A-list celebrities all the way down to niche Instagram stars with a few thousand followers—being paid to subtly promote or endorse products to followers.</a:t>
            </a:r>
            <a:br>
              <a:rPr lang="en-US" sz="2400" dirty="0"/>
            </a:br>
            <a:br>
              <a:rPr lang="en-US" sz="2400" dirty="0"/>
            </a:br>
            <a:r>
              <a:rPr lang="en-US" sz="2400" dirty="0"/>
              <a:t>It’s part of the broader shift from mass media to individualized, highly contextual marketing.</a:t>
            </a:r>
            <a:br>
              <a:rPr lang="en-US" sz="2400" dirty="0"/>
            </a:br>
            <a:br>
              <a:rPr lang="en-US" sz="2400" dirty="0"/>
            </a:br>
            <a:r>
              <a:rPr lang="en-US" sz="2400" dirty="0"/>
              <a:t>In 2017, based on new research from Columbia University, HEC Paris, and </a:t>
            </a:r>
            <a:r>
              <a:rPr lang="en-US" sz="2400" dirty="0" err="1"/>
              <a:t>Amplero</a:t>
            </a:r>
            <a:r>
              <a:rPr lang="en-US" sz="2400" dirty="0"/>
              <a:t>, customer-obsessed brands will take it one step further and identify the </a:t>
            </a:r>
            <a:r>
              <a:rPr lang="en-US" sz="2400" b="1" dirty="0"/>
              <a:t>everyday spheres of influence within their customer or prospect networks</a:t>
            </a:r>
            <a:r>
              <a:rPr lang="en-US" sz="2400" dirty="0"/>
              <a:t> based on behavioral data.”</a:t>
            </a:r>
          </a:p>
          <a:p>
            <a:pPr marL="0" indent="0">
              <a:buNone/>
            </a:pPr>
            <a:endParaRPr lang="en-US" sz="2400" dirty="0"/>
          </a:p>
          <a:p>
            <a:pPr marL="0" indent="0">
              <a:buNone/>
            </a:pPr>
            <a:r>
              <a:rPr lang="en-US" sz="2400" dirty="0">
                <a:solidFill>
                  <a:srgbClr val="C00000"/>
                </a:solidFill>
              </a:rPr>
              <a:t>- https://</a:t>
            </a:r>
            <a:r>
              <a:rPr lang="en-US" sz="2400" dirty="0" err="1">
                <a:solidFill>
                  <a:srgbClr val="C00000"/>
                </a:solidFill>
              </a:rPr>
              <a:t>www.amplero.com</a:t>
            </a:r>
            <a:r>
              <a:rPr lang="en-US" sz="2400" dirty="0">
                <a:solidFill>
                  <a:srgbClr val="C00000"/>
                </a:solidFill>
              </a:rPr>
              <a:t>/influencer-optimization/</a:t>
            </a:r>
          </a:p>
        </p:txBody>
      </p:sp>
    </p:spTree>
    <p:extLst>
      <p:ext uri="{BB962C8B-B14F-4D97-AF65-F5344CB8AC3E}">
        <p14:creationId xmlns:p14="http://schemas.microsoft.com/office/powerpoint/2010/main" val="3290676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B5D795CF-5F70-4821-BB11-0B2B8FCCD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8176"/>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21" name="Rectangle 20">
            <a:extLst>
              <a:ext uri="{FF2B5EF4-FFF2-40B4-BE49-F238E27FC236}">
                <a16:creationId xmlns:a16="http://schemas.microsoft.com/office/drawing/2014/main" id="{73B1AC31-0B6C-4781-BA06-16BE17F8A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900"/>
            <a:ext cx="7498616"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4612853" y="1379715"/>
            <a:ext cx="6926261" cy="3808003"/>
          </a:xfrm>
        </p:spPr>
        <p:txBody>
          <a:bodyPr vert="horz" lIns="121920" tIns="60960" rIns="121920" bIns="60960" rtlCol="0" anchor="b">
            <a:normAutofit/>
          </a:bodyPr>
          <a:lstStyle/>
          <a:p>
            <a:r>
              <a:rPr lang="en-US" sz="2400" dirty="0"/>
              <a:t>Work on Social Media Power has focused on which participants are powerful</a:t>
            </a:r>
            <a:br>
              <a:rPr lang="en-US" sz="2400" dirty="0"/>
            </a:br>
            <a:br>
              <a:rPr lang="en-US" sz="2400" dirty="0"/>
            </a:br>
            <a:r>
              <a:rPr lang="en-US" sz="2400" dirty="0"/>
              <a:t>But the real power lies with the people who are doing the analysis</a:t>
            </a:r>
            <a:br>
              <a:rPr lang="en-US" sz="2400" dirty="0"/>
            </a:br>
            <a:br>
              <a:rPr lang="en-US" sz="2400" dirty="0"/>
            </a:br>
            <a:r>
              <a:rPr lang="en-US" sz="2400" dirty="0"/>
              <a:t>And the people selling the data…</a:t>
            </a:r>
          </a:p>
        </p:txBody>
      </p:sp>
      <p:pic>
        <p:nvPicPr>
          <p:cNvPr id="8" name="Graphic 7" descr="Lightbulb">
            <a:extLst>
              <a:ext uri="{FF2B5EF4-FFF2-40B4-BE49-F238E27FC236}">
                <a16:creationId xmlns:a16="http://schemas.microsoft.com/office/drawing/2014/main" id="{46939908-1788-4EA9-8F4E-D7C00D18A7B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0299" y="2010616"/>
            <a:ext cx="3058835" cy="3058835"/>
          </a:xfrm>
          <a:prstGeom prst="rect">
            <a:avLst/>
          </a:prstGeom>
        </p:spPr>
      </p:pic>
    </p:spTree>
    <p:extLst>
      <p:ext uri="{BB962C8B-B14F-4D97-AF65-F5344CB8AC3E}">
        <p14:creationId xmlns:p14="http://schemas.microsoft.com/office/powerpoint/2010/main" val="1748361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95AD78-76B8-C748-A721-8489A2D9C59A}"/>
              </a:ext>
            </a:extLst>
          </p:cNvPr>
          <p:cNvSpPr/>
          <p:nvPr/>
        </p:nvSpPr>
        <p:spPr>
          <a:xfrm>
            <a:off x="748621" y="1891204"/>
            <a:ext cx="4580616" cy="3046988"/>
          </a:xfrm>
          <a:prstGeom prst="rect">
            <a:avLst/>
          </a:prstGeom>
        </p:spPr>
        <p:txBody>
          <a:bodyPr wrap="square">
            <a:spAutoFit/>
          </a:bodyPr>
          <a:lstStyle/>
          <a:p>
            <a:r>
              <a:rPr lang="en-US" sz="4800" dirty="0"/>
              <a:t>“Power is the production of </a:t>
            </a:r>
            <a:r>
              <a:rPr lang="en-US" sz="4800" dirty="0">
                <a:solidFill>
                  <a:schemeClr val="accent2"/>
                </a:solidFill>
              </a:rPr>
              <a:t>intended effects</a:t>
            </a:r>
            <a:r>
              <a:rPr lang="en-US" sz="4800" dirty="0"/>
              <a:t>”</a:t>
            </a:r>
          </a:p>
          <a:p>
            <a:pPr algn="r"/>
            <a:r>
              <a:rPr lang="en-US" sz="4800" dirty="0"/>
              <a:t>  </a:t>
            </a:r>
            <a:r>
              <a:rPr lang="en-US" sz="3600" dirty="0"/>
              <a:t>- Bertrand Russell</a:t>
            </a:r>
            <a:endParaRPr lang="en-US" sz="4800" dirty="0"/>
          </a:p>
        </p:txBody>
      </p:sp>
      <p:pic>
        <p:nvPicPr>
          <p:cNvPr id="5" name="Picture 4">
            <a:extLst>
              <a:ext uri="{FF2B5EF4-FFF2-40B4-BE49-F238E27FC236}">
                <a16:creationId xmlns:a16="http://schemas.microsoft.com/office/drawing/2014/main" id="{AE98C2F6-6F02-8A48-85AE-088D2F54ED86}"/>
              </a:ext>
            </a:extLst>
          </p:cNvPr>
          <p:cNvPicPr>
            <a:picLocks noChangeAspect="1"/>
          </p:cNvPicPr>
          <p:nvPr/>
        </p:nvPicPr>
        <p:blipFill>
          <a:blip r:embed="rId2"/>
          <a:stretch>
            <a:fillRect/>
          </a:stretch>
        </p:blipFill>
        <p:spPr>
          <a:xfrm>
            <a:off x="6066550" y="697856"/>
            <a:ext cx="5672846" cy="5802957"/>
          </a:xfrm>
          <a:prstGeom prst="rect">
            <a:avLst/>
          </a:prstGeom>
        </p:spPr>
      </p:pic>
    </p:spTree>
    <p:extLst>
      <p:ext uri="{BB962C8B-B14F-4D97-AF65-F5344CB8AC3E}">
        <p14:creationId xmlns:p14="http://schemas.microsoft.com/office/powerpoint/2010/main" val="2251032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quarter" idx="13"/>
          </p:nvPr>
        </p:nvSpPr>
        <p:spPr>
          <a:xfrm>
            <a:off x="365760" y="1298448"/>
            <a:ext cx="11460480" cy="5330952"/>
          </a:xfrm>
        </p:spPr>
        <p:txBody>
          <a:bodyPr>
            <a:normAutofit fontScale="25000" lnSpcReduction="20000"/>
          </a:bodyPr>
          <a:lstStyle/>
          <a:p>
            <a:pPr marL="0" indent="0">
              <a:buNone/>
            </a:pPr>
            <a:endParaRPr lang="en-US" dirty="0"/>
          </a:p>
          <a:p>
            <a:pPr marL="0" indent="0" algn="ctr">
              <a:buNone/>
            </a:pPr>
            <a:r>
              <a:rPr lang="en-US" sz="96531" dirty="0"/>
              <a:t>?</a:t>
            </a:r>
            <a:endParaRPr lang="en-US" sz="3733" dirty="0"/>
          </a:p>
          <a:p>
            <a:pPr marL="0" indent="0" algn="r">
              <a:buNone/>
            </a:pPr>
            <a:endParaRPr lang="en-US" sz="4933" dirty="0">
              <a:solidFill>
                <a:schemeClr val="accent6"/>
              </a:solidFill>
            </a:endParaRPr>
          </a:p>
          <a:p>
            <a:pPr marL="0" indent="0" algn="r">
              <a:buNone/>
            </a:pPr>
            <a:endParaRPr lang="en-US" sz="5733" dirty="0">
              <a:solidFill>
                <a:schemeClr val="tx1">
                  <a:lumMod val="50000"/>
                  <a:lumOff val="50000"/>
                </a:schemeClr>
              </a:solidFill>
            </a:endParaRPr>
          </a:p>
          <a:p>
            <a:pPr marL="0" indent="0" algn="r">
              <a:buNone/>
            </a:pPr>
            <a:r>
              <a:rPr lang="en-US" sz="7466" dirty="0">
                <a:solidFill>
                  <a:schemeClr val="tx1">
                    <a:lumMod val="50000"/>
                    <a:lumOff val="50000"/>
                  </a:schemeClr>
                </a:solidFill>
              </a:rPr>
              <a:t>David Millard | @</a:t>
            </a:r>
            <a:r>
              <a:rPr lang="en-US" sz="7466" dirty="0" err="1">
                <a:solidFill>
                  <a:schemeClr val="tx1">
                    <a:lumMod val="50000"/>
                    <a:lumOff val="50000"/>
                  </a:schemeClr>
                </a:solidFill>
              </a:rPr>
              <a:t>hoosfoos</a:t>
            </a:r>
            <a:r>
              <a:rPr lang="en-US" sz="7466" dirty="0">
                <a:solidFill>
                  <a:schemeClr val="tx1">
                    <a:lumMod val="50000"/>
                    <a:lumOff val="50000"/>
                  </a:schemeClr>
                </a:solidFill>
              </a:rPr>
              <a:t> | </a:t>
            </a:r>
            <a:r>
              <a:rPr lang="en-US" sz="7466" dirty="0" err="1">
                <a:solidFill>
                  <a:schemeClr val="tx1">
                    <a:lumMod val="50000"/>
                    <a:lumOff val="50000"/>
                  </a:schemeClr>
                </a:solidFill>
              </a:rPr>
              <a:t>davidmillard.org</a:t>
            </a:r>
            <a:endParaRPr lang="en-US" sz="7466" dirty="0">
              <a:solidFill>
                <a:schemeClr val="tx1">
                  <a:lumMod val="50000"/>
                  <a:lumOff val="50000"/>
                </a:schemeClr>
              </a:solidFill>
            </a:endParaRPr>
          </a:p>
        </p:txBody>
      </p:sp>
    </p:spTree>
    <p:extLst>
      <p:ext uri="{BB962C8B-B14F-4D97-AF65-F5344CB8AC3E}">
        <p14:creationId xmlns:p14="http://schemas.microsoft.com/office/powerpoint/2010/main" val="72710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ADFA-8FF0-514A-9A79-C28ADD750D8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1E0E127-FE8F-BE47-A567-E0682EB8CD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130"/>
            <a:ext cx="12158178" cy="6877130"/>
          </a:xfrm>
          <a:prstGeom prst="rect">
            <a:avLst/>
          </a:prstGeom>
        </p:spPr>
      </p:pic>
    </p:spTree>
    <p:extLst>
      <p:ext uri="{BB962C8B-B14F-4D97-AF65-F5344CB8AC3E}">
        <p14:creationId xmlns:p14="http://schemas.microsoft.com/office/powerpoint/2010/main" val="4025868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FADFA-8FF0-514A-9A79-C28ADD750D8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1E0E127-FE8F-BE47-A567-E0682EB8CD4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9130"/>
            <a:ext cx="12158178" cy="6877130"/>
          </a:xfrm>
          <a:prstGeom prst="rect">
            <a:avLst/>
          </a:prstGeom>
        </p:spPr>
      </p:pic>
      <p:sp>
        <p:nvSpPr>
          <p:cNvPr id="5" name="Content Placeholder 2">
            <a:extLst>
              <a:ext uri="{FF2B5EF4-FFF2-40B4-BE49-F238E27FC236}">
                <a16:creationId xmlns:a16="http://schemas.microsoft.com/office/drawing/2014/main" id="{D36AB49E-5DA3-8B4F-97FD-9F215FE59829}"/>
              </a:ext>
            </a:extLst>
          </p:cNvPr>
          <p:cNvSpPr>
            <a:spLocks noGrp="1"/>
          </p:cNvSpPr>
          <p:nvPr>
            <p:ph idx="1"/>
          </p:nvPr>
        </p:nvSpPr>
        <p:spPr>
          <a:xfrm>
            <a:off x="827690" y="837651"/>
            <a:ext cx="10515600" cy="5216307"/>
          </a:xfrm>
          <a:solidFill>
            <a:schemeClr val="bg1">
              <a:alpha val="89000"/>
            </a:schemeClr>
          </a:solidFill>
          <a:ln w="152400">
            <a:solidFill>
              <a:schemeClr val="accent1"/>
            </a:solidFill>
          </a:ln>
        </p:spPr>
        <p:txBody>
          <a:bodyPr lIns="324000" tIns="324000" rIns="324000" bIns="324000">
            <a:normAutofit fontScale="92500" lnSpcReduction="10000"/>
          </a:bodyPr>
          <a:lstStyle/>
          <a:p>
            <a:pPr marL="0" indent="0">
              <a:buNone/>
            </a:pPr>
            <a:r>
              <a:rPr lang="en-US" sz="2400" dirty="0"/>
              <a:t>“Influencer marketing is going to look a lot different in 2017. Up until now, the term strictly applied to so-called influencers—ranging from A-list celebrities all the way down to niche Instagram stars with a few thousand followers—being paid to subtly promote or endorse products to followers.</a:t>
            </a:r>
            <a:br>
              <a:rPr lang="en-US" sz="2400" dirty="0"/>
            </a:br>
            <a:br>
              <a:rPr lang="en-US" sz="2400" dirty="0"/>
            </a:br>
            <a:r>
              <a:rPr lang="en-US" sz="2400" dirty="0"/>
              <a:t>It’s part of the broader shift from mass media to individualized, highly contextual marketing.</a:t>
            </a:r>
            <a:br>
              <a:rPr lang="en-US" sz="2400" dirty="0"/>
            </a:br>
            <a:br>
              <a:rPr lang="en-US" sz="2400" dirty="0"/>
            </a:br>
            <a:r>
              <a:rPr lang="en-US" sz="2400" dirty="0"/>
              <a:t>In 2017, based on new research from Columbia University, HEC Paris, and </a:t>
            </a:r>
            <a:r>
              <a:rPr lang="en-US" sz="2400" dirty="0" err="1"/>
              <a:t>Amplero</a:t>
            </a:r>
            <a:r>
              <a:rPr lang="en-US" sz="2400" dirty="0"/>
              <a:t>, customer-obsessed brands will take it one step further and identify the </a:t>
            </a:r>
            <a:r>
              <a:rPr lang="en-US" sz="2400" b="1" dirty="0"/>
              <a:t>everyday spheres of influence within their customer or prospect networks</a:t>
            </a:r>
            <a:r>
              <a:rPr lang="en-US" sz="2400" dirty="0"/>
              <a:t> based on behavioral data.”</a:t>
            </a:r>
          </a:p>
          <a:p>
            <a:pPr marL="0" indent="0">
              <a:buNone/>
            </a:pPr>
            <a:endParaRPr lang="en-US" sz="2400" dirty="0"/>
          </a:p>
          <a:p>
            <a:pPr marL="0" indent="0">
              <a:buNone/>
            </a:pPr>
            <a:r>
              <a:rPr lang="en-US" sz="2400" dirty="0">
                <a:solidFill>
                  <a:srgbClr val="C00000"/>
                </a:solidFill>
              </a:rPr>
              <a:t>- https://</a:t>
            </a:r>
            <a:r>
              <a:rPr lang="en-US" sz="2400" dirty="0" err="1">
                <a:solidFill>
                  <a:srgbClr val="C00000"/>
                </a:solidFill>
              </a:rPr>
              <a:t>www.amplero.com</a:t>
            </a:r>
            <a:r>
              <a:rPr lang="en-US" sz="2400" dirty="0">
                <a:solidFill>
                  <a:srgbClr val="C00000"/>
                </a:solidFill>
              </a:rPr>
              <a:t>/influencer-optimization/</a:t>
            </a:r>
          </a:p>
        </p:txBody>
      </p:sp>
    </p:spTree>
    <p:extLst>
      <p:ext uri="{BB962C8B-B14F-4D97-AF65-F5344CB8AC3E}">
        <p14:creationId xmlns:p14="http://schemas.microsoft.com/office/powerpoint/2010/main" val="864658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3703320" cy="949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4"/>
            <a:ext cx="3703320" cy="985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29"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3085764"/>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B5D795CF-5F70-4821-BB11-0B2B8FCCD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8176"/>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Gill Sans MT" panose="020B0502020104020203"/>
            </a:endParaRPr>
          </a:p>
        </p:txBody>
      </p:sp>
      <p:sp>
        <p:nvSpPr>
          <p:cNvPr id="21" name="Rectangle 20">
            <a:extLst>
              <a:ext uri="{FF2B5EF4-FFF2-40B4-BE49-F238E27FC236}">
                <a16:creationId xmlns:a16="http://schemas.microsoft.com/office/drawing/2014/main" id="{73B1AC31-0B6C-4781-BA06-16BE17F8A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900"/>
            <a:ext cx="7498616" cy="56666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Title 3"/>
          <p:cNvSpPr>
            <a:spLocks noGrp="1"/>
          </p:cNvSpPr>
          <p:nvPr>
            <p:ph type="title"/>
          </p:nvPr>
        </p:nvSpPr>
        <p:spPr>
          <a:xfrm>
            <a:off x="4579016" y="2347784"/>
            <a:ext cx="6926261" cy="3084007"/>
          </a:xfrm>
        </p:spPr>
        <p:txBody>
          <a:bodyPr vert="horz" lIns="121920" tIns="60960" rIns="121920" bIns="60960" rtlCol="0" anchor="t">
            <a:normAutofit/>
          </a:bodyPr>
          <a:lstStyle/>
          <a:p>
            <a:pPr defTabSz="609585">
              <a:lnSpc>
                <a:spcPct val="90000"/>
              </a:lnSpc>
            </a:pPr>
            <a:r>
              <a:rPr lang="en-US" sz="2000" dirty="0">
                <a:solidFill>
                  <a:srgbClr val="FFFFFF"/>
                </a:solidFill>
              </a:rPr>
              <a:t>How would you Identify</a:t>
            </a:r>
            <a:br>
              <a:rPr lang="en-US" sz="2000" dirty="0">
                <a:solidFill>
                  <a:srgbClr val="FFFFFF"/>
                </a:solidFill>
              </a:rPr>
            </a:br>
            <a:br>
              <a:rPr lang="en-US" sz="2000" dirty="0">
                <a:solidFill>
                  <a:srgbClr val="FFFFFF"/>
                </a:solidFill>
              </a:rPr>
            </a:br>
            <a:r>
              <a:rPr lang="en-US" sz="2000" dirty="0">
                <a:solidFill>
                  <a:srgbClr val="FFFFFF"/>
                </a:solidFill>
              </a:rPr>
              <a:t> </a:t>
            </a:r>
            <a:br>
              <a:rPr lang="en-US" sz="2000" dirty="0">
                <a:solidFill>
                  <a:srgbClr val="FFFFFF"/>
                </a:solidFill>
              </a:rPr>
            </a:br>
            <a:r>
              <a:rPr lang="en-US" sz="2000" dirty="0">
                <a:solidFill>
                  <a:srgbClr val="FFFFFF"/>
                </a:solidFill>
              </a:rPr>
              <a:t>	</a:t>
            </a:r>
            <a:r>
              <a:rPr lang="en-US" sz="3200" dirty="0">
                <a:solidFill>
                  <a:srgbClr val="FFFFFF"/>
                </a:solidFill>
              </a:rPr>
              <a:t>The Most Powerful People</a:t>
            </a:r>
            <a:r>
              <a:rPr lang="en-US" sz="2000" dirty="0">
                <a:solidFill>
                  <a:srgbClr val="FFFFFF"/>
                </a:solidFill>
              </a:rPr>
              <a:t>		</a:t>
            </a:r>
            <a:br>
              <a:rPr lang="en-US" sz="2000" dirty="0">
                <a:solidFill>
                  <a:srgbClr val="FFFFFF"/>
                </a:solidFill>
              </a:rPr>
            </a:br>
            <a:r>
              <a:rPr lang="en-US" sz="2000" dirty="0">
                <a:solidFill>
                  <a:srgbClr val="FFFFFF"/>
                </a:solidFill>
              </a:rPr>
              <a:t>		</a:t>
            </a:r>
            <a:br>
              <a:rPr lang="en-US" sz="2000" dirty="0">
                <a:solidFill>
                  <a:srgbClr val="FFFFFF"/>
                </a:solidFill>
              </a:rPr>
            </a:br>
            <a:r>
              <a:rPr lang="en-US" sz="2000" dirty="0">
                <a:solidFill>
                  <a:srgbClr val="FFFFFF"/>
                </a:solidFill>
              </a:rPr>
              <a:t>                 In a social network?</a:t>
            </a:r>
          </a:p>
        </p:txBody>
      </p:sp>
      <p:sp>
        <p:nvSpPr>
          <p:cNvPr id="2" name="TextBox 1">
            <a:extLst>
              <a:ext uri="{FF2B5EF4-FFF2-40B4-BE49-F238E27FC236}">
                <a16:creationId xmlns:a16="http://schemas.microsoft.com/office/drawing/2014/main" id="{87F17176-9B53-0144-944F-14405FDD4E6A}"/>
              </a:ext>
            </a:extLst>
          </p:cNvPr>
          <p:cNvSpPr txBox="1"/>
          <p:nvPr/>
        </p:nvSpPr>
        <p:spPr>
          <a:xfrm>
            <a:off x="1471684" y="1004474"/>
            <a:ext cx="1653017" cy="5386090"/>
          </a:xfrm>
          <a:prstGeom prst="rect">
            <a:avLst/>
          </a:prstGeom>
          <a:noFill/>
        </p:spPr>
        <p:txBody>
          <a:bodyPr wrap="none" rtlCol="0">
            <a:spAutoFit/>
          </a:bodyPr>
          <a:lstStyle/>
          <a:p>
            <a:r>
              <a:rPr lang="en-US" sz="34400" dirty="0">
                <a:solidFill>
                  <a:schemeClr val="accent1"/>
                </a:solidFill>
              </a:rPr>
              <a:t>?</a:t>
            </a:r>
          </a:p>
        </p:txBody>
      </p:sp>
    </p:spTree>
    <p:extLst>
      <p:ext uri="{BB962C8B-B14F-4D97-AF65-F5344CB8AC3E}">
        <p14:creationId xmlns:p14="http://schemas.microsoft.com/office/powerpoint/2010/main" val="236755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5259140" cy="4600027"/>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600" dirty="0">
                <a:solidFill>
                  <a:schemeClr val="accent1"/>
                </a:solidFill>
              </a:rPr>
              <a:t>MEASURING POWER</a:t>
            </a:r>
          </a:p>
          <a:p>
            <a:pPr marL="0" indent="0">
              <a:buFont typeface="Wingdings 2" panose="05020102010507070707" pitchFamily="18" charset="2"/>
              <a:buNone/>
            </a:pPr>
            <a:r>
              <a:rPr lang="en-US" sz="2800" dirty="0"/>
              <a:t>In Political Philosophy:</a:t>
            </a:r>
          </a:p>
          <a:p>
            <a:pPr lvl="1"/>
            <a:r>
              <a:rPr lang="en-US" sz="2400" dirty="0"/>
              <a:t>Power is “the production of intended effects”</a:t>
            </a:r>
          </a:p>
          <a:p>
            <a:pPr lvl="2"/>
            <a:r>
              <a:rPr lang="en-GB" sz="2000" i="1" dirty="0"/>
              <a:t>Russell, B., 1948. Power - A New Social Analysis Sixth., London: Unwin Brothers </a:t>
            </a:r>
            <a:endParaRPr lang="en-US" sz="2000" i="1" dirty="0"/>
          </a:p>
        </p:txBody>
      </p:sp>
    </p:spTree>
    <p:extLst>
      <p:ext uri="{BB962C8B-B14F-4D97-AF65-F5344CB8AC3E}">
        <p14:creationId xmlns:p14="http://schemas.microsoft.com/office/powerpoint/2010/main" val="171211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B64779-C28B-1646-A234-F9353BB862C9}"/>
              </a:ext>
            </a:extLst>
          </p:cNvPr>
          <p:cNvSpPr/>
          <p:nvPr/>
        </p:nvSpPr>
        <p:spPr>
          <a:xfrm>
            <a:off x="5950856" y="856414"/>
            <a:ext cx="5758999" cy="178793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Power as Action</a:t>
            </a:r>
          </a:p>
        </p:txBody>
      </p:sp>
      <p:sp>
        <p:nvSpPr>
          <p:cNvPr id="4" name="Rectangle 3">
            <a:extLst>
              <a:ext uri="{FF2B5EF4-FFF2-40B4-BE49-F238E27FC236}">
                <a16:creationId xmlns:a16="http://schemas.microsoft.com/office/drawing/2014/main" id="{1637B545-1AEA-EB4F-8CD8-1DAC60585BCA}"/>
              </a:ext>
            </a:extLst>
          </p:cNvPr>
          <p:cNvSpPr/>
          <p:nvPr/>
        </p:nvSpPr>
        <p:spPr>
          <a:xfrm>
            <a:off x="5950856" y="2837507"/>
            <a:ext cx="5758999" cy="1672709"/>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400" dirty="0"/>
              <a:t>Power as Influence</a:t>
            </a:r>
          </a:p>
        </p:txBody>
      </p:sp>
      <p:sp>
        <p:nvSpPr>
          <p:cNvPr id="11" name="Content Placeholder 2">
            <a:extLst>
              <a:ext uri="{FF2B5EF4-FFF2-40B4-BE49-F238E27FC236}">
                <a16:creationId xmlns:a16="http://schemas.microsoft.com/office/drawing/2014/main" id="{68C34A5C-93D2-0C4A-BD7D-443796D91BCE}"/>
              </a:ext>
            </a:extLst>
          </p:cNvPr>
          <p:cNvSpPr txBox="1">
            <a:spLocks/>
          </p:cNvSpPr>
          <p:nvPr/>
        </p:nvSpPr>
        <p:spPr>
          <a:xfrm>
            <a:off x="491361" y="658706"/>
            <a:ext cx="4920898" cy="5779164"/>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3600" dirty="0">
                <a:solidFill>
                  <a:schemeClr val="accent1"/>
                </a:solidFill>
              </a:rPr>
              <a:t>MEASURING POWER</a:t>
            </a:r>
          </a:p>
          <a:p>
            <a:pPr marL="0" indent="0">
              <a:buNone/>
            </a:pPr>
            <a:r>
              <a:rPr lang="en-US" sz="2400" dirty="0"/>
              <a:t>In Communication Theory:</a:t>
            </a:r>
          </a:p>
          <a:p>
            <a:pPr lvl="1"/>
            <a:r>
              <a:rPr lang="en-US" sz="2000" dirty="0"/>
              <a:t>Power is </a:t>
            </a:r>
            <a:r>
              <a:rPr lang="en-GB" sz="2000" dirty="0"/>
              <a:t>"relational capacity that enables a social actor to </a:t>
            </a:r>
            <a:r>
              <a:rPr lang="en-GB" sz="2000" b="1" dirty="0"/>
              <a:t>influence asymmetrically the decisions of other social actor(s) </a:t>
            </a:r>
            <a:r>
              <a:rPr lang="en-GB" sz="2000" dirty="0"/>
              <a:t>in ways that favour the empowered actor's will, interests, and values.”</a:t>
            </a:r>
          </a:p>
          <a:p>
            <a:pPr lvl="2"/>
            <a:r>
              <a:rPr lang="en-GB" sz="1800" i="1" dirty="0"/>
              <a:t>Castells, M., 2009. Communication Power, OUP Oxford </a:t>
            </a:r>
          </a:p>
          <a:p>
            <a:pPr lvl="1"/>
            <a:r>
              <a:rPr lang="en-US" sz="2000" dirty="0"/>
              <a:t>Critical people: Connectors, Mavens and Salesmen</a:t>
            </a:r>
          </a:p>
          <a:p>
            <a:pPr lvl="2"/>
            <a:r>
              <a:rPr lang="en-US" sz="1800" i="1" dirty="0"/>
              <a:t>Gladwell, M. 2002. The Tipping Point: How Little Things Can Make a Big Difference. Back Bay Books.</a:t>
            </a:r>
          </a:p>
        </p:txBody>
      </p:sp>
    </p:spTree>
    <p:extLst>
      <p:ext uri="{BB962C8B-B14F-4D97-AF65-F5344CB8AC3E}">
        <p14:creationId xmlns:p14="http://schemas.microsoft.com/office/powerpoint/2010/main" val="2804234927"/>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{88656B83-4591-F54B-A410-2AD55BC62ABC}tf10001123</Template>
  <TotalTime>2609</TotalTime>
  <Words>2054</Words>
  <Application>Microsoft Macintosh PowerPoint</Application>
  <PresentationFormat>Widescreen</PresentationFormat>
  <Paragraphs>350</Paragraphs>
  <Slides>45</Slides>
  <Notes>32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Calibri</vt:lpstr>
      <vt:lpstr>Gill Sans MT</vt:lpstr>
      <vt:lpstr>Mangal</vt:lpstr>
      <vt:lpstr>Quattrocento Sans</vt:lpstr>
      <vt:lpstr>Tahoma</vt:lpstr>
      <vt:lpstr>Wingdings 2</vt:lpstr>
      <vt:lpstr>Dividend</vt:lpstr>
      <vt:lpstr>1_Dividend</vt:lpstr>
      <vt:lpstr>Power  </vt:lpstr>
      <vt:lpstr>Part 1</vt:lpstr>
      <vt:lpstr>Kia advert 2016 Superbowl   IBM/influential analysed over 10k social media influencers  100 key accounts  Send them a pair of colourful socks and asked them to post picture using #AddPizzazz  </vt:lpstr>
      <vt:lpstr>PowerPoint Presentation</vt:lpstr>
      <vt:lpstr>PowerPoint Presentation</vt:lpstr>
      <vt:lpstr>PowerPoint Presentation</vt:lpstr>
      <vt:lpstr>How would you Identify     The Most Powerful People                       In a social network?</vt:lpstr>
      <vt:lpstr>PowerPoint Presentation</vt:lpstr>
      <vt:lpstr>PowerPoint Presentation</vt:lpstr>
      <vt:lpstr>PowerPoint Presentation</vt:lpstr>
      <vt:lpstr>PowerPoint Presentation</vt:lpstr>
      <vt:lpstr>PowerPoint Presentation</vt:lpstr>
      <vt:lpstr>PowerPoint Presentation</vt:lpstr>
      <vt:lpstr>Audience Response</vt:lpstr>
      <vt:lpstr>Who is being influenced?</vt:lpstr>
      <vt:lpstr>Homophily (love of the same)</vt:lpstr>
      <vt:lpstr>Homophily in Action</vt:lpstr>
      <vt:lpstr>Local Networks</vt:lpstr>
      <vt:lpstr>Local Networks</vt:lpstr>
      <vt:lpstr>The Global Village</vt:lpstr>
      <vt:lpstr>The Global Village</vt:lpstr>
      <vt:lpstr>CyberBalkanization</vt:lpstr>
      <vt:lpstr>Part 2</vt:lpstr>
      <vt:lpstr>PowerPoint Presentation</vt:lpstr>
      <vt:lpstr>PowerPoint Presentation</vt:lpstr>
      <vt:lpstr>Slacktivism</vt:lpstr>
      <vt:lpstr>Slacktivism</vt:lpstr>
      <vt:lpstr>PowerPoint Presentation</vt:lpstr>
      <vt:lpstr>PowerPoint Presentation</vt:lpstr>
      <vt:lpstr>“[Iran’s] is the first revolution that has been catapulted onto a global stage and transformed by social media.” - Clay Shirky</vt:lpstr>
      <vt:lpstr>The Tweets that Cut Both Ways</vt:lpstr>
      <vt:lpstr>A Western Lens?</vt:lpstr>
      <vt:lpstr>The Arab Spring?</vt:lpstr>
      <vt:lpstr>PowerPoint Presentation</vt:lpstr>
      <vt:lpstr>PowerPoint Presentation</vt:lpstr>
      <vt:lpstr>Social Media as a Catalyst</vt:lpstr>
      <vt:lpstr>PowerPoint Presentation</vt:lpstr>
      <vt:lpstr>PowerPoint Presentation</vt:lpstr>
      <vt:lpstr>PowerPoint Presentation</vt:lpstr>
      <vt:lpstr>Obama 2012</vt:lpstr>
      <vt:lpstr>The Future</vt:lpstr>
      <vt:lpstr>PowerPoint Presentation</vt:lpstr>
      <vt:lpstr>Work on Social Media Power has focused on which participants are powerful  But the real power lies with the people who are doing the analysis  And the people selling the data…</vt:lpstr>
      <vt:lpstr>PowerPoint Presentation</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dc:title>
  <dc:creator>Millard D.E.</dc:creator>
  <cp:lastModifiedBy>Millard D.E.</cp:lastModifiedBy>
  <cp:revision>15</cp:revision>
  <dcterms:created xsi:type="dcterms:W3CDTF">2019-02-28T16:32:05Z</dcterms:created>
  <dcterms:modified xsi:type="dcterms:W3CDTF">2019-03-04T23:50:12Z</dcterms:modified>
</cp:coreProperties>
</file>