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70"/>
  </p:notesMasterIdLst>
  <p:sldIdLst>
    <p:sldId id="320" r:id="rId9"/>
    <p:sldId id="256" r:id="rId10"/>
    <p:sldId id="288" r:id="rId11"/>
    <p:sldId id="304" r:id="rId12"/>
    <p:sldId id="321" r:id="rId13"/>
    <p:sldId id="283" r:id="rId14"/>
    <p:sldId id="281" r:id="rId15"/>
    <p:sldId id="261" r:id="rId16"/>
    <p:sldId id="284" r:id="rId17"/>
    <p:sldId id="285" r:id="rId18"/>
    <p:sldId id="322" r:id="rId19"/>
    <p:sldId id="305" r:id="rId20"/>
    <p:sldId id="324" r:id="rId21"/>
    <p:sldId id="270" r:id="rId22"/>
    <p:sldId id="275" r:id="rId23"/>
    <p:sldId id="325" r:id="rId24"/>
    <p:sldId id="267" r:id="rId25"/>
    <p:sldId id="271" r:id="rId26"/>
    <p:sldId id="328" r:id="rId27"/>
    <p:sldId id="266" r:id="rId28"/>
    <p:sldId id="276" r:id="rId29"/>
    <p:sldId id="326" r:id="rId30"/>
    <p:sldId id="272" r:id="rId31"/>
    <p:sldId id="330" r:id="rId32"/>
    <p:sldId id="273" r:id="rId33"/>
    <p:sldId id="329" r:id="rId34"/>
    <p:sldId id="268" r:id="rId35"/>
    <p:sldId id="274" r:id="rId36"/>
    <p:sldId id="269" r:id="rId37"/>
    <p:sldId id="280" r:id="rId38"/>
    <p:sldId id="262" r:id="rId39"/>
    <p:sldId id="316" r:id="rId40"/>
    <p:sldId id="260" r:id="rId41"/>
    <p:sldId id="286" r:id="rId42"/>
    <p:sldId id="315" r:id="rId43"/>
    <p:sldId id="263" r:id="rId44"/>
    <p:sldId id="293" r:id="rId45"/>
    <p:sldId id="313" r:id="rId46"/>
    <p:sldId id="290" r:id="rId47"/>
    <p:sldId id="292" r:id="rId48"/>
    <p:sldId id="291" r:id="rId49"/>
    <p:sldId id="294" r:id="rId50"/>
    <p:sldId id="295" r:id="rId51"/>
    <p:sldId id="298" r:id="rId52"/>
    <p:sldId id="299" r:id="rId53"/>
    <p:sldId id="300" r:id="rId54"/>
    <p:sldId id="301" r:id="rId55"/>
    <p:sldId id="302" r:id="rId56"/>
    <p:sldId id="306" r:id="rId57"/>
    <p:sldId id="307" r:id="rId58"/>
    <p:sldId id="308" r:id="rId59"/>
    <p:sldId id="303" r:id="rId60"/>
    <p:sldId id="319" r:id="rId61"/>
    <p:sldId id="297" r:id="rId62"/>
    <p:sldId id="311" r:id="rId63"/>
    <p:sldId id="312" r:id="rId64"/>
    <p:sldId id="310" r:id="rId65"/>
    <p:sldId id="309" r:id="rId66"/>
    <p:sldId id="317" r:id="rId67"/>
    <p:sldId id="296" r:id="rId68"/>
    <p:sldId id="331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6"/>
    <p:restoredTop sz="94709"/>
  </p:normalViewPr>
  <p:slideViewPr>
    <p:cSldViewPr snapToGrid="0" snapToObjects="1" showGuides="1">
      <p:cViewPr varScale="1">
        <p:scale>
          <a:sx n="141" d="100"/>
          <a:sy n="141" d="100"/>
        </p:scale>
        <p:origin x="192" y="416"/>
      </p:cViewPr>
      <p:guideLst>
        <p:guide orient="horz" pos="17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3535-DE29-D240-8494-1B1F75151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89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Computable</a:t>
            </a:r>
            <a:r>
              <a:rPr lang="en-US" baseline="0" dirty="0"/>
              <a:t> problem: a problem for which there is an effective method</a:t>
            </a:r>
          </a:p>
          <a:p>
            <a:endParaRPr lang="en-US" baseline="0" dirty="0"/>
          </a:p>
          <a:p>
            <a:r>
              <a:rPr lang="en-US" baseline="0" dirty="0"/>
              <a:t>Church defined the lambda calculus</a:t>
            </a:r>
          </a:p>
          <a:p>
            <a:r>
              <a:rPr lang="en-US" baseline="0" dirty="0"/>
              <a:t>Turing defined Turing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3535-DE29-D240-8494-1B1F7515134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3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3535-DE29-D240-8494-1B1F7515134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9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3535-DE29-D240-8494-1B1F75151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1880 US</a:t>
            </a:r>
            <a:r>
              <a:rPr lang="en-US" baseline="0" dirty="0"/>
              <a:t> Census took 7 years to tabulate</a:t>
            </a:r>
          </a:p>
          <a:p>
            <a:r>
              <a:rPr lang="en-US" baseline="0" dirty="0"/>
              <a:t>Given rate of population growth, it was estimated that the 1890 US Census would take 13 years, based on existing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3535-DE29-D240-8494-1B1F751513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Towers of Hanoi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3535-DE29-D240-8494-1B1F75151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0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 problem has a finite set of inputs, it will always admit a solution</a:t>
            </a:r>
          </a:p>
          <a:p>
            <a:endParaRPr lang="en-US" dirty="0"/>
          </a:p>
          <a:p>
            <a:r>
              <a:rPr lang="en-US" dirty="0"/>
              <a:t>Finite problem – hard-wired</a:t>
            </a:r>
            <a:r>
              <a:rPr lang="en-US" baseline="0" dirty="0"/>
              <a:t> set of inputs and outputs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3535-DE29-D240-8494-1B1F751513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8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Halts for positive odd 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3535-DE29-D240-8494-1B1F7515134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8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Seems</a:t>
            </a:r>
            <a:r>
              <a:rPr lang="en-US" baseline="0" dirty="0"/>
              <a:t> to terminate for all positive x, but has not been proved.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3535-DE29-D240-8494-1B1F7515134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34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entscheidungsproblem</a:t>
            </a:r>
            <a:r>
              <a:rPr lang="en-US" sz="1200" dirty="0"/>
              <a:t>  = decision</a:t>
            </a:r>
            <a:r>
              <a:rPr lang="en-US" sz="1200" baseline="0" dirty="0"/>
              <a:t>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3535-DE29-D240-8494-1B1F7515134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13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0" dirty="0" err="1"/>
              <a:t>Godel‘s</a:t>
            </a:r>
            <a:r>
              <a:rPr lang="de-DE" i="0" dirty="0"/>
              <a:t> </a:t>
            </a:r>
            <a:r>
              <a:rPr lang="de-DE" i="0" dirty="0" err="1"/>
              <a:t>Incompleteness</a:t>
            </a:r>
            <a:r>
              <a:rPr lang="de-DE" i="0" baseline="0" dirty="0"/>
              <a:t> Theorems: </a:t>
            </a:r>
            <a:r>
              <a:rPr lang="de-DE" i="0" baseline="0" dirty="0" err="1"/>
              <a:t>the</a:t>
            </a:r>
            <a:r>
              <a:rPr lang="de-DE" i="0" baseline="0" dirty="0"/>
              <a:t> </a:t>
            </a:r>
            <a:r>
              <a:rPr lang="de-DE" i="0" dirty="0" err="1"/>
              <a:t>entscheidungsproblem</a:t>
            </a:r>
            <a:r>
              <a:rPr lang="de-DE" i="0" dirty="0"/>
              <a:t> </a:t>
            </a:r>
            <a:r>
              <a:rPr lang="de-DE" i="0" dirty="0" err="1"/>
              <a:t>is</a:t>
            </a:r>
            <a:r>
              <a:rPr lang="de-DE" i="0" dirty="0"/>
              <a:t> </a:t>
            </a:r>
            <a:r>
              <a:rPr lang="de-DE" i="0" dirty="0" err="1"/>
              <a:t>unsolvable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3535-DE29-D240-8494-1B1F7515134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6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78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0C5E-C44A-484C-B720-68F39EC00483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2457-2E2D-4740-AE5F-7410EB52E4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61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406901"/>
            <a:ext cx="11328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5768975"/>
            <a:ext cx="11328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3327505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0C5E-C44A-484C-B720-68F39EC00483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2457-2E2D-4740-AE5F-7410EB52E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91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94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192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E0C5E-C44A-484C-B720-68F39EC00483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B2457-2E2D-4740-AE5F-7410EB52E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93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25/02/2019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://www.youtube.com/watch?v=WJ-ODmFjmrU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46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Binary Search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Examine the middle item of the sorted list</a:t>
            </a:r>
          </a:p>
          <a:p>
            <a:pPr marL="0" indent="0">
              <a:buNone/>
            </a:pPr>
            <a:r>
              <a:rPr lang="en-US" dirty="0"/>
              <a:t>If the item comes before the target, repeat on the first half</a:t>
            </a:r>
            <a:br>
              <a:rPr lang="en-US" dirty="0"/>
            </a:br>
            <a:r>
              <a:rPr lang="en-US" dirty="0"/>
              <a:t>Else, repeat on the second half of the list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Repeatedly divides the problem in two (hence binary)</a:t>
            </a:r>
          </a:p>
          <a:p>
            <a:r>
              <a:rPr lang="en-US" dirty="0"/>
              <a:t>Takes log</a:t>
            </a:r>
            <a:r>
              <a:rPr lang="en-US" baseline="-25000" dirty="0"/>
              <a:t>2</a:t>
            </a:r>
            <a:r>
              <a:rPr lang="en-US" dirty="0"/>
              <a:t> n steps for a list of n items</a:t>
            </a:r>
            <a:br>
              <a:rPr lang="en-US" dirty="0"/>
            </a:br>
            <a:r>
              <a:rPr lang="en-US" dirty="0"/>
              <a:t>(i.e. a list of 32 items would take log</a:t>
            </a:r>
            <a:r>
              <a:rPr lang="en-US" baseline="-25000" dirty="0"/>
              <a:t>2</a:t>
            </a:r>
            <a:r>
              <a:rPr lang="en-US" dirty="0"/>
              <a:t> 32 = 5 steps)</a:t>
            </a:r>
          </a:p>
          <a:p>
            <a:r>
              <a:rPr lang="en-US" dirty="0"/>
              <a:t>Much better than an exhaustive search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1FFE1-D704-054D-BDF4-067680473F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7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956" b="7956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23D43"/>
                </a:solidFill>
              </a:rPr>
              <a:t>Exercise 2: Sorting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323D43"/>
                </a:solidFill>
              </a:rPr>
              <a:t>http://www.flickr.com/photos/hippie/2562630928/</a:t>
            </a:r>
            <a:endParaRPr lang="en-US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0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 2: Sorting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Sort your deck of cards following the provided instructions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Sort order: A 2 3 4 5 6 7 8 9 10 J Q 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First attempt is a practice run</a:t>
            </a:r>
          </a:p>
          <a:p>
            <a:pPr marL="0" indent="0">
              <a:buNone/>
            </a:pPr>
            <a:r>
              <a:rPr lang="en-US" dirty="0"/>
              <a:t>Second run will be timed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76C3E-0867-EC49-800F-02AFD7C332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46B-FB9A-0A46-A343-0D4EA026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04BD53A-48B8-B94A-9627-1DC0DC1AAA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Repeatedly look through the input deck for the lowest card and move it to the output deck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AD33-1219-D943-A258-1C6B08F80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41.png">
            <a:extLst>
              <a:ext uri="{FF2B5EF4-FFF2-40B4-BE49-F238E27FC236}">
                <a16:creationId xmlns:a16="http://schemas.microsoft.com/office/drawing/2014/main" id="{CF4DA35F-9212-C541-8D80-EE4F6C01F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98" y="4076700"/>
            <a:ext cx="914400" cy="1219200"/>
          </a:xfrm>
          <a:prstGeom prst="rect">
            <a:avLst/>
          </a:prstGeom>
        </p:spPr>
      </p:pic>
      <p:pic>
        <p:nvPicPr>
          <p:cNvPr id="8" name="Picture 7" descr="37.png">
            <a:extLst>
              <a:ext uri="{FF2B5EF4-FFF2-40B4-BE49-F238E27FC236}">
                <a16:creationId xmlns:a16="http://schemas.microsoft.com/office/drawing/2014/main" id="{3E983A1F-8549-5442-9C2C-01C38E541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47" y="4162196"/>
            <a:ext cx="914400" cy="1219200"/>
          </a:xfrm>
          <a:prstGeom prst="rect">
            <a:avLst/>
          </a:prstGeom>
        </p:spPr>
      </p:pic>
      <p:pic>
        <p:nvPicPr>
          <p:cNvPr id="9" name="Picture 8" descr="17.png">
            <a:extLst>
              <a:ext uri="{FF2B5EF4-FFF2-40B4-BE49-F238E27FC236}">
                <a16:creationId xmlns:a16="http://schemas.microsoft.com/office/drawing/2014/main" id="{B39CE622-4041-204C-9586-52651B1FD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14" y="4119448"/>
            <a:ext cx="914400" cy="1219200"/>
          </a:xfrm>
          <a:prstGeom prst="rect">
            <a:avLst/>
          </a:prstGeom>
        </p:spPr>
      </p:pic>
      <p:pic>
        <p:nvPicPr>
          <p:cNvPr id="10" name="Picture 9" descr="29.png">
            <a:extLst>
              <a:ext uri="{FF2B5EF4-FFF2-40B4-BE49-F238E27FC236}">
                <a16:creationId xmlns:a16="http://schemas.microsoft.com/office/drawing/2014/main" id="{65E63133-8C1A-8847-AFCE-63A95B248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81" y="4076700"/>
            <a:ext cx="914400" cy="1219200"/>
          </a:xfrm>
          <a:prstGeom prst="rect">
            <a:avLst/>
          </a:prstGeom>
        </p:spPr>
      </p:pic>
      <p:pic>
        <p:nvPicPr>
          <p:cNvPr id="12" name="Picture 11" descr="b2fv.png">
            <a:extLst>
              <a:ext uri="{FF2B5EF4-FFF2-40B4-BE49-F238E27FC236}">
                <a16:creationId xmlns:a16="http://schemas.microsoft.com/office/drawing/2014/main" id="{42D0168E-60D3-A64D-BF05-53B04DD74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598" y="4144165"/>
            <a:ext cx="954741" cy="1290918"/>
          </a:xfrm>
          <a:prstGeom prst="rect">
            <a:avLst/>
          </a:prstGeom>
        </p:spPr>
      </p:pic>
      <p:pic>
        <p:nvPicPr>
          <p:cNvPr id="13" name="Picture 12" descr="b2fv.png">
            <a:extLst>
              <a:ext uri="{FF2B5EF4-FFF2-40B4-BE49-F238E27FC236}">
                <a16:creationId xmlns:a16="http://schemas.microsoft.com/office/drawing/2014/main" id="{5E3FFCF8-DAB9-3747-A697-6BF898DFA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32" y="4076700"/>
            <a:ext cx="954741" cy="1290918"/>
          </a:xfrm>
          <a:prstGeom prst="rect">
            <a:avLst/>
          </a:prstGeom>
        </p:spPr>
      </p:pic>
      <p:pic>
        <p:nvPicPr>
          <p:cNvPr id="14" name="Picture 13" descr="b2fv.png">
            <a:extLst>
              <a:ext uri="{FF2B5EF4-FFF2-40B4-BE49-F238E27FC236}">
                <a16:creationId xmlns:a16="http://schemas.microsoft.com/office/drawing/2014/main" id="{1061CA69-7BCA-F64A-A223-F45657B54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50" y="4144165"/>
            <a:ext cx="954741" cy="1290918"/>
          </a:xfrm>
          <a:prstGeom prst="rect">
            <a:avLst/>
          </a:prstGeom>
        </p:spPr>
      </p:pic>
      <p:pic>
        <p:nvPicPr>
          <p:cNvPr id="15" name="Picture 14" descr="b2fv.png">
            <a:extLst>
              <a:ext uri="{FF2B5EF4-FFF2-40B4-BE49-F238E27FC236}">
                <a16:creationId xmlns:a16="http://schemas.microsoft.com/office/drawing/2014/main" id="{E4F7F3EB-FAF9-F54C-BC38-51801F920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84" y="4076700"/>
            <a:ext cx="954741" cy="12909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E2E6E8-87A3-7446-A5CC-D37314E8D46B}"/>
              </a:ext>
            </a:extLst>
          </p:cNvPr>
          <p:cNvSpPr txBox="1"/>
          <p:nvPr/>
        </p:nvSpPr>
        <p:spPr>
          <a:xfrm>
            <a:off x="9242308" y="5568563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deck</a:t>
            </a:r>
          </a:p>
          <a:p>
            <a:pPr algn="ctr"/>
            <a:r>
              <a:rPr lang="en-US" dirty="0"/>
              <a:t>(sorted)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FA4BD0-0FEE-9E4B-8BA4-93EA82635702}"/>
              </a:ext>
            </a:extLst>
          </p:cNvPr>
          <p:cNvSpPr txBox="1"/>
          <p:nvPr/>
        </p:nvSpPr>
        <p:spPr>
          <a:xfrm>
            <a:off x="4028867" y="5571481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lowest card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247760-7EAB-4946-B86D-B5BE976B87D5}"/>
              </a:ext>
            </a:extLst>
          </p:cNvPr>
          <p:cNvSpPr txBox="1"/>
          <p:nvPr/>
        </p:nvSpPr>
        <p:spPr>
          <a:xfrm>
            <a:off x="1623337" y="5568563"/>
            <a:ext cx="1370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deck</a:t>
            </a:r>
          </a:p>
          <a:p>
            <a:pPr algn="ctr"/>
            <a:r>
              <a:rPr lang="en-US" dirty="0"/>
              <a:t>(unsorted)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A1C888-3E4C-FB41-96C7-51C343FBF86B}"/>
              </a:ext>
            </a:extLst>
          </p:cNvPr>
          <p:cNvSpPr txBox="1"/>
          <p:nvPr/>
        </p:nvSpPr>
        <p:spPr>
          <a:xfrm>
            <a:off x="950613" y="3129663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input card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BA1EA3-9387-8D47-8164-9578B2CC5D84}"/>
              </a:ext>
            </a:extLst>
          </p:cNvPr>
          <p:cNvCxnSpPr>
            <a:stCxn id="20" idx="2"/>
            <a:endCxn id="10" idx="0"/>
          </p:cNvCxnSpPr>
          <p:nvPr/>
        </p:nvCxnSpPr>
        <p:spPr>
          <a:xfrm>
            <a:off x="1839639" y="3498995"/>
            <a:ext cx="469142" cy="5777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9A4E053-A3CD-764E-8AD9-3F7F51A15D0E}"/>
              </a:ext>
            </a:extLst>
          </p:cNvPr>
          <p:cNvSpPr txBox="1"/>
          <p:nvPr/>
        </p:nvSpPr>
        <p:spPr>
          <a:xfrm>
            <a:off x="6618359" y="557457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discard pile</a:t>
            </a:r>
          </a:p>
        </p:txBody>
      </p:sp>
    </p:spTree>
    <p:extLst>
      <p:ext uri="{BB962C8B-B14F-4D97-AF65-F5344CB8AC3E}">
        <p14:creationId xmlns:p14="http://schemas.microsoft.com/office/powerpoint/2010/main" val="2356193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Sort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latin typeface="Lucida Console" panose="020B0609040504020204" pitchFamily="49" charset="0"/>
              </a:rPr>
              <a:t>repeat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	move the top input card to the lowest card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	</a:t>
            </a:r>
            <a:r>
              <a:rPr lang="en-GB" b="1" dirty="0">
                <a:latin typeface="Lucida Console" panose="020B0609040504020204" pitchFamily="49" charset="0"/>
              </a:rPr>
              <a:t>repeat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		</a:t>
            </a:r>
            <a:r>
              <a:rPr lang="en-GB" b="1" dirty="0">
                <a:latin typeface="Lucida Console" panose="020B0609040504020204" pitchFamily="49" charset="0"/>
              </a:rPr>
              <a:t>if</a:t>
            </a:r>
            <a:r>
              <a:rPr lang="en-GB" dirty="0">
                <a:latin typeface="Lucida Console" panose="020B0609040504020204" pitchFamily="49" charset="0"/>
              </a:rPr>
              <a:t> the top input card is lower than the lowest card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		</a:t>
            </a:r>
            <a:r>
              <a:rPr lang="en-GB" b="1" dirty="0">
                <a:latin typeface="Lucida Console" panose="020B0609040504020204" pitchFamily="49" charset="0"/>
              </a:rPr>
              <a:t>then</a:t>
            </a:r>
            <a:r>
              <a:rPr lang="en-GB" dirty="0">
                <a:latin typeface="Lucida Console" panose="020B0609040504020204" pitchFamily="49" charset="0"/>
              </a:rPr>
              <a:t> swap the top input card and the lowest card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		move the top input card to the discard pile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	</a:t>
            </a:r>
            <a:r>
              <a:rPr lang="en-GB" b="1" dirty="0">
                <a:latin typeface="Lucida Console" panose="020B0609040504020204" pitchFamily="49" charset="0"/>
              </a:rPr>
              <a:t>until</a:t>
            </a:r>
            <a:r>
              <a:rPr lang="en-GB" dirty="0">
                <a:latin typeface="Lucida Console" panose="020B0609040504020204" pitchFamily="49" charset="0"/>
              </a:rPr>
              <a:t> the input deck is empty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	move the lowest card to the output deck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	move the discard pile to the input deck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b="1" dirty="0">
                <a:latin typeface="Lucida Console" panose="020B0609040504020204" pitchFamily="49" charset="0"/>
              </a:rPr>
              <a:t>until</a:t>
            </a:r>
            <a:r>
              <a:rPr lang="en-GB" dirty="0">
                <a:latin typeface="Lucida Console" panose="020B0609040504020204" pitchFamily="49" charset="0"/>
              </a:rPr>
              <a:t> the input deck is empty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635D59-E4A3-944A-B9B4-69A286A519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Sort Animation</a:t>
            </a:r>
            <a:endParaRPr lang="en-US" dirty="0"/>
          </a:p>
        </p:txBody>
      </p:sp>
      <p:pic>
        <p:nvPicPr>
          <p:cNvPr id="7" name="Content Placeholder 6" descr="selection-sort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8" y="1767255"/>
            <a:ext cx="10944225" cy="447003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B40CB-E540-4B46-9E81-120ADC5D79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7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C72E-2239-5649-BB2A-41E26928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548D-019B-074A-B39A-F527DC2961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Repeatedly take the top card from the input deck and insert it into the right place in the output deck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4BA41-26F3-4144-8389-8CDF58A519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41.png">
            <a:extLst>
              <a:ext uri="{FF2B5EF4-FFF2-40B4-BE49-F238E27FC236}">
                <a16:creationId xmlns:a16="http://schemas.microsoft.com/office/drawing/2014/main" id="{A64D9027-0F50-C64C-95E9-CB4103B5D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80" y="4144165"/>
            <a:ext cx="914400" cy="1219200"/>
          </a:xfrm>
          <a:prstGeom prst="rect">
            <a:avLst/>
          </a:prstGeom>
        </p:spPr>
      </p:pic>
      <p:pic>
        <p:nvPicPr>
          <p:cNvPr id="8" name="Picture 7" descr="37.png">
            <a:extLst>
              <a:ext uri="{FF2B5EF4-FFF2-40B4-BE49-F238E27FC236}">
                <a16:creationId xmlns:a16="http://schemas.microsoft.com/office/drawing/2014/main" id="{6FD38C9B-A168-7F4A-9C40-1008CD3B5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11" y="4076700"/>
            <a:ext cx="914400" cy="1219200"/>
          </a:xfrm>
          <a:prstGeom prst="rect">
            <a:avLst/>
          </a:prstGeom>
        </p:spPr>
      </p:pic>
      <p:pic>
        <p:nvPicPr>
          <p:cNvPr id="9" name="Picture 8" descr="17.png">
            <a:extLst>
              <a:ext uri="{FF2B5EF4-FFF2-40B4-BE49-F238E27FC236}">
                <a16:creationId xmlns:a16="http://schemas.microsoft.com/office/drawing/2014/main" id="{C2D9D46F-0E39-E14C-A318-F1EC0CADA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39" y="4144165"/>
            <a:ext cx="914400" cy="1219200"/>
          </a:xfrm>
          <a:prstGeom prst="rect">
            <a:avLst/>
          </a:prstGeom>
        </p:spPr>
      </p:pic>
      <p:pic>
        <p:nvPicPr>
          <p:cNvPr id="10" name="Picture 9" descr="29.png">
            <a:extLst>
              <a:ext uri="{FF2B5EF4-FFF2-40B4-BE49-F238E27FC236}">
                <a16:creationId xmlns:a16="http://schemas.microsoft.com/office/drawing/2014/main" id="{C1066605-3B63-3E46-951F-101A92105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46" y="4076700"/>
            <a:ext cx="914400" cy="1219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72D841-5D33-4443-9DAD-B14B4A315708}"/>
              </a:ext>
            </a:extLst>
          </p:cNvPr>
          <p:cNvSpPr txBox="1"/>
          <p:nvPr/>
        </p:nvSpPr>
        <p:spPr>
          <a:xfrm>
            <a:off x="1364835" y="5430830"/>
            <a:ext cx="137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deck</a:t>
            </a:r>
          </a:p>
          <a:p>
            <a:pPr algn="ctr"/>
            <a:r>
              <a:rPr lang="en-US" dirty="0"/>
              <a:t>(unsorted)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3D5EA6-C2FA-8B4E-8AE3-3D47F3A41321}"/>
              </a:ext>
            </a:extLst>
          </p:cNvPr>
          <p:cNvSpPr txBox="1"/>
          <p:nvPr/>
        </p:nvSpPr>
        <p:spPr>
          <a:xfrm>
            <a:off x="9383943" y="5515283"/>
            <a:ext cx="153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 deck</a:t>
            </a:r>
          </a:p>
          <a:p>
            <a:pPr algn="ctr"/>
            <a:r>
              <a:rPr lang="en-US" dirty="0"/>
              <a:t>(sorted)</a:t>
            </a:r>
          </a:p>
        </p:txBody>
      </p:sp>
      <p:pic>
        <p:nvPicPr>
          <p:cNvPr id="16" name="Picture 15" descr="41.png">
            <a:extLst>
              <a:ext uri="{FF2B5EF4-FFF2-40B4-BE49-F238E27FC236}">
                <a16:creationId xmlns:a16="http://schemas.microsoft.com/office/drawing/2014/main" id="{8057EBEC-165D-164A-8A79-58CD56BC3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4076700"/>
            <a:ext cx="914400" cy="1219200"/>
          </a:xfrm>
          <a:prstGeom prst="rect">
            <a:avLst/>
          </a:prstGeom>
        </p:spPr>
      </p:pic>
      <p:pic>
        <p:nvPicPr>
          <p:cNvPr id="20" name="Picture 19" descr="b2fv.png">
            <a:extLst>
              <a:ext uri="{FF2B5EF4-FFF2-40B4-BE49-F238E27FC236}">
                <a16:creationId xmlns:a16="http://schemas.microsoft.com/office/drawing/2014/main" id="{3AA0B3BB-84F5-5E40-B550-01EA659554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34" y="4142816"/>
            <a:ext cx="954741" cy="1290918"/>
          </a:xfrm>
          <a:prstGeom prst="rect">
            <a:avLst/>
          </a:prstGeom>
        </p:spPr>
      </p:pic>
      <p:pic>
        <p:nvPicPr>
          <p:cNvPr id="21" name="Picture 20" descr="b2fv.png">
            <a:extLst>
              <a:ext uri="{FF2B5EF4-FFF2-40B4-BE49-F238E27FC236}">
                <a16:creationId xmlns:a16="http://schemas.microsoft.com/office/drawing/2014/main" id="{051957A1-1965-C747-A2FD-3C176C1238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68" y="4075351"/>
            <a:ext cx="954741" cy="12909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2E017EE-216E-BE42-8DFE-FB3F513139F8}"/>
              </a:ext>
            </a:extLst>
          </p:cNvPr>
          <p:cNvSpPr txBox="1"/>
          <p:nvPr/>
        </p:nvSpPr>
        <p:spPr>
          <a:xfrm>
            <a:off x="4061920" y="543083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insert card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091D2-5845-F540-951A-73494E53035A}"/>
              </a:ext>
            </a:extLst>
          </p:cNvPr>
          <p:cNvSpPr txBox="1"/>
          <p:nvPr/>
        </p:nvSpPr>
        <p:spPr>
          <a:xfrm>
            <a:off x="6548909" y="543083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working pile</a:t>
            </a:r>
          </a:p>
        </p:txBody>
      </p:sp>
    </p:spTree>
    <p:extLst>
      <p:ext uri="{BB962C8B-B14F-4D97-AF65-F5344CB8AC3E}">
        <p14:creationId xmlns:p14="http://schemas.microsoft.com/office/powerpoint/2010/main" val="1651161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 Sort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1376026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Lucida Console" panose="020B0609040504020204" pitchFamily="49" charset="0"/>
                <a:cs typeface="Courier"/>
              </a:rPr>
              <a:t>repeat</a:t>
            </a:r>
            <a:br>
              <a:rPr lang="en-US" b="1" dirty="0">
                <a:latin typeface="Lucida Console" panose="020B0609040504020204" pitchFamily="49" charset="0"/>
                <a:cs typeface="Courier"/>
              </a:rPr>
            </a:br>
            <a:r>
              <a:rPr lang="en-US" b="1" dirty="0">
                <a:latin typeface="Lucida Console" panose="020B0609040504020204" pitchFamily="49" charset="0"/>
                <a:cs typeface="Courier"/>
              </a:rPr>
              <a:t>	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move the top input card to the insert card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move the output deck to the working pile</a:t>
            </a:r>
            <a:br>
              <a:rPr lang="en-US" b="1" dirty="0">
                <a:latin typeface="Lucida Console" panose="020B0609040504020204" pitchFamily="49" charset="0"/>
                <a:cs typeface="Courier"/>
              </a:rPr>
            </a:br>
            <a:r>
              <a:rPr lang="en-US" b="1" dirty="0">
                <a:latin typeface="Lucida Console" panose="020B0609040504020204" pitchFamily="49" charset="0"/>
                <a:cs typeface="Courier"/>
              </a:rPr>
              <a:t>	repeat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	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if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the insert card is lower than the top of the working pile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		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then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move the insert card to the output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	move the top of the working pile to the output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until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the working pile is empty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b="1" dirty="0">
                <a:latin typeface="Lucida Console" panose="020B0609040504020204" pitchFamily="49" charset="0"/>
                <a:cs typeface="Courier"/>
              </a:rPr>
              <a:t>until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the input deck is empty</a:t>
            </a:r>
          </a:p>
        </p:txBody>
      </p:sp>
    </p:spTree>
    <p:extLst>
      <p:ext uri="{BB962C8B-B14F-4D97-AF65-F5344CB8AC3E}">
        <p14:creationId xmlns:p14="http://schemas.microsoft.com/office/powerpoint/2010/main" val="84741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 Sort Animation</a:t>
            </a:r>
            <a:endParaRPr lang="en-US" dirty="0"/>
          </a:p>
        </p:txBody>
      </p:sp>
      <p:pic>
        <p:nvPicPr>
          <p:cNvPr id="7" name="Content Placeholder 6" descr="insertion-sort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7" y="1773238"/>
            <a:ext cx="10944223" cy="44640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612AE-CA74-FF4F-82D2-0A2EE47473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92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C72E-2239-5649-BB2A-41E26928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548D-019B-074A-B39A-F527DC2961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 through the input deck from top to bottom, swapping adjacent cards if they’re out of order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4BA41-26F3-4144-8389-8CDF58A519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41.png">
            <a:extLst>
              <a:ext uri="{FF2B5EF4-FFF2-40B4-BE49-F238E27FC236}">
                <a16:creationId xmlns:a16="http://schemas.microsoft.com/office/drawing/2014/main" id="{A64D9027-0F50-C64C-95E9-CB4103B5D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80" y="4144165"/>
            <a:ext cx="914400" cy="1219200"/>
          </a:xfrm>
          <a:prstGeom prst="rect">
            <a:avLst/>
          </a:prstGeom>
        </p:spPr>
      </p:pic>
      <p:pic>
        <p:nvPicPr>
          <p:cNvPr id="8" name="Picture 7" descr="37.png">
            <a:extLst>
              <a:ext uri="{FF2B5EF4-FFF2-40B4-BE49-F238E27FC236}">
                <a16:creationId xmlns:a16="http://schemas.microsoft.com/office/drawing/2014/main" id="{6FD38C9B-A168-7F4A-9C40-1008CD3B5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11" y="4076700"/>
            <a:ext cx="914400" cy="1219200"/>
          </a:xfrm>
          <a:prstGeom prst="rect">
            <a:avLst/>
          </a:prstGeom>
        </p:spPr>
      </p:pic>
      <p:pic>
        <p:nvPicPr>
          <p:cNvPr id="10" name="Picture 9" descr="29.png">
            <a:extLst>
              <a:ext uri="{FF2B5EF4-FFF2-40B4-BE49-F238E27FC236}">
                <a16:creationId xmlns:a16="http://schemas.microsoft.com/office/drawing/2014/main" id="{C1066605-3B63-3E46-951F-101A92105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46" y="4076700"/>
            <a:ext cx="914400" cy="1219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72D841-5D33-4443-9DAD-B14B4A315708}"/>
              </a:ext>
            </a:extLst>
          </p:cNvPr>
          <p:cNvSpPr txBox="1"/>
          <p:nvPr/>
        </p:nvSpPr>
        <p:spPr>
          <a:xfrm>
            <a:off x="1364835" y="5430830"/>
            <a:ext cx="137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deck</a:t>
            </a:r>
          </a:p>
          <a:p>
            <a:pPr algn="ctr"/>
            <a:r>
              <a:rPr lang="en-US" dirty="0"/>
              <a:t>(unsorted)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3D5EA6-C2FA-8B4E-8AE3-3D47F3A41321}"/>
              </a:ext>
            </a:extLst>
          </p:cNvPr>
          <p:cNvSpPr txBox="1"/>
          <p:nvPr/>
        </p:nvSpPr>
        <p:spPr>
          <a:xfrm>
            <a:off x="9383943" y="5515283"/>
            <a:ext cx="153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 deck</a:t>
            </a:r>
          </a:p>
          <a:p>
            <a:pPr algn="ctr"/>
            <a:r>
              <a:rPr lang="en-US" dirty="0"/>
              <a:t>(sorted)</a:t>
            </a:r>
          </a:p>
        </p:txBody>
      </p:sp>
      <p:pic>
        <p:nvPicPr>
          <p:cNvPr id="16" name="Picture 15" descr="41.png">
            <a:extLst>
              <a:ext uri="{FF2B5EF4-FFF2-40B4-BE49-F238E27FC236}">
                <a16:creationId xmlns:a16="http://schemas.microsoft.com/office/drawing/2014/main" id="{8057EBEC-165D-164A-8A79-58CD56BC3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4076700"/>
            <a:ext cx="914400" cy="1219200"/>
          </a:xfrm>
          <a:prstGeom prst="rect">
            <a:avLst/>
          </a:prstGeom>
        </p:spPr>
      </p:pic>
      <p:pic>
        <p:nvPicPr>
          <p:cNvPr id="20" name="Picture 19" descr="b2fv.png">
            <a:extLst>
              <a:ext uri="{FF2B5EF4-FFF2-40B4-BE49-F238E27FC236}">
                <a16:creationId xmlns:a16="http://schemas.microsoft.com/office/drawing/2014/main" id="{3AA0B3BB-84F5-5E40-B550-01EA65955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34" y="4142816"/>
            <a:ext cx="954741" cy="1290918"/>
          </a:xfrm>
          <a:prstGeom prst="rect">
            <a:avLst/>
          </a:prstGeom>
        </p:spPr>
      </p:pic>
      <p:pic>
        <p:nvPicPr>
          <p:cNvPr id="21" name="Picture 20" descr="b2fv.png">
            <a:extLst>
              <a:ext uri="{FF2B5EF4-FFF2-40B4-BE49-F238E27FC236}">
                <a16:creationId xmlns:a16="http://schemas.microsoft.com/office/drawing/2014/main" id="{051957A1-1965-C747-A2FD-3C176C123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68" y="4075351"/>
            <a:ext cx="954741" cy="12909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2E017EE-216E-BE42-8DFE-FB3F513139F8}"/>
              </a:ext>
            </a:extLst>
          </p:cNvPr>
          <p:cNvSpPr txBox="1"/>
          <p:nvPr/>
        </p:nvSpPr>
        <p:spPr>
          <a:xfrm>
            <a:off x="4061920" y="5430830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card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091D2-5845-F540-951A-73494E53035A}"/>
              </a:ext>
            </a:extLst>
          </p:cNvPr>
          <p:cNvSpPr txBox="1"/>
          <p:nvPr/>
        </p:nvSpPr>
        <p:spPr>
          <a:xfrm>
            <a:off x="6817086" y="543661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right card</a:t>
            </a:r>
          </a:p>
        </p:txBody>
      </p:sp>
    </p:spTree>
    <p:extLst>
      <p:ext uri="{BB962C8B-B14F-4D97-AF65-F5344CB8AC3E}">
        <p14:creationId xmlns:p14="http://schemas.microsoft.com/office/powerpoint/2010/main" val="416090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Algorithmic Complexity </a:t>
            </a:r>
            <a:br>
              <a:rPr lang="en-US" sz="4000" dirty="0"/>
            </a:br>
            <a:r>
              <a:rPr lang="en-US" sz="4000" dirty="0"/>
              <a:t>and Computability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COMP6221 Computational Thinking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  <a:p>
            <a:r>
              <a:rPr lang="en-US" dirty="0"/>
              <a:t>2018-2019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65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Bubble Sort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Lucida Console" panose="020B0609040504020204" pitchFamily="49" charset="0"/>
                <a:cs typeface="Courier"/>
              </a:rPr>
              <a:t>repeat</a:t>
            </a:r>
            <a:br>
              <a:rPr lang="en-US" b="1" dirty="0">
                <a:latin typeface="Lucida Console" panose="020B0609040504020204" pitchFamily="49" charset="0"/>
                <a:cs typeface="Courier"/>
              </a:rPr>
            </a:br>
            <a:r>
              <a:rPr lang="en-US" b="1" dirty="0">
                <a:latin typeface="Lucida Console" panose="020B0609040504020204" pitchFamily="49" charset="0"/>
                <a:cs typeface="Courier"/>
              </a:rPr>
              <a:t>	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move top of input deck to right card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repeat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	move top of input deck to left card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	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if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the left card is lower than the right card 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		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then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swap left card and right card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	move right card to output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	move left card to right card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until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input deck is empty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move output deck to input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b="1" dirty="0">
                <a:latin typeface="Lucida Console" panose="020B0609040504020204" pitchFamily="49" charset="0"/>
                <a:cs typeface="Courier"/>
              </a:rPr>
              <a:t>until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no swaps performed</a:t>
            </a:r>
          </a:p>
        </p:txBody>
      </p:sp>
    </p:spTree>
    <p:extLst>
      <p:ext uri="{BB962C8B-B14F-4D97-AF65-F5344CB8AC3E}">
        <p14:creationId xmlns:p14="http://schemas.microsoft.com/office/powerpoint/2010/main" val="1797636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Bubble Sort Animation</a:t>
            </a:r>
            <a:endParaRPr lang="en-US" dirty="0"/>
          </a:p>
        </p:txBody>
      </p:sp>
      <p:pic>
        <p:nvPicPr>
          <p:cNvPr id="7" name="Content Placeholder 6" descr="bubble-sort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8" y="1773239"/>
            <a:ext cx="10944224" cy="446405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D38FFD-8079-B949-86BD-3473FDD184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1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9607-F5B9-6642-8FBE-A2D26D73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83763A3-66FA-864A-A868-89EDFB9833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Divide deck into two roughly equal sub-decks, sort each separately, then merge the subdecks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4DE31DB-3250-944C-BA64-5DFCBC351B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 descr="41.png">
            <a:extLst>
              <a:ext uri="{FF2B5EF4-FFF2-40B4-BE49-F238E27FC236}">
                <a16:creationId xmlns:a16="http://schemas.microsoft.com/office/drawing/2014/main" id="{614CC042-22D6-B147-9B9F-103193A93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80" y="2854596"/>
            <a:ext cx="914400" cy="1219200"/>
          </a:xfrm>
          <a:prstGeom prst="rect">
            <a:avLst/>
          </a:prstGeom>
        </p:spPr>
      </p:pic>
      <p:pic>
        <p:nvPicPr>
          <p:cNvPr id="18" name="Picture 17" descr="37.png">
            <a:extLst>
              <a:ext uri="{FF2B5EF4-FFF2-40B4-BE49-F238E27FC236}">
                <a16:creationId xmlns:a16="http://schemas.microsoft.com/office/drawing/2014/main" id="{A7B41EAF-7023-734E-9789-8E0033418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11" y="2787131"/>
            <a:ext cx="914400" cy="1219200"/>
          </a:xfrm>
          <a:prstGeom prst="rect">
            <a:avLst/>
          </a:prstGeom>
        </p:spPr>
      </p:pic>
      <p:pic>
        <p:nvPicPr>
          <p:cNvPr id="19" name="Picture 18" descr="29.png">
            <a:extLst>
              <a:ext uri="{FF2B5EF4-FFF2-40B4-BE49-F238E27FC236}">
                <a16:creationId xmlns:a16="http://schemas.microsoft.com/office/drawing/2014/main" id="{1C5D7C16-007E-3B49-96C6-E6D882600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39" y="2894565"/>
            <a:ext cx="914400" cy="12192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9BEE11-5CD6-0340-AFA3-86CEC73038CE}"/>
              </a:ext>
            </a:extLst>
          </p:cNvPr>
          <p:cNvSpPr txBox="1"/>
          <p:nvPr/>
        </p:nvSpPr>
        <p:spPr>
          <a:xfrm>
            <a:off x="1364835" y="4141261"/>
            <a:ext cx="137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deck</a:t>
            </a:r>
          </a:p>
          <a:p>
            <a:pPr algn="ctr"/>
            <a:r>
              <a:rPr lang="en-US" dirty="0"/>
              <a:t>(unsorted)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767DC8-0022-F441-B742-6BF2E7AEF259}"/>
              </a:ext>
            </a:extLst>
          </p:cNvPr>
          <p:cNvSpPr txBox="1"/>
          <p:nvPr/>
        </p:nvSpPr>
        <p:spPr>
          <a:xfrm>
            <a:off x="9383943" y="6057803"/>
            <a:ext cx="153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 deck</a:t>
            </a:r>
          </a:p>
          <a:p>
            <a:pPr algn="ctr"/>
            <a:r>
              <a:rPr lang="en-US" dirty="0"/>
              <a:t>(sorted)</a:t>
            </a:r>
          </a:p>
        </p:txBody>
      </p:sp>
      <p:pic>
        <p:nvPicPr>
          <p:cNvPr id="32" name="Picture 31" descr="b2fv.png">
            <a:extLst>
              <a:ext uri="{FF2B5EF4-FFF2-40B4-BE49-F238E27FC236}">
                <a16:creationId xmlns:a16="http://schemas.microsoft.com/office/drawing/2014/main" id="{E7F781A5-CF06-8847-80A7-F86193687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34" y="4685336"/>
            <a:ext cx="954741" cy="1290918"/>
          </a:xfrm>
          <a:prstGeom prst="rect">
            <a:avLst/>
          </a:prstGeom>
        </p:spPr>
      </p:pic>
      <p:pic>
        <p:nvPicPr>
          <p:cNvPr id="33" name="Picture 32" descr="b2fv.png">
            <a:extLst>
              <a:ext uri="{FF2B5EF4-FFF2-40B4-BE49-F238E27FC236}">
                <a16:creationId xmlns:a16="http://schemas.microsoft.com/office/drawing/2014/main" id="{4E8C2C2D-F8D6-E348-91FE-55C98ABD6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68" y="4617871"/>
            <a:ext cx="954741" cy="129091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6CD4C47-F1F6-774B-8F0C-A5C54B890672}"/>
              </a:ext>
            </a:extLst>
          </p:cNvPr>
          <p:cNvSpPr txBox="1"/>
          <p:nvPr/>
        </p:nvSpPr>
        <p:spPr>
          <a:xfrm>
            <a:off x="4061920" y="597335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deck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C76F20-911D-C544-A99A-133D1852190F}"/>
              </a:ext>
            </a:extLst>
          </p:cNvPr>
          <p:cNvSpPr txBox="1"/>
          <p:nvPr/>
        </p:nvSpPr>
        <p:spPr>
          <a:xfrm>
            <a:off x="6797048" y="597913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right deck</a:t>
            </a:r>
          </a:p>
        </p:txBody>
      </p:sp>
      <p:pic>
        <p:nvPicPr>
          <p:cNvPr id="36" name="Picture 35" descr="37.png">
            <a:extLst>
              <a:ext uri="{FF2B5EF4-FFF2-40B4-BE49-F238E27FC236}">
                <a16:creationId xmlns:a16="http://schemas.microsoft.com/office/drawing/2014/main" id="{2520C9EE-9A62-B94B-8BA6-7A4FDD3F8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4" y="2770886"/>
            <a:ext cx="914400" cy="1219200"/>
          </a:xfrm>
          <a:prstGeom prst="rect">
            <a:avLst/>
          </a:prstGeom>
        </p:spPr>
      </p:pic>
      <p:pic>
        <p:nvPicPr>
          <p:cNvPr id="37" name="Picture 36" descr="17.png">
            <a:extLst>
              <a:ext uri="{FF2B5EF4-FFF2-40B4-BE49-F238E27FC236}">
                <a16:creationId xmlns:a16="http://schemas.microsoft.com/office/drawing/2014/main" id="{18A801DB-FA56-C846-9C71-45A878125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3" y="2917587"/>
            <a:ext cx="914400" cy="1219200"/>
          </a:xfrm>
          <a:prstGeom prst="rect">
            <a:avLst/>
          </a:prstGeom>
        </p:spPr>
      </p:pic>
      <p:pic>
        <p:nvPicPr>
          <p:cNvPr id="22" name="Picture 21" descr="41.png">
            <a:extLst>
              <a:ext uri="{FF2B5EF4-FFF2-40B4-BE49-F238E27FC236}">
                <a16:creationId xmlns:a16="http://schemas.microsoft.com/office/drawing/2014/main" id="{BE45B802-30F5-8F49-BBC4-E66E5E58D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2781300"/>
            <a:ext cx="914400" cy="1219200"/>
          </a:xfrm>
          <a:prstGeom prst="rect">
            <a:avLst/>
          </a:prstGeom>
        </p:spPr>
      </p:pic>
      <p:pic>
        <p:nvPicPr>
          <p:cNvPr id="39" name="Picture 38" descr="29.png">
            <a:extLst>
              <a:ext uri="{FF2B5EF4-FFF2-40B4-BE49-F238E27FC236}">
                <a16:creationId xmlns:a16="http://schemas.microsoft.com/office/drawing/2014/main" id="{DE02F566-DBB3-BF40-B7F8-901D18892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39" y="4731128"/>
            <a:ext cx="914400" cy="1219200"/>
          </a:xfrm>
          <a:prstGeom prst="rect">
            <a:avLst/>
          </a:prstGeom>
        </p:spPr>
      </p:pic>
      <p:pic>
        <p:nvPicPr>
          <p:cNvPr id="40" name="Picture 39" descr="37.png">
            <a:extLst>
              <a:ext uri="{FF2B5EF4-FFF2-40B4-BE49-F238E27FC236}">
                <a16:creationId xmlns:a16="http://schemas.microsoft.com/office/drawing/2014/main" id="{8F6CF9AB-874E-C346-9F2F-75713AA27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4" y="4607449"/>
            <a:ext cx="914400" cy="1219200"/>
          </a:xfrm>
          <a:prstGeom prst="rect">
            <a:avLst/>
          </a:prstGeom>
        </p:spPr>
      </p:pic>
      <p:pic>
        <p:nvPicPr>
          <p:cNvPr id="41" name="Picture 40" descr="17.png">
            <a:extLst>
              <a:ext uri="{FF2B5EF4-FFF2-40B4-BE49-F238E27FC236}">
                <a16:creationId xmlns:a16="http://schemas.microsoft.com/office/drawing/2014/main" id="{D62203AA-E49A-DC45-9784-B2FD35E7D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3" y="4754150"/>
            <a:ext cx="914400" cy="1219200"/>
          </a:xfrm>
          <a:prstGeom prst="rect">
            <a:avLst/>
          </a:prstGeom>
        </p:spPr>
      </p:pic>
      <p:pic>
        <p:nvPicPr>
          <p:cNvPr id="42" name="Picture 41" descr="41.png">
            <a:extLst>
              <a:ext uri="{FF2B5EF4-FFF2-40B4-BE49-F238E27FC236}">
                <a16:creationId xmlns:a16="http://schemas.microsoft.com/office/drawing/2014/main" id="{D2FAEC1D-ADFD-294B-A2E3-4F4F4A915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4617863"/>
            <a:ext cx="914400" cy="12192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14D1323-C685-2048-B379-251658CFD190}"/>
              </a:ext>
            </a:extLst>
          </p:cNvPr>
          <p:cNvSpPr txBox="1"/>
          <p:nvPr/>
        </p:nvSpPr>
        <p:spPr>
          <a:xfrm>
            <a:off x="2575378" y="5042797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398557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Lucida Console" panose="020B0609040504020204" pitchFamily="49" charset="0"/>
                <a:cs typeface="Courier"/>
              </a:rPr>
              <a:t>To </a:t>
            </a:r>
            <a:r>
              <a:rPr lang="en-US" b="1" i="1" dirty="0">
                <a:latin typeface="Lucida Console" panose="020B0609040504020204" pitchFamily="49" charset="0"/>
                <a:cs typeface="Courier"/>
              </a:rPr>
              <a:t>merge sort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:</a:t>
            </a:r>
            <a:br>
              <a:rPr lang="en-US" b="1" dirty="0">
                <a:latin typeface="Lucida Console" panose="020B0609040504020204" pitchFamily="49" charset="0"/>
                <a:cs typeface="Courier"/>
              </a:rPr>
            </a:br>
            <a:r>
              <a:rPr lang="en-US" b="1" dirty="0">
                <a:latin typeface="Lucida Console" panose="020B0609040504020204" pitchFamily="49" charset="0"/>
                <a:cs typeface="Courier"/>
              </a:rPr>
              <a:t>if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the input deck contains more than one card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b="1" dirty="0">
                <a:latin typeface="Lucida Console" panose="020B0609040504020204" pitchFamily="49" charset="0"/>
                <a:cs typeface="Courier"/>
              </a:rPr>
              <a:t>then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split the input deck into a left deck and a right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</a:t>
            </a:r>
            <a:r>
              <a:rPr lang="en-US" b="1" i="1" dirty="0">
                <a:latin typeface="Lucida Console" panose="020B0609040504020204" pitchFamily="49" charset="0"/>
                <a:cs typeface="Courier"/>
              </a:rPr>
              <a:t>merge sort 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the left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</a:t>
            </a:r>
            <a:r>
              <a:rPr lang="en-US" b="1" i="1" dirty="0">
                <a:latin typeface="Lucida Console" panose="020B0609040504020204" pitchFamily="49" charset="0"/>
                <a:cs typeface="Courier"/>
              </a:rPr>
              <a:t>merge sort 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the right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</a:t>
            </a:r>
            <a:r>
              <a:rPr lang="en-US" b="1" i="1" dirty="0">
                <a:latin typeface="Lucida Console" panose="020B0609040504020204" pitchFamily="49" charset="0"/>
                <a:cs typeface="Courier"/>
              </a:rPr>
              <a:t>merge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the left deck and the right deck</a:t>
            </a:r>
          </a:p>
        </p:txBody>
      </p:sp>
    </p:spTree>
    <p:extLst>
      <p:ext uri="{BB962C8B-B14F-4D97-AF65-F5344CB8AC3E}">
        <p14:creationId xmlns:p14="http://schemas.microsoft.com/office/powerpoint/2010/main" val="56282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895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Lucida Console" panose="020B0609040504020204" pitchFamily="49" charset="0"/>
                <a:cs typeface="Courier"/>
              </a:rPr>
              <a:t>To </a:t>
            </a:r>
            <a:r>
              <a:rPr lang="en-US" b="1" i="1" dirty="0">
                <a:latin typeface="Lucida Console" panose="020B0609040504020204" pitchFamily="49" charset="0"/>
                <a:cs typeface="Courier"/>
              </a:rPr>
              <a:t>merge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:</a:t>
            </a:r>
            <a:br>
              <a:rPr lang="en-US" b="1" dirty="0">
                <a:latin typeface="Lucida Console" panose="020B0609040504020204" pitchFamily="49" charset="0"/>
                <a:cs typeface="Courier"/>
              </a:rPr>
            </a:br>
            <a:r>
              <a:rPr lang="en-US" b="1" dirty="0">
                <a:latin typeface="Lucida Console" panose="020B0609040504020204" pitchFamily="49" charset="0"/>
                <a:cs typeface="Courier"/>
              </a:rPr>
              <a:t>repeat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if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the left deck top is lower than the right deck top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	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then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move the top of the left deck to the output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	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else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move the top of the right deck to the output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b="1" dirty="0">
                <a:latin typeface="Lucida Console" panose="020B0609040504020204" pitchFamily="49" charset="0"/>
                <a:cs typeface="Courier"/>
              </a:rPr>
              <a:t>until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both the left deck and the right deck are empty</a:t>
            </a:r>
          </a:p>
        </p:txBody>
      </p:sp>
    </p:spTree>
    <p:extLst>
      <p:ext uri="{BB962C8B-B14F-4D97-AF65-F5344CB8AC3E}">
        <p14:creationId xmlns:p14="http://schemas.microsoft.com/office/powerpoint/2010/main" val="416115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Merge Sort Animation</a:t>
            </a:r>
            <a:endParaRPr lang="en-US" dirty="0"/>
          </a:p>
        </p:txBody>
      </p:sp>
      <p:pic>
        <p:nvPicPr>
          <p:cNvPr id="7" name="Content Placeholder 6" descr="merge-sort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7" y="1773238"/>
            <a:ext cx="10944225" cy="446405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9F2CD4-256A-9C49-BEA5-99A4C076A1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83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C72E-2239-5649-BB2A-41E26928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548D-019B-074A-B39A-F527DC2961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Another divide and conquer algorithm</a:t>
            </a:r>
          </a:p>
          <a:p>
            <a:r>
              <a:rPr lang="en-US" dirty="0"/>
              <a:t>Divide deck into two sub-decks, sort subdecks separately, combine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4BA41-26F3-4144-8389-8CDF58A519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41.png">
            <a:extLst>
              <a:ext uri="{FF2B5EF4-FFF2-40B4-BE49-F238E27FC236}">
                <a16:creationId xmlns:a16="http://schemas.microsoft.com/office/drawing/2014/main" id="{A64D9027-0F50-C64C-95E9-CB4103B5D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80" y="4144165"/>
            <a:ext cx="914400" cy="1219200"/>
          </a:xfrm>
          <a:prstGeom prst="rect">
            <a:avLst/>
          </a:prstGeom>
        </p:spPr>
      </p:pic>
      <p:pic>
        <p:nvPicPr>
          <p:cNvPr id="8" name="Picture 7" descr="37.png">
            <a:extLst>
              <a:ext uri="{FF2B5EF4-FFF2-40B4-BE49-F238E27FC236}">
                <a16:creationId xmlns:a16="http://schemas.microsoft.com/office/drawing/2014/main" id="{6FD38C9B-A168-7F4A-9C40-1008CD3B5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11" y="4076700"/>
            <a:ext cx="914400" cy="1219200"/>
          </a:xfrm>
          <a:prstGeom prst="rect">
            <a:avLst/>
          </a:prstGeom>
        </p:spPr>
      </p:pic>
      <p:pic>
        <p:nvPicPr>
          <p:cNvPr id="10" name="Picture 9" descr="29.png">
            <a:extLst>
              <a:ext uri="{FF2B5EF4-FFF2-40B4-BE49-F238E27FC236}">
                <a16:creationId xmlns:a16="http://schemas.microsoft.com/office/drawing/2014/main" id="{C1066605-3B63-3E46-951F-101A92105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46" y="4076700"/>
            <a:ext cx="914400" cy="1219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72D841-5D33-4443-9DAD-B14B4A315708}"/>
              </a:ext>
            </a:extLst>
          </p:cNvPr>
          <p:cNvSpPr txBox="1"/>
          <p:nvPr/>
        </p:nvSpPr>
        <p:spPr>
          <a:xfrm>
            <a:off x="1364835" y="5430830"/>
            <a:ext cx="137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deck</a:t>
            </a:r>
          </a:p>
          <a:p>
            <a:pPr algn="ctr"/>
            <a:r>
              <a:rPr lang="en-US" dirty="0"/>
              <a:t>(unsorted)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3D5EA6-C2FA-8B4E-8AE3-3D47F3A41321}"/>
              </a:ext>
            </a:extLst>
          </p:cNvPr>
          <p:cNvSpPr txBox="1"/>
          <p:nvPr/>
        </p:nvSpPr>
        <p:spPr>
          <a:xfrm>
            <a:off x="9488940" y="551528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right deck</a:t>
            </a:r>
          </a:p>
        </p:txBody>
      </p:sp>
      <p:pic>
        <p:nvPicPr>
          <p:cNvPr id="20" name="Picture 19" descr="b2fv.png">
            <a:extLst>
              <a:ext uri="{FF2B5EF4-FFF2-40B4-BE49-F238E27FC236}">
                <a16:creationId xmlns:a16="http://schemas.microsoft.com/office/drawing/2014/main" id="{3AA0B3BB-84F5-5E40-B550-01EA659554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34" y="4142816"/>
            <a:ext cx="954741" cy="1290918"/>
          </a:xfrm>
          <a:prstGeom prst="rect">
            <a:avLst/>
          </a:prstGeom>
        </p:spPr>
      </p:pic>
      <p:pic>
        <p:nvPicPr>
          <p:cNvPr id="21" name="Picture 20" descr="b2fv.png">
            <a:extLst>
              <a:ext uri="{FF2B5EF4-FFF2-40B4-BE49-F238E27FC236}">
                <a16:creationId xmlns:a16="http://schemas.microsoft.com/office/drawing/2014/main" id="{051957A1-1965-C747-A2FD-3C176C123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68" y="4075351"/>
            <a:ext cx="954741" cy="12909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2E017EE-216E-BE42-8DFE-FB3F513139F8}"/>
              </a:ext>
            </a:extLst>
          </p:cNvPr>
          <p:cNvSpPr txBox="1"/>
          <p:nvPr/>
        </p:nvSpPr>
        <p:spPr>
          <a:xfrm>
            <a:off x="4061920" y="543083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deck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091D2-5845-F540-951A-73494E53035A}"/>
              </a:ext>
            </a:extLst>
          </p:cNvPr>
          <p:cNvSpPr txBox="1"/>
          <p:nvPr/>
        </p:nvSpPr>
        <p:spPr>
          <a:xfrm>
            <a:off x="6804262" y="5436616"/>
            <a:ext cx="130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pivot card</a:t>
            </a:r>
          </a:p>
        </p:txBody>
      </p:sp>
      <p:pic>
        <p:nvPicPr>
          <p:cNvPr id="17" name="Picture 16" descr="b2fv.png">
            <a:extLst>
              <a:ext uri="{FF2B5EF4-FFF2-40B4-BE49-F238E27FC236}">
                <a16:creationId xmlns:a16="http://schemas.microsoft.com/office/drawing/2014/main" id="{32FE0EBE-B02C-EF44-BA2B-0F888FD31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27" y="4144165"/>
            <a:ext cx="954741" cy="1290918"/>
          </a:xfrm>
          <a:prstGeom prst="rect">
            <a:avLst/>
          </a:prstGeom>
        </p:spPr>
      </p:pic>
      <p:pic>
        <p:nvPicPr>
          <p:cNvPr id="18" name="Picture 17" descr="b2fv.png">
            <a:extLst>
              <a:ext uri="{FF2B5EF4-FFF2-40B4-BE49-F238E27FC236}">
                <a16:creationId xmlns:a16="http://schemas.microsoft.com/office/drawing/2014/main" id="{AFD92E54-8015-D340-A5C6-F5616CD2B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61" y="4076700"/>
            <a:ext cx="954741" cy="12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72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Quicksort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Lucida Console" panose="020B0609040504020204" pitchFamily="49" charset="0"/>
                <a:cs typeface="Courier"/>
              </a:rPr>
              <a:t>To </a:t>
            </a:r>
            <a:r>
              <a:rPr lang="en-US" b="1" i="1" dirty="0">
                <a:latin typeface="Lucida Console" panose="020B0609040504020204" pitchFamily="49" charset="0"/>
                <a:cs typeface="Courier"/>
              </a:rPr>
              <a:t>quicksort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:</a:t>
            </a:r>
            <a:br>
              <a:rPr lang="en-US" b="1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move the top of the input deck to the pivot card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b="1" dirty="0">
                <a:latin typeface="Lucida Console" panose="020B0609040504020204" pitchFamily="49" charset="0"/>
                <a:cs typeface="Courier"/>
              </a:rPr>
              <a:t>repeat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if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the top of the input deck is lower than the pivot card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	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then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move the top of the input deck to the left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		</a:t>
            </a:r>
            <a:r>
              <a:rPr lang="en-US" b="1" dirty="0">
                <a:latin typeface="Lucida Console" panose="020B0609040504020204" pitchFamily="49" charset="0"/>
                <a:cs typeface="Courier"/>
              </a:rPr>
              <a:t>else 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move the top of the input deck to the right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b="1" dirty="0">
                <a:latin typeface="Lucida Console" panose="020B0609040504020204" pitchFamily="49" charset="0"/>
                <a:cs typeface="Courier"/>
              </a:rPr>
              <a:t>until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the input deck is empty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move the pivot card to the left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b="1" i="1" dirty="0">
                <a:latin typeface="Lucida Console" panose="020B0609040504020204" pitchFamily="49" charset="0"/>
                <a:cs typeface="Courier"/>
              </a:rPr>
              <a:t>quicksort 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the left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b="1" i="1" dirty="0">
                <a:latin typeface="Lucida Console" panose="020B0609040504020204" pitchFamily="49" charset="0"/>
                <a:cs typeface="Courier"/>
              </a:rPr>
              <a:t>quicksort</a:t>
            </a:r>
            <a:r>
              <a:rPr lang="en-US" dirty="0">
                <a:latin typeface="Lucida Console" panose="020B0609040504020204" pitchFamily="49" charset="0"/>
                <a:cs typeface="Courier"/>
              </a:rPr>
              <a:t> the right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r>
              <a:rPr lang="en-US" dirty="0">
                <a:latin typeface="Lucida Console" panose="020B0609040504020204" pitchFamily="49" charset="0"/>
                <a:cs typeface="Courier"/>
              </a:rPr>
              <a:t>append the right deck to the left deck</a:t>
            </a:r>
            <a:br>
              <a:rPr lang="en-US" dirty="0">
                <a:latin typeface="Lucida Console" panose="020B0609040504020204" pitchFamily="49" charset="0"/>
                <a:cs typeface="Courier"/>
              </a:rPr>
            </a:br>
            <a:endParaRPr lang="en-US" dirty="0">
              <a:latin typeface="Lucida Console" panose="020B0609040504020204" pitchFamily="49" charset="0"/>
              <a:cs typeface="Courier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351C-C260-FB40-A9CF-BC37E6AC09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37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Quicksort Animation</a:t>
            </a:r>
            <a:endParaRPr lang="en-US" dirty="0"/>
          </a:p>
        </p:txBody>
      </p:sp>
      <p:pic>
        <p:nvPicPr>
          <p:cNvPr id="7" name="Content Placeholder 6" descr="quick-sort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7" y="1773238"/>
            <a:ext cx="10944225" cy="446405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A2F513-D306-C848-A40B-DECF1A5EF3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79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Shuffle Sort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is possible to come up with a sort that’s worse than the worst we’ve looked at</a:t>
            </a:r>
          </a:p>
          <a:p>
            <a:pPr lvl="1"/>
            <a:r>
              <a:rPr lang="en-US" dirty="0"/>
              <a:t>Shuffle the deck</a:t>
            </a:r>
          </a:p>
          <a:p>
            <a:pPr lvl="1"/>
            <a:r>
              <a:rPr lang="en-US" dirty="0"/>
              <a:t>If the deck is not yet sorted, repeat the previous step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a full deck of 52 cards, and at ten seconds per shuffle, you might be here for a very long time</a:t>
            </a:r>
          </a:p>
          <a:p>
            <a:pPr marL="0" indent="0">
              <a:buNone/>
            </a:pPr>
            <a:r>
              <a:rPr lang="en-US" dirty="0"/>
              <a:t>A very, very long time – roughly 10</a:t>
            </a:r>
            <a:r>
              <a:rPr lang="en-US" baseline="30000" dirty="0"/>
              <a:t>69</a:t>
            </a:r>
            <a:r>
              <a:rPr lang="en-US" dirty="0"/>
              <a:t> seconds</a:t>
            </a:r>
          </a:p>
          <a:p>
            <a:pPr marL="0" indent="0">
              <a:buNone/>
            </a:pPr>
            <a:r>
              <a:rPr lang="en-US" dirty="0"/>
              <a:t>10</a:t>
            </a:r>
            <a:r>
              <a:rPr lang="en-US" baseline="30000" dirty="0"/>
              <a:t>69</a:t>
            </a:r>
            <a:r>
              <a:rPr lang="en-US" dirty="0"/>
              <a:t> seconds = 1,000,000,000,000,000,000,000,000,000,000,000,000,000,000,000,000,000,000,000,000,000,000,000 seconds</a:t>
            </a:r>
          </a:p>
          <a:p>
            <a:pPr marL="0" indent="0">
              <a:buNone/>
            </a:pPr>
            <a:r>
              <a:rPr lang="en-US" dirty="0"/>
              <a:t>The universe is only 435,000,000,000,000,000 seconds old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EEF00-A470-D644-A7DF-60EA81F0A3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5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 the end of this lecture, you should have an basic intuitive understanding of the following:</a:t>
            </a:r>
          </a:p>
          <a:p>
            <a:pPr lvl="1"/>
            <a:r>
              <a:rPr lang="en-US" dirty="0"/>
              <a:t>Algorithmic complexity</a:t>
            </a:r>
          </a:p>
          <a:p>
            <a:pPr lvl="1"/>
            <a:r>
              <a:rPr lang="en-US" dirty="0"/>
              <a:t>Tractable/Intractable</a:t>
            </a:r>
          </a:p>
          <a:p>
            <a:pPr lvl="1"/>
            <a:r>
              <a:rPr lang="en-US" dirty="0"/>
              <a:t>Decidable/</a:t>
            </a:r>
            <a:r>
              <a:rPr lang="en-US" dirty="0" err="1"/>
              <a:t>Undecidable</a:t>
            </a:r>
            <a:endParaRPr lang="en-US" dirty="0"/>
          </a:p>
          <a:p>
            <a:pPr lvl="1"/>
            <a:r>
              <a:rPr lang="en-US" dirty="0"/>
              <a:t>Computable/</a:t>
            </a:r>
            <a:r>
              <a:rPr lang="en-US" dirty="0" err="1"/>
              <a:t>Noncomputable</a:t>
            </a:r>
            <a:endParaRPr lang="en-US" dirty="0"/>
          </a:p>
          <a:p>
            <a:pPr lvl="1"/>
            <a:r>
              <a:rPr lang="en-US" dirty="0"/>
              <a:t>Turing Machines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A60ED-1676-0B43-80F0-185B878FCE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23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Radix Sort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It’s also possible to do much better if you cheat (sort of)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Radix sort relies on being able to select </a:t>
            </a:r>
            <a:br>
              <a:rPr lang="en-US" dirty="0"/>
            </a:br>
            <a:r>
              <a:rPr lang="en-US" dirty="0"/>
              <a:t>(= compare) many cards at once</a:t>
            </a:r>
          </a:p>
          <a:p>
            <a:r>
              <a:rPr lang="en-US" dirty="0"/>
              <a:t>Herman Hollerith, 1887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(see also Dewdney’s Spaghetti Sort)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977A71-D148-9546-9F81-7205D981AB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39" y="3695919"/>
            <a:ext cx="4357522" cy="2469931"/>
          </a:xfrm>
          <a:prstGeom prst="rect">
            <a:avLst/>
          </a:prstGeom>
        </p:spPr>
      </p:pic>
      <p:pic>
        <p:nvPicPr>
          <p:cNvPr id="7" name="Content Placeholder 4" descr="HollerithPhoto.jpg"/>
          <p:cNvPicPr>
            <a:picLocks noChangeAspect="1"/>
          </p:cNvPicPr>
          <p:nvPr/>
        </p:nvPicPr>
        <p:blipFill>
          <a:blip r:embed="rId4"/>
          <a:srcRect l="-10251" r="-10251"/>
          <a:stretch>
            <a:fillRect/>
          </a:stretch>
        </p:blipFill>
        <p:spPr bwMode="auto">
          <a:xfrm>
            <a:off x="8932985" y="1773238"/>
            <a:ext cx="2881716" cy="344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8216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Divide and Conquer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Binary Search, Quicksort and Merge Sort are all recursive algorithms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algorithms break the larger problem into more manageable sub-problems, and deal with those separately</a:t>
            </a:r>
          </a:p>
          <a:p>
            <a:pPr lvl="1"/>
            <a:r>
              <a:rPr lang="en-US" dirty="0"/>
              <a:t>Sub-problems are of the same kind as the original problem</a:t>
            </a:r>
          </a:p>
          <a:p>
            <a:pPr lvl="1"/>
            <a:r>
              <a:rPr lang="en-US" dirty="0"/>
              <a:t>Deal with the sub-problems in the same way as the original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46345-6858-8944-A97D-9F22DD66DA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2691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3565992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O Notation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When we compare the complexities of algorithms, we care about the maximum number of steps (comparisons, </a:t>
                </a:r>
                <a:r>
                  <a:rPr lang="en-US" dirty="0" err="1"/>
                  <a:t>etc</a:t>
                </a:r>
                <a:r>
                  <a:rPr lang="en-US" dirty="0"/>
                  <a:t>) that it takes to carry out the algorithm, compared to the size of the problem </a:t>
                </a:r>
              </a:p>
              <a:p>
                <a:r>
                  <a:rPr lang="en-US" dirty="0"/>
                  <a:t>Maximum number of steps – we consider the worst case</a:t>
                </a:r>
              </a:p>
              <a:p>
                <a:r>
                  <a:rPr lang="en-US" dirty="0"/>
                  <a:t>Finding the smallest item in an unsorted list of n items requires an exhaustive search – comparison with each of the n items in turn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complexity</a:t>
                </a:r>
                <a:br>
                  <a:rPr lang="en-US" dirty="0"/>
                </a:br>
                <a:r>
                  <a:rPr lang="en-US" dirty="0"/>
                  <a:t>(typically read as “order n” or “linear complexity”)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 t="-852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60C4-007A-2E45-9F9F-7A9A762C79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8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Orders of Magnitude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care about orders of magnitude of complexity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 algorithm taking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steps is treated the same as one taking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Multiplication by a constant factor is irrelevant</a:t>
                </a:r>
              </a:p>
              <a:p>
                <a:pPr lvl="1"/>
                <a:r>
                  <a:rPr lang="en-US" dirty="0"/>
                  <a:t>Logarithm base is irrelevant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 algorithm taking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steps is treated the same as one taking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30000" dirty="0"/>
              </a:p>
              <a:p>
                <a:pPr lvl="1"/>
                <a:r>
                  <a:rPr lang="en-US" dirty="0"/>
                  <a:t>Only the dominant term is relevant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EEBB0-7C17-E449-97C7-65568EE4DB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76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Orders of Magnitude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792811571"/>
                  </p:ext>
                </p:extLst>
              </p:nvPr>
            </p:nvGraphicFramePr>
            <p:xfrm>
              <a:off x="623888" y="1773238"/>
              <a:ext cx="10944224" cy="33375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6882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611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9948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Order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Examples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odd/even testing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logarithmic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binary search of an ordered list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exhaustive search of an unordered list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⁡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log-linear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sort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baseline="3000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quadratic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bubble</a:t>
                          </a:r>
                          <a:r>
                            <a:rPr lang="en-US" baseline="0" dirty="0"/>
                            <a:t> sort, selection sort, insertion sort, quicksort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baseline="30000" dirty="0" err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),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&gt;2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polynomial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baseline="30000" dirty="0" err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exponential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Towers of Hanoi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!)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factorial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shuffle sort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792811571"/>
                  </p:ext>
                </p:extLst>
              </p:nvPr>
            </p:nvGraphicFramePr>
            <p:xfrm>
              <a:off x="623888" y="1773238"/>
              <a:ext cx="10944224" cy="333756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6882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611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99483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Order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Name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Examples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752" t="-103333" r="-548872" b="-7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odd/even testing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752" t="-210345" r="-548872" b="-6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logarithmic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binary search of an ordered list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752" t="-310345" r="-548872" b="-5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linear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exhaustive search of an unordered list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752" t="-396667" r="-548872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log-linear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merge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sort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752" t="-513793" r="-548872" b="-3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quadratic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bubble</a:t>
                          </a:r>
                          <a:r>
                            <a:rPr lang="en-US" baseline="0" dirty="0"/>
                            <a:t> sort, selection sort, insertion sort, quicksort</a:t>
                          </a:r>
                          <a:endParaRPr lang="en-US" dirty="0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752" t="-613793" r="-548872" b="-2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polynomial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752" t="-690000" r="-548872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exponential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Towers of Hanoi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9392" marR="119392">
                        <a:blipFill>
                          <a:blip r:embed="rId2"/>
                          <a:stretch>
                            <a:fillRect l="-752" t="-817241" r="-548872" b="-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factorial</a:t>
                          </a:r>
                        </a:p>
                      </a:txBody>
                      <a:tcPr marL="119392" marR="119392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shuffle sort</a:t>
                          </a:r>
                        </a:p>
                      </a:txBody>
                      <a:tcPr marL="119392" marR="119392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0C618-40EE-DB49-B8DE-BE058DCE03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96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Case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Worst case complexity isn’t the whole picture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Worst cases may be rare – we’re more interested in how well an algorithm performs for typical data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example, the worst case complexity for Quicksort is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the average case complexity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Worst case typically occurs when the list is already sorted, and we choose the first item in the list as the pivot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 r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D942F-B37F-4448-9777-909666EFD1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48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Brute Force and Ignorance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Can’t we just buy a bigger computer?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59147A-FFEE-8B42-8D11-A994FA9B53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4C3F3C5-A376-C240-905C-F8B0136D182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33178256"/>
              </p:ext>
            </p:extLst>
          </p:nvPr>
        </p:nvGraphicFramePr>
        <p:xfrm>
          <a:off x="623887" y="4076700"/>
          <a:ext cx="10944224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dirty="0"/>
                        <a:t>Complexity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Size of problem solvable</a:t>
                      </a:r>
                      <a:r>
                        <a:rPr lang="en-US" baseline="0" dirty="0"/>
                        <a:t> in one hour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 x</a:t>
                      </a:r>
                      <a:r>
                        <a:rPr lang="en-US" baseline="0" dirty="0"/>
                        <a:t> faster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1000,000 x faster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1000000A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O(n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31.6B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O(2</a:t>
                      </a:r>
                      <a:r>
                        <a:rPr lang="en-US" baseline="30000" dirty="0"/>
                        <a:t>n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+ 9.97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+ 19.93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634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67" y="591642"/>
            <a:ext cx="8808281" cy="568379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1B8318-42B1-3E45-BE17-28FB420902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01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Reasonable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Fundamental classification of algorithmic complexities into </a:t>
                </a:r>
                <a:r>
                  <a:rPr lang="en-US" i="1" dirty="0"/>
                  <a:t>reasonable</a:t>
                </a:r>
                <a:r>
                  <a:rPr lang="en-US" dirty="0"/>
                  <a:t> and </a:t>
                </a:r>
                <a:r>
                  <a:rPr lang="en-US" i="1" dirty="0"/>
                  <a:t>unreasonable</a:t>
                </a:r>
              </a:p>
              <a:p>
                <a:pPr marL="0" indent="0">
                  <a:buNone/>
                </a:pPr>
                <a:r>
                  <a:rPr lang="en-US" dirty="0"/>
                  <a:t>Polynomial time algorithms are considered </a:t>
                </a:r>
                <a:r>
                  <a:rPr lang="en-US" i="1" dirty="0"/>
                  <a:t>reasonable</a:t>
                </a:r>
              </a:p>
              <a:p>
                <a:pPr lvl="1"/>
                <a:r>
                  <a:rPr lang="en-US" dirty="0"/>
                  <a:t>Complexity is bounded from above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some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 greater value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for all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from some point onwards</a:t>
                </a:r>
              </a:p>
              <a:p>
                <a:pPr marL="3600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Super-polynomial algorithms are considered </a:t>
                </a:r>
                <a:r>
                  <a:rPr lang="en-US" i="1" dirty="0"/>
                  <a:t>unreasonable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CAFE6-B53C-5943-88A4-B9CDEBE61F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algorithm?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Definition</a:t>
            </a:r>
            <a:r>
              <a:rPr lang="en-US" dirty="0"/>
              <a:t>: an effective method for solving a problem, expressed as a sequence of steps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By an </a:t>
            </a:r>
            <a:r>
              <a:rPr lang="en-US" i="1" dirty="0"/>
              <a:t>effective</a:t>
            </a:r>
            <a:r>
              <a:rPr lang="en-US" dirty="0"/>
              <a:t> method, we mean that an algorithm will:</a:t>
            </a:r>
          </a:p>
          <a:p>
            <a:pPr lvl="1"/>
            <a:r>
              <a:rPr lang="en-US" dirty="0"/>
              <a:t>always give some answer</a:t>
            </a:r>
          </a:p>
          <a:p>
            <a:pPr lvl="1"/>
            <a:r>
              <a:rPr lang="en-US" dirty="0"/>
              <a:t>always give the correct answer </a:t>
            </a:r>
          </a:p>
          <a:p>
            <a:pPr lvl="1"/>
            <a:r>
              <a:rPr lang="en-US" dirty="0"/>
              <a:t>always be completed in a finite number of steps</a:t>
            </a:r>
          </a:p>
          <a:p>
            <a:pPr lvl="1"/>
            <a:r>
              <a:rPr lang="en-US" dirty="0"/>
              <a:t>work for all instances of problems of the class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9FD4B-31BB-AB4B-8E76-5EFEDA050A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56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67" y="591642"/>
            <a:ext cx="8808281" cy="568379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8275882" y="3007261"/>
            <a:ext cx="2846107" cy="3395222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252079" y="582564"/>
            <a:ext cx="5194968" cy="1514248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7474" y="2103825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Unreasonable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70211" y="2531615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Reasonable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416745D-3871-D741-B975-F3A8B9388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ACB561-351D-8D47-93D0-231296E62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83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Tractability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classify algorithms as reasonable or unreasonable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classify problems as </a:t>
            </a:r>
            <a:r>
              <a:rPr lang="en-US" i="1" dirty="0"/>
              <a:t>tractable</a:t>
            </a:r>
            <a:r>
              <a:rPr lang="en-US" dirty="0"/>
              <a:t> or </a:t>
            </a:r>
            <a:r>
              <a:rPr lang="en-US" i="1" dirty="0"/>
              <a:t>intractable</a:t>
            </a:r>
          </a:p>
          <a:p>
            <a:r>
              <a:rPr lang="en-US" dirty="0"/>
              <a:t>A problem that admits a reasonable (polynomial time) solution is said to be </a:t>
            </a:r>
            <a:r>
              <a:rPr lang="en-US" i="1" dirty="0"/>
              <a:t>tractable</a:t>
            </a:r>
          </a:p>
          <a:p>
            <a:r>
              <a:rPr lang="en-US" dirty="0"/>
              <a:t>A problem that admits only unreasonable (super-polynomial time) solutions is said to be </a:t>
            </a:r>
            <a:r>
              <a:rPr lang="en-US" i="1" dirty="0"/>
              <a:t>intractable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0E9AF-1006-494B-9D6F-8E3DC8988D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634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Tractability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There’s worse to come…</a:t>
            </a:r>
          </a:p>
          <a:p>
            <a:endParaRPr lang="en-US"/>
          </a:p>
          <a:p>
            <a:r>
              <a:rPr lang="en-US"/>
              <a:t>Even a super-polynomial algorithm completes in finite time</a:t>
            </a:r>
          </a:p>
          <a:p>
            <a:endParaRPr lang="en-US"/>
          </a:p>
          <a:p>
            <a:r>
              <a:rPr lang="en-US"/>
              <a:t>What if our algorithm requires infinite time?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D6F67-6910-D14D-8334-6C7F2C7E1E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730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Noncomputability and Undecidability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problem that admits no solutions (no algorithms that run in finite time) is said to be </a:t>
            </a:r>
            <a:r>
              <a:rPr lang="en-US" i="1" dirty="0" err="1"/>
              <a:t>noncomputable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noncomputable</a:t>
            </a:r>
            <a:r>
              <a:rPr lang="en-US" dirty="0"/>
              <a:t> decision problem (a problem for which the only possible outputs are “yes” and “no”) is said to be </a:t>
            </a:r>
            <a:r>
              <a:rPr lang="en-US" i="1" dirty="0"/>
              <a:t>undecidable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E57FF-8B16-0F48-8547-E17F5780DF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28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Halting Problem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Given an algorithm and an input, determine whether the algorithm will eventually halt when run with that input, or will run forever</a:t>
            </a:r>
          </a:p>
          <a:p>
            <a:endParaRPr lang="en-US"/>
          </a:p>
          <a:p>
            <a:r>
              <a:rPr lang="en-US"/>
              <a:t>An undecidable problem!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033D0-6E95-024F-A7A0-7288F87E42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67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Halting Problem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we tell if this algorithm will terminate?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Lucida Console" panose="020B0609040504020204" pitchFamily="49" charset="0"/>
              </a:rPr>
              <a:t>while</a:t>
            </a:r>
            <a:r>
              <a:rPr lang="en-US" dirty="0">
                <a:latin typeface="Lucida Console" panose="020B0609040504020204" pitchFamily="49" charset="0"/>
              </a:rPr>
              <a:t> x != 1 </a:t>
            </a:r>
            <a:r>
              <a:rPr lang="en-US" b="1" dirty="0">
                <a:latin typeface="Lucida Console" panose="020B0609040504020204" pitchFamily="49" charset="0"/>
              </a:rPr>
              <a:t>do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	x = x – 2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end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1ABFB-E168-C148-8F65-F8C2035564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45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Halting Problem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we tell if this algorithm will terminate?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Lucida Console" panose="020B0609040504020204" pitchFamily="49" charset="0"/>
              </a:rPr>
              <a:t>while</a:t>
            </a:r>
            <a:r>
              <a:rPr lang="en-US" dirty="0">
                <a:latin typeface="Lucida Console" panose="020B0609040504020204" pitchFamily="49" charset="0"/>
              </a:rPr>
              <a:t> x != 1 do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b="1" dirty="0">
                <a:latin typeface="Lucida Console" panose="020B0609040504020204" pitchFamily="49" charset="0"/>
              </a:rPr>
              <a:t>if</a:t>
            </a:r>
            <a:r>
              <a:rPr lang="en-US" dirty="0">
                <a:latin typeface="Lucida Console" panose="020B0609040504020204" pitchFamily="49" charset="0"/>
              </a:rPr>
              <a:t> x is even 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b="1" dirty="0">
                <a:latin typeface="Lucida Console" panose="020B0609040504020204" pitchFamily="49" charset="0"/>
              </a:rPr>
              <a:t>then</a:t>
            </a:r>
            <a:r>
              <a:rPr lang="en-US" dirty="0">
                <a:latin typeface="Lucida Console" panose="020B0609040504020204" pitchFamily="49" charset="0"/>
              </a:rPr>
              <a:t> x = x/2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b="1" dirty="0">
                <a:latin typeface="Lucida Console" panose="020B0609040504020204" pitchFamily="49" charset="0"/>
              </a:rPr>
              <a:t>else</a:t>
            </a:r>
            <a:r>
              <a:rPr lang="en-US" dirty="0">
                <a:latin typeface="Lucida Console" panose="020B0609040504020204" pitchFamily="49" charset="0"/>
              </a:rPr>
              <a:t> x = 3x + 1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end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EF0BF-64B9-0B44-BB17-51C87D3AB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89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Halting Problem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We can’t produce an answer to the halting problem by simply executing the algorithm</a:t>
            </a:r>
          </a:p>
          <a:p>
            <a:r>
              <a:rPr lang="en-US"/>
              <a:t>If execution terminates, we can answer “yes”</a:t>
            </a:r>
          </a:p>
          <a:p>
            <a:r>
              <a:rPr lang="en-US"/>
              <a:t>When do we decide that the algorithm is not going to terminate?</a:t>
            </a:r>
            <a:br>
              <a:rPr lang="en-US"/>
            </a:br>
            <a:br>
              <a:rPr lang="en-US"/>
            </a:br>
            <a:r>
              <a:rPr lang="en-US"/>
              <a:t>(do we wait an infinite amount of time?)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7D51B-934D-794D-A9BB-8E3AA8A8A0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35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Halting Problem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Does the decidability of the Halting Problem depend on the expressiveness of our programming language?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Lucida Console" panose="020B0609040504020204" pitchFamily="49" charset="0"/>
              </a:rPr>
              <a:t>if</a:t>
            </a:r>
            <a:r>
              <a:rPr lang="en-US" dirty="0">
                <a:latin typeface="Lucida Console" panose="020B0609040504020204" pitchFamily="49" charset="0"/>
              </a:rPr>
              <a:t> algorithm R halts on input X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b="1" dirty="0">
                <a:latin typeface="Lucida Console" panose="020B0609040504020204" pitchFamily="49" charset="0"/>
              </a:rPr>
              <a:t>then</a:t>
            </a:r>
            <a:r>
              <a:rPr lang="en-US" dirty="0">
                <a:latin typeface="Lucida Console" panose="020B0609040504020204" pitchFamily="49" charset="0"/>
              </a:rPr>
              <a:t> return “yes”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	</a:t>
            </a:r>
            <a:r>
              <a:rPr lang="en-US" b="1" dirty="0">
                <a:latin typeface="Lucida Console" panose="020B0609040504020204" pitchFamily="49" charset="0"/>
              </a:rPr>
              <a:t>else</a:t>
            </a:r>
            <a:r>
              <a:rPr lang="en-US" dirty="0">
                <a:latin typeface="Lucida Console" panose="020B0609040504020204" pitchFamily="49" charset="0"/>
              </a:rPr>
              <a:t> return “no”</a:t>
            </a:r>
          </a:p>
          <a:p>
            <a:endParaRPr lang="en-US" dirty="0"/>
          </a:p>
          <a:p>
            <a:r>
              <a:rPr lang="en-US" dirty="0"/>
              <a:t>We can’t correctly implement this in any effectively executable programming language</a:t>
            </a:r>
          </a:p>
          <a:p>
            <a:r>
              <a:rPr lang="en-US" dirty="0"/>
              <a:t>The notion of computability is central to the Church-Turing Thesis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3BF0E-50CF-7242-9E89-F867E05A6E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07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first, some background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Early C20th attempts to clarify the foundations of mathematics were riven by paradoxes and inconsistencies</a:t>
            </a:r>
          </a:p>
          <a:p>
            <a:endParaRPr lang="en-US"/>
          </a:p>
          <a:p>
            <a:r>
              <a:rPr lang="en-US"/>
              <a:t>In the 1920s, David Hilbert proposed a programme to ground all existing theories to a finite, complete set of axioms: a decision procedure for all mathematics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5711BA-2B8B-E840-90F0-B7C37A4C89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recipe card stack.jpg">
            <a:extLst>
              <a:ext uri="{FF2B5EF4-FFF2-40B4-BE49-F238E27FC236}">
                <a16:creationId xmlns:a16="http://schemas.microsoft.com/office/drawing/2014/main" id="{1F04275F-5144-2A40-8BF8-626293B658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1595" b="1340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6C3FB12-11AA-5642-8219-2A47EC3B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simply, an algorithm is a recipe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7E9538-7BC4-1143-BC22-FE788ABA1C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0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 bwMode="auto">
          <a:xfrm>
            <a:off x="2076938" y="2149992"/>
            <a:ext cx="3792812" cy="2434709"/>
          </a:xfrm>
          <a:prstGeom prst="wedgeRoundRectCallout">
            <a:avLst>
              <a:gd name="adj1" fmla="val 45645"/>
              <a:gd name="adj2" fmla="val 59484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The </a:t>
            </a:r>
            <a:r>
              <a:rPr lang="en-US" sz="2000" dirty="0" err="1"/>
              <a:t>entscheidungsproblem</a:t>
            </a:r>
            <a:r>
              <a:rPr lang="en-US" sz="2000" dirty="0"/>
              <a:t> is solved when we know a procedure that allows for any given logical expression to decide by finitely many operations its validity or </a:t>
            </a:r>
            <a:r>
              <a:rPr lang="en-US" sz="2000" dirty="0" err="1"/>
              <a:t>satisfiability</a:t>
            </a:r>
            <a:r>
              <a:rPr lang="en-US" sz="2000" dirty="0"/>
              <a:t>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David Hilbert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0768D-6FCC-F74E-B324-2CD6B0AD23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F2C5DED-59EE-304A-92A3-514D2A5F50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5593" b="5593"/>
          <a:stretch>
            <a:fillRect/>
          </a:stretch>
        </p:blipFill>
        <p:spPr>
          <a:xfrm>
            <a:off x="7001765" y="1773238"/>
            <a:ext cx="3732021" cy="4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47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Kurt </a:t>
            </a:r>
            <a:r>
              <a:rPr lang="sv-SE" dirty="0"/>
              <a:t>Gödel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0B8619-081E-7943-AB4F-B9A67FACBF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1867007" y="1780890"/>
            <a:ext cx="4624798" cy="3115747"/>
          </a:xfrm>
          <a:prstGeom prst="wedgeRoundRectCallout">
            <a:avLst>
              <a:gd name="adj1" fmla="val 40375"/>
              <a:gd name="adj2" fmla="val 61185"/>
              <a:gd name="adj3" fmla="val 16667"/>
            </a:avLst>
          </a:prstGeom>
          <a:solidFill>
            <a:schemeClr val="bg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For any computable axiomatic system that is powerful enough to describe the arithmetic of the natural numbers: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If the system is consistent, it cannot be complete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The consistency of the axioms cannot be proven within the system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07DAE4-CDB0-EE45-A049-BAE01B07730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130791" y="1773238"/>
            <a:ext cx="3473968" cy="4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598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Church-Turing Thesis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Formulated independently by Alonzo Church and Alan Turing in the mid-1930s</a:t>
            </a:r>
          </a:p>
          <a:p>
            <a:endParaRPr lang="en-US"/>
          </a:p>
          <a:p>
            <a:r>
              <a:rPr lang="en-US"/>
              <a:t>Any computable problem can be solved by a Turing machine</a:t>
            </a:r>
          </a:p>
          <a:p>
            <a:endParaRPr lang="en-US"/>
          </a:p>
          <a:p>
            <a:r>
              <a:rPr lang="en-US"/>
              <a:t>A response to David Hilbert’s </a:t>
            </a:r>
            <a:r>
              <a:rPr lang="de-DE"/>
              <a:t>Entscheidungsproblem, via the Halting Problem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D8313-EAB4-7046-B2CB-5E7EAB4507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38" y="1773236"/>
            <a:ext cx="2555630" cy="3254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5943" y="2857674"/>
            <a:ext cx="2702169" cy="33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003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Turing Machine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 abstraction of a computing device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grounding for considerations of complexity and computability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500E39-32F8-3E4A-9AA9-45219544E4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759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Turing Machine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A tape of infinite length, divided into cells, each of which may contain a symbol from some finite alphabet</a:t>
            </a:r>
          </a:p>
          <a:p>
            <a:r>
              <a:rPr lang="en-US"/>
              <a:t>A head that can move the tape left and right, and read from and write to the cell under head</a:t>
            </a:r>
          </a:p>
          <a:p>
            <a:r>
              <a:rPr lang="en-US"/>
              <a:t>A record of the state of the machine</a:t>
            </a:r>
          </a:p>
          <a:p>
            <a:r>
              <a:rPr lang="en-US"/>
              <a:t>A table of instructions that control the behaviour (writing, moving) of the machine in response to the current state and the symbol under the head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FB86E-7E9B-944F-9482-AC60A9E056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26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ringFull560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985871"/>
            <a:ext cx="10944225" cy="49444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3CA09-55F2-8648-BBFD-57A86E2523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550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771" b="777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 Program: Palindrome Detection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http://www.flickr.com/photos/mwichary/3368836377/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037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5969836"/>
              </p:ext>
            </p:extLst>
          </p:nvPr>
        </p:nvGraphicFramePr>
        <p:xfrm>
          <a:off x="623887" y="692150"/>
          <a:ext cx="10944225" cy="57409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88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8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State</a:t>
                      </a:r>
                    </a:p>
                  </a:txBody>
                  <a:tcPr marL="119392" marR="11939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Read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Write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Move</a:t>
                      </a:r>
                    </a:p>
                  </a:txBody>
                  <a:tcPr marL="119392" marR="119392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Next</a:t>
                      </a:r>
                    </a:p>
                  </a:txBody>
                  <a:tcPr marL="119392" marR="1193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mark</a:t>
                      </a:r>
                    </a:p>
                  </a:txBody>
                  <a:tcPr marL="119392" marR="119392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</a:t>
                      </a:r>
                    </a:p>
                  </a:txBody>
                  <a:tcPr marL="119392" marR="119392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move-a</a:t>
                      </a:r>
                    </a:p>
                  </a:txBody>
                  <a:tcPr marL="119392" marR="119392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mark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mark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move-b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move-a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move-a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move-a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move-a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move-a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test-a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move-b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move-b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move-b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move-b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move-b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test-b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test-a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test-a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test-a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return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test-b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test-b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test-b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return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return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return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return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return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2155">
                <a:tc>
                  <a:txBody>
                    <a:bodyPr/>
                    <a:lstStyle/>
                    <a:p>
                      <a:r>
                        <a:rPr lang="en-US" sz="1200" dirty="0"/>
                        <a:t>return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#</a:t>
                      </a:r>
                    </a:p>
                  </a:txBody>
                  <a:tcPr marL="119392" marR="11939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mark</a:t>
                      </a:r>
                    </a:p>
                  </a:txBody>
                  <a:tcPr marL="119392" marR="119392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CB58D-B60A-CE42-8609-16D3DCDFDE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182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temach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11" y="575837"/>
            <a:ext cx="8087889" cy="571531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E069A-2F43-6A41-882B-9D903A1CE5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550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Turing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Turing machine that can simulate an arbitrary Turing machine on arbitrary input</a:t>
            </a:r>
          </a:p>
          <a:p>
            <a:r>
              <a:rPr lang="en-US" dirty="0"/>
              <a:t>Reads a description of the machine to be simulated from the tape (in addition to the input)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82D01-4472-FA41-8D32-25FB2B308D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Algorithmic Complexity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all algorithms are effective (always produce a correct answer), what makes one algorithm better than another?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long does the algorithm take to complete?</a:t>
            </a:r>
            <a:br>
              <a:rPr lang="en-US" dirty="0"/>
            </a:br>
            <a:r>
              <a:rPr lang="en-US" dirty="0"/>
              <a:t>(how many steps are in the recipe)</a:t>
            </a:r>
          </a:p>
          <a:p>
            <a:pPr lvl="1"/>
            <a:r>
              <a:rPr lang="en-US" dirty="0"/>
              <a:t>Time complexity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many resources does the algorithm take to complete?</a:t>
            </a:r>
            <a:br>
              <a:rPr lang="en-US" dirty="0"/>
            </a:br>
            <a:r>
              <a:rPr lang="en-US" dirty="0"/>
              <a:t>(how big a kitchen do you need)</a:t>
            </a:r>
          </a:p>
          <a:p>
            <a:pPr lvl="1"/>
            <a:r>
              <a:rPr lang="en-US" dirty="0"/>
              <a:t>Space complexity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F96537-BC1A-424E-860E-F5E15DAA2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David </a:t>
            </a:r>
            <a:r>
              <a:rPr lang="en-US" dirty="0" err="1"/>
              <a:t>Harel</a:t>
            </a:r>
            <a:r>
              <a:rPr lang="en-US" dirty="0"/>
              <a:t> and </a:t>
            </a:r>
            <a:r>
              <a:rPr lang="en-US" dirty="0" err="1"/>
              <a:t>Yishai</a:t>
            </a:r>
            <a:r>
              <a:rPr lang="en-US" dirty="0"/>
              <a:t> Feldman (2004) </a:t>
            </a:r>
            <a:r>
              <a:rPr lang="en-US" dirty="0" err="1"/>
              <a:t>Algorithmics</a:t>
            </a:r>
            <a:r>
              <a:rPr lang="en-US" dirty="0"/>
              <a:t>: The Spirit of Computing, </a:t>
            </a:r>
            <a:br>
              <a:rPr lang="en-US" dirty="0"/>
            </a:br>
            <a:r>
              <a:rPr lang="en-US" dirty="0"/>
              <a:t>Boston: Addison-Wesley.</a:t>
            </a:r>
          </a:p>
          <a:p>
            <a:pPr lvl="1"/>
            <a:r>
              <a:rPr lang="en-US" dirty="0"/>
              <a:t>Ch.6 covers complexity</a:t>
            </a:r>
          </a:p>
          <a:p>
            <a:pPr lvl="1"/>
            <a:r>
              <a:rPr lang="en-US" dirty="0"/>
              <a:t>Ch.7 covers tractability</a:t>
            </a:r>
          </a:p>
          <a:p>
            <a:pPr lvl="1"/>
            <a:r>
              <a:rPr lang="en-US" dirty="0"/>
              <a:t>Ch.8 covers computability</a:t>
            </a:r>
          </a:p>
          <a:p>
            <a:pPr lvl="1"/>
            <a:r>
              <a:rPr lang="en-US" dirty="0"/>
              <a:t>Ch.9 covers universality</a:t>
            </a:r>
          </a:p>
        </p:txBody>
      </p:sp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A3CF3D72-9EB1-9A4C-891A-15E7E950E42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104476" y="1773238"/>
            <a:ext cx="3526599" cy="446405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1A0789-441D-7F49-B9D6-9E2B360B26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8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FD18D-1441-6140-97C7-BF2947A23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941F-BFB4-8E48-9A45-7662A69586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Douglas Hofstadter (1979) Gödel, Escher, Bach: An Eternal Golden Braid, New York: Basic Books.</a:t>
            </a:r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9103D5E8-74C3-3748-968E-A04C292C561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399103" y="1773238"/>
            <a:ext cx="2937344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B9A25-FECA-894C-84E1-94C253E7B9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1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956" b="7956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23D43"/>
                </a:solidFill>
              </a:rPr>
              <a:t>Exercise 1: Searching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323D43"/>
                </a:solidFill>
              </a:rPr>
              <a:t>http://www.flickr.com/photos/hippie/2562630928/</a:t>
            </a:r>
            <a:endParaRPr lang="en-US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2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the deck is unsorted, we must search the cards in order</a:t>
            </a:r>
          </a:p>
          <a:p>
            <a:pPr lvl="1"/>
            <a:r>
              <a:rPr lang="en-US" dirty="0"/>
              <a:t>Exhaustive Search</a:t>
            </a:r>
          </a:p>
          <a:p>
            <a:pPr marL="0" indent="0">
              <a:buNone/>
            </a:pPr>
            <a:r>
              <a:rPr lang="en-US" dirty="0"/>
              <a:t>If the deck is sorted, we can jump ahead to ‘the right area’</a:t>
            </a:r>
          </a:p>
          <a:p>
            <a:pPr lvl="1"/>
            <a:r>
              <a:rPr lang="en-US" dirty="0"/>
              <a:t>Interpolation Search</a:t>
            </a:r>
          </a:p>
          <a:p>
            <a:pPr marL="0" indent="0">
              <a:buNone/>
            </a:pPr>
            <a:r>
              <a:rPr lang="en-US" dirty="0"/>
              <a:t>Exhaustive search takes longer – but how much longer?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the deck contains N cards, then on average we’ll have to examine N/2 cards (i.e. search halfway through)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C0FE3-8669-D640-A867-0BA3E1CED9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Search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an interpolation search, we have enough knowledge of the data to be able to guess roughly where the target ought to be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if we only know that the data is sorted?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3D7C6F-5406-0242-89AE-93107F7664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42991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4456</TotalTime>
  <Words>1903</Words>
  <Application>Microsoft Macintosh PowerPoint</Application>
  <PresentationFormat>Widescreen</PresentationFormat>
  <Paragraphs>423</Paragraphs>
  <Slides>61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61</vt:i4>
      </vt:variant>
    </vt:vector>
  </HeadingPairs>
  <TitlesOfParts>
    <vt:vector size="75" baseType="lpstr">
      <vt:lpstr>Arial</vt:lpstr>
      <vt:lpstr>Calibri</vt:lpstr>
      <vt:lpstr>Cambria Math</vt:lpstr>
      <vt:lpstr>Lucida Console</vt:lpstr>
      <vt:lpstr>Lucida Grande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Algorithmic Complexity  and Computability</vt:lpstr>
      <vt:lpstr>Learning Outcomes</vt:lpstr>
      <vt:lpstr>What is an algorithm?</vt:lpstr>
      <vt:lpstr>Put simply, an algorithm is a recipe</vt:lpstr>
      <vt:lpstr>Algorithmic Complexity</vt:lpstr>
      <vt:lpstr>Exercise 1: Searching</vt:lpstr>
      <vt:lpstr>Searching</vt:lpstr>
      <vt:lpstr>Interpolation Search</vt:lpstr>
      <vt:lpstr>Binary Search</vt:lpstr>
      <vt:lpstr>Exercise 2: Sorting</vt:lpstr>
      <vt:lpstr>Exercise 2: Sorting</vt:lpstr>
      <vt:lpstr>Selection Sort</vt:lpstr>
      <vt:lpstr>Selection Sort</vt:lpstr>
      <vt:lpstr>Selection Sort Animation</vt:lpstr>
      <vt:lpstr>Insertion Sort</vt:lpstr>
      <vt:lpstr>Insertion Sort</vt:lpstr>
      <vt:lpstr>Insertion Sort Animation</vt:lpstr>
      <vt:lpstr>Bubble Sort</vt:lpstr>
      <vt:lpstr>Bubble Sort</vt:lpstr>
      <vt:lpstr>Bubble Sort Animation</vt:lpstr>
      <vt:lpstr>Merge Sort</vt:lpstr>
      <vt:lpstr>Merge Sort</vt:lpstr>
      <vt:lpstr>Merge Sort</vt:lpstr>
      <vt:lpstr>Merge Sort Animation</vt:lpstr>
      <vt:lpstr>Quicksort</vt:lpstr>
      <vt:lpstr>Quicksort</vt:lpstr>
      <vt:lpstr>Quicksort Animation</vt:lpstr>
      <vt:lpstr>Shuffle Sort</vt:lpstr>
      <vt:lpstr>Radix Sort</vt:lpstr>
      <vt:lpstr>Divide and Conquer</vt:lpstr>
      <vt:lpstr>Complexity</vt:lpstr>
      <vt:lpstr>Big O Notation</vt:lpstr>
      <vt:lpstr>Orders of Magnitude</vt:lpstr>
      <vt:lpstr>Orders of Magnitude</vt:lpstr>
      <vt:lpstr>Average Case</vt:lpstr>
      <vt:lpstr>Brute Force and Ignorance</vt:lpstr>
      <vt:lpstr>PowerPoint Presentation</vt:lpstr>
      <vt:lpstr>Reasonable</vt:lpstr>
      <vt:lpstr>PowerPoint Presentation</vt:lpstr>
      <vt:lpstr>Tractability</vt:lpstr>
      <vt:lpstr>Beyond Tractability</vt:lpstr>
      <vt:lpstr>Noncomputability and Undecidability</vt:lpstr>
      <vt:lpstr>The Halting Problem</vt:lpstr>
      <vt:lpstr>The Halting Problem</vt:lpstr>
      <vt:lpstr>The Halting Problem</vt:lpstr>
      <vt:lpstr>The Halting Problem</vt:lpstr>
      <vt:lpstr>The Halting Problem</vt:lpstr>
      <vt:lpstr>But first, some background</vt:lpstr>
      <vt:lpstr>David Hilbert</vt:lpstr>
      <vt:lpstr>Kurt Gödel</vt:lpstr>
      <vt:lpstr>The Church-Turing Thesis</vt:lpstr>
      <vt:lpstr>The Turing Machine</vt:lpstr>
      <vt:lpstr>The Turing Machine</vt:lpstr>
      <vt:lpstr>PowerPoint Presentation</vt:lpstr>
      <vt:lpstr>Example Program: Palindrome Detection</vt:lpstr>
      <vt:lpstr>PowerPoint Presentation</vt:lpstr>
      <vt:lpstr>PowerPoint Presentation</vt:lpstr>
      <vt:lpstr>Universal Turing Machines</vt:lpstr>
      <vt:lpstr>Further Reading</vt:lpstr>
      <vt:lpstr>Further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Gibbins N.M.</cp:lastModifiedBy>
  <cp:revision>27</cp:revision>
  <dcterms:created xsi:type="dcterms:W3CDTF">2019-02-13T13:18:19Z</dcterms:created>
  <dcterms:modified xsi:type="dcterms:W3CDTF">2019-02-28T15:33:08Z</dcterms:modified>
</cp:coreProperties>
</file>