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44" r:id="rId1"/>
  </p:sldMasterIdLst>
  <p:notesMasterIdLst>
    <p:notesMasterId r:id="rId55"/>
  </p:notesMasterIdLst>
  <p:sldIdLst>
    <p:sldId id="396" r:id="rId2"/>
    <p:sldId id="440" r:id="rId3"/>
    <p:sldId id="269" r:id="rId4"/>
    <p:sldId id="438" r:id="rId5"/>
    <p:sldId id="266" r:id="rId6"/>
    <p:sldId id="267" r:id="rId7"/>
    <p:sldId id="268" r:id="rId8"/>
    <p:sldId id="274" r:id="rId9"/>
    <p:sldId id="270" r:id="rId10"/>
    <p:sldId id="272" r:id="rId11"/>
    <p:sldId id="273" r:id="rId12"/>
    <p:sldId id="434" r:id="rId13"/>
    <p:sldId id="475" r:id="rId14"/>
    <p:sldId id="435" r:id="rId15"/>
    <p:sldId id="436" r:id="rId16"/>
    <p:sldId id="437" r:id="rId17"/>
    <p:sldId id="293" r:id="rId18"/>
    <p:sldId id="441" r:id="rId19"/>
    <p:sldId id="442" r:id="rId20"/>
    <p:sldId id="449" r:id="rId21"/>
    <p:sldId id="450" r:id="rId22"/>
    <p:sldId id="448" r:id="rId23"/>
    <p:sldId id="445" r:id="rId24"/>
    <p:sldId id="446" r:id="rId25"/>
    <p:sldId id="452" r:id="rId26"/>
    <p:sldId id="359" r:id="rId27"/>
    <p:sldId id="451" r:id="rId28"/>
    <p:sldId id="453" r:id="rId29"/>
    <p:sldId id="477" r:id="rId30"/>
    <p:sldId id="478" r:id="rId31"/>
    <p:sldId id="479" r:id="rId32"/>
    <p:sldId id="363" r:id="rId33"/>
    <p:sldId id="364" r:id="rId34"/>
    <p:sldId id="261" r:id="rId35"/>
    <p:sldId id="464" r:id="rId36"/>
    <p:sldId id="463" r:id="rId37"/>
    <p:sldId id="462" r:id="rId38"/>
    <p:sldId id="461" r:id="rId39"/>
    <p:sldId id="458" r:id="rId40"/>
    <p:sldId id="459" r:id="rId41"/>
    <p:sldId id="460" r:id="rId42"/>
    <p:sldId id="465" r:id="rId43"/>
    <p:sldId id="467" r:id="rId44"/>
    <p:sldId id="468" r:id="rId45"/>
    <p:sldId id="469" r:id="rId46"/>
    <p:sldId id="470" r:id="rId47"/>
    <p:sldId id="471" r:id="rId48"/>
    <p:sldId id="472" r:id="rId49"/>
    <p:sldId id="476" r:id="rId50"/>
    <p:sldId id="473" r:id="rId51"/>
    <p:sldId id="474" r:id="rId52"/>
    <p:sldId id="466" r:id="rId53"/>
    <p:sldId id="277" r:id="rId5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7" autoAdjust="0"/>
    <p:restoredTop sz="86447" autoAdjust="0"/>
  </p:normalViewPr>
  <p:slideViewPr>
    <p:cSldViewPr snapToGrid="0" snapToObjects="1">
      <p:cViewPr varScale="1">
        <p:scale>
          <a:sx n="119" d="100"/>
          <a:sy n="119" d="100"/>
        </p:scale>
        <p:origin x="192" y="5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22D91-2393-B64D-852F-122786AF7B7C}" type="datetimeFigureOut">
              <a:rPr lang="en-US" smtClean="0"/>
              <a:t>2/15/19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07B33-638E-7C4A-B103-49D4EE2C7471}" type="slidenum">
              <a:rPr lang="en-US" smtClean="0"/>
              <a:t>‹#›</a:t>
            </a:fld>
            <a:endParaRPr lang="en-US"/>
          </a:p>
        </p:txBody>
      </p:sp>
    </p:spTree>
    <p:extLst>
      <p:ext uri="{BB962C8B-B14F-4D97-AF65-F5344CB8AC3E}">
        <p14:creationId xmlns:p14="http://schemas.microsoft.com/office/powerpoint/2010/main" val="219391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87477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7081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77490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2148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282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358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3372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9392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7719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view – it is transforming, from a state where we have genuine privacy -&gt; a state where we have legal privacy</a:t>
            </a:r>
          </a:p>
        </p:txBody>
      </p:sp>
      <p:sp>
        <p:nvSpPr>
          <p:cNvPr id="4" name="Slide Number Placeholder 3"/>
          <p:cNvSpPr>
            <a:spLocks noGrp="1"/>
          </p:cNvSpPr>
          <p:nvPr>
            <p:ph type="sldNum" sz="quarter" idx="5"/>
          </p:nvPr>
        </p:nvSpPr>
        <p:spPr/>
        <p:txBody>
          <a:bodyPr/>
          <a:lstStyle/>
          <a:p>
            <a:fld id="{2F507B33-638E-7C4A-B103-49D4EE2C7471}" type="slidenum">
              <a:rPr lang="en-US" smtClean="0"/>
              <a:t>52</a:t>
            </a:fld>
            <a:endParaRPr lang="en-US"/>
          </a:p>
        </p:txBody>
      </p:sp>
    </p:spTree>
    <p:extLst>
      <p:ext uri="{BB962C8B-B14F-4D97-AF65-F5344CB8AC3E}">
        <p14:creationId xmlns:p14="http://schemas.microsoft.com/office/powerpoint/2010/main" val="198130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07B33-638E-7C4A-B103-49D4EE2C7471}" type="slidenum">
              <a:rPr lang="en-US" smtClean="0"/>
              <a:t>13</a:t>
            </a:fld>
            <a:endParaRPr lang="en-US"/>
          </a:p>
        </p:txBody>
      </p:sp>
    </p:spTree>
    <p:extLst>
      <p:ext uri="{BB962C8B-B14F-4D97-AF65-F5344CB8AC3E}">
        <p14:creationId xmlns:p14="http://schemas.microsoft.com/office/powerpoint/2010/main" val="135046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Cary </a:t>
            </a:r>
            <a:r>
              <a:rPr lang="en-US" dirty="0" err="1"/>
              <a:t>Nyst</a:t>
            </a:r>
            <a:r>
              <a:rPr lang="en-US" dirty="0"/>
              <a:t> - </a:t>
            </a:r>
            <a:r>
              <a:rPr lang="en-GB" sz="1200" b="0" i="1" u="none" strike="noStrike" kern="1200" dirty="0">
                <a:solidFill>
                  <a:schemeClr val="tx1"/>
                </a:solidFill>
                <a:effectLst/>
                <a:latin typeface="+mn-lt"/>
                <a:ea typeface="+mn-ea"/>
                <a:cs typeface="+mn-cs"/>
              </a:rPr>
              <a:t>Privacy International's Head of International Advocacy</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7D954-D76B-6547-91EC-AE7A240DA3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03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30432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0669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62318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2745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48123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AB033-2E25-874E-9C73-4D3900706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1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9771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2314324"/>
            <a:ext cx="8447150"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765324"/>
            <a:ext cx="8245162" cy="1106260"/>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1871584"/>
            <a:ext cx="8245160" cy="44274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4467103"/>
            <a:ext cx="2133600" cy="273844"/>
          </a:xfrm>
        </p:spPr>
        <p:txBody>
          <a:bodyPr/>
          <a:lstStyle>
            <a:lvl1pPr>
              <a:defRPr>
                <a:solidFill>
                  <a:schemeClr val="accent1">
                    <a:lumMod val="75000"/>
                    <a:lumOff val="25000"/>
                  </a:schemeClr>
                </a:solidFill>
              </a:defRPr>
            </a:lvl1pPr>
          </a:lstStyle>
          <a:p>
            <a:fld id="{28E80666-FB37-4B36-9149-507F3B0178E3}" type="datetimeFigureOut">
              <a:rPr lang="en-US" smtClean="0"/>
              <a:pPr/>
              <a:t>2/15/19</a:t>
            </a:fld>
            <a:endParaRPr lang="en-US"/>
          </a:p>
        </p:txBody>
      </p:sp>
      <p:sp>
        <p:nvSpPr>
          <p:cNvPr id="5" name="Footer Placeholder 4"/>
          <p:cNvSpPr>
            <a:spLocks noGrp="1"/>
          </p:cNvSpPr>
          <p:nvPr>
            <p:ph type="ftr" sz="quarter" idx="11"/>
          </p:nvPr>
        </p:nvSpPr>
        <p:spPr>
          <a:xfrm>
            <a:off x="435894" y="4463859"/>
            <a:ext cx="5187908" cy="273844"/>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7918725" y="4467103"/>
            <a:ext cx="762330" cy="273844"/>
          </a:xfrm>
        </p:spPr>
        <p:txBody>
          <a:bodyPr/>
          <a:lstStyle>
            <a:lvl1pPr>
              <a:defRPr>
                <a:solidFill>
                  <a:schemeClr val="accent1">
                    <a:lumMod val="75000"/>
                    <a:lumOff val="25000"/>
                  </a:schemeClr>
                </a:solidFill>
              </a:defRPr>
            </a:lvl1pPr>
          </a:lstStyle>
          <a:p>
            <a:fld id="{D739C4FB-7D33-419B-8833-D1372BFD11C8}" type="slidenum">
              <a:rPr lang="en-US" smtClean="0"/>
              <a:t>‹#›</a:t>
            </a:fld>
            <a:endParaRPr lang="en-US"/>
          </a:p>
        </p:txBody>
      </p:sp>
    </p:spTree>
    <p:extLst>
      <p:ext uri="{BB962C8B-B14F-4D97-AF65-F5344CB8AC3E}">
        <p14:creationId xmlns:p14="http://schemas.microsoft.com/office/powerpoint/2010/main" val="353981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526617"/>
            <a:ext cx="8272212" cy="76035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A696D-22F7-F041-970E-4294EE310222}" type="datetimeFigureOut">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DC041-A041-8F4B-8E27-41918442D714}" type="slidenum">
              <a:rPr lang="en-US" smtClean="0"/>
              <a:t>‹#›</a:t>
            </a:fld>
            <a:endParaRPr lang="en-US"/>
          </a:p>
        </p:txBody>
      </p:sp>
    </p:spTree>
    <p:extLst>
      <p:ext uri="{BB962C8B-B14F-4D97-AF65-F5344CB8AC3E}">
        <p14:creationId xmlns:p14="http://schemas.microsoft.com/office/powerpoint/2010/main" val="172814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449794"/>
            <a:ext cx="2180113" cy="43627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506795"/>
            <a:ext cx="1503123" cy="38873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506795"/>
            <a:ext cx="5922209" cy="388730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4467103"/>
            <a:ext cx="996106" cy="273844"/>
          </a:xfrm>
        </p:spPr>
        <p:txBody>
          <a:bodyPr/>
          <a:lstStyle>
            <a:lvl1pPr>
              <a:defRPr>
                <a:solidFill>
                  <a:schemeClr val="accent1">
                    <a:lumMod val="75000"/>
                    <a:lumOff val="25000"/>
                  </a:schemeClr>
                </a:solidFill>
              </a:defRPr>
            </a:lvl1pPr>
          </a:lstStyle>
          <a:p>
            <a:fld id="{A36A696D-22F7-F041-970E-4294EE310222}" type="datetimeFigureOut">
              <a:rPr lang="en-US" smtClean="0"/>
              <a:t>2/15/19</a:t>
            </a:fld>
            <a:endParaRPr lang="en-US"/>
          </a:p>
        </p:txBody>
      </p:sp>
      <p:sp>
        <p:nvSpPr>
          <p:cNvPr id="5" name="Footer Placeholder 4"/>
          <p:cNvSpPr>
            <a:spLocks noGrp="1"/>
          </p:cNvSpPr>
          <p:nvPr>
            <p:ph type="ftr" sz="quarter" idx="11"/>
          </p:nvPr>
        </p:nvSpPr>
        <p:spPr>
          <a:xfrm>
            <a:off x="581193" y="4463859"/>
            <a:ext cx="5922209" cy="273844"/>
          </a:xfrm>
        </p:spPr>
        <p:txBody>
          <a:bodyPr/>
          <a:lstStyle/>
          <a:p>
            <a:endParaRPr lang="en-US"/>
          </a:p>
        </p:txBody>
      </p:sp>
      <p:sp>
        <p:nvSpPr>
          <p:cNvPr id="6" name="Slide Number Placeholder 5"/>
          <p:cNvSpPr>
            <a:spLocks noGrp="1"/>
          </p:cNvSpPr>
          <p:nvPr>
            <p:ph type="sldNum" sz="quarter" idx="12"/>
          </p:nvPr>
        </p:nvSpPr>
        <p:spPr>
          <a:xfrm>
            <a:off x="7834962" y="4467103"/>
            <a:ext cx="873146" cy="273844"/>
          </a:xfrm>
        </p:spPr>
        <p:txBody>
          <a:bodyPr/>
          <a:lstStyle>
            <a:lvl1pPr>
              <a:defRPr>
                <a:solidFill>
                  <a:schemeClr val="accent1">
                    <a:lumMod val="75000"/>
                    <a:lumOff val="25000"/>
                  </a:schemeClr>
                </a:solidFill>
              </a:defRPr>
            </a:lvl1pPr>
          </a:lstStyle>
          <a:p>
            <a:fld id="{183DC041-A041-8F4B-8E27-41918442D714}" type="slidenum">
              <a:rPr lang="en-US" smtClean="0"/>
              <a:t>‹#›</a:t>
            </a:fld>
            <a:endParaRPr lang="en-US"/>
          </a:p>
        </p:txBody>
      </p:sp>
    </p:spTree>
    <p:extLst>
      <p:ext uri="{BB962C8B-B14F-4D97-AF65-F5344CB8AC3E}">
        <p14:creationId xmlns:p14="http://schemas.microsoft.com/office/powerpoint/2010/main" val="654165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6A696D-22F7-F041-970E-4294EE310222}" type="datetimeFigureOut">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DC041-A041-8F4B-8E27-41918442D714}" type="slidenum">
              <a:rPr lang="en-US" smtClean="0"/>
              <a:t>‹#›</a:t>
            </a:fld>
            <a:endParaRPr lang="en-US"/>
          </a:p>
        </p:txBody>
      </p:sp>
      <p:sp>
        <p:nvSpPr>
          <p:cNvPr id="25" name="Title Placeholder 1"/>
          <p:cNvSpPr>
            <a:spLocks noGrp="1"/>
          </p:cNvSpPr>
          <p:nvPr>
            <p:ph type="title"/>
          </p:nvPr>
        </p:nvSpPr>
        <p:spPr>
          <a:xfrm>
            <a:off x="276225" y="171450"/>
            <a:ext cx="8591550" cy="800101"/>
          </a:xfrm>
          <a:prstGeom prst="rect">
            <a:avLst/>
          </a:prstGeom>
        </p:spPr>
        <p:txBody>
          <a:bodyPr vert="horz" lIns="91440" tIns="45720" rIns="91440" bIns="45720" rtlCol="0" anchor="b" anchorCtr="0">
            <a:normAutofit/>
          </a:bodyPr>
          <a:lstStyle/>
          <a:p>
            <a:r>
              <a:rPr lang="en-GB"/>
              <a:t>Click to edit Master title style</a:t>
            </a:r>
            <a:endParaRPr lang="en-US" dirty="0"/>
          </a:p>
        </p:txBody>
      </p:sp>
      <p:sp>
        <p:nvSpPr>
          <p:cNvPr id="31" name="Content Placeholder 30"/>
          <p:cNvSpPr>
            <a:spLocks noGrp="1"/>
          </p:cNvSpPr>
          <p:nvPr>
            <p:ph sz="quarter" idx="13"/>
          </p:nvPr>
        </p:nvSpPr>
        <p:spPr>
          <a:xfrm>
            <a:off x="274320" y="973836"/>
            <a:ext cx="8595360" cy="37033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3273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617"/>
            <a:ext cx="8272212" cy="76035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1635373"/>
            <a:ext cx="8272211" cy="2758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A696D-22F7-F041-970E-4294EE310222}" type="datetimeFigureOut">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18725" y="4467103"/>
            <a:ext cx="789381" cy="273844"/>
          </a:xfrm>
        </p:spPr>
        <p:txBody>
          <a:bodyPr/>
          <a:lstStyle/>
          <a:p>
            <a:fld id="{183DC041-A041-8F4B-8E27-41918442D714}" type="slidenum">
              <a:rPr lang="en-US" smtClean="0"/>
              <a:t>‹#›</a:t>
            </a:fld>
            <a:endParaRPr lang="en-US"/>
          </a:p>
        </p:txBody>
      </p:sp>
    </p:spTree>
    <p:extLst>
      <p:ext uri="{BB962C8B-B14F-4D97-AF65-F5344CB8AC3E}">
        <p14:creationId xmlns:p14="http://schemas.microsoft.com/office/powerpoint/2010/main" val="253089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3856481"/>
            <a:ext cx="8468145"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2282933"/>
            <a:ext cx="8272211" cy="1123130"/>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3406063"/>
            <a:ext cx="8272211" cy="450417"/>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E80666-FB37-4B36-9149-507F3B0178E3}" type="datetimeFigureOut">
              <a:rPr lang="en-US" smtClean="0"/>
              <a:pPr/>
              <a:t>2/15/19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7E63A33-8271-4DD0-9C48-789913D7C115}" type="slidenum">
              <a:rPr lang="en-US" smtClean="0"/>
              <a:pPr/>
              <a:t>‹#›</a:t>
            </a:fld>
            <a:endParaRPr lang="en-US"/>
          </a:p>
        </p:txBody>
      </p:sp>
    </p:spTree>
    <p:extLst>
      <p:ext uri="{BB962C8B-B14F-4D97-AF65-F5344CB8AC3E}">
        <p14:creationId xmlns:p14="http://schemas.microsoft.com/office/powerpoint/2010/main" val="70317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454916"/>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547244"/>
            <a:ext cx="8272212" cy="7412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1671003"/>
            <a:ext cx="4066793" cy="272478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1671003"/>
            <a:ext cx="4066794" cy="272478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6A696D-22F7-F041-970E-4294EE310222}" type="datetimeFigureOut">
              <a:rPr lang="en-US" smtClean="0"/>
              <a:t>2/15/19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DC041-A041-8F4B-8E27-41918442D714}" type="slidenum">
              <a:rPr lang="en-US" smtClean="0"/>
              <a:t>‹#›</a:t>
            </a:fld>
            <a:endParaRPr lang="en-US"/>
          </a:p>
        </p:txBody>
      </p:sp>
    </p:spTree>
    <p:extLst>
      <p:ext uri="{BB962C8B-B14F-4D97-AF65-F5344CB8AC3E}">
        <p14:creationId xmlns:p14="http://schemas.microsoft.com/office/powerpoint/2010/main" val="64161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454916"/>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547244"/>
            <a:ext cx="8272212" cy="74124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1688169"/>
            <a:ext cx="3815306" cy="402004"/>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35896" y="2194540"/>
            <a:ext cx="4044825" cy="220124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1688169"/>
            <a:ext cx="3815305" cy="415030"/>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282" y="2194540"/>
            <a:ext cx="4044825" cy="220124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6A696D-22F7-F041-970E-4294EE310222}" type="datetimeFigureOut">
              <a:rPr lang="en-US" smtClean="0"/>
              <a:t>2/15/19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DC041-A041-8F4B-8E27-41918442D714}" type="slidenum">
              <a:rPr lang="en-US" smtClean="0"/>
              <a:t>‹#›</a:t>
            </a:fld>
            <a:endParaRPr lang="en-US"/>
          </a:p>
        </p:txBody>
      </p:sp>
    </p:spTree>
    <p:extLst>
      <p:ext uri="{BB962C8B-B14F-4D97-AF65-F5344CB8AC3E}">
        <p14:creationId xmlns:p14="http://schemas.microsoft.com/office/powerpoint/2010/main" val="265800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454916"/>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547244"/>
            <a:ext cx="8272212" cy="741249"/>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6A696D-22F7-F041-970E-4294EE310222}" type="datetimeFigureOut">
              <a:rPr lang="en-US" smtClean="0"/>
              <a:t>2/15/19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DC041-A041-8F4B-8E27-41918442D714}" type="slidenum">
              <a:rPr lang="en-US" smtClean="0"/>
              <a:t>‹#›</a:t>
            </a:fld>
            <a:endParaRPr lang="en-US"/>
          </a:p>
        </p:txBody>
      </p:sp>
    </p:spTree>
    <p:extLst>
      <p:ext uri="{BB962C8B-B14F-4D97-AF65-F5344CB8AC3E}">
        <p14:creationId xmlns:p14="http://schemas.microsoft.com/office/powerpoint/2010/main" val="282918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A696D-22F7-F041-970E-4294EE310222}" type="datetimeFigureOut">
              <a:rPr lang="en-US" smtClean="0"/>
              <a:t>2/15/19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DC041-A041-8F4B-8E27-41918442D714}" type="slidenum">
              <a:rPr lang="en-US" smtClean="0"/>
              <a:t>‹#›</a:t>
            </a:fld>
            <a:endParaRPr lang="en-US"/>
          </a:p>
        </p:txBody>
      </p:sp>
    </p:spTree>
    <p:extLst>
      <p:ext uri="{BB962C8B-B14F-4D97-AF65-F5344CB8AC3E}">
        <p14:creationId xmlns:p14="http://schemas.microsoft.com/office/powerpoint/2010/main" val="399190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3856480"/>
            <a:ext cx="8473650" cy="9560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3946722"/>
            <a:ext cx="3682084" cy="517136"/>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450900"/>
            <a:ext cx="8469630" cy="31536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3946723"/>
            <a:ext cx="4402490" cy="517136"/>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36A696D-22F7-F041-970E-4294EE310222}" type="datetimeFigureOut">
              <a:rPr lang="en-US" smtClean="0"/>
              <a:t>2/15/19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83DC041-A041-8F4B-8E27-41918442D714}" type="slidenum">
              <a:rPr lang="en-US" smtClean="0"/>
              <a:t>‹#›</a:t>
            </a:fld>
            <a:endParaRPr lang="en-US"/>
          </a:p>
        </p:txBody>
      </p:sp>
    </p:spTree>
    <p:extLst>
      <p:ext uri="{BB962C8B-B14F-4D97-AF65-F5344CB8AC3E}">
        <p14:creationId xmlns:p14="http://schemas.microsoft.com/office/powerpoint/2010/main" val="278126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3520042"/>
            <a:ext cx="8272212" cy="425054"/>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449794"/>
            <a:ext cx="8468144" cy="266793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35894" y="3945096"/>
            <a:ext cx="8272213" cy="44900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36A696D-22F7-F041-970E-4294EE310222}" type="datetimeFigureOut">
              <a:rPr lang="en-US" smtClean="0"/>
              <a:t>2/15/19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DC041-A041-8F4B-8E27-41918442D714}" type="slidenum">
              <a:rPr lang="en-US" smtClean="0"/>
              <a:t>‹#›</a:t>
            </a:fld>
            <a:endParaRPr lang="en-US"/>
          </a:p>
        </p:txBody>
      </p:sp>
    </p:spTree>
    <p:extLst>
      <p:ext uri="{BB962C8B-B14F-4D97-AF65-F5344CB8AC3E}">
        <p14:creationId xmlns:p14="http://schemas.microsoft.com/office/powerpoint/2010/main" val="55553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528843"/>
            <a:ext cx="8272212" cy="89216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1752002"/>
            <a:ext cx="8272212" cy="2642096"/>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4467103"/>
            <a:ext cx="2133599" cy="273844"/>
          </a:xfrm>
          <a:prstGeom prst="rect">
            <a:avLst/>
          </a:prstGeom>
        </p:spPr>
        <p:txBody>
          <a:bodyPr vert="horz" lIns="91440" tIns="45720" rIns="91440" bIns="45720" rtlCol="0" anchor="ctr"/>
          <a:lstStyle>
            <a:lvl1pPr algn="r">
              <a:defRPr sz="675">
                <a:solidFill>
                  <a:schemeClr val="accent2"/>
                </a:solidFill>
              </a:defRPr>
            </a:lvl1pPr>
          </a:lstStyle>
          <a:p>
            <a:fld id="{A36A696D-22F7-F041-970E-4294EE310222}" type="datetimeFigureOut">
              <a:rPr lang="en-US" smtClean="0"/>
              <a:t>2/15/19</a:t>
            </a:fld>
            <a:endParaRPr lang="en-US"/>
          </a:p>
        </p:txBody>
      </p:sp>
      <p:sp>
        <p:nvSpPr>
          <p:cNvPr id="5" name="Footer Placeholder 4"/>
          <p:cNvSpPr>
            <a:spLocks noGrp="1"/>
          </p:cNvSpPr>
          <p:nvPr>
            <p:ph type="ftr" sz="quarter" idx="3"/>
          </p:nvPr>
        </p:nvSpPr>
        <p:spPr>
          <a:xfrm>
            <a:off x="435894" y="4463859"/>
            <a:ext cx="5187908" cy="273844"/>
          </a:xfrm>
          <a:prstGeom prst="rect">
            <a:avLst/>
          </a:prstGeom>
        </p:spPr>
        <p:txBody>
          <a:bodyPr vert="horz" lIns="91440" tIns="45720" rIns="91440" bIns="45720" rtlCol="0" anchor="ctr"/>
          <a:lstStyle>
            <a:lvl1pPr algn="l">
              <a:defRPr sz="675" cap="all">
                <a:solidFill>
                  <a:schemeClr val="accent2"/>
                </a:solidFill>
              </a:defRPr>
            </a:lvl1pPr>
          </a:lstStyle>
          <a:p>
            <a:endParaRPr lang="en-US"/>
          </a:p>
        </p:txBody>
      </p:sp>
      <p:sp>
        <p:nvSpPr>
          <p:cNvPr id="6" name="Slide Number Placeholder 5"/>
          <p:cNvSpPr>
            <a:spLocks noGrp="1"/>
          </p:cNvSpPr>
          <p:nvPr>
            <p:ph type="sldNum" sz="quarter" idx="4"/>
          </p:nvPr>
        </p:nvSpPr>
        <p:spPr>
          <a:xfrm>
            <a:off x="7918725" y="4467103"/>
            <a:ext cx="789383" cy="273844"/>
          </a:xfrm>
          <a:prstGeom prst="rect">
            <a:avLst/>
          </a:prstGeom>
        </p:spPr>
        <p:txBody>
          <a:bodyPr vert="horz" lIns="91440" tIns="45720" rIns="91440" bIns="45720" rtlCol="0" anchor="ctr"/>
          <a:lstStyle>
            <a:lvl1pPr algn="r">
              <a:defRPr sz="675">
                <a:solidFill>
                  <a:schemeClr val="accent2"/>
                </a:solidFill>
              </a:defRPr>
            </a:lvl1pPr>
          </a:lstStyle>
          <a:p>
            <a:fld id="{183DC041-A041-8F4B-8E27-41918442D714}" type="slidenum">
              <a:rPr lang="en-US" smtClean="0"/>
              <a:t>‹#›</a:t>
            </a:fld>
            <a:endParaRPr lang="en-US"/>
          </a:p>
        </p:txBody>
      </p:sp>
      <p:sp>
        <p:nvSpPr>
          <p:cNvPr id="9" name="Rectangle 8"/>
          <p:cNvSpPr/>
          <p:nvPr/>
        </p:nvSpPr>
        <p:spPr>
          <a:xfrm>
            <a:off x="334901" y="342900"/>
            <a:ext cx="2777490" cy="712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340232"/>
            <a:ext cx="2777490" cy="739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27307521"/>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 id="2147484656" r:id="rId12"/>
  </p:sldLayoutIdLst>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s://privacypatterns.org/"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ctrTitle"/>
          </p:nvPr>
        </p:nvSpPr>
        <p:spPr>
          <a:xfrm>
            <a:off x="718906" y="754379"/>
            <a:ext cx="4824235" cy="3603769"/>
          </a:xfrm>
        </p:spPr>
        <p:txBody>
          <a:bodyPr anchor="ctr">
            <a:normAutofit/>
          </a:bodyPr>
          <a:lstStyle/>
          <a:p>
            <a:r>
              <a:rPr lang="en-US" sz="4500" dirty="0">
                <a:solidFill>
                  <a:schemeClr val="tx2"/>
                </a:solidFill>
              </a:rPr>
              <a:t>PRIVACY:</a:t>
            </a:r>
            <a:br>
              <a:rPr lang="en-US" sz="4500" dirty="0">
                <a:solidFill>
                  <a:schemeClr val="tx2"/>
                </a:solidFill>
              </a:rPr>
            </a:br>
            <a:r>
              <a:rPr lang="en-US" sz="4500" dirty="0">
                <a:solidFill>
                  <a:schemeClr val="tx2"/>
                </a:solidFill>
              </a:rPr>
              <a:t>Part 2</a:t>
            </a:r>
          </a:p>
        </p:txBody>
      </p:sp>
      <p:sp>
        <p:nvSpPr>
          <p:cNvPr id="10" name="Rectangle 9">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2900"/>
            <a:ext cx="2777490" cy="44500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6259043" y="757047"/>
            <a:ext cx="2308756" cy="3601101"/>
          </a:xfrm>
        </p:spPr>
        <p:txBody>
          <a:bodyPr anchor="ctr">
            <a:normAutofit/>
          </a:bodyPr>
          <a:lstStyle/>
          <a:p>
            <a:pPr algn="ctr"/>
            <a:r>
              <a:rPr lang="en-US" sz="1800" dirty="0">
                <a:solidFill>
                  <a:srgbClr val="FFFFFF"/>
                </a:solidFill>
              </a:rPr>
              <a:t>David Millard </a:t>
            </a:r>
          </a:p>
          <a:p>
            <a:pPr algn="ctr"/>
            <a:r>
              <a:rPr lang="en-US" sz="1400" i="1" dirty="0" err="1">
                <a:solidFill>
                  <a:srgbClr val="FFFFFF"/>
                </a:solidFill>
              </a:rPr>
              <a:t>dem@soton.ac.uk</a:t>
            </a:r>
            <a:endParaRPr lang="en-US" sz="1400" i="1" dirty="0">
              <a:solidFill>
                <a:srgbClr val="FFFFFF"/>
              </a:solidFill>
            </a:endParaRPr>
          </a:p>
          <a:p>
            <a:pPr algn="ctr"/>
            <a:endParaRPr lang="en-US" sz="1800" dirty="0">
              <a:solidFill>
                <a:srgbClr val="FFFFFF"/>
              </a:solidFill>
            </a:endParaRPr>
          </a:p>
        </p:txBody>
      </p:sp>
    </p:spTree>
    <p:extLst>
      <p:ext uri="{BB962C8B-B14F-4D97-AF65-F5344CB8AC3E}">
        <p14:creationId xmlns:p14="http://schemas.microsoft.com/office/powerpoint/2010/main" val="3127921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ig_Brother_Is_Watching_YOU_by_Tea_Bladez.png"/>
          <p:cNvPicPr>
            <a:picLocks noChangeAspect="1"/>
          </p:cNvPicPr>
          <p:nvPr/>
        </p:nvPicPr>
        <p:blipFill>
          <a:blip r:embed="rId2" cstate="screen">
            <a:alphaModFix amt="23000"/>
            <a:extLst>
              <a:ext uri="{28A0092B-C50C-407E-A947-70E740481C1C}">
                <a14:useLocalDpi xmlns:a14="http://schemas.microsoft.com/office/drawing/2010/main"/>
              </a:ext>
            </a:extLst>
          </a:blip>
          <a:stretch>
            <a:fillRect/>
          </a:stretch>
        </p:blipFill>
        <p:spPr>
          <a:xfrm>
            <a:off x="4672854" y="0"/>
            <a:ext cx="3328147" cy="5143500"/>
          </a:xfrm>
          <a:prstGeom prst="rect">
            <a:avLst/>
          </a:prstGeom>
        </p:spPr>
      </p:pic>
      <p:sp>
        <p:nvSpPr>
          <p:cNvPr id="2" name="Title 1"/>
          <p:cNvSpPr>
            <a:spLocks noGrp="1"/>
          </p:cNvSpPr>
          <p:nvPr>
            <p:ph type="title"/>
          </p:nvPr>
        </p:nvSpPr>
        <p:spPr/>
        <p:txBody>
          <a:bodyPr/>
          <a:lstStyle/>
          <a:p>
            <a:r>
              <a:rPr lang="en-US" dirty="0"/>
              <a:t>Big Brother?</a:t>
            </a:r>
          </a:p>
        </p:txBody>
      </p:sp>
      <p:sp>
        <p:nvSpPr>
          <p:cNvPr id="12" name="Rectangle 11"/>
          <p:cNvSpPr/>
          <p:nvPr/>
        </p:nvSpPr>
        <p:spPr>
          <a:xfrm>
            <a:off x="4781454" y="81968"/>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17" name="Rectangle 16"/>
          <p:cNvSpPr/>
          <p:nvPr/>
        </p:nvSpPr>
        <p:spPr>
          <a:xfrm>
            <a:off x="6189134" y="1042040"/>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20" name="Rectangle 19"/>
          <p:cNvSpPr/>
          <p:nvPr/>
        </p:nvSpPr>
        <p:spPr>
          <a:xfrm>
            <a:off x="5254176" y="81968"/>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1" name="Rectangle 20"/>
          <p:cNvSpPr/>
          <p:nvPr/>
        </p:nvSpPr>
        <p:spPr>
          <a:xfrm>
            <a:off x="5725487" y="81968"/>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2" name="Rectangle 21"/>
          <p:cNvSpPr/>
          <p:nvPr/>
        </p:nvSpPr>
        <p:spPr>
          <a:xfrm>
            <a:off x="6189134" y="81968"/>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3" name="Rectangle 22"/>
          <p:cNvSpPr/>
          <p:nvPr/>
        </p:nvSpPr>
        <p:spPr>
          <a:xfrm>
            <a:off x="4782865" y="1042040"/>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4" name="Rectangle 23"/>
          <p:cNvSpPr/>
          <p:nvPr/>
        </p:nvSpPr>
        <p:spPr>
          <a:xfrm>
            <a:off x="5255587" y="1042040"/>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5" name="Rectangle 24"/>
          <p:cNvSpPr/>
          <p:nvPr/>
        </p:nvSpPr>
        <p:spPr>
          <a:xfrm>
            <a:off x="5726898" y="1042040"/>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4" name="Rectangle 3"/>
          <p:cNvSpPr/>
          <p:nvPr/>
        </p:nvSpPr>
        <p:spPr>
          <a:xfrm>
            <a:off x="837225" y="1017233"/>
            <a:ext cx="3328147" cy="3385542"/>
          </a:xfrm>
          <a:prstGeom prst="rect">
            <a:avLst/>
          </a:prstGeom>
        </p:spPr>
        <p:txBody>
          <a:bodyPr wrap="square">
            <a:spAutoFit/>
          </a:bodyPr>
          <a:lstStyle/>
          <a:p>
            <a:r>
              <a:rPr lang="en-US" b="1" dirty="0">
                <a:solidFill>
                  <a:schemeClr val="accent1"/>
                </a:solidFill>
              </a:rPr>
              <a:t>The Pragmatic</a:t>
            </a:r>
            <a:r>
              <a:rPr lang="en-US" dirty="0">
                <a:solidFill>
                  <a:schemeClr val="accent1"/>
                </a:solidFill>
              </a:rPr>
              <a:t>: </a:t>
            </a:r>
          </a:p>
          <a:p>
            <a:endParaRPr lang="en-US" sz="1400" dirty="0"/>
          </a:p>
          <a:p>
            <a:r>
              <a:rPr lang="en-US" sz="1400" dirty="0"/>
              <a:t>They weigh the benefits to them of various consumer opportunities and services. They look to see what practical procedures for accuracy, challenge and correction of errors the business organization or government agency follows. They believe that business organizations or government should “earn” the public’s trust rather than assume automatically that they have it. And, they want the opportunity to decide whether to opt out of even non-evaluative uses of their personal information as in compilations of mailing lists. </a:t>
            </a:r>
          </a:p>
        </p:txBody>
      </p:sp>
      <p:sp>
        <p:nvSpPr>
          <p:cNvPr id="42" name="TextBox 41"/>
          <p:cNvSpPr txBox="1"/>
          <p:nvPr/>
        </p:nvSpPr>
        <p:spPr>
          <a:xfrm>
            <a:off x="6956777" y="627944"/>
            <a:ext cx="1152823" cy="600164"/>
          </a:xfrm>
          <a:prstGeom prst="rect">
            <a:avLst/>
          </a:prstGeom>
          <a:noFill/>
        </p:spPr>
        <p:txBody>
          <a:bodyPr wrap="square" rtlCol="0">
            <a:spAutoFit/>
          </a:bodyPr>
          <a:lstStyle/>
          <a:p>
            <a:r>
              <a:rPr lang="en-US" sz="3300" dirty="0"/>
              <a:t>25%</a:t>
            </a:r>
          </a:p>
        </p:txBody>
      </p:sp>
      <p:sp>
        <p:nvSpPr>
          <p:cNvPr id="43" name="Rectangle 42"/>
          <p:cNvSpPr/>
          <p:nvPr/>
        </p:nvSpPr>
        <p:spPr>
          <a:xfrm>
            <a:off x="6657845" y="370329"/>
            <a:ext cx="1279656" cy="415498"/>
          </a:xfrm>
          <a:prstGeom prst="rect">
            <a:avLst/>
          </a:prstGeom>
        </p:spPr>
        <p:txBody>
          <a:bodyPr wrap="square">
            <a:spAutoFit/>
          </a:bodyPr>
          <a:lstStyle/>
          <a:p>
            <a:pPr algn="ctr"/>
            <a:r>
              <a:rPr lang="en-US" sz="1050" dirty="0"/>
              <a:t>The Privacy Fundamentalists</a:t>
            </a:r>
          </a:p>
        </p:txBody>
      </p:sp>
      <p:sp>
        <p:nvSpPr>
          <p:cNvPr id="16" name="Rectangle 15"/>
          <p:cNvSpPr/>
          <p:nvPr/>
        </p:nvSpPr>
        <p:spPr>
          <a:xfrm>
            <a:off x="6190545" y="1988518"/>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18" name="Rectangle 17"/>
          <p:cNvSpPr/>
          <p:nvPr/>
        </p:nvSpPr>
        <p:spPr>
          <a:xfrm>
            <a:off x="4784277" y="1988518"/>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19" name="Rectangle 18"/>
          <p:cNvSpPr/>
          <p:nvPr/>
        </p:nvSpPr>
        <p:spPr>
          <a:xfrm>
            <a:off x="5256999" y="1988518"/>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6" name="Rectangle 25"/>
          <p:cNvSpPr/>
          <p:nvPr/>
        </p:nvSpPr>
        <p:spPr>
          <a:xfrm>
            <a:off x="5726898" y="1988518"/>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27" name="TextBox 26"/>
          <p:cNvSpPr txBox="1"/>
          <p:nvPr/>
        </p:nvSpPr>
        <p:spPr>
          <a:xfrm>
            <a:off x="6956778" y="2253125"/>
            <a:ext cx="1091592" cy="600164"/>
          </a:xfrm>
          <a:prstGeom prst="rect">
            <a:avLst/>
          </a:prstGeom>
          <a:noFill/>
        </p:spPr>
        <p:txBody>
          <a:bodyPr wrap="square" rtlCol="0">
            <a:spAutoFit/>
          </a:bodyPr>
          <a:lstStyle/>
          <a:p>
            <a:r>
              <a:rPr lang="en-US" sz="3300" dirty="0"/>
              <a:t>57%</a:t>
            </a:r>
          </a:p>
        </p:txBody>
      </p:sp>
      <p:sp>
        <p:nvSpPr>
          <p:cNvPr id="28" name="Rectangle 27"/>
          <p:cNvSpPr/>
          <p:nvPr/>
        </p:nvSpPr>
        <p:spPr>
          <a:xfrm>
            <a:off x="6657845" y="2110925"/>
            <a:ext cx="1279656" cy="253916"/>
          </a:xfrm>
          <a:prstGeom prst="rect">
            <a:avLst/>
          </a:prstGeom>
        </p:spPr>
        <p:txBody>
          <a:bodyPr wrap="square">
            <a:spAutoFit/>
          </a:bodyPr>
          <a:lstStyle/>
          <a:p>
            <a:pPr algn="ctr"/>
            <a:r>
              <a:rPr lang="en-US" sz="1050" dirty="0"/>
              <a:t>The Pragmatic</a:t>
            </a:r>
          </a:p>
        </p:txBody>
      </p:sp>
      <p:cxnSp>
        <p:nvCxnSpPr>
          <p:cNvPr id="6" name="Straight Connector 5"/>
          <p:cNvCxnSpPr/>
          <p:nvPr/>
        </p:nvCxnSpPr>
        <p:spPr>
          <a:xfrm>
            <a:off x="4680013" y="1941784"/>
            <a:ext cx="3264647"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57B79913-6F71-A842-8FF8-DF3176FB6DA5}"/>
              </a:ext>
            </a:extLst>
          </p:cNvPr>
          <p:cNvSpPr/>
          <p:nvPr/>
        </p:nvSpPr>
        <p:spPr>
          <a:xfrm>
            <a:off x="373707" y="4697663"/>
            <a:ext cx="4198293" cy="369332"/>
          </a:xfrm>
          <a:prstGeom prst="rect">
            <a:avLst/>
          </a:prstGeom>
        </p:spPr>
        <p:txBody>
          <a:bodyPr wrap="square">
            <a:spAutoFit/>
          </a:bodyPr>
          <a:lstStyle/>
          <a:p>
            <a:r>
              <a:rPr lang="en-US" sz="900" dirty="0">
                <a:solidFill>
                  <a:schemeClr val="accent2"/>
                </a:solidFill>
              </a:rPr>
              <a:t>P. </a:t>
            </a:r>
            <a:r>
              <a:rPr lang="en-US" sz="900" dirty="0" err="1">
                <a:solidFill>
                  <a:schemeClr val="accent2"/>
                </a:solidFill>
              </a:rPr>
              <a:t>Kumaraguru</a:t>
            </a:r>
            <a:r>
              <a:rPr lang="en-US" sz="900" dirty="0">
                <a:solidFill>
                  <a:schemeClr val="accent2"/>
                </a:solidFill>
              </a:rPr>
              <a:t> and L. F. </a:t>
            </a:r>
            <a:r>
              <a:rPr lang="en-US" sz="900" dirty="0" err="1">
                <a:solidFill>
                  <a:schemeClr val="accent2"/>
                </a:solidFill>
              </a:rPr>
              <a:t>Cranor</a:t>
            </a:r>
            <a:r>
              <a:rPr lang="en-US" sz="900" dirty="0">
                <a:solidFill>
                  <a:schemeClr val="accent2"/>
                </a:solidFill>
              </a:rPr>
              <a:t>. Privacy indexes: A Survey of Westin’s Studies. Technical </a:t>
            </a:r>
            <a:r>
              <a:rPr lang="en-US" sz="900" dirty="0" err="1">
                <a:solidFill>
                  <a:schemeClr val="accent2"/>
                </a:solidFill>
              </a:rPr>
              <a:t>report,Carnegie</a:t>
            </a:r>
            <a:r>
              <a:rPr lang="en-US" sz="900" dirty="0">
                <a:solidFill>
                  <a:schemeClr val="accent2"/>
                </a:solidFill>
              </a:rPr>
              <a:t> Mellon University, Dec 2005.</a:t>
            </a:r>
          </a:p>
        </p:txBody>
      </p:sp>
    </p:spTree>
    <p:extLst>
      <p:ext uri="{BB962C8B-B14F-4D97-AF65-F5344CB8AC3E}">
        <p14:creationId xmlns:p14="http://schemas.microsoft.com/office/powerpoint/2010/main" val="1873725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ig_Brother_Is_Watching_YOU_by_Tea_Bladez.png"/>
          <p:cNvPicPr>
            <a:picLocks noChangeAspect="1"/>
          </p:cNvPicPr>
          <p:nvPr/>
        </p:nvPicPr>
        <p:blipFill>
          <a:blip r:embed="rId2" cstate="screen">
            <a:alphaModFix amt="23000"/>
            <a:extLst>
              <a:ext uri="{28A0092B-C50C-407E-A947-70E740481C1C}">
                <a14:useLocalDpi xmlns:a14="http://schemas.microsoft.com/office/drawing/2010/main"/>
              </a:ext>
            </a:extLst>
          </a:blip>
          <a:stretch>
            <a:fillRect/>
          </a:stretch>
        </p:blipFill>
        <p:spPr>
          <a:xfrm>
            <a:off x="4672854" y="0"/>
            <a:ext cx="3328147" cy="5143500"/>
          </a:xfrm>
          <a:prstGeom prst="rect">
            <a:avLst/>
          </a:prstGeom>
        </p:spPr>
      </p:pic>
      <p:sp>
        <p:nvSpPr>
          <p:cNvPr id="2" name="Title 1"/>
          <p:cNvSpPr>
            <a:spLocks noGrp="1"/>
          </p:cNvSpPr>
          <p:nvPr>
            <p:ph type="title"/>
          </p:nvPr>
        </p:nvSpPr>
        <p:spPr/>
        <p:txBody>
          <a:bodyPr/>
          <a:lstStyle/>
          <a:p>
            <a:r>
              <a:rPr lang="en-US" dirty="0"/>
              <a:t>Big Brother?</a:t>
            </a:r>
          </a:p>
        </p:txBody>
      </p:sp>
      <p:sp>
        <p:nvSpPr>
          <p:cNvPr id="12" name="Rectangle 11"/>
          <p:cNvSpPr/>
          <p:nvPr/>
        </p:nvSpPr>
        <p:spPr>
          <a:xfrm>
            <a:off x="4781454" y="81968"/>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17" name="Rectangle 16"/>
          <p:cNvSpPr/>
          <p:nvPr/>
        </p:nvSpPr>
        <p:spPr>
          <a:xfrm>
            <a:off x="6189134" y="1042040"/>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20" name="Rectangle 19"/>
          <p:cNvSpPr/>
          <p:nvPr/>
        </p:nvSpPr>
        <p:spPr>
          <a:xfrm>
            <a:off x="5254176" y="81968"/>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1" name="Rectangle 20"/>
          <p:cNvSpPr/>
          <p:nvPr/>
        </p:nvSpPr>
        <p:spPr>
          <a:xfrm>
            <a:off x="5725487" y="81968"/>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2" name="Rectangle 21"/>
          <p:cNvSpPr/>
          <p:nvPr/>
        </p:nvSpPr>
        <p:spPr>
          <a:xfrm>
            <a:off x="6189134" y="81968"/>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3" name="Rectangle 22"/>
          <p:cNvSpPr/>
          <p:nvPr/>
        </p:nvSpPr>
        <p:spPr>
          <a:xfrm>
            <a:off x="4782865" y="1042040"/>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4" name="Rectangle 23"/>
          <p:cNvSpPr/>
          <p:nvPr/>
        </p:nvSpPr>
        <p:spPr>
          <a:xfrm>
            <a:off x="5255587" y="1042040"/>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5" name="Rectangle 24"/>
          <p:cNvSpPr/>
          <p:nvPr/>
        </p:nvSpPr>
        <p:spPr>
          <a:xfrm>
            <a:off x="5726898" y="1042040"/>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4" name="Rectangle 3"/>
          <p:cNvSpPr/>
          <p:nvPr/>
        </p:nvSpPr>
        <p:spPr>
          <a:xfrm>
            <a:off x="878024" y="1143001"/>
            <a:ext cx="2928056" cy="2739211"/>
          </a:xfrm>
          <a:prstGeom prst="rect">
            <a:avLst/>
          </a:prstGeom>
        </p:spPr>
        <p:txBody>
          <a:bodyPr wrap="square">
            <a:spAutoFit/>
          </a:bodyPr>
          <a:lstStyle/>
          <a:p>
            <a:r>
              <a:rPr lang="en-US" b="1" dirty="0">
                <a:solidFill>
                  <a:schemeClr val="accent1"/>
                </a:solidFill>
              </a:rPr>
              <a:t>The Unconcerned</a:t>
            </a:r>
            <a:r>
              <a:rPr lang="en-US" dirty="0">
                <a:solidFill>
                  <a:schemeClr val="accent1"/>
                </a:solidFill>
              </a:rPr>
              <a:t>: </a:t>
            </a:r>
          </a:p>
          <a:p>
            <a:endParaRPr lang="en-US" sz="1400" dirty="0"/>
          </a:p>
          <a:p>
            <a:r>
              <a:rPr lang="en-US" sz="1400" dirty="0"/>
              <a:t>The Unconcerned are generally trustful of organizations collecting their personal information, comfortable with existing organizational procedures and uses are ready to forego privacy claims to secure consumer-service benefits or public-order values and not in favor of the enactment of new privacy laws or regulations.</a:t>
            </a:r>
          </a:p>
        </p:txBody>
      </p:sp>
      <p:sp>
        <p:nvSpPr>
          <p:cNvPr id="42" name="TextBox 41"/>
          <p:cNvSpPr txBox="1"/>
          <p:nvPr/>
        </p:nvSpPr>
        <p:spPr>
          <a:xfrm>
            <a:off x="6956777" y="627944"/>
            <a:ext cx="987881" cy="600164"/>
          </a:xfrm>
          <a:prstGeom prst="rect">
            <a:avLst/>
          </a:prstGeom>
          <a:noFill/>
        </p:spPr>
        <p:txBody>
          <a:bodyPr wrap="square" rtlCol="0">
            <a:spAutoFit/>
          </a:bodyPr>
          <a:lstStyle/>
          <a:p>
            <a:r>
              <a:rPr lang="en-US" sz="3300" dirty="0"/>
              <a:t>25%</a:t>
            </a:r>
          </a:p>
        </p:txBody>
      </p:sp>
      <p:sp>
        <p:nvSpPr>
          <p:cNvPr id="43" name="Rectangle 42"/>
          <p:cNvSpPr/>
          <p:nvPr/>
        </p:nvSpPr>
        <p:spPr>
          <a:xfrm>
            <a:off x="6657845" y="370329"/>
            <a:ext cx="1279656" cy="415498"/>
          </a:xfrm>
          <a:prstGeom prst="rect">
            <a:avLst/>
          </a:prstGeom>
        </p:spPr>
        <p:txBody>
          <a:bodyPr wrap="square">
            <a:spAutoFit/>
          </a:bodyPr>
          <a:lstStyle/>
          <a:p>
            <a:pPr algn="ctr"/>
            <a:r>
              <a:rPr lang="en-US" sz="1050" dirty="0"/>
              <a:t>The Privacy Fundamentalists</a:t>
            </a:r>
          </a:p>
        </p:txBody>
      </p:sp>
      <p:sp>
        <p:nvSpPr>
          <p:cNvPr id="16" name="Rectangle 15"/>
          <p:cNvSpPr/>
          <p:nvPr/>
        </p:nvSpPr>
        <p:spPr>
          <a:xfrm>
            <a:off x="6190545" y="1988518"/>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18" name="Rectangle 17"/>
          <p:cNvSpPr/>
          <p:nvPr/>
        </p:nvSpPr>
        <p:spPr>
          <a:xfrm>
            <a:off x="4784277" y="1988518"/>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19" name="Rectangle 18"/>
          <p:cNvSpPr/>
          <p:nvPr/>
        </p:nvSpPr>
        <p:spPr>
          <a:xfrm>
            <a:off x="5256999" y="1988518"/>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6" name="Rectangle 25"/>
          <p:cNvSpPr/>
          <p:nvPr/>
        </p:nvSpPr>
        <p:spPr>
          <a:xfrm>
            <a:off x="5726898" y="1988518"/>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27" name="TextBox 26"/>
          <p:cNvSpPr txBox="1"/>
          <p:nvPr/>
        </p:nvSpPr>
        <p:spPr>
          <a:xfrm>
            <a:off x="6956778" y="2253125"/>
            <a:ext cx="1051382" cy="600164"/>
          </a:xfrm>
          <a:prstGeom prst="rect">
            <a:avLst/>
          </a:prstGeom>
          <a:noFill/>
        </p:spPr>
        <p:txBody>
          <a:bodyPr wrap="square" rtlCol="0">
            <a:spAutoFit/>
          </a:bodyPr>
          <a:lstStyle/>
          <a:p>
            <a:r>
              <a:rPr lang="en-US" sz="3300" dirty="0"/>
              <a:t>57%</a:t>
            </a:r>
          </a:p>
        </p:txBody>
      </p:sp>
      <p:sp>
        <p:nvSpPr>
          <p:cNvPr id="28" name="Rectangle 27"/>
          <p:cNvSpPr/>
          <p:nvPr/>
        </p:nvSpPr>
        <p:spPr>
          <a:xfrm>
            <a:off x="6657845" y="2110925"/>
            <a:ext cx="1279656" cy="253916"/>
          </a:xfrm>
          <a:prstGeom prst="rect">
            <a:avLst/>
          </a:prstGeom>
        </p:spPr>
        <p:txBody>
          <a:bodyPr wrap="square">
            <a:spAutoFit/>
          </a:bodyPr>
          <a:lstStyle/>
          <a:p>
            <a:pPr algn="ctr"/>
            <a:r>
              <a:rPr lang="en-US" sz="1050" dirty="0"/>
              <a:t>The Pragmatic</a:t>
            </a:r>
          </a:p>
        </p:txBody>
      </p:sp>
      <p:cxnSp>
        <p:nvCxnSpPr>
          <p:cNvPr id="6" name="Straight Connector 5"/>
          <p:cNvCxnSpPr/>
          <p:nvPr/>
        </p:nvCxnSpPr>
        <p:spPr>
          <a:xfrm>
            <a:off x="4680013" y="1941784"/>
            <a:ext cx="3264647"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192759" y="2962862"/>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30" name="Rectangle 29"/>
          <p:cNvSpPr/>
          <p:nvPr/>
        </p:nvSpPr>
        <p:spPr>
          <a:xfrm>
            <a:off x="4786490" y="2962862"/>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31" name="Rectangle 30"/>
          <p:cNvSpPr/>
          <p:nvPr/>
        </p:nvSpPr>
        <p:spPr>
          <a:xfrm>
            <a:off x="5729112" y="2962862"/>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32" name="Rectangle 31"/>
          <p:cNvSpPr/>
          <p:nvPr/>
        </p:nvSpPr>
        <p:spPr>
          <a:xfrm>
            <a:off x="5256999" y="2962862"/>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33" name="Rectangle 32"/>
          <p:cNvSpPr/>
          <p:nvPr/>
        </p:nvSpPr>
        <p:spPr>
          <a:xfrm>
            <a:off x="6192759" y="3937207"/>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34" name="Rectangle 33"/>
          <p:cNvSpPr/>
          <p:nvPr/>
        </p:nvSpPr>
        <p:spPr>
          <a:xfrm>
            <a:off x="5729112" y="3937207"/>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35" name="Rectangle 34"/>
          <p:cNvSpPr/>
          <p:nvPr/>
        </p:nvSpPr>
        <p:spPr>
          <a:xfrm>
            <a:off x="5256999" y="3937207"/>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36" name="Rectangle 35"/>
          <p:cNvSpPr/>
          <p:nvPr/>
        </p:nvSpPr>
        <p:spPr>
          <a:xfrm>
            <a:off x="4781454" y="3937207"/>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37" name="TextBox 36"/>
          <p:cNvSpPr txBox="1"/>
          <p:nvPr/>
        </p:nvSpPr>
        <p:spPr>
          <a:xfrm>
            <a:off x="6963937" y="3657387"/>
            <a:ext cx="1036688" cy="600164"/>
          </a:xfrm>
          <a:prstGeom prst="rect">
            <a:avLst/>
          </a:prstGeom>
          <a:noFill/>
        </p:spPr>
        <p:txBody>
          <a:bodyPr wrap="square" rtlCol="0">
            <a:spAutoFit/>
          </a:bodyPr>
          <a:lstStyle/>
          <a:p>
            <a:r>
              <a:rPr lang="en-US" sz="3300" dirty="0"/>
              <a:t>18%</a:t>
            </a:r>
          </a:p>
        </p:txBody>
      </p:sp>
      <p:sp>
        <p:nvSpPr>
          <p:cNvPr id="38" name="Rectangle 37"/>
          <p:cNvSpPr/>
          <p:nvPr/>
        </p:nvSpPr>
        <p:spPr>
          <a:xfrm>
            <a:off x="6665003" y="3515188"/>
            <a:ext cx="1279656" cy="253916"/>
          </a:xfrm>
          <a:prstGeom prst="rect">
            <a:avLst/>
          </a:prstGeom>
        </p:spPr>
        <p:txBody>
          <a:bodyPr wrap="square">
            <a:spAutoFit/>
          </a:bodyPr>
          <a:lstStyle/>
          <a:p>
            <a:pPr algn="ctr"/>
            <a:r>
              <a:rPr lang="en-US" sz="1050" dirty="0"/>
              <a:t>The Unconcerned</a:t>
            </a:r>
          </a:p>
        </p:txBody>
      </p:sp>
      <p:cxnSp>
        <p:nvCxnSpPr>
          <p:cNvPr id="39" name="Straight Connector 38"/>
          <p:cNvCxnSpPr/>
          <p:nvPr/>
        </p:nvCxnSpPr>
        <p:spPr>
          <a:xfrm>
            <a:off x="4680013" y="2903965"/>
            <a:ext cx="3264647" cy="0"/>
          </a:xfrm>
          <a:prstGeom prst="line">
            <a:avLst/>
          </a:prstGeom>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05B4DAE4-3489-3944-B45D-8C8C0962AAB8}"/>
              </a:ext>
            </a:extLst>
          </p:cNvPr>
          <p:cNvSpPr/>
          <p:nvPr/>
        </p:nvSpPr>
        <p:spPr>
          <a:xfrm>
            <a:off x="373707" y="4697663"/>
            <a:ext cx="4198293" cy="369332"/>
          </a:xfrm>
          <a:prstGeom prst="rect">
            <a:avLst/>
          </a:prstGeom>
        </p:spPr>
        <p:txBody>
          <a:bodyPr wrap="square">
            <a:spAutoFit/>
          </a:bodyPr>
          <a:lstStyle/>
          <a:p>
            <a:r>
              <a:rPr lang="en-US" sz="900" dirty="0">
                <a:solidFill>
                  <a:schemeClr val="accent2"/>
                </a:solidFill>
              </a:rPr>
              <a:t>P. </a:t>
            </a:r>
            <a:r>
              <a:rPr lang="en-US" sz="900" dirty="0" err="1">
                <a:solidFill>
                  <a:schemeClr val="accent2"/>
                </a:solidFill>
              </a:rPr>
              <a:t>Kumaraguru</a:t>
            </a:r>
            <a:r>
              <a:rPr lang="en-US" sz="900" dirty="0">
                <a:solidFill>
                  <a:schemeClr val="accent2"/>
                </a:solidFill>
              </a:rPr>
              <a:t> and L. F. </a:t>
            </a:r>
            <a:r>
              <a:rPr lang="en-US" sz="900" dirty="0" err="1">
                <a:solidFill>
                  <a:schemeClr val="accent2"/>
                </a:solidFill>
              </a:rPr>
              <a:t>Cranor</a:t>
            </a:r>
            <a:r>
              <a:rPr lang="en-US" sz="900" dirty="0">
                <a:solidFill>
                  <a:schemeClr val="accent2"/>
                </a:solidFill>
              </a:rPr>
              <a:t>. Privacy indexes: A Survey of Westin’s Studies. Technical </a:t>
            </a:r>
            <a:r>
              <a:rPr lang="en-US" sz="900" dirty="0" err="1">
                <a:solidFill>
                  <a:schemeClr val="accent2"/>
                </a:solidFill>
              </a:rPr>
              <a:t>report,Carnegie</a:t>
            </a:r>
            <a:r>
              <a:rPr lang="en-US" sz="900" dirty="0">
                <a:solidFill>
                  <a:schemeClr val="accent2"/>
                </a:solidFill>
              </a:rPr>
              <a:t> Mellon University, Dec 2005.</a:t>
            </a:r>
          </a:p>
        </p:txBody>
      </p:sp>
    </p:spTree>
    <p:extLst>
      <p:ext uri="{BB962C8B-B14F-4D97-AF65-F5344CB8AC3E}">
        <p14:creationId xmlns:p14="http://schemas.microsoft.com/office/powerpoint/2010/main" val="1437110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8" name="Rectangle 77">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460805"/>
            <a:ext cx="4207476" cy="4208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4204358"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8" y="342900"/>
            <a:ext cx="4200005"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C5F09389-6A8E-46D6-B5F4-A3C55FAE6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9" y="464343"/>
            <a:ext cx="4200004" cy="4205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Content Placeholder 2">
            <a:extLst>
              <a:ext uri="{FF2B5EF4-FFF2-40B4-BE49-F238E27FC236}">
                <a16:creationId xmlns:a16="http://schemas.microsoft.com/office/drawing/2014/main" id="{FBE8EFF8-7693-E748-B96D-0B58CF21200D}"/>
              </a:ext>
            </a:extLst>
          </p:cNvPr>
          <p:cNvSpPr>
            <a:spLocks noGrp="1"/>
          </p:cNvSpPr>
          <p:nvPr>
            <p:ph sz="quarter" idx="13"/>
          </p:nvPr>
        </p:nvSpPr>
        <p:spPr>
          <a:xfrm>
            <a:off x="522852" y="599607"/>
            <a:ext cx="3749630" cy="4388873"/>
          </a:xfrm>
        </p:spPr>
        <p:txBody>
          <a:bodyPr>
            <a:normAutofit/>
          </a:bodyPr>
          <a:lstStyle/>
          <a:p>
            <a:pPr marL="0" indent="0">
              <a:buNone/>
            </a:pPr>
            <a:r>
              <a:rPr lang="en-US" sz="1800" b="1" dirty="0">
                <a:solidFill>
                  <a:schemeClr val="bg1"/>
                </a:solidFill>
              </a:rPr>
              <a:t>Privacy, n.</a:t>
            </a:r>
          </a:p>
          <a:p>
            <a:pPr marL="0" indent="0">
              <a:buNone/>
            </a:pPr>
            <a:endParaRPr lang="en-US" dirty="0">
              <a:solidFill>
                <a:schemeClr val="bg1"/>
              </a:solidFill>
            </a:endParaRPr>
          </a:p>
          <a:p>
            <a:pPr marL="0" indent="0">
              <a:buNone/>
            </a:pPr>
            <a:r>
              <a:rPr lang="en-US" dirty="0">
                <a:solidFill>
                  <a:schemeClr val="bg1"/>
                </a:solidFill>
              </a:rPr>
              <a:t>1. The state or condition of being alone, undisturbed, or free from public attention, as a matter of choice or right; seclusion; freedom from interference or intrusion.</a:t>
            </a:r>
          </a:p>
          <a:p>
            <a:pPr marL="0" indent="0">
              <a:buNone/>
            </a:pPr>
            <a:endParaRPr lang="en-US" dirty="0">
              <a:solidFill>
                <a:schemeClr val="bg1"/>
              </a:solidFill>
            </a:endParaRPr>
          </a:p>
          <a:p>
            <a:pPr marL="0" indent="0">
              <a:buNone/>
            </a:pPr>
            <a:r>
              <a:rPr lang="en-US" dirty="0">
                <a:solidFill>
                  <a:schemeClr val="bg1"/>
                </a:solidFill>
              </a:rPr>
              <a:t>3. a. Absence or avoidance of publicity or display; secrecy, concealment, discretion; protection from public knowledge or availability. Now </a:t>
            </a:r>
            <a:r>
              <a:rPr lang="en-US" i="1" dirty="0">
                <a:solidFill>
                  <a:schemeClr val="bg1"/>
                </a:solidFill>
              </a:rPr>
              <a:t>rare</a:t>
            </a:r>
            <a:r>
              <a:rPr lang="en-US" dirty="0">
                <a:solidFill>
                  <a:schemeClr val="bg1"/>
                </a:solidFill>
              </a:rPr>
              <a:t>, or merging with sense 1.</a:t>
            </a:r>
          </a:p>
          <a:p>
            <a:pPr marL="0" indent="0">
              <a:buNone/>
            </a:pPr>
            <a:endParaRPr lang="en-US" dirty="0">
              <a:solidFill>
                <a:schemeClr val="bg1"/>
              </a:solidFill>
            </a:endParaRPr>
          </a:p>
          <a:p>
            <a:pPr marL="0" indent="0" algn="r">
              <a:buNone/>
            </a:pPr>
            <a:r>
              <a:rPr lang="en-US" i="1" dirty="0">
                <a:solidFill>
                  <a:schemeClr val="bg1"/>
                </a:solidFill>
              </a:rPr>
              <a:t>- Oxford English Dictionary</a:t>
            </a:r>
          </a:p>
          <a:p>
            <a:pPr marL="0" indent="0">
              <a:buNone/>
            </a:pPr>
            <a:endParaRPr lang="en-US" dirty="0">
              <a:solidFill>
                <a:schemeClr val="bg1"/>
              </a:solidFill>
            </a:endParaRPr>
          </a:p>
          <a:p>
            <a:pPr marL="0" indent="0">
              <a:buNone/>
            </a:pPr>
            <a:endParaRPr lang="en-US" dirty="0">
              <a:solidFill>
                <a:schemeClr val="bg1"/>
              </a:solidFill>
            </a:endParaRPr>
          </a:p>
        </p:txBody>
      </p:sp>
      <p:sp>
        <p:nvSpPr>
          <p:cNvPr id="13" name="Rectangle 12">
            <a:extLst>
              <a:ext uri="{FF2B5EF4-FFF2-40B4-BE49-F238E27FC236}">
                <a16:creationId xmlns:a16="http://schemas.microsoft.com/office/drawing/2014/main" id="{F67D4647-934E-EF4C-A411-6FBAD103E814}"/>
              </a:ext>
            </a:extLst>
          </p:cNvPr>
          <p:cNvSpPr/>
          <p:nvPr/>
        </p:nvSpPr>
        <p:spPr>
          <a:xfrm>
            <a:off x="4696544" y="2807372"/>
            <a:ext cx="4016403" cy="175432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1434"/>
                </a:solidFill>
                <a:effectLst/>
                <a:uLnTx/>
                <a:uFillTx/>
                <a:latin typeface="Gill Sans MT" panose="020B0502020104020203"/>
                <a:ea typeface="+mn-ea"/>
                <a:cs typeface="+mn-cs"/>
              </a:rPr>
              <a:t>“ACHILLES	Of this my privacy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1434"/>
                </a:solidFill>
                <a:effectLst/>
                <a:uLnTx/>
                <a:uFillTx/>
                <a:latin typeface="Gill Sans MT" panose="020B0502020104020203"/>
                <a:ea typeface="+mn-ea"/>
                <a:cs typeface="+mn-cs"/>
              </a:rPr>
              <a:t>		I have strong reasons.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D1434"/>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1434"/>
                </a:solidFill>
                <a:effectLst/>
                <a:uLnTx/>
                <a:uFillTx/>
                <a:latin typeface="Gill Sans MT" panose="020B0502020104020203"/>
                <a:ea typeface="+mn-ea"/>
                <a:cs typeface="+mn-cs"/>
              </a:rPr>
              <a:t>ULYSSES	But '</a:t>
            </a:r>
            <a:r>
              <a:rPr kumimoji="0" lang="en-US" sz="1200" b="0" i="0" u="none" strike="noStrike" kern="1200" cap="none" spc="0" normalizeH="0" baseline="0" noProof="0" dirty="0" err="1">
                <a:ln>
                  <a:noFill/>
                </a:ln>
                <a:solidFill>
                  <a:srgbClr val="4D1434"/>
                </a:solidFill>
                <a:effectLst/>
                <a:uLnTx/>
                <a:uFillTx/>
                <a:latin typeface="Gill Sans MT" panose="020B0502020104020203"/>
                <a:ea typeface="+mn-ea"/>
                <a:cs typeface="+mn-cs"/>
              </a:rPr>
              <a:t>gainst</a:t>
            </a:r>
            <a:r>
              <a:rPr kumimoji="0" lang="en-US" sz="1200" b="0" i="0" u="none" strike="noStrike" kern="1200" cap="none" spc="0" normalizeH="0" baseline="0" noProof="0" dirty="0">
                <a:ln>
                  <a:noFill/>
                </a:ln>
                <a:solidFill>
                  <a:srgbClr val="4D1434"/>
                </a:solidFill>
                <a:effectLst/>
                <a:uLnTx/>
                <a:uFillTx/>
                <a:latin typeface="Gill Sans MT" panose="020B0502020104020203"/>
                <a:ea typeface="+mn-ea"/>
                <a:cs typeface="+mn-cs"/>
              </a:rPr>
              <a:t> your privacy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1434"/>
                </a:solidFill>
                <a:effectLst/>
                <a:uLnTx/>
                <a:uFillTx/>
                <a:latin typeface="Gill Sans MT" panose="020B0502020104020203"/>
                <a:ea typeface="+mn-ea"/>
                <a:cs typeface="+mn-cs"/>
              </a:rPr>
              <a:t>    		The reasons are more potent and heroical: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1434"/>
                </a:solidFill>
                <a:effectLst/>
                <a:uLnTx/>
                <a:uFillTx/>
                <a:latin typeface="Gill Sans MT" panose="020B0502020104020203"/>
                <a:ea typeface="+mn-ea"/>
                <a:cs typeface="+mn-cs"/>
              </a:rPr>
              <a:t>    		</a:t>
            </a:r>
            <a:r>
              <a:rPr kumimoji="0" lang="en-US" sz="1200" b="0" i="0" u="none" strike="noStrike" kern="1200" cap="none" spc="0" normalizeH="0" baseline="0" noProof="0" dirty="0" err="1">
                <a:ln>
                  <a:noFill/>
                </a:ln>
                <a:solidFill>
                  <a:srgbClr val="4D1434"/>
                </a:solidFill>
                <a:effectLst/>
                <a:uLnTx/>
                <a:uFillTx/>
                <a:latin typeface="Gill Sans MT" panose="020B0502020104020203"/>
                <a:ea typeface="+mn-ea"/>
                <a:cs typeface="+mn-cs"/>
              </a:rPr>
              <a:t>'Tis</a:t>
            </a:r>
            <a:r>
              <a:rPr kumimoji="0" lang="en-US" sz="1200" b="0" i="0" u="none" strike="noStrike" kern="1200" cap="none" spc="0" normalizeH="0" baseline="0" noProof="0" dirty="0">
                <a:ln>
                  <a:noFill/>
                </a:ln>
                <a:solidFill>
                  <a:srgbClr val="4D1434"/>
                </a:solidFill>
                <a:effectLst/>
                <a:uLnTx/>
                <a:uFillTx/>
                <a:latin typeface="Gill Sans MT" panose="020B0502020104020203"/>
                <a:ea typeface="+mn-ea"/>
                <a:cs typeface="+mn-cs"/>
              </a:rPr>
              <a:t> known, Achilles, that you are in love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1434"/>
                </a:solidFill>
                <a:effectLst/>
                <a:uLnTx/>
                <a:uFillTx/>
                <a:latin typeface="Gill Sans MT" panose="020B0502020104020203"/>
                <a:ea typeface="+mn-ea"/>
                <a:cs typeface="+mn-cs"/>
              </a:rPr>
              <a:t>    		With one of Priam's daughters.”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D1434"/>
              </a:solidFill>
              <a:effectLst/>
              <a:uLnTx/>
              <a:uFillTx/>
              <a:latin typeface="Gill Sans MT" panose="020B0502020104020203"/>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D1434"/>
                </a:solidFill>
                <a:effectLst/>
                <a:uLnTx/>
                <a:uFillTx/>
                <a:latin typeface="Gill Sans MT" panose="020B0502020104020203"/>
                <a:ea typeface="+mn-ea"/>
                <a:cs typeface="+mn-cs"/>
              </a:rPr>
              <a:t>William Shakespeare, </a:t>
            </a:r>
            <a:r>
              <a:rPr kumimoji="0" lang="en-US" sz="1200" b="0" i="1" u="none" strike="noStrike" kern="1200" cap="none" spc="0" normalizeH="0" baseline="0" noProof="0" dirty="0" err="1">
                <a:ln>
                  <a:noFill/>
                </a:ln>
                <a:solidFill>
                  <a:srgbClr val="4D1434"/>
                </a:solidFill>
                <a:effectLst/>
                <a:uLnTx/>
                <a:uFillTx/>
                <a:latin typeface="Gill Sans MT" panose="020B0502020104020203"/>
                <a:ea typeface="+mn-ea"/>
                <a:cs typeface="+mn-cs"/>
              </a:rPr>
              <a:t>Troillus</a:t>
            </a:r>
            <a:r>
              <a:rPr kumimoji="0" lang="en-US" sz="1200" b="0" i="1" u="none" strike="noStrike" kern="1200" cap="none" spc="0" normalizeH="0" baseline="0" noProof="0" dirty="0">
                <a:ln>
                  <a:noFill/>
                </a:ln>
                <a:solidFill>
                  <a:srgbClr val="4D1434"/>
                </a:solidFill>
                <a:effectLst/>
                <a:uLnTx/>
                <a:uFillTx/>
                <a:latin typeface="Gill Sans MT" panose="020B0502020104020203"/>
                <a:ea typeface="+mn-ea"/>
                <a:cs typeface="+mn-cs"/>
              </a:rPr>
              <a:t> and Cressida (1609)</a:t>
            </a:r>
          </a:p>
        </p:txBody>
      </p:sp>
      <p:pic>
        <p:nvPicPr>
          <p:cNvPr id="14" name="Picture 13">
            <a:extLst>
              <a:ext uri="{FF2B5EF4-FFF2-40B4-BE49-F238E27FC236}">
                <a16:creationId xmlns:a16="http://schemas.microsoft.com/office/drawing/2014/main" id="{39AF553D-D5F6-E547-A1F0-D7457FF4F09A}"/>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4604744" y="473866"/>
            <a:ext cx="4200004" cy="2173574"/>
          </a:xfrm>
          <a:prstGeom prst="rect">
            <a:avLst/>
          </a:prstGeom>
          <a:ln>
            <a:noFill/>
          </a:ln>
          <a:effectLst/>
        </p:spPr>
      </p:pic>
      <p:sp>
        <p:nvSpPr>
          <p:cNvPr id="4" name="Rectangle 3">
            <a:extLst>
              <a:ext uri="{FF2B5EF4-FFF2-40B4-BE49-F238E27FC236}">
                <a16:creationId xmlns:a16="http://schemas.microsoft.com/office/drawing/2014/main" id="{FF00A88F-BF40-374C-925B-2993E4111B79}"/>
              </a:ext>
            </a:extLst>
          </p:cNvPr>
          <p:cNvSpPr/>
          <p:nvPr/>
        </p:nvSpPr>
        <p:spPr>
          <a:xfrm>
            <a:off x="4604744" y="2715998"/>
            <a:ext cx="4200004" cy="1937074"/>
          </a:xfrm>
          <a:prstGeom prst="rect">
            <a:avLst/>
          </a:prstGeom>
          <a:no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98152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D1195-794C-304A-A21F-E98C627FA92F}"/>
              </a:ext>
            </a:extLst>
          </p:cNvPr>
          <p:cNvSpPr>
            <a:spLocks noGrp="1"/>
          </p:cNvSpPr>
          <p:nvPr>
            <p:ph type="title"/>
          </p:nvPr>
        </p:nvSpPr>
        <p:spPr/>
        <p:txBody>
          <a:bodyPr/>
          <a:lstStyle/>
          <a:p>
            <a:r>
              <a:rPr lang="en-US" dirty="0" err="1">
                <a:solidFill>
                  <a:schemeClr val="accent1"/>
                </a:solidFill>
              </a:rPr>
              <a:t>Conceptualising</a:t>
            </a:r>
            <a:r>
              <a:rPr lang="en-US" dirty="0">
                <a:solidFill>
                  <a:schemeClr val="accent1"/>
                </a:solidFill>
              </a:rPr>
              <a:t> </a:t>
            </a:r>
            <a:r>
              <a:rPr lang="en-US" dirty="0" err="1">
                <a:solidFill>
                  <a:schemeClr val="accent1"/>
                </a:solidFill>
              </a:rPr>
              <a:t>PrIvacy</a:t>
            </a:r>
            <a:endParaRPr lang="en-US" dirty="0">
              <a:solidFill>
                <a:schemeClr val="accent1"/>
              </a:solidFill>
            </a:endParaRPr>
          </a:p>
        </p:txBody>
      </p:sp>
      <p:sp>
        <p:nvSpPr>
          <p:cNvPr id="4" name="Rectangle 3">
            <a:extLst>
              <a:ext uri="{FF2B5EF4-FFF2-40B4-BE49-F238E27FC236}">
                <a16:creationId xmlns:a16="http://schemas.microsoft.com/office/drawing/2014/main" id="{C257003C-3E5E-5547-B28D-511AF21B8F87}"/>
              </a:ext>
            </a:extLst>
          </p:cNvPr>
          <p:cNvSpPr/>
          <p:nvPr/>
        </p:nvSpPr>
        <p:spPr>
          <a:xfrm>
            <a:off x="408791" y="4856634"/>
            <a:ext cx="6135333" cy="230832"/>
          </a:xfrm>
          <a:prstGeom prst="rect">
            <a:avLst/>
          </a:prstGeom>
        </p:spPr>
        <p:txBody>
          <a:bodyPr wrap="square">
            <a:spAutoFit/>
          </a:bodyPr>
          <a:lstStyle/>
          <a:p>
            <a:r>
              <a:rPr lang="en-US" sz="900" dirty="0">
                <a:solidFill>
                  <a:srgbClr val="B2324B">
                    <a:lumMod val="40000"/>
                    <a:lumOff val="60000"/>
                  </a:srgbClr>
                </a:solidFill>
              </a:rPr>
              <a:t>Solove, D.J., 2008. Understanding Privacy, Harvard University Press</a:t>
            </a:r>
            <a:endParaRPr kumimoji="0" lang="en-US" sz="90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endParaRPr>
          </a:p>
        </p:txBody>
      </p:sp>
      <p:graphicFrame>
        <p:nvGraphicFramePr>
          <p:cNvPr id="5" name="Table 4">
            <a:extLst>
              <a:ext uri="{FF2B5EF4-FFF2-40B4-BE49-F238E27FC236}">
                <a16:creationId xmlns:a16="http://schemas.microsoft.com/office/drawing/2014/main" id="{F99B59C0-25C2-4B42-91F9-00707600B363}"/>
              </a:ext>
            </a:extLst>
          </p:cNvPr>
          <p:cNvGraphicFramePr>
            <a:graphicFrameLocks noGrp="1"/>
          </p:cNvGraphicFramePr>
          <p:nvPr>
            <p:extLst>
              <p:ext uri="{D42A27DB-BD31-4B8C-83A1-F6EECF244321}">
                <p14:modId xmlns:p14="http://schemas.microsoft.com/office/powerpoint/2010/main" val="2082720561"/>
              </p:ext>
            </p:extLst>
          </p:nvPr>
        </p:nvGraphicFramePr>
        <p:xfrm>
          <a:off x="408791" y="1301675"/>
          <a:ext cx="8326418" cy="3411956"/>
        </p:xfrm>
        <a:graphic>
          <a:graphicData uri="http://schemas.openxmlformats.org/drawingml/2006/table">
            <a:tbl>
              <a:tblPr firstRow="1" firstCol="1" bandRow="1">
                <a:tableStyleId>{3B4B98B0-60AC-42C2-AFA5-B58CD77FA1E5}</a:tableStyleId>
              </a:tblPr>
              <a:tblGrid>
                <a:gridCol w="4320999">
                  <a:extLst>
                    <a:ext uri="{9D8B030D-6E8A-4147-A177-3AD203B41FA5}">
                      <a16:colId xmlns:a16="http://schemas.microsoft.com/office/drawing/2014/main" val="1742193493"/>
                    </a:ext>
                  </a:extLst>
                </a:gridCol>
                <a:gridCol w="4005419">
                  <a:extLst>
                    <a:ext uri="{9D8B030D-6E8A-4147-A177-3AD203B41FA5}">
                      <a16:colId xmlns:a16="http://schemas.microsoft.com/office/drawing/2014/main" val="57828646"/>
                    </a:ext>
                  </a:extLst>
                </a:gridCol>
              </a:tblGrid>
              <a:tr h="549173">
                <a:tc>
                  <a:txBody>
                    <a:bodyPr/>
                    <a:lstStyle/>
                    <a:p>
                      <a:pPr>
                        <a:lnSpc>
                          <a:spcPct val="150000"/>
                        </a:lnSpc>
                        <a:spcBef>
                          <a:spcPts val="1000"/>
                        </a:spcBef>
                        <a:spcAft>
                          <a:spcPts val="120"/>
                        </a:spcAft>
                      </a:pPr>
                      <a:r>
                        <a:rPr lang="en-GB" sz="1400" dirty="0">
                          <a:effectLst/>
                        </a:rPr>
                        <a:t>The Right to Be Let Alone</a:t>
                      </a:r>
                    </a:p>
                    <a:p>
                      <a:pPr>
                        <a:lnSpc>
                          <a:spcPct val="150000"/>
                        </a:lnSpc>
                      </a:pPr>
                      <a:r>
                        <a:rPr lang="en-GB" sz="1400" dirty="0">
                          <a:effectLst/>
                        </a:rPr>
                        <a:t> </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3" marR="22553"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b="0" dirty="0">
                          <a:effectLst/>
                        </a:rPr>
                        <a:t>Warren &amp; Brandeis, 1890</a:t>
                      </a:r>
                      <a:endParaRPr lang="en-GB" sz="14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3" marR="22553" marT="0" marB="0">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2546301"/>
                  </a:ext>
                </a:extLst>
              </a:tr>
              <a:tr h="549173">
                <a:tc>
                  <a:txBody>
                    <a:bodyPr/>
                    <a:lstStyle/>
                    <a:p>
                      <a:pPr>
                        <a:lnSpc>
                          <a:spcPct val="150000"/>
                        </a:lnSpc>
                      </a:pPr>
                      <a:r>
                        <a:rPr lang="en-GB" sz="1400" dirty="0">
                          <a:effectLst/>
                        </a:rPr>
                        <a:t>Limited Access</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3" marR="22553" marT="0" marB="0">
                    <a:lnL>
                      <a:noFill/>
                    </a:lnL>
                    <a:lnR>
                      <a:noFill/>
                    </a:lnR>
                    <a:lnT w="12700" cmpd="sng">
                      <a:noFill/>
                    </a:lnT>
                    <a:lnB>
                      <a:noFill/>
                    </a:lnB>
                    <a:lnTlToBr w="12700" cmpd="sng">
                      <a:noFill/>
                      <a:prstDash val="solid"/>
                    </a:lnTlToBr>
                    <a:lnBlToTr w="12700" cmpd="sng">
                      <a:noFill/>
                      <a:prstDash val="solid"/>
                    </a:lnBlToTr>
                  </a:tcPr>
                </a:tc>
                <a:tc>
                  <a:txBody>
                    <a:bodyPr/>
                    <a:lstStyle/>
                    <a:p>
                      <a:pPr>
                        <a:lnSpc>
                          <a:spcPct val="150000"/>
                        </a:lnSpc>
                        <a:spcBef>
                          <a:spcPts val="1000"/>
                        </a:spcBef>
                        <a:spcAft>
                          <a:spcPts val="0"/>
                        </a:spcAft>
                      </a:pPr>
                      <a:r>
                        <a:rPr lang="en-GB" sz="1400" dirty="0" err="1">
                          <a:effectLst/>
                        </a:rPr>
                        <a:t>Godkin</a:t>
                      </a:r>
                      <a:r>
                        <a:rPr lang="en-GB" sz="1400" dirty="0">
                          <a:effectLst/>
                        </a:rPr>
                        <a:t>, 1890</a:t>
                      </a:r>
                    </a:p>
                  </a:txBody>
                  <a:tcPr marL="22553" marR="22553" marT="0" marB="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75405751"/>
                  </a:ext>
                </a:extLst>
              </a:tr>
              <a:tr h="549173">
                <a:tc>
                  <a:txBody>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lang="en-GB" sz="1400" dirty="0">
                          <a:effectLst/>
                        </a:rPr>
                        <a:t>Privacy as Personhood</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50000"/>
                        </a:lnSpc>
                      </a:pP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3" marR="22553" marT="0" marB="0">
                    <a:lnL>
                      <a:noFill/>
                    </a:lnL>
                    <a:lnR>
                      <a:noFill/>
                    </a:lnR>
                    <a:lnT>
                      <a:noFill/>
                    </a:lnT>
                    <a:lnB>
                      <a:noFill/>
                    </a:lnB>
                    <a:lnTlToBr w="12700" cmpd="sng">
                      <a:noFill/>
                      <a:prstDash val="solid"/>
                    </a:lnTlToBr>
                    <a:lnBlToTr w="12700" cmpd="sng">
                      <a:noFill/>
                      <a:prstDash val="solid"/>
                    </a:lnBlToTr>
                  </a:tcPr>
                </a:tc>
                <a:tc>
                  <a:txBody>
                    <a:bodyPr/>
                    <a:lstStyle/>
                    <a:p>
                      <a:pPr>
                        <a:lnSpc>
                          <a:spcPct val="150000"/>
                        </a:lnSpc>
                        <a:spcBef>
                          <a:spcPts val="1000"/>
                        </a:spcBef>
                        <a:spcAft>
                          <a:spcPts val="0"/>
                        </a:spcAft>
                      </a:pPr>
                      <a:r>
                        <a:rPr lang="en-GB" sz="1400" dirty="0">
                          <a:effectLst/>
                        </a:rPr>
                        <a:t>Freund, 1975</a:t>
                      </a:r>
                    </a:p>
                  </a:txBody>
                  <a:tcPr marL="22553" marR="22553"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27965770"/>
                  </a:ext>
                </a:extLst>
              </a:tr>
              <a:tr h="549173">
                <a:tc>
                  <a:txBody>
                    <a:bodyPr/>
                    <a:lstStyle/>
                    <a:p>
                      <a:pPr>
                        <a:lnSpc>
                          <a:spcPct val="150000"/>
                        </a:lnSpc>
                      </a:pPr>
                      <a:r>
                        <a:rPr lang="en-GB" sz="1400" dirty="0">
                          <a:effectLst/>
                        </a:rPr>
                        <a:t>Control over Information </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3" marR="22553" marT="0" marB="0">
                    <a:lnL>
                      <a:noFill/>
                    </a:lnL>
                    <a:lnR>
                      <a:noFill/>
                    </a:lnR>
                    <a:lnT>
                      <a:noFill/>
                    </a:lnT>
                    <a:lnB>
                      <a:noFill/>
                    </a:lnB>
                    <a:lnTlToBr w="12700" cmpd="sng">
                      <a:noFill/>
                      <a:prstDash val="solid"/>
                    </a:lnTlToBr>
                    <a:lnBlToTr w="12700" cmpd="sng">
                      <a:noFill/>
                      <a:prstDash val="solid"/>
                    </a:lnBlToTr>
                  </a:tcPr>
                </a:tc>
                <a:tc>
                  <a:txBody>
                    <a:bodyPr/>
                    <a:lstStyle/>
                    <a:p>
                      <a:pPr>
                        <a:lnSpc>
                          <a:spcPct val="150000"/>
                        </a:lnSpc>
                        <a:spcBef>
                          <a:spcPts val="1000"/>
                        </a:spcBef>
                        <a:spcAft>
                          <a:spcPts val="0"/>
                        </a:spcAft>
                      </a:pPr>
                      <a:r>
                        <a:rPr lang="en-GB" sz="1400" dirty="0">
                          <a:effectLst/>
                        </a:rPr>
                        <a:t>Fried, 1984</a:t>
                      </a:r>
                    </a:p>
                  </a:txBody>
                  <a:tcPr marL="22553" marR="22553"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90836182"/>
                  </a:ext>
                </a:extLst>
              </a:tr>
              <a:tr h="549173">
                <a:tc>
                  <a:txBody>
                    <a:bodyPr/>
                    <a:lstStyle/>
                    <a:p>
                      <a:pPr>
                        <a:lnSpc>
                          <a:spcPct val="150000"/>
                        </a:lnSpc>
                      </a:pPr>
                      <a:r>
                        <a:rPr lang="en-GB" sz="1400" dirty="0">
                          <a:effectLst/>
                        </a:rPr>
                        <a:t>Intimacy</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3" marR="22553" marT="0" marB="0">
                    <a:lnL>
                      <a:noFill/>
                    </a:lnL>
                    <a:lnR>
                      <a:noFill/>
                    </a:lnR>
                    <a:lnT>
                      <a:noFill/>
                    </a:lnT>
                    <a:lnB>
                      <a:noFill/>
                    </a:lnB>
                    <a:lnTlToBr w="12700" cmpd="sng">
                      <a:noFill/>
                      <a:prstDash val="solid"/>
                    </a:lnTlToBr>
                    <a:lnBlToTr w="12700" cmpd="sng">
                      <a:noFill/>
                      <a:prstDash val="solid"/>
                    </a:lnBlToTr>
                  </a:tcPr>
                </a:tc>
                <a:tc>
                  <a:txBody>
                    <a:bodyPr/>
                    <a:lstStyle/>
                    <a:p>
                      <a:pPr>
                        <a:lnSpc>
                          <a:spcPct val="150000"/>
                        </a:lnSpc>
                        <a:spcBef>
                          <a:spcPts val="1000"/>
                        </a:spcBef>
                        <a:spcAft>
                          <a:spcPts val="0"/>
                        </a:spcAft>
                      </a:pPr>
                      <a:r>
                        <a:rPr lang="en-GB" sz="1400" dirty="0">
                          <a:effectLst/>
                        </a:rPr>
                        <a:t>Farber, 1997</a:t>
                      </a:r>
                    </a:p>
                  </a:txBody>
                  <a:tcPr marL="22553" marR="22553"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17686617"/>
                  </a:ext>
                </a:extLst>
              </a:tr>
              <a:tr h="549173">
                <a:tc>
                  <a:txBody>
                    <a:bodyPr/>
                    <a:lstStyle/>
                    <a:p>
                      <a:pPr>
                        <a:lnSpc>
                          <a:spcPct val="150000"/>
                        </a:lnSpc>
                      </a:pPr>
                      <a:r>
                        <a:rPr lang="en-GB" sz="1400" dirty="0">
                          <a:effectLst/>
                        </a:rPr>
                        <a:t>Secrecy</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553" marR="22553" marT="0" marB="0">
                    <a:lnL>
                      <a:noFill/>
                    </a:lnL>
                    <a:lnR>
                      <a:noFill/>
                    </a:lnR>
                    <a:lnT>
                      <a:noFill/>
                    </a:lnT>
                    <a:lnB w="12700" cmpd="sng">
                      <a:noFill/>
                    </a:lnB>
                    <a:lnTlToBr w="12700" cmpd="sng">
                      <a:noFill/>
                      <a:prstDash val="solid"/>
                    </a:lnTlToBr>
                    <a:lnBlToTr w="12700" cmpd="sng">
                      <a:noFill/>
                      <a:prstDash val="solid"/>
                    </a:lnBlToTr>
                  </a:tcPr>
                </a:tc>
                <a:tc>
                  <a:txBody>
                    <a:bodyPr/>
                    <a:lstStyle/>
                    <a:p>
                      <a:pPr>
                        <a:lnSpc>
                          <a:spcPct val="150000"/>
                        </a:lnSpc>
                        <a:spcBef>
                          <a:spcPts val="1000"/>
                        </a:spcBef>
                        <a:spcAft>
                          <a:spcPts val="0"/>
                        </a:spcAft>
                      </a:pPr>
                      <a:r>
                        <a:rPr lang="en-GB" sz="1400" dirty="0">
                          <a:effectLst/>
                        </a:rPr>
                        <a:t>Posner, 1998</a:t>
                      </a:r>
                    </a:p>
                  </a:txBody>
                  <a:tcPr marL="22553" marR="22553" marT="0" marB="0">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49115295"/>
                  </a:ext>
                </a:extLst>
              </a:tr>
            </a:tbl>
          </a:graphicData>
        </a:graphic>
      </p:graphicFrame>
    </p:spTree>
    <p:extLst>
      <p:ext uri="{BB962C8B-B14F-4D97-AF65-F5344CB8AC3E}">
        <p14:creationId xmlns:p14="http://schemas.microsoft.com/office/powerpoint/2010/main" val="21526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542923"/>
            <a:ext cx="5623962" cy="42576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382E4EC5-400B-4A4E-B51F-96E3A36EC8DE}"/>
              </a:ext>
            </a:extLst>
          </p:cNvPr>
          <p:cNvSpPr>
            <a:spLocks noGrp="1"/>
          </p:cNvSpPr>
          <p:nvPr>
            <p:ph type="title"/>
          </p:nvPr>
        </p:nvSpPr>
        <p:spPr>
          <a:xfrm>
            <a:off x="276225" y="171450"/>
            <a:ext cx="8591550" cy="800101"/>
          </a:xfrm>
        </p:spPr>
        <p:txBody>
          <a:bodyPr/>
          <a:lstStyle/>
          <a:p>
            <a:r>
              <a:rPr lang="en-US" dirty="0">
                <a:solidFill>
                  <a:schemeClr val="accent1"/>
                </a:solidFill>
              </a:rPr>
              <a:t>Right to Privacy?</a:t>
            </a:r>
          </a:p>
        </p:txBody>
      </p:sp>
      <p:pic>
        <p:nvPicPr>
          <p:cNvPr id="15" name="Picture 14">
            <a:extLst>
              <a:ext uri="{FF2B5EF4-FFF2-40B4-BE49-F238E27FC236}">
                <a16:creationId xmlns:a16="http://schemas.microsoft.com/office/drawing/2014/main" id="{FE5C6129-F109-7043-BC1D-85C514EB201A}"/>
              </a:ext>
            </a:extLst>
          </p:cNvPr>
          <p:cNvPicPr>
            <a:picLocks noChangeAspect="1"/>
          </p:cNvPicPr>
          <p:nvPr/>
        </p:nvPicPr>
        <p:blipFill>
          <a:blip r:embed="rId2"/>
          <a:stretch>
            <a:fillRect/>
          </a:stretch>
        </p:blipFill>
        <p:spPr>
          <a:xfrm>
            <a:off x="334900" y="1143001"/>
            <a:ext cx="1309776" cy="1833687"/>
          </a:xfrm>
          <a:prstGeom prst="rect">
            <a:avLst/>
          </a:prstGeom>
          <a:ln>
            <a:noFill/>
          </a:ln>
          <a:effectLst/>
        </p:spPr>
      </p:pic>
      <p:sp>
        <p:nvSpPr>
          <p:cNvPr id="17" name="TextBox 16">
            <a:extLst>
              <a:ext uri="{FF2B5EF4-FFF2-40B4-BE49-F238E27FC236}">
                <a16:creationId xmlns:a16="http://schemas.microsoft.com/office/drawing/2014/main" id="{ED88EA8F-AD34-A148-BDAC-DD57D9560FA5}"/>
              </a:ext>
            </a:extLst>
          </p:cNvPr>
          <p:cNvSpPr txBox="1"/>
          <p:nvPr/>
        </p:nvSpPr>
        <p:spPr>
          <a:xfrm>
            <a:off x="355833" y="3009638"/>
            <a:ext cx="130977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Samuel D. Warren</a:t>
            </a:r>
          </a:p>
        </p:txBody>
      </p:sp>
      <p:pic>
        <p:nvPicPr>
          <p:cNvPr id="18" name="Picture 17">
            <a:extLst>
              <a:ext uri="{FF2B5EF4-FFF2-40B4-BE49-F238E27FC236}">
                <a16:creationId xmlns:a16="http://schemas.microsoft.com/office/drawing/2014/main" id="{FABC420A-6E5F-EE41-AEB9-474AB5BCCF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23645" y="1143001"/>
            <a:ext cx="1309777" cy="1833687"/>
          </a:xfrm>
          <a:prstGeom prst="rect">
            <a:avLst/>
          </a:prstGeom>
          <a:ln>
            <a:noFill/>
          </a:ln>
          <a:effectLst/>
        </p:spPr>
      </p:pic>
      <p:sp>
        <p:nvSpPr>
          <p:cNvPr id="19" name="Rectangle 18">
            <a:extLst>
              <a:ext uri="{FF2B5EF4-FFF2-40B4-BE49-F238E27FC236}">
                <a16:creationId xmlns:a16="http://schemas.microsoft.com/office/drawing/2014/main" id="{EB2C80EC-4294-4C49-8A96-A7A06A9BF852}"/>
              </a:ext>
            </a:extLst>
          </p:cNvPr>
          <p:cNvSpPr/>
          <p:nvPr/>
        </p:nvSpPr>
        <p:spPr>
          <a:xfrm>
            <a:off x="1665609" y="3009638"/>
            <a:ext cx="1451120"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Louis Brandeis</a:t>
            </a:r>
          </a:p>
        </p:txBody>
      </p:sp>
      <p:sp>
        <p:nvSpPr>
          <p:cNvPr id="20" name="Rectangle 19">
            <a:extLst>
              <a:ext uri="{FF2B5EF4-FFF2-40B4-BE49-F238E27FC236}">
                <a16:creationId xmlns:a16="http://schemas.microsoft.com/office/drawing/2014/main" id="{535ABEF0-502A-DA4D-9E95-1383CDDD06D2}"/>
              </a:ext>
            </a:extLst>
          </p:cNvPr>
          <p:cNvSpPr/>
          <p:nvPr/>
        </p:nvSpPr>
        <p:spPr>
          <a:xfrm>
            <a:off x="276225" y="4292768"/>
            <a:ext cx="2527578"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rPr>
              <a:t>Warren and Brandeis “The Right to Privacy”, Harvard Law Review.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rPr>
              <a:t>Vol. IV , No. 5,   December 15, 1890  </a:t>
            </a:r>
          </a:p>
        </p:txBody>
      </p:sp>
      <p:sp>
        <p:nvSpPr>
          <p:cNvPr id="21" name="Rectangle 20">
            <a:extLst>
              <a:ext uri="{FF2B5EF4-FFF2-40B4-BE49-F238E27FC236}">
                <a16:creationId xmlns:a16="http://schemas.microsoft.com/office/drawing/2014/main" id="{85528E0C-2060-DE49-9BE1-C0985E443FA1}"/>
              </a:ext>
            </a:extLst>
          </p:cNvPr>
          <p:cNvSpPr/>
          <p:nvPr/>
        </p:nvSpPr>
        <p:spPr>
          <a:xfrm>
            <a:off x="3309646" y="672480"/>
            <a:ext cx="5392143" cy="216982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rPr>
              <a:t>“... the existing law affords a principle from which may be invoked to protect the privacy of the individual from invasion either by the too enterprising press, the photographer, or the possessor of any other modern device for rewording or reproducing scenes or sounds. </a:t>
            </a:r>
            <a:r>
              <a:rPr kumimoji="0" lang="en-US" sz="1350" b="1" i="0" u="none" strike="noStrike" kern="1200" cap="none" spc="0" normalizeH="0" baseline="0" noProof="0" dirty="0">
                <a:ln>
                  <a:noFill/>
                </a:ln>
                <a:solidFill>
                  <a:prstClr val="white"/>
                </a:solidFill>
                <a:effectLst/>
                <a:uLnTx/>
                <a:uFillTx/>
                <a:latin typeface="Gill Sans MT" panose="020B0502020104020203"/>
                <a:ea typeface="+mn-ea"/>
                <a:cs typeface="+mn-cs"/>
              </a:rPr>
              <a:t>For the protection afforded is not confined by the authorities to those cases where any particular medium or form of expression has been adopted</a:t>
            </a:r>
            <a:r>
              <a:rPr kumimoji="0" lang="en-US" sz="135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rPr>
              <a:t>, not to products of the intellect... If, then, the decisions indicate a general right to privacy for thoughts, emotions, and sensations, these should receive the same protection, whether expressed in writing, or in conduct, in conversation, in attitudes, or in facial expression.”</a:t>
            </a:r>
          </a:p>
        </p:txBody>
      </p:sp>
    </p:spTree>
    <p:extLst>
      <p:ext uri="{BB962C8B-B14F-4D97-AF65-F5344CB8AC3E}">
        <p14:creationId xmlns:p14="http://schemas.microsoft.com/office/powerpoint/2010/main" val="364622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542923"/>
            <a:ext cx="5623962" cy="42576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382E4EC5-400B-4A4E-B51F-96E3A36EC8DE}"/>
              </a:ext>
            </a:extLst>
          </p:cNvPr>
          <p:cNvSpPr>
            <a:spLocks noGrp="1"/>
          </p:cNvSpPr>
          <p:nvPr>
            <p:ph type="title"/>
          </p:nvPr>
        </p:nvSpPr>
        <p:spPr>
          <a:xfrm>
            <a:off x="276225" y="171450"/>
            <a:ext cx="8591550" cy="800101"/>
          </a:xfrm>
        </p:spPr>
        <p:txBody>
          <a:bodyPr/>
          <a:lstStyle/>
          <a:p>
            <a:r>
              <a:rPr lang="en-US" dirty="0">
                <a:solidFill>
                  <a:schemeClr val="accent1"/>
                </a:solidFill>
              </a:rPr>
              <a:t>Right to Privacy?</a:t>
            </a:r>
          </a:p>
        </p:txBody>
      </p:sp>
      <p:pic>
        <p:nvPicPr>
          <p:cNvPr id="15" name="Picture 14">
            <a:extLst>
              <a:ext uri="{FF2B5EF4-FFF2-40B4-BE49-F238E27FC236}">
                <a16:creationId xmlns:a16="http://schemas.microsoft.com/office/drawing/2014/main" id="{FE5C6129-F109-7043-BC1D-85C514EB201A}"/>
              </a:ext>
            </a:extLst>
          </p:cNvPr>
          <p:cNvPicPr>
            <a:picLocks noChangeAspect="1"/>
          </p:cNvPicPr>
          <p:nvPr/>
        </p:nvPicPr>
        <p:blipFill>
          <a:blip r:embed="rId2"/>
          <a:stretch>
            <a:fillRect/>
          </a:stretch>
        </p:blipFill>
        <p:spPr>
          <a:xfrm>
            <a:off x="334900" y="1143001"/>
            <a:ext cx="1309776" cy="1833687"/>
          </a:xfrm>
          <a:prstGeom prst="rect">
            <a:avLst/>
          </a:prstGeom>
          <a:ln>
            <a:noFill/>
          </a:ln>
          <a:effectLst/>
        </p:spPr>
      </p:pic>
      <p:sp>
        <p:nvSpPr>
          <p:cNvPr id="17" name="TextBox 16">
            <a:extLst>
              <a:ext uri="{FF2B5EF4-FFF2-40B4-BE49-F238E27FC236}">
                <a16:creationId xmlns:a16="http://schemas.microsoft.com/office/drawing/2014/main" id="{ED88EA8F-AD34-A148-BDAC-DD57D9560FA5}"/>
              </a:ext>
            </a:extLst>
          </p:cNvPr>
          <p:cNvSpPr txBox="1"/>
          <p:nvPr/>
        </p:nvSpPr>
        <p:spPr>
          <a:xfrm>
            <a:off x="355833" y="3009638"/>
            <a:ext cx="130977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Samuel D. Warren</a:t>
            </a:r>
          </a:p>
        </p:txBody>
      </p:sp>
      <p:pic>
        <p:nvPicPr>
          <p:cNvPr id="18" name="Picture 17">
            <a:extLst>
              <a:ext uri="{FF2B5EF4-FFF2-40B4-BE49-F238E27FC236}">
                <a16:creationId xmlns:a16="http://schemas.microsoft.com/office/drawing/2014/main" id="{FABC420A-6E5F-EE41-AEB9-474AB5BCCF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23645" y="1143001"/>
            <a:ext cx="1309777" cy="1833687"/>
          </a:xfrm>
          <a:prstGeom prst="rect">
            <a:avLst/>
          </a:prstGeom>
          <a:ln>
            <a:noFill/>
          </a:ln>
          <a:effectLst/>
        </p:spPr>
      </p:pic>
      <p:sp>
        <p:nvSpPr>
          <p:cNvPr id="19" name="Rectangle 18">
            <a:extLst>
              <a:ext uri="{FF2B5EF4-FFF2-40B4-BE49-F238E27FC236}">
                <a16:creationId xmlns:a16="http://schemas.microsoft.com/office/drawing/2014/main" id="{EB2C80EC-4294-4C49-8A96-A7A06A9BF852}"/>
              </a:ext>
            </a:extLst>
          </p:cNvPr>
          <p:cNvSpPr/>
          <p:nvPr/>
        </p:nvSpPr>
        <p:spPr>
          <a:xfrm>
            <a:off x="1665609" y="3009638"/>
            <a:ext cx="1451120"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Louis Brandeis</a:t>
            </a:r>
          </a:p>
        </p:txBody>
      </p:sp>
      <p:sp>
        <p:nvSpPr>
          <p:cNvPr id="20" name="Rectangle 19">
            <a:extLst>
              <a:ext uri="{FF2B5EF4-FFF2-40B4-BE49-F238E27FC236}">
                <a16:creationId xmlns:a16="http://schemas.microsoft.com/office/drawing/2014/main" id="{535ABEF0-502A-DA4D-9E95-1383CDDD06D2}"/>
              </a:ext>
            </a:extLst>
          </p:cNvPr>
          <p:cNvSpPr/>
          <p:nvPr/>
        </p:nvSpPr>
        <p:spPr>
          <a:xfrm>
            <a:off x="276225" y="4292768"/>
            <a:ext cx="2527578"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rPr>
              <a:t>Warren and Brandeis “The Right to Privacy”, Harvard Law Review.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rPr>
              <a:t>Vol. IV , No. 5,   December 15, 1890  </a:t>
            </a:r>
          </a:p>
        </p:txBody>
      </p:sp>
      <p:sp>
        <p:nvSpPr>
          <p:cNvPr id="21" name="Rectangle 20">
            <a:extLst>
              <a:ext uri="{FF2B5EF4-FFF2-40B4-BE49-F238E27FC236}">
                <a16:creationId xmlns:a16="http://schemas.microsoft.com/office/drawing/2014/main" id="{85528E0C-2060-DE49-9BE1-C0985E443FA1}"/>
              </a:ext>
            </a:extLst>
          </p:cNvPr>
          <p:cNvSpPr/>
          <p:nvPr/>
        </p:nvSpPr>
        <p:spPr>
          <a:xfrm>
            <a:off x="3309646" y="672480"/>
            <a:ext cx="5392143" cy="216982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rPr>
              <a:t>“... the existing law affords a principle from which may be invoked to protect the privacy of the individual from invasion either by the too enterprising press, the photographer, or the possessor of any other modern device for rewording or reproducing scenes or sounds. </a:t>
            </a:r>
            <a:r>
              <a:rPr kumimoji="0" lang="en-US" sz="1350" b="1" i="0" u="none" strike="noStrike" kern="1200" cap="none" spc="0" normalizeH="0" baseline="0" noProof="0" dirty="0">
                <a:ln>
                  <a:noFill/>
                </a:ln>
                <a:solidFill>
                  <a:prstClr val="white"/>
                </a:solidFill>
                <a:effectLst/>
                <a:uLnTx/>
                <a:uFillTx/>
                <a:latin typeface="Gill Sans MT" panose="020B0502020104020203"/>
                <a:ea typeface="+mn-ea"/>
                <a:cs typeface="+mn-cs"/>
              </a:rPr>
              <a:t>For the protection afforded is not confined by the authorities to those cases where any particular medium or form of expression has been adopted</a:t>
            </a:r>
            <a:r>
              <a:rPr kumimoji="0" lang="en-US" sz="135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rPr>
              <a:t>, not to products of the intellect... If, then, the decisions indicate a general right to privacy for thoughts, emotions, and sensations, these should receive the same protection, whether expressed in writing, or in conduct, in conversation, in attitudes, or in facial expression.”</a:t>
            </a:r>
          </a:p>
        </p:txBody>
      </p:sp>
      <p:sp>
        <p:nvSpPr>
          <p:cNvPr id="22" name="TextBox 21">
            <a:extLst>
              <a:ext uri="{FF2B5EF4-FFF2-40B4-BE49-F238E27FC236}">
                <a16:creationId xmlns:a16="http://schemas.microsoft.com/office/drawing/2014/main" id="{02DD11C3-7420-264E-B628-66BB80122337}"/>
              </a:ext>
            </a:extLst>
          </p:cNvPr>
          <p:cNvSpPr txBox="1"/>
          <p:nvPr/>
        </p:nvSpPr>
        <p:spPr>
          <a:xfrm>
            <a:off x="4182178" y="3082583"/>
            <a:ext cx="1714499"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Gill Sans MT" panose="020B0502020104020203"/>
                <a:ea typeface="+mn-ea"/>
                <a:cs typeface="+mn-cs"/>
              </a:rPr>
              <a:t>Property</a:t>
            </a:r>
          </a:p>
        </p:txBody>
      </p:sp>
      <p:sp>
        <p:nvSpPr>
          <p:cNvPr id="23" name="TextBox 22">
            <a:extLst>
              <a:ext uri="{FF2B5EF4-FFF2-40B4-BE49-F238E27FC236}">
                <a16:creationId xmlns:a16="http://schemas.microsoft.com/office/drawing/2014/main" id="{54A3F5C6-A6A8-6241-A951-3A411F0484A0}"/>
              </a:ext>
            </a:extLst>
          </p:cNvPr>
          <p:cNvSpPr txBox="1"/>
          <p:nvPr/>
        </p:nvSpPr>
        <p:spPr>
          <a:xfrm>
            <a:off x="5236983" y="3667224"/>
            <a:ext cx="1714499"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Gill Sans MT" panose="020B0502020104020203"/>
                <a:ea typeface="+mn-ea"/>
                <a:cs typeface="+mn-cs"/>
              </a:rPr>
              <a:t>Writing and Art</a:t>
            </a:r>
          </a:p>
        </p:txBody>
      </p:sp>
      <p:sp>
        <p:nvSpPr>
          <p:cNvPr id="24" name="TextBox 23">
            <a:extLst>
              <a:ext uri="{FF2B5EF4-FFF2-40B4-BE49-F238E27FC236}">
                <a16:creationId xmlns:a16="http://schemas.microsoft.com/office/drawing/2014/main" id="{7D5A7C1E-C043-E745-AFB5-AAF7080C0A81}"/>
              </a:ext>
            </a:extLst>
          </p:cNvPr>
          <p:cNvSpPr txBox="1"/>
          <p:nvPr/>
        </p:nvSpPr>
        <p:spPr>
          <a:xfrm>
            <a:off x="5896677" y="4237155"/>
            <a:ext cx="1714499"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Gill Sans MT" panose="020B0502020104020203"/>
                <a:ea typeface="+mn-ea"/>
                <a:cs typeface="+mn-cs"/>
              </a:rPr>
              <a:t>Private Information</a:t>
            </a:r>
          </a:p>
        </p:txBody>
      </p:sp>
      <p:cxnSp>
        <p:nvCxnSpPr>
          <p:cNvPr id="25" name="Elbow Connector 24">
            <a:extLst>
              <a:ext uri="{FF2B5EF4-FFF2-40B4-BE49-F238E27FC236}">
                <a16:creationId xmlns:a16="http://schemas.microsoft.com/office/drawing/2014/main" id="{7A5B6ED1-D7DA-1340-B62C-805737B567FE}"/>
              </a:ext>
            </a:extLst>
          </p:cNvPr>
          <p:cNvCxnSpPr>
            <a:stCxn id="22" idx="2"/>
            <a:endCxn id="23" idx="0"/>
          </p:cNvCxnSpPr>
          <p:nvPr/>
        </p:nvCxnSpPr>
        <p:spPr>
          <a:xfrm rot="16200000" flipH="1">
            <a:off x="5436092" y="3009083"/>
            <a:ext cx="261476" cy="1054805"/>
          </a:xfrm>
          <a:prstGeom prst="bentConnector3">
            <a:avLst/>
          </a:prstGeom>
          <a:ln>
            <a:solidFill>
              <a:schemeClr val="accent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26" name="Elbow Connector 25">
            <a:extLst>
              <a:ext uri="{FF2B5EF4-FFF2-40B4-BE49-F238E27FC236}">
                <a16:creationId xmlns:a16="http://schemas.microsoft.com/office/drawing/2014/main" id="{93A150A1-F6C2-C94F-B77A-DE8346D5D389}"/>
              </a:ext>
            </a:extLst>
          </p:cNvPr>
          <p:cNvCxnSpPr>
            <a:stCxn id="23" idx="2"/>
            <a:endCxn id="24" idx="0"/>
          </p:cNvCxnSpPr>
          <p:nvPr/>
        </p:nvCxnSpPr>
        <p:spPr>
          <a:xfrm rot="16200000" flipH="1">
            <a:off x="6300697" y="3783925"/>
            <a:ext cx="246766" cy="659694"/>
          </a:xfrm>
          <a:prstGeom prst="bentConnector3">
            <a:avLst>
              <a:gd name="adj1" fmla="val 50000"/>
            </a:avLst>
          </a:prstGeom>
          <a:ln>
            <a:solidFill>
              <a:schemeClr val="accent1">
                <a:lumMod val="10000"/>
                <a:lumOff val="9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7035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542923"/>
            <a:ext cx="5623962" cy="42576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382E4EC5-400B-4A4E-B51F-96E3A36EC8DE}"/>
              </a:ext>
            </a:extLst>
          </p:cNvPr>
          <p:cNvSpPr>
            <a:spLocks noGrp="1"/>
          </p:cNvSpPr>
          <p:nvPr>
            <p:ph type="title"/>
          </p:nvPr>
        </p:nvSpPr>
        <p:spPr>
          <a:xfrm>
            <a:off x="276225" y="171450"/>
            <a:ext cx="2905147" cy="800101"/>
          </a:xfrm>
        </p:spPr>
        <p:txBody>
          <a:bodyPr/>
          <a:lstStyle/>
          <a:p>
            <a:r>
              <a:rPr lang="en-US" dirty="0">
                <a:solidFill>
                  <a:schemeClr val="accent1"/>
                </a:solidFill>
              </a:rPr>
              <a:t>Right to Privacy?</a:t>
            </a:r>
          </a:p>
        </p:txBody>
      </p:sp>
      <p:sp>
        <p:nvSpPr>
          <p:cNvPr id="20" name="Rectangle 19">
            <a:extLst>
              <a:ext uri="{FF2B5EF4-FFF2-40B4-BE49-F238E27FC236}">
                <a16:creationId xmlns:a16="http://schemas.microsoft.com/office/drawing/2014/main" id="{535ABEF0-502A-DA4D-9E95-1383CDDD06D2}"/>
              </a:ext>
            </a:extLst>
          </p:cNvPr>
          <p:cNvSpPr/>
          <p:nvPr/>
        </p:nvSpPr>
        <p:spPr>
          <a:xfrm>
            <a:off x="328780" y="4202113"/>
            <a:ext cx="2527578"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1434"/>
                </a:solidFill>
                <a:effectLst/>
                <a:uLnTx/>
                <a:uFillTx/>
                <a:latin typeface="Gill Sans MT" panose="020B0502020104020203"/>
                <a:ea typeface="+mn-ea"/>
                <a:cs typeface="+mn-cs"/>
              </a:rPr>
              <a:t>The Drafting Committee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1434"/>
                </a:solidFill>
                <a:effectLst/>
                <a:uLnTx/>
                <a:uFillTx/>
                <a:latin typeface="Gill Sans MT" panose="020B0502020104020203"/>
                <a:ea typeface="+mn-ea"/>
                <a:cs typeface="+mn-cs"/>
              </a:rPr>
              <a:t>(Lebanon, USSR, China, France, US, UK, Australia, Chile, Canada) </a:t>
            </a:r>
          </a:p>
        </p:txBody>
      </p:sp>
      <p:sp>
        <p:nvSpPr>
          <p:cNvPr id="21" name="Rectangle 20">
            <a:extLst>
              <a:ext uri="{FF2B5EF4-FFF2-40B4-BE49-F238E27FC236}">
                <a16:creationId xmlns:a16="http://schemas.microsoft.com/office/drawing/2014/main" id="{85528E0C-2060-DE49-9BE1-C0985E443FA1}"/>
              </a:ext>
            </a:extLst>
          </p:cNvPr>
          <p:cNvSpPr/>
          <p:nvPr/>
        </p:nvSpPr>
        <p:spPr>
          <a:xfrm>
            <a:off x="3301047" y="632912"/>
            <a:ext cx="5392143"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B2324B">
                    <a:lumMod val="40000"/>
                    <a:lumOff val="60000"/>
                  </a:srgbClr>
                </a:solidFill>
                <a:effectLst/>
                <a:uLnTx/>
                <a:uFillTx/>
                <a:latin typeface="Gill Sans MT" panose="020B0502020104020203"/>
                <a:ea typeface="+mn-ea"/>
                <a:cs typeface="+mn-cs"/>
              </a:rPr>
              <a:t>Universal Declaration of Human Rights – United Nations (1948)</a:t>
            </a:r>
          </a:p>
        </p:txBody>
      </p:sp>
      <p:pic>
        <p:nvPicPr>
          <p:cNvPr id="2" name="Picture 1">
            <a:extLst>
              <a:ext uri="{FF2B5EF4-FFF2-40B4-BE49-F238E27FC236}">
                <a16:creationId xmlns:a16="http://schemas.microsoft.com/office/drawing/2014/main" id="{1C1E7A69-9140-6844-93E3-73707FC1A2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3429" y="1064300"/>
            <a:ext cx="2704397" cy="2677461"/>
          </a:xfrm>
          <a:prstGeom prst="rect">
            <a:avLst/>
          </a:prstGeom>
        </p:spPr>
      </p:pic>
      <p:sp>
        <p:nvSpPr>
          <p:cNvPr id="27" name="Rectangle 26">
            <a:extLst>
              <a:ext uri="{FF2B5EF4-FFF2-40B4-BE49-F238E27FC236}">
                <a16:creationId xmlns:a16="http://schemas.microsoft.com/office/drawing/2014/main" id="{2460D302-0187-F54D-AB1B-41DE12782D36}"/>
              </a:ext>
            </a:extLst>
          </p:cNvPr>
          <p:cNvSpPr/>
          <p:nvPr/>
        </p:nvSpPr>
        <p:spPr>
          <a:xfrm>
            <a:off x="3813165" y="1422236"/>
            <a:ext cx="4347147" cy="252376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Gill Sans MT" panose="020B0502020104020203"/>
                <a:ea typeface="+mn-ea"/>
                <a:cs typeface="+mn-cs"/>
              </a:rPr>
              <a:t>Article 12</a:t>
            </a:r>
            <a:endParaRPr kumimoji="0" lang="en-GB" sz="32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03163">
                    <a:lumMod val="20000"/>
                    <a:lumOff val="80000"/>
                  </a:srgbClr>
                </a:solidFill>
                <a:effectLst/>
                <a:uLnTx/>
                <a:uFillTx/>
                <a:latin typeface="Gill Sans MT" panose="020B0502020104020203"/>
                <a:ea typeface="+mn-ea"/>
                <a:cs typeface="+mn-cs"/>
              </a:rPr>
              <a:t>No one shall be subjected to arbitrary interference with his privacy, family, home or correspondence, nor to attacks upon his honour and reputation. Everyone has the </a:t>
            </a:r>
            <a:r>
              <a:rPr kumimoji="0" lang="en-GB" sz="1800" b="1" i="0" u="none" strike="noStrike" kern="1200" cap="none" spc="0" normalizeH="0" baseline="0" noProof="0" dirty="0">
                <a:ln>
                  <a:noFill/>
                </a:ln>
                <a:solidFill>
                  <a:srgbClr val="903163">
                    <a:lumMod val="20000"/>
                    <a:lumOff val="80000"/>
                  </a:srgbClr>
                </a:solidFill>
                <a:effectLst/>
                <a:uLnTx/>
                <a:uFillTx/>
                <a:latin typeface="Gill Sans MT" panose="020B0502020104020203"/>
                <a:ea typeface="+mn-ea"/>
                <a:cs typeface="+mn-cs"/>
              </a:rPr>
              <a:t>right</a:t>
            </a:r>
            <a:r>
              <a:rPr kumimoji="0" lang="en-GB" sz="1800" b="0" i="0" u="none" strike="noStrike" kern="1200" cap="none" spc="0" normalizeH="0" baseline="0" noProof="0" dirty="0">
                <a:ln>
                  <a:noFill/>
                </a:ln>
                <a:solidFill>
                  <a:srgbClr val="903163">
                    <a:lumMod val="20000"/>
                    <a:lumOff val="80000"/>
                  </a:srgbClr>
                </a:solidFill>
                <a:effectLst/>
                <a:uLnTx/>
                <a:uFillTx/>
                <a:latin typeface="Gill Sans MT" panose="020B0502020104020203"/>
                <a:ea typeface="+mn-ea"/>
                <a:cs typeface="+mn-cs"/>
              </a:rPr>
              <a:t> to the protection of the law against such interference or attacks.</a:t>
            </a:r>
            <a:endParaRPr kumimoji="0" lang="en-US" sz="1400" b="0" i="0" u="none" strike="noStrike" kern="1200" cap="none" spc="0" normalizeH="0" baseline="0" noProof="0" dirty="0">
              <a:ln>
                <a:noFill/>
              </a:ln>
              <a:solidFill>
                <a:srgbClr val="903163">
                  <a:lumMod val="20000"/>
                  <a:lumOff val="80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51678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42900"/>
            <a:ext cx="2777490" cy="712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340232"/>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542923"/>
            <a:ext cx="5623962" cy="42576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382E4EC5-400B-4A4E-B51F-96E3A36EC8DE}"/>
              </a:ext>
            </a:extLst>
          </p:cNvPr>
          <p:cNvSpPr>
            <a:spLocks noGrp="1"/>
          </p:cNvSpPr>
          <p:nvPr>
            <p:ph type="title"/>
          </p:nvPr>
        </p:nvSpPr>
        <p:spPr>
          <a:xfrm>
            <a:off x="276225" y="542922"/>
            <a:ext cx="2777490" cy="736523"/>
          </a:xfrm>
        </p:spPr>
        <p:txBody>
          <a:bodyPr/>
          <a:lstStyle/>
          <a:p>
            <a:r>
              <a:rPr lang="en-US" dirty="0">
                <a:solidFill>
                  <a:schemeClr val="accent1"/>
                </a:solidFill>
              </a:rPr>
              <a:t>The Value of Privacy</a:t>
            </a:r>
          </a:p>
        </p:txBody>
      </p:sp>
      <p:sp>
        <p:nvSpPr>
          <p:cNvPr id="13" name="Rectangle 12">
            <a:extLst>
              <a:ext uri="{FF2B5EF4-FFF2-40B4-BE49-F238E27FC236}">
                <a16:creationId xmlns:a16="http://schemas.microsoft.com/office/drawing/2014/main" id="{F7E5B3BE-A381-384B-BFB1-5C97F0BD2415}"/>
              </a:ext>
            </a:extLst>
          </p:cNvPr>
          <p:cNvSpPr/>
          <p:nvPr/>
        </p:nvSpPr>
        <p:spPr>
          <a:xfrm>
            <a:off x="3587248" y="887115"/>
            <a:ext cx="4993656" cy="147732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03163">
                    <a:lumMod val="20000"/>
                    <a:lumOff val="80000"/>
                  </a:srgbClr>
                </a:solidFill>
                <a:effectLst/>
                <a:uLnTx/>
                <a:uFillTx/>
                <a:latin typeface="Gill Sans MT" panose="020B0502020104020203"/>
                <a:ea typeface="+mn-ea"/>
                <a:cs typeface="+mn-cs"/>
              </a:rPr>
              <a:t>Intellectual privacy “is a zone of protection that </a:t>
            </a:r>
            <a:r>
              <a:rPr kumimoji="0" lang="en-GB" sz="1800" b="0" i="0" u="none" strike="noStrike" kern="1200" cap="none" spc="0" normalizeH="0" baseline="0" noProof="0" dirty="0">
                <a:ln>
                  <a:noFill/>
                </a:ln>
                <a:solidFill>
                  <a:prstClr val="white"/>
                </a:solidFill>
                <a:effectLst/>
                <a:uLnTx/>
                <a:uFillTx/>
                <a:latin typeface="Gill Sans MT" panose="020B0502020104020203"/>
                <a:ea typeface="+mn-ea"/>
                <a:cs typeface="+mn-cs"/>
              </a:rPr>
              <a:t>guards our ability to make up our minds freely</a:t>
            </a:r>
            <a:r>
              <a:rPr kumimoji="0" lang="en-GB" sz="1800" b="0" i="0" u="none" strike="noStrike" kern="1200" cap="none" spc="0" normalizeH="0" baseline="0" noProof="0" dirty="0">
                <a:ln>
                  <a:noFill/>
                </a:ln>
                <a:solidFill>
                  <a:srgbClr val="903163">
                    <a:lumMod val="20000"/>
                    <a:lumOff val="80000"/>
                  </a:srgbClr>
                </a:solidFill>
                <a:effectLst/>
                <a:uLnTx/>
                <a:uFillTx/>
                <a:latin typeface="Gill Sans MT" panose="020B0502020104020203"/>
                <a:ea typeface="+mn-ea"/>
                <a:cs typeface="+mn-cs"/>
              </a:rPr>
              <a:t>… the protection from surveillance or unwanted interference by others when we are engaged in the process of generating ideas and forming beliefs”</a:t>
            </a:r>
          </a:p>
        </p:txBody>
      </p:sp>
      <p:sp>
        <p:nvSpPr>
          <p:cNvPr id="15" name="Rectangle 14">
            <a:extLst>
              <a:ext uri="{FF2B5EF4-FFF2-40B4-BE49-F238E27FC236}">
                <a16:creationId xmlns:a16="http://schemas.microsoft.com/office/drawing/2014/main" id="{510D04F1-5330-024A-A5CA-D9E908CBB17F}"/>
              </a:ext>
            </a:extLst>
          </p:cNvPr>
          <p:cNvSpPr/>
          <p:nvPr/>
        </p:nvSpPr>
        <p:spPr>
          <a:xfrm>
            <a:off x="3587248" y="2935029"/>
            <a:ext cx="4888724" cy="147732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03163">
                    <a:lumMod val="20000"/>
                    <a:lumOff val="80000"/>
                  </a:srgbClr>
                </a:solidFill>
                <a:effectLst/>
                <a:uLnTx/>
                <a:uFillTx/>
                <a:latin typeface="Gill Sans MT" panose="020B0502020104020203"/>
                <a:ea typeface="+mn-ea"/>
                <a:cs typeface="+mn-cs"/>
              </a:rPr>
              <a:t>“Privacy is </a:t>
            </a:r>
            <a:r>
              <a:rPr kumimoji="0" lang="en-GB" sz="1800" b="0" i="0" u="none" strike="noStrike" kern="1200" cap="none" spc="0" normalizeH="0" baseline="0" noProof="0" dirty="0">
                <a:ln>
                  <a:noFill/>
                </a:ln>
                <a:solidFill>
                  <a:prstClr val="white"/>
                </a:solidFill>
                <a:effectLst/>
                <a:uLnTx/>
                <a:uFillTx/>
                <a:latin typeface="Gill Sans MT" panose="020B0502020104020203"/>
                <a:ea typeface="+mn-ea"/>
                <a:cs typeface="+mn-cs"/>
              </a:rPr>
              <a:t>the fundamental barrier that stands in the way of complete State control and domination</a:t>
            </a:r>
            <a:r>
              <a:rPr kumimoji="0" lang="en-GB" sz="1800" b="0" i="0" u="none" strike="noStrike" kern="1200" cap="none" spc="0" normalizeH="0" baseline="0" noProof="0" dirty="0">
                <a:ln>
                  <a:noFill/>
                </a:ln>
                <a:solidFill>
                  <a:srgbClr val="903163">
                    <a:lumMod val="20000"/>
                    <a:lumOff val="80000"/>
                  </a:srgbClr>
                </a:solidFill>
                <a:effectLst/>
                <a:uLnTx/>
                <a:uFillTx/>
                <a:latin typeface="Gill Sans MT" panose="020B0502020104020203"/>
                <a:ea typeface="+mn-ea"/>
                <a:cs typeface="+mn-cs"/>
              </a:rPr>
              <a:t>. Without it, the social contract is broken, and individuals cannot recognize their democratic rights to participate, build, grow and think.”</a:t>
            </a:r>
          </a:p>
        </p:txBody>
      </p:sp>
      <p:sp>
        <p:nvSpPr>
          <p:cNvPr id="2" name="Rectangle 1">
            <a:extLst>
              <a:ext uri="{FF2B5EF4-FFF2-40B4-BE49-F238E27FC236}">
                <a16:creationId xmlns:a16="http://schemas.microsoft.com/office/drawing/2014/main" id="{76B12E05-65FC-4C48-839C-1337A626F67E}"/>
              </a:ext>
            </a:extLst>
          </p:cNvPr>
          <p:cNvSpPr/>
          <p:nvPr/>
        </p:nvSpPr>
        <p:spPr>
          <a:xfrm>
            <a:off x="334900" y="3404888"/>
            <a:ext cx="2640648" cy="5770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903163">
                    <a:lumMod val="40000"/>
                    <a:lumOff val="60000"/>
                  </a:srgbClr>
                </a:solidFill>
                <a:effectLst/>
                <a:uLnTx/>
                <a:uFillTx/>
                <a:latin typeface="Gill Sans MT" panose="020B0502020104020203"/>
                <a:ea typeface="+mn-ea"/>
                <a:cs typeface="+mn-cs"/>
              </a:rPr>
              <a:t>Richards, N. (2014). Intellectual privacy: Rethinking civil liberties in the digital age. New York: Oxford University Press.</a:t>
            </a:r>
          </a:p>
        </p:txBody>
      </p:sp>
      <p:sp>
        <p:nvSpPr>
          <p:cNvPr id="17" name="Rectangle 16">
            <a:extLst>
              <a:ext uri="{FF2B5EF4-FFF2-40B4-BE49-F238E27FC236}">
                <a16:creationId xmlns:a16="http://schemas.microsoft.com/office/drawing/2014/main" id="{45370C0C-A645-024F-82A5-4224282F1693}"/>
              </a:ext>
            </a:extLst>
          </p:cNvPr>
          <p:cNvSpPr/>
          <p:nvPr/>
        </p:nvSpPr>
        <p:spPr>
          <a:xfrm>
            <a:off x="334900" y="4061935"/>
            <a:ext cx="2640648"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err="1">
                <a:ln>
                  <a:noFill/>
                </a:ln>
                <a:solidFill>
                  <a:srgbClr val="903163">
                    <a:lumMod val="40000"/>
                    <a:lumOff val="60000"/>
                  </a:srgbClr>
                </a:solidFill>
                <a:effectLst/>
                <a:uLnTx/>
                <a:uFillTx/>
                <a:latin typeface="Gill Sans MT" panose="020B0502020104020203"/>
                <a:ea typeface="+mn-ea"/>
                <a:cs typeface="+mn-cs"/>
              </a:rPr>
              <a:t>Nyst</a:t>
            </a:r>
            <a:r>
              <a:rPr kumimoji="0" lang="en-GB" sz="1050" b="0" i="0" u="none" strike="noStrike" kern="1200" cap="none" spc="0" normalizeH="0" baseline="0" noProof="0" dirty="0">
                <a:ln>
                  <a:noFill/>
                </a:ln>
                <a:solidFill>
                  <a:srgbClr val="903163">
                    <a:lumMod val="40000"/>
                    <a:lumOff val="60000"/>
                  </a:srgbClr>
                </a:solidFill>
                <a:effectLst/>
                <a:uLnTx/>
                <a:uFillTx/>
                <a:latin typeface="Gill Sans MT" panose="020B0502020104020203"/>
                <a:ea typeface="+mn-ea"/>
                <a:cs typeface="+mn-cs"/>
              </a:rPr>
              <a:t> C. Two sides of the same coin – the right to privacy and freedom of expression. (2013) Translation by Privacy International. </a:t>
            </a:r>
            <a:r>
              <a:rPr kumimoji="0" lang="en-GB" sz="1050" b="0" i="0" u="none" strike="noStrike" kern="1200" cap="none" spc="0" normalizeH="0" baseline="0" noProof="0" dirty="0" err="1">
                <a:ln>
                  <a:noFill/>
                </a:ln>
                <a:solidFill>
                  <a:srgbClr val="903163">
                    <a:lumMod val="40000"/>
                    <a:lumOff val="60000"/>
                  </a:srgbClr>
                </a:solidFill>
                <a:effectLst/>
                <a:uLnTx/>
                <a:uFillTx/>
                <a:latin typeface="Gill Sans MT" panose="020B0502020104020203"/>
                <a:ea typeface="+mn-ea"/>
                <a:cs typeface="+mn-cs"/>
              </a:rPr>
              <a:t>Cuestión</a:t>
            </a:r>
            <a:r>
              <a:rPr kumimoji="0" lang="en-GB" sz="1050" b="0" i="0" u="none" strike="noStrike" kern="1200" cap="none" spc="0" normalizeH="0" baseline="0" noProof="0" dirty="0">
                <a:ln>
                  <a:noFill/>
                </a:ln>
                <a:solidFill>
                  <a:srgbClr val="903163">
                    <a:lumMod val="40000"/>
                    <a:lumOff val="60000"/>
                  </a:srgbClr>
                </a:solidFill>
                <a:effectLst/>
                <a:uLnTx/>
                <a:uFillTx/>
                <a:latin typeface="Gill Sans MT" panose="020B0502020104020203"/>
                <a:ea typeface="+mn-ea"/>
                <a:cs typeface="+mn-cs"/>
              </a:rPr>
              <a:t> de </a:t>
            </a:r>
            <a:r>
              <a:rPr kumimoji="0" lang="en-GB" sz="1050" b="0" i="0" u="none" strike="noStrike" kern="1200" cap="none" spc="0" normalizeH="0" baseline="0" noProof="0" dirty="0" err="1">
                <a:ln>
                  <a:noFill/>
                </a:ln>
                <a:solidFill>
                  <a:srgbClr val="903163">
                    <a:lumMod val="40000"/>
                    <a:lumOff val="60000"/>
                  </a:srgbClr>
                </a:solidFill>
                <a:effectLst/>
                <a:uLnTx/>
                <a:uFillTx/>
                <a:latin typeface="Gill Sans MT" panose="020B0502020104020203"/>
                <a:ea typeface="+mn-ea"/>
                <a:cs typeface="+mn-cs"/>
              </a:rPr>
              <a:t>Derechos</a:t>
            </a:r>
            <a:endParaRPr kumimoji="0" lang="en-GB" sz="1050" b="0" i="0" u="none" strike="noStrike" kern="1200" cap="none" spc="0" normalizeH="0" baseline="0" noProof="0" dirty="0">
              <a:ln>
                <a:noFill/>
              </a:ln>
              <a:solidFill>
                <a:srgbClr val="903163">
                  <a:lumMod val="40000"/>
                  <a:lumOff val="60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624472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E9E53-E714-EC49-85EB-450D86A0C0CF}"/>
              </a:ext>
            </a:extLst>
          </p:cNvPr>
          <p:cNvSpPr>
            <a:spLocks noGrp="1"/>
          </p:cNvSpPr>
          <p:nvPr>
            <p:ph type="title"/>
          </p:nvPr>
        </p:nvSpPr>
        <p:spPr/>
        <p:txBody>
          <a:bodyPr/>
          <a:lstStyle/>
          <a:p>
            <a:r>
              <a:rPr lang="en-US" dirty="0"/>
              <a:t>How we Manage Privacy</a:t>
            </a:r>
          </a:p>
        </p:txBody>
      </p:sp>
      <p:sp>
        <p:nvSpPr>
          <p:cNvPr id="5" name="Text Placeholder 4">
            <a:extLst>
              <a:ext uri="{FF2B5EF4-FFF2-40B4-BE49-F238E27FC236}">
                <a16:creationId xmlns:a16="http://schemas.microsoft.com/office/drawing/2014/main" id="{55A210C5-4940-0741-ABA4-9566F9E187C7}"/>
              </a:ext>
            </a:extLst>
          </p:cNvPr>
          <p:cNvSpPr>
            <a:spLocks noGrp="1"/>
          </p:cNvSpPr>
          <p:nvPr>
            <p:ph type="body" idx="1"/>
          </p:nvPr>
        </p:nvSpPr>
        <p:spPr/>
        <p:txBody>
          <a:bodyPr/>
          <a:lstStyle/>
          <a:p>
            <a:r>
              <a:rPr lang="en-US" dirty="0"/>
              <a:t>Trade offs and paradox</a:t>
            </a:r>
          </a:p>
        </p:txBody>
      </p:sp>
    </p:spTree>
    <p:extLst>
      <p:ext uri="{BB962C8B-B14F-4D97-AF65-F5344CB8AC3E}">
        <p14:creationId xmlns:p14="http://schemas.microsoft.com/office/powerpoint/2010/main" val="319477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Privacy Trade-Off</a:t>
            </a:r>
          </a:p>
        </p:txBody>
      </p:sp>
      <p:sp>
        <p:nvSpPr>
          <p:cNvPr id="4" name="Rectangle 3"/>
          <p:cNvSpPr/>
          <p:nvPr/>
        </p:nvSpPr>
        <p:spPr>
          <a:xfrm>
            <a:off x="298764" y="4912668"/>
            <a:ext cx="8546472" cy="230832"/>
          </a:xfrm>
          <a:prstGeom prst="rect">
            <a:avLst/>
          </a:prstGeom>
        </p:spPr>
        <p:txBody>
          <a:bodyPr wrap="square">
            <a:spAutoFit/>
          </a:bodyPr>
          <a:lstStyle/>
          <a:p>
            <a:pPr algn="r"/>
            <a:r>
              <a:rPr lang="en-US" sz="900" dirty="0" err="1">
                <a:solidFill>
                  <a:schemeClr val="accent3">
                    <a:lumMod val="60000"/>
                    <a:lumOff val="40000"/>
                  </a:schemeClr>
                </a:solidFill>
              </a:rPr>
              <a:t>Acquisi</a:t>
            </a:r>
            <a:r>
              <a:rPr lang="en-US" sz="900" dirty="0">
                <a:solidFill>
                  <a:schemeClr val="accent3">
                    <a:lumMod val="60000"/>
                    <a:lumOff val="40000"/>
                  </a:schemeClr>
                </a:solidFill>
              </a:rPr>
              <a:t> and </a:t>
            </a:r>
            <a:r>
              <a:rPr lang="en-US" sz="900" dirty="0" err="1">
                <a:solidFill>
                  <a:schemeClr val="accent3">
                    <a:lumMod val="60000"/>
                    <a:lumOff val="40000"/>
                  </a:schemeClr>
                </a:solidFill>
              </a:rPr>
              <a:t>Grossklags</a:t>
            </a:r>
            <a:r>
              <a:rPr lang="en-US" sz="900" dirty="0">
                <a:solidFill>
                  <a:schemeClr val="accent3">
                    <a:lumMod val="60000"/>
                    <a:lumOff val="40000"/>
                  </a:schemeClr>
                </a:solidFill>
              </a:rPr>
              <a:t>. What Can Behavioral Economics Teach Us About Privacy? Digital Privacy: Theory, Technologies and Practices Auerbach Publications pp. 363-377 (2007)</a:t>
            </a:r>
          </a:p>
        </p:txBody>
      </p:sp>
      <p:sp>
        <p:nvSpPr>
          <p:cNvPr id="7" name="Left-Right Arrow 6"/>
          <p:cNvSpPr/>
          <p:nvPr/>
        </p:nvSpPr>
        <p:spPr>
          <a:xfrm>
            <a:off x="2762680" y="1936706"/>
            <a:ext cx="3398783" cy="1270088"/>
          </a:xfrm>
          <a:prstGeom prst="leftRightArrow">
            <a:avLst>
              <a:gd name="adj1" fmla="val 73622"/>
              <a:gd name="adj2" fmla="val 50000"/>
            </a:avLst>
          </a:prstGeom>
          <a:solidFill>
            <a:schemeClr val="accent2">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Trading private information in exchange for some value </a:t>
            </a:r>
          </a:p>
          <a:p>
            <a:pPr algn="ctr"/>
            <a:endParaRPr lang="en-US" sz="1350"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1463" y="1737126"/>
            <a:ext cx="1541834" cy="1541834"/>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1166" y="1775279"/>
            <a:ext cx="1431515" cy="1431515"/>
          </a:xfrm>
          <a:prstGeom prst="rect">
            <a:avLst/>
          </a:prstGeom>
        </p:spPr>
      </p:pic>
    </p:spTree>
    <p:extLst>
      <p:ext uri="{BB962C8B-B14F-4D97-AF65-F5344CB8AC3E}">
        <p14:creationId xmlns:p14="http://schemas.microsoft.com/office/powerpoint/2010/main" val="390018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E9E53-E714-EC49-85EB-450D86A0C0CF}"/>
              </a:ext>
            </a:extLst>
          </p:cNvPr>
          <p:cNvSpPr>
            <a:spLocks noGrp="1"/>
          </p:cNvSpPr>
          <p:nvPr>
            <p:ph type="title"/>
          </p:nvPr>
        </p:nvSpPr>
        <p:spPr/>
        <p:txBody>
          <a:bodyPr/>
          <a:lstStyle/>
          <a:p>
            <a:r>
              <a:rPr lang="en-US" dirty="0"/>
              <a:t>The value of Privacy</a:t>
            </a:r>
          </a:p>
        </p:txBody>
      </p:sp>
      <p:sp>
        <p:nvSpPr>
          <p:cNvPr id="5" name="Text Placeholder 4">
            <a:extLst>
              <a:ext uri="{FF2B5EF4-FFF2-40B4-BE49-F238E27FC236}">
                <a16:creationId xmlns:a16="http://schemas.microsoft.com/office/drawing/2014/main" id="{55A210C5-4940-0741-ABA4-9566F9E187C7}"/>
              </a:ext>
            </a:extLst>
          </p:cNvPr>
          <p:cNvSpPr>
            <a:spLocks noGrp="1"/>
          </p:cNvSpPr>
          <p:nvPr>
            <p:ph type="body" idx="1"/>
          </p:nvPr>
        </p:nvSpPr>
        <p:spPr/>
        <p:txBody>
          <a:bodyPr/>
          <a:lstStyle/>
          <a:p>
            <a:r>
              <a:rPr lang="en-US" dirty="0"/>
              <a:t>Attitudes, definitions and rights</a:t>
            </a:r>
          </a:p>
        </p:txBody>
      </p:sp>
    </p:spTree>
    <p:extLst>
      <p:ext uri="{BB962C8B-B14F-4D97-AF65-F5344CB8AC3E}">
        <p14:creationId xmlns:p14="http://schemas.microsoft.com/office/powerpoint/2010/main" val="2884546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334" y="171450"/>
            <a:ext cx="5567025" cy="800101"/>
          </a:xfrm>
        </p:spPr>
        <p:txBody>
          <a:bodyPr/>
          <a:lstStyle/>
          <a:p>
            <a:r>
              <a:rPr lang="en-US" dirty="0"/>
              <a:t>How Do </a:t>
            </a:r>
            <a:r>
              <a:rPr lang="en-US" b="1" dirty="0"/>
              <a:t>You</a:t>
            </a:r>
            <a:r>
              <a:rPr lang="en-US" dirty="0"/>
              <a:t> Make Privacy Choices?</a:t>
            </a:r>
          </a:p>
        </p:txBody>
      </p:sp>
      <p:sp>
        <p:nvSpPr>
          <p:cNvPr id="10" name="Rectangle 9"/>
          <p:cNvSpPr/>
          <p:nvPr/>
        </p:nvSpPr>
        <p:spPr>
          <a:xfrm>
            <a:off x="3335978" y="1105203"/>
            <a:ext cx="2374670" cy="1320652"/>
          </a:xfrm>
          <a:prstGeom prst="rect">
            <a:avLst/>
          </a:prstGeom>
          <a:solidFill>
            <a:schemeClr val="bg1">
              <a:alpha val="83000"/>
            </a:schemeClr>
          </a:solidFill>
          <a:effectLst>
            <a:outerShdw blurRad="50800" dist="38100" dir="2700000" algn="tl" rotWithShape="0">
              <a:srgbClr val="000000">
                <a:alpha val="43000"/>
              </a:srgbClr>
            </a:outerShdw>
          </a:effectLst>
        </p:spPr>
        <p:txBody>
          <a:bodyPr wrap="square" lIns="135000" tIns="105300" rIns="135000" bIns="105300">
            <a:spAutoFit/>
          </a:bodyPr>
          <a:lstStyle/>
          <a:p>
            <a:r>
              <a:rPr lang="en-US" sz="1200" dirty="0"/>
              <a:t>You are shopping in town using an app on your smart phone that has info about bargains. The app asks for permission to use your location to locate nearby bargains. </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75063" y="253571"/>
            <a:ext cx="717980" cy="71798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7056" y="228372"/>
            <a:ext cx="743179" cy="743179"/>
          </a:xfrm>
          <a:prstGeom prst="rect">
            <a:avLst/>
          </a:prstGeom>
        </p:spPr>
      </p:pic>
      <p:sp>
        <p:nvSpPr>
          <p:cNvPr id="15" name="Rectangle 14">
            <a:extLst>
              <a:ext uri="{FF2B5EF4-FFF2-40B4-BE49-F238E27FC236}">
                <a16:creationId xmlns:a16="http://schemas.microsoft.com/office/drawing/2014/main" id="{917D1EA3-C76E-1B48-9607-93EC118087C2}"/>
              </a:ext>
            </a:extLst>
          </p:cNvPr>
          <p:cNvSpPr/>
          <p:nvPr/>
        </p:nvSpPr>
        <p:spPr>
          <a:xfrm>
            <a:off x="298764" y="4912668"/>
            <a:ext cx="8546472" cy="230832"/>
          </a:xfrm>
          <a:prstGeom prst="rect">
            <a:avLst/>
          </a:prstGeom>
        </p:spPr>
        <p:txBody>
          <a:bodyPr wrap="square">
            <a:spAutoFit/>
          </a:bodyPr>
          <a:lstStyle/>
          <a:p>
            <a:pPr algn="r"/>
            <a:r>
              <a:rPr lang="en-US" sz="900" dirty="0" err="1">
                <a:solidFill>
                  <a:schemeClr val="accent3">
                    <a:lumMod val="60000"/>
                    <a:lumOff val="40000"/>
                  </a:schemeClr>
                </a:solidFill>
              </a:rPr>
              <a:t>Acquisi</a:t>
            </a:r>
            <a:r>
              <a:rPr lang="en-US" sz="900" dirty="0">
                <a:solidFill>
                  <a:schemeClr val="accent3">
                    <a:lumMod val="60000"/>
                    <a:lumOff val="40000"/>
                  </a:schemeClr>
                </a:solidFill>
              </a:rPr>
              <a:t> and </a:t>
            </a:r>
            <a:r>
              <a:rPr lang="en-US" sz="900" dirty="0" err="1">
                <a:solidFill>
                  <a:schemeClr val="accent3">
                    <a:lumMod val="60000"/>
                    <a:lumOff val="40000"/>
                  </a:schemeClr>
                </a:solidFill>
              </a:rPr>
              <a:t>Grossklags</a:t>
            </a:r>
            <a:r>
              <a:rPr lang="en-US" sz="900" dirty="0">
                <a:solidFill>
                  <a:schemeClr val="accent3">
                    <a:lumMod val="60000"/>
                    <a:lumOff val="40000"/>
                  </a:schemeClr>
                </a:solidFill>
              </a:rPr>
              <a:t>. What Can Behavioral Economics Teach Us About Privacy? Digital Privacy: Theory, Technologies and Practices Auerbach Publications pp. 363-377 (2007)</a:t>
            </a:r>
          </a:p>
        </p:txBody>
      </p:sp>
      <p:sp>
        <p:nvSpPr>
          <p:cNvPr id="7" name="TextBox 6">
            <a:extLst>
              <a:ext uri="{FF2B5EF4-FFF2-40B4-BE49-F238E27FC236}">
                <a16:creationId xmlns:a16="http://schemas.microsoft.com/office/drawing/2014/main" id="{8F81FAD8-C12F-D342-B8E0-FC24A0E2A99B}"/>
              </a:ext>
            </a:extLst>
          </p:cNvPr>
          <p:cNvSpPr txBox="1"/>
          <p:nvPr/>
        </p:nvSpPr>
        <p:spPr>
          <a:xfrm>
            <a:off x="3401050" y="484379"/>
            <a:ext cx="2244525" cy="369332"/>
          </a:xfrm>
          <a:prstGeom prst="rect">
            <a:avLst/>
          </a:prstGeom>
          <a:noFill/>
        </p:spPr>
        <p:txBody>
          <a:bodyPr wrap="none" rtlCol="0">
            <a:spAutoFit/>
          </a:bodyPr>
          <a:lstStyle/>
          <a:p>
            <a:r>
              <a:rPr lang="en-US" dirty="0">
                <a:solidFill>
                  <a:schemeClr val="accent2"/>
                </a:solidFill>
              </a:rPr>
              <a:t>What is Being Traded?</a:t>
            </a:r>
          </a:p>
        </p:txBody>
      </p:sp>
    </p:spTree>
    <p:extLst>
      <p:ext uri="{BB962C8B-B14F-4D97-AF65-F5344CB8AC3E}">
        <p14:creationId xmlns:p14="http://schemas.microsoft.com/office/powerpoint/2010/main" val="1704301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334" y="171450"/>
            <a:ext cx="5567025" cy="800101"/>
          </a:xfrm>
        </p:spPr>
        <p:txBody>
          <a:bodyPr/>
          <a:lstStyle/>
          <a:p>
            <a:r>
              <a:rPr lang="en-US" dirty="0"/>
              <a:t>How Do </a:t>
            </a:r>
            <a:r>
              <a:rPr lang="en-US" b="1" dirty="0"/>
              <a:t>You</a:t>
            </a:r>
            <a:r>
              <a:rPr lang="en-US" dirty="0"/>
              <a:t> Make Privacy Choices?</a:t>
            </a:r>
          </a:p>
        </p:txBody>
      </p:sp>
      <p:sp>
        <p:nvSpPr>
          <p:cNvPr id="10" name="Rectangle 9"/>
          <p:cNvSpPr/>
          <p:nvPr/>
        </p:nvSpPr>
        <p:spPr>
          <a:xfrm>
            <a:off x="3335978" y="1105203"/>
            <a:ext cx="2374670" cy="1320652"/>
          </a:xfrm>
          <a:prstGeom prst="rect">
            <a:avLst/>
          </a:prstGeom>
          <a:solidFill>
            <a:schemeClr val="bg1">
              <a:alpha val="83000"/>
            </a:schemeClr>
          </a:solidFill>
          <a:effectLst>
            <a:outerShdw blurRad="50800" dist="38100" dir="2700000" algn="tl" rotWithShape="0">
              <a:srgbClr val="000000">
                <a:alpha val="43000"/>
              </a:srgbClr>
            </a:outerShdw>
          </a:effectLst>
        </p:spPr>
        <p:txBody>
          <a:bodyPr wrap="square" lIns="135000" tIns="105300" rIns="135000" bIns="105300">
            <a:spAutoFit/>
          </a:bodyPr>
          <a:lstStyle/>
          <a:p>
            <a:r>
              <a:rPr lang="en-US" sz="1200" dirty="0"/>
              <a:t>You are shopping in town using an app on your smart phone that has info about bargains. The app asks for permission to use your location to locate nearby bargains. </a:t>
            </a:r>
          </a:p>
        </p:txBody>
      </p:sp>
      <p:sp>
        <p:nvSpPr>
          <p:cNvPr id="11" name="Rectangle 10"/>
          <p:cNvSpPr/>
          <p:nvPr/>
        </p:nvSpPr>
        <p:spPr>
          <a:xfrm>
            <a:off x="3335978" y="2726352"/>
            <a:ext cx="2374670" cy="1505318"/>
          </a:xfrm>
          <a:prstGeom prst="rect">
            <a:avLst/>
          </a:prstGeom>
          <a:solidFill>
            <a:schemeClr val="bg1">
              <a:alpha val="83000"/>
            </a:schemeClr>
          </a:solidFill>
          <a:effectLst>
            <a:outerShdw blurRad="50800" dist="38100" dir="2700000" algn="tl" rotWithShape="0">
              <a:srgbClr val="000000">
                <a:alpha val="43000"/>
              </a:srgbClr>
            </a:outerShdw>
          </a:effectLst>
        </p:spPr>
        <p:txBody>
          <a:bodyPr wrap="square" lIns="135000" tIns="105300" rIns="135000" bIns="105300">
            <a:spAutoFit/>
          </a:bodyPr>
          <a:lstStyle/>
          <a:p>
            <a:r>
              <a:rPr lang="en-US" sz="1200" dirty="0"/>
              <a:t>Last night you went to a great party. This morning lots of your friends have posted pictures of the party, including ones with you in. They are having lots of fun discussing the photos. You could post your own photos too.</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75063" y="253571"/>
            <a:ext cx="717980" cy="71798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7056" y="228372"/>
            <a:ext cx="743179" cy="743179"/>
          </a:xfrm>
          <a:prstGeom prst="rect">
            <a:avLst/>
          </a:prstGeom>
        </p:spPr>
      </p:pic>
      <p:sp>
        <p:nvSpPr>
          <p:cNvPr id="15" name="Rectangle 14">
            <a:extLst>
              <a:ext uri="{FF2B5EF4-FFF2-40B4-BE49-F238E27FC236}">
                <a16:creationId xmlns:a16="http://schemas.microsoft.com/office/drawing/2014/main" id="{917D1EA3-C76E-1B48-9607-93EC118087C2}"/>
              </a:ext>
            </a:extLst>
          </p:cNvPr>
          <p:cNvSpPr/>
          <p:nvPr/>
        </p:nvSpPr>
        <p:spPr>
          <a:xfrm>
            <a:off x="298764" y="4912668"/>
            <a:ext cx="8546472" cy="230832"/>
          </a:xfrm>
          <a:prstGeom prst="rect">
            <a:avLst/>
          </a:prstGeom>
        </p:spPr>
        <p:txBody>
          <a:bodyPr wrap="square">
            <a:spAutoFit/>
          </a:bodyPr>
          <a:lstStyle/>
          <a:p>
            <a:pPr algn="r"/>
            <a:r>
              <a:rPr lang="en-US" sz="900" dirty="0" err="1">
                <a:solidFill>
                  <a:schemeClr val="accent3">
                    <a:lumMod val="60000"/>
                    <a:lumOff val="40000"/>
                  </a:schemeClr>
                </a:solidFill>
              </a:rPr>
              <a:t>Acquisi</a:t>
            </a:r>
            <a:r>
              <a:rPr lang="en-US" sz="900" dirty="0">
                <a:solidFill>
                  <a:schemeClr val="accent3">
                    <a:lumMod val="60000"/>
                    <a:lumOff val="40000"/>
                  </a:schemeClr>
                </a:solidFill>
              </a:rPr>
              <a:t> and </a:t>
            </a:r>
            <a:r>
              <a:rPr lang="en-US" sz="900" dirty="0" err="1">
                <a:solidFill>
                  <a:schemeClr val="accent3">
                    <a:lumMod val="60000"/>
                    <a:lumOff val="40000"/>
                  </a:schemeClr>
                </a:solidFill>
              </a:rPr>
              <a:t>Grossklags</a:t>
            </a:r>
            <a:r>
              <a:rPr lang="en-US" sz="900" dirty="0">
                <a:solidFill>
                  <a:schemeClr val="accent3">
                    <a:lumMod val="60000"/>
                    <a:lumOff val="40000"/>
                  </a:schemeClr>
                </a:solidFill>
              </a:rPr>
              <a:t>. What Can Behavioral Economics Teach Us About Privacy? Digital Privacy: Theory, Technologies and Practices Auerbach Publications pp. 363-377 (2007)</a:t>
            </a:r>
          </a:p>
        </p:txBody>
      </p:sp>
      <p:sp>
        <p:nvSpPr>
          <p:cNvPr id="3" name="TextBox 2">
            <a:extLst>
              <a:ext uri="{FF2B5EF4-FFF2-40B4-BE49-F238E27FC236}">
                <a16:creationId xmlns:a16="http://schemas.microsoft.com/office/drawing/2014/main" id="{2809A63C-FAE9-404B-A288-83367F4B65BB}"/>
              </a:ext>
            </a:extLst>
          </p:cNvPr>
          <p:cNvSpPr txBox="1"/>
          <p:nvPr/>
        </p:nvSpPr>
        <p:spPr>
          <a:xfrm>
            <a:off x="3401050" y="484379"/>
            <a:ext cx="2244525" cy="369332"/>
          </a:xfrm>
          <a:prstGeom prst="rect">
            <a:avLst/>
          </a:prstGeom>
          <a:noFill/>
        </p:spPr>
        <p:txBody>
          <a:bodyPr wrap="none" rtlCol="0">
            <a:spAutoFit/>
          </a:bodyPr>
          <a:lstStyle/>
          <a:p>
            <a:r>
              <a:rPr lang="en-US" dirty="0">
                <a:solidFill>
                  <a:schemeClr val="accent2"/>
                </a:solidFill>
              </a:rPr>
              <a:t>What is Being Traded?</a:t>
            </a:r>
          </a:p>
        </p:txBody>
      </p:sp>
    </p:spTree>
    <p:extLst>
      <p:ext uri="{BB962C8B-B14F-4D97-AF65-F5344CB8AC3E}">
        <p14:creationId xmlns:p14="http://schemas.microsoft.com/office/powerpoint/2010/main" val="2511456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CALCULUS</a:t>
            </a:r>
          </a:p>
        </p:txBody>
      </p:sp>
      <p:sp>
        <p:nvSpPr>
          <p:cNvPr id="4" name="Rectangle 3"/>
          <p:cNvSpPr/>
          <p:nvPr/>
        </p:nvSpPr>
        <p:spPr>
          <a:xfrm>
            <a:off x="298764" y="4912668"/>
            <a:ext cx="8546472" cy="230832"/>
          </a:xfrm>
          <a:prstGeom prst="rect">
            <a:avLst/>
          </a:prstGeom>
        </p:spPr>
        <p:txBody>
          <a:bodyPr wrap="square">
            <a:spAutoFit/>
          </a:bodyPr>
          <a:lstStyle/>
          <a:p>
            <a:pPr algn="r"/>
            <a:r>
              <a:rPr lang="en-US" sz="900" dirty="0" err="1">
                <a:solidFill>
                  <a:schemeClr val="accent3">
                    <a:lumMod val="60000"/>
                    <a:lumOff val="40000"/>
                  </a:schemeClr>
                </a:solidFill>
              </a:rPr>
              <a:t>Acquisi</a:t>
            </a:r>
            <a:r>
              <a:rPr lang="en-US" sz="900" dirty="0">
                <a:solidFill>
                  <a:schemeClr val="accent3">
                    <a:lumMod val="60000"/>
                    <a:lumOff val="40000"/>
                  </a:schemeClr>
                </a:solidFill>
              </a:rPr>
              <a:t> and </a:t>
            </a:r>
            <a:r>
              <a:rPr lang="en-US" sz="900" dirty="0" err="1">
                <a:solidFill>
                  <a:schemeClr val="accent3">
                    <a:lumMod val="60000"/>
                    <a:lumOff val="40000"/>
                  </a:schemeClr>
                </a:solidFill>
              </a:rPr>
              <a:t>Grossklags</a:t>
            </a:r>
            <a:r>
              <a:rPr lang="en-US" sz="900" dirty="0">
                <a:solidFill>
                  <a:schemeClr val="accent3">
                    <a:lumMod val="60000"/>
                    <a:lumOff val="40000"/>
                  </a:schemeClr>
                </a:solidFill>
              </a:rPr>
              <a:t>. What Can Behavioral Economics Teach Us About Privacy? Digital Privacy: Theory, Technologies and Practices Auerbach Publications pp. 363-377 (2007)</a:t>
            </a:r>
          </a:p>
        </p:txBody>
      </p:sp>
      <p:sp>
        <p:nvSpPr>
          <p:cNvPr id="7" name="Left-Right Arrow 6"/>
          <p:cNvSpPr/>
          <p:nvPr/>
        </p:nvSpPr>
        <p:spPr>
          <a:xfrm>
            <a:off x="2762680" y="1936706"/>
            <a:ext cx="3398783" cy="1270088"/>
          </a:xfrm>
          <a:prstGeom prst="leftRightArrow">
            <a:avLst>
              <a:gd name="adj1" fmla="val 73622"/>
              <a:gd name="adj2" fmla="val 50000"/>
            </a:avLst>
          </a:prstGeom>
          <a:solidFill>
            <a:schemeClr val="accent2">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Trading private information in exchange for some value </a:t>
            </a:r>
          </a:p>
          <a:p>
            <a:pPr algn="ctr"/>
            <a:r>
              <a:rPr lang="en-US" sz="1350" i="1" dirty="0"/>
              <a:t>(a risk management decision)</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1463" y="1737126"/>
            <a:ext cx="1541834" cy="1541834"/>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1166" y="1775279"/>
            <a:ext cx="1431515" cy="1431515"/>
          </a:xfrm>
          <a:prstGeom prst="rect">
            <a:avLst/>
          </a:prstGeom>
        </p:spPr>
      </p:pic>
      <p:sp>
        <p:nvSpPr>
          <p:cNvPr id="3" name="TextBox 2">
            <a:extLst>
              <a:ext uri="{FF2B5EF4-FFF2-40B4-BE49-F238E27FC236}">
                <a16:creationId xmlns:a16="http://schemas.microsoft.com/office/drawing/2014/main" id="{068C3787-9917-C840-9721-518311D81BE5}"/>
              </a:ext>
            </a:extLst>
          </p:cNvPr>
          <p:cNvSpPr txBox="1"/>
          <p:nvPr/>
        </p:nvSpPr>
        <p:spPr>
          <a:xfrm>
            <a:off x="588475" y="2417275"/>
            <a:ext cx="638316" cy="369332"/>
          </a:xfrm>
          <a:prstGeom prst="rect">
            <a:avLst/>
          </a:prstGeom>
          <a:noFill/>
        </p:spPr>
        <p:txBody>
          <a:bodyPr wrap="none" rtlCol="0">
            <a:spAutoFit/>
          </a:bodyPr>
          <a:lstStyle/>
          <a:p>
            <a:r>
              <a:rPr lang="en-US" dirty="0">
                <a:solidFill>
                  <a:schemeClr val="accent2"/>
                </a:solidFill>
              </a:rPr>
              <a:t>RISK</a:t>
            </a:r>
          </a:p>
        </p:txBody>
      </p:sp>
      <p:sp>
        <p:nvSpPr>
          <p:cNvPr id="10" name="TextBox 9">
            <a:extLst>
              <a:ext uri="{FF2B5EF4-FFF2-40B4-BE49-F238E27FC236}">
                <a16:creationId xmlns:a16="http://schemas.microsoft.com/office/drawing/2014/main" id="{EF1B9E7B-D129-1A49-88CD-837105F825B1}"/>
              </a:ext>
            </a:extLst>
          </p:cNvPr>
          <p:cNvSpPr txBox="1"/>
          <p:nvPr/>
        </p:nvSpPr>
        <p:spPr>
          <a:xfrm>
            <a:off x="7677055" y="2417275"/>
            <a:ext cx="1031051" cy="369332"/>
          </a:xfrm>
          <a:prstGeom prst="rect">
            <a:avLst/>
          </a:prstGeom>
          <a:noFill/>
        </p:spPr>
        <p:txBody>
          <a:bodyPr wrap="none" rtlCol="0">
            <a:spAutoFit/>
          </a:bodyPr>
          <a:lstStyle/>
          <a:p>
            <a:r>
              <a:rPr lang="en-US" dirty="0">
                <a:solidFill>
                  <a:schemeClr val="accent2"/>
                </a:solidFill>
              </a:rPr>
              <a:t>BENEFIT</a:t>
            </a:r>
          </a:p>
        </p:txBody>
      </p:sp>
    </p:spTree>
    <p:extLst>
      <p:ext uri="{BB962C8B-B14F-4D97-AF65-F5344CB8AC3E}">
        <p14:creationId xmlns:p14="http://schemas.microsoft.com/office/powerpoint/2010/main" val="2186345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334" y="171450"/>
            <a:ext cx="5567025" cy="800101"/>
          </a:xfrm>
        </p:spPr>
        <p:txBody>
          <a:bodyPr/>
          <a:lstStyle/>
          <a:p>
            <a:r>
              <a:rPr lang="en-US" dirty="0"/>
              <a:t>How Do </a:t>
            </a:r>
            <a:r>
              <a:rPr lang="en-US" b="1" dirty="0"/>
              <a:t>You</a:t>
            </a:r>
            <a:r>
              <a:rPr lang="en-US" dirty="0"/>
              <a:t> Make Privacy Choices?</a:t>
            </a:r>
          </a:p>
        </p:txBody>
      </p:sp>
      <p:sp>
        <p:nvSpPr>
          <p:cNvPr id="10" name="Rectangle 9"/>
          <p:cNvSpPr/>
          <p:nvPr/>
        </p:nvSpPr>
        <p:spPr>
          <a:xfrm>
            <a:off x="3335978" y="1105203"/>
            <a:ext cx="2374670" cy="1320652"/>
          </a:xfrm>
          <a:prstGeom prst="rect">
            <a:avLst/>
          </a:prstGeom>
          <a:solidFill>
            <a:schemeClr val="bg1">
              <a:alpha val="83000"/>
            </a:schemeClr>
          </a:solidFill>
          <a:effectLst>
            <a:outerShdw blurRad="50800" dist="38100" dir="2700000" algn="tl" rotWithShape="0">
              <a:srgbClr val="000000">
                <a:alpha val="43000"/>
              </a:srgbClr>
            </a:outerShdw>
          </a:effectLst>
        </p:spPr>
        <p:txBody>
          <a:bodyPr wrap="square" lIns="135000" tIns="105300" rIns="135000" bIns="105300">
            <a:spAutoFit/>
          </a:bodyPr>
          <a:lstStyle/>
          <a:p>
            <a:r>
              <a:rPr lang="en-US" sz="1200" dirty="0"/>
              <a:t>You are shopping in town using an app on your smart phone that has info about bargains. The app asks for permission to use your location to locate nearby bargains. Do you give it?</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75063" y="253571"/>
            <a:ext cx="717980" cy="71798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7056" y="228372"/>
            <a:ext cx="743179" cy="743179"/>
          </a:xfrm>
          <a:prstGeom prst="rect">
            <a:avLst/>
          </a:prstGeom>
        </p:spPr>
      </p:pic>
      <p:sp>
        <p:nvSpPr>
          <p:cNvPr id="15" name="Rectangle 14">
            <a:extLst>
              <a:ext uri="{FF2B5EF4-FFF2-40B4-BE49-F238E27FC236}">
                <a16:creationId xmlns:a16="http://schemas.microsoft.com/office/drawing/2014/main" id="{917D1EA3-C76E-1B48-9607-93EC118087C2}"/>
              </a:ext>
            </a:extLst>
          </p:cNvPr>
          <p:cNvSpPr/>
          <p:nvPr/>
        </p:nvSpPr>
        <p:spPr>
          <a:xfrm>
            <a:off x="298764" y="4912668"/>
            <a:ext cx="8546472" cy="230832"/>
          </a:xfrm>
          <a:prstGeom prst="rect">
            <a:avLst/>
          </a:prstGeom>
        </p:spPr>
        <p:txBody>
          <a:bodyPr wrap="square">
            <a:spAutoFit/>
          </a:bodyPr>
          <a:lstStyle/>
          <a:p>
            <a:pPr algn="r"/>
            <a:r>
              <a:rPr lang="en-US" sz="900" dirty="0" err="1">
                <a:solidFill>
                  <a:schemeClr val="accent3">
                    <a:lumMod val="60000"/>
                    <a:lumOff val="40000"/>
                  </a:schemeClr>
                </a:solidFill>
              </a:rPr>
              <a:t>Acquisi</a:t>
            </a:r>
            <a:r>
              <a:rPr lang="en-US" sz="900" dirty="0">
                <a:solidFill>
                  <a:schemeClr val="accent3">
                    <a:lumMod val="60000"/>
                    <a:lumOff val="40000"/>
                  </a:schemeClr>
                </a:solidFill>
              </a:rPr>
              <a:t> and </a:t>
            </a:r>
            <a:r>
              <a:rPr lang="en-US" sz="900" dirty="0" err="1">
                <a:solidFill>
                  <a:schemeClr val="accent3">
                    <a:lumMod val="60000"/>
                    <a:lumOff val="40000"/>
                  </a:schemeClr>
                </a:solidFill>
              </a:rPr>
              <a:t>Grossklags</a:t>
            </a:r>
            <a:r>
              <a:rPr lang="en-US" sz="900" dirty="0">
                <a:solidFill>
                  <a:schemeClr val="accent3">
                    <a:lumMod val="60000"/>
                    <a:lumOff val="40000"/>
                  </a:schemeClr>
                </a:solidFill>
              </a:rPr>
              <a:t>. What Can Behavioral Economics Teach Us About Privacy? Digital Privacy: Theory, Technologies and Practices Auerbach Publications pp. 363-377 (2007)</a:t>
            </a:r>
          </a:p>
        </p:txBody>
      </p:sp>
      <p:sp>
        <p:nvSpPr>
          <p:cNvPr id="13" name="TextBox 12">
            <a:extLst>
              <a:ext uri="{FF2B5EF4-FFF2-40B4-BE49-F238E27FC236}">
                <a16:creationId xmlns:a16="http://schemas.microsoft.com/office/drawing/2014/main" id="{21B37E7E-A767-674D-ADCC-B29B4A029A38}"/>
              </a:ext>
            </a:extLst>
          </p:cNvPr>
          <p:cNvSpPr txBox="1"/>
          <p:nvPr/>
        </p:nvSpPr>
        <p:spPr>
          <a:xfrm>
            <a:off x="3305467" y="484379"/>
            <a:ext cx="2533066" cy="369332"/>
          </a:xfrm>
          <a:prstGeom prst="rect">
            <a:avLst/>
          </a:prstGeom>
          <a:noFill/>
        </p:spPr>
        <p:txBody>
          <a:bodyPr wrap="none" rtlCol="0">
            <a:spAutoFit/>
          </a:bodyPr>
          <a:lstStyle/>
          <a:p>
            <a:r>
              <a:rPr lang="en-US" dirty="0">
                <a:solidFill>
                  <a:schemeClr val="accent2"/>
                </a:solidFill>
              </a:rPr>
              <a:t>What is the Risk/Benefit?</a:t>
            </a:r>
          </a:p>
        </p:txBody>
      </p:sp>
    </p:spTree>
    <p:extLst>
      <p:ext uri="{BB962C8B-B14F-4D97-AF65-F5344CB8AC3E}">
        <p14:creationId xmlns:p14="http://schemas.microsoft.com/office/powerpoint/2010/main" val="346984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334" y="171450"/>
            <a:ext cx="5567025" cy="800101"/>
          </a:xfrm>
        </p:spPr>
        <p:txBody>
          <a:bodyPr/>
          <a:lstStyle/>
          <a:p>
            <a:r>
              <a:rPr lang="en-US" dirty="0"/>
              <a:t>How Do </a:t>
            </a:r>
            <a:r>
              <a:rPr lang="en-US" b="1" dirty="0"/>
              <a:t>You</a:t>
            </a:r>
            <a:r>
              <a:rPr lang="en-US" dirty="0"/>
              <a:t> Make Privacy Choices?</a:t>
            </a:r>
          </a:p>
        </p:txBody>
      </p:sp>
      <p:sp>
        <p:nvSpPr>
          <p:cNvPr id="10" name="Rectangle 9"/>
          <p:cNvSpPr/>
          <p:nvPr/>
        </p:nvSpPr>
        <p:spPr>
          <a:xfrm>
            <a:off x="3335978" y="1105203"/>
            <a:ext cx="2374670" cy="1320652"/>
          </a:xfrm>
          <a:prstGeom prst="rect">
            <a:avLst/>
          </a:prstGeom>
          <a:solidFill>
            <a:schemeClr val="bg1">
              <a:alpha val="83000"/>
            </a:schemeClr>
          </a:solidFill>
          <a:effectLst>
            <a:outerShdw blurRad="50800" dist="38100" dir="2700000" algn="tl" rotWithShape="0">
              <a:srgbClr val="000000">
                <a:alpha val="43000"/>
              </a:srgbClr>
            </a:outerShdw>
          </a:effectLst>
        </p:spPr>
        <p:txBody>
          <a:bodyPr wrap="square" lIns="135000" tIns="105300" rIns="135000" bIns="105300">
            <a:spAutoFit/>
          </a:bodyPr>
          <a:lstStyle/>
          <a:p>
            <a:r>
              <a:rPr lang="en-US" sz="1200" dirty="0"/>
              <a:t>You are shopping in town using an app on your smart phone that has info about bargains. The app asks for permission to use your location to locate nearby bargains. Do you give it?</a:t>
            </a:r>
          </a:p>
        </p:txBody>
      </p:sp>
      <p:sp>
        <p:nvSpPr>
          <p:cNvPr id="11" name="Rectangle 10"/>
          <p:cNvSpPr/>
          <p:nvPr/>
        </p:nvSpPr>
        <p:spPr>
          <a:xfrm>
            <a:off x="3335978" y="2726352"/>
            <a:ext cx="2374670" cy="1689984"/>
          </a:xfrm>
          <a:prstGeom prst="rect">
            <a:avLst/>
          </a:prstGeom>
          <a:solidFill>
            <a:schemeClr val="bg1">
              <a:alpha val="83000"/>
            </a:schemeClr>
          </a:solidFill>
          <a:effectLst>
            <a:outerShdw blurRad="50800" dist="38100" dir="2700000" algn="tl" rotWithShape="0">
              <a:srgbClr val="000000">
                <a:alpha val="43000"/>
              </a:srgbClr>
            </a:outerShdw>
          </a:effectLst>
        </p:spPr>
        <p:txBody>
          <a:bodyPr wrap="square" lIns="135000" tIns="105300" rIns="135000" bIns="105300">
            <a:spAutoFit/>
          </a:bodyPr>
          <a:lstStyle/>
          <a:p>
            <a:r>
              <a:rPr lang="en-US" sz="1200" dirty="0"/>
              <a:t>Last night you went to a great party. This morning lots of your friends have posted pictures of the party, including ones with you in. They are having lots of fun discussing the photos. Do you post your own photos from the night and join in?</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75063" y="253571"/>
            <a:ext cx="717980" cy="71798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7056" y="228372"/>
            <a:ext cx="743179" cy="743179"/>
          </a:xfrm>
          <a:prstGeom prst="rect">
            <a:avLst/>
          </a:prstGeom>
        </p:spPr>
      </p:pic>
      <p:sp>
        <p:nvSpPr>
          <p:cNvPr id="15" name="Rectangle 14">
            <a:extLst>
              <a:ext uri="{FF2B5EF4-FFF2-40B4-BE49-F238E27FC236}">
                <a16:creationId xmlns:a16="http://schemas.microsoft.com/office/drawing/2014/main" id="{917D1EA3-C76E-1B48-9607-93EC118087C2}"/>
              </a:ext>
            </a:extLst>
          </p:cNvPr>
          <p:cNvSpPr/>
          <p:nvPr/>
        </p:nvSpPr>
        <p:spPr>
          <a:xfrm>
            <a:off x="298764" y="4912668"/>
            <a:ext cx="8546472" cy="230832"/>
          </a:xfrm>
          <a:prstGeom prst="rect">
            <a:avLst/>
          </a:prstGeom>
        </p:spPr>
        <p:txBody>
          <a:bodyPr wrap="square">
            <a:spAutoFit/>
          </a:bodyPr>
          <a:lstStyle/>
          <a:p>
            <a:pPr algn="r"/>
            <a:r>
              <a:rPr lang="en-US" sz="900" dirty="0" err="1">
                <a:solidFill>
                  <a:schemeClr val="accent3">
                    <a:lumMod val="60000"/>
                    <a:lumOff val="40000"/>
                  </a:schemeClr>
                </a:solidFill>
              </a:rPr>
              <a:t>Acquisi</a:t>
            </a:r>
            <a:r>
              <a:rPr lang="en-US" sz="900" dirty="0">
                <a:solidFill>
                  <a:schemeClr val="accent3">
                    <a:lumMod val="60000"/>
                    <a:lumOff val="40000"/>
                  </a:schemeClr>
                </a:solidFill>
              </a:rPr>
              <a:t> and </a:t>
            </a:r>
            <a:r>
              <a:rPr lang="en-US" sz="900" dirty="0" err="1">
                <a:solidFill>
                  <a:schemeClr val="accent3">
                    <a:lumMod val="60000"/>
                    <a:lumOff val="40000"/>
                  </a:schemeClr>
                </a:solidFill>
              </a:rPr>
              <a:t>Grossklags</a:t>
            </a:r>
            <a:r>
              <a:rPr lang="en-US" sz="900" dirty="0">
                <a:solidFill>
                  <a:schemeClr val="accent3">
                    <a:lumMod val="60000"/>
                    <a:lumOff val="40000"/>
                  </a:schemeClr>
                </a:solidFill>
              </a:rPr>
              <a:t>. What Can Behavioral Economics Teach Us About Privacy? Digital Privacy: Theory, Technologies and Practices Auerbach Publications pp. 363-377 (2007)</a:t>
            </a:r>
          </a:p>
        </p:txBody>
      </p:sp>
      <p:sp>
        <p:nvSpPr>
          <p:cNvPr id="12" name="TextBox 11">
            <a:extLst>
              <a:ext uri="{FF2B5EF4-FFF2-40B4-BE49-F238E27FC236}">
                <a16:creationId xmlns:a16="http://schemas.microsoft.com/office/drawing/2014/main" id="{E95A95C5-CA8A-D940-BCBA-37D0E5CC21D3}"/>
              </a:ext>
            </a:extLst>
          </p:cNvPr>
          <p:cNvSpPr txBox="1"/>
          <p:nvPr/>
        </p:nvSpPr>
        <p:spPr>
          <a:xfrm>
            <a:off x="3305467" y="484379"/>
            <a:ext cx="2533066" cy="369332"/>
          </a:xfrm>
          <a:prstGeom prst="rect">
            <a:avLst/>
          </a:prstGeom>
          <a:noFill/>
        </p:spPr>
        <p:txBody>
          <a:bodyPr wrap="none" rtlCol="0">
            <a:spAutoFit/>
          </a:bodyPr>
          <a:lstStyle/>
          <a:p>
            <a:r>
              <a:rPr lang="en-US" dirty="0">
                <a:solidFill>
                  <a:schemeClr val="accent2"/>
                </a:solidFill>
              </a:rPr>
              <a:t>What is the Risk/Benefit?</a:t>
            </a:r>
          </a:p>
        </p:txBody>
      </p:sp>
    </p:spTree>
    <p:extLst>
      <p:ext uri="{BB962C8B-B14F-4D97-AF65-F5344CB8AC3E}">
        <p14:creationId xmlns:p14="http://schemas.microsoft.com/office/powerpoint/2010/main" val="2482337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958013" y="2571750"/>
            <a:ext cx="1143263" cy="979311"/>
          </a:xfrm>
          <a:prstGeom prst="rect">
            <a:avLst/>
          </a:prstGeom>
          <a:solidFill>
            <a:schemeClr val="accent6">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7 high sensitivity</a:t>
            </a:r>
          </a:p>
          <a:p>
            <a:pPr algn="ctr"/>
            <a:r>
              <a:rPr lang="en-US" sz="1050" dirty="0"/>
              <a:t>7 mod sensitivity</a:t>
            </a:r>
          </a:p>
          <a:p>
            <a:pPr algn="ctr"/>
            <a:r>
              <a:rPr lang="en-US" sz="1050" dirty="0"/>
              <a:t>2 low sensitivity</a:t>
            </a:r>
          </a:p>
        </p:txBody>
      </p:sp>
      <p:sp>
        <p:nvSpPr>
          <p:cNvPr id="2" name="Title 1"/>
          <p:cNvSpPr>
            <a:spLocks noGrp="1"/>
          </p:cNvSpPr>
          <p:nvPr>
            <p:ph type="title"/>
          </p:nvPr>
        </p:nvSpPr>
        <p:spPr/>
        <p:txBody>
          <a:bodyPr/>
          <a:lstStyle/>
          <a:p>
            <a:r>
              <a:rPr lang="en-US" dirty="0"/>
              <a:t>The Privacy Paradox</a:t>
            </a:r>
          </a:p>
        </p:txBody>
      </p:sp>
      <p:sp>
        <p:nvSpPr>
          <p:cNvPr id="5" name="Rectangle 4"/>
          <p:cNvSpPr/>
          <p:nvPr/>
        </p:nvSpPr>
        <p:spPr>
          <a:xfrm>
            <a:off x="1250833" y="2168172"/>
            <a:ext cx="1629569" cy="289278"/>
          </a:xfrm>
          <a:prstGeom prst="rect">
            <a:avLst/>
          </a:prstGeom>
          <a:solidFill>
            <a:schemeClr val="accent3">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Scenario</a:t>
            </a:r>
          </a:p>
        </p:txBody>
      </p:sp>
      <p:sp>
        <p:nvSpPr>
          <p:cNvPr id="6" name="Rectangle 5"/>
          <p:cNvSpPr/>
          <p:nvPr/>
        </p:nvSpPr>
        <p:spPr>
          <a:xfrm>
            <a:off x="1250833" y="2571750"/>
            <a:ext cx="1629569" cy="979311"/>
          </a:xfrm>
          <a:prstGeom prst="rect">
            <a:avLst/>
          </a:prstGeom>
          <a:solidFill>
            <a:schemeClr val="accent6">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350" dirty="0"/>
              <a:t>High-trust (Bank)</a:t>
            </a:r>
          </a:p>
        </p:txBody>
      </p:sp>
      <p:sp>
        <p:nvSpPr>
          <p:cNvPr id="7" name="Rectangle 6"/>
          <p:cNvSpPr/>
          <p:nvPr/>
        </p:nvSpPr>
        <p:spPr>
          <a:xfrm>
            <a:off x="1250833" y="3773310"/>
            <a:ext cx="1629569" cy="979311"/>
          </a:xfrm>
          <a:prstGeom prst="rect">
            <a:avLst/>
          </a:prstGeom>
          <a:solidFill>
            <a:schemeClr val="accent6">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350" dirty="0"/>
              <a:t>Low-trust (Pharma)</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8523" y="2772833"/>
            <a:ext cx="1000478" cy="1000478"/>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8523" y="4023783"/>
            <a:ext cx="941212" cy="860073"/>
          </a:xfrm>
          <a:prstGeom prst="rect">
            <a:avLst/>
          </a:prstGeom>
        </p:spPr>
      </p:pic>
      <p:sp>
        <p:nvSpPr>
          <p:cNvPr id="12" name="Rectangle 11"/>
          <p:cNvSpPr/>
          <p:nvPr/>
        </p:nvSpPr>
        <p:spPr>
          <a:xfrm>
            <a:off x="2958013" y="2168172"/>
            <a:ext cx="1143263" cy="289278"/>
          </a:xfrm>
          <a:prstGeom prst="rect">
            <a:avLst/>
          </a:prstGeom>
          <a:solidFill>
            <a:schemeClr val="accent3">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Info</a:t>
            </a:r>
          </a:p>
        </p:txBody>
      </p:sp>
      <p:sp>
        <p:nvSpPr>
          <p:cNvPr id="14" name="Rectangle 13"/>
          <p:cNvSpPr/>
          <p:nvPr/>
        </p:nvSpPr>
        <p:spPr>
          <a:xfrm>
            <a:off x="2958013" y="3773310"/>
            <a:ext cx="1143263" cy="979311"/>
          </a:xfrm>
          <a:prstGeom prst="rect">
            <a:avLst/>
          </a:prstGeom>
          <a:solidFill>
            <a:schemeClr val="accent6">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7 high sensitivity</a:t>
            </a:r>
          </a:p>
          <a:p>
            <a:pPr algn="ctr"/>
            <a:r>
              <a:rPr lang="en-US" sz="1050" dirty="0"/>
              <a:t>7 mod sensitivity</a:t>
            </a:r>
          </a:p>
          <a:p>
            <a:pPr algn="ctr"/>
            <a:r>
              <a:rPr lang="en-US" sz="1050" dirty="0"/>
              <a:t>2 low sensitivity</a:t>
            </a:r>
          </a:p>
        </p:txBody>
      </p:sp>
      <p:sp>
        <p:nvSpPr>
          <p:cNvPr id="15" name="Rectangle 14"/>
          <p:cNvSpPr/>
          <p:nvPr/>
        </p:nvSpPr>
        <p:spPr>
          <a:xfrm>
            <a:off x="4228278" y="2571750"/>
            <a:ext cx="1679221" cy="979311"/>
          </a:xfrm>
          <a:prstGeom prst="rect">
            <a:avLst/>
          </a:prstGeom>
          <a:solidFill>
            <a:schemeClr val="accent5">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Behavioral Intention</a:t>
            </a:r>
          </a:p>
          <a:p>
            <a:pPr algn="ctr"/>
            <a:endParaRPr lang="en-US" sz="1050" dirty="0"/>
          </a:p>
        </p:txBody>
      </p:sp>
      <p:sp>
        <p:nvSpPr>
          <p:cNvPr id="16" name="Rectangle 15"/>
          <p:cNvSpPr/>
          <p:nvPr/>
        </p:nvSpPr>
        <p:spPr>
          <a:xfrm>
            <a:off x="4228278" y="3773310"/>
            <a:ext cx="1679221" cy="979311"/>
          </a:xfrm>
          <a:prstGeom prst="rect">
            <a:avLst/>
          </a:prstGeom>
          <a:solidFill>
            <a:schemeClr val="accent5">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Behavioral Intention</a:t>
            </a:r>
          </a:p>
          <a:p>
            <a:pPr algn="ctr"/>
            <a:endParaRPr lang="en-US" sz="1050" dirty="0"/>
          </a:p>
        </p:txBody>
      </p:sp>
      <p:sp>
        <p:nvSpPr>
          <p:cNvPr id="17" name="Rectangle 16"/>
          <p:cNvSpPr/>
          <p:nvPr/>
        </p:nvSpPr>
        <p:spPr>
          <a:xfrm>
            <a:off x="6041556" y="2571750"/>
            <a:ext cx="1679221" cy="979311"/>
          </a:xfrm>
          <a:prstGeom prst="rect">
            <a:avLst/>
          </a:prstGeom>
          <a:solidFill>
            <a:schemeClr val="accent5">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Actual Disclosure</a:t>
            </a:r>
          </a:p>
          <a:p>
            <a:pPr algn="ctr"/>
            <a:endParaRPr lang="en-US" sz="1050" dirty="0"/>
          </a:p>
        </p:txBody>
      </p:sp>
      <p:sp>
        <p:nvSpPr>
          <p:cNvPr id="18" name="Rectangle 17"/>
          <p:cNvSpPr/>
          <p:nvPr/>
        </p:nvSpPr>
        <p:spPr>
          <a:xfrm>
            <a:off x="6041556" y="3773310"/>
            <a:ext cx="1679221" cy="979311"/>
          </a:xfrm>
          <a:prstGeom prst="rect">
            <a:avLst/>
          </a:prstGeom>
          <a:solidFill>
            <a:schemeClr val="accent5">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Actual Disclosure</a:t>
            </a:r>
          </a:p>
          <a:p>
            <a:pPr algn="ctr"/>
            <a:endParaRPr lang="en-US" sz="1050" dirty="0"/>
          </a:p>
        </p:txBody>
      </p:sp>
      <p:sp>
        <p:nvSpPr>
          <p:cNvPr id="21" name="Rectangle 20"/>
          <p:cNvSpPr/>
          <p:nvPr/>
        </p:nvSpPr>
        <p:spPr>
          <a:xfrm>
            <a:off x="138112" y="4856634"/>
            <a:ext cx="8867775" cy="230832"/>
          </a:xfrm>
          <a:prstGeom prst="rect">
            <a:avLst/>
          </a:prstGeom>
        </p:spPr>
        <p:txBody>
          <a:bodyPr wrap="square">
            <a:spAutoFit/>
          </a:bodyPr>
          <a:lstStyle/>
          <a:p>
            <a:pPr algn="r"/>
            <a:r>
              <a:rPr lang="en-US" sz="900" dirty="0" err="1">
                <a:solidFill>
                  <a:schemeClr val="accent3">
                    <a:lumMod val="60000"/>
                    <a:lumOff val="40000"/>
                  </a:schemeClr>
                </a:solidFill>
              </a:rPr>
              <a:t>Norberg</a:t>
            </a:r>
            <a:r>
              <a:rPr lang="en-US" sz="900" dirty="0">
                <a:solidFill>
                  <a:schemeClr val="accent3">
                    <a:lumMod val="60000"/>
                    <a:lumOff val="40000"/>
                  </a:schemeClr>
                </a:solidFill>
              </a:rPr>
              <a:t> PA, Horne DR and Horne DA. The Privacy Paradox: Personal Information Disclosure Intentions vs. Behaviors. The Journal of Consumer Affairs (2007) vol. 41 (1) pp. 100-127</a:t>
            </a:r>
          </a:p>
        </p:txBody>
      </p:sp>
      <p:sp>
        <p:nvSpPr>
          <p:cNvPr id="23" name="Rectangle 22"/>
          <p:cNvSpPr/>
          <p:nvPr/>
        </p:nvSpPr>
        <p:spPr>
          <a:xfrm>
            <a:off x="6041556" y="2168172"/>
            <a:ext cx="1679221" cy="289278"/>
          </a:xfrm>
          <a:prstGeom prst="rect">
            <a:avLst/>
          </a:prstGeom>
          <a:solidFill>
            <a:schemeClr val="accent3">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Phase 2 </a:t>
            </a:r>
            <a:r>
              <a:rPr lang="en-US" sz="900" dirty="0"/>
              <a:t>(week 7)</a:t>
            </a:r>
          </a:p>
        </p:txBody>
      </p:sp>
      <p:sp>
        <p:nvSpPr>
          <p:cNvPr id="24" name="Rectangle 23"/>
          <p:cNvSpPr/>
          <p:nvPr/>
        </p:nvSpPr>
        <p:spPr>
          <a:xfrm>
            <a:off x="4228278" y="2168172"/>
            <a:ext cx="1679221" cy="289278"/>
          </a:xfrm>
          <a:prstGeom prst="rect">
            <a:avLst/>
          </a:prstGeom>
          <a:solidFill>
            <a:schemeClr val="accent3">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Phase 1 </a:t>
            </a:r>
            <a:r>
              <a:rPr lang="en-US" sz="900" dirty="0"/>
              <a:t>(week 0)</a:t>
            </a:r>
          </a:p>
        </p:txBody>
      </p:sp>
      <p:sp>
        <p:nvSpPr>
          <p:cNvPr id="19" name="TextBox 18">
            <a:extLst>
              <a:ext uri="{FF2B5EF4-FFF2-40B4-BE49-F238E27FC236}">
                <a16:creationId xmlns:a16="http://schemas.microsoft.com/office/drawing/2014/main" id="{AC329856-D209-C749-8B8F-84F7B9022630}"/>
              </a:ext>
            </a:extLst>
          </p:cNvPr>
          <p:cNvSpPr txBox="1"/>
          <p:nvPr/>
        </p:nvSpPr>
        <p:spPr>
          <a:xfrm>
            <a:off x="1250833" y="645626"/>
            <a:ext cx="3707169" cy="461665"/>
          </a:xfrm>
          <a:prstGeom prst="rect">
            <a:avLst/>
          </a:prstGeom>
          <a:noFill/>
        </p:spPr>
        <p:txBody>
          <a:bodyPr wrap="none" rtlCol="0">
            <a:spAutoFit/>
          </a:bodyPr>
          <a:lstStyle/>
          <a:p>
            <a:r>
              <a:rPr lang="en-US" sz="2400" dirty="0">
                <a:solidFill>
                  <a:schemeClr val="accent2"/>
                </a:solidFill>
              </a:rPr>
              <a:t>Something doesn’t add up…</a:t>
            </a:r>
          </a:p>
        </p:txBody>
      </p:sp>
    </p:spTree>
    <p:extLst>
      <p:ext uri="{BB962C8B-B14F-4D97-AF65-F5344CB8AC3E}">
        <p14:creationId xmlns:p14="http://schemas.microsoft.com/office/powerpoint/2010/main" val="2251881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958013" y="2571750"/>
            <a:ext cx="1143263" cy="979311"/>
          </a:xfrm>
          <a:prstGeom prst="rect">
            <a:avLst/>
          </a:prstGeom>
          <a:solidFill>
            <a:schemeClr val="accent6">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7 high sensitivity</a:t>
            </a:r>
          </a:p>
          <a:p>
            <a:pPr algn="ctr"/>
            <a:r>
              <a:rPr lang="en-US" sz="1050" dirty="0"/>
              <a:t>7 mod sensitivity</a:t>
            </a:r>
          </a:p>
          <a:p>
            <a:pPr algn="ctr"/>
            <a:r>
              <a:rPr lang="en-US" sz="1050" dirty="0"/>
              <a:t>2 low sensitivity</a:t>
            </a:r>
          </a:p>
        </p:txBody>
      </p:sp>
      <p:sp>
        <p:nvSpPr>
          <p:cNvPr id="2" name="Title 1"/>
          <p:cNvSpPr>
            <a:spLocks noGrp="1"/>
          </p:cNvSpPr>
          <p:nvPr>
            <p:ph type="title"/>
          </p:nvPr>
        </p:nvSpPr>
        <p:spPr/>
        <p:txBody>
          <a:bodyPr/>
          <a:lstStyle/>
          <a:p>
            <a:r>
              <a:rPr lang="en-US" dirty="0"/>
              <a:t>The Privacy Paradox</a:t>
            </a:r>
          </a:p>
        </p:txBody>
      </p:sp>
      <p:sp>
        <p:nvSpPr>
          <p:cNvPr id="5" name="Rectangle 4"/>
          <p:cNvSpPr/>
          <p:nvPr/>
        </p:nvSpPr>
        <p:spPr>
          <a:xfrm>
            <a:off x="1250833" y="2168172"/>
            <a:ext cx="1629569" cy="289278"/>
          </a:xfrm>
          <a:prstGeom prst="rect">
            <a:avLst/>
          </a:prstGeom>
          <a:solidFill>
            <a:schemeClr val="accent3">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Scenario</a:t>
            </a:r>
          </a:p>
        </p:txBody>
      </p:sp>
      <p:sp>
        <p:nvSpPr>
          <p:cNvPr id="6" name="Rectangle 5"/>
          <p:cNvSpPr/>
          <p:nvPr/>
        </p:nvSpPr>
        <p:spPr>
          <a:xfrm>
            <a:off x="1250833" y="2571750"/>
            <a:ext cx="1629569" cy="979311"/>
          </a:xfrm>
          <a:prstGeom prst="rect">
            <a:avLst/>
          </a:prstGeom>
          <a:solidFill>
            <a:schemeClr val="accent6">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350" dirty="0"/>
              <a:t>High-trust (Bank)</a:t>
            </a:r>
          </a:p>
        </p:txBody>
      </p:sp>
      <p:sp>
        <p:nvSpPr>
          <p:cNvPr id="7" name="Rectangle 6"/>
          <p:cNvSpPr/>
          <p:nvPr/>
        </p:nvSpPr>
        <p:spPr>
          <a:xfrm>
            <a:off x="1250833" y="3773310"/>
            <a:ext cx="1629569" cy="979311"/>
          </a:xfrm>
          <a:prstGeom prst="rect">
            <a:avLst/>
          </a:prstGeom>
          <a:solidFill>
            <a:schemeClr val="accent6">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350" dirty="0"/>
              <a:t>Low-trust (Pharma)</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8523" y="2772833"/>
            <a:ext cx="1000478" cy="1000478"/>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8523" y="4023783"/>
            <a:ext cx="941212" cy="860073"/>
          </a:xfrm>
          <a:prstGeom prst="rect">
            <a:avLst/>
          </a:prstGeom>
        </p:spPr>
      </p:pic>
      <p:sp>
        <p:nvSpPr>
          <p:cNvPr id="12" name="Rectangle 11"/>
          <p:cNvSpPr/>
          <p:nvPr/>
        </p:nvSpPr>
        <p:spPr>
          <a:xfrm>
            <a:off x="2958013" y="2168172"/>
            <a:ext cx="1143263" cy="289278"/>
          </a:xfrm>
          <a:prstGeom prst="rect">
            <a:avLst/>
          </a:prstGeom>
          <a:solidFill>
            <a:schemeClr val="accent3">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Info</a:t>
            </a:r>
          </a:p>
        </p:txBody>
      </p:sp>
      <p:sp>
        <p:nvSpPr>
          <p:cNvPr id="14" name="Rectangle 13"/>
          <p:cNvSpPr/>
          <p:nvPr/>
        </p:nvSpPr>
        <p:spPr>
          <a:xfrm>
            <a:off x="2958013" y="3773310"/>
            <a:ext cx="1143263" cy="979311"/>
          </a:xfrm>
          <a:prstGeom prst="rect">
            <a:avLst/>
          </a:prstGeom>
          <a:solidFill>
            <a:schemeClr val="accent6">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7 high sensitivity</a:t>
            </a:r>
          </a:p>
          <a:p>
            <a:pPr algn="ctr"/>
            <a:r>
              <a:rPr lang="en-US" sz="1050" dirty="0"/>
              <a:t>7 mod sensitivity</a:t>
            </a:r>
          </a:p>
          <a:p>
            <a:pPr algn="ctr"/>
            <a:r>
              <a:rPr lang="en-US" sz="1050" dirty="0"/>
              <a:t>2 low sensitivity</a:t>
            </a:r>
          </a:p>
        </p:txBody>
      </p:sp>
      <p:sp>
        <p:nvSpPr>
          <p:cNvPr id="15" name="Rectangle 14"/>
          <p:cNvSpPr/>
          <p:nvPr/>
        </p:nvSpPr>
        <p:spPr>
          <a:xfrm>
            <a:off x="4228278" y="2571750"/>
            <a:ext cx="1679221" cy="979311"/>
          </a:xfrm>
          <a:prstGeom prst="rect">
            <a:avLst/>
          </a:prstGeom>
          <a:solidFill>
            <a:schemeClr val="accent5">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Behavioral Intention</a:t>
            </a:r>
          </a:p>
          <a:p>
            <a:pPr algn="ctr"/>
            <a:endParaRPr lang="en-US" sz="1050" dirty="0"/>
          </a:p>
        </p:txBody>
      </p:sp>
      <p:sp>
        <p:nvSpPr>
          <p:cNvPr id="16" name="Rectangle 15"/>
          <p:cNvSpPr/>
          <p:nvPr/>
        </p:nvSpPr>
        <p:spPr>
          <a:xfrm>
            <a:off x="4228278" y="3773310"/>
            <a:ext cx="1679221" cy="979311"/>
          </a:xfrm>
          <a:prstGeom prst="rect">
            <a:avLst/>
          </a:prstGeom>
          <a:solidFill>
            <a:schemeClr val="accent5">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Behavioral Intention</a:t>
            </a:r>
          </a:p>
          <a:p>
            <a:pPr algn="ctr"/>
            <a:endParaRPr lang="en-US" sz="1050" dirty="0"/>
          </a:p>
        </p:txBody>
      </p:sp>
      <p:sp>
        <p:nvSpPr>
          <p:cNvPr id="17" name="Rectangle 16"/>
          <p:cNvSpPr/>
          <p:nvPr/>
        </p:nvSpPr>
        <p:spPr>
          <a:xfrm>
            <a:off x="6041556" y="2571750"/>
            <a:ext cx="1679221" cy="979311"/>
          </a:xfrm>
          <a:prstGeom prst="rect">
            <a:avLst/>
          </a:prstGeom>
          <a:solidFill>
            <a:schemeClr val="accent5">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Actual Disclosure</a:t>
            </a:r>
          </a:p>
          <a:p>
            <a:pPr algn="ctr"/>
            <a:endParaRPr lang="en-US" sz="1050" dirty="0"/>
          </a:p>
        </p:txBody>
      </p:sp>
      <p:sp>
        <p:nvSpPr>
          <p:cNvPr id="18" name="Rectangle 17"/>
          <p:cNvSpPr/>
          <p:nvPr/>
        </p:nvSpPr>
        <p:spPr>
          <a:xfrm>
            <a:off x="6041556" y="3773310"/>
            <a:ext cx="1679221" cy="979311"/>
          </a:xfrm>
          <a:prstGeom prst="rect">
            <a:avLst/>
          </a:prstGeom>
          <a:solidFill>
            <a:schemeClr val="accent5">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Actual Disclosure</a:t>
            </a:r>
          </a:p>
          <a:p>
            <a:pPr algn="ctr"/>
            <a:endParaRPr lang="en-US" sz="1050" dirty="0"/>
          </a:p>
        </p:txBody>
      </p:sp>
      <p:cxnSp>
        <p:nvCxnSpPr>
          <p:cNvPr id="19" name="Straight Arrow Connector 18"/>
          <p:cNvCxnSpPr/>
          <p:nvPr/>
        </p:nvCxnSpPr>
        <p:spPr>
          <a:xfrm>
            <a:off x="5695832" y="2700866"/>
            <a:ext cx="663223" cy="0"/>
          </a:xfrm>
          <a:prstGeom prst="straightConnector1">
            <a:avLst/>
          </a:prstGeom>
          <a:ln>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695832" y="3901721"/>
            <a:ext cx="663223" cy="0"/>
          </a:xfrm>
          <a:prstGeom prst="straightConnector1">
            <a:avLst/>
          </a:prstGeom>
          <a:ln>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928234" y="1659255"/>
            <a:ext cx="2231765" cy="300082"/>
          </a:xfrm>
          <a:prstGeom prst="rect">
            <a:avLst/>
          </a:prstGeom>
          <a:noFill/>
        </p:spPr>
        <p:txBody>
          <a:bodyPr wrap="none" rtlCol="0">
            <a:spAutoFit/>
          </a:bodyPr>
          <a:lstStyle/>
          <a:p>
            <a:r>
              <a:rPr lang="en-US" sz="1350" dirty="0">
                <a:solidFill>
                  <a:schemeClr val="bg2">
                    <a:lumMod val="50000"/>
                  </a:schemeClr>
                </a:solidFill>
              </a:rPr>
              <a:t>Compare Intention to Action</a:t>
            </a:r>
          </a:p>
        </p:txBody>
      </p:sp>
      <p:sp>
        <p:nvSpPr>
          <p:cNvPr id="21" name="Rectangle 20"/>
          <p:cNvSpPr/>
          <p:nvPr/>
        </p:nvSpPr>
        <p:spPr>
          <a:xfrm>
            <a:off x="138112" y="4856634"/>
            <a:ext cx="8867775" cy="230832"/>
          </a:xfrm>
          <a:prstGeom prst="rect">
            <a:avLst/>
          </a:prstGeom>
        </p:spPr>
        <p:txBody>
          <a:bodyPr wrap="square">
            <a:spAutoFit/>
          </a:bodyPr>
          <a:lstStyle/>
          <a:p>
            <a:pPr algn="r"/>
            <a:r>
              <a:rPr lang="en-US" sz="900" dirty="0" err="1">
                <a:solidFill>
                  <a:schemeClr val="accent3">
                    <a:lumMod val="60000"/>
                    <a:lumOff val="40000"/>
                  </a:schemeClr>
                </a:solidFill>
              </a:rPr>
              <a:t>Norberg</a:t>
            </a:r>
            <a:r>
              <a:rPr lang="en-US" sz="900" dirty="0">
                <a:solidFill>
                  <a:schemeClr val="accent3">
                    <a:lumMod val="60000"/>
                    <a:lumOff val="40000"/>
                  </a:schemeClr>
                </a:solidFill>
              </a:rPr>
              <a:t> PA, Horne DR and Horne DA. The Privacy Paradox: Personal Information Disclosure Intentions vs. Behaviors. The Journal of Consumer Affairs (2007) vol. 41 (1) pp. 100-127</a:t>
            </a:r>
          </a:p>
        </p:txBody>
      </p:sp>
      <p:sp>
        <p:nvSpPr>
          <p:cNvPr id="23" name="Rectangle 22"/>
          <p:cNvSpPr/>
          <p:nvPr/>
        </p:nvSpPr>
        <p:spPr>
          <a:xfrm>
            <a:off x="6041556" y="2168172"/>
            <a:ext cx="1679221" cy="289278"/>
          </a:xfrm>
          <a:prstGeom prst="rect">
            <a:avLst/>
          </a:prstGeom>
          <a:solidFill>
            <a:schemeClr val="accent3">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Phase 2 </a:t>
            </a:r>
            <a:r>
              <a:rPr lang="en-US" sz="900" dirty="0"/>
              <a:t>(week 7)</a:t>
            </a:r>
          </a:p>
        </p:txBody>
      </p:sp>
      <p:sp>
        <p:nvSpPr>
          <p:cNvPr id="24" name="Rectangle 23"/>
          <p:cNvSpPr/>
          <p:nvPr/>
        </p:nvSpPr>
        <p:spPr>
          <a:xfrm>
            <a:off x="4228278" y="2168172"/>
            <a:ext cx="1679221" cy="289278"/>
          </a:xfrm>
          <a:prstGeom prst="rect">
            <a:avLst/>
          </a:prstGeom>
          <a:solidFill>
            <a:schemeClr val="accent3">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Phase 1 </a:t>
            </a:r>
            <a:r>
              <a:rPr lang="en-US" sz="900" dirty="0"/>
              <a:t>(week 0)</a:t>
            </a:r>
          </a:p>
        </p:txBody>
      </p:sp>
      <p:sp>
        <p:nvSpPr>
          <p:cNvPr id="22" name="TextBox 21">
            <a:extLst>
              <a:ext uri="{FF2B5EF4-FFF2-40B4-BE49-F238E27FC236}">
                <a16:creationId xmlns:a16="http://schemas.microsoft.com/office/drawing/2014/main" id="{634AB99A-09C1-6E41-A81C-D189FE8EF98F}"/>
              </a:ext>
            </a:extLst>
          </p:cNvPr>
          <p:cNvSpPr txBox="1"/>
          <p:nvPr/>
        </p:nvSpPr>
        <p:spPr>
          <a:xfrm>
            <a:off x="1250833" y="645626"/>
            <a:ext cx="3707169" cy="461665"/>
          </a:xfrm>
          <a:prstGeom prst="rect">
            <a:avLst/>
          </a:prstGeom>
          <a:noFill/>
        </p:spPr>
        <p:txBody>
          <a:bodyPr wrap="none" rtlCol="0">
            <a:spAutoFit/>
          </a:bodyPr>
          <a:lstStyle/>
          <a:p>
            <a:r>
              <a:rPr lang="en-US" sz="2400" dirty="0">
                <a:solidFill>
                  <a:schemeClr val="accent2"/>
                </a:solidFill>
              </a:rPr>
              <a:t>Something doesn’t add up…</a:t>
            </a:r>
          </a:p>
        </p:txBody>
      </p:sp>
    </p:spTree>
    <p:extLst>
      <p:ext uri="{BB962C8B-B14F-4D97-AF65-F5344CB8AC3E}">
        <p14:creationId xmlns:p14="http://schemas.microsoft.com/office/powerpoint/2010/main" val="280423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958013" y="2571750"/>
            <a:ext cx="1143263" cy="979311"/>
          </a:xfrm>
          <a:prstGeom prst="rect">
            <a:avLst/>
          </a:prstGeom>
          <a:solidFill>
            <a:schemeClr val="accent6">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7 high sensitivity</a:t>
            </a:r>
          </a:p>
          <a:p>
            <a:pPr algn="ctr"/>
            <a:r>
              <a:rPr lang="en-US" sz="1050" dirty="0"/>
              <a:t>7 mod sensitivity</a:t>
            </a:r>
          </a:p>
          <a:p>
            <a:pPr algn="ctr"/>
            <a:r>
              <a:rPr lang="en-US" sz="1050" dirty="0"/>
              <a:t>2 low sensitivity</a:t>
            </a:r>
          </a:p>
        </p:txBody>
      </p:sp>
      <p:sp>
        <p:nvSpPr>
          <p:cNvPr id="2" name="Title 1"/>
          <p:cNvSpPr>
            <a:spLocks noGrp="1"/>
          </p:cNvSpPr>
          <p:nvPr>
            <p:ph type="title"/>
          </p:nvPr>
        </p:nvSpPr>
        <p:spPr/>
        <p:txBody>
          <a:bodyPr/>
          <a:lstStyle/>
          <a:p>
            <a:r>
              <a:rPr lang="en-US" dirty="0"/>
              <a:t>The Privacy Paradox</a:t>
            </a:r>
          </a:p>
        </p:txBody>
      </p:sp>
      <p:sp>
        <p:nvSpPr>
          <p:cNvPr id="5" name="Rectangle 4"/>
          <p:cNvSpPr/>
          <p:nvPr/>
        </p:nvSpPr>
        <p:spPr>
          <a:xfrm>
            <a:off x="1250833" y="2168172"/>
            <a:ext cx="1629569" cy="289278"/>
          </a:xfrm>
          <a:prstGeom prst="rect">
            <a:avLst/>
          </a:prstGeom>
          <a:solidFill>
            <a:schemeClr val="accent3">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Scenario</a:t>
            </a:r>
          </a:p>
        </p:txBody>
      </p:sp>
      <p:sp>
        <p:nvSpPr>
          <p:cNvPr id="6" name="Rectangle 5"/>
          <p:cNvSpPr/>
          <p:nvPr/>
        </p:nvSpPr>
        <p:spPr>
          <a:xfrm>
            <a:off x="1250833" y="2571750"/>
            <a:ext cx="1629569" cy="979311"/>
          </a:xfrm>
          <a:prstGeom prst="rect">
            <a:avLst/>
          </a:prstGeom>
          <a:solidFill>
            <a:schemeClr val="accent6">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350" dirty="0"/>
              <a:t>High-trust (Bank)</a:t>
            </a:r>
          </a:p>
        </p:txBody>
      </p:sp>
      <p:sp>
        <p:nvSpPr>
          <p:cNvPr id="7" name="Rectangle 6"/>
          <p:cNvSpPr/>
          <p:nvPr/>
        </p:nvSpPr>
        <p:spPr>
          <a:xfrm>
            <a:off x="1250833" y="3773310"/>
            <a:ext cx="1629569" cy="979311"/>
          </a:xfrm>
          <a:prstGeom prst="rect">
            <a:avLst/>
          </a:prstGeom>
          <a:solidFill>
            <a:schemeClr val="accent6">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350" dirty="0"/>
              <a:t>Low-trust (Pharma)</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8523" y="2772833"/>
            <a:ext cx="1000478" cy="1000478"/>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8523" y="4023783"/>
            <a:ext cx="941212" cy="860073"/>
          </a:xfrm>
          <a:prstGeom prst="rect">
            <a:avLst/>
          </a:prstGeom>
        </p:spPr>
      </p:pic>
      <p:sp>
        <p:nvSpPr>
          <p:cNvPr id="12" name="Rectangle 11"/>
          <p:cNvSpPr/>
          <p:nvPr/>
        </p:nvSpPr>
        <p:spPr>
          <a:xfrm>
            <a:off x="2958013" y="2168172"/>
            <a:ext cx="1143263" cy="289278"/>
          </a:xfrm>
          <a:prstGeom prst="rect">
            <a:avLst/>
          </a:prstGeom>
          <a:solidFill>
            <a:schemeClr val="accent3">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Info</a:t>
            </a:r>
          </a:p>
        </p:txBody>
      </p:sp>
      <p:sp>
        <p:nvSpPr>
          <p:cNvPr id="14" name="Rectangle 13"/>
          <p:cNvSpPr/>
          <p:nvPr/>
        </p:nvSpPr>
        <p:spPr>
          <a:xfrm>
            <a:off x="2958013" y="3773310"/>
            <a:ext cx="1143263" cy="979311"/>
          </a:xfrm>
          <a:prstGeom prst="rect">
            <a:avLst/>
          </a:prstGeom>
          <a:solidFill>
            <a:schemeClr val="accent6">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7 high sensitivity</a:t>
            </a:r>
          </a:p>
          <a:p>
            <a:pPr algn="ctr"/>
            <a:r>
              <a:rPr lang="en-US" sz="1050" dirty="0"/>
              <a:t>7 mod sensitivity</a:t>
            </a:r>
          </a:p>
          <a:p>
            <a:pPr algn="ctr"/>
            <a:r>
              <a:rPr lang="en-US" sz="1050" dirty="0"/>
              <a:t>2 low sensitivity</a:t>
            </a:r>
          </a:p>
        </p:txBody>
      </p:sp>
      <p:sp>
        <p:nvSpPr>
          <p:cNvPr id="15" name="Rectangle 14"/>
          <p:cNvSpPr/>
          <p:nvPr/>
        </p:nvSpPr>
        <p:spPr>
          <a:xfrm>
            <a:off x="4228278" y="2571750"/>
            <a:ext cx="1679221" cy="979311"/>
          </a:xfrm>
          <a:prstGeom prst="rect">
            <a:avLst/>
          </a:prstGeom>
          <a:solidFill>
            <a:schemeClr val="accent5">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Behavioral Intention</a:t>
            </a:r>
          </a:p>
          <a:p>
            <a:pPr algn="ctr"/>
            <a:endParaRPr lang="en-US" sz="1050" dirty="0"/>
          </a:p>
        </p:txBody>
      </p:sp>
      <p:sp>
        <p:nvSpPr>
          <p:cNvPr id="16" name="Rectangle 15"/>
          <p:cNvSpPr/>
          <p:nvPr/>
        </p:nvSpPr>
        <p:spPr>
          <a:xfrm>
            <a:off x="4228278" y="3773310"/>
            <a:ext cx="1679221" cy="979311"/>
          </a:xfrm>
          <a:prstGeom prst="rect">
            <a:avLst/>
          </a:prstGeom>
          <a:solidFill>
            <a:schemeClr val="accent5">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Behavioral Intention</a:t>
            </a:r>
          </a:p>
          <a:p>
            <a:pPr algn="ctr"/>
            <a:endParaRPr lang="en-US" sz="1050" dirty="0"/>
          </a:p>
        </p:txBody>
      </p:sp>
      <p:sp>
        <p:nvSpPr>
          <p:cNvPr id="17" name="Rectangle 16"/>
          <p:cNvSpPr/>
          <p:nvPr/>
        </p:nvSpPr>
        <p:spPr>
          <a:xfrm>
            <a:off x="6041556" y="2571750"/>
            <a:ext cx="1679221" cy="979311"/>
          </a:xfrm>
          <a:prstGeom prst="rect">
            <a:avLst/>
          </a:prstGeom>
          <a:solidFill>
            <a:schemeClr val="accent5">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Actual Disclosure</a:t>
            </a:r>
          </a:p>
          <a:p>
            <a:pPr algn="ctr"/>
            <a:endParaRPr lang="en-US" sz="1050" dirty="0"/>
          </a:p>
        </p:txBody>
      </p:sp>
      <p:sp>
        <p:nvSpPr>
          <p:cNvPr id="18" name="Rectangle 17"/>
          <p:cNvSpPr/>
          <p:nvPr/>
        </p:nvSpPr>
        <p:spPr>
          <a:xfrm>
            <a:off x="6041556" y="3773310"/>
            <a:ext cx="1679221" cy="979311"/>
          </a:xfrm>
          <a:prstGeom prst="rect">
            <a:avLst/>
          </a:prstGeom>
          <a:solidFill>
            <a:schemeClr val="accent5">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t>Actual Disclosure</a:t>
            </a:r>
          </a:p>
          <a:p>
            <a:pPr algn="ctr"/>
            <a:endParaRPr lang="en-US" sz="1050" dirty="0"/>
          </a:p>
        </p:txBody>
      </p:sp>
      <p:cxnSp>
        <p:nvCxnSpPr>
          <p:cNvPr id="19" name="Straight Arrow Connector 18"/>
          <p:cNvCxnSpPr/>
          <p:nvPr/>
        </p:nvCxnSpPr>
        <p:spPr>
          <a:xfrm>
            <a:off x="5695832" y="2700866"/>
            <a:ext cx="663223" cy="0"/>
          </a:xfrm>
          <a:prstGeom prst="straightConnector1">
            <a:avLst/>
          </a:prstGeom>
          <a:ln>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695832" y="3901721"/>
            <a:ext cx="663223" cy="0"/>
          </a:xfrm>
          <a:prstGeom prst="straightConnector1">
            <a:avLst/>
          </a:prstGeom>
          <a:ln>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928234" y="1659255"/>
            <a:ext cx="2231765" cy="300082"/>
          </a:xfrm>
          <a:prstGeom prst="rect">
            <a:avLst/>
          </a:prstGeom>
          <a:noFill/>
        </p:spPr>
        <p:txBody>
          <a:bodyPr wrap="none" rtlCol="0">
            <a:spAutoFit/>
          </a:bodyPr>
          <a:lstStyle/>
          <a:p>
            <a:r>
              <a:rPr lang="en-US" sz="1350" dirty="0">
                <a:solidFill>
                  <a:schemeClr val="bg2">
                    <a:lumMod val="50000"/>
                  </a:schemeClr>
                </a:solidFill>
              </a:rPr>
              <a:t>Compare Intention to Action</a:t>
            </a:r>
          </a:p>
        </p:txBody>
      </p:sp>
      <p:sp>
        <p:nvSpPr>
          <p:cNvPr id="21" name="Rectangle 20"/>
          <p:cNvSpPr/>
          <p:nvPr/>
        </p:nvSpPr>
        <p:spPr>
          <a:xfrm>
            <a:off x="138112" y="4856634"/>
            <a:ext cx="8867775" cy="230832"/>
          </a:xfrm>
          <a:prstGeom prst="rect">
            <a:avLst/>
          </a:prstGeom>
        </p:spPr>
        <p:txBody>
          <a:bodyPr wrap="square">
            <a:spAutoFit/>
          </a:bodyPr>
          <a:lstStyle/>
          <a:p>
            <a:pPr algn="r"/>
            <a:r>
              <a:rPr lang="en-US" sz="900" dirty="0" err="1">
                <a:solidFill>
                  <a:schemeClr val="accent3">
                    <a:lumMod val="60000"/>
                    <a:lumOff val="40000"/>
                  </a:schemeClr>
                </a:solidFill>
              </a:rPr>
              <a:t>Norberg</a:t>
            </a:r>
            <a:r>
              <a:rPr lang="en-US" sz="900" dirty="0">
                <a:solidFill>
                  <a:schemeClr val="accent3">
                    <a:lumMod val="60000"/>
                    <a:lumOff val="40000"/>
                  </a:schemeClr>
                </a:solidFill>
              </a:rPr>
              <a:t> PA, Horne DR and Horne DA. The Privacy Paradox: Personal Information Disclosure Intentions vs. Behaviors. The Journal of Consumer Affairs (2007) vol. 41 (1) pp. 100-127</a:t>
            </a:r>
          </a:p>
        </p:txBody>
      </p:sp>
      <p:pic>
        <p:nvPicPr>
          <p:cNvPr id="4" name="Picture 3" descr="Screen shot 2011-05-05 at 01.30.29.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52055" y="478366"/>
            <a:ext cx="6858000" cy="1549227"/>
          </a:xfrm>
          <a:prstGeom prst="rect">
            <a:avLst/>
          </a:prstGeom>
        </p:spPr>
      </p:pic>
      <p:sp>
        <p:nvSpPr>
          <p:cNvPr id="22" name="Rectangle 21"/>
          <p:cNvSpPr/>
          <p:nvPr/>
        </p:nvSpPr>
        <p:spPr>
          <a:xfrm>
            <a:off x="5286610" y="478366"/>
            <a:ext cx="2074333" cy="1549227"/>
          </a:xfrm>
          <a:prstGeom prst="rect">
            <a:avLst/>
          </a:prstGeom>
          <a:solidFill>
            <a:schemeClr val="bg1">
              <a:alpha val="1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825" b="1" dirty="0">
              <a:solidFill>
                <a:schemeClr val="accent2"/>
              </a:solidFill>
            </a:endParaRPr>
          </a:p>
          <a:p>
            <a:pPr algn="ctr"/>
            <a:r>
              <a:rPr lang="en-US" sz="900" dirty="0">
                <a:solidFill>
                  <a:schemeClr val="accent2"/>
                </a:solidFill>
              </a:rPr>
              <a:t>Big Numbers: if p&lt;0.05 (5%) it is considered significant</a:t>
            </a:r>
          </a:p>
        </p:txBody>
      </p:sp>
      <p:sp>
        <p:nvSpPr>
          <p:cNvPr id="23" name="Rectangle 22"/>
          <p:cNvSpPr/>
          <p:nvPr/>
        </p:nvSpPr>
        <p:spPr>
          <a:xfrm>
            <a:off x="6041556" y="2168172"/>
            <a:ext cx="1679221" cy="289278"/>
          </a:xfrm>
          <a:prstGeom prst="rect">
            <a:avLst/>
          </a:prstGeom>
          <a:solidFill>
            <a:schemeClr val="accent3">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Phase 2 </a:t>
            </a:r>
            <a:r>
              <a:rPr lang="en-US" sz="900" dirty="0"/>
              <a:t>(week 7)</a:t>
            </a:r>
          </a:p>
        </p:txBody>
      </p:sp>
      <p:sp>
        <p:nvSpPr>
          <p:cNvPr id="24" name="Rectangle 23"/>
          <p:cNvSpPr/>
          <p:nvPr/>
        </p:nvSpPr>
        <p:spPr>
          <a:xfrm>
            <a:off x="4228278" y="2168172"/>
            <a:ext cx="1679221" cy="289278"/>
          </a:xfrm>
          <a:prstGeom prst="rect">
            <a:avLst/>
          </a:prstGeom>
          <a:solidFill>
            <a:schemeClr val="accent3">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Phase 1 </a:t>
            </a:r>
            <a:r>
              <a:rPr lang="en-US" sz="900" dirty="0"/>
              <a:t>(week 0)</a:t>
            </a:r>
          </a:p>
        </p:txBody>
      </p:sp>
    </p:spTree>
    <p:extLst>
      <p:ext uri="{BB962C8B-B14F-4D97-AF65-F5344CB8AC3E}">
        <p14:creationId xmlns:p14="http://schemas.microsoft.com/office/powerpoint/2010/main" val="279673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8345-2312-164B-A939-BEF43FA07A53}"/>
              </a:ext>
            </a:extLst>
          </p:cNvPr>
          <p:cNvSpPr>
            <a:spLocks noGrp="1"/>
          </p:cNvSpPr>
          <p:nvPr>
            <p:ph type="title"/>
          </p:nvPr>
        </p:nvSpPr>
        <p:spPr/>
        <p:txBody>
          <a:bodyPr>
            <a:normAutofit/>
          </a:bodyPr>
          <a:lstStyle/>
          <a:p>
            <a:r>
              <a:rPr lang="en-US" sz="3600" dirty="0"/>
              <a:t>Privacy</a:t>
            </a:r>
          </a:p>
        </p:txBody>
      </p:sp>
      <p:sp>
        <p:nvSpPr>
          <p:cNvPr id="5" name="Title 1">
            <a:extLst>
              <a:ext uri="{FF2B5EF4-FFF2-40B4-BE49-F238E27FC236}">
                <a16:creationId xmlns:a16="http://schemas.microsoft.com/office/drawing/2014/main" id="{6F95708A-A22D-004D-8D2B-227FD657069F}"/>
              </a:ext>
            </a:extLst>
          </p:cNvPr>
          <p:cNvSpPr txBox="1">
            <a:spLocks/>
          </p:cNvSpPr>
          <p:nvPr/>
        </p:nvSpPr>
        <p:spPr>
          <a:xfrm>
            <a:off x="2372007" y="1387707"/>
            <a:ext cx="4765876" cy="741249"/>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rPr>
              <a:t>paradox</a:t>
            </a:r>
          </a:p>
        </p:txBody>
      </p:sp>
      <p:cxnSp>
        <p:nvCxnSpPr>
          <p:cNvPr id="7" name="Straight Connector 6">
            <a:extLst>
              <a:ext uri="{FF2B5EF4-FFF2-40B4-BE49-F238E27FC236}">
                <a16:creationId xmlns:a16="http://schemas.microsoft.com/office/drawing/2014/main" id="{5F5E1616-8988-7745-B9A9-79C2BCAD87FD}"/>
              </a:ext>
            </a:extLst>
          </p:cNvPr>
          <p:cNvCxnSpPr/>
          <p:nvPr/>
        </p:nvCxnSpPr>
        <p:spPr>
          <a:xfrm>
            <a:off x="2372007" y="823865"/>
            <a:ext cx="0" cy="3395050"/>
          </a:xfrm>
          <a:prstGeom prst="line">
            <a:avLst/>
          </a:prstGeom>
          <a:ln>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DDA3F78-BD99-4042-8203-D0925B380DD2}"/>
              </a:ext>
            </a:extLst>
          </p:cNvPr>
          <p:cNvSpPr txBox="1"/>
          <p:nvPr/>
        </p:nvSpPr>
        <p:spPr>
          <a:xfrm>
            <a:off x="2372007" y="3948797"/>
            <a:ext cx="5346015" cy="369332"/>
          </a:xfrm>
          <a:prstGeom prst="rect">
            <a:avLst/>
          </a:prstGeom>
          <a:noFill/>
        </p:spPr>
        <p:txBody>
          <a:bodyPr wrap="none" rtlCol="0">
            <a:spAutoFit/>
          </a:bodyPr>
          <a:lstStyle/>
          <a:p>
            <a:r>
              <a:rPr lang="en-US" dirty="0"/>
              <a:t>People’s privacy intentions do not match their behavior</a:t>
            </a:r>
          </a:p>
        </p:txBody>
      </p:sp>
    </p:spTree>
    <p:extLst>
      <p:ext uri="{BB962C8B-B14F-4D97-AF65-F5344CB8AC3E}">
        <p14:creationId xmlns:p14="http://schemas.microsoft.com/office/powerpoint/2010/main" val="2077151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334" y="171450"/>
            <a:ext cx="5567025" cy="800101"/>
          </a:xfrm>
        </p:spPr>
        <p:txBody>
          <a:bodyPr/>
          <a:lstStyle/>
          <a:p>
            <a:r>
              <a:rPr lang="en-US" dirty="0"/>
              <a:t>How Do </a:t>
            </a:r>
            <a:r>
              <a:rPr lang="en-US" b="1" dirty="0"/>
              <a:t>You</a:t>
            </a:r>
            <a:r>
              <a:rPr lang="en-US" dirty="0"/>
              <a:t> Make Privacy Choices?</a:t>
            </a:r>
          </a:p>
        </p:txBody>
      </p:sp>
      <p:sp>
        <p:nvSpPr>
          <p:cNvPr id="10" name="Rectangle 9"/>
          <p:cNvSpPr/>
          <p:nvPr/>
        </p:nvSpPr>
        <p:spPr>
          <a:xfrm>
            <a:off x="3335978" y="1105203"/>
            <a:ext cx="2374670" cy="1320652"/>
          </a:xfrm>
          <a:prstGeom prst="rect">
            <a:avLst/>
          </a:prstGeom>
          <a:solidFill>
            <a:schemeClr val="bg1">
              <a:alpha val="83000"/>
            </a:schemeClr>
          </a:solidFill>
          <a:effectLst>
            <a:outerShdw blurRad="50800" dist="38100" dir="2700000" algn="tl" rotWithShape="0">
              <a:srgbClr val="000000">
                <a:alpha val="43000"/>
              </a:srgbClr>
            </a:outerShdw>
          </a:effectLst>
        </p:spPr>
        <p:txBody>
          <a:bodyPr wrap="square" lIns="135000" tIns="105300" rIns="135000" bIns="105300">
            <a:spAutoFit/>
          </a:bodyPr>
          <a:lstStyle/>
          <a:p>
            <a:r>
              <a:rPr lang="en-US" sz="1200" dirty="0"/>
              <a:t>You are shopping in town using an app on your smart phone that has info about bargains. The app asks for permission to use your location to locate nearby bargains. Do you give it?</a:t>
            </a:r>
          </a:p>
        </p:txBody>
      </p:sp>
      <p:sp>
        <p:nvSpPr>
          <p:cNvPr id="11" name="Rectangle 10"/>
          <p:cNvSpPr/>
          <p:nvPr/>
        </p:nvSpPr>
        <p:spPr>
          <a:xfrm>
            <a:off x="3335978" y="2726352"/>
            <a:ext cx="2374670" cy="1689984"/>
          </a:xfrm>
          <a:prstGeom prst="rect">
            <a:avLst/>
          </a:prstGeom>
          <a:solidFill>
            <a:schemeClr val="bg1">
              <a:alpha val="83000"/>
            </a:schemeClr>
          </a:solidFill>
          <a:effectLst>
            <a:outerShdw blurRad="50800" dist="38100" dir="2700000" algn="tl" rotWithShape="0">
              <a:srgbClr val="000000">
                <a:alpha val="43000"/>
              </a:srgbClr>
            </a:outerShdw>
          </a:effectLst>
        </p:spPr>
        <p:txBody>
          <a:bodyPr wrap="square" lIns="135000" tIns="105300" rIns="135000" bIns="105300">
            <a:spAutoFit/>
          </a:bodyPr>
          <a:lstStyle/>
          <a:p>
            <a:r>
              <a:rPr lang="en-US" sz="1200" dirty="0"/>
              <a:t>Last night you went to a great party. This morning lots of your friends have posted pictures of the party, including ones with you in. They are having lots of fun discussing the photos. Do you post your own photos from the night and join in?</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75063" y="253571"/>
            <a:ext cx="717980" cy="71798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7056" y="228372"/>
            <a:ext cx="743179" cy="743179"/>
          </a:xfrm>
          <a:prstGeom prst="rect">
            <a:avLst/>
          </a:prstGeom>
        </p:spPr>
      </p:pic>
      <p:sp>
        <p:nvSpPr>
          <p:cNvPr id="15" name="Rectangle 14">
            <a:extLst>
              <a:ext uri="{FF2B5EF4-FFF2-40B4-BE49-F238E27FC236}">
                <a16:creationId xmlns:a16="http://schemas.microsoft.com/office/drawing/2014/main" id="{917D1EA3-C76E-1B48-9607-93EC118087C2}"/>
              </a:ext>
            </a:extLst>
          </p:cNvPr>
          <p:cNvSpPr/>
          <p:nvPr/>
        </p:nvSpPr>
        <p:spPr>
          <a:xfrm>
            <a:off x="298764" y="4912668"/>
            <a:ext cx="8546472" cy="230832"/>
          </a:xfrm>
          <a:prstGeom prst="rect">
            <a:avLst/>
          </a:prstGeom>
        </p:spPr>
        <p:txBody>
          <a:bodyPr wrap="square">
            <a:spAutoFit/>
          </a:bodyPr>
          <a:lstStyle/>
          <a:p>
            <a:pPr algn="r"/>
            <a:r>
              <a:rPr lang="en-US" sz="900" dirty="0" err="1">
                <a:solidFill>
                  <a:schemeClr val="accent3">
                    <a:lumMod val="60000"/>
                    <a:lumOff val="40000"/>
                  </a:schemeClr>
                </a:solidFill>
              </a:rPr>
              <a:t>Acquisi</a:t>
            </a:r>
            <a:r>
              <a:rPr lang="en-US" sz="900" dirty="0">
                <a:solidFill>
                  <a:schemeClr val="accent3">
                    <a:lumMod val="60000"/>
                    <a:lumOff val="40000"/>
                  </a:schemeClr>
                </a:solidFill>
              </a:rPr>
              <a:t> and </a:t>
            </a:r>
            <a:r>
              <a:rPr lang="en-US" sz="900" dirty="0" err="1">
                <a:solidFill>
                  <a:schemeClr val="accent3">
                    <a:lumMod val="60000"/>
                    <a:lumOff val="40000"/>
                  </a:schemeClr>
                </a:solidFill>
              </a:rPr>
              <a:t>Grossklags</a:t>
            </a:r>
            <a:r>
              <a:rPr lang="en-US" sz="900" dirty="0">
                <a:solidFill>
                  <a:schemeClr val="accent3">
                    <a:lumMod val="60000"/>
                    <a:lumOff val="40000"/>
                  </a:schemeClr>
                </a:solidFill>
              </a:rPr>
              <a:t>. What Can Behavioral Economics Teach Us About Privacy? Digital Privacy: Theory, Technologies and Practices Auerbach Publications pp. 363-377 (2007)</a:t>
            </a:r>
          </a:p>
        </p:txBody>
      </p:sp>
      <p:sp>
        <p:nvSpPr>
          <p:cNvPr id="12" name="TextBox 11">
            <a:extLst>
              <a:ext uri="{FF2B5EF4-FFF2-40B4-BE49-F238E27FC236}">
                <a16:creationId xmlns:a16="http://schemas.microsoft.com/office/drawing/2014/main" id="{E95A95C5-CA8A-D940-BCBA-37D0E5CC21D3}"/>
              </a:ext>
            </a:extLst>
          </p:cNvPr>
          <p:cNvSpPr txBox="1"/>
          <p:nvPr/>
        </p:nvSpPr>
        <p:spPr>
          <a:xfrm>
            <a:off x="3305467" y="484379"/>
            <a:ext cx="2405181" cy="369332"/>
          </a:xfrm>
          <a:prstGeom prst="rect">
            <a:avLst/>
          </a:prstGeom>
          <a:noFill/>
        </p:spPr>
        <p:txBody>
          <a:bodyPr wrap="square" rtlCol="0">
            <a:spAutoFit/>
          </a:bodyPr>
          <a:lstStyle/>
          <a:p>
            <a:pPr algn="ctr"/>
            <a:r>
              <a:rPr lang="en-US" dirty="0">
                <a:solidFill>
                  <a:schemeClr val="accent2"/>
                </a:solidFill>
              </a:rPr>
              <a:t>Cognitive Effects</a:t>
            </a:r>
          </a:p>
        </p:txBody>
      </p:sp>
      <p:sp>
        <p:nvSpPr>
          <p:cNvPr id="16" name="Rectangle 15">
            <a:extLst>
              <a:ext uri="{FF2B5EF4-FFF2-40B4-BE49-F238E27FC236}">
                <a16:creationId xmlns:a16="http://schemas.microsoft.com/office/drawing/2014/main" id="{C032DF03-0D59-354B-AB4E-733CF79902FB}"/>
              </a:ext>
            </a:extLst>
          </p:cNvPr>
          <p:cNvSpPr/>
          <p:nvPr/>
        </p:nvSpPr>
        <p:spPr>
          <a:xfrm>
            <a:off x="1361801" y="5967589"/>
            <a:ext cx="7902223" cy="461665"/>
          </a:xfrm>
          <a:prstGeom prst="rect">
            <a:avLst/>
          </a:prstGeom>
        </p:spPr>
        <p:txBody>
          <a:bodyPr wrap="square">
            <a:spAutoFit/>
          </a:bodyPr>
          <a:lstStyle/>
          <a:p>
            <a:pPr algn="r"/>
            <a:r>
              <a:rPr lang="en-US" sz="1200" dirty="0" err="1">
                <a:solidFill>
                  <a:schemeClr val="accent2"/>
                </a:solidFill>
              </a:rPr>
              <a:t>Acquisi</a:t>
            </a:r>
            <a:r>
              <a:rPr lang="en-US" sz="1200" dirty="0">
                <a:solidFill>
                  <a:schemeClr val="accent2"/>
                </a:solidFill>
              </a:rPr>
              <a:t> and </a:t>
            </a:r>
            <a:r>
              <a:rPr lang="en-US" sz="1200" dirty="0" err="1">
                <a:solidFill>
                  <a:schemeClr val="accent2"/>
                </a:solidFill>
              </a:rPr>
              <a:t>Grossklags</a:t>
            </a:r>
            <a:r>
              <a:rPr lang="en-US" sz="1200" dirty="0">
                <a:solidFill>
                  <a:schemeClr val="accent2"/>
                </a:solidFill>
              </a:rPr>
              <a:t>. What Can Behavioral Economics Teach Us About Privacy? </a:t>
            </a:r>
          </a:p>
          <a:p>
            <a:pPr algn="r"/>
            <a:r>
              <a:rPr lang="en-US" sz="1200" dirty="0">
                <a:solidFill>
                  <a:schemeClr val="accent2"/>
                </a:solidFill>
              </a:rPr>
              <a:t>Digital Privacy: Theory, Technologies and Practices </a:t>
            </a:r>
            <a:r>
              <a:rPr lang="en-US" sz="1200" dirty="0" err="1">
                <a:solidFill>
                  <a:schemeClr val="accent2"/>
                </a:solidFill>
              </a:rPr>
              <a:t>Auerbach</a:t>
            </a:r>
            <a:r>
              <a:rPr lang="en-US" sz="1200" dirty="0">
                <a:solidFill>
                  <a:schemeClr val="accent2"/>
                </a:solidFill>
              </a:rPr>
              <a:t> Publications (Taylor and Francis Group) pp. 363-377 (2007)</a:t>
            </a:r>
          </a:p>
        </p:txBody>
      </p:sp>
    </p:spTree>
    <p:extLst>
      <p:ext uri="{BB962C8B-B14F-4D97-AF65-F5344CB8AC3E}">
        <p14:creationId xmlns:p14="http://schemas.microsoft.com/office/powerpoint/2010/main" val="349242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ig_Brother_Is_Watching_YOU_by_Tea_Bladez.png"/>
          <p:cNvPicPr>
            <a:picLocks noChangeAspect="1"/>
          </p:cNvPicPr>
          <p:nvPr/>
        </p:nvPicPr>
        <p:blipFill>
          <a:blip r:embed="rId2" cstate="screen">
            <a:alphaModFix amt="23000"/>
            <a:extLst>
              <a:ext uri="{28A0092B-C50C-407E-A947-70E740481C1C}">
                <a14:useLocalDpi xmlns:a14="http://schemas.microsoft.com/office/drawing/2010/main"/>
              </a:ext>
            </a:extLst>
          </a:blip>
          <a:stretch>
            <a:fillRect/>
          </a:stretch>
        </p:blipFill>
        <p:spPr>
          <a:xfrm>
            <a:off x="4672854" y="0"/>
            <a:ext cx="3328147" cy="5143500"/>
          </a:xfrm>
          <a:prstGeom prst="rect">
            <a:avLst/>
          </a:prstGeom>
        </p:spPr>
      </p:pic>
      <p:sp>
        <p:nvSpPr>
          <p:cNvPr id="2" name="Title 1"/>
          <p:cNvSpPr>
            <a:spLocks noGrp="1"/>
          </p:cNvSpPr>
          <p:nvPr>
            <p:ph type="title"/>
          </p:nvPr>
        </p:nvSpPr>
        <p:spPr/>
        <p:txBody>
          <a:bodyPr/>
          <a:lstStyle/>
          <a:p>
            <a:r>
              <a:rPr lang="en-US" dirty="0"/>
              <a:t>Big Brother?</a:t>
            </a:r>
          </a:p>
        </p:txBody>
      </p:sp>
    </p:spTree>
    <p:extLst>
      <p:ext uri="{BB962C8B-B14F-4D97-AF65-F5344CB8AC3E}">
        <p14:creationId xmlns:p14="http://schemas.microsoft.com/office/powerpoint/2010/main" val="3180772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334" y="171450"/>
            <a:ext cx="5567025" cy="800101"/>
          </a:xfrm>
        </p:spPr>
        <p:txBody>
          <a:bodyPr/>
          <a:lstStyle/>
          <a:p>
            <a:r>
              <a:rPr lang="en-US" dirty="0"/>
              <a:t>How Do </a:t>
            </a:r>
            <a:r>
              <a:rPr lang="en-US" b="1" dirty="0"/>
              <a:t>You</a:t>
            </a:r>
            <a:r>
              <a:rPr lang="en-US" dirty="0"/>
              <a:t> Make Privacy Choices?</a:t>
            </a:r>
          </a:p>
        </p:txBody>
      </p:sp>
      <p:sp>
        <p:nvSpPr>
          <p:cNvPr id="10" name="Rectangle 9"/>
          <p:cNvSpPr/>
          <p:nvPr/>
        </p:nvSpPr>
        <p:spPr>
          <a:xfrm>
            <a:off x="3335978" y="1105203"/>
            <a:ext cx="2374670" cy="1320652"/>
          </a:xfrm>
          <a:prstGeom prst="rect">
            <a:avLst/>
          </a:prstGeom>
          <a:solidFill>
            <a:schemeClr val="bg1">
              <a:alpha val="83000"/>
            </a:schemeClr>
          </a:solidFill>
          <a:effectLst>
            <a:outerShdw blurRad="50800" dist="38100" dir="2700000" algn="tl" rotWithShape="0">
              <a:srgbClr val="000000">
                <a:alpha val="43000"/>
              </a:srgbClr>
            </a:outerShdw>
          </a:effectLst>
        </p:spPr>
        <p:txBody>
          <a:bodyPr wrap="square" lIns="135000" tIns="105300" rIns="135000" bIns="105300">
            <a:spAutoFit/>
          </a:bodyPr>
          <a:lstStyle/>
          <a:p>
            <a:r>
              <a:rPr lang="en-US" sz="1200" dirty="0"/>
              <a:t>You are shopping in town using an app on your smart phone that has info about bargains. The app asks for permission to use your location to locate nearby bargains. Do you give it?</a:t>
            </a:r>
          </a:p>
        </p:txBody>
      </p:sp>
      <p:sp>
        <p:nvSpPr>
          <p:cNvPr id="11" name="Rectangle 10"/>
          <p:cNvSpPr/>
          <p:nvPr/>
        </p:nvSpPr>
        <p:spPr>
          <a:xfrm>
            <a:off x="3335978" y="2726352"/>
            <a:ext cx="2374670" cy="1689984"/>
          </a:xfrm>
          <a:prstGeom prst="rect">
            <a:avLst/>
          </a:prstGeom>
          <a:solidFill>
            <a:schemeClr val="bg1">
              <a:alpha val="83000"/>
            </a:schemeClr>
          </a:solidFill>
          <a:effectLst>
            <a:outerShdw blurRad="50800" dist="38100" dir="2700000" algn="tl" rotWithShape="0">
              <a:srgbClr val="000000">
                <a:alpha val="43000"/>
              </a:srgbClr>
            </a:outerShdw>
          </a:effectLst>
        </p:spPr>
        <p:txBody>
          <a:bodyPr wrap="square" lIns="135000" tIns="105300" rIns="135000" bIns="105300">
            <a:spAutoFit/>
          </a:bodyPr>
          <a:lstStyle/>
          <a:p>
            <a:r>
              <a:rPr lang="en-US" sz="1200" dirty="0"/>
              <a:t>Last night you went to a great party. This morning lots of your friends have posted pictures of the party, including ones with you in. They are having lots of fun discussing the photos. Do you post your own photos from the night and join in?</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75063" y="253571"/>
            <a:ext cx="717980" cy="71798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7056" y="228372"/>
            <a:ext cx="743179" cy="743179"/>
          </a:xfrm>
          <a:prstGeom prst="rect">
            <a:avLst/>
          </a:prstGeom>
        </p:spPr>
      </p:pic>
      <p:sp>
        <p:nvSpPr>
          <p:cNvPr id="15" name="Rectangle 14">
            <a:extLst>
              <a:ext uri="{FF2B5EF4-FFF2-40B4-BE49-F238E27FC236}">
                <a16:creationId xmlns:a16="http://schemas.microsoft.com/office/drawing/2014/main" id="{917D1EA3-C76E-1B48-9607-93EC118087C2}"/>
              </a:ext>
            </a:extLst>
          </p:cNvPr>
          <p:cNvSpPr/>
          <p:nvPr/>
        </p:nvSpPr>
        <p:spPr>
          <a:xfrm>
            <a:off x="298764" y="4912668"/>
            <a:ext cx="8546472" cy="230832"/>
          </a:xfrm>
          <a:prstGeom prst="rect">
            <a:avLst/>
          </a:prstGeom>
        </p:spPr>
        <p:txBody>
          <a:bodyPr wrap="square">
            <a:spAutoFit/>
          </a:bodyPr>
          <a:lstStyle/>
          <a:p>
            <a:pPr algn="r"/>
            <a:r>
              <a:rPr lang="en-US" sz="900" dirty="0" err="1">
                <a:solidFill>
                  <a:schemeClr val="accent3">
                    <a:lumMod val="60000"/>
                    <a:lumOff val="40000"/>
                  </a:schemeClr>
                </a:solidFill>
              </a:rPr>
              <a:t>Acquisi</a:t>
            </a:r>
            <a:r>
              <a:rPr lang="en-US" sz="900" dirty="0">
                <a:solidFill>
                  <a:schemeClr val="accent3">
                    <a:lumMod val="60000"/>
                    <a:lumOff val="40000"/>
                  </a:schemeClr>
                </a:solidFill>
              </a:rPr>
              <a:t> and </a:t>
            </a:r>
            <a:r>
              <a:rPr lang="en-US" sz="900" dirty="0" err="1">
                <a:solidFill>
                  <a:schemeClr val="accent3">
                    <a:lumMod val="60000"/>
                    <a:lumOff val="40000"/>
                  </a:schemeClr>
                </a:solidFill>
              </a:rPr>
              <a:t>Grossklags</a:t>
            </a:r>
            <a:r>
              <a:rPr lang="en-US" sz="900" dirty="0">
                <a:solidFill>
                  <a:schemeClr val="accent3">
                    <a:lumMod val="60000"/>
                    <a:lumOff val="40000"/>
                  </a:schemeClr>
                </a:solidFill>
              </a:rPr>
              <a:t>. What Can Behavioral Economics Teach Us About Privacy? Digital Privacy: Theory, Technologies and Practices Auerbach Publications pp. 363-377 (2007)</a:t>
            </a:r>
          </a:p>
        </p:txBody>
      </p:sp>
      <p:sp>
        <p:nvSpPr>
          <p:cNvPr id="12" name="TextBox 11">
            <a:extLst>
              <a:ext uri="{FF2B5EF4-FFF2-40B4-BE49-F238E27FC236}">
                <a16:creationId xmlns:a16="http://schemas.microsoft.com/office/drawing/2014/main" id="{E95A95C5-CA8A-D940-BCBA-37D0E5CC21D3}"/>
              </a:ext>
            </a:extLst>
          </p:cNvPr>
          <p:cNvSpPr txBox="1"/>
          <p:nvPr/>
        </p:nvSpPr>
        <p:spPr>
          <a:xfrm>
            <a:off x="3305467" y="484379"/>
            <a:ext cx="2405181" cy="369332"/>
          </a:xfrm>
          <a:prstGeom prst="rect">
            <a:avLst/>
          </a:prstGeom>
          <a:noFill/>
        </p:spPr>
        <p:txBody>
          <a:bodyPr wrap="square" rtlCol="0">
            <a:spAutoFit/>
          </a:bodyPr>
          <a:lstStyle/>
          <a:p>
            <a:pPr algn="ctr"/>
            <a:r>
              <a:rPr lang="en-US" dirty="0">
                <a:solidFill>
                  <a:schemeClr val="accent2"/>
                </a:solidFill>
              </a:rPr>
              <a:t>Cognitive Effects</a:t>
            </a:r>
          </a:p>
        </p:txBody>
      </p:sp>
      <p:sp>
        <p:nvSpPr>
          <p:cNvPr id="13" name="Rectangle 12">
            <a:extLst>
              <a:ext uri="{FF2B5EF4-FFF2-40B4-BE49-F238E27FC236}">
                <a16:creationId xmlns:a16="http://schemas.microsoft.com/office/drawing/2014/main" id="{EED16B4D-5281-874F-8CF4-DE934D9B6F0E}"/>
              </a:ext>
            </a:extLst>
          </p:cNvPr>
          <p:cNvSpPr/>
          <p:nvPr/>
        </p:nvSpPr>
        <p:spPr>
          <a:xfrm>
            <a:off x="298764" y="1105203"/>
            <a:ext cx="2724287" cy="3703465"/>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accent2"/>
                </a:solidFill>
              </a:rPr>
              <a:t>Bounded Rationality</a:t>
            </a:r>
          </a:p>
          <a:p>
            <a:endParaRPr lang="en-US" dirty="0">
              <a:solidFill>
                <a:schemeClr val="accent2"/>
              </a:solidFill>
            </a:endParaRPr>
          </a:p>
          <a:p>
            <a:pPr lvl="0"/>
            <a:r>
              <a:rPr lang="en-US" sz="1200" dirty="0">
                <a:solidFill>
                  <a:srgbClr val="2E2224"/>
                </a:solidFill>
              </a:rPr>
              <a:t>Privacy choices are affected by </a:t>
            </a:r>
            <a:r>
              <a:rPr lang="en-US" sz="1200" b="1" dirty="0">
                <a:solidFill>
                  <a:srgbClr val="2E2224"/>
                </a:solidFill>
              </a:rPr>
              <a:t>incomplete</a:t>
            </a:r>
            <a:r>
              <a:rPr lang="en-US" sz="1200" dirty="0">
                <a:solidFill>
                  <a:srgbClr val="2E2224"/>
                </a:solidFill>
              </a:rPr>
              <a:t> and </a:t>
            </a:r>
            <a:r>
              <a:rPr lang="en-US" sz="1200" b="1" dirty="0">
                <a:solidFill>
                  <a:srgbClr val="2E2224"/>
                </a:solidFill>
              </a:rPr>
              <a:t>asymmetric</a:t>
            </a:r>
            <a:r>
              <a:rPr lang="en-US" sz="1200" dirty="0">
                <a:solidFill>
                  <a:srgbClr val="2E2224"/>
                </a:solidFill>
              </a:rPr>
              <a:t> information</a:t>
            </a:r>
          </a:p>
          <a:p>
            <a:endParaRPr lang="en-US" sz="1600" dirty="0">
              <a:solidFill>
                <a:schemeClr val="accent2"/>
              </a:solidFill>
            </a:endParaRPr>
          </a:p>
          <a:p>
            <a:pPr lvl="0"/>
            <a:r>
              <a:rPr lang="en-US" sz="1200" b="1" dirty="0">
                <a:solidFill>
                  <a:srgbClr val="2E2224"/>
                </a:solidFill>
              </a:rPr>
              <a:t>Rational ignorance</a:t>
            </a:r>
            <a:r>
              <a:rPr lang="en-US" sz="1200" dirty="0">
                <a:solidFill>
                  <a:srgbClr val="2E2224"/>
                </a:solidFill>
              </a:rPr>
              <a:t>: when the cost of learning about a situation enough to inform a rational decision would be higher than the potential benefit</a:t>
            </a:r>
          </a:p>
          <a:p>
            <a:endParaRPr lang="en-US" dirty="0">
              <a:solidFill>
                <a:schemeClr val="accent2"/>
              </a:solidFill>
            </a:endParaRPr>
          </a:p>
        </p:txBody>
      </p:sp>
      <p:sp>
        <p:nvSpPr>
          <p:cNvPr id="16" name="Rectangle 15">
            <a:extLst>
              <a:ext uri="{FF2B5EF4-FFF2-40B4-BE49-F238E27FC236}">
                <a16:creationId xmlns:a16="http://schemas.microsoft.com/office/drawing/2014/main" id="{C032DF03-0D59-354B-AB4E-733CF79902FB}"/>
              </a:ext>
            </a:extLst>
          </p:cNvPr>
          <p:cNvSpPr/>
          <p:nvPr/>
        </p:nvSpPr>
        <p:spPr>
          <a:xfrm>
            <a:off x="1361801" y="5967589"/>
            <a:ext cx="7902223" cy="461665"/>
          </a:xfrm>
          <a:prstGeom prst="rect">
            <a:avLst/>
          </a:prstGeom>
        </p:spPr>
        <p:txBody>
          <a:bodyPr wrap="square">
            <a:spAutoFit/>
          </a:bodyPr>
          <a:lstStyle/>
          <a:p>
            <a:pPr algn="r"/>
            <a:r>
              <a:rPr lang="en-US" sz="1200" dirty="0" err="1">
                <a:solidFill>
                  <a:schemeClr val="accent2"/>
                </a:solidFill>
              </a:rPr>
              <a:t>Acquisi</a:t>
            </a:r>
            <a:r>
              <a:rPr lang="en-US" sz="1200" dirty="0">
                <a:solidFill>
                  <a:schemeClr val="accent2"/>
                </a:solidFill>
              </a:rPr>
              <a:t> and </a:t>
            </a:r>
            <a:r>
              <a:rPr lang="en-US" sz="1200" dirty="0" err="1">
                <a:solidFill>
                  <a:schemeClr val="accent2"/>
                </a:solidFill>
              </a:rPr>
              <a:t>Grossklags</a:t>
            </a:r>
            <a:r>
              <a:rPr lang="en-US" sz="1200" dirty="0">
                <a:solidFill>
                  <a:schemeClr val="accent2"/>
                </a:solidFill>
              </a:rPr>
              <a:t>. What Can Behavioral Economics Teach Us About Privacy? </a:t>
            </a:r>
          </a:p>
          <a:p>
            <a:pPr algn="r"/>
            <a:r>
              <a:rPr lang="en-US" sz="1200" dirty="0">
                <a:solidFill>
                  <a:schemeClr val="accent2"/>
                </a:solidFill>
              </a:rPr>
              <a:t>Digital Privacy: Theory, Technologies and Practices </a:t>
            </a:r>
            <a:r>
              <a:rPr lang="en-US" sz="1200" dirty="0" err="1">
                <a:solidFill>
                  <a:schemeClr val="accent2"/>
                </a:solidFill>
              </a:rPr>
              <a:t>Auerbach</a:t>
            </a:r>
            <a:r>
              <a:rPr lang="en-US" sz="1200" dirty="0">
                <a:solidFill>
                  <a:schemeClr val="accent2"/>
                </a:solidFill>
              </a:rPr>
              <a:t> Publications (Taylor and Francis Group) pp. 363-377 (2007)</a:t>
            </a:r>
          </a:p>
        </p:txBody>
      </p:sp>
    </p:spTree>
    <p:extLst>
      <p:ext uri="{BB962C8B-B14F-4D97-AF65-F5344CB8AC3E}">
        <p14:creationId xmlns:p14="http://schemas.microsoft.com/office/powerpoint/2010/main" val="1722649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334" y="171450"/>
            <a:ext cx="5567025" cy="800101"/>
          </a:xfrm>
        </p:spPr>
        <p:txBody>
          <a:bodyPr/>
          <a:lstStyle/>
          <a:p>
            <a:r>
              <a:rPr lang="en-US" dirty="0"/>
              <a:t>How Do </a:t>
            </a:r>
            <a:r>
              <a:rPr lang="en-US" b="1" dirty="0"/>
              <a:t>You</a:t>
            </a:r>
            <a:r>
              <a:rPr lang="en-US" dirty="0"/>
              <a:t> Make Privacy Choices?</a:t>
            </a:r>
          </a:p>
        </p:txBody>
      </p:sp>
      <p:sp>
        <p:nvSpPr>
          <p:cNvPr id="10" name="Rectangle 9"/>
          <p:cNvSpPr/>
          <p:nvPr/>
        </p:nvSpPr>
        <p:spPr>
          <a:xfrm>
            <a:off x="3335978" y="1105203"/>
            <a:ext cx="2374670" cy="1320652"/>
          </a:xfrm>
          <a:prstGeom prst="rect">
            <a:avLst/>
          </a:prstGeom>
          <a:solidFill>
            <a:schemeClr val="bg1">
              <a:alpha val="83000"/>
            </a:schemeClr>
          </a:solidFill>
          <a:effectLst>
            <a:outerShdw blurRad="50800" dist="38100" dir="2700000" algn="tl" rotWithShape="0">
              <a:srgbClr val="000000">
                <a:alpha val="43000"/>
              </a:srgbClr>
            </a:outerShdw>
          </a:effectLst>
        </p:spPr>
        <p:txBody>
          <a:bodyPr wrap="square" lIns="135000" tIns="105300" rIns="135000" bIns="105300">
            <a:spAutoFit/>
          </a:bodyPr>
          <a:lstStyle/>
          <a:p>
            <a:r>
              <a:rPr lang="en-US" sz="1200" dirty="0"/>
              <a:t>You are shopping in town using an app on your smart phone that has info about bargains. The app asks for permission to use your location to locate nearby bargains. Do you give it?</a:t>
            </a:r>
          </a:p>
        </p:txBody>
      </p:sp>
      <p:sp>
        <p:nvSpPr>
          <p:cNvPr id="11" name="Rectangle 10"/>
          <p:cNvSpPr/>
          <p:nvPr/>
        </p:nvSpPr>
        <p:spPr>
          <a:xfrm>
            <a:off x="3335978" y="2726352"/>
            <a:ext cx="2374670" cy="1689984"/>
          </a:xfrm>
          <a:prstGeom prst="rect">
            <a:avLst/>
          </a:prstGeom>
          <a:solidFill>
            <a:schemeClr val="bg1">
              <a:alpha val="83000"/>
            </a:schemeClr>
          </a:solidFill>
          <a:effectLst>
            <a:outerShdw blurRad="50800" dist="38100" dir="2700000" algn="tl" rotWithShape="0">
              <a:srgbClr val="000000">
                <a:alpha val="43000"/>
              </a:srgbClr>
            </a:outerShdw>
          </a:effectLst>
        </p:spPr>
        <p:txBody>
          <a:bodyPr wrap="square" lIns="135000" tIns="105300" rIns="135000" bIns="105300">
            <a:spAutoFit/>
          </a:bodyPr>
          <a:lstStyle/>
          <a:p>
            <a:r>
              <a:rPr lang="en-US" sz="1200" dirty="0"/>
              <a:t>Last night you went to a great party. This morning lots of your friends have posted pictures of the party, including ones with you in. They are having lots of fun discussing the photos. Do you post your own photos from the night and join in?</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75063" y="253571"/>
            <a:ext cx="717980" cy="71798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7056" y="228372"/>
            <a:ext cx="743179" cy="743179"/>
          </a:xfrm>
          <a:prstGeom prst="rect">
            <a:avLst/>
          </a:prstGeom>
        </p:spPr>
      </p:pic>
      <p:sp>
        <p:nvSpPr>
          <p:cNvPr id="15" name="Rectangle 14">
            <a:extLst>
              <a:ext uri="{FF2B5EF4-FFF2-40B4-BE49-F238E27FC236}">
                <a16:creationId xmlns:a16="http://schemas.microsoft.com/office/drawing/2014/main" id="{917D1EA3-C76E-1B48-9607-93EC118087C2}"/>
              </a:ext>
            </a:extLst>
          </p:cNvPr>
          <p:cNvSpPr/>
          <p:nvPr/>
        </p:nvSpPr>
        <p:spPr>
          <a:xfrm>
            <a:off x="298764" y="4912668"/>
            <a:ext cx="8546472" cy="230832"/>
          </a:xfrm>
          <a:prstGeom prst="rect">
            <a:avLst/>
          </a:prstGeom>
        </p:spPr>
        <p:txBody>
          <a:bodyPr wrap="square">
            <a:spAutoFit/>
          </a:bodyPr>
          <a:lstStyle/>
          <a:p>
            <a:pPr algn="r"/>
            <a:r>
              <a:rPr lang="en-US" sz="900" dirty="0" err="1">
                <a:solidFill>
                  <a:schemeClr val="accent3">
                    <a:lumMod val="60000"/>
                    <a:lumOff val="40000"/>
                  </a:schemeClr>
                </a:solidFill>
              </a:rPr>
              <a:t>Acquisi</a:t>
            </a:r>
            <a:r>
              <a:rPr lang="en-US" sz="900" dirty="0">
                <a:solidFill>
                  <a:schemeClr val="accent3">
                    <a:lumMod val="60000"/>
                    <a:lumOff val="40000"/>
                  </a:schemeClr>
                </a:solidFill>
              </a:rPr>
              <a:t> and </a:t>
            </a:r>
            <a:r>
              <a:rPr lang="en-US" sz="900" dirty="0" err="1">
                <a:solidFill>
                  <a:schemeClr val="accent3">
                    <a:lumMod val="60000"/>
                    <a:lumOff val="40000"/>
                  </a:schemeClr>
                </a:solidFill>
              </a:rPr>
              <a:t>Grossklags</a:t>
            </a:r>
            <a:r>
              <a:rPr lang="en-US" sz="900" dirty="0">
                <a:solidFill>
                  <a:schemeClr val="accent3">
                    <a:lumMod val="60000"/>
                    <a:lumOff val="40000"/>
                  </a:schemeClr>
                </a:solidFill>
              </a:rPr>
              <a:t>. What Can Behavioral Economics Teach Us About Privacy? Digital Privacy: Theory, Technologies and Practices Auerbach Publications pp. 363-377 (2007)</a:t>
            </a:r>
          </a:p>
        </p:txBody>
      </p:sp>
      <p:sp>
        <p:nvSpPr>
          <p:cNvPr id="12" name="TextBox 11">
            <a:extLst>
              <a:ext uri="{FF2B5EF4-FFF2-40B4-BE49-F238E27FC236}">
                <a16:creationId xmlns:a16="http://schemas.microsoft.com/office/drawing/2014/main" id="{E95A95C5-CA8A-D940-BCBA-37D0E5CC21D3}"/>
              </a:ext>
            </a:extLst>
          </p:cNvPr>
          <p:cNvSpPr txBox="1"/>
          <p:nvPr/>
        </p:nvSpPr>
        <p:spPr>
          <a:xfrm>
            <a:off x="3305467" y="484379"/>
            <a:ext cx="2405181" cy="369332"/>
          </a:xfrm>
          <a:prstGeom prst="rect">
            <a:avLst/>
          </a:prstGeom>
          <a:noFill/>
        </p:spPr>
        <p:txBody>
          <a:bodyPr wrap="square" rtlCol="0">
            <a:spAutoFit/>
          </a:bodyPr>
          <a:lstStyle/>
          <a:p>
            <a:pPr algn="ctr"/>
            <a:r>
              <a:rPr lang="en-US" dirty="0">
                <a:solidFill>
                  <a:schemeClr val="accent2"/>
                </a:solidFill>
              </a:rPr>
              <a:t>Cognitive Effects</a:t>
            </a:r>
          </a:p>
        </p:txBody>
      </p:sp>
      <p:sp>
        <p:nvSpPr>
          <p:cNvPr id="13" name="Rectangle 12">
            <a:extLst>
              <a:ext uri="{FF2B5EF4-FFF2-40B4-BE49-F238E27FC236}">
                <a16:creationId xmlns:a16="http://schemas.microsoft.com/office/drawing/2014/main" id="{EED16B4D-5281-874F-8CF4-DE934D9B6F0E}"/>
              </a:ext>
            </a:extLst>
          </p:cNvPr>
          <p:cNvSpPr/>
          <p:nvPr/>
        </p:nvSpPr>
        <p:spPr>
          <a:xfrm>
            <a:off x="298764" y="1105203"/>
            <a:ext cx="2724287" cy="3703465"/>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accent2"/>
                </a:solidFill>
              </a:rPr>
              <a:t>Bounded Rationality</a:t>
            </a:r>
          </a:p>
          <a:p>
            <a:endParaRPr lang="en-US" dirty="0">
              <a:solidFill>
                <a:schemeClr val="accent2"/>
              </a:solidFill>
            </a:endParaRPr>
          </a:p>
          <a:p>
            <a:pPr lvl="0"/>
            <a:r>
              <a:rPr lang="en-US" sz="1200" dirty="0">
                <a:solidFill>
                  <a:srgbClr val="2E2224"/>
                </a:solidFill>
              </a:rPr>
              <a:t>Privacy choices are affected by </a:t>
            </a:r>
            <a:r>
              <a:rPr lang="en-US" sz="1200" b="1" dirty="0">
                <a:solidFill>
                  <a:srgbClr val="2E2224"/>
                </a:solidFill>
              </a:rPr>
              <a:t>incomplete</a:t>
            </a:r>
            <a:r>
              <a:rPr lang="en-US" sz="1200" dirty="0">
                <a:solidFill>
                  <a:srgbClr val="2E2224"/>
                </a:solidFill>
              </a:rPr>
              <a:t> and </a:t>
            </a:r>
            <a:r>
              <a:rPr lang="en-US" sz="1200" b="1" dirty="0">
                <a:solidFill>
                  <a:srgbClr val="2E2224"/>
                </a:solidFill>
              </a:rPr>
              <a:t>asymmetric</a:t>
            </a:r>
            <a:r>
              <a:rPr lang="en-US" sz="1200" dirty="0">
                <a:solidFill>
                  <a:srgbClr val="2E2224"/>
                </a:solidFill>
              </a:rPr>
              <a:t> information</a:t>
            </a:r>
          </a:p>
          <a:p>
            <a:endParaRPr lang="en-US" sz="1600" dirty="0">
              <a:solidFill>
                <a:schemeClr val="accent2"/>
              </a:solidFill>
            </a:endParaRPr>
          </a:p>
          <a:p>
            <a:pPr lvl="0"/>
            <a:r>
              <a:rPr lang="en-US" sz="1200" b="1" dirty="0">
                <a:solidFill>
                  <a:srgbClr val="2E2224"/>
                </a:solidFill>
              </a:rPr>
              <a:t>Rational ignorance</a:t>
            </a:r>
            <a:r>
              <a:rPr lang="en-US" sz="1200" dirty="0">
                <a:solidFill>
                  <a:srgbClr val="2E2224"/>
                </a:solidFill>
              </a:rPr>
              <a:t>: when the cost of learning about a situation enough to inform a rational decision would be higher than the potential benefit</a:t>
            </a:r>
          </a:p>
          <a:p>
            <a:endParaRPr lang="en-US" dirty="0">
              <a:solidFill>
                <a:schemeClr val="accent2"/>
              </a:solidFill>
            </a:endParaRPr>
          </a:p>
        </p:txBody>
      </p:sp>
      <p:sp>
        <p:nvSpPr>
          <p:cNvPr id="14" name="Rectangle 13">
            <a:extLst>
              <a:ext uri="{FF2B5EF4-FFF2-40B4-BE49-F238E27FC236}">
                <a16:creationId xmlns:a16="http://schemas.microsoft.com/office/drawing/2014/main" id="{8FD7855A-BF28-144C-8DFE-42BA9438B07B}"/>
              </a:ext>
            </a:extLst>
          </p:cNvPr>
          <p:cNvSpPr/>
          <p:nvPr/>
        </p:nvSpPr>
        <p:spPr>
          <a:xfrm>
            <a:off x="6023575" y="1105203"/>
            <a:ext cx="2948303" cy="3703465"/>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chemeClr val="accent2"/>
                </a:solidFill>
              </a:rPr>
              <a:t>Behavioral Anomalies</a:t>
            </a:r>
          </a:p>
          <a:p>
            <a:endParaRPr lang="en-US" sz="1600" dirty="0">
              <a:solidFill>
                <a:schemeClr val="accent2"/>
              </a:solidFill>
            </a:endParaRPr>
          </a:p>
          <a:p>
            <a:pPr lvl="0"/>
            <a:r>
              <a:rPr lang="en-US" sz="1200" b="1" dirty="0">
                <a:solidFill>
                  <a:srgbClr val="2E2224"/>
                </a:solidFill>
              </a:rPr>
              <a:t>Valence Effect</a:t>
            </a:r>
            <a:r>
              <a:rPr lang="en-US" sz="1200" dirty="0">
                <a:solidFill>
                  <a:srgbClr val="2E2224"/>
                </a:solidFill>
              </a:rPr>
              <a:t>: the tendency to over- estimate the likelihood of favorable events</a:t>
            </a:r>
          </a:p>
          <a:p>
            <a:pPr lvl="0"/>
            <a:endParaRPr lang="en-US" sz="1200" dirty="0">
              <a:solidFill>
                <a:srgbClr val="2E2224"/>
              </a:solidFill>
            </a:endParaRPr>
          </a:p>
          <a:p>
            <a:pPr lvl="0"/>
            <a:r>
              <a:rPr lang="en-US" sz="1200" b="1" dirty="0">
                <a:solidFill>
                  <a:srgbClr val="2E2224"/>
                </a:solidFill>
              </a:rPr>
              <a:t>Overconfidence:</a:t>
            </a:r>
            <a:r>
              <a:rPr lang="en-US" sz="1200" dirty="0">
                <a:solidFill>
                  <a:srgbClr val="2E2224"/>
                </a:solidFill>
              </a:rPr>
              <a:t> to be more confident in one’s knowledge or abilities than warranted by facts</a:t>
            </a:r>
          </a:p>
          <a:p>
            <a:pPr lvl="0"/>
            <a:endParaRPr lang="en-US" sz="1200" dirty="0">
              <a:solidFill>
                <a:srgbClr val="2E2224"/>
              </a:solidFill>
            </a:endParaRPr>
          </a:p>
          <a:p>
            <a:pPr lvl="0"/>
            <a:r>
              <a:rPr lang="en-US" sz="1200" b="1" dirty="0">
                <a:solidFill>
                  <a:srgbClr val="2E2224"/>
                </a:solidFill>
              </a:rPr>
              <a:t>Status quo bias</a:t>
            </a:r>
            <a:r>
              <a:rPr lang="en-US" sz="1200" dirty="0">
                <a:solidFill>
                  <a:srgbClr val="2E2224"/>
                </a:solidFill>
              </a:rPr>
              <a:t>. People prefer for things to stay the same</a:t>
            </a:r>
          </a:p>
          <a:p>
            <a:pPr lvl="0"/>
            <a:endParaRPr lang="en-US" sz="1200" dirty="0">
              <a:solidFill>
                <a:srgbClr val="2E2224"/>
              </a:solidFill>
            </a:endParaRPr>
          </a:p>
          <a:p>
            <a:pPr lvl="0"/>
            <a:r>
              <a:rPr lang="en-US" sz="1200" b="1" dirty="0">
                <a:solidFill>
                  <a:srgbClr val="2E2224"/>
                </a:solidFill>
              </a:rPr>
              <a:t>Reciprocity and fairness:</a:t>
            </a:r>
            <a:r>
              <a:rPr lang="en-US" sz="1200" dirty="0">
                <a:solidFill>
                  <a:srgbClr val="2E2224"/>
                </a:solidFill>
              </a:rPr>
              <a:t> the innate desire to act fairly in transactions with others</a:t>
            </a:r>
          </a:p>
          <a:p>
            <a:pPr lvl="0"/>
            <a:endParaRPr lang="en-US" sz="1200" dirty="0">
              <a:solidFill>
                <a:srgbClr val="2E2224"/>
              </a:solidFill>
            </a:endParaRPr>
          </a:p>
          <a:p>
            <a:pPr lvl="0"/>
            <a:r>
              <a:rPr lang="en-US" sz="1200" b="1" dirty="0">
                <a:solidFill>
                  <a:srgbClr val="2E2224"/>
                </a:solidFill>
              </a:rPr>
              <a:t>Inequity aversion</a:t>
            </a:r>
            <a:r>
              <a:rPr lang="en-US" sz="1200" dirty="0">
                <a:solidFill>
                  <a:srgbClr val="2E2224"/>
                </a:solidFill>
              </a:rPr>
              <a:t>: individuals express discontent when they feel others are unfairly getting rewards they do not deserve</a:t>
            </a:r>
          </a:p>
          <a:p>
            <a:pPr lvl="0"/>
            <a:endParaRPr lang="en-US" sz="1200" dirty="0">
              <a:solidFill>
                <a:srgbClr val="2E2224"/>
              </a:solidFill>
            </a:endParaRPr>
          </a:p>
          <a:p>
            <a:endParaRPr lang="en-US" sz="1600" dirty="0">
              <a:solidFill>
                <a:schemeClr val="accent2"/>
              </a:solidFill>
            </a:endParaRPr>
          </a:p>
        </p:txBody>
      </p:sp>
      <p:sp>
        <p:nvSpPr>
          <p:cNvPr id="16" name="Rectangle 15">
            <a:extLst>
              <a:ext uri="{FF2B5EF4-FFF2-40B4-BE49-F238E27FC236}">
                <a16:creationId xmlns:a16="http://schemas.microsoft.com/office/drawing/2014/main" id="{C032DF03-0D59-354B-AB4E-733CF79902FB}"/>
              </a:ext>
            </a:extLst>
          </p:cNvPr>
          <p:cNvSpPr/>
          <p:nvPr/>
        </p:nvSpPr>
        <p:spPr>
          <a:xfrm>
            <a:off x="1361801" y="5967589"/>
            <a:ext cx="7902223" cy="461665"/>
          </a:xfrm>
          <a:prstGeom prst="rect">
            <a:avLst/>
          </a:prstGeom>
        </p:spPr>
        <p:txBody>
          <a:bodyPr wrap="square">
            <a:spAutoFit/>
          </a:bodyPr>
          <a:lstStyle/>
          <a:p>
            <a:pPr algn="r"/>
            <a:r>
              <a:rPr lang="en-US" sz="1200" dirty="0" err="1">
                <a:solidFill>
                  <a:schemeClr val="accent2"/>
                </a:solidFill>
              </a:rPr>
              <a:t>Acquisi</a:t>
            </a:r>
            <a:r>
              <a:rPr lang="en-US" sz="1200" dirty="0">
                <a:solidFill>
                  <a:schemeClr val="accent2"/>
                </a:solidFill>
              </a:rPr>
              <a:t> and </a:t>
            </a:r>
            <a:r>
              <a:rPr lang="en-US" sz="1200" dirty="0" err="1">
                <a:solidFill>
                  <a:schemeClr val="accent2"/>
                </a:solidFill>
              </a:rPr>
              <a:t>Grossklags</a:t>
            </a:r>
            <a:r>
              <a:rPr lang="en-US" sz="1200" dirty="0">
                <a:solidFill>
                  <a:schemeClr val="accent2"/>
                </a:solidFill>
              </a:rPr>
              <a:t>. What Can Behavioral Economics Teach Us About Privacy? </a:t>
            </a:r>
          </a:p>
          <a:p>
            <a:pPr algn="r"/>
            <a:r>
              <a:rPr lang="en-US" sz="1200" dirty="0">
                <a:solidFill>
                  <a:schemeClr val="accent2"/>
                </a:solidFill>
              </a:rPr>
              <a:t>Digital Privacy: Theory, Technologies and Practices </a:t>
            </a:r>
            <a:r>
              <a:rPr lang="en-US" sz="1200" dirty="0" err="1">
                <a:solidFill>
                  <a:schemeClr val="accent2"/>
                </a:solidFill>
              </a:rPr>
              <a:t>Auerbach</a:t>
            </a:r>
            <a:r>
              <a:rPr lang="en-US" sz="1200" dirty="0">
                <a:solidFill>
                  <a:schemeClr val="accent2"/>
                </a:solidFill>
              </a:rPr>
              <a:t> Publications (Taylor and Francis Group) pp. 363-377 (2007)</a:t>
            </a:r>
          </a:p>
        </p:txBody>
      </p:sp>
    </p:spTree>
    <p:extLst>
      <p:ext uri="{BB962C8B-B14F-4D97-AF65-F5344CB8AC3E}">
        <p14:creationId xmlns:p14="http://schemas.microsoft.com/office/powerpoint/2010/main" val="1469441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169" y="-27000"/>
            <a:ext cx="6443663" cy="800101"/>
          </a:xfrm>
        </p:spPr>
        <p:txBody>
          <a:bodyPr/>
          <a:lstStyle/>
          <a:p>
            <a:r>
              <a:rPr lang="en-US" dirty="0"/>
              <a:t>Context and the Privacy Paradox</a:t>
            </a:r>
          </a:p>
        </p:txBody>
      </p:sp>
      <p:sp>
        <p:nvSpPr>
          <p:cNvPr id="6" name="Rectangle 5"/>
          <p:cNvSpPr/>
          <p:nvPr/>
        </p:nvSpPr>
        <p:spPr>
          <a:xfrm>
            <a:off x="5567836" y="983757"/>
            <a:ext cx="1057223" cy="7735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Willingness</a:t>
            </a:r>
          </a:p>
          <a:p>
            <a:pPr algn="ctr"/>
            <a:r>
              <a:rPr lang="en-US" sz="1350" dirty="0" err="1"/>
              <a:t>ToShare</a:t>
            </a:r>
            <a:endParaRPr lang="en-US" sz="1350" dirty="0"/>
          </a:p>
        </p:txBody>
      </p:sp>
      <p:sp>
        <p:nvSpPr>
          <p:cNvPr id="8" name="Rectangle 7"/>
          <p:cNvSpPr/>
          <p:nvPr/>
        </p:nvSpPr>
        <p:spPr>
          <a:xfrm>
            <a:off x="4347533" y="3323986"/>
            <a:ext cx="1057223" cy="77355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Question A</a:t>
            </a:r>
          </a:p>
          <a:p>
            <a:pPr algn="ctr"/>
            <a:r>
              <a:rPr lang="en-US" sz="1350" dirty="0"/>
              <a:t>(general)</a:t>
            </a:r>
          </a:p>
        </p:txBody>
      </p:sp>
      <p:sp>
        <p:nvSpPr>
          <p:cNvPr id="9" name="Rectangle 8"/>
          <p:cNvSpPr/>
          <p:nvPr/>
        </p:nvSpPr>
        <p:spPr>
          <a:xfrm>
            <a:off x="6752111" y="3323986"/>
            <a:ext cx="1057223" cy="77355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50" dirty="0"/>
              <a:t>Question B</a:t>
            </a:r>
          </a:p>
          <a:p>
            <a:pPr algn="ctr"/>
            <a:r>
              <a:rPr lang="en-US" sz="1350" dirty="0"/>
              <a:t>(Specific)</a:t>
            </a:r>
          </a:p>
        </p:txBody>
      </p:sp>
      <p:cxnSp>
        <p:nvCxnSpPr>
          <p:cNvPr id="11" name="Straight Arrow Connector 10"/>
          <p:cNvCxnSpPr>
            <a:stCxn id="8" idx="3"/>
            <a:endCxn id="9" idx="1"/>
          </p:cNvCxnSpPr>
          <p:nvPr/>
        </p:nvCxnSpPr>
        <p:spPr>
          <a:xfrm flipV="1">
            <a:off x="5404756" y="3710765"/>
            <a:ext cx="1347355" cy="1"/>
          </a:xfrm>
          <a:prstGeom prst="straightConnector1">
            <a:avLst/>
          </a:prstGeom>
          <a:ln>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0"/>
            <a:endCxn id="6" idx="2"/>
          </p:cNvCxnSpPr>
          <p:nvPr/>
        </p:nvCxnSpPr>
        <p:spPr>
          <a:xfrm flipV="1">
            <a:off x="4876145" y="1757315"/>
            <a:ext cx="1220303" cy="1566671"/>
          </a:xfrm>
          <a:prstGeom prst="straightConnector1">
            <a:avLst/>
          </a:prstGeom>
          <a:ln>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2"/>
            <a:endCxn id="9" idx="0"/>
          </p:cNvCxnSpPr>
          <p:nvPr/>
        </p:nvCxnSpPr>
        <p:spPr>
          <a:xfrm>
            <a:off x="6096448" y="1757315"/>
            <a:ext cx="1184275" cy="1566671"/>
          </a:xfrm>
          <a:prstGeom prst="straightConnector1">
            <a:avLst/>
          </a:prstGeom>
          <a:ln>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348740" y="4794766"/>
            <a:ext cx="6652261" cy="369332"/>
          </a:xfrm>
          <a:prstGeom prst="rect">
            <a:avLst/>
          </a:prstGeom>
        </p:spPr>
        <p:txBody>
          <a:bodyPr wrap="square">
            <a:spAutoFit/>
          </a:bodyPr>
          <a:lstStyle/>
          <a:p>
            <a:pPr algn="r"/>
            <a:r>
              <a:rPr lang="en-US" sz="900" dirty="0" err="1">
                <a:solidFill>
                  <a:schemeClr val="accent2"/>
                </a:solidFill>
              </a:rPr>
              <a:t>Zafeiropoulou</a:t>
            </a:r>
            <a:r>
              <a:rPr lang="en-US" sz="900" dirty="0">
                <a:solidFill>
                  <a:schemeClr val="accent2"/>
                </a:solidFill>
              </a:rPr>
              <a:t>, </a:t>
            </a:r>
            <a:r>
              <a:rPr lang="en-US" sz="900" dirty="0" err="1">
                <a:solidFill>
                  <a:schemeClr val="accent2"/>
                </a:solidFill>
              </a:rPr>
              <a:t>Aristea</a:t>
            </a:r>
            <a:r>
              <a:rPr lang="en-US" sz="900" dirty="0">
                <a:solidFill>
                  <a:schemeClr val="accent2"/>
                </a:solidFill>
              </a:rPr>
              <a:t> M., Millard, David E., Webber, Craig and O'Hara, </a:t>
            </a:r>
            <a:r>
              <a:rPr lang="en-US" sz="900" dirty="0" err="1">
                <a:solidFill>
                  <a:schemeClr val="accent2"/>
                </a:solidFill>
              </a:rPr>
              <a:t>Kieron</a:t>
            </a:r>
            <a:r>
              <a:rPr lang="en-US" sz="900" dirty="0">
                <a:solidFill>
                  <a:schemeClr val="accent2"/>
                </a:solidFill>
              </a:rPr>
              <a:t> (2013) Unpicking the privacy paradox: can structuration theory help to explain location-based privacy decisions? In, ACM Web Science 2013 (</a:t>
            </a:r>
            <a:r>
              <a:rPr lang="en-US" sz="900" dirty="0" err="1">
                <a:solidFill>
                  <a:schemeClr val="accent2"/>
                </a:solidFill>
              </a:rPr>
              <a:t>WebSci</a:t>
            </a:r>
            <a:r>
              <a:rPr lang="en-US" sz="900" dirty="0">
                <a:solidFill>
                  <a:schemeClr val="accent2"/>
                </a:solidFill>
              </a:rPr>
              <a:t> '13), Paris, France, 02 - 04 May 2013.</a:t>
            </a:r>
          </a:p>
        </p:txBody>
      </p:sp>
      <p:sp>
        <p:nvSpPr>
          <p:cNvPr id="13" name="Content Placeholder 2">
            <a:extLst>
              <a:ext uri="{FF2B5EF4-FFF2-40B4-BE49-F238E27FC236}">
                <a16:creationId xmlns:a16="http://schemas.microsoft.com/office/drawing/2014/main" id="{70B47A5D-5999-7048-88B3-686E74CDF768}"/>
              </a:ext>
            </a:extLst>
          </p:cNvPr>
          <p:cNvSpPr txBox="1">
            <a:spLocks/>
          </p:cNvSpPr>
          <p:nvPr/>
        </p:nvSpPr>
        <p:spPr>
          <a:xfrm>
            <a:off x="355003" y="656216"/>
            <a:ext cx="3422410" cy="3971325"/>
          </a:xfrm>
          <a:prstGeom prst="rect">
            <a:avLst/>
          </a:prstGeom>
        </p:spPr>
        <p:txBody>
          <a:bodyPr vert="horz" lIns="91440" tIns="45720" rIns="91440" bIns="45720" rtlCol="0" anchor="ctr">
            <a:normAutofit/>
          </a:bodyPr>
          <a:lst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r>
              <a:rPr lang="en-US" sz="1400" dirty="0"/>
              <a:t>Participants asked to respond to specific location-based privacy scenarios </a:t>
            </a:r>
          </a:p>
          <a:p>
            <a:pPr lvl="1"/>
            <a:r>
              <a:rPr lang="en-US" dirty="0"/>
              <a:t>Answers converted into a </a:t>
            </a:r>
            <a:r>
              <a:rPr lang="en-US" dirty="0" err="1"/>
              <a:t>WillingnessToShare</a:t>
            </a:r>
            <a:r>
              <a:rPr lang="en-US" dirty="0"/>
              <a:t> score</a:t>
            </a:r>
            <a:endParaRPr lang="en-US" sz="1400" dirty="0"/>
          </a:p>
          <a:p>
            <a:endParaRPr lang="en-US" sz="1400" dirty="0"/>
          </a:p>
          <a:p>
            <a:r>
              <a:rPr lang="en-US" sz="1400" dirty="0"/>
              <a:t>Then asked two specific questions:</a:t>
            </a:r>
          </a:p>
          <a:p>
            <a:pPr lvl="1"/>
            <a:r>
              <a:rPr lang="en-US" dirty="0"/>
              <a:t>Question A. How concerned are you about threats to your online privacy? </a:t>
            </a:r>
          </a:p>
          <a:p>
            <a:pPr lvl="1"/>
            <a:r>
              <a:rPr lang="en-US" dirty="0"/>
              <a:t>Question B. How concerned are you about the fact that your location might be used for other purposes too? </a:t>
            </a:r>
          </a:p>
          <a:p>
            <a:pPr lvl="1"/>
            <a:endParaRPr lang="en-US" dirty="0"/>
          </a:p>
        </p:txBody>
      </p:sp>
    </p:spTree>
    <p:extLst>
      <p:ext uri="{BB962C8B-B14F-4D97-AF65-F5344CB8AC3E}">
        <p14:creationId xmlns:p14="http://schemas.microsoft.com/office/powerpoint/2010/main" val="1345548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169" y="-27000"/>
            <a:ext cx="6443663" cy="800101"/>
          </a:xfrm>
        </p:spPr>
        <p:txBody>
          <a:bodyPr/>
          <a:lstStyle/>
          <a:p>
            <a:r>
              <a:rPr lang="en-US" dirty="0"/>
              <a:t>Context and the Privacy Paradox</a:t>
            </a:r>
          </a:p>
        </p:txBody>
      </p:sp>
      <p:sp>
        <p:nvSpPr>
          <p:cNvPr id="6" name="Rectangle 5"/>
          <p:cNvSpPr/>
          <p:nvPr/>
        </p:nvSpPr>
        <p:spPr>
          <a:xfrm>
            <a:off x="5567836" y="983757"/>
            <a:ext cx="1057223" cy="7735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Willingness</a:t>
            </a:r>
          </a:p>
          <a:p>
            <a:pPr algn="ctr"/>
            <a:r>
              <a:rPr lang="en-US" sz="1350" dirty="0" err="1"/>
              <a:t>ToShare</a:t>
            </a:r>
            <a:endParaRPr lang="en-US" sz="1350" dirty="0"/>
          </a:p>
        </p:txBody>
      </p:sp>
      <p:sp>
        <p:nvSpPr>
          <p:cNvPr id="8" name="Rectangle 7"/>
          <p:cNvSpPr/>
          <p:nvPr/>
        </p:nvSpPr>
        <p:spPr>
          <a:xfrm>
            <a:off x="4347533" y="3323986"/>
            <a:ext cx="1057223" cy="77355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Question A</a:t>
            </a:r>
          </a:p>
          <a:p>
            <a:pPr algn="ctr"/>
            <a:r>
              <a:rPr lang="en-US" sz="1350" dirty="0"/>
              <a:t>(general)</a:t>
            </a:r>
          </a:p>
        </p:txBody>
      </p:sp>
      <p:sp>
        <p:nvSpPr>
          <p:cNvPr id="9" name="Rectangle 8"/>
          <p:cNvSpPr/>
          <p:nvPr/>
        </p:nvSpPr>
        <p:spPr>
          <a:xfrm>
            <a:off x="6752111" y="3323986"/>
            <a:ext cx="1057223" cy="77355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50" dirty="0"/>
              <a:t>Question B</a:t>
            </a:r>
          </a:p>
          <a:p>
            <a:pPr algn="ctr"/>
            <a:r>
              <a:rPr lang="en-US" sz="1350" dirty="0"/>
              <a:t>(Specific)</a:t>
            </a:r>
          </a:p>
        </p:txBody>
      </p:sp>
      <p:cxnSp>
        <p:nvCxnSpPr>
          <p:cNvPr id="11" name="Straight Arrow Connector 10"/>
          <p:cNvCxnSpPr>
            <a:stCxn id="8" idx="3"/>
            <a:endCxn id="9" idx="1"/>
          </p:cNvCxnSpPr>
          <p:nvPr/>
        </p:nvCxnSpPr>
        <p:spPr>
          <a:xfrm flipV="1">
            <a:off x="5404756" y="3710765"/>
            <a:ext cx="1347355" cy="1"/>
          </a:xfrm>
          <a:prstGeom prst="straightConnector1">
            <a:avLst/>
          </a:prstGeom>
          <a:ln>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0"/>
            <a:endCxn id="6" idx="2"/>
          </p:cNvCxnSpPr>
          <p:nvPr/>
        </p:nvCxnSpPr>
        <p:spPr>
          <a:xfrm flipV="1">
            <a:off x="4876145" y="1757315"/>
            <a:ext cx="1220303" cy="1566671"/>
          </a:xfrm>
          <a:prstGeom prst="straightConnector1">
            <a:avLst/>
          </a:prstGeom>
          <a:ln>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2"/>
            <a:endCxn id="9" idx="0"/>
          </p:cNvCxnSpPr>
          <p:nvPr/>
        </p:nvCxnSpPr>
        <p:spPr>
          <a:xfrm>
            <a:off x="6096448" y="1757315"/>
            <a:ext cx="1184275" cy="1566671"/>
          </a:xfrm>
          <a:prstGeom prst="straightConnector1">
            <a:avLst/>
          </a:prstGeom>
          <a:ln>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567836" y="3809990"/>
            <a:ext cx="1043294" cy="913047"/>
          </a:xfrm>
          <a:prstGeom prst="rect">
            <a:avLst/>
          </a:prstGeom>
          <a:solidFill>
            <a:schemeClr val="bg1">
              <a:alpha val="15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900" dirty="0">
                <a:solidFill>
                  <a:srgbClr val="008000"/>
                </a:solidFill>
              </a:rPr>
              <a:t>Moderate Significant Correlation</a:t>
            </a:r>
          </a:p>
          <a:p>
            <a:pPr algn="ctr"/>
            <a:r>
              <a:rPr lang="en-US" sz="900" dirty="0">
                <a:solidFill>
                  <a:srgbClr val="008000"/>
                </a:solidFill>
              </a:rPr>
              <a:t>(Pearson’s </a:t>
            </a:r>
          </a:p>
          <a:p>
            <a:pPr algn="ctr"/>
            <a:r>
              <a:rPr lang="en-US" sz="900" dirty="0">
                <a:solidFill>
                  <a:srgbClr val="008000"/>
                </a:solidFill>
              </a:rPr>
              <a:t>r =0.527, </a:t>
            </a:r>
          </a:p>
          <a:p>
            <a:pPr algn="ctr"/>
            <a:r>
              <a:rPr lang="en-US" sz="900" dirty="0">
                <a:solidFill>
                  <a:srgbClr val="008000"/>
                </a:solidFill>
              </a:rPr>
              <a:t>p = 0.001)</a:t>
            </a:r>
          </a:p>
          <a:p>
            <a:pPr algn="ctr"/>
            <a:endParaRPr lang="en-US" sz="1350" dirty="0">
              <a:solidFill>
                <a:srgbClr val="008000"/>
              </a:solidFill>
            </a:endParaRPr>
          </a:p>
        </p:txBody>
      </p:sp>
      <p:grpSp>
        <p:nvGrpSpPr>
          <p:cNvPr id="21" name="Group 20"/>
          <p:cNvGrpSpPr/>
          <p:nvPr/>
        </p:nvGrpSpPr>
        <p:grpSpPr>
          <a:xfrm>
            <a:off x="6439695" y="4205836"/>
            <a:ext cx="324556" cy="388055"/>
            <a:chOff x="4854222" y="228600"/>
            <a:chExt cx="592667" cy="815622"/>
          </a:xfrm>
        </p:grpSpPr>
        <p:cxnSp>
          <p:nvCxnSpPr>
            <p:cNvPr id="22" name="Straight Connector 21"/>
            <p:cNvCxnSpPr/>
            <p:nvPr/>
          </p:nvCxnSpPr>
          <p:spPr>
            <a:xfrm>
              <a:off x="4854222" y="799630"/>
              <a:ext cx="206963" cy="244592"/>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5061185" y="228600"/>
              <a:ext cx="385704" cy="815622"/>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grpSp>
      <p:sp>
        <p:nvSpPr>
          <p:cNvPr id="24" name="Rectangle 23"/>
          <p:cNvSpPr/>
          <p:nvPr/>
        </p:nvSpPr>
        <p:spPr>
          <a:xfrm>
            <a:off x="4343191" y="2019197"/>
            <a:ext cx="1043294" cy="913047"/>
          </a:xfrm>
          <a:prstGeom prst="rect">
            <a:avLst/>
          </a:prstGeom>
          <a:solidFill>
            <a:schemeClr val="bg1">
              <a:alpha val="15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900" dirty="0">
                <a:solidFill>
                  <a:schemeClr val="accent2"/>
                </a:solidFill>
              </a:rPr>
              <a:t>No Significant Correlation</a:t>
            </a:r>
          </a:p>
          <a:p>
            <a:pPr algn="ctr"/>
            <a:r>
              <a:rPr lang="en-US" sz="900" dirty="0">
                <a:solidFill>
                  <a:schemeClr val="accent2"/>
                </a:solidFill>
              </a:rPr>
              <a:t>(Pearson’s </a:t>
            </a:r>
          </a:p>
          <a:p>
            <a:pPr algn="ctr"/>
            <a:r>
              <a:rPr lang="en-US" sz="900" dirty="0">
                <a:solidFill>
                  <a:schemeClr val="accent2"/>
                </a:solidFill>
              </a:rPr>
              <a:t>r = 0.067, </a:t>
            </a:r>
          </a:p>
          <a:p>
            <a:pPr algn="ctr"/>
            <a:r>
              <a:rPr lang="en-US" sz="900" dirty="0">
                <a:solidFill>
                  <a:schemeClr val="accent2"/>
                </a:solidFill>
              </a:rPr>
              <a:t>p = 0.492)</a:t>
            </a:r>
          </a:p>
          <a:p>
            <a:pPr algn="ctr"/>
            <a:endParaRPr lang="en-US" sz="1350" dirty="0">
              <a:solidFill>
                <a:schemeClr val="accent2"/>
              </a:solidFill>
            </a:endParaRPr>
          </a:p>
        </p:txBody>
      </p:sp>
      <p:sp>
        <p:nvSpPr>
          <p:cNvPr id="25" name="Rectangle 24"/>
          <p:cNvSpPr/>
          <p:nvPr/>
        </p:nvSpPr>
        <p:spPr>
          <a:xfrm>
            <a:off x="6752110" y="2019197"/>
            <a:ext cx="1043294" cy="913047"/>
          </a:xfrm>
          <a:prstGeom prst="rect">
            <a:avLst/>
          </a:prstGeom>
          <a:solidFill>
            <a:schemeClr val="bg1">
              <a:alpha val="15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900" dirty="0">
                <a:solidFill>
                  <a:schemeClr val="accent2"/>
                </a:solidFill>
              </a:rPr>
              <a:t>No Significant Correlation</a:t>
            </a:r>
          </a:p>
          <a:p>
            <a:pPr algn="ctr"/>
            <a:r>
              <a:rPr lang="en-US" sz="900" dirty="0">
                <a:solidFill>
                  <a:schemeClr val="accent2"/>
                </a:solidFill>
              </a:rPr>
              <a:t>(Pearson’s </a:t>
            </a:r>
          </a:p>
          <a:p>
            <a:pPr algn="ctr"/>
            <a:r>
              <a:rPr lang="en-US" sz="900" dirty="0">
                <a:solidFill>
                  <a:schemeClr val="accent2"/>
                </a:solidFill>
              </a:rPr>
              <a:t>r = 0.103, </a:t>
            </a:r>
          </a:p>
          <a:p>
            <a:pPr algn="ctr"/>
            <a:r>
              <a:rPr lang="en-US" sz="900" dirty="0">
                <a:solidFill>
                  <a:schemeClr val="accent2"/>
                </a:solidFill>
              </a:rPr>
              <a:t>p = 0.285)</a:t>
            </a:r>
          </a:p>
          <a:p>
            <a:pPr algn="ctr"/>
            <a:endParaRPr lang="en-US" sz="1350" dirty="0">
              <a:solidFill>
                <a:schemeClr val="accent2"/>
              </a:solidFill>
            </a:endParaRPr>
          </a:p>
        </p:txBody>
      </p:sp>
      <p:grpSp>
        <p:nvGrpSpPr>
          <p:cNvPr id="31" name="Group 30"/>
          <p:cNvGrpSpPr/>
          <p:nvPr/>
        </p:nvGrpSpPr>
        <p:grpSpPr>
          <a:xfrm>
            <a:off x="7649646" y="2663452"/>
            <a:ext cx="288370" cy="388056"/>
            <a:chOff x="8081561" y="3715925"/>
            <a:chExt cx="384493" cy="517408"/>
          </a:xfrm>
        </p:grpSpPr>
        <p:cxnSp>
          <p:nvCxnSpPr>
            <p:cNvPr id="26" name="Straight Connector 25"/>
            <p:cNvCxnSpPr/>
            <p:nvPr/>
          </p:nvCxnSpPr>
          <p:spPr>
            <a:xfrm flipV="1">
              <a:off x="8081561" y="3715925"/>
              <a:ext cx="384493" cy="517408"/>
            </a:xfrm>
            <a:prstGeom prst="line">
              <a:avLst/>
            </a:prstGeom>
            <a:ln w="6350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8081561" y="3715925"/>
              <a:ext cx="384493" cy="517408"/>
            </a:xfrm>
            <a:prstGeom prst="line">
              <a:avLst/>
            </a:prstGeom>
            <a:ln w="6350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5242299" y="2663452"/>
            <a:ext cx="288370" cy="388056"/>
            <a:chOff x="8081561" y="3715925"/>
            <a:chExt cx="384493" cy="517408"/>
          </a:xfrm>
        </p:grpSpPr>
        <p:cxnSp>
          <p:nvCxnSpPr>
            <p:cNvPr id="33" name="Straight Connector 32"/>
            <p:cNvCxnSpPr/>
            <p:nvPr/>
          </p:nvCxnSpPr>
          <p:spPr>
            <a:xfrm flipV="1">
              <a:off x="8081561" y="3715925"/>
              <a:ext cx="384493" cy="517408"/>
            </a:xfrm>
            <a:prstGeom prst="line">
              <a:avLst/>
            </a:prstGeom>
            <a:ln w="6350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8081561" y="3715925"/>
              <a:ext cx="384493" cy="517408"/>
            </a:xfrm>
            <a:prstGeom prst="line">
              <a:avLst/>
            </a:prstGeom>
            <a:ln w="6350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grpSp>
      <p:sp>
        <p:nvSpPr>
          <p:cNvPr id="27" name="Rectangle 26"/>
          <p:cNvSpPr/>
          <p:nvPr/>
        </p:nvSpPr>
        <p:spPr>
          <a:xfrm>
            <a:off x="1348740" y="4794766"/>
            <a:ext cx="6652261" cy="369332"/>
          </a:xfrm>
          <a:prstGeom prst="rect">
            <a:avLst/>
          </a:prstGeom>
        </p:spPr>
        <p:txBody>
          <a:bodyPr wrap="square">
            <a:spAutoFit/>
          </a:bodyPr>
          <a:lstStyle/>
          <a:p>
            <a:pPr algn="r"/>
            <a:r>
              <a:rPr lang="en-US" sz="900" dirty="0" err="1">
                <a:solidFill>
                  <a:schemeClr val="accent2"/>
                </a:solidFill>
              </a:rPr>
              <a:t>Zafeiropoulou</a:t>
            </a:r>
            <a:r>
              <a:rPr lang="en-US" sz="900" dirty="0">
                <a:solidFill>
                  <a:schemeClr val="accent2"/>
                </a:solidFill>
              </a:rPr>
              <a:t>, </a:t>
            </a:r>
            <a:r>
              <a:rPr lang="en-US" sz="900" dirty="0" err="1">
                <a:solidFill>
                  <a:schemeClr val="accent2"/>
                </a:solidFill>
              </a:rPr>
              <a:t>Aristea</a:t>
            </a:r>
            <a:r>
              <a:rPr lang="en-US" sz="900" dirty="0">
                <a:solidFill>
                  <a:schemeClr val="accent2"/>
                </a:solidFill>
              </a:rPr>
              <a:t> M., Millard, David E., Webber, Craig and O'Hara, </a:t>
            </a:r>
            <a:r>
              <a:rPr lang="en-US" sz="900" dirty="0" err="1">
                <a:solidFill>
                  <a:schemeClr val="accent2"/>
                </a:solidFill>
              </a:rPr>
              <a:t>Kieron</a:t>
            </a:r>
            <a:r>
              <a:rPr lang="en-US" sz="900" dirty="0">
                <a:solidFill>
                  <a:schemeClr val="accent2"/>
                </a:solidFill>
              </a:rPr>
              <a:t> (2013) Unpicking the privacy paradox: can structuration theory help to explain location-based privacy decisions? In, ACM Web Science 2013 (</a:t>
            </a:r>
            <a:r>
              <a:rPr lang="en-US" sz="900" dirty="0" err="1">
                <a:solidFill>
                  <a:schemeClr val="accent2"/>
                </a:solidFill>
              </a:rPr>
              <a:t>WebSci</a:t>
            </a:r>
            <a:r>
              <a:rPr lang="en-US" sz="900" dirty="0">
                <a:solidFill>
                  <a:schemeClr val="accent2"/>
                </a:solidFill>
              </a:rPr>
              <a:t> '13), Paris, France, 02 - 04 May 2013.</a:t>
            </a:r>
          </a:p>
        </p:txBody>
      </p:sp>
      <p:sp>
        <p:nvSpPr>
          <p:cNvPr id="30" name="Content Placeholder 2">
            <a:extLst>
              <a:ext uri="{FF2B5EF4-FFF2-40B4-BE49-F238E27FC236}">
                <a16:creationId xmlns:a16="http://schemas.microsoft.com/office/drawing/2014/main" id="{BBECAC50-B16A-0741-A973-3697A310F558}"/>
              </a:ext>
            </a:extLst>
          </p:cNvPr>
          <p:cNvSpPr txBox="1">
            <a:spLocks/>
          </p:cNvSpPr>
          <p:nvPr/>
        </p:nvSpPr>
        <p:spPr>
          <a:xfrm>
            <a:off x="355003" y="656216"/>
            <a:ext cx="3422410" cy="3971325"/>
          </a:xfrm>
          <a:prstGeom prst="rect">
            <a:avLst/>
          </a:prstGeom>
        </p:spPr>
        <p:txBody>
          <a:bodyPr vert="horz" lIns="91440" tIns="45720" rIns="91440" bIns="45720" rtlCol="0" anchor="ctr">
            <a:normAutofit/>
          </a:bodyPr>
          <a:lst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r>
              <a:rPr lang="en-US" sz="1400" dirty="0"/>
              <a:t>Participants asked to respond to specific location-based privacy scenarios </a:t>
            </a:r>
          </a:p>
          <a:p>
            <a:pPr lvl="1"/>
            <a:r>
              <a:rPr lang="en-US" dirty="0"/>
              <a:t>Answers converted into a </a:t>
            </a:r>
            <a:r>
              <a:rPr lang="en-US" dirty="0" err="1"/>
              <a:t>WillingnessToShare</a:t>
            </a:r>
            <a:r>
              <a:rPr lang="en-US" dirty="0"/>
              <a:t> score</a:t>
            </a:r>
            <a:endParaRPr lang="en-US" sz="1400" dirty="0"/>
          </a:p>
          <a:p>
            <a:endParaRPr lang="en-US" sz="1400" dirty="0"/>
          </a:p>
          <a:p>
            <a:r>
              <a:rPr lang="en-US" sz="1400" dirty="0"/>
              <a:t>Then asked two specific questions:</a:t>
            </a:r>
          </a:p>
          <a:p>
            <a:pPr lvl="1"/>
            <a:r>
              <a:rPr lang="en-US" dirty="0"/>
              <a:t>Question A. How concerned are you about threats to your online privacy? </a:t>
            </a:r>
          </a:p>
          <a:p>
            <a:pPr lvl="1"/>
            <a:r>
              <a:rPr lang="en-US" dirty="0"/>
              <a:t>Question B. How concerned are you about the fact that your location might be used for other purposes too? </a:t>
            </a:r>
          </a:p>
          <a:p>
            <a:pPr lvl="1"/>
            <a:endParaRPr lang="en-US" dirty="0"/>
          </a:p>
        </p:txBody>
      </p:sp>
    </p:spTree>
    <p:extLst>
      <p:ext uri="{BB962C8B-B14F-4D97-AF65-F5344CB8AC3E}">
        <p14:creationId xmlns:p14="http://schemas.microsoft.com/office/powerpoint/2010/main" val="3092603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74" name="Group 7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342900"/>
            <a:ext cx="2777491" cy="4451349"/>
            <a:chOff x="438068" y="457200"/>
            <a:chExt cx="3703320" cy="5935132"/>
          </a:xfrm>
        </p:grpSpPr>
        <p:sp>
          <p:nvSpPr>
            <p:cNvPr id="75" name="Rectangle 7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7171" name="Rectangle 3"/>
          <p:cNvSpPr>
            <a:spLocks noGrp="1" noChangeArrowheads="1"/>
          </p:cNvSpPr>
          <p:nvPr>
            <p:ph sz="quarter" idx="13"/>
          </p:nvPr>
        </p:nvSpPr>
        <p:spPr>
          <a:xfrm>
            <a:off x="396875" y="588313"/>
            <a:ext cx="2561306" cy="3521774"/>
          </a:xfrm>
          <a:prstGeom prst="rect">
            <a:avLst/>
          </a:prstGeom>
        </p:spPr>
        <p:txBody>
          <a:bodyPr anchor="t">
            <a:normAutofit/>
          </a:bodyPr>
          <a:lstStyle/>
          <a:p>
            <a:pPr>
              <a:buFontTx/>
              <a:buNone/>
            </a:pPr>
            <a:r>
              <a:rPr lang="en-US" sz="2800" dirty="0">
                <a:solidFill>
                  <a:schemeClr val="bg1"/>
                </a:solidFill>
              </a:rPr>
              <a:t>Why?</a:t>
            </a:r>
          </a:p>
        </p:txBody>
      </p:sp>
      <p:sp>
        <p:nvSpPr>
          <p:cNvPr id="9" name="Rectangle 8">
            <a:extLst>
              <a:ext uri="{FF2B5EF4-FFF2-40B4-BE49-F238E27FC236}">
                <a16:creationId xmlns:a16="http://schemas.microsoft.com/office/drawing/2014/main" id="{33215D46-76F3-474F-A4D1-136919B93EC9}"/>
              </a:ext>
            </a:extLst>
          </p:cNvPr>
          <p:cNvSpPr/>
          <p:nvPr/>
        </p:nvSpPr>
        <p:spPr>
          <a:xfrm>
            <a:off x="1348740" y="4794766"/>
            <a:ext cx="6652261" cy="369332"/>
          </a:xfrm>
          <a:prstGeom prst="rect">
            <a:avLst/>
          </a:prstGeom>
        </p:spPr>
        <p:txBody>
          <a:bodyPr wrap="square">
            <a:spAutoFit/>
          </a:bodyPr>
          <a:lstStyle/>
          <a:p>
            <a:pPr algn="r"/>
            <a:r>
              <a:rPr lang="en-US" sz="900" dirty="0" err="1">
                <a:solidFill>
                  <a:schemeClr val="accent2"/>
                </a:solidFill>
              </a:rPr>
              <a:t>Zafeiropoulou</a:t>
            </a:r>
            <a:r>
              <a:rPr lang="en-US" sz="900" dirty="0">
                <a:solidFill>
                  <a:schemeClr val="accent2"/>
                </a:solidFill>
              </a:rPr>
              <a:t>, </a:t>
            </a:r>
            <a:r>
              <a:rPr lang="en-US" sz="900" dirty="0" err="1">
                <a:solidFill>
                  <a:schemeClr val="accent2"/>
                </a:solidFill>
              </a:rPr>
              <a:t>Aristea</a:t>
            </a:r>
            <a:r>
              <a:rPr lang="en-US" sz="900" dirty="0">
                <a:solidFill>
                  <a:schemeClr val="accent2"/>
                </a:solidFill>
              </a:rPr>
              <a:t> M., Millard, David E., Webber, Craig and O'Hara, </a:t>
            </a:r>
            <a:r>
              <a:rPr lang="en-US" sz="900" dirty="0" err="1">
                <a:solidFill>
                  <a:schemeClr val="accent2"/>
                </a:solidFill>
              </a:rPr>
              <a:t>Kieron</a:t>
            </a:r>
            <a:r>
              <a:rPr lang="en-US" sz="900" dirty="0">
                <a:solidFill>
                  <a:schemeClr val="accent2"/>
                </a:solidFill>
              </a:rPr>
              <a:t> (2013) Unpicking the privacy paradox: can structuration theory help to explain location-based privacy decisions? In, ACM Web Science 2013 (</a:t>
            </a:r>
            <a:r>
              <a:rPr lang="en-US" sz="900" dirty="0" err="1">
                <a:solidFill>
                  <a:schemeClr val="accent2"/>
                </a:solidFill>
              </a:rPr>
              <a:t>WebSci</a:t>
            </a:r>
            <a:r>
              <a:rPr lang="en-US" sz="900" dirty="0">
                <a:solidFill>
                  <a:schemeClr val="accent2"/>
                </a:solidFill>
              </a:rPr>
              <a:t> '13), Paris, France, 02 - 04 May 2013.</a:t>
            </a:r>
          </a:p>
        </p:txBody>
      </p:sp>
    </p:spTree>
    <p:extLst>
      <p:ext uri="{BB962C8B-B14F-4D97-AF65-F5344CB8AC3E}">
        <p14:creationId xmlns:p14="http://schemas.microsoft.com/office/powerpoint/2010/main" val="2666935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74" name="Group 7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342900"/>
            <a:ext cx="2777491" cy="4451349"/>
            <a:chOff x="438068" y="457200"/>
            <a:chExt cx="3703320" cy="5935132"/>
          </a:xfrm>
        </p:grpSpPr>
        <p:sp>
          <p:nvSpPr>
            <p:cNvPr id="75" name="Rectangle 7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7171" name="Rectangle 3"/>
          <p:cNvSpPr>
            <a:spLocks noGrp="1" noChangeArrowheads="1"/>
          </p:cNvSpPr>
          <p:nvPr>
            <p:ph sz="quarter" idx="13"/>
          </p:nvPr>
        </p:nvSpPr>
        <p:spPr>
          <a:xfrm>
            <a:off x="396875" y="588313"/>
            <a:ext cx="2561306" cy="3521774"/>
          </a:xfrm>
          <a:prstGeom prst="rect">
            <a:avLst/>
          </a:prstGeom>
        </p:spPr>
        <p:txBody>
          <a:bodyPr anchor="t">
            <a:normAutofit/>
          </a:bodyPr>
          <a:lstStyle/>
          <a:p>
            <a:pPr>
              <a:buFontTx/>
              <a:buNone/>
            </a:pPr>
            <a:r>
              <a:rPr lang="en-US" sz="2800" dirty="0">
                <a:solidFill>
                  <a:schemeClr val="bg1"/>
                </a:solidFill>
              </a:rPr>
              <a:t>Why?</a:t>
            </a:r>
          </a:p>
        </p:txBody>
      </p:sp>
      <p:sp>
        <p:nvSpPr>
          <p:cNvPr id="9" name="Rectangle 8">
            <a:extLst>
              <a:ext uri="{FF2B5EF4-FFF2-40B4-BE49-F238E27FC236}">
                <a16:creationId xmlns:a16="http://schemas.microsoft.com/office/drawing/2014/main" id="{33215D46-76F3-474F-A4D1-136919B93EC9}"/>
              </a:ext>
            </a:extLst>
          </p:cNvPr>
          <p:cNvSpPr/>
          <p:nvPr/>
        </p:nvSpPr>
        <p:spPr>
          <a:xfrm>
            <a:off x="1348740" y="4794766"/>
            <a:ext cx="6652261" cy="369332"/>
          </a:xfrm>
          <a:prstGeom prst="rect">
            <a:avLst/>
          </a:prstGeom>
        </p:spPr>
        <p:txBody>
          <a:bodyPr wrap="square">
            <a:spAutoFit/>
          </a:bodyPr>
          <a:lstStyle/>
          <a:p>
            <a:pPr algn="r"/>
            <a:r>
              <a:rPr lang="en-US" sz="900" dirty="0" err="1">
                <a:solidFill>
                  <a:schemeClr val="accent2"/>
                </a:solidFill>
              </a:rPr>
              <a:t>Zafeiropoulou</a:t>
            </a:r>
            <a:r>
              <a:rPr lang="en-US" sz="900" dirty="0">
                <a:solidFill>
                  <a:schemeClr val="accent2"/>
                </a:solidFill>
              </a:rPr>
              <a:t>, </a:t>
            </a:r>
            <a:r>
              <a:rPr lang="en-US" sz="900" dirty="0" err="1">
                <a:solidFill>
                  <a:schemeClr val="accent2"/>
                </a:solidFill>
              </a:rPr>
              <a:t>Aristea</a:t>
            </a:r>
            <a:r>
              <a:rPr lang="en-US" sz="900" dirty="0">
                <a:solidFill>
                  <a:schemeClr val="accent2"/>
                </a:solidFill>
              </a:rPr>
              <a:t> M., Millard, David E., Webber, Craig and O'Hara, </a:t>
            </a:r>
            <a:r>
              <a:rPr lang="en-US" sz="900" dirty="0" err="1">
                <a:solidFill>
                  <a:schemeClr val="accent2"/>
                </a:solidFill>
              </a:rPr>
              <a:t>Kieron</a:t>
            </a:r>
            <a:r>
              <a:rPr lang="en-US" sz="900" dirty="0">
                <a:solidFill>
                  <a:schemeClr val="accent2"/>
                </a:solidFill>
              </a:rPr>
              <a:t> (2013) Unpicking the privacy paradox: can structuration theory help to explain location-based privacy decisions? In, ACM Web Science 2013 (</a:t>
            </a:r>
            <a:r>
              <a:rPr lang="en-US" sz="900" dirty="0" err="1">
                <a:solidFill>
                  <a:schemeClr val="accent2"/>
                </a:solidFill>
              </a:rPr>
              <a:t>WebSci</a:t>
            </a:r>
            <a:r>
              <a:rPr lang="en-US" sz="900" dirty="0">
                <a:solidFill>
                  <a:schemeClr val="accent2"/>
                </a:solidFill>
              </a:rPr>
              <a:t> '13), Paris, France, 02 - 04 May 2013.</a:t>
            </a:r>
          </a:p>
        </p:txBody>
      </p:sp>
      <p:sp>
        <p:nvSpPr>
          <p:cNvPr id="4" name="Rectangle 3">
            <a:extLst>
              <a:ext uri="{FF2B5EF4-FFF2-40B4-BE49-F238E27FC236}">
                <a16:creationId xmlns:a16="http://schemas.microsoft.com/office/drawing/2014/main" id="{F9169CEB-1600-DB4D-8A10-CF0F8E03A2B1}"/>
              </a:ext>
            </a:extLst>
          </p:cNvPr>
          <p:cNvSpPr/>
          <p:nvPr/>
        </p:nvSpPr>
        <p:spPr>
          <a:xfrm>
            <a:off x="3345628" y="463550"/>
            <a:ext cx="2474259" cy="13114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Agency</a:t>
            </a:r>
          </a:p>
        </p:txBody>
      </p:sp>
      <p:sp>
        <p:nvSpPr>
          <p:cNvPr id="5" name="Rectangle 4">
            <a:extLst>
              <a:ext uri="{FF2B5EF4-FFF2-40B4-BE49-F238E27FC236}">
                <a16:creationId xmlns:a16="http://schemas.microsoft.com/office/drawing/2014/main" id="{19721203-CD6B-C748-8530-36EA03EA58DD}"/>
              </a:ext>
            </a:extLst>
          </p:cNvPr>
          <p:cNvSpPr/>
          <p:nvPr/>
        </p:nvSpPr>
        <p:spPr>
          <a:xfrm>
            <a:off x="5985797" y="463550"/>
            <a:ext cx="2698431" cy="307777"/>
          </a:xfrm>
          <a:prstGeom prst="rect">
            <a:avLst/>
          </a:prstGeom>
        </p:spPr>
        <p:txBody>
          <a:bodyPr wrap="none">
            <a:spAutoFit/>
          </a:bodyPr>
          <a:lstStyle/>
          <a:p>
            <a:r>
              <a:rPr lang="en-US" sz="1400" dirty="0">
                <a:solidFill>
                  <a:srgbClr val="00B050"/>
                </a:solidFill>
              </a:rPr>
              <a:t>“Comfortable with sharing online”</a:t>
            </a:r>
          </a:p>
        </p:txBody>
      </p:sp>
      <p:sp>
        <p:nvSpPr>
          <p:cNvPr id="14" name="Rectangle 13">
            <a:extLst>
              <a:ext uri="{FF2B5EF4-FFF2-40B4-BE49-F238E27FC236}">
                <a16:creationId xmlns:a16="http://schemas.microsoft.com/office/drawing/2014/main" id="{7E6BFDFC-8F82-064E-91B4-D5B31BCCA08D}"/>
              </a:ext>
            </a:extLst>
          </p:cNvPr>
          <p:cNvSpPr/>
          <p:nvPr/>
        </p:nvSpPr>
        <p:spPr>
          <a:xfrm>
            <a:off x="5985797" y="857671"/>
            <a:ext cx="2992293" cy="523220"/>
          </a:xfrm>
          <a:prstGeom prst="rect">
            <a:avLst/>
          </a:prstGeom>
        </p:spPr>
        <p:txBody>
          <a:bodyPr wrap="square">
            <a:spAutoFit/>
          </a:bodyPr>
          <a:lstStyle/>
          <a:p>
            <a:r>
              <a:rPr lang="en-US" sz="1400" dirty="0">
                <a:solidFill>
                  <a:schemeClr val="accent3"/>
                </a:solidFill>
              </a:rPr>
              <a:t>“Not interested in publishing my location online”</a:t>
            </a:r>
          </a:p>
        </p:txBody>
      </p:sp>
    </p:spTree>
    <p:extLst>
      <p:ext uri="{BB962C8B-B14F-4D97-AF65-F5344CB8AC3E}">
        <p14:creationId xmlns:p14="http://schemas.microsoft.com/office/powerpoint/2010/main" val="4170028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74" name="Group 7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342900"/>
            <a:ext cx="2777491" cy="4451349"/>
            <a:chOff x="438068" y="457200"/>
            <a:chExt cx="3703320" cy="5935132"/>
          </a:xfrm>
        </p:grpSpPr>
        <p:sp>
          <p:nvSpPr>
            <p:cNvPr id="75" name="Rectangle 7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7171" name="Rectangle 3"/>
          <p:cNvSpPr>
            <a:spLocks noGrp="1" noChangeArrowheads="1"/>
          </p:cNvSpPr>
          <p:nvPr>
            <p:ph sz="quarter" idx="13"/>
          </p:nvPr>
        </p:nvSpPr>
        <p:spPr>
          <a:xfrm>
            <a:off x="396875" y="588313"/>
            <a:ext cx="2561306" cy="3521774"/>
          </a:xfrm>
          <a:prstGeom prst="rect">
            <a:avLst/>
          </a:prstGeom>
        </p:spPr>
        <p:txBody>
          <a:bodyPr anchor="t">
            <a:normAutofit/>
          </a:bodyPr>
          <a:lstStyle/>
          <a:p>
            <a:pPr>
              <a:buFontTx/>
              <a:buNone/>
            </a:pPr>
            <a:r>
              <a:rPr lang="en-US" sz="2800" dirty="0">
                <a:solidFill>
                  <a:schemeClr val="bg1"/>
                </a:solidFill>
              </a:rPr>
              <a:t>Why?</a:t>
            </a:r>
          </a:p>
        </p:txBody>
      </p:sp>
      <p:sp>
        <p:nvSpPr>
          <p:cNvPr id="9" name="Rectangle 8">
            <a:extLst>
              <a:ext uri="{FF2B5EF4-FFF2-40B4-BE49-F238E27FC236}">
                <a16:creationId xmlns:a16="http://schemas.microsoft.com/office/drawing/2014/main" id="{33215D46-76F3-474F-A4D1-136919B93EC9}"/>
              </a:ext>
            </a:extLst>
          </p:cNvPr>
          <p:cNvSpPr/>
          <p:nvPr/>
        </p:nvSpPr>
        <p:spPr>
          <a:xfrm>
            <a:off x="1348740" y="4794766"/>
            <a:ext cx="6652261" cy="369332"/>
          </a:xfrm>
          <a:prstGeom prst="rect">
            <a:avLst/>
          </a:prstGeom>
        </p:spPr>
        <p:txBody>
          <a:bodyPr wrap="square">
            <a:spAutoFit/>
          </a:bodyPr>
          <a:lstStyle/>
          <a:p>
            <a:pPr algn="r"/>
            <a:r>
              <a:rPr lang="en-US" sz="900" dirty="0" err="1">
                <a:solidFill>
                  <a:schemeClr val="accent2"/>
                </a:solidFill>
              </a:rPr>
              <a:t>Zafeiropoulou</a:t>
            </a:r>
            <a:r>
              <a:rPr lang="en-US" sz="900" dirty="0">
                <a:solidFill>
                  <a:schemeClr val="accent2"/>
                </a:solidFill>
              </a:rPr>
              <a:t>, </a:t>
            </a:r>
            <a:r>
              <a:rPr lang="en-US" sz="900" dirty="0" err="1">
                <a:solidFill>
                  <a:schemeClr val="accent2"/>
                </a:solidFill>
              </a:rPr>
              <a:t>Aristea</a:t>
            </a:r>
            <a:r>
              <a:rPr lang="en-US" sz="900" dirty="0">
                <a:solidFill>
                  <a:schemeClr val="accent2"/>
                </a:solidFill>
              </a:rPr>
              <a:t> M., Millard, David E., Webber, Craig and O'Hara, </a:t>
            </a:r>
            <a:r>
              <a:rPr lang="en-US" sz="900" dirty="0" err="1">
                <a:solidFill>
                  <a:schemeClr val="accent2"/>
                </a:solidFill>
              </a:rPr>
              <a:t>Kieron</a:t>
            </a:r>
            <a:r>
              <a:rPr lang="en-US" sz="900" dirty="0">
                <a:solidFill>
                  <a:schemeClr val="accent2"/>
                </a:solidFill>
              </a:rPr>
              <a:t> (2013) Unpicking the privacy paradox: can structuration theory help to explain location-based privacy decisions? In, ACM Web Science 2013 (</a:t>
            </a:r>
            <a:r>
              <a:rPr lang="en-US" sz="900" dirty="0" err="1">
                <a:solidFill>
                  <a:schemeClr val="accent2"/>
                </a:solidFill>
              </a:rPr>
              <a:t>WebSci</a:t>
            </a:r>
            <a:r>
              <a:rPr lang="en-US" sz="900" dirty="0">
                <a:solidFill>
                  <a:schemeClr val="accent2"/>
                </a:solidFill>
              </a:rPr>
              <a:t> '13), Paris, France, 02 - 04 May 2013.</a:t>
            </a:r>
          </a:p>
        </p:txBody>
      </p:sp>
      <p:sp>
        <p:nvSpPr>
          <p:cNvPr id="4" name="Rectangle 3">
            <a:extLst>
              <a:ext uri="{FF2B5EF4-FFF2-40B4-BE49-F238E27FC236}">
                <a16:creationId xmlns:a16="http://schemas.microsoft.com/office/drawing/2014/main" id="{F9169CEB-1600-DB4D-8A10-CF0F8E03A2B1}"/>
              </a:ext>
            </a:extLst>
          </p:cNvPr>
          <p:cNvSpPr/>
          <p:nvPr/>
        </p:nvSpPr>
        <p:spPr>
          <a:xfrm>
            <a:off x="3345628" y="463550"/>
            <a:ext cx="2474259" cy="13114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Agency</a:t>
            </a:r>
          </a:p>
        </p:txBody>
      </p:sp>
      <p:sp>
        <p:nvSpPr>
          <p:cNvPr id="11" name="Rectangle 10">
            <a:extLst>
              <a:ext uri="{FF2B5EF4-FFF2-40B4-BE49-F238E27FC236}">
                <a16:creationId xmlns:a16="http://schemas.microsoft.com/office/drawing/2014/main" id="{EAE554DD-358B-E045-A528-694729BE7A82}"/>
              </a:ext>
            </a:extLst>
          </p:cNvPr>
          <p:cNvSpPr/>
          <p:nvPr/>
        </p:nvSpPr>
        <p:spPr>
          <a:xfrm>
            <a:off x="3334870" y="1948726"/>
            <a:ext cx="2474259" cy="13114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Contextual</a:t>
            </a:r>
          </a:p>
        </p:txBody>
      </p:sp>
      <p:sp>
        <p:nvSpPr>
          <p:cNvPr id="5" name="Rectangle 4">
            <a:extLst>
              <a:ext uri="{FF2B5EF4-FFF2-40B4-BE49-F238E27FC236}">
                <a16:creationId xmlns:a16="http://schemas.microsoft.com/office/drawing/2014/main" id="{19721203-CD6B-C748-8530-36EA03EA58DD}"/>
              </a:ext>
            </a:extLst>
          </p:cNvPr>
          <p:cNvSpPr/>
          <p:nvPr/>
        </p:nvSpPr>
        <p:spPr>
          <a:xfrm>
            <a:off x="5985797" y="463550"/>
            <a:ext cx="2698431" cy="307777"/>
          </a:xfrm>
          <a:prstGeom prst="rect">
            <a:avLst/>
          </a:prstGeom>
        </p:spPr>
        <p:txBody>
          <a:bodyPr wrap="none">
            <a:spAutoFit/>
          </a:bodyPr>
          <a:lstStyle/>
          <a:p>
            <a:r>
              <a:rPr lang="en-US" sz="1400" dirty="0">
                <a:solidFill>
                  <a:srgbClr val="00B050"/>
                </a:solidFill>
              </a:rPr>
              <a:t>“Comfortable with sharing online”</a:t>
            </a:r>
          </a:p>
        </p:txBody>
      </p:sp>
      <p:sp>
        <p:nvSpPr>
          <p:cNvPr id="14" name="Rectangle 13">
            <a:extLst>
              <a:ext uri="{FF2B5EF4-FFF2-40B4-BE49-F238E27FC236}">
                <a16:creationId xmlns:a16="http://schemas.microsoft.com/office/drawing/2014/main" id="{7E6BFDFC-8F82-064E-91B4-D5B31BCCA08D}"/>
              </a:ext>
            </a:extLst>
          </p:cNvPr>
          <p:cNvSpPr/>
          <p:nvPr/>
        </p:nvSpPr>
        <p:spPr>
          <a:xfrm>
            <a:off x="5985797" y="857671"/>
            <a:ext cx="2992293" cy="523220"/>
          </a:xfrm>
          <a:prstGeom prst="rect">
            <a:avLst/>
          </a:prstGeom>
        </p:spPr>
        <p:txBody>
          <a:bodyPr wrap="square">
            <a:spAutoFit/>
          </a:bodyPr>
          <a:lstStyle/>
          <a:p>
            <a:r>
              <a:rPr lang="en-US" sz="1400" dirty="0">
                <a:solidFill>
                  <a:schemeClr val="accent3"/>
                </a:solidFill>
              </a:rPr>
              <a:t>“Not interested in publishing my location online”</a:t>
            </a:r>
          </a:p>
        </p:txBody>
      </p:sp>
      <p:sp>
        <p:nvSpPr>
          <p:cNvPr id="15" name="Rectangle 14">
            <a:extLst>
              <a:ext uri="{FF2B5EF4-FFF2-40B4-BE49-F238E27FC236}">
                <a16:creationId xmlns:a16="http://schemas.microsoft.com/office/drawing/2014/main" id="{B06CC187-EAC5-F942-8C38-62D32626644C}"/>
              </a:ext>
            </a:extLst>
          </p:cNvPr>
          <p:cNvSpPr/>
          <p:nvPr/>
        </p:nvSpPr>
        <p:spPr>
          <a:xfrm>
            <a:off x="5985797" y="1948726"/>
            <a:ext cx="1609864" cy="307777"/>
          </a:xfrm>
          <a:prstGeom prst="rect">
            <a:avLst/>
          </a:prstGeom>
        </p:spPr>
        <p:txBody>
          <a:bodyPr wrap="none">
            <a:spAutoFit/>
          </a:bodyPr>
          <a:lstStyle/>
          <a:p>
            <a:r>
              <a:rPr lang="en-US" sz="1400" dirty="0">
                <a:solidFill>
                  <a:srgbClr val="00B050"/>
                </a:solidFill>
              </a:rPr>
              <a:t>“It was convenient”</a:t>
            </a:r>
          </a:p>
        </p:txBody>
      </p:sp>
      <p:sp>
        <p:nvSpPr>
          <p:cNvPr id="16" name="Rectangle 15">
            <a:extLst>
              <a:ext uri="{FF2B5EF4-FFF2-40B4-BE49-F238E27FC236}">
                <a16:creationId xmlns:a16="http://schemas.microsoft.com/office/drawing/2014/main" id="{6E211108-BBFC-3B47-A620-389EEE52A5A5}"/>
              </a:ext>
            </a:extLst>
          </p:cNvPr>
          <p:cNvSpPr/>
          <p:nvPr/>
        </p:nvSpPr>
        <p:spPr>
          <a:xfrm>
            <a:off x="5985797" y="2342847"/>
            <a:ext cx="2992293" cy="307777"/>
          </a:xfrm>
          <a:prstGeom prst="rect">
            <a:avLst/>
          </a:prstGeom>
        </p:spPr>
        <p:txBody>
          <a:bodyPr wrap="square">
            <a:spAutoFit/>
          </a:bodyPr>
          <a:lstStyle/>
          <a:p>
            <a:r>
              <a:rPr lang="en-US" sz="1400" dirty="0">
                <a:solidFill>
                  <a:schemeClr val="accent3"/>
                </a:solidFill>
              </a:rPr>
              <a:t>“Didn’t trust the application”</a:t>
            </a:r>
          </a:p>
        </p:txBody>
      </p:sp>
    </p:spTree>
    <p:extLst>
      <p:ext uri="{BB962C8B-B14F-4D97-AF65-F5344CB8AC3E}">
        <p14:creationId xmlns:p14="http://schemas.microsoft.com/office/powerpoint/2010/main" val="3197775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74" name="Group 7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342900"/>
            <a:ext cx="2777491" cy="4451349"/>
            <a:chOff x="438068" y="457200"/>
            <a:chExt cx="3703320" cy="5935132"/>
          </a:xfrm>
        </p:grpSpPr>
        <p:sp>
          <p:nvSpPr>
            <p:cNvPr id="75" name="Rectangle 7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7171" name="Rectangle 3"/>
          <p:cNvSpPr>
            <a:spLocks noGrp="1" noChangeArrowheads="1"/>
          </p:cNvSpPr>
          <p:nvPr>
            <p:ph sz="quarter" idx="13"/>
          </p:nvPr>
        </p:nvSpPr>
        <p:spPr>
          <a:xfrm>
            <a:off x="396875" y="588313"/>
            <a:ext cx="2561306" cy="3521774"/>
          </a:xfrm>
          <a:prstGeom prst="rect">
            <a:avLst/>
          </a:prstGeom>
        </p:spPr>
        <p:txBody>
          <a:bodyPr anchor="t">
            <a:normAutofit/>
          </a:bodyPr>
          <a:lstStyle/>
          <a:p>
            <a:pPr>
              <a:buFontTx/>
              <a:buNone/>
            </a:pPr>
            <a:r>
              <a:rPr lang="en-US" sz="2800" dirty="0">
                <a:solidFill>
                  <a:schemeClr val="bg1"/>
                </a:solidFill>
              </a:rPr>
              <a:t>Why?</a:t>
            </a:r>
          </a:p>
        </p:txBody>
      </p:sp>
      <p:sp>
        <p:nvSpPr>
          <p:cNvPr id="9" name="Rectangle 8">
            <a:extLst>
              <a:ext uri="{FF2B5EF4-FFF2-40B4-BE49-F238E27FC236}">
                <a16:creationId xmlns:a16="http://schemas.microsoft.com/office/drawing/2014/main" id="{33215D46-76F3-474F-A4D1-136919B93EC9}"/>
              </a:ext>
            </a:extLst>
          </p:cNvPr>
          <p:cNvSpPr/>
          <p:nvPr/>
        </p:nvSpPr>
        <p:spPr>
          <a:xfrm>
            <a:off x="1348740" y="4794766"/>
            <a:ext cx="6652261" cy="369332"/>
          </a:xfrm>
          <a:prstGeom prst="rect">
            <a:avLst/>
          </a:prstGeom>
        </p:spPr>
        <p:txBody>
          <a:bodyPr wrap="square">
            <a:spAutoFit/>
          </a:bodyPr>
          <a:lstStyle/>
          <a:p>
            <a:pPr algn="r"/>
            <a:r>
              <a:rPr lang="en-US" sz="900" dirty="0" err="1">
                <a:solidFill>
                  <a:schemeClr val="accent2"/>
                </a:solidFill>
              </a:rPr>
              <a:t>Zafeiropoulou</a:t>
            </a:r>
            <a:r>
              <a:rPr lang="en-US" sz="900" dirty="0">
                <a:solidFill>
                  <a:schemeClr val="accent2"/>
                </a:solidFill>
              </a:rPr>
              <a:t>, </a:t>
            </a:r>
            <a:r>
              <a:rPr lang="en-US" sz="900" dirty="0" err="1">
                <a:solidFill>
                  <a:schemeClr val="accent2"/>
                </a:solidFill>
              </a:rPr>
              <a:t>Aristea</a:t>
            </a:r>
            <a:r>
              <a:rPr lang="en-US" sz="900" dirty="0">
                <a:solidFill>
                  <a:schemeClr val="accent2"/>
                </a:solidFill>
              </a:rPr>
              <a:t> M., Millard, David E., Webber, Craig and O'Hara, </a:t>
            </a:r>
            <a:r>
              <a:rPr lang="en-US" sz="900" dirty="0" err="1">
                <a:solidFill>
                  <a:schemeClr val="accent2"/>
                </a:solidFill>
              </a:rPr>
              <a:t>Kieron</a:t>
            </a:r>
            <a:r>
              <a:rPr lang="en-US" sz="900" dirty="0">
                <a:solidFill>
                  <a:schemeClr val="accent2"/>
                </a:solidFill>
              </a:rPr>
              <a:t> (2013) Unpicking the privacy paradox: can structuration theory help to explain location-based privacy decisions? In, ACM Web Science 2013 (</a:t>
            </a:r>
            <a:r>
              <a:rPr lang="en-US" sz="900" dirty="0" err="1">
                <a:solidFill>
                  <a:schemeClr val="accent2"/>
                </a:solidFill>
              </a:rPr>
              <a:t>WebSci</a:t>
            </a:r>
            <a:r>
              <a:rPr lang="en-US" sz="900" dirty="0">
                <a:solidFill>
                  <a:schemeClr val="accent2"/>
                </a:solidFill>
              </a:rPr>
              <a:t> '13), Paris, France, 02 - 04 May 2013.</a:t>
            </a:r>
          </a:p>
        </p:txBody>
      </p:sp>
      <p:sp>
        <p:nvSpPr>
          <p:cNvPr id="4" name="Rectangle 3">
            <a:extLst>
              <a:ext uri="{FF2B5EF4-FFF2-40B4-BE49-F238E27FC236}">
                <a16:creationId xmlns:a16="http://schemas.microsoft.com/office/drawing/2014/main" id="{F9169CEB-1600-DB4D-8A10-CF0F8E03A2B1}"/>
              </a:ext>
            </a:extLst>
          </p:cNvPr>
          <p:cNvSpPr/>
          <p:nvPr/>
        </p:nvSpPr>
        <p:spPr>
          <a:xfrm>
            <a:off x="3345628" y="463550"/>
            <a:ext cx="2474259" cy="13114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Agency</a:t>
            </a:r>
          </a:p>
        </p:txBody>
      </p:sp>
      <p:sp>
        <p:nvSpPr>
          <p:cNvPr id="11" name="Rectangle 10">
            <a:extLst>
              <a:ext uri="{FF2B5EF4-FFF2-40B4-BE49-F238E27FC236}">
                <a16:creationId xmlns:a16="http://schemas.microsoft.com/office/drawing/2014/main" id="{EAE554DD-358B-E045-A528-694729BE7A82}"/>
              </a:ext>
            </a:extLst>
          </p:cNvPr>
          <p:cNvSpPr/>
          <p:nvPr/>
        </p:nvSpPr>
        <p:spPr>
          <a:xfrm>
            <a:off x="3334870" y="1948726"/>
            <a:ext cx="2474259" cy="13114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Contextual</a:t>
            </a:r>
          </a:p>
        </p:txBody>
      </p:sp>
      <p:sp>
        <p:nvSpPr>
          <p:cNvPr id="12" name="Rectangle 11">
            <a:extLst>
              <a:ext uri="{FF2B5EF4-FFF2-40B4-BE49-F238E27FC236}">
                <a16:creationId xmlns:a16="http://schemas.microsoft.com/office/drawing/2014/main" id="{7F3F31CD-0A47-2D4D-9D29-51E67FFFD9F5}"/>
              </a:ext>
            </a:extLst>
          </p:cNvPr>
          <p:cNvSpPr/>
          <p:nvPr/>
        </p:nvSpPr>
        <p:spPr>
          <a:xfrm>
            <a:off x="3334870" y="3483046"/>
            <a:ext cx="2474259" cy="13114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Situated</a:t>
            </a:r>
          </a:p>
        </p:txBody>
      </p:sp>
      <p:sp>
        <p:nvSpPr>
          <p:cNvPr id="5" name="Rectangle 4">
            <a:extLst>
              <a:ext uri="{FF2B5EF4-FFF2-40B4-BE49-F238E27FC236}">
                <a16:creationId xmlns:a16="http://schemas.microsoft.com/office/drawing/2014/main" id="{19721203-CD6B-C748-8530-36EA03EA58DD}"/>
              </a:ext>
            </a:extLst>
          </p:cNvPr>
          <p:cNvSpPr/>
          <p:nvPr/>
        </p:nvSpPr>
        <p:spPr>
          <a:xfrm>
            <a:off x="5985797" y="463550"/>
            <a:ext cx="2698431" cy="307777"/>
          </a:xfrm>
          <a:prstGeom prst="rect">
            <a:avLst/>
          </a:prstGeom>
        </p:spPr>
        <p:txBody>
          <a:bodyPr wrap="none">
            <a:spAutoFit/>
          </a:bodyPr>
          <a:lstStyle/>
          <a:p>
            <a:r>
              <a:rPr lang="en-US" sz="1400" dirty="0">
                <a:solidFill>
                  <a:srgbClr val="00B050"/>
                </a:solidFill>
              </a:rPr>
              <a:t>“Comfortable with sharing online”</a:t>
            </a:r>
          </a:p>
        </p:txBody>
      </p:sp>
      <p:sp>
        <p:nvSpPr>
          <p:cNvPr id="14" name="Rectangle 13">
            <a:extLst>
              <a:ext uri="{FF2B5EF4-FFF2-40B4-BE49-F238E27FC236}">
                <a16:creationId xmlns:a16="http://schemas.microsoft.com/office/drawing/2014/main" id="{7E6BFDFC-8F82-064E-91B4-D5B31BCCA08D}"/>
              </a:ext>
            </a:extLst>
          </p:cNvPr>
          <p:cNvSpPr/>
          <p:nvPr/>
        </p:nvSpPr>
        <p:spPr>
          <a:xfrm>
            <a:off x="5985797" y="857671"/>
            <a:ext cx="2992293" cy="523220"/>
          </a:xfrm>
          <a:prstGeom prst="rect">
            <a:avLst/>
          </a:prstGeom>
        </p:spPr>
        <p:txBody>
          <a:bodyPr wrap="square">
            <a:spAutoFit/>
          </a:bodyPr>
          <a:lstStyle/>
          <a:p>
            <a:r>
              <a:rPr lang="en-US" sz="1400" dirty="0">
                <a:solidFill>
                  <a:schemeClr val="accent3"/>
                </a:solidFill>
              </a:rPr>
              <a:t>“Not interested in publishing my location online”</a:t>
            </a:r>
          </a:p>
        </p:txBody>
      </p:sp>
      <p:sp>
        <p:nvSpPr>
          <p:cNvPr id="15" name="Rectangle 14">
            <a:extLst>
              <a:ext uri="{FF2B5EF4-FFF2-40B4-BE49-F238E27FC236}">
                <a16:creationId xmlns:a16="http://schemas.microsoft.com/office/drawing/2014/main" id="{B06CC187-EAC5-F942-8C38-62D32626644C}"/>
              </a:ext>
            </a:extLst>
          </p:cNvPr>
          <p:cNvSpPr/>
          <p:nvPr/>
        </p:nvSpPr>
        <p:spPr>
          <a:xfrm>
            <a:off x="5985797" y="1948726"/>
            <a:ext cx="1609864" cy="307777"/>
          </a:xfrm>
          <a:prstGeom prst="rect">
            <a:avLst/>
          </a:prstGeom>
        </p:spPr>
        <p:txBody>
          <a:bodyPr wrap="none">
            <a:spAutoFit/>
          </a:bodyPr>
          <a:lstStyle/>
          <a:p>
            <a:r>
              <a:rPr lang="en-US" sz="1400" dirty="0">
                <a:solidFill>
                  <a:srgbClr val="00B050"/>
                </a:solidFill>
              </a:rPr>
              <a:t>“It was convenient”</a:t>
            </a:r>
          </a:p>
        </p:txBody>
      </p:sp>
      <p:sp>
        <p:nvSpPr>
          <p:cNvPr id="16" name="Rectangle 15">
            <a:extLst>
              <a:ext uri="{FF2B5EF4-FFF2-40B4-BE49-F238E27FC236}">
                <a16:creationId xmlns:a16="http://schemas.microsoft.com/office/drawing/2014/main" id="{6E211108-BBFC-3B47-A620-389EEE52A5A5}"/>
              </a:ext>
            </a:extLst>
          </p:cNvPr>
          <p:cNvSpPr/>
          <p:nvPr/>
        </p:nvSpPr>
        <p:spPr>
          <a:xfrm>
            <a:off x="5985797" y="2342847"/>
            <a:ext cx="2992293" cy="307777"/>
          </a:xfrm>
          <a:prstGeom prst="rect">
            <a:avLst/>
          </a:prstGeom>
        </p:spPr>
        <p:txBody>
          <a:bodyPr wrap="square">
            <a:spAutoFit/>
          </a:bodyPr>
          <a:lstStyle/>
          <a:p>
            <a:r>
              <a:rPr lang="en-US" sz="1400" dirty="0">
                <a:solidFill>
                  <a:schemeClr val="accent3"/>
                </a:solidFill>
              </a:rPr>
              <a:t>“Didn’t trust the application”</a:t>
            </a:r>
          </a:p>
        </p:txBody>
      </p:sp>
      <p:sp>
        <p:nvSpPr>
          <p:cNvPr id="17" name="Rectangle 16">
            <a:extLst>
              <a:ext uri="{FF2B5EF4-FFF2-40B4-BE49-F238E27FC236}">
                <a16:creationId xmlns:a16="http://schemas.microsoft.com/office/drawing/2014/main" id="{E1DEABFD-A6B4-6C43-B59E-DCCDAFBAAAEB}"/>
              </a:ext>
            </a:extLst>
          </p:cNvPr>
          <p:cNvSpPr/>
          <p:nvPr/>
        </p:nvSpPr>
        <p:spPr>
          <a:xfrm>
            <a:off x="5979966" y="3474401"/>
            <a:ext cx="1850891" cy="307777"/>
          </a:xfrm>
          <a:prstGeom prst="rect">
            <a:avLst/>
          </a:prstGeom>
        </p:spPr>
        <p:txBody>
          <a:bodyPr wrap="none">
            <a:spAutoFit/>
          </a:bodyPr>
          <a:lstStyle/>
          <a:p>
            <a:r>
              <a:rPr lang="en-US" sz="1400" dirty="0">
                <a:solidFill>
                  <a:srgbClr val="00B050"/>
                </a:solidFill>
              </a:rPr>
              <a:t>“I was part of a group”</a:t>
            </a:r>
          </a:p>
        </p:txBody>
      </p:sp>
      <p:sp>
        <p:nvSpPr>
          <p:cNvPr id="18" name="Rectangle 17">
            <a:extLst>
              <a:ext uri="{FF2B5EF4-FFF2-40B4-BE49-F238E27FC236}">
                <a16:creationId xmlns:a16="http://schemas.microsoft.com/office/drawing/2014/main" id="{6683800E-22C6-644C-A35E-9FA7E9F45109}"/>
              </a:ext>
            </a:extLst>
          </p:cNvPr>
          <p:cNvSpPr/>
          <p:nvPr/>
        </p:nvSpPr>
        <p:spPr>
          <a:xfrm>
            <a:off x="5979966" y="3868522"/>
            <a:ext cx="2992293" cy="307777"/>
          </a:xfrm>
          <a:prstGeom prst="rect">
            <a:avLst/>
          </a:prstGeom>
        </p:spPr>
        <p:txBody>
          <a:bodyPr wrap="square">
            <a:spAutoFit/>
          </a:bodyPr>
          <a:lstStyle/>
          <a:p>
            <a:r>
              <a:rPr lang="en-US" sz="1400" dirty="0">
                <a:solidFill>
                  <a:schemeClr val="accent3"/>
                </a:solidFill>
              </a:rPr>
              <a:t>“It was a private event”</a:t>
            </a:r>
          </a:p>
        </p:txBody>
      </p:sp>
    </p:spTree>
    <p:extLst>
      <p:ext uri="{BB962C8B-B14F-4D97-AF65-F5344CB8AC3E}">
        <p14:creationId xmlns:p14="http://schemas.microsoft.com/office/powerpoint/2010/main" val="909296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74" name="Group 7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342900"/>
            <a:ext cx="2777491" cy="4451349"/>
            <a:chOff x="438068" y="457200"/>
            <a:chExt cx="3703320" cy="5935132"/>
          </a:xfrm>
        </p:grpSpPr>
        <p:sp>
          <p:nvSpPr>
            <p:cNvPr id="75" name="Rectangle 7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7171" name="Rectangle 3"/>
          <p:cNvSpPr>
            <a:spLocks noGrp="1" noChangeArrowheads="1"/>
          </p:cNvSpPr>
          <p:nvPr>
            <p:ph sz="quarter" idx="13"/>
          </p:nvPr>
        </p:nvSpPr>
        <p:spPr>
          <a:xfrm>
            <a:off x="396875" y="588313"/>
            <a:ext cx="2561306" cy="3521774"/>
          </a:xfrm>
          <a:prstGeom prst="rect">
            <a:avLst/>
          </a:prstGeom>
        </p:spPr>
        <p:txBody>
          <a:bodyPr anchor="t">
            <a:normAutofit/>
          </a:bodyPr>
          <a:lstStyle/>
          <a:p>
            <a:pPr>
              <a:buFontTx/>
              <a:buNone/>
            </a:pPr>
            <a:r>
              <a:rPr lang="en-US" sz="2800" dirty="0">
                <a:solidFill>
                  <a:schemeClr val="bg1"/>
                </a:solidFill>
              </a:rPr>
              <a:t>Why?</a:t>
            </a:r>
          </a:p>
        </p:txBody>
      </p:sp>
      <p:sp>
        <p:nvSpPr>
          <p:cNvPr id="9" name="Rectangle 8">
            <a:extLst>
              <a:ext uri="{FF2B5EF4-FFF2-40B4-BE49-F238E27FC236}">
                <a16:creationId xmlns:a16="http://schemas.microsoft.com/office/drawing/2014/main" id="{33215D46-76F3-474F-A4D1-136919B93EC9}"/>
              </a:ext>
            </a:extLst>
          </p:cNvPr>
          <p:cNvSpPr/>
          <p:nvPr/>
        </p:nvSpPr>
        <p:spPr>
          <a:xfrm>
            <a:off x="1348740" y="4794766"/>
            <a:ext cx="6652261" cy="369332"/>
          </a:xfrm>
          <a:prstGeom prst="rect">
            <a:avLst/>
          </a:prstGeom>
        </p:spPr>
        <p:txBody>
          <a:bodyPr wrap="square">
            <a:spAutoFit/>
          </a:bodyPr>
          <a:lstStyle/>
          <a:p>
            <a:pPr algn="r"/>
            <a:r>
              <a:rPr lang="en-US" sz="900" dirty="0" err="1">
                <a:solidFill>
                  <a:schemeClr val="accent2"/>
                </a:solidFill>
              </a:rPr>
              <a:t>Zafeiropoulou</a:t>
            </a:r>
            <a:r>
              <a:rPr lang="en-US" sz="900" dirty="0">
                <a:solidFill>
                  <a:schemeClr val="accent2"/>
                </a:solidFill>
              </a:rPr>
              <a:t>, </a:t>
            </a:r>
            <a:r>
              <a:rPr lang="en-US" sz="900" dirty="0" err="1">
                <a:solidFill>
                  <a:schemeClr val="accent2"/>
                </a:solidFill>
              </a:rPr>
              <a:t>Aristea</a:t>
            </a:r>
            <a:r>
              <a:rPr lang="en-US" sz="900" dirty="0">
                <a:solidFill>
                  <a:schemeClr val="accent2"/>
                </a:solidFill>
              </a:rPr>
              <a:t> M., Millard, David E., Webber, Craig and O'Hara, </a:t>
            </a:r>
            <a:r>
              <a:rPr lang="en-US" sz="900" dirty="0" err="1">
                <a:solidFill>
                  <a:schemeClr val="accent2"/>
                </a:solidFill>
              </a:rPr>
              <a:t>Kieron</a:t>
            </a:r>
            <a:r>
              <a:rPr lang="en-US" sz="900" dirty="0">
                <a:solidFill>
                  <a:schemeClr val="accent2"/>
                </a:solidFill>
              </a:rPr>
              <a:t> (2013) Unpicking the privacy paradox: can structuration theory help to explain location-based privacy decisions? In, ACM Web Science 2013 (</a:t>
            </a:r>
            <a:r>
              <a:rPr lang="en-US" sz="900" dirty="0" err="1">
                <a:solidFill>
                  <a:schemeClr val="accent2"/>
                </a:solidFill>
              </a:rPr>
              <a:t>WebSci</a:t>
            </a:r>
            <a:r>
              <a:rPr lang="en-US" sz="900" dirty="0">
                <a:solidFill>
                  <a:schemeClr val="accent2"/>
                </a:solidFill>
              </a:rPr>
              <a:t> '13), Paris, France, 02 - 04 May 2013.</a:t>
            </a:r>
          </a:p>
        </p:txBody>
      </p:sp>
      <p:sp>
        <p:nvSpPr>
          <p:cNvPr id="4" name="Rectangle 3">
            <a:extLst>
              <a:ext uri="{FF2B5EF4-FFF2-40B4-BE49-F238E27FC236}">
                <a16:creationId xmlns:a16="http://schemas.microsoft.com/office/drawing/2014/main" id="{F9169CEB-1600-DB4D-8A10-CF0F8E03A2B1}"/>
              </a:ext>
            </a:extLst>
          </p:cNvPr>
          <p:cNvSpPr/>
          <p:nvPr/>
        </p:nvSpPr>
        <p:spPr>
          <a:xfrm>
            <a:off x="3345628" y="463550"/>
            <a:ext cx="2474259" cy="13114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Agency</a:t>
            </a:r>
          </a:p>
        </p:txBody>
      </p:sp>
      <p:sp>
        <p:nvSpPr>
          <p:cNvPr id="11" name="Rectangle 10">
            <a:extLst>
              <a:ext uri="{FF2B5EF4-FFF2-40B4-BE49-F238E27FC236}">
                <a16:creationId xmlns:a16="http://schemas.microsoft.com/office/drawing/2014/main" id="{EAE554DD-358B-E045-A528-694729BE7A82}"/>
              </a:ext>
            </a:extLst>
          </p:cNvPr>
          <p:cNvSpPr/>
          <p:nvPr/>
        </p:nvSpPr>
        <p:spPr>
          <a:xfrm>
            <a:off x="3334870" y="1948726"/>
            <a:ext cx="2474259" cy="13114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Contextual</a:t>
            </a:r>
          </a:p>
        </p:txBody>
      </p:sp>
      <p:sp>
        <p:nvSpPr>
          <p:cNvPr id="12" name="Rectangle 11">
            <a:extLst>
              <a:ext uri="{FF2B5EF4-FFF2-40B4-BE49-F238E27FC236}">
                <a16:creationId xmlns:a16="http://schemas.microsoft.com/office/drawing/2014/main" id="{7F3F31CD-0A47-2D4D-9D29-51E67FFFD9F5}"/>
              </a:ext>
            </a:extLst>
          </p:cNvPr>
          <p:cNvSpPr/>
          <p:nvPr/>
        </p:nvSpPr>
        <p:spPr>
          <a:xfrm>
            <a:off x="3334870" y="3483046"/>
            <a:ext cx="2474259" cy="13114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Situated</a:t>
            </a:r>
          </a:p>
        </p:txBody>
      </p:sp>
      <p:sp>
        <p:nvSpPr>
          <p:cNvPr id="5" name="Rectangle 4">
            <a:extLst>
              <a:ext uri="{FF2B5EF4-FFF2-40B4-BE49-F238E27FC236}">
                <a16:creationId xmlns:a16="http://schemas.microsoft.com/office/drawing/2014/main" id="{19721203-CD6B-C748-8530-36EA03EA58DD}"/>
              </a:ext>
            </a:extLst>
          </p:cNvPr>
          <p:cNvSpPr/>
          <p:nvPr/>
        </p:nvSpPr>
        <p:spPr>
          <a:xfrm>
            <a:off x="5985797" y="463550"/>
            <a:ext cx="2698431" cy="307777"/>
          </a:xfrm>
          <a:prstGeom prst="rect">
            <a:avLst/>
          </a:prstGeom>
        </p:spPr>
        <p:txBody>
          <a:bodyPr wrap="none">
            <a:spAutoFit/>
          </a:bodyPr>
          <a:lstStyle/>
          <a:p>
            <a:r>
              <a:rPr lang="en-US" sz="1400" dirty="0">
                <a:solidFill>
                  <a:srgbClr val="00B050"/>
                </a:solidFill>
              </a:rPr>
              <a:t>“Comfortable with sharing online”</a:t>
            </a:r>
          </a:p>
        </p:txBody>
      </p:sp>
      <p:sp>
        <p:nvSpPr>
          <p:cNvPr id="14" name="Rectangle 13">
            <a:extLst>
              <a:ext uri="{FF2B5EF4-FFF2-40B4-BE49-F238E27FC236}">
                <a16:creationId xmlns:a16="http://schemas.microsoft.com/office/drawing/2014/main" id="{7E6BFDFC-8F82-064E-91B4-D5B31BCCA08D}"/>
              </a:ext>
            </a:extLst>
          </p:cNvPr>
          <p:cNvSpPr/>
          <p:nvPr/>
        </p:nvSpPr>
        <p:spPr>
          <a:xfrm>
            <a:off x="5985797" y="857671"/>
            <a:ext cx="2992293" cy="523220"/>
          </a:xfrm>
          <a:prstGeom prst="rect">
            <a:avLst/>
          </a:prstGeom>
        </p:spPr>
        <p:txBody>
          <a:bodyPr wrap="square">
            <a:spAutoFit/>
          </a:bodyPr>
          <a:lstStyle/>
          <a:p>
            <a:r>
              <a:rPr lang="en-US" sz="1400" dirty="0">
                <a:solidFill>
                  <a:schemeClr val="accent3"/>
                </a:solidFill>
              </a:rPr>
              <a:t>“Not interested in publishing my location online”</a:t>
            </a:r>
          </a:p>
        </p:txBody>
      </p:sp>
      <p:sp>
        <p:nvSpPr>
          <p:cNvPr id="15" name="Rectangle 14">
            <a:extLst>
              <a:ext uri="{FF2B5EF4-FFF2-40B4-BE49-F238E27FC236}">
                <a16:creationId xmlns:a16="http://schemas.microsoft.com/office/drawing/2014/main" id="{B06CC187-EAC5-F942-8C38-62D32626644C}"/>
              </a:ext>
            </a:extLst>
          </p:cNvPr>
          <p:cNvSpPr/>
          <p:nvPr/>
        </p:nvSpPr>
        <p:spPr>
          <a:xfrm>
            <a:off x="5985797" y="1948726"/>
            <a:ext cx="1609864" cy="307777"/>
          </a:xfrm>
          <a:prstGeom prst="rect">
            <a:avLst/>
          </a:prstGeom>
        </p:spPr>
        <p:txBody>
          <a:bodyPr wrap="none">
            <a:spAutoFit/>
          </a:bodyPr>
          <a:lstStyle/>
          <a:p>
            <a:r>
              <a:rPr lang="en-US" sz="1400" dirty="0">
                <a:solidFill>
                  <a:srgbClr val="00B050"/>
                </a:solidFill>
              </a:rPr>
              <a:t>“It was convenient”</a:t>
            </a:r>
          </a:p>
        </p:txBody>
      </p:sp>
      <p:sp>
        <p:nvSpPr>
          <p:cNvPr id="16" name="Rectangle 15">
            <a:extLst>
              <a:ext uri="{FF2B5EF4-FFF2-40B4-BE49-F238E27FC236}">
                <a16:creationId xmlns:a16="http://schemas.microsoft.com/office/drawing/2014/main" id="{6E211108-BBFC-3B47-A620-389EEE52A5A5}"/>
              </a:ext>
            </a:extLst>
          </p:cNvPr>
          <p:cNvSpPr/>
          <p:nvPr/>
        </p:nvSpPr>
        <p:spPr>
          <a:xfrm>
            <a:off x="5985797" y="2342847"/>
            <a:ext cx="2992293" cy="307777"/>
          </a:xfrm>
          <a:prstGeom prst="rect">
            <a:avLst/>
          </a:prstGeom>
        </p:spPr>
        <p:txBody>
          <a:bodyPr wrap="square">
            <a:spAutoFit/>
          </a:bodyPr>
          <a:lstStyle/>
          <a:p>
            <a:r>
              <a:rPr lang="en-US" sz="1400" dirty="0">
                <a:solidFill>
                  <a:schemeClr val="accent3"/>
                </a:solidFill>
              </a:rPr>
              <a:t>“Didn’t trust the application”</a:t>
            </a:r>
          </a:p>
        </p:txBody>
      </p:sp>
      <p:sp>
        <p:nvSpPr>
          <p:cNvPr id="17" name="Rectangle 16">
            <a:extLst>
              <a:ext uri="{FF2B5EF4-FFF2-40B4-BE49-F238E27FC236}">
                <a16:creationId xmlns:a16="http://schemas.microsoft.com/office/drawing/2014/main" id="{E1DEABFD-A6B4-6C43-B59E-DCCDAFBAAAEB}"/>
              </a:ext>
            </a:extLst>
          </p:cNvPr>
          <p:cNvSpPr/>
          <p:nvPr/>
        </p:nvSpPr>
        <p:spPr>
          <a:xfrm>
            <a:off x="5979966" y="3474401"/>
            <a:ext cx="1850891" cy="307777"/>
          </a:xfrm>
          <a:prstGeom prst="rect">
            <a:avLst/>
          </a:prstGeom>
        </p:spPr>
        <p:txBody>
          <a:bodyPr wrap="none">
            <a:spAutoFit/>
          </a:bodyPr>
          <a:lstStyle/>
          <a:p>
            <a:r>
              <a:rPr lang="en-US" sz="1400" dirty="0">
                <a:solidFill>
                  <a:srgbClr val="00B050"/>
                </a:solidFill>
              </a:rPr>
              <a:t>“I was part of a group”</a:t>
            </a:r>
          </a:p>
        </p:txBody>
      </p:sp>
      <p:sp>
        <p:nvSpPr>
          <p:cNvPr id="18" name="Rectangle 17">
            <a:extLst>
              <a:ext uri="{FF2B5EF4-FFF2-40B4-BE49-F238E27FC236}">
                <a16:creationId xmlns:a16="http://schemas.microsoft.com/office/drawing/2014/main" id="{6683800E-22C6-644C-A35E-9FA7E9F45109}"/>
              </a:ext>
            </a:extLst>
          </p:cNvPr>
          <p:cNvSpPr/>
          <p:nvPr/>
        </p:nvSpPr>
        <p:spPr>
          <a:xfrm>
            <a:off x="5979966" y="3868522"/>
            <a:ext cx="2992293" cy="307777"/>
          </a:xfrm>
          <a:prstGeom prst="rect">
            <a:avLst/>
          </a:prstGeom>
        </p:spPr>
        <p:txBody>
          <a:bodyPr wrap="square">
            <a:spAutoFit/>
          </a:bodyPr>
          <a:lstStyle/>
          <a:p>
            <a:r>
              <a:rPr lang="en-US" sz="1400" dirty="0">
                <a:solidFill>
                  <a:schemeClr val="accent3"/>
                </a:solidFill>
              </a:rPr>
              <a:t>“It was a private event”</a:t>
            </a:r>
          </a:p>
        </p:txBody>
      </p:sp>
      <p:sp>
        <p:nvSpPr>
          <p:cNvPr id="19" name="Oval 18">
            <a:extLst>
              <a:ext uri="{FF2B5EF4-FFF2-40B4-BE49-F238E27FC236}">
                <a16:creationId xmlns:a16="http://schemas.microsoft.com/office/drawing/2014/main" id="{DF50D530-39AB-8344-9D4D-8B2B3A1CC7EA}"/>
              </a:ext>
            </a:extLst>
          </p:cNvPr>
          <p:cNvSpPr/>
          <p:nvPr/>
        </p:nvSpPr>
        <p:spPr>
          <a:xfrm>
            <a:off x="5116825" y="640987"/>
            <a:ext cx="863141" cy="843400"/>
          </a:xfrm>
          <a:prstGeom prst="ellipse">
            <a:avLst/>
          </a:prstGeom>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400" dirty="0"/>
              <a:t>23%</a:t>
            </a:r>
          </a:p>
          <a:p>
            <a:pPr algn="ctr"/>
            <a:r>
              <a:rPr lang="en-US" sz="900" dirty="0"/>
              <a:t>122</a:t>
            </a:r>
            <a:endParaRPr lang="en-US" sz="825" dirty="0"/>
          </a:p>
        </p:txBody>
      </p:sp>
      <p:sp>
        <p:nvSpPr>
          <p:cNvPr id="20" name="Oval 19">
            <a:extLst>
              <a:ext uri="{FF2B5EF4-FFF2-40B4-BE49-F238E27FC236}">
                <a16:creationId xmlns:a16="http://schemas.microsoft.com/office/drawing/2014/main" id="{77017374-AA60-1147-BD17-960CAB87C279}"/>
              </a:ext>
            </a:extLst>
          </p:cNvPr>
          <p:cNvSpPr/>
          <p:nvPr/>
        </p:nvSpPr>
        <p:spPr>
          <a:xfrm>
            <a:off x="5112797" y="2887890"/>
            <a:ext cx="863141" cy="843400"/>
          </a:xfrm>
          <a:prstGeom prst="ellipse">
            <a:avLst/>
          </a:prstGeom>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77%</a:t>
            </a:r>
          </a:p>
          <a:p>
            <a:pPr algn="ctr"/>
            <a:r>
              <a:rPr lang="en-US" sz="900" dirty="0"/>
              <a:t>(405)</a:t>
            </a:r>
            <a:endParaRPr lang="en-US" sz="825" dirty="0"/>
          </a:p>
        </p:txBody>
      </p:sp>
    </p:spTree>
    <p:extLst>
      <p:ext uri="{BB962C8B-B14F-4D97-AF65-F5344CB8AC3E}">
        <p14:creationId xmlns:p14="http://schemas.microsoft.com/office/powerpoint/2010/main" val="1529239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and Structuration</a:t>
            </a:r>
          </a:p>
        </p:txBody>
      </p:sp>
      <p:sp>
        <p:nvSpPr>
          <p:cNvPr id="5" name="Rectangle 4"/>
          <p:cNvSpPr/>
          <p:nvPr/>
        </p:nvSpPr>
        <p:spPr>
          <a:xfrm>
            <a:off x="1986300" y="2133306"/>
            <a:ext cx="1775887" cy="85332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Structure</a:t>
            </a:r>
          </a:p>
          <a:p>
            <a:pPr algn="ctr"/>
            <a:r>
              <a:rPr lang="en-US" sz="1350" dirty="0"/>
              <a:t>(rules / conventions /social forces)</a:t>
            </a:r>
          </a:p>
        </p:txBody>
      </p:sp>
      <p:sp>
        <p:nvSpPr>
          <p:cNvPr id="6" name="Rectangle 5"/>
          <p:cNvSpPr/>
          <p:nvPr/>
        </p:nvSpPr>
        <p:spPr>
          <a:xfrm>
            <a:off x="5404345" y="2133306"/>
            <a:ext cx="1775887" cy="85332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350" dirty="0"/>
              <a:t>Agency</a:t>
            </a:r>
          </a:p>
          <a:p>
            <a:pPr algn="ctr"/>
            <a:r>
              <a:rPr lang="en-US" sz="1350" dirty="0"/>
              <a:t>(free choice)</a:t>
            </a:r>
          </a:p>
        </p:txBody>
      </p:sp>
      <p:cxnSp>
        <p:nvCxnSpPr>
          <p:cNvPr id="4" name="Straight Arrow Connector 3">
            <a:extLst>
              <a:ext uri="{FF2B5EF4-FFF2-40B4-BE49-F238E27FC236}">
                <a16:creationId xmlns:a16="http://schemas.microsoft.com/office/drawing/2014/main" id="{37D9CD4B-77EB-C24B-88C9-139486BCC52E}"/>
              </a:ext>
            </a:extLst>
          </p:cNvPr>
          <p:cNvCxnSpPr>
            <a:stCxn id="5" idx="3"/>
            <a:endCxn id="6" idx="1"/>
          </p:cNvCxnSpPr>
          <p:nvPr/>
        </p:nvCxnSpPr>
        <p:spPr>
          <a:xfrm>
            <a:off x="3762187" y="2559967"/>
            <a:ext cx="1642158" cy="0"/>
          </a:xfrm>
          <a:prstGeom prst="straightConnector1">
            <a:avLst/>
          </a:prstGeom>
          <a:ln w="28575">
            <a:headEnd type="arrow"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38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ig_Brother_Is_Watching_YOU_by_Tea_Bladez.png"/>
          <p:cNvPicPr>
            <a:picLocks noChangeAspect="1"/>
          </p:cNvPicPr>
          <p:nvPr/>
        </p:nvPicPr>
        <p:blipFill>
          <a:blip r:embed="rId2" cstate="screen">
            <a:alphaModFix amt="23000"/>
            <a:extLst>
              <a:ext uri="{28A0092B-C50C-407E-A947-70E740481C1C}">
                <a14:useLocalDpi xmlns:a14="http://schemas.microsoft.com/office/drawing/2010/main"/>
              </a:ext>
            </a:extLst>
          </a:blip>
          <a:stretch>
            <a:fillRect/>
          </a:stretch>
        </p:blipFill>
        <p:spPr>
          <a:xfrm>
            <a:off x="4672854" y="0"/>
            <a:ext cx="3328147" cy="5143500"/>
          </a:xfrm>
          <a:prstGeom prst="rect">
            <a:avLst/>
          </a:prstGeom>
        </p:spPr>
      </p:pic>
      <p:sp>
        <p:nvSpPr>
          <p:cNvPr id="2" name="Title 1"/>
          <p:cNvSpPr>
            <a:spLocks noGrp="1"/>
          </p:cNvSpPr>
          <p:nvPr>
            <p:ph type="title"/>
          </p:nvPr>
        </p:nvSpPr>
        <p:spPr/>
        <p:txBody>
          <a:bodyPr/>
          <a:lstStyle/>
          <a:p>
            <a:r>
              <a:rPr lang="en-US" dirty="0"/>
              <a:t>Big Brother?</a:t>
            </a:r>
          </a:p>
        </p:txBody>
      </p:sp>
      <p:sp>
        <p:nvSpPr>
          <p:cNvPr id="4" name="Rectangle 3"/>
          <p:cNvSpPr/>
          <p:nvPr/>
        </p:nvSpPr>
        <p:spPr>
          <a:xfrm>
            <a:off x="1350169" y="1100666"/>
            <a:ext cx="3240578" cy="860045"/>
          </a:xfrm>
          <a:prstGeom prst="rect">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t>Are you very concerned about threats to your personal privacy today? </a:t>
            </a:r>
          </a:p>
        </p:txBody>
      </p:sp>
      <p:sp>
        <p:nvSpPr>
          <p:cNvPr id="12" name="Rectangle 11"/>
          <p:cNvSpPr/>
          <p:nvPr/>
        </p:nvSpPr>
        <p:spPr>
          <a:xfrm>
            <a:off x="4769556" y="1100666"/>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13" name="Rectangle 12"/>
          <p:cNvSpPr/>
          <p:nvPr/>
        </p:nvSpPr>
        <p:spPr>
          <a:xfrm>
            <a:off x="5257800" y="1100666"/>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Tree>
    <p:extLst>
      <p:ext uri="{BB962C8B-B14F-4D97-AF65-F5344CB8AC3E}">
        <p14:creationId xmlns:p14="http://schemas.microsoft.com/office/powerpoint/2010/main" val="350230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and Structuration</a:t>
            </a:r>
          </a:p>
        </p:txBody>
      </p:sp>
      <p:sp>
        <p:nvSpPr>
          <p:cNvPr id="5" name="Rectangle 4"/>
          <p:cNvSpPr/>
          <p:nvPr/>
        </p:nvSpPr>
        <p:spPr>
          <a:xfrm>
            <a:off x="1986300" y="2133306"/>
            <a:ext cx="1775887" cy="85332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Structure</a:t>
            </a:r>
          </a:p>
          <a:p>
            <a:pPr algn="ctr"/>
            <a:r>
              <a:rPr lang="en-US" sz="1350" dirty="0"/>
              <a:t>(rules / conventions /social forces)</a:t>
            </a:r>
          </a:p>
        </p:txBody>
      </p:sp>
      <p:sp>
        <p:nvSpPr>
          <p:cNvPr id="6" name="Rectangle 5"/>
          <p:cNvSpPr/>
          <p:nvPr/>
        </p:nvSpPr>
        <p:spPr>
          <a:xfrm>
            <a:off x="5404345" y="2133306"/>
            <a:ext cx="1775887" cy="85332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350" dirty="0"/>
              <a:t>Agency</a:t>
            </a:r>
          </a:p>
          <a:p>
            <a:pPr algn="ctr"/>
            <a:r>
              <a:rPr lang="en-US" sz="1350" dirty="0"/>
              <a:t>(free choice)</a:t>
            </a:r>
          </a:p>
        </p:txBody>
      </p:sp>
      <p:cxnSp>
        <p:nvCxnSpPr>
          <p:cNvPr id="8" name="Curved Connector 7"/>
          <p:cNvCxnSpPr>
            <a:stCxn id="5" idx="0"/>
            <a:endCxn id="6" idx="0"/>
          </p:cNvCxnSpPr>
          <p:nvPr/>
        </p:nvCxnSpPr>
        <p:spPr>
          <a:xfrm rot="5400000" flipH="1" flipV="1">
            <a:off x="4583266" y="424282"/>
            <a:ext cx="9525" cy="3418046"/>
          </a:xfrm>
          <a:prstGeom prst="curvedConnector3">
            <a:avLst>
              <a:gd name="adj1" fmla="val 11279630"/>
            </a:avLst>
          </a:prstGeom>
          <a:ln w="31750">
            <a:tailEnd type="arrow" w="lg" len="lg"/>
          </a:ln>
        </p:spPr>
        <p:style>
          <a:lnRef idx="2">
            <a:schemeClr val="accent1"/>
          </a:lnRef>
          <a:fillRef idx="0">
            <a:schemeClr val="accent1"/>
          </a:fillRef>
          <a:effectRef idx="1">
            <a:schemeClr val="accent1"/>
          </a:effectRef>
          <a:fontRef idx="minor">
            <a:schemeClr val="tx1"/>
          </a:fontRef>
        </p:style>
      </p:cxnSp>
      <p:cxnSp>
        <p:nvCxnSpPr>
          <p:cNvPr id="10" name="Curved Connector 9"/>
          <p:cNvCxnSpPr>
            <a:stCxn id="6" idx="2"/>
            <a:endCxn id="5" idx="2"/>
          </p:cNvCxnSpPr>
          <p:nvPr/>
        </p:nvCxnSpPr>
        <p:spPr>
          <a:xfrm rot="5400000">
            <a:off x="4583266" y="1277605"/>
            <a:ext cx="9525" cy="3418046"/>
          </a:xfrm>
          <a:prstGeom prst="curvedConnector3">
            <a:avLst>
              <a:gd name="adj1" fmla="val 12217165"/>
            </a:avLst>
          </a:prstGeom>
          <a:ln w="31750">
            <a:tailEnd type="arrow" w="lg" len="lg"/>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1336" y="3978864"/>
            <a:ext cx="859868" cy="1068973"/>
          </a:xfrm>
          <a:prstGeom prst="rect">
            <a:avLst/>
          </a:prstGeom>
        </p:spPr>
      </p:pic>
      <p:sp>
        <p:nvSpPr>
          <p:cNvPr id="16" name="Rectangle 15"/>
          <p:cNvSpPr/>
          <p:nvPr/>
        </p:nvSpPr>
        <p:spPr>
          <a:xfrm>
            <a:off x="1718428" y="4355340"/>
            <a:ext cx="5221010" cy="715581"/>
          </a:xfrm>
          <a:prstGeom prst="rect">
            <a:avLst/>
          </a:prstGeom>
        </p:spPr>
        <p:txBody>
          <a:bodyPr wrap="square">
            <a:spAutoFit/>
          </a:bodyPr>
          <a:lstStyle/>
          <a:p>
            <a:pPr algn="r"/>
            <a:r>
              <a:rPr lang="en-US" sz="1350" dirty="0">
                <a:solidFill>
                  <a:schemeClr val="accent2"/>
                </a:solidFill>
              </a:rPr>
              <a:t>Anthony </a:t>
            </a:r>
            <a:r>
              <a:rPr lang="en-US" sz="1350" dirty="0" err="1">
                <a:solidFill>
                  <a:schemeClr val="accent2"/>
                </a:solidFill>
              </a:rPr>
              <a:t>Giddens</a:t>
            </a:r>
            <a:r>
              <a:rPr lang="en-US" sz="1350" dirty="0">
                <a:solidFill>
                  <a:schemeClr val="accent2"/>
                </a:solidFill>
              </a:rPr>
              <a:t>, sociologist, coined the term Structuration in 1984: </a:t>
            </a:r>
            <a:r>
              <a:rPr lang="en-US" sz="1350" dirty="0"/>
              <a:t>"social structures are both constituted by human agency, and yet at the same time are the very medium of this constitution.”</a:t>
            </a:r>
            <a:r>
              <a:rPr lang="en-US" sz="1350" dirty="0">
                <a:solidFill>
                  <a:schemeClr val="accent2"/>
                </a:solidFill>
              </a:rPr>
              <a:t> </a:t>
            </a:r>
          </a:p>
        </p:txBody>
      </p:sp>
      <p:cxnSp>
        <p:nvCxnSpPr>
          <p:cNvPr id="9" name="Straight Arrow Connector 8">
            <a:extLst>
              <a:ext uri="{FF2B5EF4-FFF2-40B4-BE49-F238E27FC236}">
                <a16:creationId xmlns:a16="http://schemas.microsoft.com/office/drawing/2014/main" id="{299CF849-19DC-F945-8DE1-E130EAAD3BEB}"/>
              </a:ext>
            </a:extLst>
          </p:cNvPr>
          <p:cNvCxnSpPr/>
          <p:nvPr/>
        </p:nvCxnSpPr>
        <p:spPr>
          <a:xfrm>
            <a:off x="3762187" y="2559967"/>
            <a:ext cx="1642158" cy="0"/>
          </a:xfrm>
          <a:prstGeom prst="straightConnector1">
            <a:avLst/>
          </a:prstGeom>
          <a:ln w="28575">
            <a:headEnd type="arrow"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772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and Structuration</a:t>
            </a:r>
          </a:p>
        </p:txBody>
      </p:sp>
      <p:sp>
        <p:nvSpPr>
          <p:cNvPr id="5" name="Rectangle 4"/>
          <p:cNvSpPr/>
          <p:nvPr/>
        </p:nvSpPr>
        <p:spPr>
          <a:xfrm>
            <a:off x="1986300" y="2133306"/>
            <a:ext cx="1775887" cy="85332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Structure</a:t>
            </a:r>
          </a:p>
          <a:p>
            <a:pPr algn="ctr"/>
            <a:r>
              <a:rPr lang="en-US" sz="1350" dirty="0"/>
              <a:t>(rules / conventions /social forces)</a:t>
            </a:r>
          </a:p>
        </p:txBody>
      </p:sp>
      <p:sp>
        <p:nvSpPr>
          <p:cNvPr id="6" name="Rectangle 5"/>
          <p:cNvSpPr/>
          <p:nvPr/>
        </p:nvSpPr>
        <p:spPr>
          <a:xfrm>
            <a:off x="5404345" y="2133306"/>
            <a:ext cx="1775887" cy="85332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350" dirty="0"/>
              <a:t>Agency</a:t>
            </a:r>
          </a:p>
          <a:p>
            <a:pPr algn="ctr"/>
            <a:r>
              <a:rPr lang="en-US" sz="1350" dirty="0"/>
              <a:t>(free choice)</a:t>
            </a:r>
          </a:p>
        </p:txBody>
      </p:sp>
      <p:cxnSp>
        <p:nvCxnSpPr>
          <p:cNvPr id="8" name="Curved Connector 7"/>
          <p:cNvCxnSpPr>
            <a:stCxn id="5" idx="0"/>
            <a:endCxn id="6" idx="0"/>
          </p:cNvCxnSpPr>
          <p:nvPr/>
        </p:nvCxnSpPr>
        <p:spPr>
          <a:xfrm rot="5400000" flipH="1" flipV="1">
            <a:off x="4583266" y="424282"/>
            <a:ext cx="9525" cy="3418046"/>
          </a:xfrm>
          <a:prstGeom prst="curvedConnector3">
            <a:avLst>
              <a:gd name="adj1" fmla="val 11279630"/>
            </a:avLst>
          </a:prstGeom>
          <a:ln w="31750">
            <a:tailEnd type="arrow" w="lg" len="lg"/>
          </a:ln>
        </p:spPr>
        <p:style>
          <a:lnRef idx="2">
            <a:schemeClr val="accent1"/>
          </a:lnRef>
          <a:fillRef idx="0">
            <a:schemeClr val="accent1"/>
          </a:fillRef>
          <a:effectRef idx="1">
            <a:schemeClr val="accent1"/>
          </a:effectRef>
          <a:fontRef idx="minor">
            <a:schemeClr val="tx1"/>
          </a:fontRef>
        </p:style>
      </p:cxnSp>
      <p:cxnSp>
        <p:nvCxnSpPr>
          <p:cNvPr id="10" name="Curved Connector 9"/>
          <p:cNvCxnSpPr>
            <a:stCxn id="6" idx="2"/>
            <a:endCxn id="5" idx="2"/>
          </p:cNvCxnSpPr>
          <p:nvPr/>
        </p:nvCxnSpPr>
        <p:spPr>
          <a:xfrm rot="5400000">
            <a:off x="4583266" y="1277605"/>
            <a:ext cx="9525" cy="3418046"/>
          </a:xfrm>
          <a:prstGeom prst="curvedConnector3">
            <a:avLst>
              <a:gd name="adj1" fmla="val 12217165"/>
            </a:avLst>
          </a:prstGeom>
          <a:ln w="31750">
            <a:tailEnd type="arrow" w="lg" len="lg"/>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1336" y="3978864"/>
            <a:ext cx="859868" cy="1068973"/>
          </a:xfrm>
          <a:prstGeom prst="rect">
            <a:avLst/>
          </a:prstGeom>
        </p:spPr>
      </p:pic>
      <p:sp>
        <p:nvSpPr>
          <p:cNvPr id="16" name="Rectangle 15"/>
          <p:cNvSpPr/>
          <p:nvPr/>
        </p:nvSpPr>
        <p:spPr>
          <a:xfrm>
            <a:off x="1718428" y="4355340"/>
            <a:ext cx="5221010" cy="715581"/>
          </a:xfrm>
          <a:prstGeom prst="rect">
            <a:avLst/>
          </a:prstGeom>
        </p:spPr>
        <p:txBody>
          <a:bodyPr wrap="square">
            <a:spAutoFit/>
          </a:bodyPr>
          <a:lstStyle/>
          <a:p>
            <a:pPr algn="r"/>
            <a:r>
              <a:rPr lang="en-US" sz="1350" dirty="0">
                <a:solidFill>
                  <a:schemeClr val="accent2"/>
                </a:solidFill>
              </a:rPr>
              <a:t>Anthony </a:t>
            </a:r>
            <a:r>
              <a:rPr lang="en-US" sz="1350" dirty="0" err="1">
                <a:solidFill>
                  <a:schemeClr val="accent2"/>
                </a:solidFill>
              </a:rPr>
              <a:t>Giddens</a:t>
            </a:r>
            <a:r>
              <a:rPr lang="en-US" sz="1350" dirty="0">
                <a:solidFill>
                  <a:schemeClr val="accent2"/>
                </a:solidFill>
              </a:rPr>
              <a:t>, sociologist, coined the term Structuration in 1984: </a:t>
            </a:r>
            <a:r>
              <a:rPr lang="en-US" sz="1350" dirty="0"/>
              <a:t>"social structures are both constituted by human agency, and yet at the same time are the very medium of this constitution.”</a:t>
            </a:r>
            <a:r>
              <a:rPr lang="en-US" sz="1350" dirty="0">
                <a:solidFill>
                  <a:schemeClr val="accent2"/>
                </a:solidFill>
              </a:rPr>
              <a:t> </a:t>
            </a:r>
          </a:p>
        </p:txBody>
      </p:sp>
      <p:sp>
        <p:nvSpPr>
          <p:cNvPr id="17" name="Rectangle 16"/>
          <p:cNvSpPr/>
          <p:nvPr/>
        </p:nvSpPr>
        <p:spPr>
          <a:xfrm>
            <a:off x="4034118" y="1774385"/>
            <a:ext cx="1156715" cy="1711704"/>
          </a:xfrm>
          <a:prstGeom prst="rect">
            <a:avLst/>
          </a:prstGeom>
          <a:solidFill>
            <a:schemeClr val="bg1">
              <a:alpha val="15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a:solidFill>
                  <a:schemeClr val="accent2"/>
                </a:solidFill>
              </a:rPr>
              <a:t>Social Media may have created new social forces around Privacy.</a:t>
            </a:r>
          </a:p>
          <a:p>
            <a:pPr algn="ctr"/>
            <a:endParaRPr lang="en-US" sz="1050" dirty="0">
              <a:solidFill>
                <a:schemeClr val="accent2"/>
              </a:solidFill>
            </a:endParaRPr>
          </a:p>
          <a:p>
            <a:pPr algn="ctr"/>
            <a:r>
              <a:rPr lang="en-US" sz="1050" dirty="0">
                <a:solidFill>
                  <a:schemeClr val="accent2"/>
                </a:solidFill>
              </a:rPr>
              <a:t>And </a:t>
            </a:r>
            <a:r>
              <a:rPr lang="en-US" sz="1050" b="1" dirty="0" err="1">
                <a:solidFill>
                  <a:schemeClr val="accent2"/>
                </a:solidFill>
              </a:rPr>
              <a:t>normalised</a:t>
            </a:r>
            <a:r>
              <a:rPr lang="en-US" sz="1050" dirty="0">
                <a:solidFill>
                  <a:schemeClr val="accent2"/>
                </a:solidFill>
              </a:rPr>
              <a:t> the sharing of what used to be private information.</a:t>
            </a:r>
          </a:p>
          <a:p>
            <a:pPr algn="ctr"/>
            <a:endParaRPr lang="en-US" sz="1500" dirty="0">
              <a:solidFill>
                <a:schemeClr val="accent2"/>
              </a:solidFill>
            </a:endParaRPr>
          </a:p>
        </p:txBody>
      </p:sp>
      <p:cxnSp>
        <p:nvCxnSpPr>
          <p:cNvPr id="11" name="Straight Arrow Connector 10">
            <a:extLst>
              <a:ext uri="{FF2B5EF4-FFF2-40B4-BE49-F238E27FC236}">
                <a16:creationId xmlns:a16="http://schemas.microsoft.com/office/drawing/2014/main" id="{1D37C3C3-0E23-8C4C-92C8-2986DAE8027B}"/>
              </a:ext>
            </a:extLst>
          </p:cNvPr>
          <p:cNvCxnSpPr/>
          <p:nvPr/>
        </p:nvCxnSpPr>
        <p:spPr>
          <a:xfrm>
            <a:off x="3762187" y="2559967"/>
            <a:ext cx="1642158" cy="0"/>
          </a:xfrm>
          <a:prstGeom prst="straightConnector1">
            <a:avLst/>
          </a:prstGeom>
          <a:ln w="28575">
            <a:headEnd type="arrow"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584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E9E53-E714-EC49-85EB-450D86A0C0CF}"/>
              </a:ext>
            </a:extLst>
          </p:cNvPr>
          <p:cNvSpPr>
            <a:spLocks noGrp="1"/>
          </p:cNvSpPr>
          <p:nvPr>
            <p:ph type="title"/>
          </p:nvPr>
        </p:nvSpPr>
        <p:spPr/>
        <p:txBody>
          <a:bodyPr/>
          <a:lstStyle/>
          <a:p>
            <a:r>
              <a:rPr lang="en-US" dirty="0"/>
              <a:t>SOLVING THE PROBLEM</a:t>
            </a:r>
          </a:p>
        </p:txBody>
      </p:sp>
      <p:sp>
        <p:nvSpPr>
          <p:cNvPr id="5" name="Text Placeholder 4">
            <a:extLst>
              <a:ext uri="{FF2B5EF4-FFF2-40B4-BE49-F238E27FC236}">
                <a16:creationId xmlns:a16="http://schemas.microsoft.com/office/drawing/2014/main" id="{55A210C5-4940-0741-ABA4-9566F9E187C7}"/>
              </a:ext>
            </a:extLst>
          </p:cNvPr>
          <p:cNvSpPr>
            <a:spLocks noGrp="1"/>
          </p:cNvSpPr>
          <p:nvPr>
            <p:ph type="body" idx="1"/>
          </p:nvPr>
        </p:nvSpPr>
        <p:spPr/>
        <p:txBody>
          <a:bodyPr/>
          <a:lstStyle/>
          <a:p>
            <a:r>
              <a:rPr lang="en-US" dirty="0"/>
              <a:t>Eight WAYS TO SAVE OUR PRIVACY </a:t>
            </a:r>
          </a:p>
        </p:txBody>
      </p:sp>
    </p:spTree>
    <p:extLst>
      <p:ext uri="{BB962C8B-B14F-4D97-AF65-F5344CB8AC3E}">
        <p14:creationId xmlns:p14="http://schemas.microsoft.com/office/powerpoint/2010/main" val="301829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74" name="Group 7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342900"/>
            <a:ext cx="2777491" cy="4451349"/>
            <a:chOff x="438068" y="457200"/>
            <a:chExt cx="3703320" cy="5935132"/>
          </a:xfrm>
        </p:grpSpPr>
        <p:sp>
          <p:nvSpPr>
            <p:cNvPr id="75" name="Rectangle 7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7171" name="Rectangle 3"/>
          <p:cNvSpPr>
            <a:spLocks noGrp="1" noChangeArrowheads="1"/>
          </p:cNvSpPr>
          <p:nvPr>
            <p:ph sz="quarter" idx="13"/>
          </p:nvPr>
        </p:nvSpPr>
        <p:spPr>
          <a:xfrm>
            <a:off x="527125" y="1401952"/>
            <a:ext cx="2362732" cy="3277998"/>
          </a:xfrm>
          <a:prstGeom prst="rect">
            <a:avLst/>
          </a:prstGeom>
        </p:spPr>
        <p:txBody>
          <a:bodyPr anchor="t">
            <a:normAutofit/>
          </a:bodyPr>
          <a:lstStyle/>
          <a:p>
            <a:pPr algn="ctr">
              <a:buFontTx/>
              <a:buNone/>
            </a:pPr>
            <a:r>
              <a:rPr lang="en-US" sz="2800" dirty="0">
                <a:solidFill>
                  <a:schemeClr val="bg1"/>
                </a:solidFill>
              </a:rPr>
              <a:t>Transparency</a:t>
            </a:r>
          </a:p>
        </p:txBody>
      </p:sp>
      <p:sp>
        <p:nvSpPr>
          <p:cNvPr id="2" name="Oval 1">
            <a:extLst>
              <a:ext uri="{FF2B5EF4-FFF2-40B4-BE49-F238E27FC236}">
                <a16:creationId xmlns:a16="http://schemas.microsoft.com/office/drawing/2014/main" id="{9C17FE6B-8BB7-EE4D-B882-F4652F3DB5D4}"/>
              </a:ext>
            </a:extLst>
          </p:cNvPr>
          <p:cNvSpPr/>
          <p:nvPr/>
        </p:nvSpPr>
        <p:spPr>
          <a:xfrm>
            <a:off x="1259651" y="243776"/>
            <a:ext cx="914400" cy="914400"/>
          </a:xfrm>
          <a:prstGeom prst="ellipse">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solidFill>
              </a:rPr>
              <a:t>1</a:t>
            </a:r>
          </a:p>
        </p:txBody>
      </p:sp>
      <p:sp>
        <p:nvSpPr>
          <p:cNvPr id="4" name="Rectangle 3">
            <a:extLst>
              <a:ext uri="{FF2B5EF4-FFF2-40B4-BE49-F238E27FC236}">
                <a16:creationId xmlns:a16="http://schemas.microsoft.com/office/drawing/2014/main" id="{84F9EAC7-5670-1149-94D5-BECA85B50F17}"/>
              </a:ext>
            </a:extLst>
          </p:cNvPr>
          <p:cNvSpPr/>
          <p:nvPr/>
        </p:nvSpPr>
        <p:spPr>
          <a:xfrm>
            <a:off x="3373025" y="755621"/>
            <a:ext cx="5442424" cy="923330"/>
          </a:xfrm>
          <a:prstGeom prst="rect">
            <a:avLst/>
          </a:prstGeom>
        </p:spPr>
        <p:txBody>
          <a:bodyPr wrap="square">
            <a:spAutoFit/>
          </a:bodyPr>
          <a:lstStyle/>
          <a:p>
            <a:r>
              <a:rPr lang="en-GB" dirty="0">
                <a:ea typeface="SimSun" panose="02010600030101010101" pitchFamily="2" charset="-122"/>
              </a:rPr>
              <a:t>‘Sunlight is said to be the best disinfectants, </a:t>
            </a:r>
          </a:p>
          <a:p>
            <a:r>
              <a:rPr lang="en-GB" dirty="0">
                <a:ea typeface="SimSun" panose="02010600030101010101" pitchFamily="2" charset="-122"/>
              </a:rPr>
              <a:t>electric light the most efficient policeman’</a:t>
            </a:r>
          </a:p>
          <a:p>
            <a:r>
              <a:rPr lang="en-GB" dirty="0">
                <a:solidFill>
                  <a:schemeClr val="accent4"/>
                </a:solidFill>
              </a:rPr>
              <a:t> - Louis Brandeis,  American Supreme Court Justice</a:t>
            </a:r>
            <a:endParaRPr lang="en-US" dirty="0">
              <a:solidFill>
                <a:schemeClr val="accent4"/>
              </a:solidFill>
            </a:endParaRPr>
          </a:p>
        </p:txBody>
      </p:sp>
      <p:sp>
        <p:nvSpPr>
          <p:cNvPr id="6" name="TextBox 5">
            <a:extLst>
              <a:ext uri="{FF2B5EF4-FFF2-40B4-BE49-F238E27FC236}">
                <a16:creationId xmlns:a16="http://schemas.microsoft.com/office/drawing/2014/main" id="{47F051E9-5C46-D14E-A4BF-4E83365FEEDD}"/>
              </a:ext>
            </a:extLst>
          </p:cNvPr>
          <p:cNvSpPr txBox="1"/>
          <p:nvPr/>
        </p:nvSpPr>
        <p:spPr>
          <a:xfrm>
            <a:off x="3426596" y="2110333"/>
            <a:ext cx="2612254" cy="1354217"/>
          </a:xfrm>
          <a:prstGeom prst="rect">
            <a:avLst/>
          </a:prstGeom>
          <a:noFill/>
        </p:spPr>
        <p:txBody>
          <a:bodyPr wrap="none" rtlCol="0">
            <a:spAutoFit/>
          </a:bodyPr>
          <a:lstStyle/>
          <a:p>
            <a:r>
              <a:rPr lang="en-US" sz="2800" dirty="0">
                <a:solidFill>
                  <a:schemeClr val="accent2"/>
                </a:solidFill>
              </a:rPr>
              <a:t>E.g.</a:t>
            </a:r>
          </a:p>
          <a:p>
            <a:r>
              <a:rPr lang="en-US" dirty="0"/>
              <a:t>Data Controller Registers</a:t>
            </a:r>
          </a:p>
          <a:p>
            <a:r>
              <a:rPr lang="en-US" dirty="0"/>
              <a:t>Subject Access Requests</a:t>
            </a:r>
          </a:p>
          <a:p>
            <a:r>
              <a:rPr lang="en-US" dirty="0"/>
              <a:t>Open Access Data</a:t>
            </a:r>
          </a:p>
        </p:txBody>
      </p:sp>
      <p:sp>
        <p:nvSpPr>
          <p:cNvPr id="7" name="Rectangle 6">
            <a:extLst>
              <a:ext uri="{FF2B5EF4-FFF2-40B4-BE49-F238E27FC236}">
                <a16:creationId xmlns:a16="http://schemas.microsoft.com/office/drawing/2014/main" id="{2DEDEBD6-74EA-6848-A3BB-2AF85D3D886C}"/>
              </a:ext>
            </a:extLst>
          </p:cNvPr>
          <p:cNvSpPr/>
          <p:nvPr/>
        </p:nvSpPr>
        <p:spPr>
          <a:xfrm>
            <a:off x="3216536" y="3937299"/>
            <a:ext cx="5841403" cy="85695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But</a:t>
            </a:r>
            <a:r>
              <a:rPr lang="en-US" b="1" dirty="0"/>
              <a:t> Power Imbalance </a:t>
            </a:r>
            <a:r>
              <a:rPr lang="en-US" dirty="0"/>
              <a:t>works against the individual – information asymmetry, rational ignorance, etc.</a:t>
            </a:r>
          </a:p>
        </p:txBody>
      </p:sp>
    </p:spTree>
    <p:extLst>
      <p:ext uri="{BB962C8B-B14F-4D97-AF65-F5344CB8AC3E}">
        <p14:creationId xmlns:p14="http://schemas.microsoft.com/office/powerpoint/2010/main" val="2881250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74" name="Group 7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342900"/>
            <a:ext cx="2777491" cy="4451349"/>
            <a:chOff x="438068" y="457200"/>
            <a:chExt cx="3703320" cy="5935132"/>
          </a:xfrm>
        </p:grpSpPr>
        <p:sp>
          <p:nvSpPr>
            <p:cNvPr id="75" name="Rectangle 7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7171" name="Rectangle 3"/>
          <p:cNvSpPr>
            <a:spLocks noGrp="1" noChangeArrowheads="1"/>
          </p:cNvSpPr>
          <p:nvPr>
            <p:ph sz="quarter" idx="13"/>
          </p:nvPr>
        </p:nvSpPr>
        <p:spPr>
          <a:xfrm>
            <a:off x="527125" y="1401952"/>
            <a:ext cx="2362732" cy="3277998"/>
          </a:xfrm>
          <a:prstGeom prst="rect">
            <a:avLst/>
          </a:prstGeom>
        </p:spPr>
        <p:txBody>
          <a:bodyPr anchor="t">
            <a:normAutofit/>
          </a:bodyPr>
          <a:lstStyle/>
          <a:p>
            <a:pPr algn="ctr">
              <a:buFontTx/>
              <a:buNone/>
            </a:pPr>
            <a:r>
              <a:rPr lang="en-US" sz="2800" dirty="0">
                <a:solidFill>
                  <a:schemeClr val="bg1"/>
                </a:solidFill>
              </a:rPr>
              <a:t>Purpose</a:t>
            </a:r>
          </a:p>
          <a:p>
            <a:pPr algn="ctr">
              <a:buFontTx/>
              <a:buNone/>
            </a:pPr>
            <a:r>
              <a:rPr lang="en-US" sz="2800" dirty="0">
                <a:solidFill>
                  <a:schemeClr val="bg1"/>
                </a:solidFill>
              </a:rPr>
              <a:t>Limitation</a:t>
            </a:r>
          </a:p>
        </p:txBody>
      </p:sp>
      <p:sp>
        <p:nvSpPr>
          <p:cNvPr id="2" name="Oval 1">
            <a:extLst>
              <a:ext uri="{FF2B5EF4-FFF2-40B4-BE49-F238E27FC236}">
                <a16:creationId xmlns:a16="http://schemas.microsoft.com/office/drawing/2014/main" id="{9C17FE6B-8BB7-EE4D-B882-F4652F3DB5D4}"/>
              </a:ext>
            </a:extLst>
          </p:cNvPr>
          <p:cNvSpPr/>
          <p:nvPr/>
        </p:nvSpPr>
        <p:spPr>
          <a:xfrm>
            <a:off x="1259651" y="243776"/>
            <a:ext cx="914400" cy="914400"/>
          </a:xfrm>
          <a:prstGeom prst="ellipse">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D1434"/>
                </a:solidFill>
                <a:effectLst/>
                <a:uLnTx/>
                <a:uFillTx/>
                <a:latin typeface="Gill Sans MT" panose="020B0502020104020203"/>
                <a:ea typeface="+mn-ea"/>
                <a:cs typeface="+mn-cs"/>
              </a:rPr>
              <a:t>2</a:t>
            </a:r>
          </a:p>
        </p:txBody>
      </p:sp>
      <p:sp>
        <p:nvSpPr>
          <p:cNvPr id="8" name="Rectangle 7">
            <a:extLst>
              <a:ext uri="{FF2B5EF4-FFF2-40B4-BE49-F238E27FC236}">
                <a16:creationId xmlns:a16="http://schemas.microsoft.com/office/drawing/2014/main" id="{8F5D7E2F-D699-D64B-BA1D-C2B6884C8D3D}"/>
              </a:ext>
            </a:extLst>
          </p:cNvPr>
          <p:cNvSpPr/>
          <p:nvPr/>
        </p:nvSpPr>
        <p:spPr>
          <a:xfrm>
            <a:off x="3373025" y="463550"/>
            <a:ext cx="5442424" cy="646331"/>
          </a:xfrm>
          <a:prstGeom prst="rect">
            <a:avLst/>
          </a:prstGeom>
        </p:spPr>
        <p:txBody>
          <a:bodyPr wrap="square">
            <a:spAutoFit/>
          </a:bodyPr>
          <a:lstStyle/>
          <a:p>
            <a:r>
              <a:rPr lang="en-GB" dirty="0">
                <a:solidFill>
                  <a:schemeClr val="accent1"/>
                </a:solidFill>
                <a:ea typeface="SimSun" panose="02010600030101010101" pitchFamily="2" charset="-122"/>
              </a:rPr>
              <a:t>Data must be collected for a defined purpose, and cannot be used later for another</a:t>
            </a:r>
            <a:endParaRPr lang="en-US" dirty="0">
              <a:solidFill>
                <a:schemeClr val="accent1"/>
              </a:solidFill>
            </a:endParaRPr>
          </a:p>
        </p:txBody>
      </p:sp>
      <p:sp>
        <p:nvSpPr>
          <p:cNvPr id="10" name="Rectangle 9">
            <a:extLst>
              <a:ext uri="{FF2B5EF4-FFF2-40B4-BE49-F238E27FC236}">
                <a16:creationId xmlns:a16="http://schemas.microsoft.com/office/drawing/2014/main" id="{96DF142C-4278-FD46-B84D-5844306748EB}"/>
              </a:ext>
            </a:extLst>
          </p:cNvPr>
          <p:cNvSpPr/>
          <p:nvPr/>
        </p:nvSpPr>
        <p:spPr>
          <a:xfrm>
            <a:off x="3216536" y="3937299"/>
            <a:ext cx="5841403" cy="85695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Doesn’t include the Extended Digital Self, data transfers not covered, and what is a purpose anyway?</a:t>
            </a:r>
          </a:p>
        </p:txBody>
      </p:sp>
      <p:pic>
        <p:nvPicPr>
          <p:cNvPr id="3" name="Picture 2">
            <a:extLst>
              <a:ext uri="{FF2B5EF4-FFF2-40B4-BE49-F238E27FC236}">
                <a16:creationId xmlns:a16="http://schemas.microsoft.com/office/drawing/2014/main" id="{EA1CE5F2-7060-4548-91F9-6929E4B397D6}"/>
              </a:ext>
            </a:extLst>
          </p:cNvPr>
          <p:cNvPicPr>
            <a:picLocks noChangeAspect="1"/>
          </p:cNvPicPr>
          <p:nvPr/>
        </p:nvPicPr>
        <p:blipFill>
          <a:blip r:embed="rId3"/>
          <a:stretch>
            <a:fillRect/>
          </a:stretch>
        </p:blipFill>
        <p:spPr>
          <a:xfrm>
            <a:off x="3216536" y="1158175"/>
            <a:ext cx="5841402" cy="2779123"/>
          </a:xfrm>
          <a:prstGeom prst="rect">
            <a:avLst/>
          </a:prstGeom>
        </p:spPr>
      </p:pic>
    </p:spTree>
    <p:extLst>
      <p:ext uri="{BB962C8B-B14F-4D97-AF65-F5344CB8AC3E}">
        <p14:creationId xmlns:p14="http://schemas.microsoft.com/office/powerpoint/2010/main" val="3377915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74" name="Group 7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342900"/>
            <a:ext cx="2777491" cy="4451349"/>
            <a:chOff x="438068" y="457200"/>
            <a:chExt cx="3703320" cy="5935132"/>
          </a:xfrm>
        </p:grpSpPr>
        <p:sp>
          <p:nvSpPr>
            <p:cNvPr id="75" name="Rectangle 7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7171" name="Rectangle 3"/>
          <p:cNvSpPr>
            <a:spLocks noGrp="1" noChangeArrowheads="1"/>
          </p:cNvSpPr>
          <p:nvPr>
            <p:ph sz="quarter" idx="13"/>
          </p:nvPr>
        </p:nvSpPr>
        <p:spPr>
          <a:xfrm>
            <a:off x="527125" y="1401952"/>
            <a:ext cx="2362732" cy="3277998"/>
          </a:xfrm>
          <a:prstGeom prst="rect">
            <a:avLst/>
          </a:prstGeom>
        </p:spPr>
        <p:txBody>
          <a:bodyPr anchor="t">
            <a:normAutofit/>
          </a:bodyPr>
          <a:lstStyle/>
          <a:p>
            <a:pPr algn="ctr">
              <a:buFontTx/>
              <a:buNone/>
            </a:pPr>
            <a:r>
              <a:rPr lang="en-US" sz="2800" dirty="0">
                <a:solidFill>
                  <a:schemeClr val="bg1"/>
                </a:solidFill>
              </a:rPr>
              <a:t>Self-Management</a:t>
            </a:r>
          </a:p>
        </p:txBody>
      </p:sp>
      <p:sp>
        <p:nvSpPr>
          <p:cNvPr id="2" name="Oval 1">
            <a:extLst>
              <a:ext uri="{FF2B5EF4-FFF2-40B4-BE49-F238E27FC236}">
                <a16:creationId xmlns:a16="http://schemas.microsoft.com/office/drawing/2014/main" id="{9C17FE6B-8BB7-EE4D-B882-F4652F3DB5D4}"/>
              </a:ext>
            </a:extLst>
          </p:cNvPr>
          <p:cNvSpPr/>
          <p:nvPr/>
        </p:nvSpPr>
        <p:spPr>
          <a:xfrm>
            <a:off x="1259651" y="243776"/>
            <a:ext cx="914400" cy="914400"/>
          </a:xfrm>
          <a:prstGeom prst="ellipse">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D1434"/>
                </a:solidFill>
                <a:effectLst/>
                <a:uLnTx/>
                <a:uFillTx/>
                <a:latin typeface="Gill Sans MT" panose="020B0502020104020203"/>
                <a:ea typeface="+mn-ea"/>
                <a:cs typeface="+mn-cs"/>
              </a:rPr>
              <a:t>3</a:t>
            </a:r>
          </a:p>
        </p:txBody>
      </p:sp>
      <p:sp>
        <p:nvSpPr>
          <p:cNvPr id="8" name="Rectangle 7">
            <a:extLst>
              <a:ext uri="{FF2B5EF4-FFF2-40B4-BE49-F238E27FC236}">
                <a16:creationId xmlns:a16="http://schemas.microsoft.com/office/drawing/2014/main" id="{C1A18888-4B80-DD42-BA61-16C57B7D7511}"/>
              </a:ext>
            </a:extLst>
          </p:cNvPr>
          <p:cNvSpPr/>
          <p:nvPr/>
        </p:nvSpPr>
        <p:spPr>
          <a:xfrm>
            <a:off x="3373025" y="501169"/>
            <a:ext cx="5442424" cy="369332"/>
          </a:xfrm>
          <a:prstGeom prst="rect">
            <a:avLst/>
          </a:prstGeom>
        </p:spPr>
        <p:txBody>
          <a:bodyPr wrap="square">
            <a:spAutoFit/>
          </a:bodyPr>
          <a:lstStyle/>
          <a:p>
            <a:r>
              <a:rPr lang="en-GB" dirty="0">
                <a:solidFill>
                  <a:schemeClr val="accent1"/>
                </a:solidFill>
                <a:ea typeface="SimSun" panose="02010600030101010101" pitchFamily="2" charset="-122"/>
              </a:rPr>
              <a:t>Giving users more direct control over their data</a:t>
            </a:r>
            <a:endParaRPr lang="en-US" dirty="0">
              <a:solidFill>
                <a:schemeClr val="accent1"/>
              </a:solidFill>
            </a:endParaRPr>
          </a:p>
        </p:txBody>
      </p:sp>
      <p:sp>
        <p:nvSpPr>
          <p:cNvPr id="10" name="Rectangle 9">
            <a:extLst>
              <a:ext uri="{FF2B5EF4-FFF2-40B4-BE49-F238E27FC236}">
                <a16:creationId xmlns:a16="http://schemas.microsoft.com/office/drawing/2014/main" id="{D4D8D593-CFBD-CC40-A3F2-EC1C151D8224}"/>
              </a:ext>
            </a:extLst>
          </p:cNvPr>
          <p:cNvSpPr/>
          <p:nvPr/>
        </p:nvSpPr>
        <p:spPr>
          <a:xfrm>
            <a:off x="3216536" y="3937299"/>
            <a:ext cx="5841403" cy="85695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Privacy Policies are not readable/understandable, Data Managers lack integration and are a security risk</a:t>
            </a:r>
          </a:p>
        </p:txBody>
      </p:sp>
      <p:pic>
        <p:nvPicPr>
          <p:cNvPr id="3" name="Picture 2">
            <a:extLst>
              <a:ext uri="{FF2B5EF4-FFF2-40B4-BE49-F238E27FC236}">
                <a16:creationId xmlns:a16="http://schemas.microsoft.com/office/drawing/2014/main" id="{4C11D8F8-279B-B844-9537-4537EDD1A293}"/>
              </a:ext>
            </a:extLst>
          </p:cNvPr>
          <p:cNvPicPr>
            <a:picLocks noChangeAspect="1"/>
          </p:cNvPicPr>
          <p:nvPr/>
        </p:nvPicPr>
        <p:blipFill>
          <a:blip r:embed="rId3"/>
          <a:stretch>
            <a:fillRect/>
          </a:stretch>
        </p:blipFill>
        <p:spPr>
          <a:xfrm>
            <a:off x="4011301" y="1158176"/>
            <a:ext cx="5041154" cy="2779123"/>
          </a:xfrm>
          <a:prstGeom prst="rect">
            <a:avLst/>
          </a:prstGeom>
          <a:solidFill>
            <a:schemeClr val="bg1"/>
          </a:solidFill>
        </p:spPr>
      </p:pic>
      <p:sp>
        <p:nvSpPr>
          <p:cNvPr id="4" name="Rectangle 3">
            <a:extLst>
              <a:ext uri="{FF2B5EF4-FFF2-40B4-BE49-F238E27FC236}">
                <a16:creationId xmlns:a16="http://schemas.microsoft.com/office/drawing/2014/main" id="{B39C09AF-CFF5-B94A-BA5F-9483C73873F3}"/>
              </a:ext>
            </a:extLst>
          </p:cNvPr>
          <p:cNvSpPr/>
          <p:nvPr/>
        </p:nvSpPr>
        <p:spPr>
          <a:xfrm>
            <a:off x="3958693" y="1158176"/>
            <a:ext cx="5093762" cy="2779123"/>
          </a:xfrm>
          <a:prstGeom prst="rect">
            <a:avLst/>
          </a:prstGeom>
          <a:gradFill flip="none" rotWithShape="1">
            <a:gsLst>
              <a:gs pos="26992">
                <a:srgbClr val="F6F8F8"/>
              </a:gs>
              <a:gs pos="22000">
                <a:srgbClr val="F8F9F9"/>
              </a:gs>
              <a:gs pos="0">
                <a:schemeClr val="bg1"/>
              </a:gs>
              <a:gs pos="100000">
                <a:schemeClr val="accent4">
                  <a:lumMod val="30000"/>
                  <a:lumOff val="7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E839AF9-4DB4-8E4D-86CE-66EEF14013F0}"/>
              </a:ext>
            </a:extLst>
          </p:cNvPr>
          <p:cNvSpPr txBox="1"/>
          <p:nvPr/>
        </p:nvSpPr>
        <p:spPr>
          <a:xfrm>
            <a:off x="3426596" y="2110333"/>
            <a:ext cx="2429511" cy="1077218"/>
          </a:xfrm>
          <a:prstGeom prst="rect">
            <a:avLst/>
          </a:prstGeom>
          <a:noFill/>
        </p:spPr>
        <p:txBody>
          <a:bodyPr wrap="none" rtlCol="0">
            <a:spAutoFit/>
          </a:bodyPr>
          <a:lstStyle/>
          <a:p>
            <a:r>
              <a:rPr lang="en-US" sz="2800" dirty="0">
                <a:solidFill>
                  <a:schemeClr val="accent2"/>
                </a:solidFill>
              </a:rPr>
              <a:t>E.g.</a:t>
            </a:r>
          </a:p>
          <a:p>
            <a:r>
              <a:rPr lang="en-US" dirty="0"/>
              <a:t>Privacy Policies</a:t>
            </a:r>
          </a:p>
          <a:p>
            <a:r>
              <a:rPr lang="en-US" dirty="0"/>
              <a:t>Personal Data Managers</a:t>
            </a:r>
          </a:p>
        </p:txBody>
      </p:sp>
    </p:spTree>
    <p:extLst>
      <p:ext uri="{BB962C8B-B14F-4D97-AF65-F5344CB8AC3E}">
        <p14:creationId xmlns:p14="http://schemas.microsoft.com/office/powerpoint/2010/main" val="1591960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74" name="Group 7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342900"/>
            <a:ext cx="2777491" cy="4451349"/>
            <a:chOff x="438068" y="457200"/>
            <a:chExt cx="3703320" cy="5935132"/>
          </a:xfrm>
        </p:grpSpPr>
        <p:sp>
          <p:nvSpPr>
            <p:cNvPr id="75" name="Rectangle 7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7171" name="Rectangle 3"/>
          <p:cNvSpPr>
            <a:spLocks noGrp="1" noChangeArrowheads="1"/>
          </p:cNvSpPr>
          <p:nvPr>
            <p:ph sz="quarter" idx="13"/>
          </p:nvPr>
        </p:nvSpPr>
        <p:spPr>
          <a:xfrm>
            <a:off x="527125" y="1401952"/>
            <a:ext cx="2362732" cy="3277998"/>
          </a:xfrm>
          <a:prstGeom prst="rect">
            <a:avLst/>
          </a:prstGeom>
        </p:spPr>
        <p:txBody>
          <a:bodyPr anchor="t">
            <a:normAutofit/>
          </a:bodyPr>
          <a:lstStyle/>
          <a:p>
            <a:pPr algn="ctr">
              <a:buFontTx/>
              <a:buNone/>
            </a:pPr>
            <a:r>
              <a:rPr lang="en-US" sz="2800" dirty="0">
                <a:solidFill>
                  <a:schemeClr val="bg1"/>
                </a:solidFill>
              </a:rPr>
              <a:t>Right To Be Forgotten</a:t>
            </a:r>
          </a:p>
        </p:txBody>
      </p:sp>
      <p:sp>
        <p:nvSpPr>
          <p:cNvPr id="2" name="Oval 1">
            <a:extLst>
              <a:ext uri="{FF2B5EF4-FFF2-40B4-BE49-F238E27FC236}">
                <a16:creationId xmlns:a16="http://schemas.microsoft.com/office/drawing/2014/main" id="{9C17FE6B-8BB7-EE4D-B882-F4652F3DB5D4}"/>
              </a:ext>
            </a:extLst>
          </p:cNvPr>
          <p:cNvSpPr/>
          <p:nvPr/>
        </p:nvSpPr>
        <p:spPr>
          <a:xfrm>
            <a:off x="1259651" y="243776"/>
            <a:ext cx="914400" cy="914400"/>
          </a:xfrm>
          <a:prstGeom prst="ellipse">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D1434"/>
                </a:solidFill>
                <a:effectLst/>
                <a:uLnTx/>
                <a:uFillTx/>
                <a:latin typeface="Gill Sans MT" panose="020B0502020104020203"/>
                <a:ea typeface="+mn-ea"/>
                <a:cs typeface="+mn-cs"/>
              </a:rPr>
              <a:t>4</a:t>
            </a:r>
          </a:p>
        </p:txBody>
      </p:sp>
      <p:sp>
        <p:nvSpPr>
          <p:cNvPr id="9" name="Rectangle 8">
            <a:extLst>
              <a:ext uri="{FF2B5EF4-FFF2-40B4-BE49-F238E27FC236}">
                <a16:creationId xmlns:a16="http://schemas.microsoft.com/office/drawing/2014/main" id="{798352F8-C983-704C-ABDE-336DBA1D3C21}"/>
              </a:ext>
            </a:extLst>
          </p:cNvPr>
          <p:cNvSpPr/>
          <p:nvPr/>
        </p:nvSpPr>
        <p:spPr>
          <a:xfrm>
            <a:off x="3216536" y="3937299"/>
            <a:ext cx="5841403" cy="85695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Can conflict with freedom of expression, or public interest,</a:t>
            </a:r>
          </a:p>
          <a:p>
            <a:pPr algn="ctr"/>
            <a:r>
              <a:rPr lang="en-US" dirty="0"/>
              <a:t>Requires a proactive formal request</a:t>
            </a:r>
          </a:p>
        </p:txBody>
      </p:sp>
      <p:pic>
        <p:nvPicPr>
          <p:cNvPr id="4" name="Picture 3">
            <a:extLst>
              <a:ext uri="{FF2B5EF4-FFF2-40B4-BE49-F238E27FC236}">
                <a16:creationId xmlns:a16="http://schemas.microsoft.com/office/drawing/2014/main" id="{6EDD5EE7-6A3C-304D-BBB2-FD57F7690C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9124" y="1537154"/>
            <a:ext cx="3958815" cy="2400145"/>
          </a:xfrm>
          <a:prstGeom prst="rect">
            <a:avLst/>
          </a:prstGeom>
        </p:spPr>
      </p:pic>
      <p:sp>
        <p:nvSpPr>
          <p:cNvPr id="11" name="Rectangle 10">
            <a:extLst>
              <a:ext uri="{FF2B5EF4-FFF2-40B4-BE49-F238E27FC236}">
                <a16:creationId xmlns:a16="http://schemas.microsoft.com/office/drawing/2014/main" id="{70C34729-4289-7B4C-A3DD-DB40695028FA}"/>
              </a:ext>
            </a:extLst>
          </p:cNvPr>
          <p:cNvSpPr/>
          <p:nvPr/>
        </p:nvSpPr>
        <p:spPr>
          <a:xfrm>
            <a:off x="3216536" y="1537154"/>
            <a:ext cx="5841403" cy="2400145"/>
          </a:xfrm>
          <a:prstGeom prst="rect">
            <a:avLst/>
          </a:prstGeom>
          <a:gradFill flip="none" rotWithShape="1">
            <a:gsLst>
              <a:gs pos="37000">
                <a:schemeClr val="bg1"/>
              </a:gs>
              <a:gs pos="60000">
                <a:schemeClr val="bg1">
                  <a:alpha val="90000"/>
                </a:schemeClr>
              </a:gs>
              <a:gs pos="100000">
                <a:schemeClr val="accent4">
                  <a:lumMod val="30000"/>
                  <a:lumOff val="70000"/>
                  <a:alpha val="6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DECE0C-8C38-3C49-B183-9CB53395749D}"/>
              </a:ext>
            </a:extLst>
          </p:cNvPr>
          <p:cNvSpPr/>
          <p:nvPr/>
        </p:nvSpPr>
        <p:spPr>
          <a:xfrm>
            <a:off x="3373024" y="378524"/>
            <a:ext cx="5028697" cy="1292662"/>
          </a:xfrm>
          <a:prstGeom prst="rect">
            <a:avLst/>
          </a:prstGeom>
        </p:spPr>
        <p:txBody>
          <a:bodyPr wrap="square">
            <a:spAutoFit/>
          </a:bodyPr>
          <a:lstStyle/>
          <a:p>
            <a:r>
              <a:rPr lang="en-GB" dirty="0"/>
              <a:t>Established in the European Court of Justice in 2014</a:t>
            </a:r>
          </a:p>
          <a:p>
            <a:r>
              <a:rPr lang="en-GB" dirty="0"/>
              <a:t>Became ‘</a:t>
            </a:r>
            <a:r>
              <a:rPr lang="en-GB" i="1" dirty="0"/>
              <a:t>The Right to Erasure</a:t>
            </a:r>
            <a:r>
              <a:rPr lang="en-GB" dirty="0"/>
              <a:t>’ in the GDPR </a:t>
            </a:r>
          </a:p>
          <a:p>
            <a:endParaRPr lang="en-GB" dirty="0"/>
          </a:p>
          <a:p>
            <a:endParaRPr lang="en-GB" sz="2400" dirty="0">
              <a:solidFill>
                <a:schemeClr val="accent2"/>
              </a:solidFill>
            </a:endParaRPr>
          </a:p>
        </p:txBody>
      </p:sp>
      <p:sp>
        <p:nvSpPr>
          <p:cNvPr id="5" name="Rectangle 4">
            <a:extLst>
              <a:ext uri="{FF2B5EF4-FFF2-40B4-BE49-F238E27FC236}">
                <a16:creationId xmlns:a16="http://schemas.microsoft.com/office/drawing/2014/main" id="{7344DC46-3F16-BA44-9ADA-1AE39CA2DEE4}"/>
              </a:ext>
            </a:extLst>
          </p:cNvPr>
          <p:cNvSpPr/>
          <p:nvPr/>
        </p:nvSpPr>
        <p:spPr>
          <a:xfrm>
            <a:off x="3372134" y="1671186"/>
            <a:ext cx="4572000" cy="1569660"/>
          </a:xfrm>
          <a:prstGeom prst="rect">
            <a:avLst/>
          </a:prstGeom>
        </p:spPr>
        <p:txBody>
          <a:bodyPr>
            <a:spAutoFit/>
          </a:bodyPr>
          <a:lstStyle/>
          <a:p>
            <a:r>
              <a:rPr lang="en-GB" sz="2400" dirty="0">
                <a:solidFill>
                  <a:schemeClr val="accent2"/>
                </a:solidFill>
              </a:rPr>
              <a:t>Applies</a:t>
            </a:r>
            <a:r>
              <a:rPr lang="en-GB" dirty="0"/>
              <a:t> </a:t>
            </a:r>
          </a:p>
          <a:p>
            <a:r>
              <a:rPr lang="en-GB" dirty="0"/>
              <a:t>to personal data that is considered:</a:t>
            </a:r>
          </a:p>
          <a:p>
            <a:r>
              <a:rPr lang="en-GB" b="1" dirty="0">
                <a:solidFill>
                  <a:schemeClr val="accent1"/>
                </a:solidFill>
              </a:rPr>
              <a:t>	inadequate, </a:t>
            </a:r>
          </a:p>
          <a:p>
            <a:r>
              <a:rPr lang="en-GB" b="1" dirty="0">
                <a:solidFill>
                  <a:schemeClr val="accent1"/>
                </a:solidFill>
              </a:rPr>
              <a:t>	irrelevant, </a:t>
            </a:r>
          </a:p>
          <a:p>
            <a:r>
              <a:rPr lang="en-GB" b="1" dirty="0">
                <a:solidFill>
                  <a:schemeClr val="accent1"/>
                </a:solidFill>
              </a:rPr>
              <a:t>	or no longer relevant </a:t>
            </a:r>
            <a:endParaRPr lang="en-US" b="1" dirty="0">
              <a:solidFill>
                <a:schemeClr val="accent1"/>
              </a:solidFill>
            </a:endParaRPr>
          </a:p>
        </p:txBody>
      </p:sp>
    </p:spTree>
    <p:extLst>
      <p:ext uri="{BB962C8B-B14F-4D97-AF65-F5344CB8AC3E}">
        <p14:creationId xmlns:p14="http://schemas.microsoft.com/office/powerpoint/2010/main" val="2762051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74" name="Group 7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342900"/>
            <a:ext cx="2777491" cy="4451349"/>
            <a:chOff x="438068" y="457200"/>
            <a:chExt cx="3703320" cy="5935132"/>
          </a:xfrm>
        </p:grpSpPr>
        <p:sp>
          <p:nvSpPr>
            <p:cNvPr id="75" name="Rectangle 7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7171" name="Rectangle 3"/>
          <p:cNvSpPr>
            <a:spLocks noGrp="1" noChangeArrowheads="1"/>
          </p:cNvSpPr>
          <p:nvPr>
            <p:ph sz="quarter" idx="13"/>
          </p:nvPr>
        </p:nvSpPr>
        <p:spPr>
          <a:xfrm>
            <a:off x="527125" y="1401952"/>
            <a:ext cx="2362732" cy="3277998"/>
          </a:xfrm>
          <a:prstGeom prst="rect">
            <a:avLst/>
          </a:prstGeom>
        </p:spPr>
        <p:txBody>
          <a:bodyPr anchor="t">
            <a:normAutofit/>
          </a:bodyPr>
          <a:lstStyle/>
          <a:p>
            <a:pPr algn="ctr">
              <a:buFontTx/>
              <a:buNone/>
            </a:pPr>
            <a:r>
              <a:rPr lang="en-US" sz="2800" dirty="0">
                <a:solidFill>
                  <a:schemeClr val="bg1"/>
                </a:solidFill>
              </a:rPr>
              <a:t>Data Amnesia</a:t>
            </a:r>
          </a:p>
        </p:txBody>
      </p:sp>
      <p:sp>
        <p:nvSpPr>
          <p:cNvPr id="2" name="Oval 1">
            <a:extLst>
              <a:ext uri="{FF2B5EF4-FFF2-40B4-BE49-F238E27FC236}">
                <a16:creationId xmlns:a16="http://schemas.microsoft.com/office/drawing/2014/main" id="{9C17FE6B-8BB7-EE4D-B882-F4652F3DB5D4}"/>
              </a:ext>
            </a:extLst>
          </p:cNvPr>
          <p:cNvSpPr/>
          <p:nvPr/>
        </p:nvSpPr>
        <p:spPr>
          <a:xfrm>
            <a:off x="1259651" y="243776"/>
            <a:ext cx="914400" cy="914400"/>
          </a:xfrm>
          <a:prstGeom prst="ellipse">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D1434"/>
                </a:solidFill>
                <a:effectLst/>
                <a:uLnTx/>
                <a:uFillTx/>
                <a:latin typeface="Gill Sans MT" panose="020B0502020104020203"/>
                <a:ea typeface="+mn-ea"/>
                <a:cs typeface="+mn-cs"/>
              </a:rPr>
              <a:t>5</a:t>
            </a:r>
          </a:p>
        </p:txBody>
      </p:sp>
      <p:sp>
        <p:nvSpPr>
          <p:cNvPr id="3" name="Rectangle 2">
            <a:extLst>
              <a:ext uri="{FF2B5EF4-FFF2-40B4-BE49-F238E27FC236}">
                <a16:creationId xmlns:a16="http://schemas.microsoft.com/office/drawing/2014/main" id="{D76404A7-2F3E-B94C-AF0B-5F065BB32C67}"/>
              </a:ext>
            </a:extLst>
          </p:cNvPr>
          <p:cNvSpPr/>
          <p:nvPr/>
        </p:nvSpPr>
        <p:spPr>
          <a:xfrm>
            <a:off x="3433257" y="342900"/>
            <a:ext cx="5381747" cy="646331"/>
          </a:xfrm>
          <a:prstGeom prst="rect">
            <a:avLst/>
          </a:prstGeom>
        </p:spPr>
        <p:txBody>
          <a:bodyPr wrap="square">
            <a:spAutoFit/>
          </a:bodyPr>
          <a:lstStyle/>
          <a:p>
            <a:r>
              <a:rPr lang="en-GB" dirty="0"/>
              <a:t>Societal forgetting - expiry dates attached to data after which </a:t>
            </a:r>
            <a:r>
              <a:rPr lang="en-GB" b="1" dirty="0"/>
              <a:t>it would decay </a:t>
            </a:r>
            <a:r>
              <a:rPr lang="en-GB" dirty="0"/>
              <a:t>in parts or be deleted </a:t>
            </a:r>
            <a:endParaRPr lang="en-US" dirty="0"/>
          </a:p>
        </p:txBody>
      </p:sp>
      <p:sp>
        <p:nvSpPr>
          <p:cNvPr id="4" name="Rectangle 3">
            <a:extLst>
              <a:ext uri="{FF2B5EF4-FFF2-40B4-BE49-F238E27FC236}">
                <a16:creationId xmlns:a16="http://schemas.microsoft.com/office/drawing/2014/main" id="{A8ACBDDE-8138-5A46-9C81-3E385542AD61}"/>
              </a:ext>
            </a:extLst>
          </p:cNvPr>
          <p:cNvSpPr/>
          <p:nvPr/>
        </p:nvSpPr>
        <p:spPr>
          <a:xfrm>
            <a:off x="3433257" y="2105679"/>
            <a:ext cx="4905254" cy="523220"/>
          </a:xfrm>
          <a:prstGeom prst="rect">
            <a:avLst/>
          </a:prstGeom>
        </p:spPr>
        <p:txBody>
          <a:bodyPr wrap="none">
            <a:spAutoFit/>
          </a:bodyPr>
          <a:lstStyle/>
          <a:p>
            <a:r>
              <a:rPr lang="en-GB" dirty="0"/>
              <a:t>requires </a:t>
            </a:r>
            <a:r>
              <a:rPr lang="en-GB" sz="2800" dirty="0">
                <a:solidFill>
                  <a:schemeClr val="accent2"/>
                </a:solidFill>
              </a:rPr>
              <a:t>no intervention </a:t>
            </a:r>
            <a:r>
              <a:rPr lang="en-GB" dirty="0"/>
              <a:t>from individuals </a:t>
            </a:r>
            <a:endParaRPr lang="en-US" dirty="0"/>
          </a:p>
        </p:txBody>
      </p:sp>
      <p:sp>
        <p:nvSpPr>
          <p:cNvPr id="10" name="Rectangle 9">
            <a:extLst>
              <a:ext uri="{FF2B5EF4-FFF2-40B4-BE49-F238E27FC236}">
                <a16:creationId xmlns:a16="http://schemas.microsoft.com/office/drawing/2014/main" id="{CB8B2277-D1DB-7A43-8EBE-0D6D7B9F7305}"/>
              </a:ext>
            </a:extLst>
          </p:cNvPr>
          <p:cNvSpPr/>
          <p:nvPr/>
        </p:nvSpPr>
        <p:spPr>
          <a:xfrm>
            <a:off x="3216536" y="3937299"/>
            <a:ext cx="5841403" cy="85695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What data would be excluded?</a:t>
            </a:r>
          </a:p>
          <a:p>
            <a:pPr algn="ctr"/>
            <a:r>
              <a:rPr lang="en-US" dirty="0"/>
              <a:t>By policy or technical design?</a:t>
            </a:r>
          </a:p>
        </p:txBody>
      </p:sp>
    </p:spTree>
    <p:extLst>
      <p:ext uri="{BB962C8B-B14F-4D97-AF65-F5344CB8AC3E}">
        <p14:creationId xmlns:p14="http://schemas.microsoft.com/office/powerpoint/2010/main" val="3711290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74" name="Group 7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342900"/>
            <a:ext cx="2777491" cy="4451349"/>
            <a:chOff x="438068" y="457200"/>
            <a:chExt cx="3703320" cy="5935132"/>
          </a:xfrm>
        </p:grpSpPr>
        <p:sp>
          <p:nvSpPr>
            <p:cNvPr id="75" name="Rectangle 7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7171" name="Rectangle 3"/>
          <p:cNvSpPr>
            <a:spLocks noGrp="1" noChangeArrowheads="1"/>
          </p:cNvSpPr>
          <p:nvPr>
            <p:ph sz="quarter" idx="13"/>
          </p:nvPr>
        </p:nvSpPr>
        <p:spPr>
          <a:xfrm>
            <a:off x="527125" y="1401952"/>
            <a:ext cx="2362732" cy="3277998"/>
          </a:xfrm>
          <a:prstGeom prst="rect">
            <a:avLst/>
          </a:prstGeom>
        </p:spPr>
        <p:txBody>
          <a:bodyPr anchor="t">
            <a:normAutofit/>
          </a:bodyPr>
          <a:lstStyle/>
          <a:p>
            <a:pPr algn="ctr">
              <a:buFontTx/>
              <a:buNone/>
            </a:pPr>
            <a:r>
              <a:rPr lang="en-US" sz="2800" dirty="0">
                <a:solidFill>
                  <a:schemeClr val="bg1"/>
                </a:solidFill>
              </a:rPr>
              <a:t>Anonymity</a:t>
            </a:r>
          </a:p>
        </p:txBody>
      </p:sp>
      <p:sp>
        <p:nvSpPr>
          <p:cNvPr id="2" name="Oval 1">
            <a:extLst>
              <a:ext uri="{FF2B5EF4-FFF2-40B4-BE49-F238E27FC236}">
                <a16:creationId xmlns:a16="http://schemas.microsoft.com/office/drawing/2014/main" id="{9C17FE6B-8BB7-EE4D-B882-F4652F3DB5D4}"/>
              </a:ext>
            </a:extLst>
          </p:cNvPr>
          <p:cNvSpPr/>
          <p:nvPr/>
        </p:nvSpPr>
        <p:spPr>
          <a:xfrm>
            <a:off x="1259651" y="243776"/>
            <a:ext cx="914400" cy="914400"/>
          </a:xfrm>
          <a:prstGeom prst="ellipse">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D1434"/>
                </a:solidFill>
                <a:effectLst/>
                <a:uLnTx/>
                <a:uFillTx/>
                <a:latin typeface="Gill Sans MT" panose="020B0502020104020203"/>
                <a:ea typeface="+mn-ea"/>
                <a:cs typeface="+mn-cs"/>
              </a:rPr>
              <a:t>6</a:t>
            </a:r>
          </a:p>
        </p:txBody>
      </p:sp>
      <p:sp>
        <p:nvSpPr>
          <p:cNvPr id="3" name="Rectangle 2">
            <a:extLst>
              <a:ext uri="{FF2B5EF4-FFF2-40B4-BE49-F238E27FC236}">
                <a16:creationId xmlns:a16="http://schemas.microsoft.com/office/drawing/2014/main" id="{3F4FCDC8-B2D7-434A-8A78-760B7D9EC610}"/>
              </a:ext>
            </a:extLst>
          </p:cNvPr>
          <p:cNvSpPr/>
          <p:nvPr/>
        </p:nvSpPr>
        <p:spPr>
          <a:xfrm>
            <a:off x="3373025" y="342900"/>
            <a:ext cx="5545064" cy="646331"/>
          </a:xfrm>
          <a:prstGeom prst="rect">
            <a:avLst/>
          </a:prstGeom>
        </p:spPr>
        <p:txBody>
          <a:bodyPr wrap="square">
            <a:spAutoFit/>
          </a:bodyPr>
          <a:lstStyle/>
          <a:p>
            <a:r>
              <a:rPr lang="en-GB" dirty="0"/>
              <a:t>The strategy to </a:t>
            </a:r>
            <a:r>
              <a:rPr lang="en-GB" b="1" dirty="0"/>
              <a:t>remove or encrypt information </a:t>
            </a:r>
            <a:r>
              <a:rPr lang="en-GB" dirty="0"/>
              <a:t>that can be used to identify an individual</a:t>
            </a:r>
            <a:endParaRPr lang="en-US" dirty="0"/>
          </a:p>
        </p:txBody>
      </p:sp>
      <p:sp>
        <p:nvSpPr>
          <p:cNvPr id="9" name="TextBox 8">
            <a:extLst>
              <a:ext uri="{FF2B5EF4-FFF2-40B4-BE49-F238E27FC236}">
                <a16:creationId xmlns:a16="http://schemas.microsoft.com/office/drawing/2014/main" id="{ABDABC96-8C1B-934C-9669-EB8AA9B2BC30}"/>
              </a:ext>
            </a:extLst>
          </p:cNvPr>
          <p:cNvSpPr txBox="1"/>
          <p:nvPr/>
        </p:nvSpPr>
        <p:spPr>
          <a:xfrm>
            <a:off x="3373025" y="1787604"/>
            <a:ext cx="2767296" cy="1077218"/>
          </a:xfrm>
          <a:prstGeom prst="rect">
            <a:avLst/>
          </a:prstGeom>
          <a:noFill/>
        </p:spPr>
        <p:txBody>
          <a:bodyPr wrap="none" rtlCol="0">
            <a:spAutoFit/>
          </a:bodyPr>
          <a:lstStyle/>
          <a:p>
            <a:r>
              <a:rPr lang="en-US" sz="2800" dirty="0">
                <a:solidFill>
                  <a:schemeClr val="accent2"/>
                </a:solidFill>
              </a:rPr>
              <a:t>E.g.</a:t>
            </a:r>
          </a:p>
          <a:p>
            <a:r>
              <a:rPr lang="en-US" dirty="0"/>
              <a:t>Network/Data modification</a:t>
            </a:r>
          </a:p>
          <a:p>
            <a:r>
              <a:rPr lang="en-US" dirty="0"/>
              <a:t>Entity Clustering</a:t>
            </a:r>
          </a:p>
        </p:txBody>
      </p:sp>
      <p:sp>
        <p:nvSpPr>
          <p:cNvPr id="10" name="Rectangle 9">
            <a:extLst>
              <a:ext uri="{FF2B5EF4-FFF2-40B4-BE49-F238E27FC236}">
                <a16:creationId xmlns:a16="http://schemas.microsoft.com/office/drawing/2014/main" id="{4FAC7AFC-B202-9245-9283-B5C635EBDACA}"/>
              </a:ext>
            </a:extLst>
          </p:cNvPr>
          <p:cNvSpPr/>
          <p:nvPr/>
        </p:nvSpPr>
        <p:spPr>
          <a:xfrm>
            <a:off x="3216536" y="3937299"/>
            <a:ext cx="5841403" cy="85695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Complex</a:t>
            </a:r>
            <a:r>
              <a:rPr lang="en-US" dirty="0"/>
              <a:t> and </a:t>
            </a:r>
            <a:r>
              <a:rPr lang="en-US" b="1" dirty="0"/>
              <a:t>Cumbersome</a:t>
            </a:r>
          </a:p>
          <a:p>
            <a:pPr algn="ctr"/>
            <a:r>
              <a:rPr lang="en-US" dirty="0"/>
              <a:t>Can </a:t>
            </a:r>
            <a:r>
              <a:rPr lang="en-US" b="1" dirty="0"/>
              <a:t>Distort</a:t>
            </a:r>
            <a:r>
              <a:rPr lang="en-US" dirty="0"/>
              <a:t> the data</a:t>
            </a:r>
          </a:p>
        </p:txBody>
      </p:sp>
    </p:spTree>
    <p:extLst>
      <p:ext uri="{BB962C8B-B14F-4D97-AF65-F5344CB8AC3E}">
        <p14:creationId xmlns:p14="http://schemas.microsoft.com/office/powerpoint/2010/main" val="2762597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74" name="Group 7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342900"/>
            <a:ext cx="2777491" cy="4451349"/>
            <a:chOff x="438068" y="457200"/>
            <a:chExt cx="3703320" cy="5935132"/>
          </a:xfrm>
        </p:grpSpPr>
        <p:sp>
          <p:nvSpPr>
            <p:cNvPr id="75" name="Rectangle 7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7171" name="Rectangle 3"/>
          <p:cNvSpPr>
            <a:spLocks noGrp="1" noChangeArrowheads="1"/>
          </p:cNvSpPr>
          <p:nvPr>
            <p:ph sz="quarter" idx="13"/>
          </p:nvPr>
        </p:nvSpPr>
        <p:spPr>
          <a:xfrm>
            <a:off x="527125" y="1401952"/>
            <a:ext cx="2362732" cy="3277998"/>
          </a:xfrm>
          <a:prstGeom prst="rect">
            <a:avLst/>
          </a:prstGeom>
        </p:spPr>
        <p:txBody>
          <a:bodyPr anchor="t">
            <a:normAutofit/>
          </a:bodyPr>
          <a:lstStyle/>
          <a:p>
            <a:pPr algn="ctr">
              <a:buFontTx/>
              <a:buNone/>
            </a:pPr>
            <a:r>
              <a:rPr lang="en-US" sz="2800" dirty="0">
                <a:solidFill>
                  <a:schemeClr val="bg1"/>
                </a:solidFill>
              </a:rPr>
              <a:t>Anonymity</a:t>
            </a:r>
          </a:p>
        </p:txBody>
      </p:sp>
      <p:sp>
        <p:nvSpPr>
          <p:cNvPr id="2" name="Oval 1">
            <a:extLst>
              <a:ext uri="{FF2B5EF4-FFF2-40B4-BE49-F238E27FC236}">
                <a16:creationId xmlns:a16="http://schemas.microsoft.com/office/drawing/2014/main" id="{9C17FE6B-8BB7-EE4D-B882-F4652F3DB5D4}"/>
              </a:ext>
            </a:extLst>
          </p:cNvPr>
          <p:cNvSpPr/>
          <p:nvPr/>
        </p:nvSpPr>
        <p:spPr>
          <a:xfrm>
            <a:off x="1259651" y="243776"/>
            <a:ext cx="914400" cy="914400"/>
          </a:xfrm>
          <a:prstGeom prst="ellipse">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D1434"/>
                </a:solidFill>
                <a:effectLst/>
                <a:uLnTx/>
                <a:uFillTx/>
                <a:latin typeface="Gill Sans MT" panose="020B0502020104020203"/>
                <a:ea typeface="+mn-ea"/>
                <a:cs typeface="+mn-cs"/>
              </a:rPr>
              <a:t>6</a:t>
            </a:r>
          </a:p>
        </p:txBody>
      </p:sp>
      <p:sp>
        <p:nvSpPr>
          <p:cNvPr id="3" name="Rectangle 2">
            <a:extLst>
              <a:ext uri="{FF2B5EF4-FFF2-40B4-BE49-F238E27FC236}">
                <a16:creationId xmlns:a16="http://schemas.microsoft.com/office/drawing/2014/main" id="{3F4FCDC8-B2D7-434A-8A78-760B7D9EC610}"/>
              </a:ext>
            </a:extLst>
          </p:cNvPr>
          <p:cNvSpPr/>
          <p:nvPr/>
        </p:nvSpPr>
        <p:spPr>
          <a:xfrm>
            <a:off x="3373025" y="342900"/>
            <a:ext cx="5545064"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The strategy to </a:t>
            </a: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remove or encrypt information </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that can be used to identify an individual</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ABDABC96-8C1B-934C-9669-EB8AA9B2BC30}"/>
              </a:ext>
            </a:extLst>
          </p:cNvPr>
          <p:cNvSpPr txBox="1"/>
          <p:nvPr/>
        </p:nvSpPr>
        <p:spPr>
          <a:xfrm>
            <a:off x="3373025" y="1787604"/>
            <a:ext cx="2767296" cy="107721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903163"/>
                </a:solidFill>
                <a:effectLst/>
                <a:uLnTx/>
                <a:uFillTx/>
                <a:latin typeface="Gill Sans MT" panose="020B0502020104020203"/>
                <a:ea typeface="+mn-ea"/>
                <a:cs typeface="+mn-cs"/>
              </a:rPr>
              <a:t>E.g.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Network/Data modification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Entity Clustering</a:t>
            </a:r>
          </a:p>
        </p:txBody>
      </p:sp>
      <p:sp>
        <p:nvSpPr>
          <p:cNvPr id="10" name="Rectangle 9">
            <a:extLst>
              <a:ext uri="{FF2B5EF4-FFF2-40B4-BE49-F238E27FC236}">
                <a16:creationId xmlns:a16="http://schemas.microsoft.com/office/drawing/2014/main" id="{4FAC7AFC-B202-9245-9283-B5C635EBDACA}"/>
              </a:ext>
            </a:extLst>
          </p:cNvPr>
          <p:cNvSpPr/>
          <p:nvPr/>
        </p:nvSpPr>
        <p:spPr>
          <a:xfrm>
            <a:off x="3216536" y="3937299"/>
            <a:ext cx="5841403" cy="85695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panose="020B0502020104020203"/>
                <a:ea typeface="+mn-ea"/>
                <a:cs typeface="+mn-cs"/>
              </a:rPr>
              <a:t>Complex</a:t>
            </a: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 and </a:t>
            </a:r>
            <a:r>
              <a:rPr kumimoji="0" lang="en-US" sz="1800" b="1" i="0" u="none" strike="noStrike" kern="1200" cap="none" spc="0" normalizeH="0" baseline="0" noProof="0" dirty="0">
                <a:ln>
                  <a:noFill/>
                </a:ln>
                <a:solidFill>
                  <a:prstClr val="white"/>
                </a:solidFill>
                <a:effectLst/>
                <a:uLnTx/>
                <a:uFillTx/>
                <a:latin typeface="Gill Sans MT" panose="020B0502020104020203"/>
                <a:ea typeface="+mn-ea"/>
                <a:cs typeface="+mn-cs"/>
              </a:rPr>
              <a:t>Cumbersome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Can </a:t>
            </a:r>
            <a:r>
              <a:rPr kumimoji="0" lang="en-US" sz="1800" b="1" i="0" u="none" strike="noStrike" kern="1200" cap="none" spc="0" normalizeH="0" baseline="0" noProof="0" dirty="0">
                <a:ln>
                  <a:noFill/>
                </a:ln>
                <a:solidFill>
                  <a:prstClr val="white"/>
                </a:solidFill>
                <a:effectLst/>
                <a:uLnTx/>
                <a:uFillTx/>
                <a:latin typeface="Gill Sans MT" panose="020B0502020104020203"/>
                <a:ea typeface="+mn-ea"/>
                <a:cs typeface="+mn-cs"/>
              </a:rPr>
              <a:t>Distort</a:t>
            </a: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 the data</a:t>
            </a:r>
          </a:p>
        </p:txBody>
      </p:sp>
      <p:pic>
        <p:nvPicPr>
          <p:cNvPr id="11" name="Picture 10" descr="Screen Shot 2014-03-24 at 15.46.02.png">
            <a:extLst>
              <a:ext uri="{FF2B5EF4-FFF2-40B4-BE49-F238E27FC236}">
                <a16:creationId xmlns:a16="http://schemas.microsoft.com/office/drawing/2014/main" id="{71B80361-CE5C-6D45-87EE-0B404BD2C2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9857" y="0"/>
            <a:ext cx="6615231" cy="7150224"/>
          </a:xfrm>
          <a:prstGeom prst="rect">
            <a:avLst/>
          </a:prstGeom>
        </p:spPr>
      </p:pic>
      <p:sp>
        <p:nvSpPr>
          <p:cNvPr id="12" name="Rectangle 11">
            <a:extLst>
              <a:ext uri="{FF2B5EF4-FFF2-40B4-BE49-F238E27FC236}">
                <a16:creationId xmlns:a16="http://schemas.microsoft.com/office/drawing/2014/main" id="{E1358211-0537-F349-AE9D-8FBDF80EF7BE}"/>
              </a:ext>
            </a:extLst>
          </p:cNvPr>
          <p:cNvSpPr/>
          <p:nvPr/>
        </p:nvSpPr>
        <p:spPr>
          <a:xfrm>
            <a:off x="467170" y="2173698"/>
            <a:ext cx="2500955" cy="2308324"/>
          </a:xfrm>
          <a:prstGeom prst="rect">
            <a:avLst/>
          </a:prstGeom>
        </p:spPr>
        <p:txBody>
          <a:bodyPr wrap="square">
            <a:spAutoFit/>
          </a:bodyPr>
          <a:lstStyle/>
          <a:p>
            <a:r>
              <a:rPr lang="en-US" dirty="0">
                <a:solidFill>
                  <a:schemeClr val="accent1">
                    <a:lumMod val="10000"/>
                    <a:lumOff val="90000"/>
                  </a:schemeClr>
                </a:solidFill>
              </a:rPr>
              <a:t>“On Monday, the Health and Social Care Information Centre admitted giving the insurance industry the coded hospital records of millions of patients, </a:t>
            </a:r>
            <a:r>
              <a:rPr lang="en-US" b="1" dirty="0" err="1">
                <a:solidFill>
                  <a:schemeClr val="accent1">
                    <a:lumMod val="10000"/>
                    <a:lumOff val="90000"/>
                  </a:schemeClr>
                </a:solidFill>
              </a:rPr>
              <a:t>pseudonymised</a:t>
            </a:r>
            <a:r>
              <a:rPr lang="en-US" dirty="0">
                <a:solidFill>
                  <a:schemeClr val="accent1">
                    <a:lumMod val="10000"/>
                    <a:lumOff val="90000"/>
                  </a:schemeClr>
                </a:solidFill>
              </a:rPr>
              <a:t>…”</a:t>
            </a:r>
          </a:p>
        </p:txBody>
      </p:sp>
    </p:spTree>
    <p:extLst>
      <p:ext uri="{BB962C8B-B14F-4D97-AF65-F5344CB8AC3E}">
        <p14:creationId xmlns:p14="http://schemas.microsoft.com/office/powerpoint/2010/main" val="2118194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ig_Brother_Is_Watching_YOU_by_Tea_Bladez.png"/>
          <p:cNvPicPr>
            <a:picLocks noChangeAspect="1"/>
          </p:cNvPicPr>
          <p:nvPr/>
        </p:nvPicPr>
        <p:blipFill>
          <a:blip r:embed="rId2" cstate="screen">
            <a:alphaModFix amt="23000"/>
            <a:extLst>
              <a:ext uri="{28A0092B-C50C-407E-A947-70E740481C1C}">
                <a14:useLocalDpi xmlns:a14="http://schemas.microsoft.com/office/drawing/2010/main"/>
              </a:ext>
            </a:extLst>
          </a:blip>
          <a:stretch>
            <a:fillRect/>
          </a:stretch>
        </p:blipFill>
        <p:spPr>
          <a:xfrm>
            <a:off x="4672854" y="0"/>
            <a:ext cx="3328147" cy="5143500"/>
          </a:xfrm>
          <a:prstGeom prst="rect">
            <a:avLst/>
          </a:prstGeom>
        </p:spPr>
      </p:pic>
      <p:sp>
        <p:nvSpPr>
          <p:cNvPr id="2" name="Title 1"/>
          <p:cNvSpPr>
            <a:spLocks noGrp="1"/>
          </p:cNvSpPr>
          <p:nvPr>
            <p:ph type="title"/>
          </p:nvPr>
        </p:nvSpPr>
        <p:spPr/>
        <p:txBody>
          <a:bodyPr/>
          <a:lstStyle/>
          <a:p>
            <a:r>
              <a:rPr lang="en-US" dirty="0"/>
              <a:t>Big Brother?</a:t>
            </a:r>
          </a:p>
        </p:txBody>
      </p:sp>
      <p:sp>
        <p:nvSpPr>
          <p:cNvPr id="4" name="Rectangle 3"/>
          <p:cNvSpPr/>
          <p:nvPr/>
        </p:nvSpPr>
        <p:spPr>
          <a:xfrm>
            <a:off x="1350169" y="1100666"/>
            <a:ext cx="3240578" cy="860045"/>
          </a:xfrm>
          <a:prstGeom prst="rect">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t>Are you very concerned about threats to your personal privacy today? </a:t>
            </a:r>
          </a:p>
        </p:txBody>
      </p:sp>
      <p:sp>
        <p:nvSpPr>
          <p:cNvPr id="5" name="Rectangle 4"/>
          <p:cNvSpPr/>
          <p:nvPr/>
        </p:nvSpPr>
        <p:spPr>
          <a:xfrm>
            <a:off x="1350169" y="2068689"/>
            <a:ext cx="3240578" cy="860045"/>
          </a:xfrm>
          <a:prstGeom prst="rect">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t>Do you strongly agree that business organizations seek excessively personal information from consumers?</a:t>
            </a:r>
          </a:p>
        </p:txBody>
      </p:sp>
      <p:sp>
        <p:nvSpPr>
          <p:cNvPr id="12" name="Rectangle 11"/>
          <p:cNvSpPr/>
          <p:nvPr/>
        </p:nvSpPr>
        <p:spPr>
          <a:xfrm>
            <a:off x="4769556" y="1100666"/>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13" name="Rectangle 12"/>
          <p:cNvSpPr/>
          <p:nvPr/>
        </p:nvSpPr>
        <p:spPr>
          <a:xfrm>
            <a:off x="5257800" y="1100666"/>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14" name="Rectangle 13"/>
          <p:cNvSpPr/>
          <p:nvPr/>
        </p:nvSpPr>
        <p:spPr>
          <a:xfrm>
            <a:off x="4769556" y="2068689"/>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15" name="Rectangle 14"/>
          <p:cNvSpPr/>
          <p:nvPr/>
        </p:nvSpPr>
        <p:spPr>
          <a:xfrm>
            <a:off x="5257800" y="2068689"/>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Tree>
    <p:extLst>
      <p:ext uri="{BB962C8B-B14F-4D97-AF65-F5344CB8AC3E}">
        <p14:creationId xmlns:p14="http://schemas.microsoft.com/office/powerpoint/2010/main" val="26639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74" name="Group 7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342900"/>
            <a:ext cx="2777491" cy="4451349"/>
            <a:chOff x="438068" y="457200"/>
            <a:chExt cx="3703320" cy="5935132"/>
          </a:xfrm>
        </p:grpSpPr>
        <p:sp>
          <p:nvSpPr>
            <p:cNvPr id="75" name="Rectangle 7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7171" name="Rectangle 3"/>
          <p:cNvSpPr>
            <a:spLocks noGrp="1" noChangeArrowheads="1"/>
          </p:cNvSpPr>
          <p:nvPr>
            <p:ph sz="quarter" idx="13"/>
          </p:nvPr>
        </p:nvSpPr>
        <p:spPr>
          <a:xfrm>
            <a:off x="527125" y="1401952"/>
            <a:ext cx="2362732" cy="3277998"/>
          </a:xfrm>
          <a:prstGeom prst="rect">
            <a:avLst/>
          </a:prstGeom>
        </p:spPr>
        <p:txBody>
          <a:bodyPr anchor="t">
            <a:normAutofit/>
          </a:bodyPr>
          <a:lstStyle/>
          <a:p>
            <a:pPr algn="ctr">
              <a:buFontTx/>
              <a:buNone/>
            </a:pPr>
            <a:r>
              <a:rPr lang="en-US" sz="2800" dirty="0">
                <a:solidFill>
                  <a:schemeClr val="bg1"/>
                </a:solidFill>
              </a:rPr>
              <a:t>Safe Havens</a:t>
            </a:r>
          </a:p>
        </p:txBody>
      </p:sp>
      <p:sp>
        <p:nvSpPr>
          <p:cNvPr id="2" name="Oval 1">
            <a:extLst>
              <a:ext uri="{FF2B5EF4-FFF2-40B4-BE49-F238E27FC236}">
                <a16:creationId xmlns:a16="http://schemas.microsoft.com/office/drawing/2014/main" id="{9C17FE6B-8BB7-EE4D-B882-F4652F3DB5D4}"/>
              </a:ext>
            </a:extLst>
          </p:cNvPr>
          <p:cNvSpPr/>
          <p:nvPr/>
        </p:nvSpPr>
        <p:spPr>
          <a:xfrm>
            <a:off x="1259651" y="243776"/>
            <a:ext cx="914400" cy="914400"/>
          </a:xfrm>
          <a:prstGeom prst="ellipse">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D1434"/>
                </a:solidFill>
                <a:effectLst/>
                <a:uLnTx/>
                <a:uFillTx/>
                <a:latin typeface="Gill Sans MT" panose="020B0502020104020203"/>
                <a:ea typeface="+mn-ea"/>
                <a:cs typeface="+mn-cs"/>
              </a:rPr>
              <a:t>7</a:t>
            </a:r>
          </a:p>
        </p:txBody>
      </p:sp>
      <p:sp>
        <p:nvSpPr>
          <p:cNvPr id="3" name="Rectangle 2">
            <a:extLst>
              <a:ext uri="{FF2B5EF4-FFF2-40B4-BE49-F238E27FC236}">
                <a16:creationId xmlns:a16="http://schemas.microsoft.com/office/drawing/2014/main" id="{1C10BF75-8953-7D42-9A81-6E7E6FE6DF24}"/>
              </a:ext>
            </a:extLst>
          </p:cNvPr>
          <p:cNvSpPr/>
          <p:nvPr/>
        </p:nvSpPr>
        <p:spPr>
          <a:xfrm>
            <a:off x="3203993" y="363943"/>
            <a:ext cx="5840275" cy="646331"/>
          </a:xfrm>
          <a:prstGeom prst="rect">
            <a:avLst/>
          </a:prstGeom>
        </p:spPr>
        <p:txBody>
          <a:bodyPr wrap="square">
            <a:spAutoFit/>
          </a:bodyPr>
          <a:lstStyle/>
          <a:p>
            <a:r>
              <a:rPr lang="en-GB" dirty="0"/>
              <a:t>Take data into archival custody, where it is kept under </a:t>
            </a:r>
            <a:r>
              <a:rPr lang="en-GB" b="1" dirty="0"/>
              <a:t>strict access controls </a:t>
            </a:r>
            <a:r>
              <a:rPr lang="en-GB" dirty="0"/>
              <a:t>until the information is made public </a:t>
            </a:r>
            <a:endParaRPr lang="en-US" dirty="0"/>
          </a:p>
        </p:txBody>
      </p:sp>
      <p:sp>
        <p:nvSpPr>
          <p:cNvPr id="9" name="TextBox 8">
            <a:extLst>
              <a:ext uri="{FF2B5EF4-FFF2-40B4-BE49-F238E27FC236}">
                <a16:creationId xmlns:a16="http://schemas.microsoft.com/office/drawing/2014/main" id="{345F7374-C09E-B148-9CE2-ACFB845FA03E}"/>
              </a:ext>
            </a:extLst>
          </p:cNvPr>
          <p:cNvSpPr txBox="1"/>
          <p:nvPr/>
        </p:nvSpPr>
        <p:spPr>
          <a:xfrm>
            <a:off x="3373025" y="1658178"/>
            <a:ext cx="5442424" cy="1631216"/>
          </a:xfrm>
          <a:prstGeom prst="rect">
            <a:avLst/>
          </a:prstGeom>
          <a:noFill/>
        </p:spPr>
        <p:txBody>
          <a:bodyPr wrap="square" rtlCol="0">
            <a:spAutoFit/>
          </a:bodyPr>
          <a:lstStyle/>
          <a:p>
            <a:r>
              <a:rPr lang="en-US" sz="2800" dirty="0">
                <a:solidFill>
                  <a:schemeClr val="accent2"/>
                </a:solidFill>
              </a:rPr>
              <a:t>E.g. </a:t>
            </a:r>
          </a:p>
          <a:p>
            <a:r>
              <a:rPr lang="en-GB" dirty="0"/>
              <a:t>UK National Archives – Record of Government Data</a:t>
            </a:r>
          </a:p>
          <a:p>
            <a:r>
              <a:rPr lang="en-GB" dirty="0"/>
              <a:t>	30 Years – Government Documents</a:t>
            </a:r>
          </a:p>
          <a:p>
            <a:r>
              <a:rPr lang="en-GB" dirty="0"/>
              <a:t>	50 Years – Secret Intelligence Material</a:t>
            </a:r>
          </a:p>
          <a:p>
            <a:r>
              <a:rPr lang="en-GB" dirty="0"/>
              <a:t>	100 Years – Census Data</a:t>
            </a:r>
          </a:p>
        </p:txBody>
      </p:sp>
      <p:sp>
        <p:nvSpPr>
          <p:cNvPr id="10" name="Rectangle 9">
            <a:extLst>
              <a:ext uri="{FF2B5EF4-FFF2-40B4-BE49-F238E27FC236}">
                <a16:creationId xmlns:a16="http://schemas.microsoft.com/office/drawing/2014/main" id="{E465F5D4-51B7-F549-8475-DB1613647572}"/>
              </a:ext>
            </a:extLst>
          </p:cNvPr>
          <p:cNvSpPr/>
          <p:nvPr/>
        </p:nvSpPr>
        <p:spPr>
          <a:xfrm>
            <a:off x="3216536" y="3937299"/>
            <a:ext cx="5841403" cy="85695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Reliant on </a:t>
            </a:r>
            <a:r>
              <a:rPr lang="en-US" b="1" dirty="0"/>
              <a:t>Cybersecurity</a:t>
            </a:r>
            <a:r>
              <a:rPr lang="en-US" dirty="0"/>
              <a:t> Measures</a:t>
            </a:r>
          </a:p>
          <a:p>
            <a:pPr algn="ctr"/>
            <a:r>
              <a:rPr lang="en-US" dirty="0"/>
              <a:t>And strong </a:t>
            </a:r>
            <a:r>
              <a:rPr lang="en-US" b="1" dirty="0"/>
              <a:t>legal consequences </a:t>
            </a:r>
          </a:p>
        </p:txBody>
      </p:sp>
    </p:spTree>
    <p:extLst>
      <p:ext uri="{BB962C8B-B14F-4D97-AF65-F5344CB8AC3E}">
        <p14:creationId xmlns:p14="http://schemas.microsoft.com/office/powerpoint/2010/main" val="1609091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74" name="Group 7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342900"/>
            <a:ext cx="2777491" cy="4451349"/>
            <a:chOff x="438068" y="457200"/>
            <a:chExt cx="3703320" cy="5935132"/>
          </a:xfrm>
        </p:grpSpPr>
        <p:sp>
          <p:nvSpPr>
            <p:cNvPr id="75" name="Rectangle 7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7171" name="Rectangle 3"/>
          <p:cNvSpPr>
            <a:spLocks noGrp="1" noChangeArrowheads="1"/>
          </p:cNvSpPr>
          <p:nvPr>
            <p:ph sz="quarter" idx="13"/>
          </p:nvPr>
        </p:nvSpPr>
        <p:spPr>
          <a:xfrm>
            <a:off x="527125" y="1401952"/>
            <a:ext cx="2362732" cy="3277998"/>
          </a:xfrm>
          <a:prstGeom prst="rect">
            <a:avLst/>
          </a:prstGeom>
        </p:spPr>
        <p:txBody>
          <a:bodyPr anchor="t">
            <a:normAutofit/>
          </a:bodyPr>
          <a:lstStyle/>
          <a:p>
            <a:pPr algn="ctr">
              <a:buFontTx/>
              <a:buNone/>
            </a:pPr>
            <a:r>
              <a:rPr lang="en-US" sz="2800" dirty="0">
                <a:solidFill>
                  <a:schemeClr val="bg1"/>
                </a:solidFill>
              </a:rPr>
              <a:t>Privacy By</a:t>
            </a:r>
          </a:p>
          <a:p>
            <a:pPr algn="ctr">
              <a:buFontTx/>
              <a:buNone/>
            </a:pPr>
            <a:r>
              <a:rPr lang="en-US" sz="2800" dirty="0">
                <a:solidFill>
                  <a:schemeClr val="bg1"/>
                </a:solidFill>
              </a:rPr>
              <a:t>Design</a:t>
            </a:r>
          </a:p>
        </p:txBody>
      </p:sp>
      <p:sp>
        <p:nvSpPr>
          <p:cNvPr id="2" name="Oval 1">
            <a:extLst>
              <a:ext uri="{FF2B5EF4-FFF2-40B4-BE49-F238E27FC236}">
                <a16:creationId xmlns:a16="http://schemas.microsoft.com/office/drawing/2014/main" id="{9C17FE6B-8BB7-EE4D-B882-F4652F3DB5D4}"/>
              </a:ext>
            </a:extLst>
          </p:cNvPr>
          <p:cNvSpPr/>
          <p:nvPr/>
        </p:nvSpPr>
        <p:spPr>
          <a:xfrm>
            <a:off x="1259651" y="243776"/>
            <a:ext cx="914400" cy="914400"/>
          </a:xfrm>
          <a:prstGeom prst="ellipse">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D1434"/>
                </a:solidFill>
                <a:effectLst/>
                <a:uLnTx/>
                <a:uFillTx/>
                <a:latin typeface="Gill Sans MT" panose="020B0502020104020203"/>
                <a:ea typeface="+mn-ea"/>
                <a:cs typeface="+mn-cs"/>
              </a:rPr>
              <a:t>8</a:t>
            </a:r>
          </a:p>
        </p:txBody>
      </p:sp>
      <p:sp>
        <p:nvSpPr>
          <p:cNvPr id="8" name="Rectangle 7">
            <a:extLst>
              <a:ext uri="{FF2B5EF4-FFF2-40B4-BE49-F238E27FC236}">
                <a16:creationId xmlns:a16="http://schemas.microsoft.com/office/drawing/2014/main" id="{F2B53941-06EF-6743-A57F-90890AB465B3}"/>
              </a:ext>
            </a:extLst>
          </p:cNvPr>
          <p:cNvSpPr/>
          <p:nvPr/>
        </p:nvSpPr>
        <p:spPr>
          <a:xfrm>
            <a:off x="3373025" y="342900"/>
            <a:ext cx="5545064" cy="646331"/>
          </a:xfrm>
          <a:prstGeom prst="rect">
            <a:avLst/>
          </a:prstGeom>
        </p:spPr>
        <p:txBody>
          <a:bodyPr wrap="square">
            <a:spAutoFit/>
          </a:bodyPr>
          <a:lstStyle/>
          <a:p>
            <a:r>
              <a:rPr lang="en-GB" dirty="0"/>
              <a:t>Incorporate Privacy into </a:t>
            </a:r>
            <a:r>
              <a:rPr lang="en-GB" b="1" dirty="0"/>
              <a:t>every step </a:t>
            </a:r>
            <a:r>
              <a:rPr lang="en-GB" dirty="0"/>
              <a:t>in the software design and engineering process</a:t>
            </a:r>
            <a:endParaRPr lang="en-US" dirty="0"/>
          </a:p>
        </p:txBody>
      </p:sp>
      <p:sp>
        <p:nvSpPr>
          <p:cNvPr id="9" name="TextBox 8">
            <a:extLst>
              <a:ext uri="{FF2B5EF4-FFF2-40B4-BE49-F238E27FC236}">
                <a16:creationId xmlns:a16="http://schemas.microsoft.com/office/drawing/2014/main" id="{A39A02FA-4937-AF45-8B11-DCE816BF0C70}"/>
              </a:ext>
            </a:extLst>
          </p:cNvPr>
          <p:cNvSpPr txBox="1"/>
          <p:nvPr/>
        </p:nvSpPr>
        <p:spPr>
          <a:xfrm>
            <a:off x="3373025" y="1332131"/>
            <a:ext cx="5442424" cy="2462213"/>
          </a:xfrm>
          <a:prstGeom prst="rect">
            <a:avLst/>
          </a:prstGeom>
          <a:noFill/>
        </p:spPr>
        <p:txBody>
          <a:bodyPr wrap="square" rtlCol="0">
            <a:spAutoFit/>
          </a:bodyPr>
          <a:lstStyle/>
          <a:p>
            <a:r>
              <a:rPr lang="en-US" sz="2800" dirty="0">
                <a:solidFill>
                  <a:schemeClr val="accent2"/>
                </a:solidFill>
              </a:rPr>
              <a:t>E.g. </a:t>
            </a:r>
          </a:p>
          <a:p>
            <a:r>
              <a:rPr lang="en-GB" dirty="0"/>
              <a:t>Privacy Patterns (</a:t>
            </a:r>
            <a:r>
              <a:rPr lang="en-GB" dirty="0">
                <a:hlinkClick r:id="rId3"/>
              </a:rPr>
              <a:t>https://privacypatterns.org</a:t>
            </a:r>
            <a:r>
              <a:rPr lang="en-GB" dirty="0"/>
              <a:t>)</a:t>
            </a:r>
          </a:p>
          <a:p>
            <a:pPr marL="285750" indent="-285750">
              <a:buFont typeface="Arial" panose="020B0604020202020204" pitchFamily="34" charset="0"/>
              <a:buChar char="•"/>
            </a:pPr>
            <a:r>
              <a:rPr lang="en-GB" b="1" dirty="0">
                <a:solidFill>
                  <a:schemeClr val="accent1"/>
                </a:solidFill>
              </a:rPr>
              <a:t>Location Granularity</a:t>
            </a:r>
          </a:p>
          <a:p>
            <a:pPr marL="285750" indent="-285750">
              <a:buFont typeface="Arial" panose="020B0604020202020204" pitchFamily="34" charset="0"/>
              <a:buChar char="•"/>
            </a:pPr>
            <a:r>
              <a:rPr lang="en-GB" b="1" dirty="0">
                <a:solidFill>
                  <a:schemeClr val="accent1"/>
                </a:solidFill>
              </a:rPr>
              <a:t>Awareness Feed</a:t>
            </a:r>
          </a:p>
          <a:p>
            <a:pPr marL="285750" indent="-285750">
              <a:buFont typeface="Arial" panose="020B0604020202020204" pitchFamily="34" charset="0"/>
              <a:buChar char="•"/>
            </a:pPr>
            <a:r>
              <a:rPr lang="en-GB" b="1" dirty="0">
                <a:solidFill>
                  <a:schemeClr val="accent1"/>
                </a:solidFill>
              </a:rPr>
              <a:t>Use of Dummies</a:t>
            </a:r>
          </a:p>
          <a:p>
            <a:pPr marL="285750" indent="-285750">
              <a:buFont typeface="Arial" panose="020B0604020202020204" pitchFamily="34" charset="0"/>
              <a:buChar char="•"/>
            </a:pPr>
            <a:r>
              <a:rPr lang="en-GB" b="1" dirty="0">
                <a:solidFill>
                  <a:schemeClr val="accent1"/>
                </a:solidFill>
              </a:rPr>
              <a:t>Reciprocity</a:t>
            </a:r>
          </a:p>
          <a:p>
            <a:pPr marL="285750" indent="-285750">
              <a:buFont typeface="Arial" panose="020B0604020202020204" pitchFamily="34" charset="0"/>
              <a:buChar char="•"/>
            </a:pPr>
            <a:r>
              <a:rPr lang="en-GB" b="1" dirty="0">
                <a:solidFill>
                  <a:schemeClr val="accent1"/>
                </a:solidFill>
              </a:rPr>
              <a:t>Privacy Labels</a:t>
            </a:r>
          </a:p>
          <a:p>
            <a:pPr marL="285750" indent="-285750">
              <a:buFont typeface="Arial" panose="020B0604020202020204" pitchFamily="34" charset="0"/>
              <a:buChar char="•"/>
            </a:pPr>
            <a:endParaRPr lang="en-GB" dirty="0"/>
          </a:p>
        </p:txBody>
      </p:sp>
      <p:sp>
        <p:nvSpPr>
          <p:cNvPr id="10" name="Rectangle 9">
            <a:extLst>
              <a:ext uri="{FF2B5EF4-FFF2-40B4-BE49-F238E27FC236}">
                <a16:creationId xmlns:a16="http://schemas.microsoft.com/office/drawing/2014/main" id="{68789807-B728-2A41-9441-7D32036C9643}"/>
              </a:ext>
            </a:extLst>
          </p:cNvPr>
          <p:cNvSpPr/>
          <p:nvPr/>
        </p:nvSpPr>
        <p:spPr>
          <a:xfrm>
            <a:off x="3216536" y="3937299"/>
            <a:ext cx="5841403" cy="85695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Places </a:t>
            </a:r>
            <a:r>
              <a:rPr lang="en-US" b="1" dirty="0"/>
              <a:t>onus</a:t>
            </a:r>
            <a:r>
              <a:rPr lang="en-US" dirty="0"/>
              <a:t> on software engineers</a:t>
            </a:r>
          </a:p>
          <a:p>
            <a:pPr algn="ctr"/>
            <a:r>
              <a:rPr lang="en-US" dirty="0"/>
              <a:t>Implementation of some patterns very </a:t>
            </a:r>
            <a:r>
              <a:rPr lang="en-US" b="1" dirty="0"/>
              <a:t>difficult</a:t>
            </a:r>
            <a:r>
              <a:rPr lang="en-US" dirty="0"/>
              <a:t> </a:t>
            </a:r>
          </a:p>
        </p:txBody>
      </p:sp>
    </p:spTree>
    <p:extLst>
      <p:ext uri="{BB962C8B-B14F-4D97-AF65-F5344CB8AC3E}">
        <p14:creationId xmlns:p14="http://schemas.microsoft.com/office/powerpoint/2010/main" val="374185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59DC3-72F0-2D40-948F-0B1915C5103F}"/>
              </a:ext>
            </a:extLst>
          </p:cNvPr>
          <p:cNvSpPr>
            <a:spLocks noGrp="1"/>
          </p:cNvSpPr>
          <p:nvPr>
            <p:ph type="title" idx="4294967295"/>
          </p:nvPr>
        </p:nvSpPr>
        <p:spPr>
          <a:xfrm>
            <a:off x="1021977" y="1495238"/>
            <a:ext cx="8270875" cy="2388273"/>
          </a:xfrm>
        </p:spPr>
        <p:txBody>
          <a:bodyPr>
            <a:normAutofit fontScale="90000"/>
          </a:bodyPr>
          <a:lstStyle/>
          <a:p>
            <a:r>
              <a:rPr lang="en-US" sz="2800" dirty="0">
                <a:solidFill>
                  <a:schemeClr val="accent1"/>
                </a:solidFill>
              </a:rPr>
              <a:t>Is Privacy </a:t>
            </a:r>
            <a:br>
              <a:rPr lang="en-US" sz="2800" dirty="0">
                <a:solidFill>
                  <a:schemeClr val="accent1"/>
                </a:solidFill>
              </a:rPr>
            </a:br>
            <a:r>
              <a:rPr lang="en-US" sz="2800" dirty="0">
                <a:solidFill>
                  <a:schemeClr val="accent1"/>
                </a:solidFill>
              </a:rPr>
              <a:t>	</a:t>
            </a:r>
            <a:r>
              <a:rPr lang="en-US" sz="6000" dirty="0">
                <a:solidFill>
                  <a:schemeClr val="accent3"/>
                </a:solidFill>
              </a:rPr>
              <a:t>Dead</a:t>
            </a:r>
            <a:r>
              <a:rPr lang="en-US" sz="2800" dirty="0">
                <a:solidFill>
                  <a:schemeClr val="accent1"/>
                </a:solidFill>
              </a:rPr>
              <a:t> </a:t>
            </a:r>
            <a:br>
              <a:rPr lang="en-US" sz="2800" dirty="0">
                <a:solidFill>
                  <a:schemeClr val="accent1"/>
                </a:solidFill>
              </a:rPr>
            </a:br>
            <a:r>
              <a:rPr lang="en-US" sz="2800" dirty="0">
                <a:solidFill>
                  <a:schemeClr val="accent1"/>
                </a:solidFill>
              </a:rPr>
              <a:t>		Or Just </a:t>
            </a:r>
            <a:br>
              <a:rPr lang="en-US" sz="2800" dirty="0">
                <a:solidFill>
                  <a:schemeClr val="accent1"/>
                </a:solidFill>
              </a:rPr>
            </a:br>
            <a:r>
              <a:rPr lang="en-US" sz="2800" dirty="0">
                <a:solidFill>
                  <a:schemeClr val="accent1"/>
                </a:solidFill>
              </a:rPr>
              <a:t>			</a:t>
            </a:r>
            <a:r>
              <a:rPr lang="en-US" sz="6700" dirty="0">
                <a:solidFill>
                  <a:schemeClr val="accent6">
                    <a:lumMod val="75000"/>
                  </a:schemeClr>
                </a:solidFill>
              </a:rPr>
              <a:t>Resting?</a:t>
            </a:r>
            <a:endParaRPr lang="en-US" sz="2800" dirty="0">
              <a:solidFill>
                <a:schemeClr val="accent6">
                  <a:lumMod val="75000"/>
                </a:schemeClr>
              </a:solidFill>
            </a:endParaRPr>
          </a:p>
        </p:txBody>
      </p:sp>
    </p:spTree>
    <p:extLst>
      <p:ext uri="{BB962C8B-B14F-4D97-AF65-F5344CB8AC3E}">
        <p14:creationId xmlns:p14="http://schemas.microsoft.com/office/powerpoint/2010/main" val="2283437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sz="quarter" idx="13"/>
          </p:nvPr>
        </p:nvSpPr>
        <p:spPr>
          <a:xfrm>
            <a:off x="274320" y="973836"/>
            <a:ext cx="8595360" cy="3998214"/>
          </a:xfrm>
        </p:spPr>
        <p:txBody>
          <a:bodyPr>
            <a:normAutofit fontScale="25000" lnSpcReduction="20000"/>
          </a:bodyPr>
          <a:lstStyle/>
          <a:p>
            <a:pPr marL="0" indent="0">
              <a:buNone/>
            </a:pPr>
            <a:endParaRPr lang="en-US" dirty="0"/>
          </a:p>
          <a:p>
            <a:pPr marL="0" indent="0" algn="ctr">
              <a:buNone/>
            </a:pPr>
            <a:r>
              <a:rPr lang="en-US" sz="72400" dirty="0"/>
              <a:t>?</a:t>
            </a:r>
            <a:endParaRPr lang="en-US" sz="2800" dirty="0"/>
          </a:p>
          <a:p>
            <a:pPr marL="0" indent="0" algn="r">
              <a:buNone/>
            </a:pPr>
            <a:endParaRPr lang="en-US" sz="3700" dirty="0">
              <a:solidFill>
                <a:schemeClr val="accent6"/>
              </a:solidFill>
            </a:endParaRPr>
          </a:p>
          <a:p>
            <a:pPr marL="0" indent="0" algn="r">
              <a:buNone/>
            </a:pPr>
            <a:endParaRPr lang="en-US" sz="4300" dirty="0">
              <a:solidFill>
                <a:schemeClr val="tx1">
                  <a:lumMod val="50000"/>
                  <a:lumOff val="50000"/>
                </a:schemeClr>
              </a:solidFill>
            </a:endParaRPr>
          </a:p>
          <a:p>
            <a:pPr marL="0" indent="0" algn="r">
              <a:buNone/>
            </a:pPr>
            <a:r>
              <a:rPr lang="en-US" sz="5600" dirty="0">
                <a:solidFill>
                  <a:schemeClr val="tx1">
                    <a:lumMod val="50000"/>
                    <a:lumOff val="50000"/>
                  </a:schemeClr>
                </a:solidFill>
              </a:rPr>
              <a:t>David Millard | @</a:t>
            </a:r>
            <a:r>
              <a:rPr lang="en-US" sz="5600" dirty="0" err="1">
                <a:solidFill>
                  <a:schemeClr val="tx1">
                    <a:lumMod val="50000"/>
                    <a:lumOff val="50000"/>
                  </a:schemeClr>
                </a:solidFill>
              </a:rPr>
              <a:t>hoosfoos</a:t>
            </a:r>
            <a:r>
              <a:rPr lang="en-US" sz="5600" dirty="0">
                <a:solidFill>
                  <a:schemeClr val="tx1">
                    <a:lumMod val="50000"/>
                    <a:lumOff val="50000"/>
                  </a:schemeClr>
                </a:solidFill>
              </a:rPr>
              <a:t> | </a:t>
            </a:r>
            <a:r>
              <a:rPr lang="en-US" sz="5600" dirty="0" err="1">
                <a:solidFill>
                  <a:schemeClr val="tx1">
                    <a:lumMod val="50000"/>
                    <a:lumOff val="50000"/>
                  </a:schemeClr>
                </a:solidFill>
              </a:rPr>
              <a:t>davidmillard.org</a:t>
            </a:r>
            <a:endParaRPr lang="en-US" sz="5600" dirty="0">
              <a:solidFill>
                <a:schemeClr val="tx1">
                  <a:lumMod val="50000"/>
                  <a:lumOff val="50000"/>
                </a:schemeClr>
              </a:solidFill>
            </a:endParaRPr>
          </a:p>
        </p:txBody>
      </p:sp>
    </p:spTree>
    <p:extLst>
      <p:ext uri="{BB962C8B-B14F-4D97-AF65-F5344CB8AC3E}">
        <p14:creationId xmlns:p14="http://schemas.microsoft.com/office/powerpoint/2010/main" val="213523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ig_Brother_Is_Watching_YOU_by_Tea_Bladez.png"/>
          <p:cNvPicPr>
            <a:picLocks noChangeAspect="1"/>
          </p:cNvPicPr>
          <p:nvPr/>
        </p:nvPicPr>
        <p:blipFill>
          <a:blip r:embed="rId2" cstate="screen">
            <a:alphaModFix amt="23000"/>
            <a:extLst>
              <a:ext uri="{28A0092B-C50C-407E-A947-70E740481C1C}">
                <a14:useLocalDpi xmlns:a14="http://schemas.microsoft.com/office/drawing/2010/main"/>
              </a:ext>
            </a:extLst>
          </a:blip>
          <a:stretch>
            <a:fillRect/>
          </a:stretch>
        </p:blipFill>
        <p:spPr>
          <a:xfrm>
            <a:off x="4672854" y="0"/>
            <a:ext cx="3328147" cy="5143500"/>
          </a:xfrm>
          <a:prstGeom prst="rect">
            <a:avLst/>
          </a:prstGeom>
        </p:spPr>
      </p:pic>
      <p:sp>
        <p:nvSpPr>
          <p:cNvPr id="2" name="Title 1"/>
          <p:cNvSpPr>
            <a:spLocks noGrp="1"/>
          </p:cNvSpPr>
          <p:nvPr>
            <p:ph type="title"/>
          </p:nvPr>
        </p:nvSpPr>
        <p:spPr/>
        <p:txBody>
          <a:bodyPr/>
          <a:lstStyle/>
          <a:p>
            <a:r>
              <a:rPr lang="en-US" dirty="0"/>
              <a:t>Big Brother?</a:t>
            </a:r>
          </a:p>
        </p:txBody>
      </p:sp>
      <p:sp>
        <p:nvSpPr>
          <p:cNvPr id="4" name="Rectangle 3"/>
          <p:cNvSpPr/>
          <p:nvPr/>
        </p:nvSpPr>
        <p:spPr>
          <a:xfrm>
            <a:off x="1350169" y="1100666"/>
            <a:ext cx="3240578" cy="860045"/>
          </a:xfrm>
          <a:prstGeom prst="rect">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t>Are you very concerned about threats to your personal privacy today? </a:t>
            </a:r>
          </a:p>
        </p:txBody>
      </p:sp>
      <p:sp>
        <p:nvSpPr>
          <p:cNvPr id="5" name="Rectangle 4"/>
          <p:cNvSpPr/>
          <p:nvPr/>
        </p:nvSpPr>
        <p:spPr>
          <a:xfrm>
            <a:off x="1350169" y="2068689"/>
            <a:ext cx="3240578" cy="860045"/>
          </a:xfrm>
          <a:prstGeom prst="rect">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t>Do you strongly agree that business organizations seek excessively personal information from consumers?</a:t>
            </a:r>
          </a:p>
        </p:txBody>
      </p:sp>
      <p:sp>
        <p:nvSpPr>
          <p:cNvPr id="7" name="Rectangle 6"/>
          <p:cNvSpPr/>
          <p:nvPr/>
        </p:nvSpPr>
        <p:spPr>
          <a:xfrm>
            <a:off x="1350169" y="3026156"/>
            <a:ext cx="3240578" cy="860045"/>
          </a:xfrm>
          <a:prstGeom prst="rect">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t>Do you strongly agree that the government is invading the citizen’s privacy? </a:t>
            </a:r>
          </a:p>
        </p:txBody>
      </p:sp>
      <p:sp>
        <p:nvSpPr>
          <p:cNvPr id="12" name="Rectangle 11"/>
          <p:cNvSpPr/>
          <p:nvPr/>
        </p:nvSpPr>
        <p:spPr>
          <a:xfrm>
            <a:off x="4769556" y="1100666"/>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13" name="Rectangle 12"/>
          <p:cNvSpPr/>
          <p:nvPr/>
        </p:nvSpPr>
        <p:spPr>
          <a:xfrm>
            <a:off x="5257800" y="1100666"/>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14" name="Rectangle 13"/>
          <p:cNvSpPr/>
          <p:nvPr/>
        </p:nvSpPr>
        <p:spPr>
          <a:xfrm>
            <a:off x="4769556" y="2068689"/>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15" name="Rectangle 14"/>
          <p:cNvSpPr/>
          <p:nvPr/>
        </p:nvSpPr>
        <p:spPr>
          <a:xfrm>
            <a:off x="5257800" y="2068689"/>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16" name="Rectangle 15"/>
          <p:cNvSpPr/>
          <p:nvPr/>
        </p:nvSpPr>
        <p:spPr>
          <a:xfrm>
            <a:off x="4769556" y="3026156"/>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17" name="Rectangle 16"/>
          <p:cNvSpPr/>
          <p:nvPr/>
        </p:nvSpPr>
        <p:spPr>
          <a:xfrm>
            <a:off x="5257800" y="3026156"/>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Tree>
    <p:extLst>
      <p:ext uri="{BB962C8B-B14F-4D97-AF65-F5344CB8AC3E}">
        <p14:creationId xmlns:p14="http://schemas.microsoft.com/office/powerpoint/2010/main" val="1796452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ig_Brother_Is_Watching_YOU_by_Tea_Bladez.png"/>
          <p:cNvPicPr>
            <a:picLocks noChangeAspect="1"/>
          </p:cNvPicPr>
          <p:nvPr/>
        </p:nvPicPr>
        <p:blipFill>
          <a:blip r:embed="rId2" cstate="screen">
            <a:alphaModFix amt="23000"/>
            <a:extLst>
              <a:ext uri="{28A0092B-C50C-407E-A947-70E740481C1C}">
                <a14:useLocalDpi xmlns:a14="http://schemas.microsoft.com/office/drawing/2010/main"/>
              </a:ext>
            </a:extLst>
          </a:blip>
          <a:stretch>
            <a:fillRect/>
          </a:stretch>
        </p:blipFill>
        <p:spPr>
          <a:xfrm>
            <a:off x="4672854" y="0"/>
            <a:ext cx="3328147" cy="5143500"/>
          </a:xfrm>
          <a:prstGeom prst="rect">
            <a:avLst/>
          </a:prstGeom>
        </p:spPr>
      </p:pic>
      <p:sp>
        <p:nvSpPr>
          <p:cNvPr id="2" name="Title 1"/>
          <p:cNvSpPr>
            <a:spLocks noGrp="1"/>
          </p:cNvSpPr>
          <p:nvPr>
            <p:ph type="title"/>
          </p:nvPr>
        </p:nvSpPr>
        <p:spPr/>
        <p:txBody>
          <a:bodyPr/>
          <a:lstStyle/>
          <a:p>
            <a:r>
              <a:rPr lang="en-US" dirty="0"/>
              <a:t>Big Brother?</a:t>
            </a:r>
          </a:p>
        </p:txBody>
      </p:sp>
      <p:sp>
        <p:nvSpPr>
          <p:cNvPr id="4" name="Rectangle 3"/>
          <p:cNvSpPr/>
          <p:nvPr/>
        </p:nvSpPr>
        <p:spPr>
          <a:xfrm>
            <a:off x="1350169" y="1100666"/>
            <a:ext cx="3240578" cy="860045"/>
          </a:xfrm>
          <a:prstGeom prst="rect">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t>Are you very concerned about threats to your personal privacy today? </a:t>
            </a:r>
          </a:p>
        </p:txBody>
      </p:sp>
      <p:sp>
        <p:nvSpPr>
          <p:cNvPr id="5" name="Rectangle 4"/>
          <p:cNvSpPr/>
          <p:nvPr/>
        </p:nvSpPr>
        <p:spPr>
          <a:xfrm>
            <a:off x="1350169" y="2068689"/>
            <a:ext cx="3240578" cy="860045"/>
          </a:xfrm>
          <a:prstGeom prst="rect">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t>Do you strongly agree that business organizations seek excessively personal information from consumers?</a:t>
            </a:r>
          </a:p>
        </p:txBody>
      </p:sp>
      <p:sp>
        <p:nvSpPr>
          <p:cNvPr id="7" name="Rectangle 6"/>
          <p:cNvSpPr/>
          <p:nvPr/>
        </p:nvSpPr>
        <p:spPr>
          <a:xfrm>
            <a:off x="1350169" y="3026156"/>
            <a:ext cx="3240578" cy="860045"/>
          </a:xfrm>
          <a:prstGeom prst="rect">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t>Do you strongly agree that the government is invading the citizen’s privacy? </a:t>
            </a:r>
          </a:p>
        </p:txBody>
      </p:sp>
      <p:sp>
        <p:nvSpPr>
          <p:cNvPr id="8" name="Rectangle 7"/>
          <p:cNvSpPr/>
          <p:nvPr/>
        </p:nvSpPr>
        <p:spPr>
          <a:xfrm>
            <a:off x="1350169" y="3979701"/>
            <a:ext cx="3240578" cy="860045"/>
          </a:xfrm>
          <a:prstGeom prst="rect">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t>Do you agree that consumers have lost all control over circulation of their information?</a:t>
            </a:r>
          </a:p>
        </p:txBody>
      </p:sp>
      <p:sp>
        <p:nvSpPr>
          <p:cNvPr id="12" name="Rectangle 11"/>
          <p:cNvSpPr/>
          <p:nvPr/>
        </p:nvSpPr>
        <p:spPr>
          <a:xfrm>
            <a:off x="4769556" y="1100666"/>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13" name="Rectangle 12"/>
          <p:cNvSpPr/>
          <p:nvPr/>
        </p:nvSpPr>
        <p:spPr>
          <a:xfrm>
            <a:off x="5257800" y="1100666"/>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14" name="Rectangle 13"/>
          <p:cNvSpPr/>
          <p:nvPr/>
        </p:nvSpPr>
        <p:spPr>
          <a:xfrm>
            <a:off x="4769556" y="2068689"/>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15" name="Rectangle 14"/>
          <p:cNvSpPr/>
          <p:nvPr/>
        </p:nvSpPr>
        <p:spPr>
          <a:xfrm>
            <a:off x="5257800" y="2068689"/>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16" name="Rectangle 15"/>
          <p:cNvSpPr/>
          <p:nvPr/>
        </p:nvSpPr>
        <p:spPr>
          <a:xfrm>
            <a:off x="4769556" y="3026156"/>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17" name="Rectangle 16"/>
          <p:cNvSpPr/>
          <p:nvPr/>
        </p:nvSpPr>
        <p:spPr>
          <a:xfrm>
            <a:off x="5257800" y="3026156"/>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18" name="Rectangle 17"/>
          <p:cNvSpPr/>
          <p:nvPr/>
        </p:nvSpPr>
        <p:spPr>
          <a:xfrm>
            <a:off x="4769556" y="3993079"/>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19" name="Rectangle 18"/>
          <p:cNvSpPr/>
          <p:nvPr/>
        </p:nvSpPr>
        <p:spPr>
          <a:xfrm>
            <a:off x="5257800" y="3993079"/>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Tree>
    <p:extLst>
      <p:ext uri="{BB962C8B-B14F-4D97-AF65-F5344CB8AC3E}">
        <p14:creationId xmlns:p14="http://schemas.microsoft.com/office/powerpoint/2010/main" val="370838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ig_Brother_Is_Watching_YOU_by_Tea_Bladez.png"/>
          <p:cNvPicPr>
            <a:picLocks noChangeAspect="1"/>
          </p:cNvPicPr>
          <p:nvPr/>
        </p:nvPicPr>
        <p:blipFill>
          <a:blip r:embed="rId2" cstate="screen">
            <a:alphaModFix amt="23000"/>
            <a:extLst>
              <a:ext uri="{28A0092B-C50C-407E-A947-70E740481C1C}">
                <a14:useLocalDpi xmlns:a14="http://schemas.microsoft.com/office/drawing/2010/main"/>
              </a:ext>
            </a:extLst>
          </a:blip>
          <a:stretch>
            <a:fillRect/>
          </a:stretch>
        </p:blipFill>
        <p:spPr>
          <a:xfrm>
            <a:off x="4672854" y="0"/>
            <a:ext cx="3328147" cy="5143500"/>
          </a:xfrm>
          <a:prstGeom prst="rect">
            <a:avLst/>
          </a:prstGeom>
        </p:spPr>
      </p:pic>
      <p:sp>
        <p:nvSpPr>
          <p:cNvPr id="2" name="Title 1"/>
          <p:cNvSpPr>
            <a:spLocks noGrp="1"/>
          </p:cNvSpPr>
          <p:nvPr>
            <p:ph type="title"/>
          </p:nvPr>
        </p:nvSpPr>
        <p:spPr/>
        <p:txBody>
          <a:bodyPr/>
          <a:lstStyle/>
          <a:p>
            <a:r>
              <a:rPr lang="en-US" dirty="0"/>
              <a:t>Big Brother?</a:t>
            </a:r>
          </a:p>
        </p:txBody>
      </p:sp>
      <p:sp>
        <p:nvSpPr>
          <p:cNvPr id="3" name="Rectangle 2"/>
          <p:cNvSpPr/>
          <p:nvPr/>
        </p:nvSpPr>
        <p:spPr>
          <a:xfrm>
            <a:off x="373707" y="4697663"/>
            <a:ext cx="4198293" cy="369332"/>
          </a:xfrm>
          <a:prstGeom prst="rect">
            <a:avLst/>
          </a:prstGeom>
        </p:spPr>
        <p:txBody>
          <a:bodyPr wrap="square">
            <a:spAutoFit/>
          </a:bodyPr>
          <a:lstStyle/>
          <a:p>
            <a:r>
              <a:rPr lang="en-US" sz="900" dirty="0">
                <a:solidFill>
                  <a:schemeClr val="accent2"/>
                </a:solidFill>
              </a:rPr>
              <a:t>P. </a:t>
            </a:r>
            <a:r>
              <a:rPr lang="en-US" sz="900" dirty="0" err="1">
                <a:solidFill>
                  <a:schemeClr val="accent2"/>
                </a:solidFill>
              </a:rPr>
              <a:t>Kumaraguru</a:t>
            </a:r>
            <a:r>
              <a:rPr lang="en-US" sz="900" dirty="0">
                <a:solidFill>
                  <a:schemeClr val="accent2"/>
                </a:solidFill>
              </a:rPr>
              <a:t> and L. F. </a:t>
            </a:r>
            <a:r>
              <a:rPr lang="en-US" sz="900" dirty="0" err="1">
                <a:solidFill>
                  <a:schemeClr val="accent2"/>
                </a:solidFill>
              </a:rPr>
              <a:t>Cranor</a:t>
            </a:r>
            <a:r>
              <a:rPr lang="en-US" sz="900" dirty="0">
                <a:solidFill>
                  <a:schemeClr val="accent2"/>
                </a:solidFill>
              </a:rPr>
              <a:t>. Privacy indexes: A Survey of Westin’s Studies. Technical </a:t>
            </a:r>
            <a:r>
              <a:rPr lang="en-US" sz="900" dirty="0" err="1">
                <a:solidFill>
                  <a:schemeClr val="accent2"/>
                </a:solidFill>
              </a:rPr>
              <a:t>report,Carnegie</a:t>
            </a:r>
            <a:r>
              <a:rPr lang="en-US" sz="900" dirty="0">
                <a:solidFill>
                  <a:schemeClr val="accent2"/>
                </a:solidFill>
              </a:rPr>
              <a:t> Mellon University, Dec 2005.</a:t>
            </a:r>
          </a:p>
        </p:txBody>
      </p:sp>
      <p:pic>
        <p:nvPicPr>
          <p:cNvPr id="5" name="Picture 4"/>
          <p:cNvPicPr>
            <a:picLocks noChangeAspect="1"/>
          </p:cNvPicPr>
          <p:nvPr/>
        </p:nvPicPr>
        <p:blipFill>
          <a:blip r:embed="rId3"/>
          <a:stretch>
            <a:fillRect/>
          </a:stretch>
        </p:blipFill>
        <p:spPr>
          <a:xfrm>
            <a:off x="493897" y="571500"/>
            <a:ext cx="1298204" cy="1557845"/>
          </a:xfrm>
          <a:prstGeom prst="rect">
            <a:avLst/>
          </a:prstGeom>
        </p:spPr>
      </p:pic>
      <p:sp>
        <p:nvSpPr>
          <p:cNvPr id="6" name="Rectangle 5"/>
          <p:cNvSpPr/>
          <p:nvPr/>
        </p:nvSpPr>
        <p:spPr>
          <a:xfrm>
            <a:off x="373707" y="2263676"/>
            <a:ext cx="4097440" cy="2308324"/>
          </a:xfrm>
          <a:prstGeom prst="rect">
            <a:avLst/>
          </a:prstGeom>
        </p:spPr>
        <p:txBody>
          <a:bodyPr wrap="square">
            <a:spAutoFit/>
          </a:bodyPr>
          <a:lstStyle/>
          <a:p>
            <a:r>
              <a:rPr lang="en-US" sz="1600" b="1" dirty="0">
                <a:solidFill>
                  <a:schemeClr val="accent1"/>
                </a:solidFill>
              </a:rPr>
              <a:t>Dr. Alan Westin </a:t>
            </a:r>
            <a:r>
              <a:rPr lang="en-US" sz="1600" dirty="0">
                <a:solidFill>
                  <a:schemeClr val="accent1"/>
                </a:solidFill>
              </a:rPr>
              <a:t>- Professor of Public Law &amp; Government Columbia University.</a:t>
            </a:r>
          </a:p>
          <a:p>
            <a:endParaRPr lang="en-US" sz="1600" dirty="0"/>
          </a:p>
          <a:p>
            <a:r>
              <a:rPr lang="en-US" sz="1600" dirty="0"/>
              <a:t>Conducted over 30 studies of attitudes to privacy from 1970 onwards.</a:t>
            </a:r>
          </a:p>
          <a:p>
            <a:endParaRPr lang="en-US" sz="1600" dirty="0"/>
          </a:p>
          <a:p>
            <a:r>
              <a:rPr lang="en-US" sz="1600" dirty="0"/>
              <a:t>This data from Harris-Equifax Consumer</a:t>
            </a:r>
          </a:p>
          <a:p>
            <a:r>
              <a:rPr lang="en-US" sz="1600" dirty="0"/>
              <a:t>Privacy Survey.  Tech. rep., 1991. Conducted for Equifax Inc. 1,255 adults of the U.S. public.</a:t>
            </a:r>
          </a:p>
        </p:txBody>
      </p:sp>
    </p:spTree>
    <p:extLst>
      <p:ext uri="{BB962C8B-B14F-4D97-AF65-F5344CB8AC3E}">
        <p14:creationId xmlns:p14="http://schemas.microsoft.com/office/powerpoint/2010/main" val="3427533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ig_Brother_Is_Watching_YOU_by_Tea_Bladez.png"/>
          <p:cNvPicPr>
            <a:picLocks noChangeAspect="1"/>
          </p:cNvPicPr>
          <p:nvPr/>
        </p:nvPicPr>
        <p:blipFill>
          <a:blip r:embed="rId2" cstate="screen">
            <a:alphaModFix amt="23000"/>
            <a:extLst>
              <a:ext uri="{28A0092B-C50C-407E-A947-70E740481C1C}">
                <a14:useLocalDpi xmlns:a14="http://schemas.microsoft.com/office/drawing/2010/main"/>
              </a:ext>
            </a:extLst>
          </a:blip>
          <a:stretch>
            <a:fillRect/>
          </a:stretch>
        </p:blipFill>
        <p:spPr>
          <a:xfrm>
            <a:off x="4672854" y="0"/>
            <a:ext cx="3328147" cy="5143500"/>
          </a:xfrm>
          <a:prstGeom prst="rect">
            <a:avLst/>
          </a:prstGeom>
        </p:spPr>
      </p:pic>
      <p:sp>
        <p:nvSpPr>
          <p:cNvPr id="2" name="Title 1"/>
          <p:cNvSpPr>
            <a:spLocks noGrp="1"/>
          </p:cNvSpPr>
          <p:nvPr>
            <p:ph type="title"/>
          </p:nvPr>
        </p:nvSpPr>
        <p:spPr/>
        <p:txBody>
          <a:bodyPr/>
          <a:lstStyle/>
          <a:p>
            <a:r>
              <a:rPr lang="en-US" dirty="0"/>
              <a:t>Big Brother?</a:t>
            </a:r>
          </a:p>
        </p:txBody>
      </p:sp>
      <p:sp>
        <p:nvSpPr>
          <p:cNvPr id="12" name="Rectangle 11"/>
          <p:cNvSpPr/>
          <p:nvPr/>
        </p:nvSpPr>
        <p:spPr>
          <a:xfrm>
            <a:off x="4781454" y="81968"/>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17" name="Rectangle 16"/>
          <p:cNvSpPr/>
          <p:nvPr/>
        </p:nvSpPr>
        <p:spPr>
          <a:xfrm>
            <a:off x="6189134" y="1042040"/>
            <a:ext cx="416278" cy="860045"/>
          </a:xfrm>
          <a:prstGeom prst="rect">
            <a:avLst/>
          </a:prstGeom>
          <a:solidFill>
            <a:schemeClr val="accent5">
              <a:lumMod val="75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No</a:t>
            </a:r>
          </a:p>
        </p:txBody>
      </p:sp>
      <p:sp>
        <p:nvSpPr>
          <p:cNvPr id="20" name="Rectangle 19"/>
          <p:cNvSpPr/>
          <p:nvPr/>
        </p:nvSpPr>
        <p:spPr>
          <a:xfrm>
            <a:off x="5254176" y="81968"/>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1" name="Rectangle 20"/>
          <p:cNvSpPr/>
          <p:nvPr/>
        </p:nvSpPr>
        <p:spPr>
          <a:xfrm>
            <a:off x="5725487" y="81968"/>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2" name="Rectangle 21"/>
          <p:cNvSpPr/>
          <p:nvPr/>
        </p:nvSpPr>
        <p:spPr>
          <a:xfrm>
            <a:off x="6189134" y="81968"/>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3" name="Rectangle 22"/>
          <p:cNvSpPr/>
          <p:nvPr/>
        </p:nvSpPr>
        <p:spPr>
          <a:xfrm>
            <a:off x="4782865" y="1042040"/>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4" name="Rectangle 23"/>
          <p:cNvSpPr/>
          <p:nvPr/>
        </p:nvSpPr>
        <p:spPr>
          <a:xfrm>
            <a:off x="5255587" y="1042040"/>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25" name="Rectangle 24"/>
          <p:cNvSpPr/>
          <p:nvPr/>
        </p:nvSpPr>
        <p:spPr>
          <a:xfrm>
            <a:off x="5726898" y="1042040"/>
            <a:ext cx="416278" cy="860045"/>
          </a:xfrm>
          <a:prstGeom prst="rect">
            <a:avLst/>
          </a:prstGeom>
          <a:solidFill>
            <a:schemeClr val="accent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Yes</a:t>
            </a:r>
          </a:p>
        </p:txBody>
      </p:sp>
      <p:sp>
        <p:nvSpPr>
          <p:cNvPr id="4" name="Rectangle 3"/>
          <p:cNvSpPr/>
          <p:nvPr/>
        </p:nvSpPr>
        <p:spPr>
          <a:xfrm>
            <a:off x="855329" y="1232922"/>
            <a:ext cx="3328146" cy="2739211"/>
          </a:xfrm>
          <a:prstGeom prst="rect">
            <a:avLst/>
          </a:prstGeom>
        </p:spPr>
        <p:txBody>
          <a:bodyPr wrap="square">
            <a:spAutoFit/>
          </a:bodyPr>
          <a:lstStyle/>
          <a:p>
            <a:r>
              <a:rPr lang="en-US" b="1" dirty="0">
                <a:solidFill>
                  <a:schemeClr val="accent1"/>
                </a:solidFill>
              </a:rPr>
              <a:t>The Privacy Fundamentalists</a:t>
            </a:r>
          </a:p>
          <a:p>
            <a:endParaRPr lang="en-US" sz="1400" b="1" dirty="0"/>
          </a:p>
          <a:p>
            <a:r>
              <a:rPr lang="en-US" sz="1400" dirty="0"/>
              <a:t>Fundamentalists are generally distrustful of organizations that ask for their personal information, worried about the accuracy of computerized information and additional uses made of it, and are in favor of new laws and regulatory actions to spell out privacy rights and provide enforceable remedies. They generally choose privacy controls over consumer-service benefits when these compete with each other. </a:t>
            </a:r>
          </a:p>
        </p:txBody>
      </p:sp>
      <p:sp>
        <p:nvSpPr>
          <p:cNvPr id="42" name="TextBox 41"/>
          <p:cNvSpPr txBox="1"/>
          <p:nvPr/>
        </p:nvSpPr>
        <p:spPr>
          <a:xfrm>
            <a:off x="6956777" y="627944"/>
            <a:ext cx="952363" cy="600164"/>
          </a:xfrm>
          <a:prstGeom prst="rect">
            <a:avLst/>
          </a:prstGeom>
          <a:noFill/>
        </p:spPr>
        <p:txBody>
          <a:bodyPr wrap="square" rtlCol="0">
            <a:spAutoFit/>
          </a:bodyPr>
          <a:lstStyle/>
          <a:p>
            <a:r>
              <a:rPr lang="en-US" sz="3300" dirty="0"/>
              <a:t>25%</a:t>
            </a:r>
          </a:p>
        </p:txBody>
      </p:sp>
      <p:sp>
        <p:nvSpPr>
          <p:cNvPr id="43" name="Rectangle 42"/>
          <p:cNvSpPr/>
          <p:nvPr/>
        </p:nvSpPr>
        <p:spPr>
          <a:xfrm>
            <a:off x="6657845" y="370329"/>
            <a:ext cx="1279656" cy="415498"/>
          </a:xfrm>
          <a:prstGeom prst="rect">
            <a:avLst/>
          </a:prstGeom>
        </p:spPr>
        <p:txBody>
          <a:bodyPr wrap="square">
            <a:spAutoFit/>
          </a:bodyPr>
          <a:lstStyle/>
          <a:p>
            <a:pPr algn="ctr"/>
            <a:r>
              <a:rPr lang="en-US" sz="1050" dirty="0"/>
              <a:t>The Privacy Fundamentalists</a:t>
            </a:r>
          </a:p>
        </p:txBody>
      </p:sp>
      <p:sp>
        <p:nvSpPr>
          <p:cNvPr id="16" name="Rectangle 15">
            <a:extLst>
              <a:ext uri="{FF2B5EF4-FFF2-40B4-BE49-F238E27FC236}">
                <a16:creationId xmlns:a16="http://schemas.microsoft.com/office/drawing/2014/main" id="{4E882915-95C8-A44F-B3CA-57BA7558EA0D}"/>
              </a:ext>
            </a:extLst>
          </p:cNvPr>
          <p:cNvSpPr/>
          <p:nvPr/>
        </p:nvSpPr>
        <p:spPr>
          <a:xfrm>
            <a:off x="373707" y="4697663"/>
            <a:ext cx="4198293" cy="369332"/>
          </a:xfrm>
          <a:prstGeom prst="rect">
            <a:avLst/>
          </a:prstGeom>
        </p:spPr>
        <p:txBody>
          <a:bodyPr wrap="square">
            <a:spAutoFit/>
          </a:bodyPr>
          <a:lstStyle/>
          <a:p>
            <a:r>
              <a:rPr lang="en-US" sz="900" dirty="0">
                <a:solidFill>
                  <a:schemeClr val="accent2"/>
                </a:solidFill>
              </a:rPr>
              <a:t>P. </a:t>
            </a:r>
            <a:r>
              <a:rPr lang="en-US" sz="900" dirty="0" err="1">
                <a:solidFill>
                  <a:schemeClr val="accent2"/>
                </a:solidFill>
              </a:rPr>
              <a:t>Kumaraguru</a:t>
            </a:r>
            <a:r>
              <a:rPr lang="en-US" sz="900" dirty="0">
                <a:solidFill>
                  <a:schemeClr val="accent2"/>
                </a:solidFill>
              </a:rPr>
              <a:t> and L. F. </a:t>
            </a:r>
            <a:r>
              <a:rPr lang="en-US" sz="900" dirty="0" err="1">
                <a:solidFill>
                  <a:schemeClr val="accent2"/>
                </a:solidFill>
              </a:rPr>
              <a:t>Cranor</a:t>
            </a:r>
            <a:r>
              <a:rPr lang="en-US" sz="900" dirty="0">
                <a:solidFill>
                  <a:schemeClr val="accent2"/>
                </a:solidFill>
              </a:rPr>
              <a:t>. Privacy indexes: A Survey of Westin’s Studies. Technical </a:t>
            </a:r>
            <a:r>
              <a:rPr lang="en-US" sz="900" dirty="0" err="1">
                <a:solidFill>
                  <a:schemeClr val="accent2"/>
                </a:solidFill>
              </a:rPr>
              <a:t>report,Carnegie</a:t>
            </a:r>
            <a:r>
              <a:rPr lang="en-US" sz="900" dirty="0">
                <a:solidFill>
                  <a:schemeClr val="accent2"/>
                </a:solidFill>
              </a:rPr>
              <a:t> Mellon University, Dec 2005.</a:t>
            </a:r>
          </a:p>
        </p:txBody>
      </p:sp>
    </p:spTree>
    <p:extLst>
      <p:ext uri="{BB962C8B-B14F-4D97-AF65-F5344CB8AC3E}">
        <p14:creationId xmlns:p14="http://schemas.microsoft.com/office/powerpoint/2010/main" val="304987302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26637</TotalTime>
  <Words>4064</Words>
  <Application>Microsoft Macintosh PowerPoint</Application>
  <PresentationFormat>On-screen Show (16:9)</PresentationFormat>
  <Paragraphs>516</Paragraphs>
  <Slides>53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Cambria</vt:lpstr>
      <vt:lpstr>Gill Sans MT</vt:lpstr>
      <vt:lpstr>Wingdings 2</vt:lpstr>
      <vt:lpstr>Dividend</vt:lpstr>
      <vt:lpstr>PRIVACY: Part 2</vt:lpstr>
      <vt:lpstr>The value of Privacy</vt:lpstr>
      <vt:lpstr>Big Brother?</vt:lpstr>
      <vt:lpstr>Big Brother?</vt:lpstr>
      <vt:lpstr>Big Brother?</vt:lpstr>
      <vt:lpstr>Big Brother?</vt:lpstr>
      <vt:lpstr>Big Brother?</vt:lpstr>
      <vt:lpstr>Big Brother?</vt:lpstr>
      <vt:lpstr>Big Brother?</vt:lpstr>
      <vt:lpstr>Big Brother?</vt:lpstr>
      <vt:lpstr>Big Brother?</vt:lpstr>
      <vt:lpstr>PowerPoint Presentation</vt:lpstr>
      <vt:lpstr>Conceptualising PrIvacy</vt:lpstr>
      <vt:lpstr>Right to Privacy?</vt:lpstr>
      <vt:lpstr>Right to Privacy?</vt:lpstr>
      <vt:lpstr>Right to Privacy?</vt:lpstr>
      <vt:lpstr>The Value of Privacy</vt:lpstr>
      <vt:lpstr>How we Manage Privacy</vt:lpstr>
      <vt:lpstr>The Privacy Trade-Off</vt:lpstr>
      <vt:lpstr>How Do You Make Privacy Choices?</vt:lpstr>
      <vt:lpstr>How Do You Make Privacy Choices?</vt:lpstr>
      <vt:lpstr>PRIVACY CALCULUS</vt:lpstr>
      <vt:lpstr>How Do You Make Privacy Choices?</vt:lpstr>
      <vt:lpstr>How Do You Make Privacy Choices?</vt:lpstr>
      <vt:lpstr>The Privacy Paradox</vt:lpstr>
      <vt:lpstr>The Privacy Paradox</vt:lpstr>
      <vt:lpstr>The Privacy Paradox</vt:lpstr>
      <vt:lpstr>Privacy</vt:lpstr>
      <vt:lpstr>How Do You Make Privacy Choices?</vt:lpstr>
      <vt:lpstr>How Do You Make Privacy Choices?</vt:lpstr>
      <vt:lpstr>How Do You Make Privacy Choices?</vt:lpstr>
      <vt:lpstr>Context and the Privacy Paradox</vt:lpstr>
      <vt:lpstr>Context and the Privacy Paradox</vt:lpstr>
      <vt:lpstr>PowerPoint Presentation</vt:lpstr>
      <vt:lpstr>PowerPoint Presentation</vt:lpstr>
      <vt:lpstr>PowerPoint Presentation</vt:lpstr>
      <vt:lpstr>PowerPoint Presentation</vt:lpstr>
      <vt:lpstr>PowerPoint Presentation</vt:lpstr>
      <vt:lpstr>Privacy and Structuration</vt:lpstr>
      <vt:lpstr>Privacy and Structuration</vt:lpstr>
      <vt:lpstr>Privacy and Structuration</vt:lpstr>
      <vt:lpstr>SOLVING 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Privacy   Dead    Or Just     Resting?</vt:lpstr>
      <vt:lpstr>Questions…</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Social Networking Systems</dc:title>
  <dc:creator>David Millard</dc:creator>
  <cp:lastModifiedBy>Millard D.E.</cp:lastModifiedBy>
  <cp:revision>162</cp:revision>
  <cp:lastPrinted>2019-02-19T00:55:02Z</cp:lastPrinted>
  <dcterms:created xsi:type="dcterms:W3CDTF">2011-01-26T16:20:04Z</dcterms:created>
  <dcterms:modified xsi:type="dcterms:W3CDTF">2019-02-19T00:59:15Z</dcterms:modified>
</cp:coreProperties>
</file>