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644" r:id="rId1"/>
  </p:sldMasterIdLst>
  <p:notesMasterIdLst>
    <p:notesMasterId r:id="rId43"/>
  </p:notesMasterIdLst>
  <p:sldIdLst>
    <p:sldId id="396" r:id="rId2"/>
    <p:sldId id="257" r:id="rId3"/>
    <p:sldId id="397" r:id="rId4"/>
    <p:sldId id="398" r:id="rId5"/>
    <p:sldId id="330" r:id="rId6"/>
    <p:sldId id="449" r:id="rId7"/>
    <p:sldId id="399" r:id="rId8"/>
    <p:sldId id="401" r:id="rId9"/>
    <p:sldId id="402" r:id="rId10"/>
    <p:sldId id="400" r:id="rId11"/>
    <p:sldId id="308" r:id="rId12"/>
    <p:sldId id="450" r:id="rId13"/>
    <p:sldId id="403" r:id="rId14"/>
    <p:sldId id="310" r:id="rId15"/>
    <p:sldId id="405" r:id="rId16"/>
    <p:sldId id="404" r:id="rId17"/>
    <p:sldId id="406" r:id="rId18"/>
    <p:sldId id="296" r:id="rId19"/>
    <p:sldId id="411" r:id="rId20"/>
    <p:sldId id="412" r:id="rId21"/>
    <p:sldId id="410" r:id="rId22"/>
    <p:sldId id="413" r:id="rId23"/>
    <p:sldId id="409" r:id="rId24"/>
    <p:sldId id="414" r:id="rId25"/>
    <p:sldId id="415" r:id="rId26"/>
    <p:sldId id="416" r:id="rId27"/>
    <p:sldId id="421" r:id="rId28"/>
    <p:sldId id="422" r:id="rId29"/>
    <p:sldId id="451" r:id="rId30"/>
    <p:sldId id="426" r:id="rId31"/>
    <p:sldId id="427" r:id="rId32"/>
    <p:sldId id="429" r:id="rId33"/>
    <p:sldId id="423" r:id="rId34"/>
    <p:sldId id="424" r:id="rId35"/>
    <p:sldId id="428" r:id="rId36"/>
    <p:sldId id="433" r:id="rId37"/>
    <p:sldId id="447" r:id="rId38"/>
    <p:sldId id="448" r:id="rId39"/>
    <p:sldId id="431" r:id="rId40"/>
    <p:sldId id="446" r:id="rId41"/>
    <p:sldId id="383" r:id="rId4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016E5E-860A-FB49-8AA1-C5AC2BA295B1}" v="1" dt="2019-02-19T00:58:47.9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1222" autoAdjust="0"/>
  </p:normalViewPr>
  <p:slideViewPr>
    <p:cSldViewPr snapToGrid="0" snapToObjects="1">
      <p:cViewPr varScale="1">
        <p:scale>
          <a:sx n="150" d="100"/>
          <a:sy n="150" d="100"/>
        </p:scale>
        <p:origin x="496" y="16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D8B11E-58FB-034C-A140-A2AD49EDD6C6}" type="datetimeFigureOut">
              <a:rPr lang="en-US" smtClean="0"/>
              <a:t>2/15/19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57D954-D76B-6547-91EC-AE7A240DA333}" type="slidenum">
              <a:rPr lang="en-US" smtClean="0"/>
              <a:t>‹#›</a:t>
            </a:fld>
            <a:endParaRPr lang="en-US"/>
          </a:p>
        </p:txBody>
      </p:sp>
    </p:spTree>
    <p:extLst>
      <p:ext uri="{BB962C8B-B14F-4D97-AF65-F5344CB8AC3E}">
        <p14:creationId xmlns:p14="http://schemas.microsoft.com/office/powerpoint/2010/main" val="374078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9115E1-38CD-5943-A6F0-551CF7FBC4C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5058"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4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170521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7AB033-2E25-874E-9C73-4D39007063E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813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41730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7AB033-2E25-874E-9C73-4D39007063E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813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16025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7AB033-2E25-874E-9C73-4D39007063E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813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143323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7AB033-2E25-874E-9C73-4D39007063E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813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60894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7AB033-2E25-874E-9C73-4D39007063E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813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84033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7AB033-2E25-874E-9C73-4D39007063E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813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30924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7AB033-2E25-874E-9C73-4D39007063E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813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63973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7AB033-2E25-874E-9C73-4D39007063E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813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64671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7AB033-2E25-874E-9C73-4D39007063E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813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87165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7AB033-2E25-874E-9C73-4D39007063E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813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74116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9115E1-38CD-5943-A6F0-551CF7FBC4C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5058"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4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35192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08498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57D954-D76B-6547-91EC-AE7A240DA333}" type="slidenum">
              <a:rPr lang="en-US" smtClean="0"/>
              <a:t>34</a:t>
            </a:fld>
            <a:endParaRPr lang="en-US"/>
          </a:p>
        </p:txBody>
      </p:sp>
    </p:spTree>
    <p:extLst>
      <p:ext uri="{BB962C8B-B14F-4D97-AF65-F5344CB8AC3E}">
        <p14:creationId xmlns:p14="http://schemas.microsoft.com/office/powerpoint/2010/main" val="1600639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7AB033-2E25-874E-9C73-4D39007063E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813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50227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9115E1-38CD-5943-A6F0-551CF7FBC4C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5058"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4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39159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57D954-D76B-6547-91EC-AE7A240DA333}" type="slidenum">
              <a:rPr lang="en-US" smtClean="0"/>
              <a:t>5</a:t>
            </a:fld>
            <a:endParaRPr lang="en-US"/>
          </a:p>
        </p:txBody>
      </p:sp>
    </p:spTree>
    <p:extLst>
      <p:ext uri="{BB962C8B-B14F-4D97-AF65-F5344CB8AC3E}">
        <p14:creationId xmlns:p14="http://schemas.microsoft.com/office/powerpoint/2010/main" val="3037814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57D954-D76B-6547-91EC-AE7A240DA333}" type="slidenum">
              <a:rPr lang="en-US" smtClean="0"/>
              <a:t>6</a:t>
            </a:fld>
            <a:endParaRPr lang="en-US"/>
          </a:p>
        </p:txBody>
      </p:sp>
    </p:spTree>
    <p:extLst>
      <p:ext uri="{BB962C8B-B14F-4D97-AF65-F5344CB8AC3E}">
        <p14:creationId xmlns:p14="http://schemas.microsoft.com/office/powerpoint/2010/main" val="498477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57D954-D76B-6547-91EC-AE7A240DA333}" type="slidenum">
              <a:rPr lang="en-US" smtClean="0"/>
              <a:t>7</a:t>
            </a:fld>
            <a:endParaRPr lang="en-US"/>
          </a:p>
        </p:txBody>
      </p:sp>
    </p:spTree>
    <p:extLst>
      <p:ext uri="{BB962C8B-B14F-4D97-AF65-F5344CB8AC3E}">
        <p14:creationId xmlns:p14="http://schemas.microsoft.com/office/powerpoint/2010/main" val="1266860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Meta-analysis of 60 publications</a:t>
            </a:r>
          </a:p>
        </p:txBody>
      </p:sp>
      <p:sp>
        <p:nvSpPr>
          <p:cNvPr id="4" name="Slide Number Placeholder 3"/>
          <p:cNvSpPr>
            <a:spLocks noGrp="1"/>
          </p:cNvSpPr>
          <p:nvPr>
            <p:ph type="sldNum" sz="quarter" idx="5"/>
          </p:nvPr>
        </p:nvSpPr>
        <p:spPr/>
        <p:txBody>
          <a:bodyPr/>
          <a:lstStyle/>
          <a:p>
            <a:fld id="{0A57D954-D76B-6547-91EC-AE7A240DA333}" type="slidenum">
              <a:rPr lang="en-US" smtClean="0"/>
              <a:t>8</a:t>
            </a:fld>
            <a:endParaRPr lang="en-US"/>
          </a:p>
        </p:txBody>
      </p:sp>
    </p:spTree>
    <p:extLst>
      <p:ext uri="{BB962C8B-B14F-4D97-AF65-F5344CB8AC3E}">
        <p14:creationId xmlns:p14="http://schemas.microsoft.com/office/powerpoint/2010/main" val="45301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57D954-D76B-6547-91EC-AE7A240DA333}" type="slidenum">
              <a:rPr lang="en-US" smtClean="0"/>
              <a:t>9</a:t>
            </a:fld>
            <a:endParaRPr lang="en-US"/>
          </a:p>
        </p:txBody>
      </p:sp>
    </p:spTree>
    <p:extLst>
      <p:ext uri="{BB962C8B-B14F-4D97-AF65-F5344CB8AC3E}">
        <p14:creationId xmlns:p14="http://schemas.microsoft.com/office/powerpoint/2010/main" val="2526234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57D954-D76B-6547-91EC-AE7A240DA333}" type="slidenum">
              <a:rPr lang="en-US" smtClean="0"/>
              <a:t>10</a:t>
            </a:fld>
            <a:endParaRPr lang="en-US"/>
          </a:p>
        </p:txBody>
      </p:sp>
    </p:spTree>
    <p:extLst>
      <p:ext uri="{BB962C8B-B14F-4D97-AF65-F5344CB8AC3E}">
        <p14:creationId xmlns:p14="http://schemas.microsoft.com/office/powerpoint/2010/main" val="3693271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34900" y="2314324"/>
            <a:ext cx="8447150" cy="247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765324"/>
            <a:ext cx="8245162" cy="1106260"/>
          </a:xfrm>
          <a:effectLst/>
        </p:spPr>
        <p:txBody>
          <a:bodyPr anchor="b">
            <a:normAutofit/>
          </a:bodyPr>
          <a:lstStyle>
            <a:lvl1pPr>
              <a:defRPr sz="27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435895" y="1871584"/>
            <a:ext cx="8245160" cy="442741"/>
          </a:xfrm>
        </p:spPr>
        <p:txBody>
          <a:bodyPr anchor="t">
            <a:normAutofit/>
          </a:bodyPr>
          <a:lstStyle>
            <a:lvl1pPr marL="0" indent="0" algn="l">
              <a:buNone/>
              <a:defRPr sz="12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704463" y="4467103"/>
            <a:ext cx="2133600" cy="273844"/>
          </a:xfrm>
        </p:spPr>
        <p:txBody>
          <a:bodyPr/>
          <a:lstStyle>
            <a:lvl1pPr>
              <a:defRPr>
                <a:solidFill>
                  <a:schemeClr val="accent1">
                    <a:lumMod val="75000"/>
                    <a:lumOff val="25000"/>
                  </a:schemeClr>
                </a:solidFill>
              </a:defRPr>
            </a:lvl1pPr>
          </a:lstStyle>
          <a:p>
            <a:fld id="{28E80666-FB37-4B36-9149-507F3B0178E3}" type="datetimeFigureOut">
              <a:rPr lang="en-US" smtClean="0"/>
              <a:pPr/>
              <a:t>2/15/19</a:t>
            </a:fld>
            <a:endParaRPr lang="en-US"/>
          </a:p>
        </p:txBody>
      </p:sp>
      <p:sp>
        <p:nvSpPr>
          <p:cNvPr id="5" name="Footer Placeholder 4"/>
          <p:cNvSpPr>
            <a:spLocks noGrp="1"/>
          </p:cNvSpPr>
          <p:nvPr>
            <p:ph type="ftr" sz="quarter" idx="11"/>
          </p:nvPr>
        </p:nvSpPr>
        <p:spPr>
          <a:xfrm>
            <a:off x="435894" y="4463859"/>
            <a:ext cx="5187908" cy="273844"/>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7918725" y="4467103"/>
            <a:ext cx="762330" cy="273844"/>
          </a:xfrm>
        </p:spPr>
        <p:txBody>
          <a:bodyPr/>
          <a:lstStyle>
            <a:lvl1pPr>
              <a:defRPr>
                <a:solidFill>
                  <a:schemeClr val="accent1">
                    <a:lumMod val="75000"/>
                    <a:lumOff val="25000"/>
                  </a:schemeClr>
                </a:solidFill>
              </a:defRPr>
            </a:lvl1pPr>
          </a:lstStyle>
          <a:p>
            <a:fld id="{D739C4FB-7D33-419B-8833-D1372BFD11C8}" type="slidenum">
              <a:rPr lang="en-US" smtClean="0"/>
              <a:t>‹#›</a:t>
            </a:fld>
            <a:endParaRPr lang="en-US"/>
          </a:p>
        </p:txBody>
      </p:sp>
    </p:spTree>
    <p:extLst>
      <p:ext uri="{BB962C8B-B14F-4D97-AF65-F5344CB8AC3E}">
        <p14:creationId xmlns:p14="http://schemas.microsoft.com/office/powerpoint/2010/main" val="4161157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330214" y="460805"/>
            <a:ext cx="8482004" cy="8919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526617"/>
            <a:ext cx="8272212" cy="76035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6A696D-22F7-F041-970E-4294EE310222}" type="datetimeFigureOut">
              <a:rPr lang="en-US" smtClean="0"/>
              <a:t>2/15/19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DC041-A041-8F4B-8E27-41918442D714}" type="slidenum">
              <a:rPr lang="en-US" smtClean="0"/>
              <a:t>‹#›</a:t>
            </a:fld>
            <a:endParaRPr lang="en-US"/>
          </a:p>
        </p:txBody>
      </p:sp>
    </p:spTree>
    <p:extLst>
      <p:ext uri="{BB962C8B-B14F-4D97-AF65-F5344CB8AC3E}">
        <p14:creationId xmlns:p14="http://schemas.microsoft.com/office/powerpoint/2010/main" val="27669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1" y="449794"/>
            <a:ext cx="2180113" cy="43627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506795"/>
            <a:ext cx="1503123" cy="388730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3" y="506795"/>
            <a:ext cx="5922209" cy="388730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4467103"/>
            <a:ext cx="996106" cy="273844"/>
          </a:xfrm>
        </p:spPr>
        <p:txBody>
          <a:bodyPr/>
          <a:lstStyle>
            <a:lvl1pPr>
              <a:defRPr>
                <a:solidFill>
                  <a:schemeClr val="accent1">
                    <a:lumMod val="75000"/>
                    <a:lumOff val="25000"/>
                  </a:schemeClr>
                </a:solidFill>
              </a:defRPr>
            </a:lvl1pPr>
          </a:lstStyle>
          <a:p>
            <a:fld id="{A36A696D-22F7-F041-970E-4294EE310222}" type="datetimeFigureOut">
              <a:rPr lang="en-US" smtClean="0"/>
              <a:t>2/15/19</a:t>
            </a:fld>
            <a:endParaRPr lang="en-US"/>
          </a:p>
        </p:txBody>
      </p:sp>
      <p:sp>
        <p:nvSpPr>
          <p:cNvPr id="5" name="Footer Placeholder 4"/>
          <p:cNvSpPr>
            <a:spLocks noGrp="1"/>
          </p:cNvSpPr>
          <p:nvPr>
            <p:ph type="ftr" sz="quarter" idx="11"/>
          </p:nvPr>
        </p:nvSpPr>
        <p:spPr>
          <a:xfrm>
            <a:off x="581193" y="4463859"/>
            <a:ext cx="5922209" cy="273844"/>
          </a:xfrm>
        </p:spPr>
        <p:txBody>
          <a:bodyPr/>
          <a:lstStyle/>
          <a:p>
            <a:endParaRPr lang="en-US"/>
          </a:p>
        </p:txBody>
      </p:sp>
      <p:sp>
        <p:nvSpPr>
          <p:cNvPr id="6" name="Slide Number Placeholder 5"/>
          <p:cNvSpPr>
            <a:spLocks noGrp="1"/>
          </p:cNvSpPr>
          <p:nvPr>
            <p:ph type="sldNum" sz="quarter" idx="12"/>
          </p:nvPr>
        </p:nvSpPr>
        <p:spPr>
          <a:xfrm>
            <a:off x="7834962" y="4467103"/>
            <a:ext cx="873146" cy="273844"/>
          </a:xfrm>
        </p:spPr>
        <p:txBody>
          <a:bodyPr/>
          <a:lstStyle>
            <a:lvl1pPr>
              <a:defRPr>
                <a:solidFill>
                  <a:schemeClr val="accent1">
                    <a:lumMod val="75000"/>
                    <a:lumOff val="25000"/>
                  </a:schemeClr>
                </a:solidFill>
              </a:defRPr>
            </a:lvl1pPr>
          </a:lstStyle>
          <a:p>
            <a:fld id="{183DC041-A041-8F4B-8E27-41918442D714}" type="slidenum">
              <a:rPr lang="en-US" smtClean="0"/>
              <a:t>‹#›</a:t>
            </a:fld>
            <a:endParaRPr lang="en-US"/>
          </a:p>
        </p:txBody>
      </p:sp>
    </p:spTree>
    <p:extLst>
      <p:ext uri="{BB962C8B-B14F-4D97-AF65-F5344CB8AC3E}">
        <p14:creationId xmlns:p14="http://schemas.microsoft.com/office/powerpoint/2010/main" val="1923222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36A696D-22F7-F041-970E-4294EE310222}" type="datetimeFigureOut">
              <a:rPr lang="en-US" smtClean="0"/>
              <a:t>2/15/19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DC041-A041-8F4B-8E27-41918442D714}" type="slidenum">
              <a:rPr lang="en-US" smtClean="0"/>
              <a:t>‹#›</a:t>
            </a:fld>
            <a:endParaRPr lang="en-US"/>
          </a:p>
        </p:txBody>
      </p:sp>
      <p:sp>
        <p:nvSpPr>
          <p:cNvPr id="25" name="Title Placeholder 1"/>
          <p:cNvSpPr>
            <a:spLocks noGrp="1"/>
          </p:cNvSpPr>
          <p:nvPr>
            <p:ph type="title"/>
          </p:nvPr>
        </p:nvSpPr>
        <p:spPr>
          <a:xfrm>
            <a:off x="276225" y="171450"/>
            <a:ext cx="8591550" cy="800101"/>
          </a:xfrm>
          <a:prstGeom prst="rect">
            <a:avLst/>
          </a:prstGeom>
        </p:spPr>
        <p:txBody>
          <a:bodyPr vert="horz" lIns="91440" tIns="45720" rIns="91440" bIns="45720" rtlCol="0" anchor="b" anchorCtr="0">
            <a:normAutofit/>
          </a:bodyPr>
          <a:lstStyle/>
          <a:p>
            <a:r>
              <a:rPr lang="en-GB"/>
              <a:t>Click to edit Master title style</a:t>
            </a:r>
            <a:endParaRPr lang="en-US" dirty="0"/>
          </a:p>
        </p:txBody>
      </p:sp>
      <p:sp>
        <p:nvSpPr>
          <p:cNvPr id="31" name="Content Placeholder 30"/>
          <p:cNvSpPr>
            <a:spLocks noGrp="1"/>
          </p:cNvSpPr>
          <p:nvPr>
            <p:ph sz="quarter" idx="13"/>
          </p:nvPr>
        </p:nvSpPr>
        <p:spPr>
          <a:xfrm>
            <a:off x="274320" y="973836"/>
            <a:ext cx="8595360" cy="37033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9617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460805"/>
            <a:ext cx="8482004" cy="8919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617"/>
            <a:ext cx="8272212" cy="760350"/>
          </a:xfrm>
        </p:spPr>
        <p:txBody>
          <a:bodyPr/>
          <a:lstStyle/>
          <a:p>
            <a:r>
              <a:rPr lang="en-US"/>
              <a:t>Click to edit Master title style</a:t>
            </a:r>
            <a:endParaRPr lang="en-US" dirty="0"/>
          </a:p>
        </p:txBody>
      </p:sp>
      <p:sp>
        <p:nvSpPr>
          <p:cNvPr id="3" name="Content Placeholder 2"/>
          <p:cNvSpPr>
            <a:spLocks noGrp="1"/>
          </p:cNvSpPr>
          <p:nvPr>
            <p:ph idx="1"/>
          </p:nvPr>
        </p:nvSpPr>
        <p:spPr>
          <a:xfrm>
            <a:off x="435895" y="1635373"/>
            <a:ext cx="8272211" cy="2758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6A696D-22F7-F041-970E-4294EE310222}" type="datetimeFigureOut">
              <a:rPr lang="en-US" smtClean="0"/>
              <a:t>2/15/19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18725" y="4467103"/>
            <a:ext cx="789381" cy="273844"/>
          </a:xfrm>
        </p:spPr>
        <p:txBody>
          <a:bodyPr/>
          <a:lstStyle/>
          <a:p>
            <a:fld id="{183DC041-A041-8F4B-8E27-41918442D714}" type="slidenum">
              <a:rPr lang="en-US" smtClean="0"/>
              <a:t>‹#›</a:t>
            </a:fld>
            <a:endParaRPr lang="en-US"/>
          </a:p>
        </p:txBody>
      </p:sp>
    </p:spTree>
    <p:extLst>
      <p:ext uri="{BB962C8B-B14F-4D97-AF65-F5344CB8AC3E}">
        <p14:creationId xmlns:p14="http://schemas.microsoft.com/office/powerpoint/2010/main" val="3122943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35863" y="3856481"/>
            <a:ext cx="8468145"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2282933"/>
            <a:ext cx="8272211" cy="1123130"/>
          </a:xfrm>
        </p:spPr>
        <p:txBody>
          <a:bodyPr anchor="b">
            <a:normAutofit/>
          </a:bodyPr>
          <a:lstStyle>
            <a:lvl1pPr algn="l">
              <a:defRPr sz="27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35895" y="3406063"/>
            <a:ext cx="8272211" cy="450417"/>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8E80666-FB37-4B36-9149-507F3B0178E3}" type="datetimeFigureOut">
              <a:rPr lang="en-US" smtClean="0"/>
              <a:pPr/>
              <a:t>2/15/19</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7E63A33-8271-4DD0-9C48-789913D7C115}" type="slidenum">
              <a:rPr lang="en-US" smtClean="0"/>
              <a:pPr/>
              <a:t>‹#›</a:t>
            </a:fld>
            <a:endParaRPr lang="en-US"/>
          </a:p>
        </p:txBody>
      </p:sp>
    </p:spTree>
    <p:extLst>
      <p:ext uri="{BB962C8B-B14F-4D97-AF65-F5344CB8AC3E}">
        <p14:creationId xmlns:p14="http://schemas.microsoft.com/office/powerpoint/2010/main" val="1018230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334487" y="454916"/>
            <a:ext cx="8475027"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547244"/>
            <a:ext cx="8272212" cy="74124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35895" y="1671003"/>
            <a:ext cx="4066793" cy="272478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1313" y="1671003"/>
            <a:ext cx="4066794" cy="272478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6A696D-22F7-F041-970E-4294EE310222}" type="datetimeFigureOut">
              <a:rPr lang="en-US" smtClean="0"/>
              <a:t>2/15/19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DC041-A041-8F4B-8E27-41918442D714}" type="slidenum">
              <a:rPr lang="en-US" smtClean="0"/>
              <a:t>‹#›</a:t>
            </a:fld>
            <a:endParaRPr lang="en-US"/>
          </a:p>
        </p:txBody>
      </p:sp>
    </p:spTree>
    <p:extLst>
      <p:ext uri="{BB962C8B-B14F-4D97-AF65-F5344CB8AC3E}">
        <p14:creationId xmlns:p14="http://schemas.microsoft.com/office/powerpoint/2010/main" val="268479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334487" y="454916"/>
            <a:ext cx="8475027"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547244"/>
            <a:ext cx="8272212" cy="741249"/>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5415" y="1688169"/>
            <a:ext cx="3815306" cy="402004"/>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35896" y="2194540"/>
            <a:ext cx="4044825" cy="220124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2802" y="1688169"/>
            <a:ext cx="3815305" cy="415030"/>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63282" y="2194540"/>
            <a:ext cx="4044825" cy="220124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6A696D-22F7-F041-970E-4294EE310222}" type="datetimeFigureOut">
              <a:rPr lang="en-US" smtClean="0"/>
              <a:t>2/15/19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3DC041-A041-8F4B-8E27-41918442D714}" type="slidenum">
              <a:rPr lang="en-US" smtClean="0"/>
              <a:t>‹#›</a:t>
            </a:fld>
            <a:endParaRPr lang="en-US"/>
          </a:p>
        </p:txBody>
      </p:sp>
    </p:spTree>
    <p:extLst>
      <p:ext uri="{BB962C8B-B14F-4D97-AF65-F5344CB8AC3E}">
        <p14:creationId xmlns:p14="http://schemas.microsoft.com/office/powerpoint/2010/main" val="245787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330512" y="454916"/>
            <a:ext cx="8475027"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547244"/>
            <a:ext cx="8272212" cy="741249"/>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6A696D-22F7-F041-970E-4294EE310222}" type="datetimeFigureOut">
              <a:rPr lang="en-US" smtClean="0"/>
              <a:t>2/15/19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3DC041-A041-8F4B-8E27-41918442D714}" type="slidenum">
              <a:rPr lang="en-US" smtClean="0"/>
              <a:t>‹#›</a:t>
            </a:fld>
            <a:endParaRPr lang="en-US"/>
          </a:p>
        </p:txBody>
      </p:sp>
    </p:spTree>
    <p:extLst>
      <p:ext uri="{BB962C8B-B14F-4D97-AF65-F5344CB8AC3E}">
        <p14:creationId xmlns:p14="http://schemas.microsoft.com/office/powerpoint/2010/main" val="2057717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6A696D-22F7-F041-970E-4294EE310222}" type="datetimeFigureOut">
              <a:rPr lang="en-US" smtClean="0"/>
              <a:t>2/15/19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3DC041-A041-8F4B-8E27-41918442D714}" type="slidenum">
              <a:rPr lang="en-US" smtClean="0"/>
              <a:t>‹#›</a:t>
            </a:fld>
            <a:endParaRPr lang="en-US"/>
          </a:p>
        </p:txBody>
      </p:sp>
    </p:spTree>
    <p:extLst>
      <p:ext uri="{BB962C8B-B14F-4D97-AF65-F5344CB8AC3E}">
        <p14:creationId xmlns:p14="http://schemas.microsoft.com/office/powerpoint/2010/main" val="1014777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35863" y="3856480"/>
            <a:ext cx="8473650" cy="9560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3946722"/>
            <a:ext cx="3682084" cy="517136"/>
          </a:xfrm>
        </p:spPr>
        <p:txBody>
          <a:bodyPr anchor="ctr"/>
          <a:lstStyle>
            <a:lvl1pPr algn="l">
              <a:defRPr sz="15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335862" y="450900"/>
            <a:ext cx="8469630" cy="3153600"/>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8" y="3946723"/>
            <a:ext cx="4402490" cy="517136"/>
          </a:xfrm>
        </p:spPr>
        <p:txBody>
          <a:bodyPr anchor="ctr">
            <a:normAutofit/>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36A696D-22F7-F041-970E-4294EE310222}" type="datetimeFigureOut">
              <a:rPr lang="en-US" smtClean="0"/>
              <a:t>2/15/19</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183DC041-A041-8F4B-8E27-41918442D714}" type="slidenum">
              <a:rPr lang="en-US" smtClean="0"/>
              <a:t>‹#›</a:t>
            </a:fld>
            <a:endParaRPr lang="en-US"/>
          </a:p>
        </p:txBody>
      </p:sp>
    </p:spTree>
    <p:extLst>
      <p:ext uri="{BB962C8B-B14F-4D97-AF65-F5344CB8AC3E}">
        <p14:creationId xmlns:p14="http://schemas.microsoft.com/office/powerpoint/2010/main" val="364654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3520042"/>
            <a:ext cx="8272212" cy="425054"/>
          </a:xfrm>
        </p:spPr>
        <p:txBody>
          <a:bodyPr anchor="b">
            <a:normAutofit/>
          </a:bodyPr>
          <a:lstStyle>
            <a:lvl1pPr algn="l">
              <a:defRPr sz="18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35863" y="449794"/>
            <a:ext cx="8468144" cy="266793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435894" y="3945096"/>
            <a:ext cx="8272213" cy="449003"/>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A36A696D-22F7-F041-970E-4294EE310222}" type="datetimeFigureOut">
              <a:rPr lang="en-US" smtClean="0"/>
              <a:t>2/15/19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DC041-A041-8F4B-8E27-41918442D714}" type="slidenum">
              <a:rPr lang="en-US" smtClean="0"/>
              <a:t>‹#›</a:t>
            </a:fld>
            <a:endParaRPr lang="en-US"/>
          </a:p>
        </p:txBody>
      </p:sp>
    </p:spTree>
    <p:extLst>
      <p:ext uri="{BB962C8B-B14F-4D97-AF65-F5344CB8AC3E}">
        <p14:creationId xmlns:p14="http://schemas.microsoft.com/office/powerpoint/2010/main" val="610769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528843"/>
            <a:ext cx="8272212" cy="892166"/>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35894" y="1752002"/>
            <a:ext cx="8272212" cy="2642096"/>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04464" y="4467103"/>
            <a:ext cx="2133599" cy="273844"/>
          </a:xfrm>
          <a:prstGeom prst="rect">
            <a:avLst/>
          </a:prstGeom>
        </p:spPr>
        <p:txBody>
          <a:bodyPr vert="horz" lIns="91440" tIns="45720" rIns="91440" bIns="45720" rtlCol="0" anchor="ctr"/>
          <a:lstStyle>
            <a:lvl1pPr algn="r">
              <a:defRPr sz="675">
                <a:solidFill>
                  <a:schemeClr val="accent2"/>
                </a:solidFill>
              </a:defRPr>
            </a:lvl1pPr>
          </a:lstStyle>
          <a:p>
            <a:fld id="{A36A696D-22F7-F041-970E-4294EE310222}" type="datetimeFigureOut">
              <a:rPr lang="en-US" smtClean="0"/>
              <a:t>2/15/19</a:t>
            </a:fld>
            <a:endParaRPr lang="en-US"/>
          </a:p>
        </p:txBody>
      </p:sp>
      <p:sp>
        <p:nvSpPr>
          <p:cNvPr id="5" name="Footer Placeholder 4"/>
          <p:cNvSpPr>
            <a:spLocks noGrp="1"/>
          </p:cNvSpPr>
          <p:nvPr>
            <p:ph type="ftr" sz="quarter" idx="3"/>
          </p:nvPr>
        </p:nvSpPr>
        <p:spPr>
          <a:xfrm>
            <a:off x="435894" y="4463859"/>
            <a:ext cx="5187908" cy="273844"/>
          </a:xfrm>
          <a:prstGeom prst="rect">
            <a:avLst/>
          </a:prstGeom>
        </p:spPr>
        <p:txBody>
          <a:bodyPr vert="horz" lIns="91440" tIns="45720" rIns="91440" bIns="45720" rtlCol="0" anchor="ctr"/>
          <a:lstStyle>
            <a:lvl1pPr algn="l">
              <a:defRPr sz="675" cap="all">
                <a:solidFill>
                  <a:schemeClr val="accent2"/>
                </a:solidFill>
              </a:defRPr>
            </a:lvl1pPr>
          </a:lstStyle>
          <a:p>
            <a:endParaRPr lang="en-US"/>
          </a:p>
        </p:txBody>
      </p:sp>
      <p:sp>
        <p:nvSpPr>
          <p:cNvPr id="6" name="Slide Number Placeholder 5"/>
          <p:cNvSpPr>
            <a:spLocks noGrp="1"/>
          </p:cNvSpPr>
          <p:nvPr>
            <p:ph type="sldNum" sz="quarter" idx="4"/>
          </p:nvPr>
        </p:nvSpPr>
        <p:spPr>
          <a:xfrm>
            <a:off x="7918725" y="4467103"/>
            <a:ext cx="789383" cy="273844"/>
          </a:xfrm>
          <a:prstGeom prst="rect">
            <a:avLst/>
          </a:prstGeom>
        </p:spPr>
        <p:txBody>
          <a:bodyPr vert="horz" lIns="91440" tIns="45720" rIns="91440" bIns="45720" rtlCol="0" anchor="ctr"/>
          <a:lstStyle>
            <a:lvl1pPr algn="r">
              <a:defRPr sz="675">
                <a:solidFill>
                  <a:schemeClr val="accent2"/>
                </a:solidFill>
              </a:defRPr>
            </a:lvl1pPr>
          </a:lstStyle>
          <a:p>
            <a:fld id="{183DC041-A041-8F4B-8E27-41918442D714}" type="slidenum">
              <a:rPr lang="en-US" smtClean="0"/>
              <a:t>‹#›</a:t>
            </a:fld>
            <a:endParaRPr lang="en-US"/>
          </a:p>
        </p:txBody>
      </p:sp>
      <p:sp>
        <p:nvSpPr>
          <p:cNvPr id="9" name="Rectangle 8"/>
          <p:cNvSpPr/>
          <p:nvPr/>
        </p:nvSpPr>
        <p:spPr>
          <a:xfrm>
            <a:off x="334901" y="342900"/>
            <a:ext cx="2777490" cy="712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340232"/>
            <a:ext cx="2777490" cy="7391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60424697"/>
      </p:ext>
    </p:extLst>
  </p:cSld>
  <p:clrMap bg1="lt1" tx1="dk1" bg2="lt2" tx2="dk2" accent1="accent1" accent2="accent2" accent3="accent3" accent4="accent4" accent5="accent5" accent6="accent6" hlink="hlink" folHlink="folHlink"/>
  <p:sldLayoutIdLst>
    <p:sldLayoutId id="2147484645" r:id="rId1"/>
    <p:sldLayoutId id="2147484646" r:id="rId2"/>
    <p:sldLayoutId id="2147484647" r:id="rId3"/>
    <p:sldLayoutId id="2147484648" r:id="rId4"/>
    <p:sldLayoutId id="2147484649" r:id="rId5"/>
    <p:sldLayoutId id="2147484650" r:id="rId6"/>
    <p:sldLayoutId id="2147484651" r:id="rId7"/>
    <p:sldLayoutId id="2147484652" r:id="rId8"/>
    <p:sldLayoutId id="2147484653" r:id="rId9"/>
    <p:sldLayoutId id="2147484654" r:id="rId10"/>
    <p:sldLayoutId id="2147484655" r:id="rId11"/>
    <p:sldLayoutId id="2147484656" r:id="rId12"/>
  </p:sldLayoutIdLst>
  <p:txStyles>
    <p:title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050" kern="1200">
          <a:solidFill>
            <a:schemeClr val="tx2"/>
          </a:solidFill>
          <a:latin typeface="+mn-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png"/><Relationship Id="rId2" Type="http://schemas.openxmlformats.org/officeDocument/2006/relationships/image" Target="../media/image14.emf"/><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tiff"/></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182162-B517-4B41-B039-339F87FAE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p:cNvSpPr>
            <a:spLocks noGrp="1"/>
          </p:cNvSpPr>
          <p:nvPr>
            <p:ph type="ctrTitle"/>
          </p:nvPr>
        </p:nvSpPr>
        <p:spPr>
          <a:xfrm>
            <a:off x="718906" y="754379"/>
            <a:ext cx="4824235" cy="3603769"/>
          </a:xfrm>
        </p:spPr>
        <p:txBody>
          <a:bodyPr anchor="ctr">
            <a:normAutofit/>
          </a:bodyPr>
          <a:lstStyle/>
          <a:p>
            <a:r>
              <a:rPr lang="en-US" sz="4500" dirty="0">
                <a:solidFill>
                  <a:schemeClr val="tx2"/>
                </a:solidFill>
              </a:rPr>
              <a:t>PRIVACY:</a:t>
            </a:r>
            <a:br>
              <a:rPr lang="en-US" sz="4500" dirty="0">
                <a:solidFill>
                  <a:schemeClr val="tx2"/>
                </a:solidFill>
              </a:rPr>
            </a:br>
            <a:r>
              <a:rPr lang="en-US" sz="4500" dirty="0">
                <a:solidFill>
                  <a:schemeClr val="tx2"/>
                </a:solidFill>
              </a:rPr>
              <a:t>Part I</a:t>
            </a:r>
          </a:p>
        </p:txBody>
      </p:sp>
      <p:sp>
        <p:nvSpPr>
          <p:cNvPr id="10" name="Rectangle 9">
            <a:extLst>
              <a:ext uri="{FF2B5EF4-FFF2-40B4-BE49-F238E27FC236}">
                <a16:creationId xmlns:a16="http://schemas.microsoft.com/office/drawing/2014/main" id="{49B5AD54-1E68-4239-A6AF-FE0F49BB8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342900"/>
            <a:ext cx="2777490" cy="44500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p:cNvSpPr>
            <a:spLocks noGrp="1"/>
          </p:cNvSpPr>
          <p:nvPr>
            <p:ph type="subTitle" idx="1"/>
          </p:nvPr>
        </p:nvSpPr>
        <p:spPr>
          <a:xfrm>
            <a:off x="6259043" y="757047"/>
            <a:ext cx="2308756" cy="3601101"/>
          </a:xfrm>
        </p:spPr>
        <p:txBody>
          <a:bodyPr anchor="ctr">
            <a:normAutofit/>
          </a:bodyPr>
          <a:lstStyle/>
          <a:p>
            <a:pPr algn="ctr"/>
            <a:r>
              <a:rPr lang="en-US" sz="1800" dirty="0">
                <a:solidFill>
                  <a:srgbClr val="FFFFFF"/>
                </a:solidFill>
              </a:rPr>
              <a:t>David Millard </a:t>
            </a:r>
          </a:p>
          <a:p>
            <a:pPr algn="ctr"/>
            <a:r>
              <a:rPr lang="en-US" sz="1400" i="1" dirty="0" err="1">
                <a:solidFill>
                  <a:srgbClr val="FFFFFF"/>
                </a:solidFill>
              </a:rPr>
              <a:t>dem@soton.ac.uk</a:t>
            </a:r>
            <a:endParaRPr lang="en-US" sz="1400" i="1" dirty="0">
              <a:solidFill>
                <a:srgbClr val="FFFFFF"/>
              </a:solidFill>
            </a:endParaRPr>
          </a:p>
          <a:p>
            <a:pPr algn="ctr"/>
            <a:endParaRPr lang="en-US" sz="1800" dirty="0">
              <a:solidFill>
                <a:srgbClr val="FFFFFF"/>
              </a:solidFill>
            </a:endParaRPr>
          </a:p>
        </p:txBody>
      </p:sp>
    </p:spTree>
    <p:extLst>
      <p:ext uri="{BB962C8B-B14F-4D97-AF65-F5344CB8AC3E}">
        <p14:creationId xmlns:p14="http://schemas.microsoft.com/office/powerpoint/2010/main" val="3821820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About Your Own Social Network</a:t>
            </a:r>
          </a:p>
        </p:txBody>
      </p:sp>
      <p:pic>
        <p:nvPicPr>
          <p:cNvPr id="4" name="Picture 3" descr="you1.png"/>
          <p:cNvPicPr>
            <a:picLocks noChangeAspect="1"/>
          </p:cNvPicPr>
          <p:nvPr/>
        </p:nvPicPr>
        <p:blipFill>
          <a:blip r:embed="rId3">
            <a:alphaModFix amt="9000"/>
            <a:extLst>
              <a:ext uri="{28A0092B-C50C-407E-A947-70E740481C1C}">
                <a14:useLocalDpi xmlns:a14="http://schemas.microsoft.com/office/drawing/2010/main"/>
              </a:ext>
            </a:extLst>
          </a:blip>
          <a:stretch>
            <a:fillRect/>
          </a:stretch>
        </p:blipFill>
        <p:spPr>
          <a:xfrm>
            <a:off x="3319739" y="1247541"/>
            <a:ext cx="2427975" cy="2606301"/>
          </a:xfrm>
          <a:prstGeom prst="rect">
            <a:avLst/>
          </a:prstGeom>
        </p:spPr>
      </p:pic>
      <p:sp>
        <p:nvSpPr>
          <p:cNvPr id="3" name="TextBox 2">
            <a:extLst>
              <a:ext uri="{FF2B5EF4-FFF2-40B4-BE49-F238E27FC236}">
                <a16:creationId xmlns:a16="http://schemas.microsoft.com/office/drawing/2014/main" id="{00CDEC62-BDE0-AE4A-8EC9-2CC01B8EF538}"/>
              </a:ext>
            </a:extLst>
          </p:cNvPr>
          <p:cNvSpPr txBox="1"/>
          <p:nvPr/>
        </p:nvSpPr>
        <p:spPr>
          <a:xfrm>
            <a:off x="368632" y="571500"/>
            <a:ext cx="2735715" cy="523220"/>
          </a:xfrm>
          <a:prstGeom prst="rect">
            <a:avLst/>
          </a:prstGeom>
          <a:noFill/>
        </p:spPr>
        <p:txBody>
          <a:bodyPr wrap="square" rtlCol="0">
            <a:spAutoFit/>
          </a:bodyPr>
          <a:lstStyle/>
          <a:p>
            <a:pPr algn="ctr"/>
            <a:r>
              <a:rPr lang="en-US" sz="2800" dirty="0">
                <a:solidFill>
                  <a:schemeClr val="accent1"/>
                </a:solidFill>
              </a:rPr>
              <a:t>Technological</a:t>
            </a:r>
          </a:p>
        </p:txBody>
      </p:sp>
      <p:sp>
        <p:nvSpPr>
          <p:cNvPr id="5" name="Rectangle 4">
            <a:extLst>
              <a:ext uri="{FF2B5EF4-FFF2-40B4-BE49-F238E27FC236}">
                <a16:creationId xmlns:a16="http://schemas.microsoft.com/office/drawing/2014/main" id="{C9AF62BD-C555-894B-A5A6-B74A0E862D4B}"/>
              </a:ext>
            </a:extLst>
          </p:cNvPr>
          <p:cNvSpPr/>
          <p:nvPr/>
        </p:nvSpPr>
        <p:spPr>
          <a:xfrm>
            <a:off x="368633" y="4657283"/>
            <a:ext cx="8406733" cy="430887"/>
          </a:xfrm>
          <a:prstGeom prst="rect">
            <a:avLst/>
          </a:prstGeom>
        </p:spPr>
        <p:txBody>
          <a:bodyPr wrap="square">
            <a:spAutoFit/>
          </a:bodyPr>
          <a:lstStyle/>
          <a:p>
            <a:pPr algn="r"/>
            <a:r>
              <a:rPr lang="en-GB" sz="1100" dirty="0">
                <a:solidFill>
                  <a:schemeClr val="accent2">
                    <a:lumMod val="40000"/>
                    <a:lumOff val="60000"/>
                  </a:schemeClr>
                </a:solidFill>
                <a:latin typeface="-webkit-standard"/>
              </a:rPr>
              <a:t>F. </a:t>
            </a:r>
            <a:r>
              <a:rPr lang="en-GB" sz="1100" dirty="0" err="1">
                <a:solidFill>
                  <a:schemeClr val="accent2">
                    <a:lumMod val="40000"/>
                    <a:lumOff val="60000"/>
                  </a:schemeClr>
                </a:solidFill>
                <a:latin typeface="-webkit-standard"/>
              </a:rPr>
              <a:t>Asiri</a:t>
            </a:r>
            <a:r>
              <a:rPr lang="en-GB" sz="1100" dirty="0">
                <a:solidFill>
                  <a:schemeClr val="accent2">
                    <a:lumMod val="40000"/>
                    <a:lumOff val="60000"/>
                  </a:schemeClr>
                </a:solidFill>
                <a:latin typeface="-webkit-standard"/>
              </a:rPr>
              <a:t> and D. Millard, "Unpacking Privacy Practices in SNSs: Users’ Protection Strategies to Enforce Privacy Boundaries," </a:t>
            </a:r>
          </a:p>
          <a:p>
            <a:pPr algn="r"/>
            <a:r>
              <a:rPr lang="en-GB" sz="1100" i="1" dirty="0">
                <a:solidFill>
                  <a:schemeClr val="accent2">
                    <a:lumMod val="40000"/>
                    <a:lumOff val="60000"/>
                  </a:schemeClr>
                </a:solidFill>
                <a:latin typeface="-webkit-standard"/>
              </a:rPr>
              <a:t>2018 21st Saudi Computer Society National Computer Conference (NCC)</a:t>
            </a:r>
            <a:r>
              <a:rPr lang="en-GB" sz="1100" dirty="0">
                <a:solidFill>
                  <a:schemeClr val="accent2">
                    <a:lumMod val="40000"/>
                    <a:lumOff val="60000"/>
                  </a:schemeClr>
                </a:solidFill>
                <a:latin typeface="-webkit-standard"/>
              </a:rPr>
              <a:t>, Riyadh, 2018</a:t>
            </a:r>
            <a:endParaRPr lang="en-US" sz="1100" dirty="0">
              <a:solidFill>
                <a:schemeClr val="accent2">
                  <a:lumMod val="40000"/>
                  <a:lumOff val="60000"/>
                </a:schemeClr>
              </a:solidFill>
            </a:endParaRPr>
          </a:p>
        </p:txBody>
      </p:sp>
      <p:sp>
        <p:nvSpPr>
          <p:cNvPr id="6" name="TextBox 5">
            <a:extLst>
              <a:ext uri="{FF2B5EF4-FFF2-40B4-BE49-F238E27FC236}">
                <a16:creationId xmlns:a16="http://schemas.microsoft.com/office/drawing/2014/main" id="{C7F205BB-7D11-5B47-A27B-B953A5935EAE}"/>
              </a:ext>
            </a:extLst>
          </p:cNvPr>
          <p:cNvSpPr txBox="1"/>
          <p:nvPr/>
        </p:nvSpPr>
        <p:spPr>
          <a:xfrm>
            <a:off x="6039649" y="571500"/>
            <a:ext cx="2735715" cy="523220"/>
          </a:xfrm>
          <a:prstGeom prst="rect">
            <a:avLst/>
          </a:prstGeom>
          <a:noFill/>
        </p:spPr>
        <p:txBody>
          <a:bodyPr wrap="square" rtlCol="0">
            <a:spAutoFit/>
          </a:bodyPr>
          <a:lstStyle/>
          <a:p>
            <a:pPr algn="ctr"/>
            <a:r>
              <a:rPr lang="en-US" sz="2800" dirty="0">
                <a:solidFill>
                  <a:schemeClr val="accent1"/>
                </a:solidFill>
              </a:rPr>
              <a:t>Social</a:t>
            </a:r>
          </a:p>
        </p:txBody>
      </p:sp>
      <p:sp>
        <p:nvSpPr>
          <p:cNvPr id="7" name="Rectangle 6">
            <a:extLst>
              <a:ext uri="{FF2B5EF4-FFF2-40B4-BE49-F238E27FC236}">
                <a16:creationId xmlns:a16="http://schemas.microsoft.com/office/drawing/2014/main" id="{B499C98C-D651-0546-BBAE-9F5236ACB952}"/>
              </a:ext>
            </a:extLst>
          </p:cNvPr>
          <p:cNvSpPr/>
          <p:nvPr/>
        </p:nvSpPr>
        <p:spPr>
          <a:xfrm>
            <a:off x="368633" y="1154912"/>
            <a:ext cx="2735716" cy="6224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Segment Audience</a:t>
            </a:r>
          </a:p>
        </p:txBody>
      </p:sp>
      <p:sp>
        <p:nvSpPr>
          <p:cNvPr id="8" name="Rectangle 7">
            <a:extLst>
              <a:ext uri="{FF2B5EF4-FFF2-40B4-BE49-F238E27FC236}">
                <a16:creationId xmlns:a16="http://schemas.microsoft.com/office/drawing/2014/main" id="{65779886-88C3-374E-96C0-27B9D55894B6}"/>
              </a:ext>
            </a:extLst>
          </p:cNvPr>
          <p:cNvSpPr/>
          <p:nvPr/>
        </p:nvSpPr>
        <p:spPr>
          <a:xfrm>
            <a:off x="368632" y="1816218"/>
            <a:ext cx="2735716" cy="6224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Un-tag</a:t>
            </a:r>
          </a:p>
        </p:txBody>
      </p:sp>
      <p:sp>
        <p:nvSpPr>
          <p:cNvPr id="9" name="Rectangle 8">
            <a:extLst>
              <a:ext uri="{FF2B5EF4-FFF2-40B4-BE49-F238E27FC236}">
                <a16:creationId xmlns:a16="http://schemas.microsoft.com/office/drawing/2014/main" id="{C5AE37E7-39E7-AB41-BA67-D54B8E30DE71}"/>
              </a:ext>
            </a:extLst>
          </p:cNvPr>
          <p:cNvSpPr/>
          <p:nvPr/>
        </p:nvSpPr>
        <p:spPr>
          <a:xfrm>
            <a:off x="368632" y="2492073"/>
            <a:ext cx="2735716" cy="6224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Delete</a:t>
            </a:r>
          </a:p>
        </p:txBody>
      </p:sp>
      <p:sp>
        <p:nvSpPr>
          <p:cNvPr id="10" name="Rectangle 9">
            <a:extLst>
              <a:ext uri="{FF2B5EF4-FFF2-40B4-BE49-F238E27FC236}">
                <a16:creationId xmlns:a16="http://schemas.microsoft.com/office/drawing/2014/main" id="{C3ED1E69-20D6-9142-BE3E-A14D80D52C64}"/>
              </a:ext>
            </a:extLst>
          </p:cNvPr>
          <p:cNvSpPr/>
          <p:nvPr/>
        </p:nvSpPr>
        <p:spPr>
          <a:xfrm>
            <a:off x="368632" y="3171794"/>
            <a:ext cx="2735716" cy="6224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Block</a:t>
            </a:r>
          </a:p>
        </p:txBody>
      </p:sp>
      <p:sp>
        <p:nvSpPr>
          <p:cNvPr id="11" name="Rectangle 10">
            <a:extLst>
              <a:ext uri="{FF2B5EF4-FFF2-40B4-BE49-F238E27FC236}">
                <a16:creationId xmlns:a16="http://schemas.microsoft.com/office/drawing/2014/main" id="{9B5E3492-9930-D149-BD2D-BC128C3BD176}"/>
              </a:ext>
            </a:extLst>
          </p:cNvPr>
          <p:cNvSpPr/>
          <p:nvPr/>
        </p:nvSpPr>
        <p:spPr>
          <a:xfrm>
            <a:off x="368632" y="3851515"/>
            <a:ext cx="2735716" cy="6224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Deactivate</a:t>
            </a:r>
          </a:p>
        </p:txBody>
      </p:sp>
      <p:sp>
        <p:nvSpPr>
          <p:cNvPr id="12" name="Rectangle 11">
            <a:extLst>
              <a:ext uri="{FF2B5EF4-FFF2-40B4-BE49-F238E27FC236}">
                <a16:creationId xmlns:a16="http://schemas.microsoft.com/office/drawing/2014/main" id="{53D73654-D931-5C4D-8DB9-FBEB7B239246}"/>
              </a:ext>
            </a:extLst>
          </p:cNvPr>
          <p:cNvSpPr/>
          <p:nvPr/>
        </p:nvSpPr>
        <p:spPr>
          <a:xfrm>
            <a:off x="6039650" y="1154912"/>
            <a:ext cx="2735716" cy="6224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Social Stenography</a:t>
            </a:r>
          </a:p>
        </p:txBody>
      </p:sp>
      <p:sp>
        <p:nvSpPr>
          <p:cNvPr id="13" name="Rectangle 12">
            <a:extLst>
              <a:ext uri="{FF2B5EF4-FFF2-40B4-BE49-F238E27FC236}">
                <a16:creationId xmlns:a16="http://schemas.microsoft.com/office/drawing/2014/main" id="{EFC65DBB-8E12-9243-ADFA-6C8C63405EEC}"/>
              </a:ext>
            </a:extLst>
          </p:cNvPr>
          <p:cNvSpPr/>
          <p:nvPr/>
        </p:nvSpPr>
        <p:spPr>
          <a:xfrm>
            <a:off x="6039649" y="1816218"/>
            <a:ext cx="2735716" cy="6224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Self Censorship</a:t>
            </a:r>
          </a:p>
        </p:txBody>
      </p:sp>
      <p:sp>
        <p:nvSpPr>
          <p:cNvPr id="14" name="Rectangle 13">
            <a:extLst>
              <a:ext uri="{FF2B5EF4-FFF2-40B4-BE49-F238E27FC236}">
                <a16:creationId xmlns:a16="http://schemas.microsoft.com/office/drawing/2014/main" id="{E8737F5D-ABAD-564C-834A-033294637B29}"/>
              </a:ext>
            </a:extLst>
          </p:cNvPr>
          <p:cNvSpPr/>
          <p:nvPr/>
        </p:nvSpPr>
        <p:spPr>
          <a:xfrm>
            <a:off x="6039649" y="2492073"/>
            <a:ext cx="2735716" cy="6224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Falsification</a:t>
            </a:r>
          </a:p>
        </p:txBody>
      </p:sp>
      <p:sp>
        <p:nvSpPr>
          <p:cNvPr id="15" name="Rectangle 14">
            <a:extLst>
              <a:ext uri="{FF2B5EF4-FFF2-40B4-BE49-F238E27FC236}">
                <a16:creationId xmlns:a16="http://schemas.microsoft.com/office/drawing/2014/main" id="{69FF6D2F-AF2D-8141-B362-448520839818}"/>
              </a:ext>
            </a:extLst>
          </p:cNvPr>
          <p:cNvSpPr/>
          <p:nvPr/>
        </p:nvSpPr>
        <p:spPr>
          <a:xfrm>
            <a:off x="6039649" y="3171794"/>
            <a:ext cx="2735716" cy="6224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Multiple Spaces</a:t>
            </a:r>
          </a:p>
        </p:txBody>
      </p:sp>
      <p:sp>
        <p:nvSpPr>
          <p:cNvPr id="16" name="Rectangle 15">
            <a:extLst>
              <a:ext uri="{FF2B5EF4-FFF2-40B4-BE49-F238E27FC236}">
                <a16:creationId xmlns:a16="http://schemas.microsoft.com/office/drawing/2014/main" id="{F31A09D1-3DA7-5E45-AC46-4A5F48D3C46B}"/>
              </a:ext>
            </a:extLst>
          </p:cNvPr>
          <p:cNvSpPr/>
          <p:nvPr/>
        </p:nvSpPr>
        <p:spPr>
          <a:xfrm>
            <a:off x="6039649" y="3851515"/>
            <a:ext cx="2735716" cy="6224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White Walling</a:t>
            </a:r>
          </a:p>
        </p:txBody>
      </p:sp>
      <p:sp>
        <p:nvSpPr>
          <p:cNvPr id="17" name="TextBox 16">
            <a:extLst>
              <a:ext uri="{FF2B5EF4-FFF2-40B4-BE49-F238E27FC236}">
                <a16:creationId xmlns:a16="http://schemas.microsoft.com/office/drawing/2014/main" id="{6A548E26-1C4A-7E49-8413-672669C0098D}"/>
              </a:ext>
            </a:extLst>
          </p:cNvPr>
          <p:cNvSpPr txBox="1"/>
          <p:nvPr/>
        </p:nvSpPr>
        <p:spPr>
          <a:xfrm>
            <a:off x="3709070" y="1746127"/>
            <a:ext cx="1725857" cy="1384995"/>
          </a:xfrm>
          <a:prstGeom prst="rect">
            <a:avLst/>
          </a:prstGeom>
          <a:noFill/>
        </p:spPr>
        <p:txBody>
          <a:bodyPr wrap="none" rtlCol="0">
            <a:spAutoFit/>
          </a:bodyPr>
          <a:lstStyle/>
          <a:p>
            <a:pPr algn="ctr"/>
            <a:r>
              <a:rPr lang="en-US" sz="2800" dirty="0">
                <a:solidFill>
                  <a:schemeClr val="accent1"/>
                </a:solidFill>
              </a:rPr>
              <a:t>Privacy</a:t>
            </a:r>
          </a:p>
          <a:p>
            <a:pPr algn="ctr"/>
            <a:r>
              <a:rPr lang="en-US" sz="2800" dirty="0">
                <a:solidFill>
                  <a:schemeClr val="accent1"/>
                </a:solidFill>
              </a:rPr>
              <a:t>Protection</a:t>
            </a:r>
          </a:p>
          <a:p>
            <a:pPr algn="ctr"/>
            <a:r>
              <a:rPr lang="en-US" sz="2800" dirty="0">
                <a:solidFill>
                  <a:schemeClr val="accent1"/>
                </a:solidFill>
              </a:rPr>
              <a:t>Strategies</a:t>
            </a:r>
          </a:p>
        </p:txBody>
      </p:sp>
    </p:spTree>
    <p:extLst>
      <p:ext uri="{BB962C8B-B14F-4D97-AF65-F5344CB8AC3E}">
        <p14:creationId xmlns:p14="http://schemas.microsoft.com/office/powerpoint/2010/main" val="3609083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182162-B517-4B41-B039-339F87FAE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0" name="Rectangle 9">
            <a:extLst>
              <a:ext uri="{FF2B5EF4-FFF2-40B4-BE49-F238E27FC236}">
                <a16:creationId xmlns:a16="http://schemas.microsoft.com/office/drawing/2014/main" id="{49B5AD54-1E68-4239-A6AF-FE0F49BB8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2777490" cy="44500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Content Placeholder 2">
            <a:extLst>
              <a:ext uri="{FF2B5EF4-FFF2-40B4-BE49-F238E27FC236}">
                <a16:creationId xmlns:a16="http://schemas.microsoft.com/office/drawing/2014/main" id="{39CDC201-C2DA-7146-BFA8-4C1465D1D452}"/>
              </a:ext>
            </a:extLst>
          </p:cNvPr>
          <p:cNvSpPr txBox="1">
            <a:spLocks/>
          </p:cNvSpPr>
          <p:nvPr/>
        </p:nvSpPr>
        <p:spPr>
          <a:xfrm>
            <a:off x="578243" y="342900"/>
            <a:ext cx="6537173" cy="1054842"/>
          </a:xfrm>
          <a:prstGeom prst="rect">
            <a:avLst/>
          </a:prstGeom>
        </p:spPr>
        <p:txBody>
          <a:bodyPr>
            <a:normAutofit/>
          </a:bodyPr>
          <a:lst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050" kern="1200">
                <a:solidFill>
                  <a:schemeClr val="tx2"/>
                </a:solidFill>
                <a:latin typeface="+mn-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450"/>
              </a:spcAft>
              <a:buClr>
                <a:srgbClr val="903163"/>
              </a:buClr>
              <a:buSzPct val="92000"/>
              <a:buFont typeface="Wingdings 2" panose="05020102010507070707" pitchFamily="18" charset="2"/>
              <a:buNone/>
              <a:tabLst/>
              <a:defRPr/>
            </a:pPr>
            <a:r>
              <a:rPr kumimoji="0" lang="en-US" sz="4000" b="0" i="0" u="none" strike="noStrike" kern="1200" cap="none" spc="0" normalizeH="0" baseline="0" noProof="0" dirty="0">
                <a:ln>
                  <a:noFill/>
                </a:ln>
                <a:solidFill>
                  <a:prstClr val="white"/>
                </a:solidFill>
                <a:effectLst/>
                <a:uLnTx/>
                <a:uFillTx/>
                <a:latin typeface="Gill Sans MT" panose="020B0502020104020203"/>
                <a:ea typeface="+mn-ea"/>
                <a:cs typeface="+mn-cs"/>
              </a:rPr>
              <a:t>Information </a:t>
            </a:r>
            <a:r>
              <a:rPr kumimoji="0" lang="en-US" sz="4000" b="0" i="0" u="none" strike="noStrike" kern="1200" cap="none" spc="0" normalizeH="0" baseline="0" noProof="0" dirty="0">
                <a:ln>
                  <a:noFill/>
                </a:ln>
                <a:solidFill>
                  <a:schemeClr val="accent1"/>
                </a:solidFill>
                <a:effectLst/>
                <a:uLnTx/>
                <a:uFillTx/>
                <a:latin typeface="Gill Sans MT" panose="020B0502020104020203"/>
                <a:ea typeface="+mn-ea"/>
                <a:cs typeface="+mn-cs"/>
              </a:rPr>
              <a:t>Asymmetry </a:t>
            </a:r>
            <a:endParaRPr kumimoji="0" lang="en-US" sz="4000" b="0" i="1" u="none" strike="noStrike" kern="1200" cap="none" spc="0" normalizeH="0" baseline="0" noProof="0" dirty="0">
              <a:ln>
                <a:noFill/>
              </a:ln>
              <a:solidFill>
                <a:schemeClr val="accent1"/>
              </a:solidFill>
              <a:effectLst/>
              <a:uLnTx/>
              <a:uFillTx/>
              <a:latin typeface="Gill Sans MT" panose="020B0502020104020203"/>
              <a:ea typeface="+mn-ea"/>
              <a:cs typeface="+mn-cs"/>
            </a:endParaRPr>
          </a:p>
          <a:p>
            <a:pPr marL="0" marR="0" lvl="0" indent="0" algn="l" defTabSz="342900" rtl="0" eaLnBrk="1" fontAlgn="auto" latinLnBrk="0" hangingPunct="1">
              <a:lnSpc>
                <a:spcPct val="100000"/>
              </a:lnSpc>
              <a:spcBef>
                <a:spcPct val="20000"/>
              </a:spcBef>
              <a:spcAft>
                <a:spcPts val="450"/>
              </a:spcAft>
              <a:buClr>
                <a:srgbClr val="903163"/>
              </a:buClr>
              <a:buSzPct val="92000"/>
              <a:buFont typeface="Wingdings 2" panose="05020102010507070707" pitchFamily="18" charset="2"/>
              <a:buNone/>
              <a:tabLst/>
              <a:defRPr/>
            </a:pPr>
            <a:endParaRPr kumimoji="0" lang="en-US" sz="4000" b="0" i="0" u="none" strike="noStrike" kern="1200" cap="none" spc="0" normalizeH="0" baseline="0" noProof="0" dirty="0">
              <a:ln>
                <a:noFill/>
              </a:ln>
              <a:solidFill>
                <a:prstClr val="white"/>
              </a:solidFill>
              <a:effectLst/>
              <a:uLnTx/>
              <a:uFillTx/>
              <a:latin typeface="Gill Sans MT" panose="020B0502020104020203"/>
              <a:ea typeface="+mn-ea"/>
              <a:cs typeface="+mn-cs"/>
            </a:endParaRPr>
          </a:p>
          <a:p>
            <a:pPr marL="0" marR="0" lvl="0" indent="0" algn="l" defTabSz="342900" rtl="0" eaLnBrk="1" fontAlgn="auto" latinLnBrk="0" hangingPunct="1">
              <a:lnSpc>
                <a:spcPct val="100000"/>
              </a:lnSpc>
              <a:spcBef>
                <a:spcPct val="20000"/>
              </a:spcBef>
              <a:spcAft>
                <a:spcPts val="450"/>
              </a:spcAft>
              <a:buClr>
                <a:srgbClr val="903163"/>
              </a:buClr>
              <a:buSzPct val="92000"/>
              <a:buFont typeface="Wingdings 2" panose="05020102010507070707" pitchFamily="18" charset="2"/>
              <a:buNone/>
              <a:tabLst/>
              <a:defRPr/>
            </a:pPr>
            <a:endParaRPr kumimoji="0" lang="en-US" sz="40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pic>
        <p:nvPicPr>
          <p:cNvPr id="7" name="Picture 6" descr="you1.png">
            <a:extLst>
              <a:ext uri="{FF2B5EF4-FFF2-40B4-BE49-F238E27FC236}">
                <a16:creationId xmlns:a16="http://schemas.microsoft.com/office/drawing/2014/main" id="{71830B33-0D99-3240-A547-9AE5DC3CCF3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19739" y="1247541"/>
            <a:ext cx="2427975" cy="2606301"/>
          </a:xfrm>
          <a:prstGeom prst="rect">
            <a:avLst/>
          </a:prstGeom>
        </p:spPr>
      </p:pic>
    </p:spTree>
    <p:extLst>
      <p:ext uri="{BB962C8B-B14F-4D97-AF65-F5344CB8AC3E}">
        <p14:creationId xmlns:p14="http://schemas.microsoft.com/office/powerpoint/2010/main" val="1688646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182162-B517-4B41-B039-339F87FAE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0" name="Rectangle 9">
            <a:extLst>
              <a:ext uri="{FF2B5EF4-FFF2-40B4-BE49-F238E27FC236}">
                <a16:creationId xmlns:a16="http://schemas.microsoft.com/office/drawing/2014/main" id="{49B5AD54-1E68-4239-A6AF-FE0F49BB8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2777490" cy="44500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Content Placeholder 2">
            <a:extLst>
              <a:ext uri="{FF2B5EF4-FFF2-40B4-BE49-F238E27FC236}">
                <a16:creationId xmlns:a16="http://schemas.microsoft.com/office/drawing/2014/main" id="{39CDC201-C2DA-7146-BFA8-4C1465D1D452}"/>
              </a:ext>
            </a:extLst>
          </p:cNvPr>
          <p:cNvSpPr txBox="1">
            <a:spLocks/>
          </p:cNvSpPr>
          <p:nvPr/>
        </p:nvSpPr>
        <p:spPr>
          <a:xfrm>
            <a:off x="578243" y="342900"/>
            <a:ext cx="6537173" cy="1054842"/>
          </a:xfrm>
          <a:prstGeom prst="rect">
            <a:avLst/>
          </a:prstGeom>
        </p:spPr>
        <p:txBody>
          <a:bodyPr>
            <a:normAutofit/>
          </a:bodyPr>
          <a:lst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050" kern="1200">
                <a:solidFill>
                  <a:schemeClr val="tx2"/>
                </a:solidFill>
                <a:latin typeface="+mn-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450"/>
              </a:spcAft>
              <a:buClr>
                <a:srgbClr val="903163"/>
              </a:buClr>
              <a:buSzPct val="92000"/>
              <a:buFont typeface="Wingdings 2" panose="05020102010507070707" pitchFamily="18" charset="2"/>
              <a:buNone/>
              <a:tabLst/>
              <a:defRPr/>
            </a:pPr>
            <a:r>
              <a:rPr kumimoji="0" lang="en-US" sz="4000" b="0" i="0" u="none" strike="noStrike" kern="1200" cap="none" spc="0" normalizeH="0" baseline="0" noProof="0" dirty="0">
                <a:ln>
                  <a:noFill/>
                </a:ln>
                <a:solidFill>
                  <a:prstClr val="white"/>
                </a:solidFill>
                <a:effectLst/>
                <a:uLnTx/>
                <a:uFillTx/>
                <a:latin typeface="Gill Sans MT" panose="020B0502020104020203"/>
                <a:ea typeface="+mn-ea"/>
                <a:cs typeface="+mn-cs"/>
              </a:rPr>
              <a:t>Information </a:t>
            </a:r>
            <a:r>
              <a:rPr kumimoji="0" lang="en-US" sz="4000" b="0" i="0" u="none" strike="noStrike" kern="1200" cap="none" spc="0" normalizeH="0" baseline="0" noProof="0" dirty="0">
                <a:ln>
                  <a:noFill/>
                </a:ln>
                <a:solidFill>
                  <a:schemeClr val="accent1"/>
                </a:solidFill>
                <a:effectLst/>
                <a:uLnTx/>
                <a:uFillTx/>
                <a:latin typeface="Gill Sans MT" panose="020B0502020104020203"/>
                <a:ea typeface="+mn-ea"/>
                <a:cs typeface="+mn-cs"/>
              </a:rPr>
              <a:t>Asymmetry </a:t>
            </a:r>
            <a:endParaRPr kumimoji="0" lang="en-US" sz="4000" b="0" i="1" u="none" strike="noStrike" kern="1200" cap="none" spc="0" normalizeH="0" baseline="0" noProof="0" dirty="0">
              <a:ln>
                <a:noFill/>
              </a:ln>
              <a:solidFill>
                <a:schemeClr val="accent1"/>
              </a:solidFill>
              <a:effectLst/>
              <a:uLnTx/>
              <a:uFillTx/>
              <a:latin typeface="Gill Sans MT" panose="020B0502020104020203"/>
              <a:ea typeface="+mn-ea"/>
              <a:cs typeface="+mn-cs"/>
            </a:endParaRPr>
          </a:p>
          <a:p>
            <a:pPr marL="0" marR="0" lvl="0" indent="0" algn="l" defTabSz="342900" rtl="0" eaLnBrk="1" fontAlgn="auto" latinLnBrk="0" hangingPunct="1">
              <a:lnSpc>
                <a:spcPct val="100000"/>
              </a:lnSpc>
              <a:spcBef>
                <a:spcPct val="20000"/>
              </a:spcBef>
              <a:spcAft>
                <a:spcPts val="450"/>
              </a:spcAft>
              <a:buClr>
                <a:srgbClr val="903163"/>
              </a:buClr>
              <a:buSzPct val="92000"/>
              <a:buFont typeface="Wingdings 2" panose="05020102010507070707" pitchFamily="18" charset="2"/>
              <a:buNone/>
              <a:tabLst/>
              <a:defRPr/>
            </a:pPr>
            <a:endParaRPr kumimoji="0" lang="en-US" sz="4000" b="0" i="0" u="none" strike="noStrike" kern="1200" cap="none" spc="0" normalizeH="0" baseline="0" noProof="0" dirty="0">
              <a:ln>
                <a:noFill/>
              </a:ln>
              <a:solidFill>
                <a:prstClr val="white"/>
              </a:solidFill>
              <a:effectLst/>
              <a:uLnTx/>
              <a:uFillTx/>
              <a:latin typeface="Gill Sans MT" panose="020B0502020104020203"/>
              <a:ea typeface="+mn-ea"/>
              <a:cs typeface="+mn-cs"/>
            </a:endParaRPr>
          </a:p>
          <a:p>
            <a:pPr marL="0" marR="0" lvl="0" indent="0" algn="l" defTabSz="342900" rtl="0" eaLnBrk="1" fontAlgn="auto" latinLnBrk="0" hangingPunct="1">
              <a:lnSpc>
                <a:spcPct val="100000"/>
              </a:lnSpc>
              <a:spcBef>
                <a:spcPct val="20000"/>
              </a:spcBef>
              <a:spcAft>
                <a:spcPts val="450"/>
              </a:spcAft>
              <a:buClr>
                <a:srgbClr val="903163"/>
              </a:buClr>
              <a:buSzPct val="92000"/>
              <a:buFont typeface="Wingdings 2" panose="05020102010507070707" pitchFamily="18" charset="2"/>
              <a:buNone/>
              <a:tabLst/>
              <a:defRPr/>
            </a:pPr>
            <a:endParaRPr kumimoji="0" lang="en-US" sz="40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pic>
        <p:nvPicPr>
          <p:cNvPr id="7" name="Picture 6" descr="you1.png">
            <a:extLst>
              <a:ext uri="{FF2B5EF4-FFF2-40B4-BE49-F238E27FC236}">
                <a16:creationId xmlns:a16="http://schemas.microsoft.com/office/drawing/2014/main" id="{71830B33-0D99-3240-A547-9AE5DC3CCF3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19739" y="1247541"/>
            <a:ext cx="2427975" cy="2606301"/>
          </a:xfrm>
          <a:prstGeom prst="rect">
            <a:avLst/>
          </a:prstGeom>
        </p:spPr>
      </p:pic>
      <p:sp>
        <p:nvSpPr>
          <p:cNvPr id="2" name="Rectangle 1">
            <a:extLst>
              <a:ext uri="{FF2B5EF4-FFF2-40B4-BE49-F238E27FC236}">
                <a16:creationId xmlns:a16="http://schemas.microsoft.com/office/drawing/2014/main" id="{21CE3DDE-6421-8A40-ABD8-A6EB201F766F}"/>
              </a:ext>
            </a:extLst>
          </p:cNvPr>
          <p:cNvSpPr/>
          <p:nvPr/>
        </p:nvSpPr>
        <p:spPr>
          <a:xfrm>
            <a:off x="4287513" y="3661743"/>
            <a:ext cx="4572000" cy="1200329"/>
          </a:xfrm>
          <a:prstGeom prst="rect">
            <a:avLst/>
          </a:prstGeom>
        </p:spPr>
        <p:txBody>
          <a:bodyPr>
            <a:spAutoFit/>
          </a:bodyPr>
          <a:lstStyle/>
          <a:p>
            <a:pPr algn="r"/>
            <a:r>
              <a:rPr lang="en-US" sz="2400" dirty="0"/>
              <a:t>the system </a:t>
            </a:r>
          </a:p>
          <a:p>
            <a:pPr algn="r"/>
            <a:r>
              <a:rPr lang="en-US" sz="2400" dirty="0"/>
              <a:t>knows more about </a:t>
            </a:r>
          </a:p>
          <a:p>
            <a:pPr algn="r"/>
            <a:r>
              <a:rPr lang="en-US" sz="2400" dirty="0"/>
              <a:t>you than you have </a:t>
            </a:r>
            <a:r>
              <a:rPr lang="en-US" sz="2400" b="1" dirty="0">
                <a:solidFill>
                  <a:schemeClr val="accent1"/>
                </a:solidFill>
              </a:rPr>
              <a:t>disclosed</a:t>
            </a:r>
            <a:r>
              <a:rPr lang="en-US" sz="2400" dirty="0"/>
              <a:t> </a:t>
            </a:r>
          </a:p>
        </p:txBody>
      </p:sp>
    </p:spTree>
    <p:extLst>
      <p:ext uri="{BB962C8B-B14F-4D97-AF65-F5344CB8AC3E}">
        <p14:creationId xmlns:p14="http://schemas.microsoft.com/office/powerpoint/2010/main" val="3609009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2777490" cy="712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340232"/>
            <a:ext cx="2777490" cy="7391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2314323"/>
            <a:ext cx="8447150" cy="247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4" name="Rectangle 33">
            <a:extLst>
              <a:ext uri="{FF2B5EF4-FFF2-40B4-BE49-F238E27FC236}">
                <a16:creationId xmlns:a16="http://schemas.microsoft.com/office/drawing/2014/main" id="{B1A515B1-A9B3-49B0-AE0D-D038D42C2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2925"/>
            <a:ext cx="9144000" cy="27811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20" name="Picture 19" descr="black-people-man-guy-profile-silhouette-male.png">
            <a:extLst>
              <a:ext uri="{FF2B5EF4-FFF2-40B4-BE49-F238E27FC236}">
                <a16:creationId xmlns:a16="http://schemas.microsoft.com/office/drawing/2014/main" id="{7D73500A-9CFB-6845-A0B6-EECB1B031D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33690" y="1468378"/>
            <a:ext cx="869447" cy="1738894"/>
          </a:xfrm>
          <a:prstGeom prst="rect">
            <a:avLst/>
          </a:prstGeom>
        </p:spPr>
      </p:pic>
      <p:sp>
        <p:nvSpPr>
          <p:cNvPr id="31" name="Title 3">
            <a:extLst>
              <a:ext uri="{FF2B5EF4-FFF2-40B4-BE49-F238E27FC236}">
                <a16:creationId xmlns:a16="http://schemas.microsoft.com/office/drawing/2014/main" id="{4DB19D7E-D39B-5046-8F18-5B088110BBD2}"/>
              </a:ext>
            </a:extLst>
          </p:cNvPr>
          <p:cNvSpPr txBox="1">
            <a:spLocks/>
          </p:cNvSpPr>
          <p:nvPr/>
        </p:nvSpPr>
        <p:spPr>
          <a:xfrm>
            <a:off x="445832" y="3634937"/>
            <a:ext cx="8245162" cy="520779"/>
          </a:xfrm>
          <a:prstGeom prst="rect">
            <a:avLst/>
          </a:prstGeom>
        </p:spPr>
        <p:txBody>
          <a:bodyPr vert="horz" lIns="91440" tIns="45720" rIns="91440" bIns="45720"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400"/>
              <a:t>Bob’s profile says he is 6 foobars tall</a:t>
            </a:r>
            <a:br>
              <a:rPr lang="en-US" sz="1400"/>
            </a:br>
            <a:r>
              <a:rPr lang="en-US" sz="1400"/>
              <a:t>What has Bob told us; what do we know about Bob?</a:t>
            </a:r>
            <a:endParaRPr lang="en-US" sz="1400" dirty="0"/>
          </a:p>
        </p:txBody>
      </p:sp>
    </p:spTree>
    <p:extLst>
      <p:ext uri="{BB962C8B-B14F-4D97-AF65-F5344CB8AC3E}">
        <p14:creationId xmlns:p14="http://schemas.microsoft.com/office/powerpoint/2010/main" val="2948420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2777490" cy="712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340232"/>
            <a:ext cx="2777490" cy="7391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2314323"/>
            <a:ext cx="8447150" cy="247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itle 3"/>
          <p:cNvSpPr>
            <a:spLocks noGrp="1"/>
          </p:cNvSpPr>
          <p:nvPr>
            <p:ph type="title"/>
          </p:nvPr>
        </p:nvSpPr>
        <p:spPr>
          <a:xfrm>
            <a:off x="445832" y="3634937"/>
            <a:ext cx="8245162" cy="520779"/>
          </a:xfrm>
        </p:spPr>
        <p:txBody>
          <a:bodyPr vert="horz" lIns="91440" tIns="45720" rIns="91440" bIns="45720" rtlCol="0" anchor="b">
            <a:normAutofit/>
          </a:bodyPr>
          <a:lstStyle/>
          <a:p>
            <a:pPr algn="ctr"/>
            <a:r>
              <a:rPr lang="en-US" sz="1400" dirty="0"/>
              <a:t>Bob’s profile says he is 6 </a:t>
            </a:r>
            <a:r>
              <a:rPr lang="en-US" sz="1400" dirty="0" err="1"/>
              <a:t>foobars</a:t>
            </a:r>
            <a:r>
              <a:rPr lang="en-US" sz="1400" dirty="0"/>
              <a:t> tall</a:t>
            </a:r>
            <a:br>
              <a:rPr lang="en-US" sz="1400" dirty="0"/>
            </a:br>
            <a:r>
              <a:rPr lang="en-US" sz="1400" dirty="0"/>
              <a:t>What has Bob told us; what do we know about Bob?</a:t>
            </a:r>
          </a:p>
        </p:txBody>
      </p:sp>
      <p:sp useBgFill="1">
        <p:nvSpPr>
          <p:cNvPr id="34" name="Rectangle 33">
            <a:extLst>
              <a:ext uri="{FF2B5EF4-FFF2-40B4-BE49-F238E27FC236}">
                <a16:creationId xmlns:a16="http://schemas.microsoft.com/office/drawing/2014/main" id="{B1A515B1-A9B3-49B0-AE0D-D038D42C2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2925"/>
            <a:ext cx="9144000" cy="27811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cxnSp>
        <p:nvCxnSpPr>
          <p:cNvPr id="18" name="Straight Connector 17">
            <a:extLst>
              <a:ext uri="{FF2B5EF4-FFF2-40B4-BE49-F238E27FC236}">
                <a16:creationId xmlns:a16="http://schemas.microsoft.com/office/drawing/2014/main" id="{2B97BC59-2CA7-7A45-8317-D15908228BBC}"/>
              </a:ext>
            </a:extLst>
          </p:cNvPr>
          <p:cNvCxnSpPr/>
          <p:nvPr/>
        </p:nvCxnSpPr>
        <p:spPr>
          <a:xfrm>
            <a:off x="1143000" y="1468378"/>
            <a:ext cx="6858000" cy="0"/>
          </a:xfrm>
          <a:prstGeom prst="line">
            <a:avLst/>
          </a:prstGeom>
          <a:ln>
            <a:solidFill>
              <a:schemeClr val="accent1">
                <a:lumMod val="60000"/>
                <a:lumOff val="40000"/>
              </a:schemeClr>
            </a:solidFill>
            <a:prstDash val="dash"/>
          </a:ln>
        </p:spPr>
        <p:style>
          <a:lnRef idx="2">
            <a:schemeClr val="accent1"/>
          </a:lnRef>
          <a:fillRef idx="0">
            <a:schemeClr val="accent1"/>
          </a:fillRef>
          <a:effectRef idx="1">
            <a:schemeClr val="accent1"/>
          </a:effectRef>
          <a:fontRef idx="minor">
            <a:schemeClr val="tx1"/>
          </a:fontRef>
        </p:style>
      </p:cxnSp>
      <p:pic>
        <p:nvPicPr>
          <p:cNvPr id="19" name="Picture 18" descr="black-people-man-guy-profile-silhouette-male.png">
            <a:extLst>
              <a:ext uri="{FF2B5EF4-FFF2-40B4-BE49-F238E27FC236}">
                <a16:creationId xmlns:a16="http://schemas.microsoft.com/office/drawing/2014/main" id="{E235517E-A73F-B84D-A125-F6F809797A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27948" y="1241187"/>
            <a:ext cx="938132" cy="1966086"/>
          </a:xfrm>
          <a:prstGeom prst="rect">
            <a:avLst/>
          </a:prstGeom>
        </p:spPr>
      </p:pic>
      <p:pic>
        <p:nvPicPr>
          <p:cNvPr id="20" name="Picture 19" descr="black-people-man-guy-profile-silhouette-male.png">
            <a:extLst>
              <a:ext uri="{FF2B5EF4-FFF2-40B4-BE49-F238E27FC236}">
                <a16:creationId xmlns:a16="http://schemas.microsoft.com/office/drawing/2014/main" id="{7D73500A-9CFB-6845-A0B6-EECB1B031D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3690" y="1468378"/>
            <a:ext cx="869447" cy="1738894"/>
          </a:xfrm>
          <a:prstGeom prst="rect">
            <a:avLst/>
          </a:prstGeom>
        </p:spPr>
      </p:pic>
      <p:pic>
        <p:nvPicPr>
          <p:cNvPr id="21" name="Picture 20" descr="black-people-man-guy-profile-silhouette-male.png">
            <a:extLst>
              <a:ext uri="{FF2B5EF4-FFF2-40B4-BE49-F238E27FC236}">
                <a16:creationId xmlns:a16="http://schemas.microsoft.com/office/drawing/2014/main" id="{9349929F-2DC7-4F46-8F99-99E3B616AF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93916" y="1132268"/>
            <a:ext cx="945743" cy="2101220"/>
          </a:xfrm>
          <a:prstGeom prst="rect">
            <a:avLst/>
          </a:prstGeom>
        </p:spPr>
      </p:pic>
      <p:pic>
        <p:nvPicPr>
          <p:cNvPr id="22" name="Picture 21" descr="black-people-man-guy-profile-silhouette-male.png">
            <a:extLst>
              <a:ext uri="{FF2B5EF4-FFF2-40B4-BE49-F238E27FC236}">
                <a16:creationId xmlns:a16="http://schemas.microsoft.com/office/drawing/2014/main" id="{FC77F195-4FB5-104C-AF56-505B9EFD9D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04599" y="1132268"/>
            <a:ext cx="945743" cy="2101220"/>
          </a:xfrm>
          <a:prstGeom prst="rect">
            <a:avLst/>
          </a:prstGeom>
        </p:spPr>
      </p:pic>
      <p:pic>
        <p:nvPicPr>
          <p:cNvPr id="23" name="Picture 22" descr="black-people-man-guy-profile-silhouette-male.png">
            <a:extLst>
              <a:ext uri="{FF2B5EF4-FFF2-40B4-BE49-F238E27FC236}">
                <a16:creationId xmlns:a16="http://schemas.microsoft.com/office/drawing/2014/main" id="{7842AD55-7541-3140-8B17-58A5F48E5A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12960" y="1066424"/>
            <a:ext cx="945743" cy="2167064"/>
          </a:xfrm>
          <a:prstGeom prst="rect">
            <a:avLst/>
          </a:prstGeom>
        </p:spPr>
      </p:pic>
      <p:pic>
        <p:nvPicPr>
          <p:cNvPr id="24" name="Picture 23" descr="black-people-man-guy-profile-silhouette-male.png">
            <a:extLst>
              <a:ext uri="{FF2B5EF4-FFF2-40B4-BE49-F238E27FC236}">
                <a16:creationId xmlns:a16="http://schemas.microsoft.com/office/drawing/2014/main" id="{C1BF9289-5F55-4C4E-B81C-13EE472A0C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57528" y="1132268"/>
            <a:ext cx="945743" cy="2101220"/>
          </a:xfrm>
          <a:prstGeom prst="rect">
            <a:avLst/>
          </a:prstGeom>
        </p:spPr>
      </p:pic>
      <p:pic>
        <p:nvPicPr>
          <p:cNvPr id="25" name="Picture 24" descr="black-people-man-guy-profile-silhouette-male.png">
            <a:extLst>
              <a:ext uri="{FF2B5EF4-FFF2-40B4-BE49-F238E27FC236}">
                <a16:creationId xmlns:a16="http://schemas.microsoft.com/office/drawing/2014/main" id="{96BB8395-7080-CB44-9B08-FC674347E6F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12465" y="1132268"/>
            <a:ext cx="1074215" cy="2101220"/>
          </a:xfrm>
          <a:prstGeom prst="rect">
            <a:avLst/>
          </a:prstGeom>
        </p:spPr>
      </p:pic>
      <p:pic>
        <p:nvPicPr>
          <p:cNvPr id="27" name="Picture 26" descr="black-people-man-guy-profile-silhouette-male.png">
            <a:extLst>
              <a:ext uri="{FF2B5EF4-FFF2-40B4-BE49-F238E27FC236}">
                <a16:creationId xmlns:a16="http://schemas.microsoft.com/office/drawing/2014/main" id="{004AD9D0-BE60-A546-B065-D15BC3B5E7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8983" y="1132268"/>
            <a:ext cx="945743" cy="2101220"/>
          </a:xfrm>
          <a:prstGeom prst="rect">
            <a:avLst/>
          </a:prstGeom>
        </p:spPr>
      </p:pic>
      <p:pic>
        <p:nvPicPr>
          <p:cNvPr id="29" name="Picture 28" descr="black-people-man-guy-profile-silhouette-male.png">
            <a:extLst>
              <a:ext uri="{FF2B5EF4-FFF2-40B4-BE49-F238E27FC236}">
                <a16:creationId xmlns:a16="http://schemas.microsoft.com/office/drawing/2014/main" id="{F4A4363E-74E3-214B-8BD5-0121801414C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80515" y="1066424"/>
            <a:ext cx="896719" cy="2167064"/>
          </a:xfrm>
          <a:prstGeom prst="rect">
            <a:avLst/>
          </a:prstGeom>
        </p:spPr>
      </p:pic>
      <p:sp>
        <p:nvSpPr>
          <p:cNvPr id="31" name="Title 3">
            <a:extLst>
              <a:ext uri="{FF2B5EF4-FFF2-40B4-BE49-F238E27FC236}">
                <a16:creationId xmlns:a16="http://schemas.microsoft.com/office/drawing/2014/main" id="{04471FC9-4C73-B943-8EAD-ADC84C656C05}"/>
              </a:ext>
            </a:extLst>
          </p:cNvPr>
          <p:cNvSpPr txBox="1">
            <a:spLocks/>
          </p:cNvSpPr>
          <p:nvPr/>
        </p:nvSpPr>
        <p:spPr>
          <a:xfrm>
            <a:off x="587385" y="4170003"/>
            <a:ext cx="8245162" cy="520779"/>
          </a:xfrm>
          <a:prstGeom prst="rect">
            <a:avLst/>
          </a:prstGeom>
        </p:spPr>
        <p:txBody>
          <a:bodyPr vert="horz" lIns="91440" tIns="45720" rIns="91440" bIns="45720"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solidFill>
                  <a:schemeClr val="accent2">
                    <a:lumMod val="40000"/>
                    <a:lumOff val="60000"/>
                  </a:schemeClr>
                </a:solidFill>
              </a:rPr>
              <a:t>COMPARISON</a:t>
            </a:r>
          </a:p>
        </p:txBody>
      </p:sp>
    </p:spTree>
    <p:extLst>
      <p:ext uri="{BB962C8B-B14F-4D97-AF65-F5344CB8AC3E}">
        <p14:creationId xmlns:p14="http://schemas.microsoft.com/office/powerpoint/2010/main" val="3341457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2777490" cy="712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340232"/>
            <a:ext cx="2777490" cy="7391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2314323"/>
            <a:ext cx="8447150" cy="247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4" name="Rectangle 33">
            <a:extLst>
              <a:ext uri="{FF2B5EF4-FFF2-40B4-BE49-F238E27FC236}">
                <a16:creationId xmlns:a16="http://schemas.microsoft.com/office/drawing/2014/main" id="{B1A515B1-A9B3-49B0-AE0D-D038D42C2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2925"/>
            <a:ext cx="9144000" cy="27811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33" name="Picture 32" descr="woman-silhouette-hi.png">
            <a:extLst>
              <a:ext uri="{FF2B5EF4-FFF2-40B4-BE49-F238E27FC236}">
                <a16:creationId xmlns:a16="http://schemas.microsoft.com/office/drawing/2014/main" id="{C6C09A12-0C47-6642-8783-67E1CAA80A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04012" y="1332205"/>
            <a:ext cx="719629" cy="1817524"/>
          </a:xfrm>
          <a:prstGeom prst="rect">
            <a:avLst/>
          </a:prstGeom>
        </p:spPr>
      </p:pic>
      <p:sp>
        <p:nvSpPr>
          <p:cNvPr id="35" name="TextBox 34">
            <a:extLst>
              <a:ext uri="{FF2B5EF4-FFF2-40B4-BE49-F238E27FC236}">
                <a16:creationId xmlns:a16="http://schemas.microsoft.com/office/drawing/2014/main" id="{AF226EEE-3C85-914F-A39E-ECB40911907C}"/>
              </a:ext>
            </a:extLst>
          </p:cNvPr>
          <p:cNvSpPr txBox="1"/>
          <p:nvPr/>
        </p:nvSpPr>
        <p:spPr>
          <a:xfrm>
            <a:off x="1447788" y="3352281"/>
            <a:ext cx="1018227" cy="95410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ill Sans MT" panose="020B0502020104020203"/>
                <a:ea typeface="+mn-ea"/>
                <a:cs typeface="+mn-cs"/>
              </a:rPr>
              <a:t>ANNE (24)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ill Sans MT" panose="020B0502020104020203"/>
                <a:ea typeface="+mn-ea"/>
                <a:cs typeface="+mn-cs"/>
              </a:rPr>
              <a:t>HOBBY: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ill Sans MT" panose="020B0502020104020203"/>
                <a:ea typeface="+mn-ea"/>
                <a:cs typeface="+mn-cs"/>
              </a:rPr>
              <a:t>HEFTUKA</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pic>
        <p:nvPicPr>
          <p:cNvPr id="36" name="Picture 35" descr="woman-silhouette-hi.png">
            <a:extLst>
              <a:ext uri="{FF2B5EF4-FFF2-40B4-BE49-F238E27FC236}">
                <a16:creationId xmlns:a16="http://schemas.microsoft.com/office/drawing/2014/main" id="{288021FB-6530-9C49-A923-8347689E4C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51652" y="1332205"/>
            <a:ext cx="719629" cy="1817524"/>
          </a:xfrm>
          <a:prstGeom prst="rect">
            <a:avLst/>
          </a:prstGeom>
        </p:spPr>
      </p:pic>
      <p:sp>
        <p:nvSpPr>
          <p:cNvPr id="37" name="TextBox 36">
            <a:extLst>
              <a:ext uri="{FF2B5EF4-FFF2-40B4-BE49-F238E27FC236}">
                <a16:creationId xmlns:a16="http://schemas.microsoft.com/office/drawing/2014/main" id="{678E861D-8C27-B44E-979F-4EACE4123526}"/>
              </a:ext>
            </a:extLst>
          </p:cNvPr>
          <p:cNvSpPr txBox="1"/>
          <p:nvPr/>
        </p:nvSpPr>
        <p:spPr>
          <a:xfrm>
            <a:off x="2858747" y="3352281"/>
            <a:ext cx="891590" cy="95410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ill Sans MT" panose="020B0502020104020203"/>
                <a:ea typeface="+mn-ea"/>
                <a:cs typeface="+mn-cs"/>
              </a:rPr>
              <a:t>BRIE (53)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ill Sans MT" panose="020B0502020104020203"/>
                <a:ea typeface="+mn-ea"/>
                <a:cs typeface="+mn-cs"/>
              </a:rPr>
              <a:t>HOBBY: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ill Sans MT" panose="020B0502020104020203"/>
                <a:ea typeface="+mn-ea"/>
                <a:cs typeface="+mn-cs"/>
              </a:rPr>
              <a:t>BUGDUF</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pic>
        <p:nvPicPr>
          <p:cNvPr id="38" name="Picture 37" descr="woman-silhouette-hi.png">
            <a:extLst>
              <a:ext uri="{FF2B5EF4-FFF2-40B4-BE49-F238E27FC236}">
                <a16:creationId xmlns:a16="http://schemas.microsoft.com/office/drawing/2014/main" id="{1FA42050-C194-724B-A8C1-A059BC028D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46167" y="1332205"/>
            <a:ext cx="719629" cy="1817524"/>
          </a:xfrm>
          <a:prstGeom prst="rect">
            <a:avLst/>
          </a:prstGeom>
        </p:spPr>
      </p:pic>
      <p:sp>
        <p:nvSpPr>
          <p:cNvPr id="39" name="TextBox 38">
            <a:extLst>
              <a:ext uri="{FF2B5EF4-FFF2-40B4-BE49-F238E27FC236}">
                <a16:creationId xmlns:a16="http://schemas.microsoft.com/office/drawing/2014/main" id="{E77221BC-81D2-5842-BEF6-80EB46D482A6}"/>
              </a:ext>
            </a:extLst>
          </p:cNvPr>
          <p:cNvSpPr txBox="1"/>
          <p:nvPr/>
        </p:nvSpPr>
        <p:spPr>
          <a:xfrm>
            <a:off x="4067501" y="3352281"/>
            <a:ext cx="1063112" cy="95410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ill Sans MT" panose="020B0502020104020203"/>
                <a:ea typeface="+mn-ea"/>
                <a:cs typeface="+mn-cs"/>
              </a:rPr>
              <a:t>CLARE (47)</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ill Sans MT" panose="020B0502020104020203"/>
                <a:ea typeface="+mn-ea"/>
                <a:cs typeface="+mn-cs"/>
              </a:rPr>
              <a:t>HOBBY: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ill Sans MT" panose="020B0502020104020203"/>
                <a:ea typeface="+mn-ea"/>
                <a:cs typeface="+mn-cs"/>
              </a:rPr>
              <a:t>BUGDUF</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pic>
        <p:nvPicPr>
          <p:cNvPr id="40" name="Picture 39" descr="woman-silhouette-hi.png">
            <a:extLst>
              <a:ext uri="{FF2B5EF4-FFF2-40B4-BE49-F238E27FC236}">
                <a16:creationId xmlns:a16="http://schemas.microsoft.com/office/drawing/2014/main" id="{863C2EFC-19A9-0C46-86DA-2A66CDD5661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58158" y="1332205"/>
            <a:ext cx="719629" cy="1817524"/>
          </a:xfrm>
          <a:prstGeom prst="rect">
            <a:avLst/>
          </a:prstGeom>
        </p:spPr>
      </p:pic>
      <p:sp>
        <p:nvSpPr>
          <p:cNvPr id="41" name="TextBox 40">
            <a:extLst>
              <a:ext uri="{FF2B5EF4-FFF2-40B4-BE49-F238E27FC236}">
                <a16:creationId xmlns:a16="http://schemas.microsoft.com/office/drawing/2014/main" id="{3EB15E40-5560-7640-A351-7DCCA3744A52}"/>
              </a:ext>
            </a:extLst>
          </p:cNvPr>
          <p:cNvSpPr txBox="1"/>
          <p:nvPr/>
        </p:nvSpPr>
        <p:spPr>
          <a:xfrm>
            <a:off x="5324285" y="3352281"/>
            <a:ext cx="1173526" cy="95410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ill Sans MT" panose="020B0502020104020203"/>
                <a:ea typeface="+mn-ea"/>
                <a:cs typeface="+mn-cs"/>
              </a:rPr>
              <a:t>DAVINA (28)</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ill Sans MT" panose="020B0502020104020203"/>
                <a:ea typeface="+mn-ea"/>
                <a:cs typeface="+mn-cs"/>
              </a:rPr>
              <a:t>HOBBY: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ill Sans MT" panose="020B0502020104020203"/>
                <a:ea typeface="+mn-ea"/>
                <a:cs typeface="+mn-cs"/>
              </a:rPr>
              <a:t>HEFTUKA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905288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2777490" cy="712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340232"/>
            <a:ext cx="2777490" cy="7391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2314323"/>
            <a:ext cx="8447150" cy="247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4" name="Rectangle 33">
            <a:extLst>
              <a:ext uri="{FF2B5EF4-FFF2-40B4-BE49-F238E27FC236}">
                <a16:creationId xmlns:a16="http://schemas.microsoft.com/office/drawing/2014/main" id="{B1A515B1-A9B3-49B0-AE0D-D038D42C2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2925"/>
            <a:ext cx="9144000" cy="27811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1" name="Title 3">
            <a:extLst>
              <a:ext uri="{FF2B5EF4-FFF2-40B4-BE49-F238E27FC236}">
                <a16:creationId xmlns:a16="http://schemas.microsoft.com/office/drawing/2014/main" id="{04471FC9-4C73-B943-8EAD-ADC84C656C05}"/>
              </a:ext>
            </a:extLst>
          </p:cNvPr>
          <p:cNvSpPr txBox="1">
            <a:spLocks/>
          </p:cNvSpPr>
          <p:nvPr/>
        </p:nvSpPr>
        <p:spPr>
          <a:xfrm>
            <a:off x="587385" y="4170003"/>
            <a:ext cx="8245162" cy="520779"/>
          </a:xfrm>
          <a:prstGeom prst="rect">
            <a:avLst/>
          </a:prstGeom>
        </p:spPr>
        <p:txBody>
          <a:bodyPr vert="horz" lIns="91440" tIns="45720" rIns="91440" bIns="45720"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342900" rtl="0" eaLnBrk="1" fontAlgn="auto" latinLnBrk="0" hangingPunct="1">
              <a:lnSpc>
                <a:spcPct val="100000"/>
              </a:lnSpc>
              <a:spcBef>
                <a:spcPct val="0"/>
              </a:spcBef>
              <a:spcAft>
                <a:spcPts val="0"/>
              </a:spcAft>
              <a:buClrTx/>
              <a:buSzTx/>
              <a:buFontTx/>
              <a:buNone/>
              <a:tabLst/>
              <a:defRPr/>
            </a:pPr>
            <a:r>
              <a:rPr kumimoji="0" lang="en-US" sz="2400" b="0" i="0" u="none" strike="noStrike" kern="1200" cap="all" spc="0" normalizeH="0" baseline="0" noProof="0" dirty="0">
                <a:ln>
                  <a:noFill/>
                </a:ln>
                <a:solidFill>
                  <a:srgbClr val="903163">
                    <a:lumMod val="40000"/>
                    <a:lumOff val="60000"/>
                  </a:srgbClr>
                </a:solidFill>
                <a:effectLst/>
                <a:uLnTx/>
                <a:uFillTx/>
                <a:latin typeface="Gill Sans MT" panose="020B0502020104020203"/>
                <a:ea typeface="+mj-ea"/>
                <a:cs typeface="+mj-cs"/>
              </a:rPr>
              <a:t>Inference</a:t>
            </a:r>
          </a:p>
        </p:txBody>
      </p:sp>
      <p:pic>
        <p:nvPicPr>
          <p:cNvPr id="33" name="Picture 32" descr="woman-silhouette-hi.png">
            <a:extLst>
              <a:ext uri="{FF2B5EF4-FFF2-40B4-BE49-F238E27FC236}">
                <a16:creationId xmlns:a16="http://schemas.microsoft.com/office/drawing/2014/main" id="{C6C09A12-0C47-6642-8783-67E1CAA80A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04012" y="1332205"/>
            <a:ext cx="719629" cy="1817524"/>
          </a:xfrm>
          <a:prstGeom prst="rect">
            <a:avLst/>
          </a:prstGeom>
        </p:spPr>
      </p:pic>
      <p:sp>
        <p:nvSpPr>
          <p:cNvPr id="35" name="TextBox 34">
            <a:extLst>
              <a:ext uri="{FF2B5EF4-FFF2-40B4-BE49-F238E27FC236}">
                <a16:creationId xmlns:a16="http://schemas.microsoft.com/office/drawing/2014/main" id="{AF226EEE-3C85-914F-A39E-ECB40911907C}"/>
              </a:ext>
            </a:extLst>
          </p:cNvPr>
          <p:cNvSpPr txBox="1"/>
          <p:nvPr/>
        </p:nvSpPr>
        <p:spPr>
          <a:xfrm>
            <a:off x="1447788" y="3352281"/>
            <a:ext cx="1018227" cy="954107"/>
          </a:xfrm>
          <a:prstGeom prst="rect">
            <a:avLst/>
          </a:prstGeom>
          <a:noFill/>
        </p:spPr>
        <p:txBody>
          <a:bodyPr wrap="none" rtlCol="0">
            <a:spAutoFit/>
          </a:bodyPr>
          <a:lstStyle/>
          <a:p>
            <a:pPr algn="ctr"/>
            <a:r>
              <a:rPr lang="en-US" sz="1400" dirty="0">
                <a:solidFill>
                  <a:schemeClr val="bg1"/>
                </a:solidFill>
              </a:rPr>
              <a:t>ANNE (24)</a:t>
            </a:r>
          </a:p>
          <a:p>
            <a:pPr algn="ctr"/>
            <a:r>
              <a:rPr lang="en-US" sz="1400" dirty="0">
                <a:solidFill>
                  <a:schemeClr val="bg1"/>
                </a:solidFill>
              </a:rPr>
              <a:t>HOBBY: </a:t>
            </a:r>
          </a:p>
          <a:p>
            <a:pPr algn="ctr"/>
            <a:r>
              <a:rPr lang="en-US" sz="1400" dirty="0">
                <a:solidFill>
                  <a:schemeClr val="bg1"/>
                </a:solidFill>
              </a:rPr>
              <a:t>HEFTUKA</a:t>
            </a:r>
          </a:p>
          <a:p>
            <a:pPr algn="ctr"/>
            <a:endParaRPr lang="en-US" sz="1400" dirty="0">
              <a:solidFill>
                <a:schemeClr val="bg1"/>
              </a:solidFill>
            </a:endParaRPr>
          </a:p>
        </p:txBody>
      </p:sp>
      <p:pic>
        <p:nvPicPr>
          <p:cNvPr id="36" name="Picture 35" descr="woman-silhouette-hi.png">
            <a:extLst>
              <a:ext uri="{FF2B5EF4-FFF2-40B4-BE49-F238E27FC236}">
                <a16:creationId xmlns:a16="http://schemas.microsoft.com/office/drawing/2014/main" id="{288021FB-6530-9C49-A923-8347689E4C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51652" y="1332205"/>
            <a:ext cx="719629" cy="1817524"/>
          </a:xfrm>
          <a:prstGeom prst="rect">
            <a:avLst/>
          </a:prstGeom>
        </p:spPr>
      </p:pic>
      <p:sp>
        <p:nvSpPr>
          <p:cNvPr id="37" name="TextBox 36">
            <a:extLst>
              <a:ext uri="{FF2B5EF4-FFF2-40B4-BE49-F238E27FC236}">
                <a16:creationId xmlns:a16="http://schemas.microsoft.com/office/drawing/2014/main" id="{678E861D-8C27-B44E-979F-4EACE4123526}"/>
              </a:ext>
            </a:extLst>
          </p:cNvPr>
          <p:cNvSpPr txBox="1"/>
          <p:nvPr/>
        </p:nvSpPr>
        <p:spPr>
          <a:xfrm>
            <a:off x="2858747" y="3352281"/>
            <a:ext cx="891590" cy="954107"/>
          </a:xfrm>
          <a:prstGeom prst="rect">
            <a:avLst/>
          </a:prstGeom>
          <a:noFill/>
        </p:spPr>
        <p:txBody>
          <a:bodyPr wrap="none" rtlCol="0">
            <a:spAutoFit/>
          </a:bodyPr>
          <a:lstStyle/>
          <a:p>
            <a:pPr algn="ctr"/>
            <a:r>
              <a:rPr lang="en-US" sz="1400" dirty="0">
                <a:solidFill>
                  <a:schemeClr val="bg1"/>
                </a:solidFill>
              </a:rPr>
              <a:t>BRIE (53)</a:t>
            </a:r>
          </a:p>
          <a:p>
            <a:pPr algn="ctr"/>
            <a:r>
              <a:rPr lang="en-US" sz="1400" dirty="0">
                <a:solidFill>
                  <a:schemeClr val="bg1"/>
                </a:solidFill>
              </a:rPr>
              <a:t>HOBBY: </a:t>
            </a:r>
          </a:p>
          <a:p>
            <a:pPr algn="ctr"/>
            <a:r>
              <a:rPr lang="en-US" sz="1400" dirty="0">
                <a:solidFill>
                  <a:schemeClr val="bg1"/>
                </a:solidFill>
              </a:rPr>
              <a:t>BUGDUF</a:t>
            </a:r>
          </a:p>
          <a:p>
            <a:pPr algn="ctr"/>
            <a:endParaRPr lang="en-US" sz="1400" dirty="0">
              <a:solidFill>
                <a:schemeClr val="bg1"/>
              </a:solidFill>
            </a:endParaRPr>
          </a:p>
        </p:txBody>
      </p:sp>
      <p:pic>
        <p:nvPicPr>
          <p:cNvPr id="38" name="Picture 37" descr="woman-silhouette-hi.png">
            <a:extLst>
              <a:ext uri="{FF2B5EF4-FFF2-40B4-BE49-F238E27FC236}">
                <a16:creationId xmlns:a16="http://schemas.microsoft.com/office/drawing/2014/main" id="{1FA42050-C194-724B-A8C1-A059BC028D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46167" y="1332205"/>
            <a:ext cx="719629" cy="1817524"/>
          </a:xfrm>
          <a:prstGeom prst="rect">
            <a:avLst/>
          </a:prstGeom>
        </p:spPr>
      </p:pic>
      <p:sp>
        <p:nvSpPr>
          <p:cNvPr id="39" name="TextBox 38">
            <a:extLst>
              <a:ext uri="{FF2B5EF4-FFF2-40B4-BE49-F238E27FC236}">
                <a16:creationId xmlns:a16="http://schemas.microsoft.com/office/drawing/2014/main" id="{E77221BC-81D2-5842-BEF6-80EB46D482A6}"/>
              </a:ext>
            </a:extLst>
          </p:cNvPr>
          <p:cNvSpPr txBox="1"/>
          <p:nvPr/>
        </p:nvSpPr>
        <p:spPr>
          <a:xfrm>
            <a:off x="4067501" y="3352281"/>
            <a:ext cx="1063112" cy="954107"/>
          </a:xfrm>
          <a:prstGeom prst="rect">
            <a:avLst/>
          </a:prstGeom>
          <a:noFill/>
        </p:spPr>
        <p:txBody>
          <a:bodyPr wrap="none" rtlCol="0">
            <a:spAutoFit/>
          </a:bodyPr>
          <a:lstStyle/>
          <a:p>
            <a:pPr algn="ctr"/>
            <a:r>
              <a:rPr lang="en-US" sz="1400" dirty="0">
                <a:solidFill>
                  <a:schemeClr val="bg1"/>
                </a:solidFill>
              </a:rPr>
              <a:t>CLARE (47)</a:t>
            </a:r>
          </a:p>
          <a:p>
            <a:pPr algn="ctr"/>
            <a:r>
              <a:rPr lang="en-US" sz="1400" dirty="0">
                <a:solidFill>
                  <a:schemeClr val="bg1"/>
                </a:solidFill>
              </a:rPr>
              <a:t>HOBBY: </a:t>
            </a:r>
          </a:p>
          <a:p>
            <a:pPr algn="ctr"/>
            <a:r>
              <a:rPr lang="en-US" sz="1400" dirty="0">
                <a:solidFill>
                  <a:schemeClr val="bg1"/>
                </a:solidFill>
              </a:rPr>
              <a:t>BUGDUF</a:t>
            </a:r>
          </a:p>
          <a:p>
            <a:pPr algn="ctr"/>
            <a:endParaRPr lang="en-US" sz="1400" dirty="0">
              <a:solidFill>
                <a:schemeClr val="bg1"/>
              </a:solidFill>
            </a:endParaRPr>
          </a:p>
        </p:txBody>
      </p:sp>
      <p:pic>
        <p:nvPicPr>
          <p:cNvPr id="40" name="Picture 39" descr="woman-silhouette-hi.png">
            <a:extLst>
              <a:ext uri="{FF2B5EF4-FFF2-40B4-BE49-F238E27FC236}">
                <a16:creationId xmlns:a16="http://schemas.microsoft.com/office/drawing/2014/main" id="{863C2EFC-19A9-0C46-86DA-2A66CDD5661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58158" y="1332205"/>
            <a:ext cx="719629" cy="1817524"/>
          </a:xfrm>
          <a:prstGeom prst="rect">
            <a:avLst/>
          </a:prstGeom>
        </p:spPr>
      </p:pic>
      <p:sp>
        <p:nvSpPr>
          <p:cNvPr id="41" name="TextBox 40">
            <a:extLst>
              <a:ext uri="{FF2B5EF4-FFF2-40B4-BE49-F238E27FC236}">
                <a16:creationId xmlns:a16="http://schemas.microsoft.com/office/drawing/2014/main" id="{3EB15E40-5560-7640-A351-7DCCA3744A52}"/>
              </a:ext>
            </a:extLst>
          </p:cNvPr>
          <p:cNvSpPr txBox="1"/>
          <p:nvPr/>
        </p:nvSpPr>
        <p:spPr>
          <a:xfrm>
            <a:off x="5324285" y="3352281"/>
            <a:ext cx="1173526" cy="954107"/>
          </a:xfrm>
          <a:prstGeom prst="rect">
            <a:avLst/>
          </a:prstGeom>
          <a:noFill/>
        </p:spPr>
        <p:txBody>
          <a:bodyPr wrap="none" rtlCol="0">
            <a:spAutoFit/>
          </a:bodyPr>
          <a:lstStyle/>
          <a:p>
            <a:pPr algn="ctr"/>
            <a:r>
              <a:rPr lang="en-US" sz="1400" dirty="0">
                <a:solidFill>
                  <a:schemeClr val="bg1"/>
                </a:solidFill>
              </a:rPr>
              <a:t>DAVINA (28)</a:t>
            </a:r>
          </a:p>
          <a:p>
            <a:pPr algn="ctr"/>
            <a:r>
              <a:rPr lang="en-US" sz="1400" dirty="0">
                <a:solidFill>
                  <a:schemeClr val="bg1"/>
                </a:solidFill>
              </a:rPr>
              <a:t>HOBBY: </a:t>
            </a:r>
          </a:p>
          <a:p>
            <a:pPr algn="ctr"/>
            <a:r>
              <a:rPr lang="en-US" sz="1400" dirty="0">
                <a:solidFill>
                  <a:schemeClr val="bg1"/>
                </a:solidFill>
              </a:rPr>
              <a:t>HEFTUKA </a:t>
            </a:r>
          </a:p>
          <a:p>
            <a:pPr algn="ctr"/>
            <a:endParaRPr lang="en-US" sz="1400" dirty="0">
              <a:solidFill>
                <a:schemeClr val="bg1"/>
              </a:solidFill>
            </a:endParaRPr>
          </a:p>
        </p:txBody>
      </p:sp>
      <p:pic>
        <p:nvPicPr>
          <p:cNvPr id="42" name="Picture 41" descr="woman-silhouette-hi.png">
            <a:extLst>
              <a:ext uri="{FF2B5EF4-FFF2-40B4-BE49-F238E27FC236}">
                <a16:creationId xmlns:a16="http://schemas.microsoft.com/office/drawing/2014/main" id="{281BA58A-4793-9D48-AC83-D44C2218FFB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4402" y="1332205"/>
            <a:ext cx="719629" cy="1817524"/>
          </a:xfrm>
          <a:prstGeom prst="rect">
            <a:avLst/>
          </a:prstGeom>
        </p:spPr>
      </p:pic>
      <p:sp>
        <p:nvSpPr>
          <p:cNvPr id="43" name="TextBox 42">
            <a:extLst>
              <a:ext uri="{FF2B5EF4-FFF2-40B4-BE49-F238E27FC236}">
                <a16:creationId xmlns:a16="http://schemas.microsoft.com/office/drawing/2014/main" id="{2BDE0D37-52C5-5C42-813B-0D99B207453B}"/>
              </a:ext>
            </a:extLst>
          </p:cNvPr>
          <p:cNvSpPr txBox="1"/>
          <p:nvPr/>
        </p:nvSpPr>
        <p:spPr>
          <a:xfrm>
            <a:off x="6758290" y="3352281"/>
            <a:ext cx="898002" cy="954107"/>
          </a:xfrm>
          <a:prstGeom prst="rect">
            <a:avLst/>
          </a:prstGeom>
          <a:noFill/>
        </p:spPr>
        <p:txBody>
          <a:bodyPr wrap="none" rtlCol="0">
            <a:spAutoFit/>
          </a:bodyPr>
          <a:lstStyle/>
          <a:p>
            <a:pPr algn="ctr"/>
            <a:r>
              <a:rPr lang="en-US" sz="1400" dirty="0">
                <a:solidFill>
                  <a:schemeClr val="bg1"/>
                </a:solidFill>
              </a:rPr>
              <a:t>EMMA (?)</a:t>
            </a:r>
          </a:p>
          <a:p>
            <a:pPr algn="ctr"/>
            <a:r>
              <a:rPr lang="en-US" sz="1400" dirty="0">
                <a:solidFill>
                  <a:schemeClr val="bg1"/>
                </a:solidFill>
              </a:rPr>
              <a:t>HOBBY: </a:t>
            </a:r>
          </a:p>
          <a:p>
            <a:pPr algn="ctr"/>
            <a:r>
              <a:rPr lang="en-US" sz="1400" dirty="0">
                <a:solidFill>
                  <a:schemeClr val="bg1"/>
                </a:solidFill>
              </a:rPr>
              <a:t>BUGDUF</a:t>
            </a:r>
          </a:p>
          <a:p>
            <a:pPr algn="ctr"/>
            <a:endParaRPr lang="en-US" sz="1400" dirty="0">
              <a:solidFill>
                <a:schemeClr val="bg1"/>
              </a:solidFill>
            </a:endParaRPr>
          </a:p>
        </p:txBody>
      </p:sp>
    </p:spTree>
    <p:extLst>
      <p:ext uri="{BB962C8B-B14F-4D97-AF65-F5344CB8AC3E}">
        <p14:creationId xmlns:p14="http://schemas.microsoft.com/office/powerpoint/2010/main" val="246778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8" name="Rectangle 77">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782" y="460805"/>
            <a:ext cx="4207476" cy="420882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4204358" cy="712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8238" y="342900"/>
            <a:ext cx="4200005"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171" name="Rectangle 3"/>
          <p:cNvSpPr>
            <a:spLocks noGrp="1" noChangeArrowheads="1"/>
          </p:cNvSpPr>
          <p:nvPr>
            <p:ph sz="quarter" idx="13"/>
          </p:nvPr>
        </p:nvSpPr>
        <p:spPr>
          <a:xfrm>
            <a:off x="507738" y="473866"/>
            <a:ext cx="3157006" cy="1606169"/>
          </a:xfrm>
          <a:prstGeom prst="rect">
            <a:avLst/>
          </a:prstGeom>
        </p:spPr>
        <p:txBody>
          <a:bodyPr>
            <a:normAutofit/>
          </a:bodyPr>
          <a:lstStyle/>
          <a:p>
            <a:pPr marL="0" indent="0">
              <a:buNone/>
            </a:pPr>
            <a:r>
              <a:rPr lang="en-US" sz="2000" dirty="0">
                <a:solidFill>
                  <a:schemeClr val="bg1"/>
                </a:solidFill>
              </a:rPr>
              <a:t>In 2013 researchers in Cambridge looked at the predictive power of Facebook likes…</a:t>
            </a:r>
          </a:p>
        </p:txBody>
      </p:sp>
      <p:sp>
        <p:nvSpPr>
          <p:cNvPr id="84" name="Rectangle 83">
            <a:extLst>
              <a:ext uri="{FF2B5EF4-FFF2-40B4-BE49-F238E27FC236}">
                <a16:creationId xmlns:a16="http://schemas.microsoft.com/office/drawing/2014/main" id="{C5F09389-6A8E-46D6-B5F4-A3C55FAE6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8239" y="464343"/>
            <a:ext cx="4200004" cy="4205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1" name="Rectangle 10">
            <a:extLst>
              <a:ext uri="{FF2B5EF4-FFF2-40B4-BE49-F238E27FC236}">
                <a16:creationId xmlns:a16="http://schemas.microsoft.com/office/drawing/2014/main" id="{EBBDFA0E-6695-F544-8FEF-FCD6B483A3D8}"/>
              </a:ext>
            </a:extLst>
          </p:cNvPr>
          <p:cNvSpPr/>
          <p:nvPr/>
        </p:nvSpPr>
        <p:spPr>
          <a:xfrm>
            <a:off x="384567" y="4083309"/>
            <a:ext cx="4101905" cy="5078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903163">
                    <a:lumMod val="20000"/>
                    <a:lumOff val="80000"/>
                  </a:srgbClr>
                </a:solidFill>
                <a:effectLst/>
                <a:uLnTx/>
                <a:uFillTx/>
                <a:latin typeface="Gill Sans MT" panose="020B0502020104020203"/>
                <a:ea typeface="+mn-ea"/>
                <a:cs typeface="+mn-cs"/>
              </a:rPr>
              <a:t>Michal </a:t>
            </a:r>
            <a:r>
              <a:rPr kumimoji="0" lang="en-US" sz="900" b="0" i="0" u="none" strike="noStrike" kern="1200" cap="none" spc="0" normalizeH="0" baseline="0" noProof="0" dirty="0" err="1">
                <a:ln>
                  <a:noFill/>
                </a:ln>
                <a:solidFill>
                  <a:srgbClr val="903163">
                    <a:lumMod val="20000"/>
                    <a:lumOff val="80000"/>
                  </a:srgbClr>
                </a:solidFill>
                <a:effectLst/>
                <a:uLnTx/>
                <a:uFillTx/>
                <a:latin typeface="Gill Sans MT" panose="020B0502020104020203"/>
                <a:ea typeface="+mn-ea"/>
                <a:cs typeface="+mn-cs"/>
              </a:rPr>
              <a:t>Kosinski</a:t>
            </a:r>
            <a:r>
              <a:rPr kumimoji="0" lang="en-US" sz="900" b="0" i="0" u="none" strike="noStrike" kern="1200" cap="none" spc="0" normalizeH="0" baseline="0" noProof="0" dirty="0">
                <a:ln>
                  <a:noFill/>
                </a:ln>
                <a:solidFill>
                  <a:srgbClr val="903163">
                    <a:lumMod val="20000"/>
                    <a:lumOff val="80000"/>
                  </a:srgbClr>
                </a:solidFill>
                <a:effectLst/>
                <a:uLnTx/>
                <a:uFillTx/>
                <a:latin typeface="Gill Sans MT" panose="020B0502020104020203"/>
                <a:ea typeface="+mn-ea"/>
                <a:cs typeface="+mn-cs"/>
              </a:rPr>
              <a:t>, David Stillwell, and </a:t>
            </a:r>
            <a:r>
              <a:rPr kumimoji="0" lang="en-US" sz="900" b="0" i="0" u="none" strike="noStrike" kern="1200" cap="none" spc="0" normalizeH="0" baseline="0" noProof="0" dirty="0" err="1">
                <a:ln>
                  <a:noFill/>
                </a:ln>
                <a:solidFill>
                  <a:srgbClr val="903163">
                    <a:lumMod val="20000"/>
                    <a:lumOff val="80000"/>
                  </a:srgbClr>
                </a:solidFill>
                <a:effectLst/>
                <a:uLnTx/>
                <a:uFillTx/>
                <a:latin typeface="Gill Sans MT" panose="020B0502020104020203"/>
                <a:ea typeface="+mn-ea"/>
                <a:cs typeface="+mn-cs"/>
              </a:rPr>
              <a:t>Thore</a:t>
            </a:r>
            <a:r>
              <a:rPr kumimoji="0" lang="en-US" sz="900" b="0" i="0" u="none" strike="noStrike" kern="1200" cap="none" spc="0" normalizeH="0" baseline="0" noProof="0" dirty="0">
                <a:ln>
                  <a:noFill/>
                </a:ln>
                <a:solidFill>
                  <a:srgbClr val="903163">
                    <a:lumMod val="20000"/>
                    <a:lumOff val="80000"/>
                  </a:srgbClr>
                </a:solidFill>
                <a:effectLst/>
                <a:uLnTx/>
                <a:uFillTx/>
                <a:latin typeface="Gill Sans MT" panose="020B0502020104020203"/>
                <a:ea typeface="+mn-ea"/>
                <a:cs typeface="+mn-cs"/>
              </a:rPr>
              <a:t> </a:t>
            </a:r>
            <a:r>
              <a:rPr kumimoji="0" lang="en-US" sz="900" b="0" i="0" u="none" strike="noStrike" kern="1200" cap="none" spc="0" normalizeH="0" baseline="0" noProof="0" dirty="0" err="1">
                <a:ln>
                  <a:noFill/>
                </a:ln>
                <a:solidFill>
                  <a:srgbClr val="903163">
                    <a:lumMod val="20000"/>
                    <a:lumOff val="80000"/>
                  </a:srgbClr>
                </a:solidFill>
                <a:effectLst/>
                <a:uLnTx/>
                <a:uFillTx/>
                <a:latin typeface="Gill Sans MT" panose="020B0502020104020203"/>
                <a:ea typeface="+mn-ea"/>
                <a:cs typeface="+mn-cs"/>
              </a:rPr>
              <a:t>Graepel</a:t>
            </a:r>
            <a:r>
              <a:rPr kumimoji="0" lang="en-US" sz="900" b="0" i="0" u="none" strike="noStrike" kern="1200" cap="none" spc="0" normalizeH="0" baseline="0" noProof="0" dirty="0">
                <a:ln>
                  <a:noFill/>
                </a:ln>
                <a:solidFill>
                  <a:srgbClr val="903163">
                    <a:lumMod val="20000"/>
                    <a:lumOff val="80000"/>
                  </a:srgbClr>
                </a:solidFill>
                <a:effectLst/>
                <a:uLnTx/>
                <a:uFillTx/>
                <a:latin typeface="Gill Sans MT" panose="020B0502020104020203"/>
                <a:ea typeface="+mn-ea"/>
                <a:cs typeface="+mn-cs"/>
              </a:rPr>
              <a:t>.  Private traits and attributes are predictable from digital records of human behavior. Proceedings of the National Academy of Sciences. 2013 110 (15) 5802-5805;</a:t>
            </a:r>
          </a:p>
        </p:txBody>
      </p:sp>
    </p:spTree>
    <p:extLst>
      <p:ext uri="{BB962C8B-B14F-4D97-AF65-F5344CB8AC3E}">
        <p14:creationId xmlns:p14="http://schemas.microsoft.com/office/powerpoint/2010/main" val="516710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8" name="Rectangle 77">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782" y="460805"/>
            <a:ext cx="4207476" cy="420882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4204358" cy="712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8238" y="342900"/>
            <a:ext cx="4200005"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171" name="Rectangle 3"/>
          <p:cNvSpPr>
            <a:spLocks noGrp="1" noChangeArrowheads="1"/>
          </p:cNvSpPr>
          <p:nvPr>
            <p:ph sz="quarter" idx="13"/>
          </p:nvPr>
        </p:nvSpPr>
        <p:spPr>
          <a:xfrm>
            <a:off x="507738" y="473866"/>
            <a:ext cx="3157006" cy="1606169"/>
          </a:xfrm>
          <a:prstGeom prst="rect">
            <a:avLst/>
          </a:prstGeom>
        </p:spPr>
        <p:txBody>
          <a:bodyPr>
            <a:normAutofit/>
          </a:bodyPr>
          <a:lstStyle/>
          <a:p>
            <a:pPr marL="0" indent="0">
              <a:buNone/>
            </a:pPr>
            <a:r>
              <a:rPr lang="en-US" sz="2000" dirty="0">
                <a:solidFill>
                  <a:schemeClr val="bg1"/>
                </a:solidFill>
              </a:rPr>
              <a:t>In 2013 researchers in Cambridge looked at the predictive power of Facebook likes…</a:t>
            </a:r>
          </a:p>
        </p:txBody>
      </p:sp>
      <p:sp>
        <p:nvSpPr>
          <p:cNvPr id="84" name="Rectangle 83">
            <a:extLst>
              <a:ext uri="{FF2B5EF4-FFF2-40B4-BE49-F238E27FC236}">
                <a16:creationId xmlns:a16="http://schemas.microsoft.com/office/drawing/2014/main" id="{C5F09389-6A8E-46D6-B5F4-A3C55FAE6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8239" y="464343"/>
            <a:ext cx="4200004" cy="4205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10" name="Picture 9">
            <a:extLst>
              <a:ext uri="{FF2B5EF4-FFF2-40B4-BE49-F238E27FC236}">
                <a16:creationId xmlns:a16="http://schemas.microsoft.com/office/drawing/2014/main" id="{B783A240-1DD8-FB41-87D1-F99BFB19BEB0}"/>
              </a:ext>
            </a:extLst>
          </p:cNvPr>
          <p:cNvPicPr>
            <a:picLocks noChangeAspect="1"/>
          </p:cNvPicPr>
          <p:nvPr/>
        </p:nvPicPr>
        <p:blipFill>
          <a:blip r:embed="rId3"/>
          <a:stretch>
            <a:fillRect/>
          </a:stretch>
        </p:blipFill>
        <p:spPr>
          <a:xfrm>
            <a:off x="5078725" y="531497"/>
            <a:ext cx="3114675" cy="4191000"/>
          </a:xfrm>
          <a:prstGeom prst="rect">
            <a:avLst/>
          </a:prstGeom>
        </p:spPr>
      </p:pic>
      <p:sp>
        <p:nvSpPr>
          <p:cNvPr id="11" name="Rectangle 10">
            <a:extLst>
              <a:ext uri="{FF2B5EF4-FFF2-40B4-BE49-F238E27FC236}">
                <a16:creationId xmlns:a16="http://schemas.microsoft.com/office/drawing/2014/main" id="{EBBDFA0E-6695-F544-8FEF-FCD6B483A3D8}"/>
              </a:ext>
            </a:extLst>
          </p:cNvPr>
          <p:cNvSpPr/>
          <p:nvPr/>
        </p:nvSpPr>
        <p:spPr>
          <a:xfrm>
            <a:off x="384567" y="4083309"/>
            <a:ext cx="4101905" cy="507831"/>
          </a:xfrm>
          <a:prstGeom prst="rect">
            <a:avLst/>
          </a:prstGeom>
        </p:spPr>
        <p:txBody>
          <a:bodyPr wrap="square">
            <a:spAutoFit/>
          </a:bodyPr>
          <a:lstStyle/>
          <a:p>
            <a:r>
              <a:rPr lang="en-US" sz="900" dirty="0">
                <a:solidFill>
                  <a:schemeClr val="accent2">
                    <a:lumMod val="20000"/>
                    <a:lumOff val="80000"/>
                  </a:schemeClr>
                </a:solidFill>
              </a:rPr>
              <a:t>Michal </a:t>
            </a:r>
            <a:r>
              <a:rPr lang="en-US" sz="900" dirty="0" err="1">
                <a:solidFill>
                  <a:schemeClr val="accent2">
                    <a:lumMod val="20000"/>
                    <a:lumOff val="80000"/>
                  </a:schemeClr>
                </a:solidFill>
              </a:rPr>
              <a:t>Kosinski</a:t>
            </a:r>
            <a:r>
              <a:rPr lang="en-US" sz="900" dirty="0">
                <a:solidFill>
                  <a:schemeClr val="accent2">
                    <a:lumMod val="20000"/>
                    <a:lumOff val="80000"/>
                  </a:schemeClr>
                </a:solidFill>
              </a:rPr>
              <a:t>, David Stillwell, and </a:t>
            </a:r>
            <a:r>
              <a:rPr lang="en-US" sz="900" dirty="0" err="1">
                <a:solidFill>
                  <a:schemeClr val="accent2">
                    <a:lumMod val="20000"/>
                    <a:lumOff val="80000"/>
                  </a:schemeClr>
                </a:solidFill>
              </a:rPr>
              <a:t>Thore</a:t>
            </a:r>
            <a:r>
              <a:rPr lang="en-US" sz="900" dirty="0">
                <a:solidFill>
                  <a:schemeClr val="accent2">
                    <a:lumMod val="20000"/>
                    <a:lumOff val="80000"/>
                  </a:schemeClr>
                </a:solidFill>
              </a:rPr>
              <a:t> </a:t>
            </a:r>
            <a:r>
              <a:rPr lang="en-US" sz="900" dirty="0" err="1">
                <a:solidFill>
                  <a:schemeClr val="accent2">
                    <a:lumMod val="20000"/>
                    <a:lumOff val="80000"/>
                  </a:schemeClr>
                </a:solidFill>
              </a:rPr>
              <a:t>Graepel</a:t>
            </a:r>
            <a:r>
              <a:rPr lang="en-US" sz="900" dirty="0">
                <a:solidFill>
                  <a:schemeClr val="accent2">
                    <a:lumMod val="20000"/>
                    <a:lumOff val="80000"/>
                  </a:schemeClr>
                </a:solidFill>
              </a:rPr>
              <a:t>.  Private traits and attributes are predictable from digital records of human behavior. Proceedings of the National Academy of Sciences. 2013 110 (15) 5802-5805;</a:t>
            </a:r>
          </a:p>
        </p:txBody>
      </p:sp>
    </p:spTree>
    <p:extLst>
      <p:ext uri="{BB962C8B-B14F-4D97-AF65-F5344CB8AC3E}">
        <p14:creationId xmlns:p14="http://schemas.microsoft.com/office/powerpoint/2010/main" val="4265309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1" name="Rectangle 80">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2777490" cy="712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340232"/>
            <a:ext cx="2777490" cy="7391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85">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5138" y="542923"/>
            <a:ext cx="5623962" cy="42576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540475AC-6C4A-4D42-8C4A-6441873A73FF}"/>
              </a:ext>
            </a:extLst>
          </p:cNvPr>
          <p:cNvSpPr/>
          <p:nvPr/>
        </p:nvSpPr>
        <p:spPr>
          <a:xfrm>
            <a:off x="341018" y="542923"/>
            <a:ext cx="2241550"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D1434"/>
                </a:solidFill>
                <a:effectLst/>
                <a:uLnTx/>
                <a:uFillTx/>
                <a:latin typeface="Gill Sans MT" panose="020B0502020104020203"/>
                <a:ea typeface="+mn-ea"/>
                <a:cs typeface="+mn-cs"/>
              </a:rPr>
              <a:t>THE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D1434"/>
                </a:solidFill>
                <a:effectLst/>
                <a:uLnTx/>
                <a:uFillTx/>
                <a:latin typeface="Gill Sans MT" panose="020B0502020104020203"/>
                <a:ea typeface="+mn-ea"/>
                <a:cs typeface="+mn-cs"/>
              </a:rPr>
              <a:t>DIGITAL SELF</a:t>
            </a:r>
          </a:p>
        </p:txBody>
      </p:sp>
      <p:sp>
        <p:nvSpPr>
          <p:cNvPr id="45" name="Rectangle 44">
            <a:extLst>
              <a:ext uri="{FF2B5EF4-FFF2-40B4-BE49-F238E27FC236}">
                <a16:creationId xmlns:a16="http://schemas.microsoft.com/office/drawing/2014/main" id="{1F9C57AA-B4FB-394B-96AD-1E73443DE488}"/>
              </a:ext>
            </a:extLst>
          </p:cNvPr>
          <p:cNvSpPr/>
          <p:nvPr/>
        </p:nvSpPr>
        <p:spPr>
          <a:xfrm>
            <a:off x="346113" y="4173005"/>
            <a:ext cx="2569555"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B2324B">
                    <a:lumMod val="40000"/>
                    <a:lumOff val="60000"/>
                  </a:srgbClr>
                </a:solidFill>
                <a:effectLst/>
                <a:uLnTx/>
                <a:uFillTx/>
                <a:latin typeface="Gill Sans MT" panose="020B0502020104020203"/>
                <a:ea typeface="+mn-ea"/>
                <a:cs typeface="+mn-cs"/>
              </a:rPr>
              <a:t>Parkinson, Brian, Laurence, Millard, David, O’Hara, Kieron and Giordano, Richard (2017) The digitally extended self: a lexicological analysis of personal data. Journal of Information Science.</a:t>
            </a:r>
          </a:p>
        </p:txBody>
      </p:sp>
    </p:spTree>
    <p:extLst>
      <p:ext uri="{BB962C8B-B14F-4D97-AF65-F5344CB8AC3E}">
        <p14:creationId xmlns:p14="http://schemas.microsoft.com/office/powerpoint/2010/main" val="3490828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137645-F7D0-C946-8428-8C0009E3B034}"/>
              </a:ext>
            </a:extLst>
          </p:cNvPr>
          <p:cNvSpPr/>
          <p:nvPr/>
        </p:nvSpPr>
        <p:spPr>
          <a:xfrm>
            <a:off x="344245" y="498521"/>
            <a:ext cx="8444753" cy="4475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E04E2FDA-52EF-D14F-AD92-9E122ED8E65E}"/>
              </a:ext>
            </a:extLst>
          </p:cNvPr>
          <p:cNvSpPr>
            <a:spLocks noGrp="1"/>
          </p:cNvSpPr>
          <p:nvPr>
            <p:ph type="subTitle" idx="4294967295"/>
          </p:nvPr>
        </p:nvSpPr>
        <p:spPr>
          <a:xfrm>
            <a:off x="344243" y="4540605"/>
            <a:ext cx="8455512" cy="442913"/>
          </a:xfrm>
        </p:spPr>
        <p:txBody>
          <a:bodyPr/>
          <a:lstStyle/>
          <a:p>
            <a:pPr marL="0" indent="0" algn="ctr">
              <a:buNone/>
            </a:pPr>
            <a:r>
              <a:rPr lang="en-US" dirty="0">
                <a:solidFill>
                  <a:schemeClr val="accent2">
                    <a:lumMod val="20000"/>
                    <a:lumOff val="80000"/>
                  </a:schemeClr>
                </a:solidFill>
              </a:rPr>
              <a:t>ENEMY OF THE STATE (1998): What Technologies are used?</a:t>
            </a:r>
          </a:p>
        </p:txBody>
      </p:sp>
    </p:spTree>
    <p:extLst>
      <p:ext uri="{BB962C8B-B14F-4D97-AF65-F5344CB8AC3E}">
        <p14:creationId xmlns:p14="http://schemas.microsoft.com/office/powerpoint/2010/main" val="3050062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1" name="Rectangle 80">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2777490" cy="712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340232"/>
            <a:ext cx="2777490" cy="7391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85">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5138" y="542923"/>
            <a:ext cx="5623962" cy="42576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9" name="Picture 8">
            <a:extLst>
              <a:ext uri="{FF2B5EF4-FFF2-40B4-BE49-F238E27FC236}">
                <a16:creationId xmlns:a16="http://schemas.microsoft.com/office/drawing/2014/main" id="{C5C68C6C-E414-7048-8104-1C2A70BFA6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8961" y="2247582"/>
            <a:ext cx="407582" cy="517565"/>
          </a:xfrm>
          <a:prstGeom prst="rect">
            <a:avLst/>
          </a:prstGeom>
          <a:ln>
            <a:noFill/>
          </a:ln>
          <a:effectLst>
            <a:glow rad="25400">
              <a:schemeClr val="bg1">
                <a:alpha val="81000"/>
              </a:schemeClr>
            </a:glow>
          </a:effectLst>
        </p:spPr>
      </p:pic>
      <p:pic>
        <p:nvPicPr>
          <p:cNvPr id="12" name="Picture 11">
            <a:extLst>
              <a:ext uri="{FF2B5EF4-FFF2-40B4-BE49-F238E27FC236}">
                <a16:creationId xmlns:a16="http://schemas.microsoft.com/office/drawing/2014/main" id="{2E1EE899-2F75-4146-BF98-40F6FB7064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30342" y="2572670"/>
            <a:ext cx="421948" cy="535807"/>
          </a:xfrm>
          <a:prstGeom prst="rect">
            <a:avLst/>
          </a:prstGeom>
          <a:ln>
            <a:noFill/>
          </a:ln>
          <a:effectLst>
            <a:glow rad="25400">
              <a:schemeClr val="bg1">
                <a:alpha val="81000"/>
              </a:schemeClr>
            </a:glow>
          </a:effectLst>
        </p:spPr>
      </p:pic>
      <p:sp>
        <p:nvSpPr>
          <p:cNvPr id="33" name="Rectangle 32">
            <a:extLst>
              <a:ext uri="{FF2B5EF4-FFF2-40B4-BE49-F238E27FC236}">
                <a16:creationId xmlns:a16="http://schemas.microsoft.com/office/drawing/2014/main" id="{540475AC-6C4A-4D42-8C4A-6441873A73FF}"/>
              </a:ext>
            </a:extLst>
          </p:cNvPr>
          <p:cNvSpPr/>
          <p:nvPr/>
        </p:nvSpPr>
        <p:spPr>
          <a:xfrm>
            <a:off x="341018" y="542923"/>
            <a:ext cx="2241550" cy="144655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D1434"/>
                </a:solidFill>
                <a:effectLst/>
                <a:uLnTx/>
                <a:uFillTx/>
                <a:latin typeface="Gill Sans MT" panose="020B0502020104020203"/>
                <a:ea typeface="+mn-ea"/>
                <a:cs typeface="+mn-cs"/>
              </a:rPr>
              <a:t>THE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D1434"/>
                </a:solidFill>
                <a:effectLst/>
                <a:uLnTx/>
                <a:uFillTx/>
                <a:latin typeface="Gill Sans MT" panose="020B0502020104020203"/>
                <a:ea typeface="+mn-ea"/>
                <a:cs typeface="+mn-cs"/>
              </a:rPr>
              <a:t>DIGITAL SELF</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rPr>
              <a:t>Digital Footprints</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45" name="Rectangle 44">
            <a:extLst>
              <a:ext uri="{FF2B5EF4-FFF2-40B4-BE49-F238E27FC236}">
                <a16:creationId xmlns:a16="http://schemas.microsoft.com/office/drawing/2014/main" id="{1F9C57AA-B4FB-394B-96AD-1E73443DE488}"/>
              </a:ext>
            </a:extLst>
          </p:cNvPr>
          <p:cNvSpPr/>
          <p:nvPr/>
        </p:nvSpPr>
        <p:spPr>
          <a:xfrm>
            <a:off x="346113" y="4173005"/>
            <a:ext cx="2569555"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B2324B">
                    <a:lumMod val="40000"/>
                    <a:lumOff val="60000"/>
                  </a:srgbClr>
                </a:solidFill>
                <a:effectLst/>
                <a:uLnTx/>
                <a:uFillTx/>
                <a:latin typeface="Gill Sans MT" panose="020B0502020104020203"/>
                <a:ea typeface="+mn-ea"/>
                <a:cs typeface="+mn-cs"/>
              </a:rPr>
              <a:t>Parkinson, Brian, Laurence, Millard, David, O’Hara, Kieron and Giordano, Richard (2017) The digitally extended self: a lexicological analysis of personal data. Journal of Information Science.</a:t>
            </a:r>
          </a:p>
        </p:txBody>
      </p:sp>
    </p:spTree>
    <p:extLst>
      <p:ext uri="{BB962C8B-B14F-4D97-AF65-F5344CB8AC3E}">
        <p14:creationId xmlns:p14="http://schemas.microsoft.com/office/powerpoint/2010/main" val="3697983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1" name="Rectangle 80">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2777490" cy="712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340232"/>
            <a:ext cx="2777490" cy="7391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85">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5138" y="542923"/>
            <a:ext cx="5623962" cy="42576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9" name="Picture 8">
            <a:extLst>
              <a:ext uri="{FF2B5EF4-FFF2-40B4-BE49-F238E27FC236}">
                <a16:creationId xmlns:a16="http://schemas.microsoft.com/office/drawing/2014/main" id="{C5C68C6C-E414-7048-8104-1C2A70BFA6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8961" y="2247582"/>
            <a:ext cx="407582" cy="517565"/>
          </a:xfrm>
          <a:prstGeom prst="rect">
            <a:avLst/>
          </a:prstGeom>
          <a:effectLst>
            <a:glow rad="25400">
              <a:schemeClr val="bg1">
                <a:alpha val="81000"/>
              </a:schemeClr>
            </a:glow>
          </a:effectLst>
        </p:spPr>
      </p:pic>
      <p:pic>
        <p:nvPicPr>
          <p:cNvPr id="12" name="Picture 11">
            <a:extLst>
              <a:ext uri="{FF2B5EF4-FFF2-40B4-BE49-F238E27FC236}">
                <a16:creationId xmlns:a16="http://schemas.microsoft.com/office/drawing/2014/main" id="{2E1EE899-2F75-4146-BF98-40F6FB7064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30342" y="2572670"/>
            <a:ext cx="421948" cy="535807"/>
          </a:xfrm>
          <a:prstGeom prst="rect">
            <a:avLst/>
          </a:prstGeom>
          <a:effectLst>
            <a:glow rad="25400">
              <a:schemeClr val="bg1">
                <a:alpha val="81000"/>
              </a:schemeClr>
            </a:glow>
          </a:effectLst>
        </p:spPr>
      </p:pic>
      <p:sp>
        <p:nvSpPr>
          <p:cNvPr id="33" name="Rectangle 32">
            <a:extLst>
              <a:ext uri="{FF2B5EF4-FFF2-40B4-BE49-F238E27FC236}">
                <a16:creationId xmlns:a16="http://schemas.microsoft.com/office/drawing/2014/main" id="{540475AC-6C4A-4D42-8C4A-6441873A73FF}"/>
              </a:ext>
            </a:extLst>
          </p:cNvPr>
          <p:cNvSpPr/>
          <p:nvPr/>
        </p:nvSpPr>
        <p:spPr>
          <a:xfrm>
            <a:off x="341018" y="542923"/>
            <a:ext cx="2241550" cy="166199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D1434"/>
                </a:solidFill>
                <a:effectLst/>
                <a:uLnTx/>
                <a:uFillTx/>
                <a:latin typeface="Gill Sans MT" panose="020B0502020104020203"/>
                <a:ea typeface="+mn-ea"/>
                <a:cs typeface="+mn-cs"/>
              </a:rPr>
              <a:t>THE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D1434"/>
                </a:solidFill>
                <a:effectLst/>
                <a:uLnTx/>
                <a:uFillTx/>
                <a:latin typeface="Gill Sans MT" panose="020B0502020104020203"/>
                <a:ea typeface="+mn-ea"/>
                <a:cs typeface="+mn-cs"/>
              </a:rPr>
              <a:t>DIGITAL SELF</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rPr>
              <a:t>Digital Footprints</a:t>
            </a:r>
          </a:p>
          <a:p>
            <a:pPr indent="-327421">
              <a:buFont typeface="Arial" panose="020B0604020202020204" pitchFamily="34" charset="0"/>
              <a:buChar char="•"/>
            </a:pPr>
            <a:r>
              <a:rPr kumimoji="0" lang="en-US" sz="1400" b="0" i="0" u="none" strike="noStrike" kern="1200" cap="none" spc="0" normalizeH="0" baseline="0" noProof="0" dirty="0">
                <a:ln>
                  <a:noFill/>
                </a:ln>
                <a:solidFill>
                  <a:srgbClr val="66B1CE">
                    <a:lumMod val="75000"/>
                  </a:srgbClr>
                </a:solidFill>
                <a:effectLst/>
                <a:uLnTx/>
                <a:uFillTx/>
                <a:latin typeface="Gill Sans MT" panose="020B0502020104020203"/>
                <a:ea typeface="+mn-ea"/>
                <a:cs typeface="+mn-cs"/>
              </a:rPr>
              <a:t>3</a:t>
            </a:r>
            <a:r>
              <a:rPr kumimoji="0" lang="en-US" sz="1400" b="0" i="0" u="none" strike="noStrike" kern="1200" cap="none" spc="0" normalizeH="0" baseline="30000" noProof="0" dirty="0">
                <a:ln>
                  <a:noFill/>
                </a:ln>
                <a:solidFill>
                  <a:srgbClr val="66B1CE">
                    <a:lumMod val="75000"/>
                  </a:srgbClr>
                </a:solidFill>
                <a:effectLst/>
                <a:uLnTx/>
                <a:uFillTx/>
                <a:latin typeface="Gill Sans MT" panose="020B0502020104020203"/>
                <a:ea typeface="+mn-ea"/>
                <a:cs typeface="+mn-cs"/>
              </a:rPr>
              <a:t>rd</a:t>
            </a:r>
            <a:r>
              <a:rPr kumimoji="0" lang="en-US" sz="1400" b="0" i="0" u="none" strike="noStrike" kern="1200" cap="none" spc="0" normalizeH="0" baseline="0" noProof="0" dirty="0">
                <a:ln>
                  <a:noFill/>
                </a:ln>
                <a:solidFill>
                  <a:srgbClr val="66B1CE">
                    <a:lumMod val="75000"/>
                  </a:srgbClr>
                </a:solidFill>
                <a:effectLst/>
                <a:uLnTx/>
                <a:uFillTx/>
                <a:latin typeface="Gill Sans MT" panose="020B0502020104020203"/>
                <a:ea typeface="+mn-ea"/>
                <a:cs typeface="+mn-cs"/>
              </a:rPr>
              <a:t> party footprints</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25" name="Picture 24">
            <a:extLst>
              <a:ext uri="{FF2B5EF4-FFF2-40B4-BE49-F238E27FC236}">
                <a16:creationId xmlns:a16="http://schemas.microsoft.com/office/drawing/2014/main" id="{76CE534E-11A5-BA43-AE77-85600BEF65CF}"/>
              </a:ext>
            </a:extLst>
          </p:cNvPr>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rot="832661">
            <a:off x="6061941" y="2615451"/>
            <a:ext cx="421948" cy="535807"/>
          </a:xfrm>
          <a:prstGeom prst="rect">
            <a:avLst/>
          </a:prstGeom>
          <a:effectLst>
            <a:glow rad="25400">
              <a:schemeClr val="bg1">
                <a:alpha val="81000"/>
              </a:schemeClr>
            </a:glow>
          </a:effectLst>
        </p:spPr>
      </p:pic>
      <p:sp>
        <p:nvSpPr>
          <p:cNvPr id="45" name="Rectangle 44">
            <a:extLst>
              <a:ext uri="{FF2B5EF4-FFF2-40B4-BE49-F238E27FC236}">
                <a16:creationId xmlns:a16="http://schemas.microsoft.com/office/drawing/2014/main" id="{1F9C57AA-B4FB-394B-96AD-1E73443DE488}"/>
              </a:ext>
            </a:extLst>
          </p:cNvPr>
          <p:cNvSpPr/>
          <p:nvPr/>
        </p:nvSpPr>
        <p:spPr>
          <a:xfrm>
            <a:off x="346113" y="4173005"/>
            <a:ext cx="2569555"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B2324B">
                    <a:lumMod val="40000"/>
                    <a:lumOff val="60000"/>
                  </a:srgbClr>
                </a:solidFill>
                <a:effectLst/>
                <a:uLnTx/>
                <a:uFillTx/>
                <a:latin typeface="Gill Sans MT" panose="020B0502020104020203"/>
                <a:ea typeface="+mn-ea"/>
                <a:cs typeface="+mn-cs"/>
              </a:rPr>
              <a:t>Parkinson, Brian, Laurence, Millard, David, O’Hara, Kieron and Giordano, Richard (2017) The digitally extended self: a lexicological analysis of personal data. Journal of Information Science.</a:t>
            </a:r>
          </a:p>
        </p:txBody>
      </p:sp>
    </p:spTree>
    <p:extLst>
      <p:ext uri="{BB962C8B-B14F-4D97-AF65-F5344CB8AC3E}">
        <p14:creationId xmlns:p14="http://schemas.microsoft.com/office/powerpoint/2010/main" val="770032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1" name="Rectangle 80">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2777490" cy="712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340232"/>
            <a:ext cx="2777490" cy="7391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85">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5138" y="542923"/>
            <a:ext cx="5623962" cy="42576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72672131-9BA4-DB49-890D-8E7C4EC3123E}"/>
              </a:ext>
            </a:extLst>
          </p:cNvPr>
          <p:cNvSpPr/>
          <p:nvPr/>
        </p:nvSpPr>
        <p:spPr>
          <a:xfrm>
            <a:off x="5135557" y="1991202"/>
            <a:ext cx="1458410" cy="1458410"/>
          </a:xfrm>
          <a:prstGeom prst="ellipse">
            <a:avLst/>
          </a:prstGeom>
          <a:solidFill>
            <a:schemeClr val="bg1">
              <a:alpha val="85000"/>
            </a:schemeClr>
          </a:solidFill>
          <a:ln w="22225">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9" name="Picture 8">
            <a:extLst>
              <a:ext uri="{FF2B5EF4-FFF2-40B4-BE49-F238E27FC236}">
                <a16:creationId xmlns:a16="http://schemas.microsoft.com/office/drawing/2014/main" id="{C5C68C6C-E414-7048-8104-1C2A70BFA6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8961" y="2247582"/>
            <a:ext cx="407582" cy="517565"/>
          </a:xfrm>
          <a:prstGeom prst="rect">
            <a:avLst/>
          </a:prstGeom>
        </p:spPr>
      </p:pic>
      <p:pic>
        <p:nvPicPr>
          <p:cNvPr id="12" name="Picture 11">
            <a:extLst>
              <a:ext uri="{FF2B5EF4-FFF2-40B4-BE49-F238E27FC236}">
                <a16:creationId xmlns:a16="http://schemas.microsoft.com/office/drawing/2014/main" id="{2E1EE899-2F75-4146-BF98-40F6FB7064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30342" y="2572670"/>
            <a:ext cx="421948" cy="535807"/>
          </a:xfrm>
          <a:prstGeom prst="rect">
            <a:avLst/>
          </a:prstGeom>
        </p:spPr>
      </p:pic>
      <p:sp>
        <p:nvSpPr>
          <p:cNvPr id="33" name="Rectangle 32">
            <a:extLst>
              <a:ext uri="{FF2B5EF4-FFF2-40B4-BE49-F238E27FC236}">
                <a16:creationId xmlns:a16="http://schemas.microsoft.com/office/drawing/2014/main" id="{540475AC-6C4A-4D42-8C4A-6441873A73FF}"/>
              </a:ext>
            </a:extLst>
          </p:cNvPr>
          <p:cNvSpPr/>
          <p:nvPr/>
        </p:nvSpPr>
        <p:spPr>
          <a:xfrm>
            <a:off x="341018" y="542923"/>
            <a:ext cx="2709480" cy="166199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D1434"/>
                </a:solidFill>
                <a:effectLst/>
                <a:uLnTx/>
                <a:uFillTx/>
                <a:latin typeface="Gill Sans MT" panose="020B0502020104020203"/>
                <a:ea typeface="+mn-ea"/>
                <a:cs typeface="+mn-cs"/>
              </a:rPr>
              <a:t>THE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D1434"/>
                </a:solidFill>
                <a:effectLst/>
                <a:uLnTx/>
                <a:uFillTx/>
                <a:latin typeface="Gill Sans MT" panose="020B0502020104020203"/>
                <a:ea typeface="+mn-ea"/>
                <a:cs typeface="+mn-cs"/>
              </a:rPr>
              <a:t>DIGITAL SELF</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rPr>
              <a:t>Digital Mosaic</a:t>
            </a:r>
          </a:p>
          <a:p>
            <a:pPr marL="742950" lvl="1" indent="-285750">
              <a:buFont typeface="Arial" panose="020B0604020202020204" pitchFamily="34" charset="0"/>
              <a:buChar char="•"/>
            </a:pPr>
            <a:r>
              <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rPr>
              <a:t>Digital Footprints</a:t>
            </a:r>
          </a:p>
          <a:p>
            <a:pPr marL="742950" lvl="1" indent="-285750">
              <a:buFont typeface="Arial" panose="020B0604020202020204" pitchFamily="34" charset="0"/>
              <a:buChar char="•"/>
            </a:pPr>
            <a:r>
              <a:rPr kumimoji="0" lang="en-US" sz="1400" b="0" i="0" u="none" strike="noStrike" kern="1200" cap="none" spc="0" normalizeH="0" baseline="0" noProof="0" dirty="0">
                <a:ln>
                  <a:noFill/>
                </a:ln>
                <a:solidFill>
                  <a:srgbClr val="66B1CE">
                    <a:lumMod val="75000"/>
                  </a:srgbClr>
                </a:solidFill>
                <a:effectLst/>
                <a:uLnTx/>
                <a:uFillTx/>
                <a:latin typeface="Gill Sans MT" panose="020B0502020104020203"/>
                <a:ea typeface="+mn-ea"/>
                <a:cs typeface="+mn-cs"/>
              </a:rPr>
              <a:t>3</a:t>
            </a:r>
            <a:r>
              <a:rPr kumimoji="0" lang="en-US" sz="1400" b="0" i="0" u="none" strike="noStrike" kern="1200" cap="none" spc="0" normalizeH="0" baseline="30000" noProof="0" dirty="0">
                <a:ln>
                  <a:noFill/>
                </a:ln>
                <a:solidFill>
                  <a:srgbClr val="66B1CE">
                    <a:lumMod val="75000"/>
                  </a:srgbClr>
                </a:solidFill>
                <a:effectLst/>
                <a:uLnTx/>
                <a:uFillTx/>
                <a:latin typeface="Gill Sans MT" panose="020B0502020104020203"/>
                <a:ea typeface="+mn-ea"/>
                <a:cs typeface="+mn-cs"/>
              </a:rPr>
              <a:t>rd</a:t>
            </a:r>
            <a:r>
              <a:rPr kumimoji="0" lang="en-US" sz="1400" b="0" i="0" u="none" strike="noStrike" kern="1200" cap="none" spc="0" normalizeH="0" baseline="0" noProof="0" dirty="0">
                <a:ln>
                  <a:noFill/>
                </a:ln>
                <a:solidFill>
                  <a:srgbClr val="66B1CE">
                    <a:lumMod val="75000"/>
                  </a:srgbClr>
                </a:solidFill>
                <a:effectLst/>
                <a:uLnTx/>
                <a:uFillTx/>
                <a:latin typeface="Gill Sans MT" panose="020B0502020104020203"/>
                <a:ea typeface="+mn-ea"/>
                <a:cs typeface="+mn-cs"/>
              </a:rPr>
              <a:t> party footprints</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25" name="Picture 24">
            <a:extLst>
              <a:ext uri="{FF2B5EF4-FFF2-40B4-BE49-F238E27FC236}">
                <a16:creationId xmlns:a16="http://schemas.microsoft.com/office/drawing/2014/main" id="{76CE534E-11A5-BA43-AE77-85600BEF65CF}"/>
              </a:ext>
            </a:extLst>
          </p:cNvPr>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rot="832661">
            <a:off x="6061941" y="2615451"/>
            <a:ext cx="421948" cy="535807"/>
          </a:xfrm>
          <a:prstGeom prst="rect">
            <a:avLst/>
          </a:prstGeom>
        </p:spPr>
      </p:pic>
      <p:sp>
        <p:nvSpPr>
          <p:cNvPr id="45" name="Rectangle 44">
            <a:extLst>
              <a:ext uri="{FF2B5EF4-FFF2-40B4-BE49-F238E27FC236}">
                <a16:creationId xmlns:a16="http://schemas.microsoft.com/office/drawing/2014/main" id="{1F9C57AA-B4FB-394B-96AD-1E73443DE488}"/>
              </a:ext>
            </a:extLst>
          </p:cNvPr>
          <p:cNvSpPr/>
          <p:nvPr/>
        </p:nvSpPr>
        <p:spPr>
          <a:xfrm>
            <a:off x="346113" y="4173005"/>
            <a:ext cx="2569555"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B2324B">
                    <a:lumMod val="40000"/>
                    <a:lumOff val="60000"/>
                  </a:srgbClr>
                </a:solidFill>
                <a:effectLst/>
                <a:uLnTx/>
                <a:uFillTx/>
                <a:latin typeface="Gill Sans MT" panose="020B0502020104020203"/>
                <a:ea typeface="+mn-ea"/>
                <a:cs typeface="+mn-cs"/>
              </a:rPr>
              <a:t>Parkinson, Brian, Laurence, Millard, David, O’Hara, Kieron and Giordano, Richard (2017) The digitally extended self: a lexicological analysis of personal data. Journal of Information Science.</a:t>
            </a:r>
          </a:p>
        </p:txBody>
      </p:sp>
    </p:spTree>
    <p:extLst>
      <p:ext uri="{BB962C8B-B14F-4D97-AF65-F5344CB8AC3E}">
        <p14:creationId xmlns:p14="http://schemas.microsoft.com/office/powerpoint/2010/main" val="422552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1" name="Rectangle 80">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2777490" cy="712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340232"/>
            <a:ext cx="2777490" cy="7391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85">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5138" y="542923"/>
            <a:ext cx="5623962" cy="42576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72672131-9BA4-DB49-890D-8E7C4EC3123E}"/>
              </a:ext>
            </a:extLst>
          </p:cNvPr>
          <p:cNvSpPr/>
          <p:nvPr/>
        </p:nvSpPr>
        <p:spPr>
          <a:xfrm>
            <a:off x="5135557" y="1991202"/>
            <a:ext cx="1458410" cy="1458410"/>
          </a:xfrm>
          <a:prstGeom prst="ellipse">
            <a:avLst/>
          </a:prstGeom>
          <a:solidFill>
            <a:schemeClr val="bg1">
              <a:alpha val="85000"/>
            </a:schemeClr>
          </a:solidFill>
          <a:ln w="22225">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9" name="Picture 8">
            <a:extLst>
              <a:ext uri="{FF2B5EF4-FFF2-40B4-BE49-F238E27FC236}">
                <a16:creationId xmlns:a16="http://schemas.microsoft.com/office/drawing/2014/main" id="{C5C68C6C-E414-7048-8104-1C2A70BFA6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8961" y="2247582"/>
            <a:ext cx="407582" cy="517565"/>
          </a:xfrm>
          <a:prstGeom prst="rect">
            <a:avLst/>
          </a:prstGeom>
        </p:spPr>
      </p:pic>
      <p:pic>
        <p:nvPicPr>
          <p:cNvPr id="12" name="Picture 11">
            <a:extLst>
              <a:ext uri="{FF2B5EF4-FFF2-40B4-BE49-F238E27FC236}">
                <a16:creationId xmlns:a16="http://schemas.microsoft.com/office/drawing/2014/main" id="{2E1EE899-2F75-4146-BF98-40F6FB7064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30342" y="2572670"/>
            <a:ext cx="421948" cy="535807"/>
          </a:xfrm>
          <a:prstGeom prst="rect">
            <a:avLst/>
          </a:prstGeom>
        </p:spPr>
      </p:pic>
      <p:sp>
        <p:nvSpPr>
          <p:cNvPr id="18" name="Oval 17">
            <a:extLst>
              <a:ext uri="{FF2B5EF4-FFF2-40B4-BE49-F238E27FC236}">
                <a16:creationId xmlns:a16="http://schemas.microsoft.com/office/drawing/2014/main" id="{D75512C7-022E-6E41-9CF0-20EA1FB5A3E0}"/>
              </a:ext>
            </a:extLst>
          </p:cNvPr>
          <p:cNvSpPr/>
          <p:nvPr/>
        </p:nvSpPr>
        <p:spPr>
          <a:xfrm>
            <a:off x="5694127" y="1152076"/>
            <a:ext cx="664798" cy="664798"/>
          </a:xfrm>
          <a:prstGeom prst="ellipse">
            <a:avLst/>
          </a:prstGeom>
          <a:solidFill>
            <a:schemeClr val="bg1">
              <a:alpha val="88000"/>
            </a:schemeClr>
          </a:solidFill>
          <a:ln w="19050">
            <a:solidFill>
              <a:schemeClr val="accent2"/>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Gill Sans MT" panose="020B0502020104020203"/>
                <a:ea typeface="+mn-ea"/>
                <a:cs typeface="+mn-cs"/>
              </a:rPr>
              <a:t>                   </a:t>
            </a:r>
            <a:r>
              <a:rPr kumimoji="0" lang="en-US" sz="1350" b="0" i="0" u="none" strike="noStrike" kern="1200" cap="none" spc="0" normalizeH="0" baseline="0" noProof="0" dirty="0">
                <a:ln>
                  <a:noFill/>
                </a:ln>
                <a:solidFill>
                  <a:srgbClr val="3D3D3D"/>
                </a:solidFill>
                <a:effectLst/>
                <a:uLnTx/>
                <a:uFillTx/>
                <a:latin typeface="Gill Sans MT" panose="020B0502020104020203"/>
                <a:ea typeface="+mn-ea"/>
                <a:cs typeface="+mn-cs"/>
              </a:rPr>
              <a:t>DP </a:t>
            </a:r>
          </a:p>
        </p:txBody>
      </p:sp>
      <p:cxnSp>
        <p:nvCxnSpPr>
          <p:cNvPr id="19" name="Straight Arrow Connector 18">
            <a:extLst>
              <a:ext uri="{FF2B5EF4-FFF2-40B4-BE49-F238E27FC236}">
                <a16:creationId xmlns:a16="http://schemas.microsoft.com/office/drawing/2014/main" id="{7CB64A7E-B60A-8C43-8510-B88904C15999}"/>
              </a:ext>
            </a:extLst>
          </p:cNvPr>
          <p:cNvCxnSpPr>
            <a:endCxn id="18" idx="3"/>
          </p:cNvCxnSpPr>
          <p:nvPr/>
        </p:nvCxnSpPr>
        <p:spPr>
          <a:xfrm flipV="1">
            <a:off x="5633409" y="1719516"/>
            <a:ext cx="158076" cy="453326"/>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C3D7B0E3-5C3A-944E-B7A7-4FC9EA43DEA3}"/>
              </a:ext>
            </a:extLst>
          </p:cNvPr>
          <p:cNvCxnSpPr>
            <a:endCxn id="18" idx="4"/>
          </p:cNvCxnSpPr>
          <p:nvPr/>
        </p:nvCxnSpPr>
        <p:spPr>
          <a:xfrm flipV="1">
            <a:off x="5910362" y="1816874"/>
            <a:ext cx="116165" cy="681055"/>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33" name="Rectangle 32">
            <a:extLst>
              <a:ext uri="{FF2B5EF4-FFF2-40B4-BE49-F238E27FC236}">
                <a16:creationId xmlns:a16="http://schemas.microsoft.com/office/drawing/2014/main" id="{540475AC-6C4A-4D42-8C4A-6441873A73FF}"/>
              </a:ext>
            </a:extLst>
          </p:cNvPr>
          <p:cNvSpPr/>
          <p:nvPr/>
        </p:nvSpPr>
        <p:spPr>
          <a:xfrm>
            <a:off x="341017" y="542923"/>
            <a:ext cx="2690301" cy="187743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D1434"/>
                </a:solidFill>
                <a:effectLst/>
                <a:uLnTx/>
                <a:uFillTx/>
                <a:latin typeface="Gill Sans MT" panose="020B0502020104020203"/>
                <a:ea typeface="+mn-ea"/>
                <a:cs typeface="+mn-cs"/>
              </a:rPr>
              <a:t>THE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D1434"/>
                </a:solidFill>
                <a:effectLst/>
                <a:uLnTx/>
                <a:uFillTx/>
                <a:latin typeface="Gill Sans MT" panose="020B0502020104020203"/>
                <a:ea typeface="+mn-ea"/>
                <a:cs typeface="+mn-cs"/>
              </a:rPr>
              <a:t>DIGITAL SELF</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85750" lvl="0" indent="-285750">
              <a:buFont typeface="Arial" panose="020B0604020202020204" pitchFamily="34" charset="0"/>
              <a:buChar char="•"/>
              <a:defRPr/>
            </a:pPr>
            <a:r>
              <a:rPr lang="en-US" sz="1400" dirty="0">
                <a:solidFill>
                  <a:prstClr val="black"/>
                </a:solidFill>
              </a:rPr>
              <a:t>Digital Mosaic</a:t>
            </a:r>
          </a:p>
          <a:p>
            <a:pPr marL="742950" lvl="1" indent="-285750">
              <a:buFont typeface="Arial" panose="020B0604020202020204" pitchFamily="34" charset="0"/>
              <a:buChar char="•"/>
            </a:pPr>
            <a:r>
              <a:rPr lang="en-US" sz="1400" dirty="0">
                <a:solidFill>
                  <a:prstClr val="black"/>
                </a:solidFill>
              </a:rPr>
              <a:t>Digital Footprints</a:t>
            </a:r>
          </a:p>
          <a:p>
            <a:pPr marL="742950" lvl="1" indent="-285750">
              <a:buFont typeface="Arial" panose="020B0604020202020204" pitchFamily="34" charset="0"/>
              <a:buChar char="•"/>
            </a:pPr>
            <a:r>
              <a:rPr lang="en-US" sz="1400" dirty="0">
                <a:solidFill>
                  <a:srgbClr val="66B1CE">
                    <a:lumMod val="75000"/>
                  </a:srgbClr>
                </a:solidFill>
              </a:rPr>
              <a:t>3</a:t>
            </a:r>
            <a:r>
              <a:rPr lang="en-US" sz="1400" baseline="30000" dirty="0">
                <a:solidFill>
                  <a:srgbClr val="66B1CE">
                    <a:lumMod val="75000"/>
                  </a:srgbClr>
                </a:solidFill>
              </a:rPr>
              <a:t>rd</a:t>
            </a:r>
            <a:r>
              <a:rPr lang="en-US" sz="1400" dirty="0">
                <a:solidFill>
                  <a:srgbClr val="66B1CE">
                    <a:lumMod val="75000"/>
                  </a:srgbClr>
                </a:solidFill>
              </a:rPr>
              <a:t> party footprints</a:t>
            </a:r>
          </a:p>
          <a:p>
            <a:pPr marL="285750" indent="-285750">
              <a:buFont typeface="Arial" panose="020B0604020202020204" pitchFamily="34" charset="0"/>
              <a:buChar char="•"/>
            </a:pPr>
            <a:r>
              <a:rPr lang="en-US" sz="1400" dirty="0"/>
              <a:t>Digital Persona</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25" name="Picture 24">
            <a:extLst>
              <a:ext uri="{FF2B5EF4-FFF2-40B4-BE49-F238E27FC236}">
                <a16:creationId xmlns:a16="http://schemas.microsoft.com/office/drawing/2014/main" id="{76CE534E-11A5-BA43-AE77-85600BEF65CF}"/>
              </a:ext>
            </a:extLst>
          </p:cNvPr>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rot="832661">
            <a:off x="6061941" y="2615451"/>
            <a:ext cx="421948" cy="535807"/>
          </a:xfrm>
          <a:prstGeom prst="rect">
            <a:avLst/>
          </a:prstGeom>
        </p:spPr>
      </p:pic>
      <p:grpSp>
        <p:nvGrpSpPr>
          <p:cNvPr id="39" name="Group 38">
            <a:extLst>
              <a:ext uri="{FF2B5EF4-FFF2-40B4-BE49-F238E27FC236}">
                <a16:creationId xmlns:a16="http://schemas.microsoft.com/office/drawing/2014/main" id="{FAA4AC79-8728-5D43-9D77-31568413B1F4}"/>
              </a:ext>
            </a:extLst>
          </p:cNvPr>
          <p:cNvGrpSpPr/>
          <p:nvPr/>
        </p:nvGrpSpPr>
        <p:grpSpPr>
          <a:xfrm>
            <a:off x="5825055" y="1270000"/>
            <a:ext cx="172064" cy="369194"/>
            <a:chOff x="5825055" y="1270000"/>
            <a:chExt cx="172064" cy="369194"/>
          </a:xfrm>
        </p:grpSpPr>
        <p:sp>
          <p:nvSpPr>
            <p:cNvPr id="2" name="Oval 1">
              <a:extLst>
                <a:ext uri="{FF2B5EF4-FFF2-40B4-BE49-F238E27FC236}">
                  <a16:creationId xmlns:a16="http://schemas.microsoft.com/office/drawing/2014/main" id="{BF3264D5-8DEA-0D40-98BD-55FE71DB4667}"/>
                </a:ext>
              </a:extLst>
            </p:cNvPr>
            <p:cNvSpPr/>
            <p:nvPr/>
          </p:nvSpPr>
          <p:spPr>
            <a:xfrm>
              <a:off x="5864762" y="1270000"/>
              <a:ext cx="9410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612F0829-C8BF-F647-9AF6-1B414D809721}"/>
                </a:ext>
              </a:extLst>
            </p:cNvPr>
            <p:cNvCxnSpPr>
              <a:stCxn id="2" idx="4"/>
            </p:cNvCxnSpPr>
            <p:nvPr/>
          </p:nvCxnSpPr>
          <p:spPr>
            <a:xfrm flipH="1">
              <a:off x="5910362" y="1371600"/>
              <a:ext cx="1450" cy="1230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9905A9F-85B5-D449-979C-A4C3C75C03D2}"/>
                </a:ext>
              </a:extLst>
            </p:cNvPr>
            <p:cNvCxnSpPr>
              <a:cxnSpLocks/>
              <a:stCxn id="2" idx="4"/>
            </p:cNvCxnSpPr>
            <p:nvPr/>
          </p:nvCxnSpPr>
          <p:spPr>
            <a:xfrm>
              <a:off x="5911812" y="1371600"/>
              <a:ext cx="85307" cy="6150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B1B9BB4-F532-E541-9341-8A4053013C50}"/>
                </a:ext>
              </a:extLst>
            </p:cNvPr>
            <p:cNvCxnSpPr>
              <a:cxnSpLocks/>
              <a:stCxn id="2" idx="4"/>
            </p:cNvCxnSpPr>
            <p:nvPr/>
          </p:nvCxnSpPr>
          <p:spPr>
            <a:xfrm flipH="1">
              <a:off x="5825055" y="1371600"/>
              <a:ext cx="86757" cy="6150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24BF784-41AB-384F-B2E9-0719B994DEA0}"/>
                </a:ext>
              </a:extLst>
            </p:cNvPr>
            <p:cNvCxnSpPr>
              <a:cxnSpLocks/>
            </p:cNvCxnSpPr>
            <p:nvPr/>
          </p:nvCxnSpPr>
          <p:spPr>
            <a:xfrm>
              <a:off x="5910362" y="1507847"/>
              <a:ext cx="48500" cy="13134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25ACE04-D721-7E48-9BA7-F7BAA186C44A}"/>
                </a:ext>
              </a:extLst>
            </p:cNvPr>
            <p:cNvCxnSpPr>
              <a:cxnSpLocks/>
            </p:cNvCxnSpPr>
            <p:nvPr/>
          </p:nvCxnSpPr>
          <p:spPr>
            <a:xfrm flipH="1">
              <a:off x="5864762" y="1507847"/>
              <a:ext cx="45602" cy="126948"/>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45" name="Rectangle 44">
            <a:extLst>
              <a:ext uri="{FF2B5EF4-FFF2-40B4-BE49-F238E27FC236}">
                <a16:creationId xmlns:a16="http://schemas.microsoft.com/office/drawing/2014/main" id="{1F9C57AA-B4FB-394B-96AD-1E73443DE488}"/>
              </a:ext>
            </a:extLst>
          </p:cNvPr>
          <p:cNvSpPr/>
          <p:nvPr/>
        </p:nvSpPr>
        <p:spPr>
          <a:xfrm>
            <a:off x="346113" y="4173005"/>
            <a:ext cx="2569555" cy="646331"/>
          </a:xfrm>
          <a:prstGeom prst="rect">
            <a:avLst/>
          </a:prstGeom>
        </p:spPr>
        <p:txBody>
          <a:bodyPr wrap="square">
            <a:spAutoFit/>
          </a:bodyPr>
          <a:lstStyle/>
          <a:p>
            <a:pPr lvl="0">
              <a:defRPr/>
            </a:pPr>
            <a:r>
              <a:rPr lang="en-US" sz="900" dirty="0">
                <a:solidFill>
                  <a:srgbClr val="B2324B">
                    <a:lumMod val="40000"/>
                    <a:lumOff val="60000"/>
                  </a:srgbClr>
                </a:solidFill>
              </a:rPr>
              <a:t>Parkinson, Brian, Laurence, Millard, David, O’Hara, Kieron and Giordano, Richard (2017) The digitally extended self: a lexicological analysis of personal data. Journal of Information Science.</a:t>
            </a:r>
            <a:endParaRPr kumimoji="0" lang="en-US" sz="900" b="0" i="0" u="none" strike="noStrike" kern="1200" cap="none" spc="0" normalizeH="0" baseline="0" noProof="0" dirty="0">
              <a:ln>
                <a:noFill/>
              </a:ln>
              <a:solidFill>
                <a:srgbClr val="B2324B">
                  <a:lumMod val="40000"/>
                  <a:lumOff val="60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56161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1" name="Rectangle 80">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2777490" cy="712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340232"/>
            <a:ext cx="2777490" cy="7391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85">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5138" y="542923"/>
            <a:ext cx="5623962" cy="42576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72672131-9BA4-DB49-890D-8E7C4EC3123E}"/>
              </a:ext>
            </a:extLst>
          </p:cNvPr>
          <p:cNvSpPr/>
          <p:nvPr/>
        </p:nvSpPr>
        <p:spPr>
          <a:xfrm>
            <a:off x="5135557" y="1991202"/>
            <a:ext cx="1458410" cy="1458410"/>
          </a:xfrm>
          <a:prstGeom prst="ellipse">
            <a:avLst/>
          </a:prstGeom>
          <a:solidFill>
            <a:schemeClr val="bg1">
              <a:alpha val="85000"/>
            </a:schemeClr>
          </a:solidFill>
          <a:ln w="22225">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9" name="Picture 8">
            <a:extLst>
              <a:ext uri="{FF2B5EF4-FFF2-40B4-BE49-F238E27FC236}">
                <a16:creationId xmlns:a16="http://schemas.microsoft.com/office/drawing/2014/main" id="{C5C68C6C-E414-7048-8104-1C2A70BFA6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8961" y="2247582"/>
            <a:ext cx="407582" cy="517565"/>
          </a:xfrm>
          <a:prstGeom prst="rect">
            <a:avLst/>
          </a:prstGeom>
        </p:spPr>
      </p:pic>
      <p:pic>
        <p:nvPicPr>
          <p:cNvPr id="12" name="Picture 11">
            <a:extLst>
              <a:ext uri="{FF2B5EF4-FFF2-40B4-BE49-F238E27FC236}">
                <a16:creationId xmlns:a16="http://schemas.microsoft.com/office/drawing/2014/main" id="{2E1EE899-2F75-4146-BF98-40F6FB7064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30342" y="2572670"/>
            <a:ext cx="421948" cy="535807"/>
          </a:xfrm>
          <a:prstGeom prst="rect">
            <a:avLst/>
          </a:prstGeom>
        </p:spPr>
      </p:pic>
      <p:sp>
        <p:nvSpPr>
          <p:cNvPr id="18" name="Oval 17">
            <a:extLst>
              <a:ext uri="{FF2B5EF4-FFF2-40B4-BE49-F238E27FC236}">
                <a16:creationId xmlns:a16="http://schemas.microsoft.com/office/drawing/2014/main" id="{D75512C7-022E-6E41-9CF0-20EA1FB5A3E0}"/>
              </a:ext>
            </a:extLst>
          </p:cNvPr>
          <p:cNvSpPr/>
          <p:nvPr/>
        </p:nvSpPr>
        <p:spPr>
          <a:xfrm>
            <a:off x="5694127" y="1152076"/>
            <a:ext cx="664798" cy="664798"/>
          </a:xfrm>
          <a:prstGeom prst="ellipse">
            <a:avLst/>
          </a:prstGeom>
          <a:solidFill>
            <a:schemeClr val="bg1">
              <a:alpha val="88000"/>
            </a:schemeClr>
          </a:solidFill>
          <a:ln w="19050">
            <a:solidFill>
              <a:schemeClr val="accent2"/>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Gill Sans MT" panose="020B0502020104020203"/>
                <a:ea typeface="+mn-ea"/>
                <a:cs typeface="+mn-cs"/>
              </a:rPr>
              <a:t>                   </a:t>
            </a:r>
            <a:r>
              <a:rPr kumimoji="0" lang="en-US" sz="1350" b="0" i="0" u="none" strike="noStrike" kern="1200" cap="none" spc="0" normalizeH="0" baseline="0" noProof="0" dirty="0">
                <a:ln>
                  <a:noFill/>
                </a:ln>
                <a:solidFill>
                  <a:srgbClr val="3D3D3D"/>
                </a:solidFill>
                <a:effectLst/>
                <a:uLnTx/>
                <a:uFillTx/>
                <a:latin typeface="Gill Sans MT" panose="020B0502020104020203"/>
                <a:ea typeface="+mn-ea"/>
                <a:cs typeface="+mn-cs"/>
              </a:rPr>
              <a:t>DP </a:t>
            </a:r>
          </a:p>
        </p:txBody>
      </p:sp>
      <p:cxnSp>
        <p:nvCxnSpPr>
          <p:cNvPr id="19" name="Straight Arrow Connector 18">
            <a:extLst>
              <a:ext uri="{FF2B5EF4-FFF2-40B4-BE49-F238E27FC236}">
                <a16:creationId xmlns:a16="http://schemas.microsoft.com/office/drawing/2014/main" id="{7CB64A7E-B60A-8C43-8510-B88904C15999}"/>
              </a:ext>
            </a:extLst>
          </p:cNvPr>
          <p:cNvCxnSpPr>
            <a:cxnSpLocks/>
            <a:endCxn id="18" idx="3"/>
          </p:cNvCxnSpPr>
          <p:nvPr/>
        </p:nvCxnSpPr>
        <p:spPr>
          <a:xfrm flipV="1">
            <a:off x="5633409" y="1719516"/>
            <a:ext cx="158076" cy="453326"/>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C3D7B0E3-5C3A-944E-B7A7-4FC9EA43DEA3}"/>
              </a:ext>
            </a:extLst>
          </p:cNvPr>
          <p:cNvCxnSpPr>
            <a:endCxn id="18" idx="4"/>
          </p:cNvCxnSpPr>
          <p:nvPr/>
        </p:nvCxnSpPr>
        <p:spPr>
          <a:xfrm flipV="1">
            <a:off x="5910362" y="1816874"/>
            <a:ext cx="116165" cy="681055"/>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33" name="Rectangle 32">
            <a:extLst>
              <a:ext uri="{FF2B5EF4-FFF2-40B4-BE49-F238E27FC236}">
                <a16:creationId xmlns:a16="http://schemas.microsoft.com/office/drawing/2014/main" id="{540475AC-6C4A-4D42-8C4A-6441873A73FF}"/>
              </a:ext>
            </a:extLst>
          </p:cNvPr>
          <p:cNvSpPr/>
          <p:nvPr/>
        </p:nvSpPr>
        <p:spPr>
          <a:xfrm>
            <a:off x="341017" y="542923"/>
            <a:ext cx="2690301" cy="187743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D1434"/>
                </a:solidFill>
                <a:effectLst/>
                <a:uLnTx/>
                <a:uFillTx/>
                <a:latin typeface="Gill Sans MT" panose="020B0502020104020203"/>
                <a:ea typeface="+mn-ea"/>
                <a:cs typeface="+mn-cs"/>
              </a:rPr>
              <a:t>THE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D1434"/>
                </a:solidFill>
                <a:effectLst/>
                <a:uLnTx/>
                <a:uFillTx/>
                <a:latin typeface="Gill Sans MT" panose="020B0502020104020203"/>
                <a:ea typeface="+mn-ea"/>
                <a:cs typeface="+mn-cs"/>
              </a:rPr>
              <a:t>DIGITAL SELF</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rPr>
              <a:t>Digital Mosaic</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rPr>
              <a:t>Digital Footprints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66B1CE">
                    <a:lumMod val="75000"/>
                  </a:srgbClr>
                </a:solidFill>
                <a:effectLst/>
                <a:uLnTx/>
                <a:uFillTx/>
                <a:latin typeface="Gill Sans MT" panose="020B0502020104020203"/>
                <a:ea typeface="+mn-ea"/>
                <a:cs typeface="+mn-cs"/>
              </a:rPr>
              <a:t>3</a:t>
            </a:r>
            <a:r>
              <a:rPr kumimoji="0" lang="en-US" sz="1400" b="0" i="0" u="none" strike="noStrike" kern="1200" cap="none" spc="0" normalizeH="0" baseline="30000" noProof="0" dirty="0">
                <a:ln>
                  <a:noFill/>
                </a:ln>
                <a:solidFill>
                  <a:srgbClr val="66B1CE">
                    <a:lumMod val="75000"/>
                  </a:srgbClr>
                </a:solidFill>
                <a:effectLst/>
                <a:uLnTx/>
                <a:uFillTx/>
                <a:latin typeface="Gill Sans MT" panose="020B0502020104020203"/>
                <a:ea typeface="+mn-ea"/>
                <a:cs typeface="+mn-cs"/>
              </a:rPr>
              <a:t>rd</a:t>
            </a:r>
            <a:r>
              <a:rPr kumimoji="0" lang="en-US" sz="1400" b="0" i="0" u="none" strike="noStrike" kern="1200" cap="none" spc="0" normalizeH="0" baseline="0" noProof="0" dirty="0">
                <a:ln>
                  <a:noFill/>
                </a:ln>
                <a:solidFill>
                  <a:srgbClr val="66B1CE">
                    <a:lumMod val="75000"/>
                  </a:srgbClr>
                </a:solidFill>
                <a:effectLst/>
                <a:uLnTx/>
                <a:uFillTx/>
                <a:latin typeface="Gill Sans MT" panose="020B0502020104020203"/>
                <a:ea typeface="+mn-ea"/>
                <a:cs typeface="+mn-cs"/>
              </a:rPr>
              <a:t> party footprints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rPr>
              <a:t>Digital Persona</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25" name="Picture 24">
            <a:extLst>
              <a:ext uri="{FF2B5EF4-FFF2-40B4-BE49-F238E27FC236}">
                <a16:creationId xmlns:a16="http://schemas.microsoft.com/office/drawing/2014/main" id="{76CE534E-11A5-BA43-AE77-85600BEF65CF}"/>
              </a:ext>
            </a:extLst>
          </p:cNvPr>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rot="832661">
            <a:off x="6061941" y="2615451"/>
            <a:ext cx="421948" cy="535807"/>
          </a:xfrm>
          <a:prstGeom prst="rect">
            <a:avLst/>
          </a:prstGeom>
        </p:spPr>
      </p:pic>
      <p:grpSp>
        <p:nvGrpSpPr>
          <p:cNvPr id="39" name="Group 38">
            <a:extLst>
              <a:ext uri="{FF2B5EF4-FFF2-40B4-BE49-F238E27FC236}">
                <a16:creationId xmlns:a16="http://schemas.microsoft.com/office/drawing/2014/main" id="{FAA4AC79-8728-5D43-9D77-31568413B1F4}"/>
              </a:ext>
            </a:extLst>
          </p:cNvPr>
          <p:cNvGrpSpPr/>
          <p:nvPr/>
        </p:nvGrpSpPr>
        <p:grpSpPr>
          <a:xfrm>
            <a:off x="5825055" y="1270000"/>
            <a:ext cx="172064" cy="369194"/>
            <a:chOff x="5825055" y="1270000"/>
            <a:chExt cx="172064" cy="369194"/>
          </a:xfrm>
        </p:grpSpPr>
        <p:sp>
          <p:nvSpPr>
            <p:cNvPr id="2" name="Oval 1">
              <a:extLst>
                <a:ext uri="{FF2B5EF4-FFF2-40B4-BE49-F238E27FC236}">
                  <a16:creationId xmlns:a16="http://schemas.microsoft.com/office/drawing/2014/main" id="{BF3264D5-8DEA-0D40-98BD-55FE71DB4667}"/>
                </a:ext>
              </a:extLst>
            </p:cNvPr>
            <p:cNvSpPr/>
            <p:nvPr/>
          </p:nvSpPr>
          <p:spPr>
            <a:xfrm>
              <a:off x="5864762" y="1270000"/>
              <a:ext cx="9410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cxnSp>
          <p:nvCxnSpPr>
            <p:cNvPr id="4" name="Straight Connector 3">
              <a:extLst>
                <a:ext uri="{FF2B5EF4-FFF2-40B4-BE49-F238E27FC236}">
                  <a16:creationId xmlns:a16="http://schemas.microsoft.com/office/drawing/2014/main" id="{612F0829-C8BF-F647-9AF6-1B414D809721}"/>
                </a:ext>
              </a:extLst>
            </p:cNvPr>
            <p:cNvCxnSpPr>
              <a:stCxn id="2" idx="4"/>
            </p:cNvCxnSpPr>
            <p:nvPr/>
          </p:nvCxnSpPr>
          <p:spPr>
            <a:xfrm flipH="1">
              <a:off x="5910362" y="1371600"/>
              <a:ext cx="1450" cy="1230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9905A9F-85B5-D449-979C-A4C3C75C03D2}"/>
                </a:ext>
              </a:extLst>
            </p:cNvPr>
            <p:cNvCxnSpPr>
              <a:cxnSpLocks/>
              <a:stCxn id="2" idx="4"/>
            </p:cNvCxnSpPr>
            <p:nvPr/>
          </p:nvCxnSpPr>
          <p:spPr>
            <a:xfrm>
              <a:off x="5911812" y="1371600"/>
              <a:ext cx="85307" cy="6150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B1B9BB4-F532-E541-9341-8A4053013C50}"/>
                </a:ext>
              </a:extLst>
            </p:cNvPr>
            <p:cNvCxnSpPr>
              <a:cxnSpLocks/>
              <a:stCxn id="2" idx="4"/>
            </p:cNvCxnSpPr>
            <p:nvPr/>
          </p:nvCxnSpPr>
          <p:spPr>
            <a:xfrm flipH="1">
              <a:off x="5825055" y="1371600"/>
              <a:ext cx="86757" cy="6150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24BF784-41AB-384F-B2E9-0719B994DEA0}"/>
                </a:ext>
              </a:extLst>
            </p:cNvPr>
            <p:cNvCxnSpPr>
              <a:cxnSpLocks/>
            </p:cNvCxnSpPr>
            <p:nvPr/>
          </p:nvCxnSpPr>
          <p:spPr>
            <a:xfrm>
              <a:off x="5910362" y="1507847"/>
              <a:ext cx="48500" cy="13134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25ACE04-D721-7E48-9BA7-F7BAA186C44A}"/>
                </a:ext>
              </a:extLst>
            </p:cNvPr>
            <p:cNvCxnSpPr>
              <a:cxnSpLocks/>
            </p:cNvCxnSpPr>
            <p:nvPr/>
          </p:nvCxnSpPr>
          <p:spPr>
            <a:xfrm flipH="1">
              <a:off x="5864762" y="1507847"/>
              <a:ext cx="45602" cy="126948"/>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45" name="Rectangle 44">
            <a:extLst>
              <a:ext uri="{FF2B5EF4-FFF2-40B4-BE49-F238E27FC236}">
                <a16:creationId xmlns:a16="http://schemas.microsoft.com/office/drawing/2014/main" id="{1F9C57AA-B4FB-394B-96AD-1E73443DE488}"/>
              </a:ext>
            </a:extLst>
          </p:cNvPr>
          <p:cNvSpPr/>
          <p:nvPr/>
        </p:nvSpPr>
        <p:spPr>
          <a:xfrm>
            <a:off x="346113" y="4173005"/>
            <a:ext cx="2569555"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B2324B">
                    <a:lumMod val="40000"/>
                    <a:lumOff val="60000"/>
                  </a:srgbClr>
                </a:solidFill>
                <a:effectLst/>
                <a:uLnTx/>
                <a:uFillTx/>
                <a:latin typeface="Gill Sans MT" panose="020B0502020104020203"/>
                <a:ea typeface="+mn-ea"/>
                <a:cs typeface="+mn-cs"/>
              </a:rPr>
              <a:t>Parkinson, Brian, Laurence, Millard, David, O’Hara, Kieron and Giordano, Richard (2017) The digitally extended self: a lexicological analysis of personal data. Journal of Information Science.</a:t>
            </a:r>
          </a:p>
        </p:txBody>
      </p:sp>
      <p:sp>
        <p:nvSpPr>
          <p:cNvPr id="30" name="Oval 29">
            <a:extLst>
              <a:ext uri="{FF2B5EF4-FFF2-40B4-BE49-F238E27FC236}">
                <a16:creationId xmlns:a16="http://schemas.microsoft.com/office/drawing/2014/main" id="{8220F160-2F94-0849-BED6-BB3C7ABC8272}"/>
              </a:ext>
            </a:extLst>
          </p:cNvPr>
          <p:cNvSpPr/>
          <p:nvPr/>
        </p:nvSpPr>
        <p:spPr>
          <a:xfrm>
            <a:off x="6607538" y="1734814"/>
            <a:ext cx="664798" cy="664798"/>
          </a:xfrm>
          <a:prstGeom prst="ellipse">
            <a:avLst/>
          </a:prstGeom>
          <a:solidFill>
            <a:schemeClr val="bg1">
              <a:alpha val="88000"/>
            </a:schemeClr>
          </a:solidFill>
          <a:ln w="19050">
            <a:solidFill>
              <a:schemeClr val="accent2"/>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Gill Sans MT" panose="020B0502020104020203"/>
                <a:ea typeface="+mn-ea"/>
                <a:cs typeface="+mn-cs"/>
              </a:rPr>
              <a:t>                   </a:t>
            </a:r>
            <a:r>
              <a:rPr kumimoji="0" lang="en-US" sz="1350" b="0" i="0" u="none" strike="noStrike" kern="1200" cap="none" spc="0" normalizeH="0" baseline="0" noProof="0" dirty="0">
                <a:ln>
                  <a:noFill/>
                </a:ln>
                <a:solidFill>
                  <a:srgbClr val="3D3D3D"/>
                </a:solidFill>
                <a:effectLst/>
                <a:uLnTx/>
                <a:uFillTx/>
                <a:latin typeface="Gill Sans MT" panose="020B0502020104020203"/>
                <a:ea typeface="+mn-ea"/>
                <a:cs typeface="+mn-cs"/>
              </a:rPr>
              <a:t>DP </a:t>
            </a:r>
          </a:p>
        </p:txBody>
      </p:sp>
      <p:grpSp>
        <p:nvGrpSpPr>
          <p:cNvPr id="32" name="Group 31">
            <a:extLst>
              <a:ext uri="{FF2B5EF4-FFF2-40B4-BE49-F238E27FC236}">
                <a16:creationId xmlns:a16="http://schemas.microsoft.com/office/drawing/2014/main" id="{DC7EFB6E-4F64-A64F-80F3-E0F535915DCB}"/>
              </a:ext>
            </a:extLst>
          </p:cNvPr>
          <p:cNvGrpSpPr/>
          <p:nvPr/>
        </p:nvGrpSpPr>
        <p:grpSpPr>
          <a:xfrm>
            <a:off x="6738466" y="1852738"/>
            <a:ext cx="172064" cy="369194"/>
            <a:chOff x="5825055" y="1270000"/>
            <a:chExt cx="172064" cy="369194"/>
          </a:xfrm>
        </p:grpSpPr>
        <p:sp>
          <p:nvSpPr>
            <p:cNvPr id="36" name="Oval 35">
              <a:extLst>
                <a:ext uri="{FF2B5EF4-FFF2-40B4-BE49-F238E27FC236}">
                  <a16:creationId xmlns:a16="http://schemas.microsoft.com/office/drawing/2014/main" id="{0DD8AE9D-2727-EE49-AC36-5B0BEF0CE139}"/>
                </a:ext>
              </a:extLst>
            </p:cNvPr>
            <p:cNvSpPr/>
            <p:nvPr/>
          </p:nvSpPr>
          <p:spPr>
            <a:xfrm>
              <a:off x="5864762" y="1270000"/>
              <a:ext cx="9410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cxnSp>
          <p:nvCxnSpPr>
            <p:cNvPr id="37" name="Straight Connector 36">
              <a:extLst>
                <a:ext uri="{FF2B5EF4-FFF2-40B4-BE49-F238E27FC236}">
                  <a16:creationId xmlns:a16="http://schemas.microsoft.com/office/drawing/2014/main" id="{3E4263C5-CD1B-604A-8C18-3CC25B414F8E}"/>
                </a:ext>
              </a:extLst>
            </p:cNvPr>
            <p:cNvCxnSpPr>
              <a:stCxn id="36" idx="4"/>
            </p:cNvCxnSpPr>
            <p:nvPr/>
          </p:nvCxnSpPr>
          <p:spPr>
            <a:xfrm flipH="1">
              <a:off x="5910362" y="1371600"/>
              <a:ext cx="1450" cy="1230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CB6F980-7CF4-154A-AC26-C0B3031F7940}"/>
                </a:ext>
              </a:extLst>
            </p:cNvPr>
            <p:cNvCxnSpPr>
              <a:cxnSpLocks/>
              <a:stCxn id="36" idx="4"/>
            </p:cNvCxnSpPr>
            <p:nvPr/>
          </p:nvCxnSpPr>
          <p:spPr>
            <a:xfrm>
              <a:off x="5911812" y="1371600"/>
              <a:ext cx="85307" cy="6150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BCEB518-29DD-9F4A-9840-025DB31F6F95}"/>
                </a:ext>
              </a:extLst>
            </p:cNvPr>
            <p:cNvCxnSpPr>
              <a:cxnSpLocks/>
              <a:stCxn id="36" idx="4"/>
            </p:cNvCxnSpPr>
            <p:nvPr/>
          </p:nvCxnSpPr>
          <p:spPr>
            <a:xfrm flipH="1">
              <a:off x="5825055" y="1371600"/>
              <a:ext cx="86757" cy="6150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7EDBBF7-6432-3849-BB70-E1C730A8D8A5}"/>
                </a:ext>
              </a:extLst>
            </p:cNvPr>
            <p:cNvCxnSpPr>
              <a:cxnSpLocks/>
            </p:cNvCxnSpPr>
            <p:nvPr/>
          </p:nvCxnSpPr>
          <p:spPr>
            <a:xfrm>
              <a:off x="5910362" y="1507847"/>
              <a:ext cx="48500" cy="13134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A66EF87-2490-A74C-914F-CABB3BB67B1E}"/>
                </a:ext>
              </a:extLst>
            </p:cNvPr>
            <p:cNvCxnSpPr>
              <a:cxnSpLocks/>
            </p:cNvCxnSpPr>
            <p:nvPr/>
          </p:nvCxnSpPr>
          <p:spPr>
            <a:xfrm flipH="1">
              <a:off x="5864762" y="1507847"/>
              <a:ext cx="45602" cy="126948"/>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43" name="Straight Arrow Connector 42">
            <a:extLst>
              <a:ext uri="{FF2B5EF4-FFF2-40B4-BE49-F238E27FC236}">
                <a16:creationId xmlns:a16="http://schemas.microsoft.com/office/drawing/2014/main" id="{5B33A5AC-8E88-274E-8EA4-96D7214593D6}"/>
              </a:ext>
            </a:extLst>
          </p:cNvPr>
          <p:cNvCxnSpPr>
            <a:cxnSpLocks/>
          </p:cNvCxnSpPr>
          <p:nvPr/>
        </p:nvCxnSpPr>
        <p:spPr>
          <a:xfrm flipV="1">
            <a:off x="6033222" y="2184368"/>
            <a:ext cx="581811" cy="336526"/>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9B1E019B-0298-E545-BBAC-AC0EFCFA8E1F}"/>
              </a:ext>
            </a:extLst>
          </p:cNvPr>
          <p:cNvCxnSpPr>
            <a:cxnSpLocks/>
          </p:cNvCxnSpPr>
          <p:nvPr/>
        </p:nvCxnSpPr>
        <p:spPr>
          <a:xfrm flipV="1">
            <a:off x="6425790" y="2272232"/>
            <a:ext cx="260676" cy="311041"/>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8871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1" name="Rectangle 80">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2777490" cy="712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340232"/>
            <a:ext cx="2777490" cy="7391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85">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5138" y="542923"/>
            <a:ext cx="5623962" cy="42576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72672131-9BA4-DB49-890D-8E7C4EC3123E}"/>
              </a:ext>
            </a:extLst>
          </p:cNvPr>
          <p:cNvSpPr/>
          <p:nvPr/>
        </p:nvSpPr>
        <p:spPr>
          <a:xfrm>
            <a:off x="5135557" y="1991202"/>
            <a:ext cx="1458410" cy="1458410"/>
          </a:xfrm>
          <a:prstGeom prst="ellipse">
            <a:avLst/>
          </a:prstGeom>
          <a:solidFill>
            <a:schemeClr val="bg1">
              <a:alpha val="85000"/>
            </a:schemeClr>
          </a:solidFill>
          <a:ln w="22225">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9" name="Picture 8">
            <a:extLst>
              <a:ext uri="{FF2B5EF4-FFF2-40B4-BE49-F238E27FC236}">
                <a16:creationId xmlns:a16="http://schemas.microsoft.com/office/drawing/2014/main" id="{C5C68C6C-E414-7048-8104-1C2A70BFA6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8961" y="2247582"/>
            <a:ext cx="407582" cy="517565"/>
          </a:xfrm>
          <a:prstGeom prst="rect">
            <a:avLst/>
          </a:prstGeom>
        </p:spPr>
      </p:pic>
      <p:pic>
        <p:nvPicPr>
          <p:cNvPr id="12" name="Picture 11">
            <a:extLst>
              <a:ext uri="{FF2B5EF4-FFF2-40B4-BE49-F238E27FC236}">
                <a16:creationId xmlns:a16="http://schemas.microsoft.com/office/drawing/2014/main" id="{2E1EE899-2F75-4146-BF98-40F6FB7064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30342" y="2572670"/>
            <a:ext cx="421948" cy="535807"/>
          </a:xfrm>
          <a:prstGeom prst="rect">
            <a:avLst/>
          </a:prstGeom>
        </p:spPr>
      </p:pic>
      <p:sp>
        <p:nvSpPr>
          <p:cNvPr id="18" name="Oval 17">
            <a:extLst>
              <a:ext uri="{FF2B5EF4-FFF2-40B4-BE49-F238E27FC236}">
                <a16:creationId xmlns:a16="http://schemas.microsoft.com/office/drawing/2014/main" id="{D75512C7-022E-6E41-9CF0-20EA1FB5A3E0}"/>
              </a:ext>
            </a:extLst>
          </p:cNvPr>
          <p:cNvSpPr/>
          <p:nvPr/>
        </p:nvSpPr>
        <p:spPr>
          <a:xfrm>
            <a:off x="5694127" y="1152076"/>
            <a:ext cx="664798" cy="664798"/>
          </a:xfrm>
          <a:prstGeom prst="ellipse">
            <a:avLst/>
          </a:prstGeom>
          <a:solidFill>
            <a:schemeClr val="bg1">
              <a:alpha val="88000"/>
            </a:schemeClr>
          </a:solidFill>
          <a:ln w="19050">
            <a:solidFill>
              <a:schemeClr val="accent2"/>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Gill Sans MT" panose="020B0502020104020203"/>
                <a:ea typeface="+mn-ea"/>
                <a:cs typeface="+mn-cs"/>
              </a:rPr>
              <a:t>                   </a:t>
            </a:r>
            <a:r>
              <a:rPr kumimoji="0" lang="en-US" sz="1350" b="0" i="0" u="none" strike="noStrike" kern="1200" cap="none" spc="0" normalizeH="0" baseline="0" noProof="0" dirty="0">
                <a:ln>
                  <a:noFill/>
                </a:ln>
                <a:solidFill>
                  <a:srgbClr val="3D3D3D"/>
                </a:solidFill>
                <a:effectLst/>
                <a:uLnTx/>
                <a:uFillTx/>
                <a:latin typeface="Gill Sans MT" panose="020B0502020104020203"/>
                <a:ea typeface="+mn-ea"/>
                <a:cs typeface="+mn-cs"/>
              </a:rPr>
              <a:t>DP </a:t>
            </a:r>
          </a:p>
        </p:txBody>
      </p:sp>
      <p:cxnSp>
        <p:nvCxnSpPr>
          <p:cNvPr id="19" name="Straight Arrow Connector 18">
            <a:extLst>
              <a:ext uri="{FF2B5EF4-FFF2-40B4-BE49-F238E27FC236}">
                <a16:creationId xmlns:a16="http://schemas.microsoft.com/office/drawing/2014/main" id="{7CB64A7E-B60A-8C43-8510-B88904C15999}"/>
              </a:ext>
            </a:extLst>
          </p:cNvPr>
          <p:cNvCxnSpPr>
            <a:cxnSpLocks/>
            <a:endCxn id="18" idx="3"/>
          </p:cNvCxnSpPr>
          <p:nvPr/>
        </p:nvCxnSpPr>
        <p:spPr>
          <a:xfrm flipV="1">
            <a:off x="5633409" y="1719516"/>
            <a:ext cx="158076" cy="453326"/>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C3D7B0E3-5C3A-944E-B7A7-4FC9EA43DEA3}"/>
              </a:ext>
            </a:extLst>
          </p:cNvPr>
          <p:cNvCxnSpPr>
            <a:endCxn id="18" idx="4"/>
          </p:cNvCxnSpPr>
          <p:nvPr/>
        </p:nvCxnSpPr>
        <p:spPr>
          <a:xfrm flipV="1">
            <a:off x="5910362" y="1816874"/>
            <a:ext cx="116165" cy="681055"/>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33" name="Rectangle 32">
            <a:extLst>
              <a:ext uri="{FF2B5EF4-FFF2-40B4-BE49-F238E27FC236}">
                <a16:creationId xmlns:a16="http://schemas.microsoft.com/office/drawing/2014/main" id="{540475AC-6C4A-4D42-8C4A-6441873A73FF}"/>
              </a:ext>
            </a:extLst>
          </p:cNvPr>
          <p:cNvSpPr/>
          <p:nvPr/>
        </p:nvSpPr>
        <p:spPr>
          <a:xfrm>
            <a:off x="341017" y="542923"/>
            <a:ext cx="2690301" cy="230832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D1434"/>
                </a:solidFill>
                <a:effectLst/>
                <a:uLnTx/>
                <a:uFillTx/>
                <a:latin typeface="Gill Sans MT" panose="020B0502020104020203"/>
                <a:ea typeface="+mn-ea"/>
                <a:cs typeface="+mn-cs"/>
              </a:rPr>
              <a:t>THE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D1434"/>
                </a:solidFill>
                <a:effectLst/>
                <a:uLnTx/>
                <a:uFillTx/>
                <a:latin typeface="Gill Sans MT" panose="020B0502020104020203"/>
                <a:ea typeface="+mn-ea"/>
                <a:cs typeface="+mn-cs"/>
              </a:rPr>
              <a:t>DIGITAL SELF</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rPr>
              <a:t>Digital Mosaic</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rPr>
              <a:t>Digital Footprints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66B1CE">
                    <a:lumMod val="75000"/>
                  </a:srgbClr>
                </a:solidFill>
                <a:effectLst/>
                <a:uLnTx/>
                <a:uFillTx/>
                <a:latin typeface="Gill Sans MT" panose="020B0502020104020203"/>
                <a:ea typeface="+mn-ea"/>
                <a:cs typeface="+mn-cs"/>
              </a:rPr>
              <a:t>3</a:t>
            </a:r>
            <a:r>
              <a:rPr kumimoji="0" lang="en-US" sz="1400" b="0" i="0" u="none" strike="noStrike" kern="1200" cap="none" spc="0" normalizeH="0" baseline="30000" noProof="0" dirty="0">
                <a:ln>
                  <a:noFill/>
                </a:ln>
                <a:solidFill>
                  <a:srgbClr val="66B1CE">
                    <a:lumMod val="75000"/>
                  </a:srgbClr>
                </a:solidFill>
                <a:effectLst/>
                <a:uLnTx/>
                <a:uFillTx/>
                <a:latin typeface="Gill Sans MT" panose="020B0502020104020203"/>
                <a:ea typeface="+mn-ea"/>
                <a:cs typeface="+mn-cs"/>
              </a:rPr>
              <a:t>rd</a:t>
            </a:r>
            <a:r>
              <a:rPr kumimoji="0" lang="en-US" sz="1400" b="0" i="0" u="none" strike="noStrike" kern="1200" cap="none" spc="0" normalizeH="0" baseline="0" noProof="0" dirty="0">
                <a:ln>
                  <a:noFill/>
                </a:ln>
                <a:solidFill>
                  <a:srgbClr val="66B1CE">
                    <a:lumMod val="75000"/>
                  </a:srgbClr>
                </a:solidFill>
                <a:effectLst/>
                <a:uLnTx/>
                <a:uFillTx/>
                <a:latin typeface="Gill Sans MT" panose="020B0502020104020203"/>
                <a:ea typeface="+mn-ea"/>
                <a:cs typeface="+mn-cs"/>
              </a:rPr>
              <a:t> party footprints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rPr>
              <a:t>Digital Persona</a:t>
            </a:r>
          </a:p>
          <a:p>
            <a:pPr marL="742950" lvl="1" indent="-285750">
              <a:buFont typeface="Arial" panose="020B0604020202020204" pitchFamily="34" charset="0"/>
              <a:buChar char="•"/>
            </a:pPr>
            <a:r>
              <a:rPr lang="en-US" sz="1400" dirty="0">
                <a:solidFill>
                  <a:srgbClr val="969FA7"/>
                </a:solidFill>
              </a:rPr>
              <a:t>3</a:t>
            </a:r>
            <a:r>
              <a:rPr lang="en-US" sz="1400" baseline="30000" dirty="0">
                <a:solidFill>
                  <a:srgbClr val="969FA7"/>
                </a:solidFill>
              </a:rPr>
              <a:t>rd</a:t>
            </a:r>
            <a:r>
              <a:rPr lang="en-US" sz="1400" dirty="0">
                <a:solidFill>
                  <a:srgbClr val="969FA7"/>
                </a:solidFill>
              </a:rPr>
              <a:t> party data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25" name="Picture 24">
            <a:extLst>
              <a:ext uri="{FF2B5EF4-FFF2-40B4-BE49-F238E27FC236}">
                <a16:creationId xmlns:a16="http://schemas.microsoft.com/office/drawing/2014/main" id="{76CE534E-11A5-BA43-AE77-85600BEF65CF}"/>
              </a:ext>
            </a:extLst>
          </p:cNvPr>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rot="832661">
            <a:off x="6061941" y="2615451"/>
            <a:ext cx="421948" cy="535807"/>
          </a:xfrm>
          <a:prstGeom prst="rect">
            <a:avLst/>
          </a:prstGeom>
        </p:spPr>
      </p:pic>
      <p:grpSp>
        <p:nvGrpSpPr>
          <p:cNvPr id="39" name="Group 38">
            <a:extLst>
              <a:ext uri="{FF2B5EF4-FFF2-40B4-BE49-F238E27FC236}">
                <a16:creationId xmlns:a16="http://schemas.microsoft.com/office/drawing/2014/main" id="{FAA4AC79-8728-5D43-9D77-31568413B1F4}"/>
              </a:ext>
            </a:extLst>
          </p:cNvPr>
          <p:cNvGrpSpPr/>
          <p:nvPr/>
        </p:nvGrpSpPr>
        <p:grpSpPr>
          <a:xfrm>
            <a:off x="5825055" y="1270000"/>
            <a:ext cx="172064" cy="369194"/>
            <a:chOff x="5825055" y="1270000"/>
            <a:chExt cx="172064" cy="369194"/>
          </a:xfrm>
        </p:grpSpPr>
        <p:sp>
          <p:nvSpPr>
            <p:cNvPr id="2" name="Oval 1">
              <a:extLst>
                <a:ext uri="{FF2B5EF4-FFF2-40B4-BE49-F238E27FC236}">
                  <a16:creationId xmlns:a16="http://schemas.microsoft.com/office/drawing/2014/main" id="{BF3264D5-8DEA-0D40-98BD-55FE71DB4667}"/>
                </a:ext>
              </a:extLst>
            </p:cNvPr>
            <p:cNvSpPr/>
            <p:nvPr/>
          </p:nvSpPr>
          <p:spPr>
            <a:xfrm>
              <a:off x="5864762" y="1270000"/>
              <a:ext cx="9410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cxnSp>
          <p:nvCxnSpPr>
            <p:cNvPr id="4" name="Straight Connector 3">
              <a:extLst>
                <a:ext uri="{FF2B5EF4-FFF2-40B4-BE49-F238E27FC236}">
                  <a16:creationId xmlns:a16="http://schemas.microsoft.com/office/drawing/2014/main" id="{612F0829-C8BF-F647-9AF6-1B414D809721}"/>
                </a:ext>
              </a:extLst>
            </p:cNvPr>
            <p:cNvCxnSpPr>
              <a:stCxn id="2" idx="4"/>
            </p:cNvCxnSpPr>
            <p:nvPr/>
          </p:nvCxnSpPr>
          <p:spPr>
            <a:xfrm flipH="1">
              <a:off x="5910362" y="1371600"/>
              <a:ext cx="1450" cy="1230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9905A9F-85B5-D449-979C-A4C3C75C03D2}"/>
                </a:ext>
              </a:extLst>
            </p:cNvPr>
            <p:cNvCxnSpPr>
              <a:cxnSpLocks/>
              <a:stCxn id="2" idx="4"/>
            </p:cNvCxnSpPr>
            <p:nvPr/>
          </p:nvCxnSpPr>
          <p:spPr>
            <a:xfrm>
              <a:off x="5911812" y="1371600"/>
              <a:ext cx="85307" cy="6150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B1B9BB4-F532-E541-9341-8A4053013C50}"/>
                </a:ext>
              </a:extLst>
            </p:cNvPr>
            <p:cNvCxnSpPr>
              <a:cxnSpLocks/>
              <a:stCxn id="2" idx="4"/>
            </p:cNvCxnSpPr>
            <p:nvPr/>
          </p:nvCxnSpPr>
          <p:spPr>
            <a:xfrm flipH="1">
              <a:off x="5825055" y="1371600"/>
              <a:ext cx="86757" cy="6150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24BF784-41AB-384F-B2E9-0719B994DEA0}"/>
                </a:ext>
              </a:extLst>
            </p:cNvPr>
            <p:cNvCxnSpPr>
              <a:cxnSpLocks/>
            </p:cNvCxnSpPr>
            <p:nvPr/>
          </p:nvCxnSpPr>
          <p:spPr>
            <a:xfrm>
              <a:off x="5910362" y="1507847"/>
              <a:ext cx="48500" cy="13134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25ACE04-D721-7E48-9BA7-F7BAA186C44A}"/>
                </a:ext>
              </a:extLst>
            </p:cNvPr>
            <p:cNvCxnSpPr>
              <a:cxnSpLocks/>
            </p:cNvCxnSpPr>
            <p:nvPr/>
          </p:nvCxnSpPr>
          <p:spPr>
            <a:xfrm flipH="1">
              <a:off x="5864762" y="1507847"/>
              <a:ext cx="45602" cy="126948"/>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45" name="Rectangle 44">
            <a:extLst>
              <a:ext uri="{FF2B5EF4-FFF2-40B4-BE49-F238E27FC236}">
                <a16:creationId xmlns:a16="http://schemas.microsoft.com/office/drawing/2014/main" id="{1F9C57AA-B4FB-394B-96AD-1E73443DE488}"/>
              </a:ext>
            </a:extLst>
          </p:cNvPr>
          <p:cNvSpPr/>
          <p:nvPr/>
        </p:nvSpPr>
        <p:spPr>
          <a:xfrm>
            <a:off x="346113" y="4173005"/>
            <a:ext cx="2569555"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B2324B">
                    <a:lumMod val="40000"/>
                    <a:lumOff val="60000"/>
                  </a:srgbClr>
                </a:solidFill>
                <a:effectLst/>
                <a:uLnTx/>
                <a:uFillTx/>
                <a:latin typeface="Gill Sans MT" panose="020B0502020104020203"/>
                <a:ea typeface="+mn-ea"/>
                <a:cs typeface="+mn-cs"/>
              </a:rPr>
              <a:t>Parkinson, Brian, Laurence, Millard, David, O’Hara, Kieron and Giordano, Richard (2017) The digitally extended self: a lexicological analysis of personal data. Journal of Information Science.</a:t>
            </a:r>
          </a:p>
        </p:txBody>
      </p:sp>
      <p:sp>
        <p:nvSpPr>
          <p:cNvPr id="30" name="Oval 29">
            <a:extLst>
              <a:ext uri="{FF2B5EF4-FFF2-40B4-BE49-F238E27FC236}">
                <a16:creationId xmlns:a16="http://schemas.microsoft.com/office/drawing/2014/main" id="{8220F160-2F94-0849-BED6-BB3C7ABC8272}"/>
              </a:ext>
            </a:extLst>
          </p:cNvPr>
          <p:cNvSpPr/>
          <p:nvPr/>
        </p:nvSpPr>
        <p:spPr>
          <a:xfrm>
            <a:off x="6607538" y="1734814"/>
            <a:ext cx="664798" cy="664798"/>
          </a:xfrm>
          <a:prstGeom prst="ellipse">
            <a:avLst/>
          </a:prstGeom>
          <a:solidFill>
            <a:schemeClr val="bg1">
              <a:alpha val="88000"/>
            </a:schemeClr>
          </a:solidFill>
          <a:ln w="19050">
            <a:solidFill>
              <a:schemeClr val="accent2"/>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Gill Sans MT" panose="020B0502020104020203"/>
                <a:ea typeface="+mn-ea"/>
                <a:cs typeface="+mn-cs"/>
              </a:rPr>
              <a:t>                   </a:t>
            </a:r>
            <a:r>
              <a:rPr kumimoji="0" lang="en-US" sz="1350" b="0" i="0" u="none" strike="noStrike" kern="1200" cap="none" spc="0" normalizeH="0" baseline="0" noProof="0" dirty="0">
                <a:ln>
                  <a:noFill/>
                </a:ln>
                <a:solidFill>
                  <a:srgbClr val="3D3D3D"/>
                </a:solidFill>
                <a:effectLst/>
                <a:uLnTx/>
                <a:uFillTx/>
                <a:latin typeface="Gill Sans MT" panose="020B0502020104020203"/>
                <a:ea typeface="+mn-ea"/>
                <a:cs typeface="+mn-cs"/>
              </a:rPr>
              <a:t>DP </a:t>
            </a:r>
          </a:p>
        </p:txBody>
      </p:sp>
      <p:grpSp>
        <p:nvGrpSpPr>
          <p:cNvPr id="32" name="Group 31">
            <a:extLst>
              <a:ext uri="{FF2B5EF4-FFF2-40B4-BE49-F238E27FC236}">
                <a16:creationId xmlns:a16="http://schemas.microsoft.com/office/drawing/2014/main" id="{DC7EFB6E-4F64-A64F-80F3-E0F535915DCB}"/>
              </a:ext>
            </a:extLst>
          </p:cNvPr>
          <p:cNvGrpSpPr/>
          <p:nvPr/>
        </p:nvGrpSpPr>
        <p:grpSpPr>
          <a:xfrm>
            <a:off x="6738466" y="1852738"/>
            <a:ext cx="172064" cy="369194"/>
            <a:chOff x="5825055" y="1270000"/>
            <a:chExt cx="172064" cy="369194"/>
          </a:xfrm>
        </p:grpSpPr>
        <p:sp>
          <p:nvSpPr>
            <p:cNvPr id="36" name="Oval 35">
              <a:extLst>
                <a:ext uri="{FF2B5EF4-FFF2-40B4-BE49-F238E27FC236}">
                  <a16:creationId xmlns:a16="http://schemas.microsoft.com/office/drawing/2014/main" id="{0DD8AE9D-2727-EE49-AC36-5B0BEF0CE139}"/>
                </a:ext>
              </a:extLst>
            </p:cNvPr>
            <p:cNvSpPr/>
            <p:nvPr/>
          </p:nvSpPr>
          <p:spPr>
            <a:xfrm>
              <a:off x="5864762" y="1270000"/>
              <a:ext cx="9410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cxnSp>
          <p:nvCxnSpPr>
            <p:cNvPr id="37" name="Straight Connector 36">
              <a:extLst>
                <a:ext uri="{FF2B5EF4-FFF2-40B4-BE49-F238E27FC236}">
                  <a16:creationId xmlns:a16="http://schemas.microsoft.com/office/drawing/2014/main" id="{3E4263C5-CD1B-604A-8C18-3CC25B414F8E}"/>
                </a:ext>
              </a:extLst>
            </p:cNvPr>
            <p:cNvCxnSpPr>
              <a:stCxn id="36" idx="4"/>
            </p:cNvCxnSpPr>
            <p:nvPr/>
          </p:nvCxnSpPr>
          <p:spPr>
            <a:xfrm flipH="1">
              <a:off x="5910362" y="1371600"/>
              <a:ext cx="1450" cy="1230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CB6F980-7CF4-154A-AC26-C0B3031F7940}"/>
                </a:ext>
              </a:extLst>
            </p:cNvPr>
            <p:cNvCxnSpPr>
              <a:cxnSpLocks/>
              <a:stCxn id="36" idx="4"/>
            </p:cNvCxnSpPr>
            <p:nvPr/>
          </p:nvCxnSpPr>
          <p:spPr>
            <a:xfrm>
              <a:off x="5911812" y="1371600"/>
              <a:ext cx="85307" cy="6150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BCEB518-29DD-9F4A-9840-025DB31F6F95}"/>
                </a:ext>
              </a:extLst>
            </p:cNvPr>
            <p:cNvCxnSpPr>
              <a:cxnSpLocks/>
              <a:stCxn id="36" idx="4"/>
            </p:cNvCxnSpPr>
            <p:nvPr/>
          </p:nvCxnSpPr>
          <p:spPr>
            <a:xfrm flipH="1">
              <a:off x="5825055" y="1371600"/>
              <a:ext cx="86757" cy="6150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7EDBBF7-6432-3849-BB70-E1C730A8D8A5}"/>
                </a:ext>
              </a:extLst>
            </p:cNvPr>
            <p:cNvCxnSpPr>
              <a:cxnSpLocks/>
            </p:cNvCxnSpPr>
            <p:nvPr/>
          </p:nvCxnSpPr>
          <p:spPr>
            <a:xfrm>
              <a:off x="5910362" y="1507847"/>
              <a:ext cx="48500" cy="13134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A66EF87-2490-A74C-914F-CABB3BB67B1E}"/>
                </a:ext>
              </a:extLst>
            </p:cNvPr>
            <p:cNvCxnSpPr>
              <a:cxnSpLocks/>
            </p:cNvCxnSpPr>
            <p:nvPr/>
          </p:nvCxnSpPr>
          <p:spPr>
            <a:xfrm flipH="1">
              <a:off x="5864762" y="1507847"/>
              <a:ext cx="45602" cy="126948"/>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43" name="Straight Arrow Connector 42">
            <a:extLst>
              <a:ext uri="{FF2B5EF4-FFF2-40B4-BE49-F238E27FC236}">
                <a16:creationId xmlns:a16="http://schemas.microsoft.com/office/drawing/2014/main" id="{5B33A5AC-8E88-274E-8EA4-96D7214593D6}"/>
              </a:ext>
            </a:extLst>
          </p:cNvPr>
          <p:cNvCxnSpPr>
            <a:cxnSpLocks/>
          </p:cNvCxnSpPr>
          <p:nvPr/>
        </p:nvCxnSpPr>
        <p:spPr>
          <a:xfrm flipV="1">
            <a:off x="6033222" y="2184368"/>
            <a:ext cx="581811" cy="336526"/>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9B1E019B-0298-E545-BBAC-AC0EFCFA8E1F}"/>
              </a:ext>
            </a:extLst>
          </p:cNvPr>
          <p:cNvCxnSpPr>
            <a:cxnSpLocks/>
          </p:cNvCxnSpPr>
          <p:nvPr/>
        </p:nvCxnSpPr>
        <p:spPr>
          <a:xfrm flipV="1">
            <a:off x="6425790" y="2272232"/>
            <a:ext cx="260676" cy="311041"/>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47" name="Oval 46">
            <a:extLst>
              <a:ext uri="{FF2B5EF4-FFF2-40B4-BE49-F238E27FC236}">
                <a16:creationId xmlns:a16="http://schemas.microsoft.com/office/drawing/2014/main" id="{7FA1EEF4-96DD-1E4E-A09F-E83EF17EC126}"/>
              </a:ext>
            </a:extLst>
          </p:cNvPr>
          <p:cNvSpPr/>
          <p:nvPr/>
        </p:nvSpPr>
        <p:spPr>
          <a:xfrm>
            <a:off x="6158975" y="3416288"/>
            <a:ext cx="664798" cy="664798"/>
          </a:xfrm>
          <a:prstGeom prst="ellipse">
            <a:avLst/>
          </a:prstGeom>
          <a:solidFill>
            <a:schemeClr val="bg1">
              <a:alpha val="88000"/>
            </a:schemeClr>
          </a:solidFill>
          <a:ln w="19050">
            <a:solidFill>
              <a:schemeClr val="accent2"/>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Gill Sans MT" panose="020B0502020104020203"/>
                <a:ea typeface="+mn-ea"/>
                <a:cs typeface="+mn-cs"/>
              </a:rPr>
              <a:t>                   </a:t>
            </a:r>
            <a:r>
              <a:rPr kumimoji="0" lang="en-US" sz="1350" b="0" i="0" u="none" strike="noStrike" kern="1200" cap="none" spc="0" normalizeH="0" baseline="0" noProof="0" dirty="0">
                <a:ln>
                  <a:noFill/>
                </a:ln>
                <a:solidFill>
                  <a:srgbClr val="3D3D3D"/>
                </a:solidFill>
                <a:effectLst/>
                <a:uLnTx/>
                <a:uFillTx/>
                <a:latin typeface="Gill Sans MT" panose="020B0502020104020203"/>
                <a:ea typeface="+mn-ea"/>
                <a:cs typeface="+mn-cs"/>
              </a:rPr>
              <a:t>DP </a:t>
            </a:r>
          </a:p>
        </p:txBody>
      </p:sp>
      <p:grpSp>
        <p:nvGrpSpPr>
          <p:cNvPr id="48" name="Group 47">
            <a:extLst>
              <a:ext uri="{FF2B5EF4-FFF2-40B4-BE49-F238E27FC236}">
                <a16:creationId xmlns:a16="http://schemas.microsoft.com/office/drawing/2014/main" id="{09854649-0E91-3D40-8A2E-368CD1B1D522}"/>
              </a:ext>
            </a:extLst>
          </p:cNvPr>
          <p:cNvGrpSpPr/>
          <p:nvPr/>
        </p:nvGrpSpPr>
        <p:grpSpPr>
          <a:xfrm>
            <a:off x="6289903" y="3534212"/>
            <a:ext cx="172064" cy="369194"/>
            <a:chOff x="5825055" y="1270000"/>
            <a:chExt cx="172064" cy="369194"/>
          </a:xfrm>
        </p:grpSpPr>
        <p:sp>
          <p:nvSpPr>
            <p:cNvPr id="49" name="Oval 48">
              <a:extLst>
                <a:ext uri="{FF2B5EF4-FFF2-40B4-BE49-F238E27FC236}">
                  <a16:creationId xmlns:a16="http://schemas.microsoft.com/office/drawing/2014/main" id="{CDAAFDAF-0986-2C4C-BB7A-8B63CA8EB6A2}"/>
                </a:ext>
              </a:extLst>
            </p:cNvPr>
            <p:cNvSpPr/>
            <p:nvPr/>
          </p:nvSpPr>
          <p:spPr>
            <a:xfrm>
              <a:off x="5864762" y="1270000"/>
              <a:ext cx="9410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cxnSp>
          <p:nvCxnSpPr>
            <p:cNvPr id="50" name="Straight Connector 49">
              <a:extLst>
                <a:ext uri="{FF2B5EF4-FFF2-40B4-BE49-F238E27FC236}">
                  <a16:creationId xmlns:a16="http://schemas.microsoft.com/office/drawing/2014/main" id="{D10F60D6-7127-6547-81AA-DDFE2CE1725E}"/>
                </a:ext>
              </a:extLst>
            </p:cNvPr>
            <p:cNvCxnSpPr>
              <a:stCxn id="49" idx="4"/>
            </p:cNvCxnSpPr>
            <p:nvPr/>
          </p:nvCxnSpPr>
          <p:spPr>
            <a:xfrm flipH="1">
              <a:off x="5910362" y="1371600"/>
              <a:ext cx="1450" cy="1230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32130AB-36CB-8D4D-9377-E8129EC33391}"/>
                </a:ext>
              </a:extLst>
            </p:cNvPr>
            <p:cNvCxnSpPr>
              <a:cxnSpLocks/>
              <a:stCxn id="49" idx="4"/>
            </p:cNvCxnSpPr>
            <p:nvPr/>
          </p:nvCxnSpPr>
          <p:spPr>
            <a:xfrm>
              <a:off x="5911812" y="1371600"/>
              <a:ext cx="85307" cy="6150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43EE342-3619-A245-87AA-3ED4A60F0178}"/>
                </a:ext>
              </a:extLst>
            </p:cNvPr>
            <p:cNvCxnSpPr>
              <a:cxnSpLocks/>
              <a:stCxn id="49" idx="4"/>
            </p:cNvCxnSpPr>
            <p:nvPr/>
          </p:nvCxnSpPr>
          <p:spPr>
            <a:xfrm flipH="1">
              <a:off x="5825055" y="1371600"/>
              <a:ext cx="86757" cy="6150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7D0F987-FCAA-514E-BFB5-869804AF38DA}"/>
                </a:ext>
              </a:extLst>
            </p:cNvPr>
            <p:cNvCxnSpPr>
              <a:cxnSpLocks/>
            </p:cNvCxnSpPr>
            <p:nvPr/>
          </p:nvCxnSpPr>
          <p:spPr>
            <a:xfrm>
              <a:off x="5910362" y="1507847"/>
              <a:ext cx="48500" cy="13134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1CE2C55-6893-8243-8418-FFEA2642A474}"/>
                </a:ext>
              </a:extLst>
            </p:cNvPr>
            <p:cNvCxnSpPr>
              <a:cxnSpLocks/>
            </p:cNvCxnSpPr>
            <p:nvPr/>
          </p:nvCxnSpPr>
          <p:spPr>
            <a:xfrm flipH="1">
              <a:off x="5864762" y="1507847"/>
              <a:ext cx="45602" cy="126948"/>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55" name="Straight Arrow Connector 54">
            <a:extLst>
              <a:ext uri="{FF2B5EF4-FFF2-40B4-BE49-F238E27FC236}">
                <a16:creationId xmlns:a16="http://schemas.microsoft.com/office/drawing/2014/main" id="{46A27AA5-97BC-314B-979F-ADDADC480274}"/>
              </a:ext>
            </a:extLst>
          </p:cNvPr>
          <p:cNvCxnSpPr>
            <a:cxnSpLocks/>
            <a:endCxn id="47" idx="1"/>
          </p:cNvCxnSpPr>
          <p:nvPr/>
        </p:nvCxnSpPr>
        <p:spPr>
          <a:xfrm>
            <a:off x="5958862" y="3194040"/>
            <a:ext cx="297470" cy="319605"/>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56" name="Can 55">
            <a:extLst>
              <a:ext uri="{FF2B5EF4-FFF2-40B4-BE49-F238E27FC236}">
                <a16:creationId xmlns:a16="http://schemas.microsoft.com/office/drawing/2014/main" id="{E14D4F37-0F53-0344-8EED-98C4CFAC7B1B}"/>
              </a:ext>
            </a:extLst>
          </p:cNvPr>
          <p:cNvSpPr/>
          <p:nvPr/>
        </p:nvSpPr>
        <p:spPr>
          <a:xfrm>
            <a:off x="7503332" y="3659386"/>
            <a:ext cx="625033" cy="843400"/>
          </a:xfrm>
          <a:prstGeom prst="can">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Gill Sans MT" panose="020B0502020104020203"/>
                <a:ea typeface="+mn-ea"/>
                <a:cs typeface="+mn-cs"/>
              </a:rPr>
              <a:t>DB</a:t>
            </a:r>
          </a:p>
        </p:txBody>
      </p:sp>
      <p:cxnSp>
        <p:nvCxnSpPr>
          <p:cNvPr id="57" name="Straight Arrow Connector 56">
            <a:extLst>
              <a:ext uri="{FF2B5EF4-FFF2-40B4-BE49-F238E27FC236}">
                <a16:creationId xmlns:a16="http://schemas.microsoft.com/office/drawing/2014/main" id="{A866362D-5751-3847-8DBB-9A32F1CCCC4F}"/>
              </a:ext>
            </a:extLst>
          </p:cNvPr>
          <p:cNvCxnSpPr/>
          <p:nvPr/>
        </p:nvCxnSpPr>
        <p:spPr>
          <a:xfrm flipH="1" flipV="1">
            <a:off x="6823773" y="3835369"/>
            <a:ext cx="679559" cy="210668"/>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4799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1" name="Rectangle 80">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2777490" cy="712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340232"/>
            <a:ext cx="2777490" cy="7391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85">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5138" y="542923"/>
            <a:ext cx="5623962" cy="42576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6" name="Oval 45">
            <a:extLst>
              <a:ext uri="{FF2B5EF4-FFF2-40B4-BE49-F238E27FC236}">
                <a16:creationId xmlns:a16="http://schemas.microsoft.com/office/drawing/2014/main" id="{BD4318C3-D930-1747-8443-6F9EEC24B733}"/>
              </a:ext>
            </a:extLst>
          </p:cNvPr>
          <p:cNvSpPr/>
          <p:nvPr/>
        </p:nvSpPr>
        <p:spPr>
          <a:xfrm>
            <a:off x="4118844" y="954403"/>
            <a:ext cx="3487080" cy="3487080"/>
          </a:xfrm>
          <a:prstGeom prst="ellipse">
            <a:avLst/>
          </a:prstGeom>
          <a:solidFill>
            <a:schemeClr val="bg1">
              <a:alpha val="85000"/>
            </a:schemeClr>
          </a:solidFill>
          <a:ln w="22225">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1" name="Oval 10">
            <a:extLst>
              <a:ext uri="{FF2B5EF4-FFF2-40B4-BE49-F238E27FC236}">
                <a16:creationId xmlns:a16="http://schemas.microsoft.com/office/drawing/2014/main" id="{72672131-9BA4-DB49-890D-8E7C4EC3123E}"/>
              </a:ext>
            </a:extLst>
          </p:cNvPr>
          <p:cNvSpPr/>
          <p:nvPr/>
        </p:nvSpPr>
        <p:spPr>
          <a:xfrm>
            <a:off x="5135557" y="1991202"/>
            <a:ext cx="1458410" cy="1458410"/>
          </a:xfrm>
          <a:prstGeom prst="ellipse">
            <a:avLst/>
          </a:prstGeom>
          <a:solidFill>
            <a:schemeClr val="bg1">
              <a:alpha val="85000"/>
            </a:schemeClr>
          </a:solidFill>
          <a:ln w="22225">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9" name="Picture 8">
            <a:extLst>
              <a:ext uri="{FF2B5EF4-FFF2-40B4-BE49-F238E27FC236}">
                <a16:creationId xmlns:a16="http://schemas.microsoft.com/office/drawing/2014/main" id="{C5C68C6C-E414-7048-8104-1C2A70BFA6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8961" y="2247582"/>
            <a:ext cx="407582" cy="517565"/>
          </a:xfrm>
          <a:prstGeom prst="rect">
            <a:avLst/>
          </a:prstGeom>
        </p:spPr>
      </p:pic>
      <p:pic>
        <p:nvPicPr>
          <p:cNvPr id="12" name="Picture 11">
            <a:extLst>
              <a:ext uri="{FF2B5EF4-FFF2-40B4-BE49-F238E27FC236}">
                <a16:creationId xmlns:a16="http://schemas.microsoft.com/office/drawing/2014/main" id="{2E1EE899-2F75-4146-BF98-40F6FB7064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30342" y="2572670"/>
            <a:ext cx="421948" cy="535807"/>
          </a:xfrm>
          <a:prstGeom prst="rect">
            <a:avLst/>
          </a:prstGeom>
        </p:spPr>
      </p:pic>
      <p:sp>
        <p:nvSpPr>
          <p:cNvPr id="18" name="Oval 17">
            <a:extLst>
              <a:ext uri="{FF2B5EF4-FFF2-40B4-BE49-F238E27FC236}">
                <a16:creationId xmlns:a16="http://schemas.microsoft.com/office/drawing/2014/main" id="{D75512C7-022E-6E41-9CF0-20EA1FB5A3E0}"/>
              </a:ext>
            </a:extLst>
          </p:cNvPr>
          <p:cNvSpPr/>
          <p:nvPr/>
        </p:nvSpPr>
        <p:spPr>
          <a:xfrm>
            <a:off x="5694127" y="1152076"/>
            <a:ext cx="664798" cy="664798"/>
          </a:xfrm>
          <a:prstGeom prst="ellipse">
            <a:avLst/>
          </a:prstGeom>
          <a:solidFill>
            <a:schemeClr val="bg1">
              <a:alpha val="88000"/>
            </a:schemeClr>
          </a:solidFill>
          <a:ln w="19050">
            <a:solidFill>
              <a:schemeClr val="accent2"/>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Gill Sans MT" panose="020B0502020104020203"/>
                <a:ea typeface="+mn-ea"/>
                <a:cs typeface="+mn-cs"/>
              </a:rPr>
              <a:t>                   </a:t>
            </a:r>
            <a:r>
              <a:rPr kumimoji="0" lang="en-US" sz="1350" b="0" i="0" u="none" strike="noStrike" kern="1200" cap="none" spc="0" normalizeH="0" baseline="0" noProof="0" dirty="0">
                <a:ln>
                  <a:noFill/>
                </a:ln>
                <a:solidFill>
                  <a:srgbClr val="3D3D3D"/>
                </a:solidFill>
                <a:effectLst/>
                <a:uLnTx/>
                <a:uFillTx/>
                <a:latin typeface="Gill Sans MT" panose="020B0502020104020203"/>
                <a:ea typeface="+mn-ea"/>
                <a:cs typeface="+mn-cs"/>
              </a:rPr>
              <a:t>DP </a:t>
            </a:r>
          </a:p>
        </p:txBody>
      </p:sp>
      <p:cxnSp>
        <p:nvCxnSpPr>
          <p:cNvPr id="19" name="Straight Arrow Connector 18">
            <a:extLst>
              <a:ext uri="{FF2B5EF4-FFF2-40B4-BE49-F238E27FC236}">
                <a16:creationId xmlns:a16="http://schemas.microsoft.com/office/drawing/2014/main" id="{7CB64A7E-B60A-8C43-8510-B88904C15999}"/>
              </a:ext>
            </a:extLst>
          </p:cNvPr>
          <p:cNvCxnSpPr>
            <a:cxnSpLocks/>
            <a:endCxn id="18" idx="3"/>
          </p:cNvCxnSpPr>
          <p:nvPr/>
        </p:nvCxnSpPr>
        <p:spPr>
          <a:xfrm flipV="1">
            <a:off x="5633409" y="1719516"/>
            <a:ext cx="158076" cy="453326"/>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C3D7B0E3-5C3A-944E-B7A7-4FC9EA43DEA3}"/>
              </a:ext>
            </a:extLst>
          </p:cNvPr>
          <p:cNvCxnSpPr>
            <a:endCxn id="18" idx="4"/>
          </p:cNvCxnSpPr>
          <p:nvPr/>
        </p:nvCxnSpPr>
        <p:spPr>
          <a:xfrm flipV="1">
            <a:off x="5910362" y="1816874"/>
            <a:ext cx="116165" cy="681055"/>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33" name="Rectangle 32">
            <a:extLst>
              <a:ext uri="{FF2B5EF4-FFF2-40B4-BE49-F238E27FC236}">
                <a16:creationId xmlns:a16="http://schemas.microsoft.com/office/drawing/2014/main" id="{540475AC-6C4A-4D42-8C4A-6441873A73FF}"/>
              </a:ext>
            </a:extLst>
          </p:cNvPr>
          <p:cNvSpPr/>
          <p:nvPr/>
        </p:nvSpPr>
        <p:spPr>
          <a:xfrm>
            <a:off x="341017" y="542923"/>
            <a:ext cx="2690301" cy="3816429"/>
          </a:xfrm>
          <a:prstGeom prst="rect">
            <a:avLst/>
          </a:prstGeom>
        </p:spPr>
        <p:txBody>
          <a:bodyPr wrap="square">
            <a:spAutoFit/>
          </a:bodyPr>
          <a:lstStyle/>
          <a:p>
            <a:pPr lvl="0"/>
            <a:r>
              <a:rPr lang="en-US" sz="1600" b="1" dirty="0">
                <a:solidFill>
                  <a:srgbClr val="4D1434"/>
                </a:solidFill>
              </a:rPr>
              <a:t>THE EXTENDED</a:t>
            </a:r>
            <a:endParaRPr kumimoji="0" lang="en-US" sz="1600" b="1" i="0" u="none" strike="noStrike" kern="1200" cap="none" spc="0" normalizeH="0" baseline="0" noProof="0" dirty="0">
              <a:ln>
                <a:noFill/>
              </a:ln>
              <a:solidFill>
                <a:srgbClr val="4D1434"/>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D1434"/>
                </a:solidFill>
                <a:effectLst/>
                <a:uLnTx/>
                <a:uFillTx/>
                <a:latin typeface="Gill Sans MT" panose="020B0502020104020203"/>
                <a:ea typeface="+mn-ea"/>
                <a:cs typeface="+mn-cs"/>
              </a:rPr>
              <a:t>DIGITAL SELF</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rPr>
              <a:t>Digital Mosaic</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rPr>
              <a:t>Digital Footprints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66B1CE">
                    <a:lumMod val="75000"/>
                  </a:srgbClr>
                </a:solidFill>
                <a:effectLst/>
                <a:uLnTx/>
                <a:uFillTx/>
                <a:latin typeface="Gill Sans MT" panose="020B0502020104020203"/>
                <a:ea typeface="+mn-ea"/>
                <a:cs typeface="+mn-cs"/>
              </a:rPr>
              <a:t>3</a:t>
            </a:r>
            <a:r>
              <a:rPr kumimoji="0" lang="en-US" sz="1400" b="0" i="0" u="none" strike="noStrike" kern="1200" cap="none" spc="0" normalizeH="0" baseline="30000" noProof="0" dirty="0">
                <a:ln>
                  <a:noFill/>
                </a:ln>
                <a:solidFill>
                  <a:srgbClr val="66B1CE">
                    <a:lumMod val="75000"/>
                  </a:srgbClr>
                </a:solidFill>
                <a:effectLst/>
                <a:uLnTx/>
                <a:uFillTx/>
                <a:latin typeface="Gill Sans MT" panose="020B0502020104020203"/>
                <a:ea typeface="+mn-ea"/>
                <a:cs typeface="+mn-cs"/>
              </a:rPr>
              <a:t>rd</a:t>
            </a:r>
            <a:r>
              <a:rPr kumimoji="0" lang="en-US" sz="1400" b="0" i="0" u="none" strike="noStrike" kern="1200" cap="none" spc="0" normalizeH="0" baseline="0" noProof="0" dirty="0">
                <a:ln>
                  <a:noFill/>
                </a:ln>
                <a:solidFill>
                  <a:srgbClr val="66B1CE">
                    <a:lumMod val="75000"/>
                  </a:srgbClr>
                </a:solidFill>
                <a:effectLst/>
                <a:uLnTx/>
                <a:uFillTx/>
                <a:latin typeface="Gill Sans MT" panose="020B0502020104020203"/>
                <a:ea typeface="+mn-ea"/>
                <a:cs typeface="+mn-cs"/>
              </a:rPr>
              <a:t> party footprints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rPr>
              <a:t>Digital Persona</a:t>
            </a:r>
          </a:p>
          <a:p>
            <a:pPr marL="742950" lvl="1" indent="-285750">
              <a:buFont typeface="Arial" panose="020B0604020202020204" pitchFamily="34" charset="0"/>
              <a:buChar char="•"/>
            </a:pPr>
            <a:r>
              <a:rPr lang="en-US" sz="1400" dirty="0">
                <a:solidFill>
                  <a:srgbClr val="969FA7"/>
                </a:solidFill>
              </a:rPr>
              <a:t>3</a:t>
            </a:r>
            <a:r>
              <a:rPr lang="en-US" sz="1400" baseline="30000" dirty="0">
                <a:solidFill>
                  <a:srgbClr val="969FA7"/>
                </a:solidFill>
              </a:rPr>
              <a:t>rd</a:t>
            </a:r>
            <a:r>
              <a:rPr lang="en-US" sz="1400" dirty="0">
                <a:solidFill>
                  <a:srgbClr val="969FA7"/>
                </a:solidFill>
              </a:rPr>
              <a:t> party data</a:t>
            </a:r>
          </a:p>
          <a:p>
            <a:pPr marR="0" lvl="0" algn="l" defTabSz="4572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r>
              <a:rPr lang="en-US" sz="1400" dirty="0"/>
              <a:t>All together is the </a:t>
            </a:r>
          </a:p>
          <a:p>
            <a:r>
              <a:rPr lang="en-US" sz="1400" b="1" dirty="0"/>
              <a:t>Extended Digital Self</a:t>
            </a:r>
          </a:p>
          <a:p>
            <a:endParaRPr lang="en-US" sz="1400" dirty="0"/>
          </a:p>
          <a:p>
            <a:r>
              <a:rPr lang="en-US" sz="1400" dirty="0"/>
              <a:t>Note:  Your EDS includes</a:t>
            </a:r>
          </a:p>
          <a:p>
            <a:r>
              <a:rPr lang="en-US" sz="1400" dirty="0"/>
              <a:t>footprints and data that belongs to others!</a:t>
            </a:r>
          </a:p>
          <a:p>
            <a:pPr marR="0" lvl="0" algn="l" defTabSz="4572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25" name="Picture 24">
            <a:extLst>
              <a:ext uri="{FF2B5EF4-FFF2-40B4-BE49-F238E27FC236}">
                <a16:creationId xmlns:a16="http://schemas.microsoft.com/office/drawing/2014/main" id="{76CE534E-11A5-BA43-AE77-85600BEF65CF}"/>
              </a:ext>
            </a:extLst>
          </p:cNvPr>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rot="832661">
            <a:off x="6061941" y="2615451"/>
            <a:ext cx="421948" cy="535807"/>
          </a:xfrm>
          <a:prstGeom prst="rect">
            <a:avLst/>
          </a:prstGeom>
        </p:spPr>
      </p:pic>
      <p:grpSp>
        <p:nvGrpSpPr>
          <p:cNvPr id="39" name="Group 38">
            <a:extLst>
              <a:ext uri="{FF2B5EF4-FFF2-40B4-BE49-F238E27FC236}">
                <a16:creationId xmlns:a16="http://schemas.microsoft.com/office/drawing/2014/main" id="{FAA4AC79-8728-5D43-9D77-31568413B1F4}"/>
              </a:ext>
            </a:extLst>
          </p:cNvPr>
          <p:cNvGrpSpPr/>
          <p:nvPr/>
        </p:nvGrpSpPr>
        <p:grpSpPr>
          <a:xfrm>
            <a:off x="5825055" y="1270000"/>
            <a:ext cx="172064" cy="369194"/>
            <a:chOff x="5825055" y="1270000"/>
            <a:chExt cx="172064" cy="369194"/>
          </a:xfrm>
        </p:grpSpPr>
        <p:sp>
          <p:nvSpPr>
            <p:cNvPr id="2" name="Oval 1">
              <a:extLst>
                <a:ext uri="{FF2B5EF4-FFF2-40B4-BE49-F238E27FC236}">
                  <a16:creationId xmlns:a16="http://schemas.microsoft.com/office/drawing/2014/main" id="{BF3264D5-8DEA-0D40-98BD-55FE71DB4667}"/>
                </a:ext>
              </a:extLst>
            </p:cNvPr>
            <p:cNvSpPr/>
            <p:nvPr/>
          </p:nvSpPr>
          <p:spPr>
            <a:xfrm>
              <a:off x="5864762" y="1270000"/>
              <a:ext cx="9410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cxnSp>
          <p:nvCxnSpPr>
            <p:cNvPr id="4" name="Straight Connector 3">
              <a:extLst>
                <a:ext uri="{FF2B5EF4-FFF2-40B4-BE49-F238E27FC236}">
                  <a16:creationId xmlns:a16="http://schemas.microsoft.com/office/drawing/2014/main" id="{612F0829-C8BF-F647-9AF6-1B414D809721}"/>
                </a:ext>
              </a:extLst>
            </p:cNvPr>
            <p:cNvCxnSpPr>
              <a:stCxn id="2" idx="4"/>
            </p:cNvCxnSpPr>
            <p:nvPr/>
          </p:nvCxnSpPr>
          <p:spPr>
            <a:xfrm flipH="1">
              <a:off x="5910362" y="1371600"/>
              <a:ext cx="1450" cy="1230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9905A9F-85B5-D449-979C-A4C3C75C03D2}"/>
                </a:ext>
              </a:extLst>
            </p:cNvPr>
            <p:cNvCxnSpPr>
              <a:cxnSpLocks/>
              <a:stCxn id="2" idx="4"/>
            </p:cNvCxnSpPr>
            <p:nvPr/>
          </p:nvCxnSpPr>
          <p:spPr>
            <a:xfrm>
              <a:off x="5911812" y="1371600"/>
              <a:ext cx="85307" cy="6150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B1B9BB4-F532-E541-9341-8A4053013C50}"/>
                </a:ext>
              </a:extLst>
            </p:cNvPr>
            <p:cNvCxnSpPr>
              <a:cxnSpLocks/>
              <a:stCxn id="2" idx="4"/>
            </p:cNvCxnSpPr>
            <p:nvPr/>
          </p:nvCxnSpPr>
          <p:spPr>
            <a:xfrm flipH="1">
              <a:off x="5825055" y="1371600"/>
              <a:ext cx="86757" cy="6150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24BF784-41AB-384F-B2E9-0719B994DEA0}"/>
                </a:ext>
              </a:extLst>
            </p:cNvPr>
            <p:cNvCxnSpPr>
              <a:cxnSpLocks/>
            </p:cNvCxnSpPr>
            <p:nvPr/>
          </p:nvCxnSpPr>
          <p:spPr>
            <a:xfrm>
              <a:off x="5910362" y="1507847"/>
              <a:ext cx="48500" cy="13134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25ACE04-D721-7E48-9BA7-F7BAA186C44A}"/>
                </a:ext>
              </a:extLst>
            </p:cNvPr>
            <p:cNvCxnSpPr>
              <a:cxnSpLocks/>
            </p:cNvCxnSpPr>
            <p:nvPr/>
          </p:nvCxnSpPr>
          <p:spPr>
            <a:xfrm flipH="1">
              <a:off x="5864762" y="1507847"/>
              <a:ext cx="45602" cy="126948"/>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45" name="Rectangle 44">
            <a:extLst>
              <a:ext uri="{FF2B5EF4-FFF2-40B4-BE49-F238E27FC236}">
                <a16:creationId xmlns:a16="http://schemas.microsoft.com/office/drawing/2014/main" id="{1F9C57AA-B4FB-394B-96AD-1E73443DE488}"/>
              </a:ext>
            </a:extLst>
          </p:cNvPr>
          <p:cNvSpPr/>
          <p:nvPr/>
        </p:nvSpPr>
        <p:spPr>
          <a:xfrm>
            <a:off x="346113" y="4173005"/>
            <a:ext cx="2569555"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B2324B">
                    <a:lumMod val="40000"/>
                    <a:lumOff val="60000"/>
                  </a:srgbClr>
                </a:solidFill>
                <a:effectLst/>
                <a:uLnTx/>
                <a:uFillTx/>
                <a:latin typeface="Gill Sans MT" panose="020B0502020104020203"/>
                <a:ea typeface="+mn-ea"/>
                <a:cs typeface="+mn-cs"/>
              </a:rPr>
              <a:t>Parkinson, Brian, Laurence, Millard, David, O’Hara, Kieron and Giordano, Richard (2017) The digitally extended self: a lexicological analysis of personal data. Journal of Information Science.</a:t>
            </a:r>
          </a:p>
        </p:txBody>
      </p:sp>
      <p:sp>
        <p:nvSpPr>
          <p:cNvPr id="30" name="Oval 29">
            <a:extLst>
              <a:ext uri="{FF2B5EF4-FFF2-40B4-BE49-F238E27FC236}">
                <a16:creationId xmlns:a16="http://schemas.microsoft.com/office/drawing/2014/main" id="{8220F160-2F94-0849-BED6-BB3C7ABC8272}"/>
              </a:ext>
            </a:extLst>
          </p:cNvPr>
          <p:cNvSpPr/>
          <p:nvPr/>
        </p:nvSpPr>
        <p:spPr>
          <a:xfrm>
            <a:off x="6607538" y="1734814"/>
            <a:ext cx="664798" cy="664798"/>
          </a:xfrm>
          <a:prstGeom prst="ellipse">
            <a:avLst/>
          </a:prstGeom>
          <a:solidFill>
            <a:schemeClr val="bg1">
              <a:alpha val="88000"/>
            </a:schemeClr>
          </a:solidFill>
          <a:ln w="19050">
            <a:solidFill>
              <a:schemeClr val="accent2"/>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Gill Sans MT" panose="020B0502020104020203"/>
                <a:ea typeface="+mn-ea"/>
                <a:cs typeface="+mn-cs"/>
              </a:rPr>
              <a:t>                   </a:t>
            </a:r>
            <a:r>
              <a:rPr kumimoji="0" lang="en-US" sz="1350" b="0" i="0" u="none" strike="noStrike" kern="1200" cap="none" spc="0" normalizeH="0" baseline="0" noProof="0" dirty="0">
                <a:ln>
                  <a:noFill/>
                </a:ln>
                <a:solidFill>
                  <a:srgbClr val="3D3D3D"/>
                </a:solidFill>
                <a:effectLst/>
                <a:uLnTx/>
                <a:uFillTx/>
                <a:latin typeface="Gill Sans MT" panose="020B0502020104020203"/>
                <a:ea typeface="+mn-ea"/>
                <a:cs typeface="+mn-cs"/>
              </a:rPr>
              <a:t>DP </a:t>
            </a:r>
          </a:p>
        </p:txBody>
      </p:sp>
      <p:grpSp>
        <p:nvGrpSpPr>
          <p:cNvPr id="32" name="Group 31">
            <a:extLst>
              <a:ext uri="{FF2B5EF4-FFF2-40B4-BE49-F238E27FC236}">
                <a16:creationId xmlns:a16="http://schemas.microsoft.com/office/drawing/2014/main" id="{DC7EFB6E-4F64-A64F-80F3-E0F535915DCB}"/>
              </a:ext>
            </a:extLst>
          </p:cNvPr>
          <p:cNvGrpSpPr/>
          <p:nvPr/>
        </p:nvGrpSpPr>
        <p:grpSpPr>
          <a:xfrm>
            <a:off x="6738466" y="1852738"/>
            <a:ext cx="172064" cy="369194"/>
            <a:chOff x="5825055" y="1270000"/>
            <a:chExt cx="172064" cy="369194"/>
          </a:xfrm>
        </p:grpSpPr>
        <p:sp>
          <p:nvSpPr>
            <p:cNvPr id="36" name="Oval 35">
              <a:extLst>
                <a:ext uri="{FF2B5EF4-FFF2-40B4-BE49-F238E27FC236}">
                  <a16:creationId xmlns:a16="http://schemas.microsoft.com/office/drawing/2014/main" id="{0DD8AE9D-2727-EE49-AC36-5B0BEF0CE139}"/>
                </a:ext>
              </a:extLst>
            </p:cNvPr>
            <p:cNvSpPr/>
            <p:nvPr/>
          </p:nvSpPr>
          <p:spPr>
            <a:xfrm>
              <a:off x="5864762" y="1270000"/>
              <a:ext cx="9410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cxnSp>
          <p:nvCxnSpPr>
            <p:cNvPr id="37" name="Straight Connector 36">
              <a:extLst>
                <a:ext uri="{FF2B5EF4-FFF2-40B4-BE49-F238E27FC236}">
                  <a16:creationId xmlns:a16="http://schemas.microsoft.com/office/drawing/2014/main" id="{3E4263C5-CD1B-604A-8C18-3CC25B414F8E}"/>
                </a:ext>
              </a:extLst>
            </p:cNvPr>
            <p:cNvCxnSpPr>
              <a:stCxn id="36" idx="4"/>
            </p:cNvCxnSpPr>
            <p:nvPr/>
          </p:nvCxnSpPr>
          <p:spPr>
            <a:xfrm flipH="1">
              <a:off x="5910362" y="1371600"/>
              <a:ext cx="1450" cy="1230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CB6F980-7CF4-154A-AC26-C0B3031F7940}"/>
                </a:ext>
              </a:extLst>
            </p:cNvPr>
            <p:cNvCxnSpPr>
              <a:cxnSpLocks/>
              <a:stCxn id="36" idx="4"/>
            </p:cNvCxnSpPr>
            <p:nvPr/>
          </p:nvCxnSpPr>
          <p:spPr>
            <a:xfrm>
              <a:off x="5911812" y="1371600"/>
              <a:ext cx="85307" cy="6150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BCEB518-29DD-9F4A-9840-025DB31F6F95}"/>
                </a:ext>
              </a:extLst>
            </p:cNvPr>
            <p:cNvCxnSpPr>
              <a:cxnSpLocks/>
              <a:stCxn id="36" idx="4"/>
            </p:cNvCxnSpPr>
            <p:nvPr/>
          </p:nvCxnSpPr>
          <p:spPr>
            <a:xfrm flipH="1">
              <a:off x="5825055" y="1371600"/>
              <a:ext cx="86757" cy="6150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7EDBBF7-6432-3849-BB70-E1C730A8D8A5}"/>
                </a:ext>
              </a:extLst>
            </p:cNvPr>
            <p:cNvCxnSpPr>
              <a:cxnSpLocks/>
            </p:cNvCxnSpPr>
            <p:nvPr/>
          </p:nvCxnSpPr>
          <p:spPr>
            <a:xfrm>
              <a:off x="5910362" y="1507847"/>
              <a:ext cx="48500" cy="13134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A66EF87-2490-A74C-914F-CABB3BB67B1E}"/>
                </a:ext>
              </a:extLst>
            </p:cNvPr>
            <p:cNvCxnSpPr>
              <a:cxnSpLocks/>
            </p:cNvCxnSpPr>
            <p:nvPr/>
          </p:nvCxnSpPr>
          <p:spPr>
            <a:xfrm flipH="1">
              <a:off x="5864762" y="1507847"/>
              <a:ext cx="45602" cy="126948"/>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43" name="Straight Arrow Connector 42">
            <a:extLst>
              <a:ext uri="{FF2B5EF4-FFF2-40B4-BE49-F238E27FC236}">
                <a16:creationId xmlns:a16="http://schemas.microsoft.com/office/drawing/2014/main" id="{5B33A5AC-8E88-274E-8EA4-96D7214593D6}"/>
              </a:ext>
            </a:extLst>
          </p:cNvPr>
          <p:cNvCxnSpPr>
            <a:cxnSpLocks/>
          </p:cNvCxnSpPr>
          <p:nvPr/>
        </p:nvCxnSpPr>
        <p:spPr>
          <a:xfrm flipV="1">
            <a:off x="6033222" y="2184368"/>
            <a:ext cx="581811" cy="336526"/>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9B1E019B-0298-E545-BBAC-AC0EFCFA8E1F}"/>
              </a:ext>
            </a:extLst>
          </p:cNvPr>
          <p:cNvCxnSpPr>
            <a:cxnSpLocks/>
          </p:cNvCxnSpPr>
          <p:nvPr/>
        </p:nvCxnSpPr>
        <p:spPr>
          <a:xfrm flipV="1">
            <a:off x="6425790" y="2272232"/>
            <a:ext cx="260676" cy="311041"/>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47" name="Oval 46">
            <a:extLst>
              <a:ext uri="{FF2B5EF4-FFF2-40B4-BE49-F238E27FC236}">
                <a16:creationId xmlns:a16="http://schemas.microsoft.com/office/drawing/2014/main" id="{7FA1EEF4-96DD-1E4E-A09F-E83EF17EC126}"/>
              </a:ext>
            </a:extLst>
          </p:cNvPr>
          <p:cNvSpPr/>
          <p:nvPr/>
        </p:nvSpPr>
        <p:spPr>
          <a:xfrm>
            <a:off x="6158975" y="3416288"/>
            <a:ext cx="664798" cy="664798"/>
          </a:xfrm>
          <a:prstGeom prst="ellipse">
            <a:avLst/>
          </a:prstGeom>
          <a:solidFill>
            <a:schemeClr val="bg1">
              <a:alpha val="88000"/>
            </a:schemeClr>
          </a:solidFill>
          <a:ln w="19050">
            <a:solidFill>
              <a:schemeClr val="accent2"/>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Gill Sans MT" panose="020B0502020104020203"/>
                <a:ea typeface="+mn-ea"/>
                <a:cs typeface="+mn-cs"/>
              </a:rPr>
              <a:t>                   </a:t>
            </a:r>
            <a:r>
              <a:rPr kumimoji="0" lang="en-US" sz="1350" b="0" i="0" u="none" strike="noStrike" kern="1200" cap="none" spc="0" normalizeH="0" baseline="0" noProof="0" dirty="0">
                <a:ln>
                  <a:noFill/>
                </a:ln>
                <a:solidFill>
                  <a:srgbClr val="3D3D3D"/>
                </a:solidFill>
                <a:effectLst/>
                <a:uLnTx/>
                <a:uFillTx/>
                <a:latin typeface="Gill Sans MT" panose="020B0502020104020203"/>
                <a:ea typeface="+mn-ea"/>
                <a:cs typeface="+mn-cs"/>
              </a:rPr>
              <a:t>DP </a:t>
            </a:r>
          </a:p>
        </p:txBody>
      </p:sp>
      <p:grpSp>
        <p:nvGrpSpPr>
          <p:cNvPr id="48" name="Group 47">
            <a:extLst>
              <a:ext uri="{FF2B5EF4-FFF2-40B4-BE49-F238E27FC236}">
                <a16:creationId xmlns:a16="http://schemas.microsoft.com/office/drawing/2014/main" id="{09854649-0E91-3D40-8A2E-368CD1B1D522}"/>
              </a:ext>
            </a:extLst>
          </p:cNvPr>
          <p:cNvGrpSpPr/>
          <p:nvPr/>
        </p:nvGrpSpPr>
        <p:grpSpPr>
          <a:xfrm>
            <a:off x="6289903" y="3534212"/>
            <a:ext cx="172064" cy="369194"/>
            <a:chOff x="5825055" y="1270000"/>
            <a:chExt cx="172064" cy="369194"/>
          </a:xfrm>
        </p:grpSpPr>
        <p:sp>
          <p:nvSpPr>
            <p:cNvPr id="49" name="Oval 48">
              <a:extLst>
                <a:ext uri="{FF2B5EF4-FFF2-40B4-BE49-F238E27FC236}">
                  <a16:creationId xmlns:a16="http://schemas.microsoft.com/office/drawing/2014/main" id="{CDAAFDAF-0986-2C4C-BB7A-8B63CA8EB6A2}"/>
                </a:ext>
              </a:extLst>
            </p:cNvPr>
            <p:cNvSpPr/>
            <p:nvPr/>
          </p:nvSpPr>
          <p:spPr>
            <a:xfrm>
              <a:off x="5864762" y="1270000"/>
              <a:ext cx="9410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cxnSp>
          <p:nvCxnSpPr>
            <p:cNvPr id="50" name="Straight Connector 49">
              <a:extLst>
                <a:ext uri="{FF2B5EF4-FFF2-40B4-BE49-F238E27FC236}">
                  <a16:creationId xmlns:a16="http://schemas.microsoft.com/office/drawing/2014/main" id="{D10F60D6-7127-6547-81AA-DDFE2CE1725E}"/>
                </a:ext>
              </a:extLst>
            </p:cNvPr>
            <p:cNvCxnSpPr>
              <a:stCxn id="49" idx="4"/>
            </p:cNvCxnSpPr>
            <p:nvPr/>
          </p:nvCxnSpPr>
          <p:spPr>
            <a:xfrm flipH="1">
              <a:off x="5910362" y="1371600"/>
              <a:ext cx="1450" cy="1230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32130AB-36CB-8D4D-9377-E8129EC33391}"/>
                </a:ext>
              </a:extLst>
            </p:cNvPr>
            <p:cNvCxnSpPr>
              <a:cxnSpLocks/>
              <a:stCxn id="49" idx="4"/>
            </p:cNvCxnSpPr>
            <p:nvPr/>
          </p:nvCxnSpPr>
          <p:spPr>
            <a:xfrm>
              <a:off x="5911812" y="1371600"/>
              <a:ext cx="85307" cy="6150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43EE342-3619-A245-87AA-3ED4A60F0178}"/>
                </a:ext>
              </a:extLst>
            </p:cNvPr>
            <p:cNvCxnSpPr>
              <a:cxnSpLocks/>
              <a:stCxn id="49" idx="4"/>
            </p:cNvCxnSpPr>
            <p:nvPr/>
          </p:nvCxnSpPr>
          <p:spPr>
            <a:xfrm flipH="1">
              <a:off x="5825055" y="1371600"/>
              <a:ext cx="86757" cy="6150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7D0F987-FCAA-514E-BFB5-869804AF38DA}"/>
                </a:ext>
              </a:extLst>
            </p:cNvPr>
            <p:cNvCxnSpPr>
              <a:cxnSpLocks/>
            </p:cNvCxnSpPr>
            <p:nvPr/>
          </p:nvCxnSpPr>
          <p:spPr>
            <a:xfrm>
              <a:off x="5910362" y="1507847"/>
              <a:ext cx="48500" cy="13134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1CE2C55-6893-8243-8418-FFEA2642A474}"/>
                </a:ext>
              </a:extLst>
            </p:cNvPr>
            <p:cNvCxnSpPr>
              <a:cxnSpLocks/>
            </p:cNvCxnSpPr>
            <p:nvPr/>
          </p:nvCxnSpPr>
          <p:spPr>
            <a:xfrm flipH="1">
              <a:off x="5864762" y="1507847"/>
              <a:ext cx="45602" cy="126948"/>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55" name="Straight Arrow Connector 54">
            <a:extLst>
              <a:ext uri="{FF2B5EF4-FFF2-40B4-BE49-F238E27FC236}">
                <a16:creationId xmlns:a16="http://schemas.microsoft.com/office/drawing/2014/main" id="{46A27AA5-97BC-314B-979F-ADDADC480274}"/>
              </a:ext>
            </a:extLst>
          </p:cNvPr>
          <p:cNvCxnSpPr>
            <a:cxnSpLocks/>
            <a:endCxn id="47" idx="1"/>
          </p:cNvCxnSpPr>
          <p:nvPr/>
        </p:nvCxnSpPr>
        <p:spPr>
          <a:xfrm>
            <a:off x="5958862" y="3194040"/>
            <a:ext cx="297470" cy="319605"/>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56" name="Can 55">
            <a:extLst>
              <a:ext uri="{FF2B5EF4-FFF2-40B4-BE49-F238E27FC236}">
                <a16:creationId xmlns:a16="http://schemas.microsoft.com/office/drawing/2014/main" id="{E14D4F37-0F53-0344-8EED-98C4CFAC7B1B}"/>
              </a:ext>
            </a:extLst>
          </p:cNvPr>
          <p:cNvSpPr/>
          <p:nvPr/>
        </p:nvSpPr>
        <p:spPr>
          <a:xfrm>
            <a:off x="7503332" y="3659386"/>
            <a:ext cx="625033" cy="843400"/>
          </a:xfrm>
          <a:prstGeom prst="can">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Gill Sans MT" panose="020B0502020104020203"/>
                <a:ea typeface="+mn-ea"/>
                <a:cs typeface="+mn-cs"/>
              </a:rPr>
              <a:t>DB</a:t>
            </a:r>
          </a:p>
        </p:txBody>
      </p:sp>
      <p:cxnSp>
        <p:nvCxnSpPr>
          <p:cNvPr id="57" name="Straight Arrow Connector 56">
            <a:extLst>
              <a:ext uri="{FF2B5EF4-FFF2-40B4-BE49-F238E27FC236}">
                <a16:creationId xmlns:a16="http://schemas.microsoft.com/office/drawing/2014/main" id="{A866362D-5751-3847-8DBB-9A32F1CCCC4F}"/>
              </a:ext>
            </a:extLst>
          </p:cNvPr>
          <p:cNvCxnSpPr/>
          <p:nvPr/>
        </p:nvCxnSpPr>
        <p:spPr>
          <a:xfrm flipH="1" flipV="1">
            <a:off x="6823773" y="3835369"/>
            <a:ext cx="679559" cy="210668"/>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7290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64271-15AF-3C41-AB90-BA34B425B90B}"/>
              </a:ext>
            </a:extLst>
          </p:cNvPr>
          <p:cNvSpPr>
            <a:spLocks noGrp="1"/>
          </p:cNvSpPr>
          <p:nvPr>
            <p:ph type="title"/>
          </p:nvPr>
        </p:nvSpPr>
        <p:spPr/>
        <p:txBody>
          <a:bodyPr/>
          <a:lstStyle/>
          <a:p>
            <a:r>
              <a:rPr lang="en-US" dirty="0">
                <a:solidFill>
                  <a:schemeClr val="accent1"/>
                </a:solidFill>
              </a:rPr>
              <a:t>Informed Consent</a:t>
            </a:r>
          </a:p>
        </p:txBody>
      </p:sp>
      <p:sp>
        <p:nvSpPr>
          <p:cNvPr id="4" name="Rectangle 3">
            <a:extLst>
              <a:ext uri="{FF2B5EF4-FFF2-40B4-BE49-F238E27FC236}">
                <a16:creationId xmlns:a16="http://schemas.microsoft.com/office/drawing/2014/main" id="{180516B6-CC0F-7C4F-925A-92B28C0F0BD1}"/>
              </a:ext>
            </a:extLst>
          </p:cNvPr>
          <p:cNvSpPr/>
          <p:nvPr/>
        </p:nvSpPr>
        <p:spPr>
          <a:xfrm>
            <a:off x="276225" y="4741218"/>
            <a:ext cx="7688615" cy="230832"/>
          </a:xfrm>
          <a:prstGeom prst="rect">
            <a:avLst/>
          </a:prstGeom>
        </p:spPr>
        <p:txBody>
          <a:bodyPr wrap="square">
            <a:spAutoFit/>
          </a:bodyPr>
          <a:lstStyle/>
          <a:p>
            <a:pPr lvl="0">
              <a:defRPr/>
            </a:pPr>
            <a:r>
              <a:rPr lang="en-GB" sz="900" dirty="0" err="1">
                <a:solidFill>
                  <a:srgbClr val="B2324B">
                    <a:lumMod val="40000"/>
                    <a:lumOff val="60000"/>
                  </a:srgbClr>
                </a:solidFill>
              </a:rPr>
              <a:t>Pascalev</a:t>
            </a:r>
            <a:r>
              <a:rPr lang="en-GB" sz="900" dirty="0">
                <a:solidFill>
                  <a:srgbClr val="B2324B">
                    <a:lumMod val="40000"/>
                    <a:lumOff val="60000"/>
                  </a:srgbClr>
                </a:solidFill>
              </a:rPr>
              <a:t>, M. (2017). Privacy exchanges: restoring consent in privacy self-management. Ethics and Information Technology, 19(1), pp. 39-48. </a:t>
            </a:r>
          </a:p>
        </p:txBody>
      </p:sp>
      <p:sp>
        <p:nvSpPr>
          <p:cNvPr id="5" name="Rectangle 4">
            <a:extLst>
              <a:ext uri="{FF2B5EF4-FFF2-40B4-BE49-F238E27FC236}">
                <a16:creationId xmlns:a16="http://schemas.microsoft.com/office/drawing/2014/main" id="{F3BB13C3-7E8B-9E4B-86EA-EB7647006530}"/>
              </a:ext>
            </a:extLst>
          </p:cNvPr>
          <p:cNvSpPr/>
          <p:nvPr/>
        </p:nvSpPr>
        <p:spPr>
          <a:xfrm>
            <a:off x="1727616" y="1620592"/>
            <a:ext cx="5752476" cy="2031325"/>
          </a:xfrm>
          <a:prstGeom prst="rect">
            <a:avLst/>
          </a:prstGeom>
        </p:spPr>
        <p:txBody>
          <a:bodyPr wrap="square">
            <a:spAutoFit/>
          </a:bodyPr>
          <a:lstStyle/>
          <a:p>
            <a:r>
              <a:rPr lang="en-GB" dirty="0">
                <a:solidFill>
                  <a:srgbClr val="333333"/>
                </a:solidFill>
              </a:rPr>
              <a:t>“Informed consent, according to the common view, is </a:t>
            </a:r>
            <a:r>
              <a:rPr lang="en-GB" b="1" dirty="0">
                <a:solidFill>
                  <a:schemeClr val="accent1"/>
                </a:solidFill>
              </a:rPr>
              <a:t>agent-</a:t>
            </a:r>
            <a:r>
              <a:rPr lang="en-GB" b="1" dirty="0" err="1">
                <a:solidFill>
                  <a:schemeClr val="accent1"/>
                </a:solidFill>
              </a:rPr>
              <a:t>centered</a:t>
            </a:r>
            <a:r>
              <a:rPr lang="en-GB" dirty="0">
                <a:solidFill>
                  <a:srgbClr val="333333"/>
                </a:solidFill>
              </a:rPr>
              <a:t> and </a:t>
            </a:r>
            <a:r>
              <a:rPr lang="en-GB" b="1" dirty="0">
                <a:solidFill>
                  <a:schemeClr val="accent1"/>
                </a:solidFill>
              </a:rPr>
              <a:t>subjective</a:t>
            </a:r>
            <a:r>
              <a:rPr lang="en-GB" dirty="0">
                <a:solidFill>
                  <a:srgbClr val="333333"/>
                </a:solidFill>
              </a:rPr>
              <a:t>. It has to be </a:t>
            </a:r>
            <a:r>
              <a:rPr lang="en-GB" b="1" dirty="0">
                <a:solidFill>
                  <a:schemeClr val="accent1"/>
                </a:solidFill>
              </a:rPr>
              <a:t>given freely</a:t>
            </a:r>
            <a:r>
              <a:rPr lang="en-GB" dirty="0">
                <a:solidFill>
                  <a:srgbClr val="333333"/>
                </a:solidFill>
              </a:rPr>
              <a:t>, with </a:t>
            </a:r>
            <a:r>
              <a:rPr lang="en-GB" dirty="0"/>
              <a:t>sufficient knowledge </a:t>
            </a:r>
            <a:r>
              <a:rPr lang="en-GB" dirty="0">
                <a:solidFill>
                  <a:srgbClr val="333333"/>
                </a:solidFill>
              </a:rPr>
              <a:t>and understanding of </a:t>
            </a:r>
            <a:r>
              <a:rPr lang="en-GB" b="1" dirty="0">
                <a:solidFill>
                  <a:schemeClr val="accent1"/>
                </a:solidFill>
              </a:rPr>
              <a:t>use, risks, consequences</a:t>
            </a:r>
            <a:r>
              <a:rPr lang="en-GB" dirty="0">
                <a:solidFill>
                  <a:schemeClr val="accent1"/>
                </a:solidFill>
              </a:rPr>
              <a:t> </a:t>
            </a:r>
            <a:r>
              <a:rPr lang="en-GB" dirty="0">
                <a:solidFill>
                  <a:srgbClr val="333333"/>
                </a:solidFill>
              </a:rPr>
              <a:t>and </a:t>
            </a:r>
            <a:r>
              <a:rPr lang="en-GB" b="1" dirty="0">
                <a:solidFill>
                  <a:schemeClr val="accent1"/>
                </a:solidFill>
              </a:rPr>
              <a:t>alternative options</a:t>
            </a:r>
            <a:r>
              <a:rPr lang="en-GB" dirty="0">
                <a:solidFill>
                  <a:srgbClr val="333333"/>
                </a:solidFill>
              </a:rPr>
              <a:t>. </a:t>
            </a:r>
          </a:p>
          <a:p>
            <a:endParaRPr lang="en-GB" dirty="0">
              <a:solidFill>
                <a:srgbClr val="333333"/>
              </a:solidFill>
            </a:endParaRPr>
          </a:p>
          <a:p>
            <a:r>
              <a:rPr lang="en-GB" dirty="0">
                <a:solidFill>
                  <a:srgbClr val="333333"/>
                </a:solidFill>
              </a:rPr>
              <a:t>Valid consent can only be given regarding </a:t>
            </a:r>
            <a:r>
              <a:rPr lang="en-GB" b="1" dirty="0">
                <a:solidFill>
                  <a:schemeClr val="accent1"/>
                </a:solidFill>
              </a:rPr>
              <a:t>specific parties </a:t>
            </a:r>
            <a:r>
              <a:rPr lang="en-GB" dirty="0">
                <a:solidFill>
                  <a:srgbClr val="333333"/>
                </a:solidFill>
              </a:rPr>
              <a:t>and a </a:t>
            </a:r>
            <a:r>
              <a:rPr lang="en-GB" b="1" dirty="0">
                <a:solidFill>
                  <a:schemeClr val="accent1"/>
                </a:solidFill>
              </a:rPr>
              <a:t>specific offer </a:t>
            </a:r>
            <a:r>
              <a:rPr lang="en-GB" dirty="0">
                <a:solidFill>
                  <a:srgbClr val="333333"/>
                </a:solidFill>
              </a:rPr>
              <a:t>at a </a:t>
            </a:r>
            <a:r>
              <a:rPr lang="en-GB" b="1" dirty="0">
                <a:solidFill>
                  <a:schemeClr val="accent1"/>
                </a:solidFill>
              </a:rPr>
              <a:t>specific moment </a:t>
            </a:r>
            <a:r>
              <a:rPr lang="en-GB" dirty="0">
                <a:solidFill>
                  <a:srgbClr val="333333"/>
                </a:solidFill>
              </a:rPr>
              <a:t>of time.”</a:t>
            </a:r>
            <a:endParaRPr lang="en-US" dirty="0"/>
          </a:p>
        </p:txBody>
      </p:sp>
    </p:spTree>
    <p:extLst>
      <p:ext uri="{BB962C8B-B14F-4D97-AF65-F5344CB8AC3E}">
        <p14:creationId xmlns:p14="http://schemas.microsoft.com/office/powerpoint/2010/main" val="1006659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ctrTitle" idx="4294967295"/>
          </p:nvPr>
        </p:nvSpPr>
        <p:spPr>
          <a:xfrm>
            <a:off x="601057" y="572213"/>
            <a:ext cx="7772400" cy="894899"/>
          </a:xfrm>
          <a:prstGeom prst="rect">
            <a:avLst/>
          </a:prstGeom>
        </p:spPr>
        <p:txBody>
          <a:bodyPr lIns="91425" tIns="91425" rIns="91425" bIns="91425" anchor="b" anchorCtr="0">
            <a:noAutofit/>
          </a:bodyPr>
          <a:lstStyle/>
          <a:p>
            <a:pPr lvl="0" algn="ctr" rtl="0">
              <a:spcBef>
                <a:spcPts val="0"/>
              </a:spcBef>
              <a:buNone/>
            </a:pPr>
            <a:r>
              <a:rPr lang="en-GB" sz="4800" dirty="0">
                <a:solidFill>
                  <a:schemeClr val="accent1"/>
                </a:solidFill>
                <a:latin typeface="+mn-lt"/>
              </a:rPr>
              <a:t>244 hours</a:t>
            </a:r>
            <a:endParaRPr lang="en" sz="4800" dirty="0">
              <a:solidFill>
                <a:schemeClr val="accent1"/>
              </a:solidFill>
              <a:latin typeface="+mn-lt"/>
            </a:endParaRPr>
          </a:p>
        </p:txBody>
      </p:sp>
      <p:sp>
        <p:nvSpPr>
          <p:cNvPr id="279" name="Shape 279"/>
          <p:cNvSpPr txBox="1">
            <a:spLocks noGrp="1"/>
          </p:cNvSpPr>
          <p:nvPr>
            <p:ph type="subTitle" idx="4294967295"/>
          </p:nvPr>
        </p:nvSpPr>
        <p:spPr>
          <a:xfrm>
            <a:off x="601057" y="1183122"/>
            <a:ext cx="7772400" cy="463200"/>
          </a:xfrm>
          <a:prstGeom prst="rect">
            <a:avLst/>
          </a:prstGeom>
        </p:spPr>
        <p:txBody>
          <a:bodyPr lIns="91425" tIns="91425" rIns="91425" bIns="91425" anchor="t" anchorCtr="0">
            <a:noAutofit/>
          </a:bodyPr>
          <a:lstStyle/>
          <a:p>
            <a:pPr lvl="0" algn="ctr" rtl="0">
              <a:spcBef>
                <a:spcPts val="0"/>
              </a:spcBef>
              <a:buNone/>
            </a:pPr>
            <a:r>
              <a:rPr lang="en-GB" sz="1800" dirty="0"/>
              <a:t>time for average US Internet user to read </a:t>
            </a:r>
          </a:p>
          <a:p>
            <a:pPr lvl="0" algn="ctr" rtl="0">
              <a:spcBef>
                <a:spcPts val="0"/>
              </a:spcBef>
              <a:buNone/>
            </a:pPr>
            <a:r>
              <a:rPr lang="en-GB" sz="1800" dirty="0"/>
              <a:t>their relevant privacy policies for a year</a:t>
            </a:r>
            <a:endParaRPr lang="en" sz="1800" dirty="0"/>
          </a:p>
        </p:txBody>
      </p:sp>
      <p:sp>
        <p:nvSpPr>
          <p:cNvPr id="280" name="Shape 280"/>
          <p:cNvSpPr txBox="1">
            <a:spLocks noGrp="1"/>
          </p:cNvSpPr>
          <p:nvPr>
            <p:ph type="ctrTitle" idx="4294967295"/>
          </p:nvPr>
        </p:nvSpPr>
        <p:spPr>
          <a:xfrm>
            <a:off x="685800" y="3543456"/>
            <a:ext cx="7772400" cy="894899"/>
          </a:xfrm>
          <a:prstGeom prst="rect">
            <a:avLst/>
          </a:prstGeom>
        </p:spPr>
        <p:txBody>
          <a:bodyPr lIns="91425" tIns="91425" rIns="91425" bIns="91425" anchor="b" anchorCtr="0">
            <a:noAutofit/>
          </a:bodyPr>
          <a:lstStyle/>
          <a:p>
            <a:pPr lvl="0" algn="ctr" rtl="0">
              <a:spcBef>
                <a:spcPts val="0"/>
              </a:spcBef>
              <a:buNone/>
            </a:pPr>
            <a:r>
              <a:rPr lang="en-GB" sz="4800" dirty="0">
                <a:highlight>
                  <a:srgbClr val="800080"/>
                </a:highlight>
                <a:latin typeface="+mn-lt"/>
              </a:rPr>
              <a:t>6 million person years</a:t>
            </a:r>
            <a:endParaRPr lang="en" sz="4800" dirty="0">
              <a:highlight>
                <a:srgbClr val="800080"/>
              </a:highlight>
              <a:latin typeface="+mn-lt"/>
            </a:endParaRPr>
          </a:p>
        </p:txBody>
      </p:sp>
      <p:sp>
        <p:nvSpPr>
          <p:cNvPr id="282" name="Shape 282"/>
          <p:cNvSpPr txBox="1">
            <a:spLocks noGrp="1"/>
          </p:cNvSpPr>
          <p:nvPr>
            <p:ph type="ctrTitle" idx="4294967295"/>
          </p:nvPr>
        </p:nvSpPr>
        <p:spPr>
          <a:xfrm>
            <a:off x="513413" y="2124300"/>
            <a:ext cx="7772400" cy="894899"/>
          </a:xfrm>
          <a:prstGeom prst="rect">
            <a:avLst/>
          </a:prstGeom>
        </p:spPr>
        <p:txBody>
          <a:bodyPr lIns="91425" tIns="91425" rIns="91425" bIns="91425" anchor="b" anchorCtr="0">
            <a:noAutofit/>
          </a:bodyPr>
          <a:lstStyle/>
          <a:p>
            <a:pPr lvl="0" algn="ctr" rtl="0">
              <a:spcBef>
                <a:spcPts val="0"/>
              </a:spcBef>
              <a:buNone/>
            </a:pPr>
            <a:r>
              <a:rPr lang="en-GB" sz="4800" dirty="0">
                <a:solidFill>
                  <a:schemeClr val="accent1"/>
                </a:solidFill>
                <a:latin typeface="+mn-lt"/>
              </a:rPr>
              <a:t>54 billion hours</a:t>
            </a:r>
            <a:endParaRPr lang="en" sz="4800" dirty="0">
              <a:solidFill>
                <a:schemeClr val="accent1"/>
              </a:solidFill>
              <a:latin typeface="+mn-lt"/>
            </a:endParaRPr>
          </a:p>
        </p:txBody>
      </p:sp>
      <p:sp>
        <p:nvSpPr>
          <p:cNvPr id="283" name="Shape 283"/>
          <p:cNvSpPr txBox="1">
            <a:spLocks noGrp="1"/>
          </p:cNvSpPr>
          <p:nvPr>
            <p:ph type="subTitle" idx="4294967295"/>
          </p:nvPr>
        </p:nvSpPr>
        <p:spPr>
          <a:xfrm>
            <a:off x="513413" y="2735209"/>
            <a:ext cx="7772400" cy="463200"/>
          </a:xfrm>
          <a:prstGeom prst="rect">
            <a:avLst/>
          </a:prstGeom>
        </p:spPr>
        <p:txBody>
          <a:bodyPr lIns="91425" tIns="91425" rIns="91425" bIns="91425" anchor="t" anchorCtr="0">
            <a:noAutofit/>
          </a:bodyPr>
          <a:lstStyle/>
          <a:p>
            <a:pPr lvl="0" algn="ctr" rtl="0">
              <a:spcBef>
                <a:spcPts val="0"/>
              </a:spcBef>
              <a:buNone/>
            </a:pPr>
            <a:r>
              <a:rPr lang="en-GB" sz="1800" dirty="0"/>
              <a:t>for all US users</a:t>
            </a:r>
            <a:endParaRPr lang="en" sz="1800" dirty="0"/>
          </a:p>
        </p:txBody>
      </p:sp>
      <p:sp>
        <p:nvSpPr>
          <p:cNvPr id="15" name="Rectangle 14"/>
          <p:cNvSpPr/>
          <p:nvPr/>
        </p:nvSpPr>
        <p:spPr>
          <a:xfrm>
            <a:off x="0" y="4857906"/>
            <a:ext cx="8373457" cy="230832"/>
          </a:xfrm>
          <a:prstGeom prst="rect">
            <a:avLst/>
          </a:prstGeom>
        </p:spPr>
        <p:txBody>
          <a:bodyPr wrap="square">
            <a:spAutoFit/>
          </a:bodyPr>
          <a:lstStyle/>
          <a:p>
            <a:pPr algn="r"/>
            <a:r>
              <a:rPr lang="en-US" sz="900" dirty="0">
                <a:solidFill>
                  <a:schemeClr val="accent2">
                    <a:lumMod val="40000"/>
                    <a:lumOff val="60000"/>
                  </a:schemeClr>
                </a:solidFill>
                <a:ea typeface="Quattrocento Sans" charset="0"/>
                <a:cs typeface="Quattrocento Sans" charset="0"/>
              </a:rPr>
              <a:t>McDonald, A. and </a:t>
            </a:r>
            <a:r>
              <a:rPr lang="en-US" sz="900" dirty="0" err="1">
                <a:solidFill>
                  <a:schemeClr val="accent2">
                    <a:lumMod val="40000"/>
                    <a:lumOff val="60000"/>
                  </a:schemeClr>
                </a:solidFill>
                <a:ea typeface="Quattrocento Sans" charset="0"/>
                <a:cs typeface="Quattrocento Sans" charset="0"/>
              </a:rPr>
              <a:t>Cranor</a:t>
            </a:r>
            <a:r>
              <a:rPr lang="en-US" sz="900" dirty="0">
                <a:solidFill>
                  <a:schemeClr val="accent2">
                    <a:lumMod val="40000"/>
                    <a:lumOff val="60000"/>
                  </a:schemeClr>
                </a:solidFill>
                <a:ea typeface="Quattrocento Sans" charset="0"/>
                <a:cs typeface="Quattrocento Sans" charset="0"/>
              </a:rPr>
              <a:t>, L. The Cost of Reading Privacy Policies. </a:t>
            </a:r>
            <a:r>
              <a:rPr lang="en-US" sz="900" i="1" dirty="0">
                <a:solidFill>
                  <a:schemeClr val="accent2">
                    <a:lumMod val="40000"/>
                    <a:lumOff val="60000"/>
                  </a:schemeClr>
                </a:solidFill>
                <a:ea typeface="Quattrocento Sans" charset="0"/>
                <a:cs typeface="Quattrocento Sans" charset="0"/>
              </a:rPr>
              <a:t>I/S: A Journal of Law and Policy for the Information Society. </a:t>
            </a:r>
            <a:r>
              <a:rPr lang="en-US" sz="900" dirty="0">
                <a:solidFill>
                  <a:schemeClr val="accent2">
                    <a:lumMod val="40000"/>
                    <a:lumOff val="60000"/>
                  </a:schemeClr>
                </a:solidFill>
                <a:ea typeface="Quattrocento Sans" charset="0"/>
                <a:cs typeface="Quattrocento Sans" charset="0"/>
              </a:rPr>
              <a:t>2008 Privacy Year in Review issue.</a:t>
            </a:r>
          </a:p>
        </p:txBody>
      </p:sp>
    </p:spTree>
    <p:extLst>
      <p:ext uri="{BB962C8B-B14F-4D97-AF65-F5344CB8AC3E}">
        <p14:creationId xmlns:p14="http://schemas.microsoft.com/office/powerpoint/2010/main" val="3140988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C9B1F2-3DFC-264D-9242-E8F5FAE2B506}"/>
              </a:ext>
            </a:extLst>
          </p:cNvPr>
          <p:cNvSpPr txBox="1"/>
          <p:nvPr/>
        </p:nvSpPr>
        <p:spPr>
          <a:xfrm>
            <a:off x="3427295" y="2371695"/>
            <a:ext cx="2289409" cy="400110"/>
          </a:xfrm>
          <a:prstGeom prst="rect">
            <a:avLst/>
          </a:prstGeom>
          <a:noFill/>
        </p:spPr>
        <p:txBody>
          <a:bodyPr wrap="none" rtlCol="0">
            <a:spAutoFit/>
          </a:bodyPr>
          <a:lstStyle/>
          <a:p>
            <a:r>
              <a:rPr lang="en-US" sz="2000" dirty="0">
                <a:solidFill>
                  <a:schemeClr val="accent1"/>
                </a:solidFill>
              </a:rPr>
              <a:t>Is Consent Possible?</a:t>
            </a:r>
          </a:p>
        </p:txBody>
      </p:sp>
    </p:spTree>
    <p:extLst>
      <p:ext uri="{BB962C8B-B14F-4D97-AF65-F5344CB8AC3E}">
        <p14:creationId xmlns:p14="http://schemas.microsoft.com/office/powerpoint/2010/main" val="2550763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137645-F7D0-C946-8428-8C0009E3B034}"/>
              </a:ext>
            </a:extLst>
          </p:cNvPr>
          <p:cNvSpPr/>
          <p:nvPr/>
        </p:nvSpPr>
        <p:spPr>
          <a:xfrm>
            <a:off x="344245" y="498521"/>
            <a:ext cx="8444753" cy="4475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E04E2FDA-52EF-D14F-AD92-9E122ED8E65E}"/>
              </a:ext>
            </a:extLst>
          </p:cNvPr>
          <p:cNvSpPr>
            <a:spLocks noGrp="1"/>
          </p:cNvSpPr>
          <p:nvPr>
            <p:ph type="subTitle" idx="4294967295"/>
          </p:nvPr>
        </p:nvSpPr>
        <p:spPr>
          <a:xfrm>
            <a:off x="344243" y="4540605"/>
            <a:ext cx="8455512" cy="442913"/>
          </a:xfrm>
        </p:spPr>
        <p:txBody>
          <a:bodyPr/>
          <a:lstStyle/>
          <a:p>
            <a:pPr marL="0" indent="0" algn="ctr">
              <a:buNone/>
            </a:pPr>
            <a:r>
              <a:rPr lang="en-US" dirty="0">
                <a:solidFill>
                  <a:schemeClr val="accent2">
                    <a:lumMod val="20000"/>
                    <a:lumOff val="80000"/>
                  </a:schemeClr>
                </a:solidFill>
              </a:rPr>
              <a:t>WAS THIS REALISTIC IN 1998?</a:t>
            </a:r>
          </a:p>
        </p:txBody>
      </p:sp>
      <p:pic>
        <p:nvPicPr>
          <p:cNvPr id="7" name="Picture 6" descr="state.jpg">
            <a:extLst>
              <a:ext uri="{FF2B5EF4-FFF2-40B4-BE49-F238E27FC236}">
                <a16:creationId xmlns:a16="http://schemas.microsoft.com/office/drawing/2014/main" id="{B0B75655-1041-1F4D-AE16-41C990E8E3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6646" y="498521"/>
            <a:ext cx="7048485" cy="4032204"/>
          </a:xfrm>
          <a:prstGeom prst="rect">
            <a:avLst/>
          </a:prstGeom>
          <a:ln>
            <a:solidFill>
              <a:schemeClr val="accent1">
                <a:shade val="50000"/>
              </a:schemeClr>
            </a:solidFill>
          </a:ln>
        </p:spPr>
      </p:pic>
    </p:spTree>
    <p:extLst>
      <p:ext uri="{BB962C8B-B14F-4D97-AF65-F5344CB8AC3E}">
        <p14:creationId xmlns:p14="http://schemas.microsoft.com/office/powerpoint/2010/main" val="3575099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1EB776-4522-684B-B38F-D34115ED421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85ADFDED-1405-A048-A39D-200168A5832A}"/>
              </a:ext>
            </a:extLst>
          </p:cNvPr>
          <p:cNvSpPr/>
          <p:nvPr/>
        </p:nvSpPr>
        <p:spPr>
          <a:xfrm>
            <a:off x="0" y="451362"/>
            <a:ext cx="9143999" cy="890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F2B1D2E5-E8F5-CB46-A4DE-DE19BA4D76BB}"/>
              </a:ext>
            </a:extLst>
          </p:cNvPr>
          <p:cNvSpPr>
            <a:spLocks noGrp="1"/>
          </p:cNvSpPr>
          <p:nvPr>
            <p:ph type="title"/>
          </p:nvPr>
        </p:nvSpPr>
        <p:spPr/>
        <p:txBody>
          <a:bodyPr/>
          <a:lstStyle/>
          <a:p>
            <a:r>
              <a:rPr lang="en-US" dirty="0"/>
              <a:t>The </a:t>
            </a:r>
            <a:r>
              <a:rPr lang="en-US" dirty="0" err="1"/>
              <a:t>Datavores</a:t>
            </a:r>
            <a:endParaRPr lang="en-US" dirty="0"/>
          </a:p>
        </p:txBody>
      </p:sp>
      <p:sp>
        <p:nvSpPr>
          <p:cNvPr id="3" name="Rectangle 2">
            <a:extLst>
              <a:ext uri="{FF2B5EF4-FFF2-40B4-BE49-F238E27FC236}">
                <a16:creationId xmlns:a16="http://schemas.microsoft.com/office/drawing/2014/main" id="{C2D750CF-9F1F-4749-9F75-2F73247DA341}"/>
              </a:ext>
            </a:extLst>
          </p:cNvPr>
          <p:cNvSpPr/>
          <p:nvPr/>
        </p:nvSpPr>
        <p:spPr>
          <a:xfrm>
            <a:off x="1341618" y="4368971"/>
            <a:ext cx="6243403" cy="646331"/>
          </a:xfrm>
          <a:prstGeom prst="rect">
            <a:avLst/>
          </a:prstGeom>
          <a:solidFill>
            <a:schemeClr val="accent1"/>
          </a:solidFill>
        </p:spPr>
        <p:txBody>
          <a:bodyPr wrap="square">
            <a:spAutoFit/>
          </a:bodyPr>
          <a:lstStyle/>
          <a:p>
            <a:r>
              <a:rPr lang="en-US" dirty="0">
                <a:solidFill>
                  <a:schemeClr val="bg1"/>
                </a:solidFill>
                <a:latin typeface="Arial" charset="0"/>
              </a:rPr>
              <a:t>"Entertain us," it asks, "and we will give you what you want.”</a:t>
            </a:r>
          </a:p>
          <a:p>
            <a:pPr algn="r"/>
            <a:r>
              <a:rPr lang="en-US" dirty="0">
                <a:solidFill>
                  <a:schemeClr val="bg1"/>
                </a:solidFill>
                <a:latin typeface="Arial" charset="0"/>
              </a:rPr>
              <a:t>- Singularity Sky (2003), Charles </a:t>
            </a:r>
            <a:r>
              <a:rPr lang="en-US" dirty="0" err="1">
                <a:solidFill>
                  <a:schemeClr val="bg1"/>
                </a:solidFill>
                <a:latin typeface="Arial" charset="0"/>
              </a:rPr>
              <a:t>Stross</a:t>
            </a:r>
            <a:endParaRPr lang="en-US" dirty="0">
              <a:solidFill>
                <a:schemeClr val="bg1"/>
              </a:solidFill>
            </a:endParaRPr>
          </a:p>
        </p:txBody>
      </p:sp>
    </p:spTree>
    <p:extLst>
      <p:ext uri="{BB962C8B-B14F-4D97-AF65-F5344CB8AC3E}">
        <p14:creationId xmlns:p14="http://schemas.microsoft.com/office/powerpoint/2010/main" val="1205956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5">
            <a:extLst>
              <a:ext uri="{FF2B5EF4-FFF2-40B4-BE49-F238E27FC236}">
                <a16:creationId xmlns:a16="http://schemas.microsoft.com/office/drawing/2014/main" id="{237AE2A4-EC3E-0649-982F-D5B1D61AC14D}"/>
              </a:ext>
            </a:extLst>
          </p:cNvPr>
          <p:cNvSpPr txBox="1">
            <a:spLocks/>
          </p:cNvSpPr>
          <p:nvPr/>
        </p:nvSpPr>
        <p:spPr>
          <a:xfrm>
            <a:off x="1580679" y="2334186"/>
            <a:ext cx="6581466" cy="819899"/>
          </a:xfrm>
          <a:prstGeom prst="rect">
            <a:avLst/>
          </a:prstGeom>
        </p:spPr>
        <p:txBody>
          <a:bodyPr lIns="91425" tIns="91425" rIns="91425" bIns="91425" anchor="b" anchorCtr="0">
            <a:noAutofit/>
          </a:bodyPr>
          <a:lst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050" kern="1200">
                <a:solidFill>
                  <a:schemeClr val="tx2"/>
                </a:solidFill>
                <a:latin typeface="+mn-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a:lstStyle>
          <a:p>
            <a:pPr>
              <a:spcBef>
                <a:spcPts val="0"/>
              </a:spcBef>
              <a:buFont typeface="Wingdings 2" panose="05020102010507070707" pitchFamily="18" charset="2"/>
              <a:buNone/>
            </a:pPr>
            <a:r>
              <a:rPr lang="en-GB" sz="3200" dirty="0"/>
              <a:t>“If you’re not paying, </a:t>
            </a:r>
          </a:p>
          <a:p>
            <a:pPr>
              <a:spcBef>
                <a:spcPts val="0"/>
              </a:spcBef>
              <a:buFont typeface="Wingdings 2" panose="05020102010507070707" pitchFamily="18" charset="2"/>
              <a:buNone/>
            </a:pPr>
            <a:r>
              <a:rPr lang="en-GB" sz="3200" dirty="0">
                <a:solidFill>
                  <a:schemeClr val="bg1"/>
                </a:solidFill>
              </a:rPr>
              <a:t>							</a:t>
            </a:r>
            <a:r>
              <a:rPr lang="en-GB" sz="3200" dirty="0">
                <a:solidFill>
                  <a:schemeClr val="bg1"/>
                </a:solidFill>
                <a:highlight>
                  <a:srgbClr val="800080"/>
                </a:highlight>
              </a:rPr>
              <a:t>you’re the product”</a:t>
            </a:r>
            <a:endParaRPr lang="en" sz="3200" dirty="0">
              <a:solidFill>
                <a:schemeClr val="bg1"/>
              </a:solidFill>
              <a:highlight>
                <a:srgbClr val="800080"/>
              </a:highlight>
            </a:endParaRPr>
          </a:p>
        </p:txBody>
      </p:sp>
    </p:spTree>
    <p:extLst>
      <p:ext uri="{BB962C8B-B14F-4D97-AF65-F5344CB8AC3E}">
        <p14:creationId xmlns:p14="http://schemas.microsoft.com/office/powerpoint/2010/main" val="1191969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A318A-88EF-E449-983A-3BC85386B015}"/>
              </a:ext>
            </a:extLst>
          </p:cNvPr>
          <p:cNvSpPr>
            <a:spLocks noGrp="1"/>
          </p:cNvSpPr>
          <p:nvPr>
            <p:ph type="title"/>
          </p:nvPr>
        </p:nvSpPr>
        <p:spPr/>
        <p:txBody>
          <a:bodyPr/>
          <a:lstStyle/>
          <a:p>
            <a:r>
              <a:rPr lang="en-US" dirty="0">
                <a:solidFill>
                  <a:schemeClr val="accent1"/>
                </a:solidFill>
              </a:rPr>
              <a:t>The Internet of Shit</a:t>
            </a:r>
          </a:p>
        </p:txBody>
      </p:sp>
      <p:pic>
        <p:nvPicPr>
          <p:cNvPr id="4" name="Content Placeholder 3">
            <a:extLst>
              <a:ext uri="{FF2B5EF4-FFF2-40B4-BE49-F238E27FC236}">
                <a16:creationId xmlns:a16="http://schemas.microsoft.com/office/drawing/2014/main" id="{1DEF0076-BD5D-8E4A-8607-60CCEB6B2E30}"/>
              </a:ext>
            </a:extLst>
          </p:cNvPr>
          <p:cNvPicPr>
            <a:picLocks noGrp="1" noChangeAspect="1"/>
          </p:cNvPicPr>
          <p:nvPr>
            <p:ph sz="quarter" idx="13"/>
          </p:nvPr>
        </p:nvPicPr>
        <p:blipFill>
          <a:blip r:embed="rId2"/>
          <a:stretch>
            <a:fillRect/>
          </a:stretch>
        </p:blipFill>
        <p:spPr>
          <a:xfrm>
            <a:off x="1279879" y="973138"/>
            <a:ext cx="6584243" cy="3703637"/>
          </a:xfrm>
        </p:spPr>
      </p:pic>
      <p:pic>
        <p:nvPicPr>
          <p:cNvPr id="5" name="Picture 4">
            <a:extLst>
              <a:ext uri="{FF2B5EF4-FFF2-40B4-BE49-F238E27FC236}">
                <a16:creationId xmlns:a16="http://schemas.microsoft.com/office/drawing/2014/main" id="{6A6FBB95-9E0C-A745-86F7-FEEE398E3D7E}"/>
              </a:ext>
            </a:extLst>
          </p:cNvPr>
          <p:cNvPicPr>
            <a:picLocks noChangeAspect="1"/>
          </p:cNvPicPr>
          <p:nvPr/>
        </p:nvPicPr>
        <p:blipFill>
          <a:blip r:embed="rId3"/>
          <a:stretch>
            <a:fillRect/>
          </a:stretch>
        </p:blipFill>
        <p:spPr>
          <a:xfrm>
            <a:off x="0" y="0"/>
            <a:ext cx="9144000" cy="5143500"/>
          </a:xfrm>
          <a:prstGeom prst="rect">
            <a:avLst/>
          </a:prstGeom>
        </p:spPr>
      </p:pic>
      <p:pic>
        <p:nvPicPr>
          <p:cNvPr id="6" name="Picture 5">
            <a:extLst>
              <a:ext uri="{FF2B5EF4-FFF2-40B4-BE49-F238E27FC236}">
                <a16:creationId xmlns:a16="http://schemas.microsoft.com/office/drawing/2014/main" id="{70C89DAB-A9E3-524A-A984-568650D990FE}"/>
              </a:ext>
            </a:extLst>
          </p:cNvPr>
          <p:cNvPicPr>
            <a:picLocks noChangeAspect="1"/>
          </p:cNvPicPr>
          <p:nvPr/>
        </p:nvPicPr>
        <p:blipFill>
          <a:blip r:embed="rId4"/>
          <a:stretch>
            <a:fillRect/>
          </a:stretch>
        </p:blipFill>
        <p:spPr>
          <a:xfrm>
            <a:off x="6977736" y="466726"/>
            <a:ext cx="1826810" cy="2894160"/>
          </a:xfrm>
          <a:prstGeom prst="rect">
            <a:avLst/>
          </a:prstGeom>
        </p:spPr>
      </p:pic>
      <p:pic>
        <p:nvPicPr>
          <p:cNvPr id="7" name="Picture 6">
            <a:extLst>
              <a:ext uri="{FF2B5EF4-FFF2-40B4-BE49-F238E27FC236}">
                <a16:creationId xmlns:a16="http://schemas.microsoft.com/office/drawing/2014/main" id="{7B6D95B1-4FC5-634E-B56F-09D6E5AA92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64" y="816963"/>
            <a:ext cx="4702706" cy="5246557"/>
          </a:xfrm>
          <a:prstGeom prst="rect">
            <a:avLst/>
          </a:prstGeom>
        </p:spPr>
      </p:pic>
      <p:pic>
        <p:nvPicPr>
          <p:cNvPr id="8" name="Picture 7">
            <a:extLst>
              <a:ext uri="{FF2B5EF4-FFF2-40B4-BE49-F238E27FC236}">
                <a16:creationId xmlns:a16="http://schemas.microsoft.com/office/drawing/2014/main" id="{B8587877-4828-FA49-A289-05F6144BA62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2679" y="2259371"/>
            <a:ext cx="4834074" cy="7059283"/>
          </a:xfrm>
          <a:prstGeom prst="rect">
            <a:avLst/>
          </a:prstGeom>
        </p:spPr>
      </p:pic>
      <p:pic>
        <p:nvPicPr>
          <p:cNvPr id="9" name="Picture 8">
            <a:extLst>
              <a:ext uri="{FF2B5EF4-FFF2-40B4-BE49-F238E27FC236}">
                <a16:creationId xmlns:a16="http://schemas.microsoft.com/office/drawing/2014/main" id="{E5E0DCB7-A9D7-3C4D-936F-E0288FF32A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54876" y="3360730"/>
            <a:ext cx="5063632" cy="5143500"/>
          </a:xfrm>
          <a:prstGeom prst="rect">
            <a:avLst/>
          </a:prstGeom>
        </p:spPr>
      </p:pic>
    </p:spTree>
    <p:extLst>
      <p:ext uri="{BB962C8B-B14F-4D97-AF65-F5344CB8AC3E}">
        <p14:creationId xmlns:p14="http://schemas.microsoft.com/office/powerpoint/2010/main" val="539458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D2E5-E8F5-CB46-A4DE-DE19BA4D76BB}"/>
              </a:ext>
            </a:extLst>
          </p:cNvPr>
          <p:cNvSpPr>
            <a:spLocks noGrp="1"/>
          </p:cNvSpPr>
          <p:nvPr>
            <p:ph type="title"/>
          </p:nvPr>
        </p:nvSpPr>
        <p:spPr/>
        <p:txBody>
          <a:bodyPr/>
          <a:lstStyle/>
          <a:p>
            <a:r>
              <a:rPr lang="en-US" dirty="0"/>
              <a:t>Mass Surveillance</a:t>
            </a:r>
          </a:p>
        </p:txBody>
      </p:sp>
      <p:pic>
        <p:nvPicPr>
          <p:cNvPr id="4" name="Picture 3" descr="Screen Shot 2015-10-11 at 21.38.19.png">
            <a:extLst>
              <a:ext uri="{FF2B5EF4-FFF2-40B4-BE49-F238E27FC236}">
                <a16:creationId xmlns:a16="http://schemas.microsoft.com/office/drawing/2014/main" id="{83E3A97B-7D1C-034B-82B8-B240B9685B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37481" y="-86030"/>
            <a:ext cx="5400633" cy="6065704"/>
          </a:xfrm>
          <a:prstGeom prst="rect">
            <a:avLst/>
          </a:prstGeom>
        </p:spPr>
      </p:pic>
      <p:sp>
        <p:nvSpPr>
          <p:cNvPr id="5" name="Rectangle 4">
            <a:extLst>
              <a:ext uri="{FF2B5EF4-FFF2-40B4-BE49-F238E27FC236}">
                <a16:creationId xmlns:a16="http://schemas.microsoft.com/office/drawing/2014/main" id="{5EB40CA1-2404-1148-B677-7078219A7ACA}"/>
              </a:ext>
            </a:extLst>
          </p:cNvPr>
          <p:cNvSpPr/>
          <p:nvPr/>
        </p:nvSpPr>
        <p:spPr>
          <a:xfrm>
            <a:off x="-164302" y="3647774"/>
            <a:ext cx="3312236" cy="1077218"/>
          </a:xfrm>
          <a:prstGeom prst="rect">
            <a:avLst/>
          </a:prstGeom>
        </p:spPr>
        <p:txBody>
          <a:bodyPr wrap="square">
            <a:spAutoFit/>
          </a:bodyPr>
          <a:lstStyle/>
          <a:p>
            <a:pPr lvl="1"/>
            <a:r>
              <a:rPr lang="en-US" sz="1600" dirty="0">
                <a:ea typeface="Quattrocento Sans" charset="0"/>
                <a:cs typeface="Quattrocento Sans" charset="0"/>
              </a:rPr>
              <a:t>Mass surveillance, by commercial </a:t>
            </a:r>
            <a:r>
              <a:rPr lang="en-US" sz="1600" dirty="0" err="1">
                <a:ea typeface="Quattrocento Sans" charset="0"/>
                <a:cs typeface="Quattrocento Sans" charset="0"/>
              </a:rPr>
              <a:t>organisations</a:t>
            </a:r>
            <a:r>
              <a:rPr lang="en-US" sz="1600" dirty="0">
                <a:ea typeface="Quattrocento Sans" charset="0"/>
                <a:cs typeface="Quattrocento Sans" charset="0"/>
              </a:rPr>
              <a:t> and governments, have led some to proclaim the </a:t>
            </a:r>
            <a:r>
              <a:rPr lang="en-GB" sz="1600" b="1" dirty="0">
                <a:solidFill>
                  <a:schemeClr val="accent1"/>
                </a:solidFill>
                <a:ea typeface="Quattrocento Sans" charset="0"/>
                <a:cs typeface="Quattrocento Sans" charset="0"/>
              </a:rPr>
              <a:t>death of privacy</a:t>
            </a:r>
            <a:endParaRPr lang="en-US" sz="1600" b="1" dirty="0">
              <a:solidFill>
                <a:schemeClr val="accent1"/>
              </a:solidFill>
              <a:ea typeface="Quattrocento Sans" charset="0"/>
              <a:cs typeface="Quattrocento Sans" charset="0"/>
            </a:endParaRPr>
          </a:p>
        </p:txBody>
      </p:sp>
    </p:spTree>
    <p:extLst>
      <p:ext uri="{BB962C8B-B14F-4D97-AF65-F5344CB8AC3E}">
        <p14:creationId xmlns:p14="http://schemas.microsoft.com/office/powerpoint/2010/main" val="409556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D2E5-E8F5-CB46-A4DE-DE19BA4D76BB}"/>
              </a:ext>
            </a:extLst>
          </p:cNvPr>
          <p:cNvSpPr>
            <a:spLocks noGrp="1"/>
          </p:cNvSpPr>
          <p:nvPr>
            <p:ph type="title"/>
          </p:nvPr>
        </p:nvSpPr>
        <p:spPr/>
        <p:txBody>
          <a:bodyPr/>
          <a:lstStyle/>
          <a:p>
            <a:r>
              <a:rPr lang="en-US" dirty="0"/>
              <a:t>Mass Surveillance</a:t>
            </a:r>
          </a:p>
        </p:txBody>
      </p:sp>
      <p:sp>
        <p:nvSpPr>
          <p:cNvPr id="3" name="TextBox 2">
            <a:extLst>
              <a:ext uri="{FF2B5EF4-FFF2-40B4-BE49-F238E27FC236}">
                <a16:creationId xmlns:a16="http://schemas.microsoft.com/office/drawing/2014/main" id="{7E3A0BC7-0090-4847-8DD0-EB326BAEDA52}"/>
              </a:ext>
            </a:extLst>
          </p:cNvPr>
          <p:cNvSpPr txBox="1"/>
          <p:nvPr/>
        </p:nvSpPr>
        <p:spPr>
          <a:xfrm>
            <a:off x="1461541" y="1593683"/>
            <a:ext cx="6220917" cy="3023200"/>
          </a:xfrm>
          <a:prstGeom prst="rect">
            <a:avLst/>
          </a:prstGeom>
          <a:noFill/>
        </p:spPr>
        <p:txBody>
          <a:bodyPr wrap="square" rtlCol="0">
            <a:spAutoFit/>
          </a:bodyPr>
          <a:lstStyle/>
          <a:p>
            <a:pPr>
              <a:lnSpc>
                <a:spcPts val="2260"/>
              </a:lnSpc>
            </a:pPr>
            <a:r>
              <a:rPr lang="en-US" dirty="0"/>
              <a:t>“</a:t>
            </a:r>
            <a:r>
              <a:rPr lang="en-GB" b="1" dirty="0">
                <a:solidFill>
                  <a:schemeClr val="accent1"/>
                </a:solidFill>
              </a:rPr>
              <a:t>If you keep within the law</a:t>
            </a:r>
            <a:r>
              <a:rPr lang="en-GB" dirty="0"/>
              <a:t>, </a:t>
            </a:r>
          </a:p>
          <a:p>
            <a:pPr>
              <a:lnSpc>
                <a:spcPts val="2260"/>
              </a:lnSpc>
            </a:pPr>
            <a:r>
              <a:rPr lang="en-GB" dirty="0">
                <a:solidFill>
                  <a:schemeClr val="tx2"/>
                </a:solidFill>
              </a:rPr>
              <a:t>and the government keeps within the law, and its employees keep within the law, and the computer holding the database doesn’t screw up, and the system is carefully designed according to well-understood software engineering principles and maintained properly, and the government doesn’t scrimp on the outlay, and all the data are entered carefully, and the police are adequately trained to use the system, and the system isn’t hacked into and your identity isn’t stolen and the local hardware functions well, </a:t>
            </a:r>
          </a:p>
          <a:p>
            <a:pPr algn="r">
              <a:lnSpc>
                <a:spcPts val="2260"/>
              </a:lnSpc>
            </a:pPr>
            <a:r>
              <a:rPr lang="en-GB" b="1" dirty="0">
                <a:solidFill>
                  <a:schemeClr val="accent1"/>
                </a:solidFill>
              </a:rPr>
              <a:t>you have nothing to fear</a:t>
            </a:r>
            <a:r>
              <a:rPr lang="en-GB" dirty="0"/>
              <a:t>”</a:t>
            </a:r>
            <a:endParaRPr lang="en-US" dirty="0"/>
          </a:p>
        </p:txBody>
      </p:sp>
      <p:sp>
        <p:nvSpPr>
          <p:cNvPr id="5" name="Rectangle 4">
            <a:extLst>
              <a:ext uri="{FF2B5EF4-FFF2-40B4-BE49-F238E27FC236}">
                <a16:creationId xmlns:a16="http://schemas.microsoft.com/office/drawing/2014/main" id="{D150599A-C69D-184F-B6D8-FD8CF7595281}"/>
              </a:ext>
            </a:extLst>
          </p:cNvPr>
          <p:cNvSpPr/>
          <p:nvPr/>
        </p:nvSpPr>
        <p:spPr>
          <a:xfrm>
            <a:off x="276225" y="4814524"/>
            <a:ext cx="8552982" cy="230832"/>
          </a:xfrm>
          <a:prstGeom prst="rect">
            <a:avLst/>
          </a:prstGeom>
        </p:spPr>
        <p:txBody>
          <a:bodyPr wrap="square">
            <a:spAutoFit/>
          </a:bodyPr>
          <a:lstStyle/>
          <a:p>
            <a:pPr lvl="0" algn="r">
              <a:defRPr/>
            </a:pPr>
            <a:r>
              <a:rPr lang="en-GB" sz="900" dirty="0">
                <a:solidFill>
                  <a:srgbClr val="B2324B">
                    <a:lumMod val="40000"/>
                    <a:lumOff val="60000"/>
                  </a:srgbClr>
                </a:solidFill>
              </a:rPr>
              <a:t>O’Hara, K. and Stevens, D. (2006). </a:t>
            </a:r>
            <a:r>
              <a:rPr lang="en-GB" sz="900" dirty="0" err="1">
                <a:solidFill>
                  <a:srgbClr val="B2324B">
                    <a:lumMod val="40000"/>
                    <a:lumOff val="60000"/>
                  </a:srgbClr>
                </a:solidFill>
              </a:rPr>
              <a:t>inequality.com</a:t>
            </a:r>
            <a:r>
              <a:rPr lang="en-GB" sz="900" dirty="0">
                <a:solidFill>
                  <a:srgbClr val="B2324B">
                    <a:lumMod val="40000"/>
                    <a:lumOff val="60000"/>
                  </a:srgbClr>
                </a:solidFill>
              </a:rPr>
              <a:t>: Power, Poverty and the Digital Divide. </a:t>
            </a:r>
            <a:r>
              <a:rPr lang="en-GB" sz="900" dirty="0" err="1">
                <a:solidFill>
                  <a:srgbClr val="B2324B">
                    <a:lumMod val="40000"/>
                    <a:lumOff val="60000"/>
                  </a:srgbClr>
                </a:solidFill>
              </a:rPr>
              <a:t>Oneworld</a:t>
            </a:r>
            <a:r>
              <a:rPr lang="en-GB" sz="900" dirty="0">
                <a:solidFill>
                  <a:srgbClr val="B2324B">
                    <a:lumMod val="40000"/>
                    <a:lumOff val="60000"/>
                  </a:srgbClr>
                </a:solidFill>
              </a:rPr>
              <a:t>, Oxford. </a:t>
            </a:r>
          </a:p>
        </p:txBody>
      </p:sp>
      <p:grpSp>
        <p:nvGrpSpPr>
          <p:cNvPr id="8" name="Group 7">
            <a:extLst>
              <a:ext uri="{FF2B5EF4-FFF2-40B4-BE49-F238E27FC236}">
                <a16:creationId xmlns:a16="http://schemas.microsoft.com/office/drawing/2014/main" id="{95E86A2D-328B-844D-BC7F-F194F92A8D92}"/>
              </a:ext>
            </a:extLst>
          </p:cNvPr>
          <p:cNvGrpSpPr/>
          <p:nvPr/>
        </p:nvGrpSpPr>
        <p:grpSpPr>
          <a:xfrm>
            <a:off x="1461541" y="1941226"/>
            <a:ext cx="6220917" cy="599608"/>
            <a:chOff x="1461541" y="1941226"/>
            <a:chExt cx="6220917" cy="599608"/>
          </a:xfrm>
        </p:grpSpPr>
        <p:sp>
          <p:nvSpPr>
            <p:cNvPr id="6" name="Rectangle 5">
              <a:extLst>
                <a:ext uri="{FF2B5EF4-FFF2-40B4-BE49-F238E27FC236}">
                  <a16:creationId xmlns:a16="http://schemas.microsoft.com/office/drawing/2014/main" id="{A4BE6477-2DA4-EF4F-AFC1-A8DECB709F7A}"/>
                </a:ext>
              </a:extLst>
            </p:cNvPr>
            <p:cNvSpPr/>
            <p:nvPr/>
          </p:nvSpPr>
          <p:spPr>
            <a:xfrm>
              <a:off x="1461541" y="1941226"/>
              <a:ext cx="6220917" cy="299804"/>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94A068-AB25-F842-8D01-87304F88875F}"/>
                </a:ext>
              </a:extLst>
            </p:cNvPr>
            <p:cNvSpPr/>
            <p:nvPr/>
          </p:nvSpPr>
          <p:spPr>
            <a:xfrm>
              <a:off x="1461541" y="2241030"/>
              <a:ext cx="1431561" cy="299804"/>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DD4E23F6-F46C-9E4E-A81B-A1D0080A2E26}"/>
              </a:ext>
            </a:extLst>
          </p:cNvPr>
          <p:cNvGrpSpPr/>
          <p:nvPr/>
        </p:nvGrpSpPr>
        <p:grpSpPr>
          <a:xfrm>
            <a:off x="1461540" y="2214934"/>
            <a:ext cx="6100998" cy="613757"/>
            <a:chOff x="1461540" y="2214934"/>
            <a:chExt cx="6100998" cy="613757"/>
          </a:xfrm>
        </p:grpSpPr>
        <p:sp>
          <p:nvSpPr>
            <p:cNvPr id="9" name="Rectangle 8">
              <a:extLst>
                <a:ext uri="{FF2B5EF4-FFF2-40B4-BE49-F238E27FC236}">
                  <a16:creationId xmlns:a16="http://schemas.microsoft.com/office/drawing/2014/main" id="{4ACF06C2-6CEA-4A46-9CE0-4D8A92A58D4A}"/>
                </a:ext>
              </a:extLst>
            </p:cNvPr>
            <p:cNvSpPr/>
            <p:nvPr/>
          </p:nvSpPr>
          <p:spPr>
            <a:xfrm>
              <a:off x="2893102" y="2214934"/>
              <a:ext cx="4669436" cy="299804"/>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23DF7E-05A5-CC44-80E2-E0564B3BA019}"/>
                </a:ext>
              </a:extLst>
            </p:cNvPr>
            <p:cNvSpPr/>
            <p:nvPr/>
          </p:nvSpPr>
          <p:spPr>
            <a:xfrm>
              <a:off x="1461540" y="2528887"/>
              <a:ext cx="981857" cy="299804"/>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80163F-685A-5447-AB5E-8A5F27D8F66A}"/>
              </a:ext>
            </a:extLst>
          </p:cNvPr>
          <p:cNvGrpSpPr/>
          <p:nvPr/>
        </p:nvGrpSpPr>
        <p:grpSpPr>
          <a:xfrm>
            <a:off x="1461540" y="2517199"/>
            <a:ext cx="6100997" cy="893998"/>
            <a:chOff x="1461540" y="2517199"/>
            <a:chExt cx="6100997" cy="893998"/>
          </a:xfrm>
        </p:grpSpPr>
        <p:sp>
          <p:nvSpPr>
            <p:cNvPr id="12" name="Rectangle 11">
              <a:extLst>
                <a:ext uri="{FF2B5EF4-FFF2-40B4-BE49-F238E27FC236}">
                  <a16:creationId xmlns:a16="http://schemas.microsoft.com/office/drawing/2014/main" id="{B85150ED-C376-164B-A56B-5DEA5DC6A79C}"/>
                </a:ext>
              </a:extLst>
            </p:cNvPr>
            <p:cNvSpPr/>
            <p:nvPr/>
          </p:nvSpPr>
          <p:spPr>
            <a:xfrm>
              <a:off x="2443396" y="2517199"/>
              <a:ext cx="5119141" cy="299804"/>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79781CC-0B7E-BD4F-BCB4-2D9A4E995FC0}"/>
                </a:ext>
              </a:extLst>
            </p:cNvPr>
            <p:cNvSpPr/>
            <p:nvPr/>
          </p:nvSpPr>
          <p:spPr>
            <a:xfrm>
              <a:off x="1461540" y="2823965"/>
              <a:ext cx="6100997" cy="299804"/>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5E8DE14-3745-014F-B531-A598DDE45BF7}"/>
                </a:ext>
              </a:extLst>
            </p:cNvPr>
            <p:cNvSpPr/>
            <p:nvPr/>
          </p:nvSpPr>
          <p:spPr>
            <a:xfrm>
              <a:off x="1461540" y="3111393"/>
              <a:ext cx="899412" cy="299804"/>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9BCE2E3-CA00-3D45-BC18-34C821CE7FAA}"/>
              </a:ext>
            </a:extLst>
          </p:cNvPr>
          <p:cNvGrpSpPr/>
          <p:nvPr/>
        </p:nvGrpSpPr>
        <p:grpSpPr>
          <a:xfrm>
            <a:off x="1260423" y="3091913"/>
            <a:ext cx="6240905" cy="579793"/>
            <a:chOff x="1260423" y="3091913"/>
            <a:chExt cx="6240905" cy="579793"/>
          </a:xfrm>
        </p:grpSpPr>
        <p:sp>
          <p:nvSpPr>
            <p:cNvPr id="16" name="Rectangle 15">
              <a:extLst>
                <a:ext uri="{FF2B5EF4-FFF2-40B4-BE49-F238E27FC236}">
                  <a16:creationId xmlns:a16="http://schemas.microsoft.com/office/drawing/2014/main" id="{2030A303-2A54-3E4C-B6E9-5543EC5D6496}"/>
                </a:ext>
              </a:extLst>
            </p:cNvPr>
            <p:cNvSpPr/>
            <p:nvPr/>
          </p:nvSpPr>
          <p:spPr>
            <a:xfrm>
              <a:off x="2382187" y="3091913"/>
              <a:ext cx="5119141" cy="299804"/>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9483C7C-A147-9F4B-A73F-33B47132CA70}"/>
                </a:ext>
              </a:extLst>
            </p:cNvPr>
            <p:cNvSpPr/>
            <p:nvPr/>
          </p:nvSpPr>
          <p:spPr>
            <a:xfrm>
              <a:off x="1260423" y="3371902"/>
              <a:ext cx="3311577" cy="299804"/>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6250E2BD-3C21-5C40-8FE8-99A08115DB88}"/>
              </a:ext>
            </a:extLst>
          </p:cNvPr>
          <p:cNvGrpSpPr/>
          <p:nvPr/>
        </p:nvGrpSpPr>
        <p:grpSpPr>
          <a:xfrm>
            <a:off x="1440306" y="3395074"/>
            <a:ext cx="6242152" cy="571710"/>
            <a:chOff x="1440306" y="3395074"/>
            <a:chExt cx="6242152" cy="571710"/>
          </a:xfrm>
        </p:grpSpPr>
        <p:sp>
          <p:nvSpPr>
            <p:cNvPr id="19" name="Rectangle 18">
              <a:extLst>
                <a:ext uri="{FF2B5EF4-FFF2-40B4-BE49-F238E27FC236}">
                  <a16:creationId xmlns:a16="http://schemas.microsoft.com/office/drawing/2014/main" id="{56A394F9-D78D-DC44-9CAC-B0A10A41B125}"/>
                </a:ext>
              </a:extLst>
            </p:cNvPr>
            <p:cNvSpPr/>
            <p:nvPr/>
          </p:nvSpPr>
          <p:spPr>
            <a:xfrm>
              <a:off x="4593235" y="3395074"/>
              <a:ext cx="3089223" cy="299804"/>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5D826A8-4F00-2949-AA40-19177A657D62}"/>
                </a:ext>
              </a:extLst>
            </p:cNvPr>
            <p:cNvSpPr/>
            <p:nvPr/>
          </p:nvSpPr>
          <p:spPr>
            <a:xfrm>
              <a:off x="1440306" y="3666980"/>
              <a:ext cx="2517097" cy="299804"/>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3B9F3E41-1AA2-9D4E-A167-137DBAF429A7}"/>
              </a:ext>
            </a:extLst>
          </p:cNvPr>
          <p:cNvGrpSpPr/>
          <p:nvPr/>
        </p:nvGrpSpPr>
        <p:grpSpPr>
          <a:xfrm>
            <a:off x="1335373" y="3694588"/>
            <a:ext cx="6165955" cy="609321"/>
            <a:chOff x="1335373" y="3694588"/>
            <a:chExt cx="6165955" cy="609321"/>
          </a:xfrm>
        </p:grpSpPr>
        <p:sp>
          <p:nvSpPr>
            <p:cNvPr id="22" name="Rectangle 21">
              <a:extLst>
                <a:ext uri="{FF2B5EF4-FFF2-40B4-BE49-F238E27FC236}">
                  <a16:creationId xmlns:a16="http://schemas.microsoft.com/office/drawing/2014/main" id="{CDB2D24B-44AC-914D-9C58-D3BB6BA04778}"/>
                </a:ext>
              </a:extLst>
            </p:cNvPr>
            <p:cNvSpPr/>
            <p:nvPr/>
          </p:nvSpPr>
          <p:spPr>
            <a:xfrm>
              <a:off x="3978638" y="3694588"/>
              <a:ext cx="3522690" cy="299804"/>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ACC82D8-C5FB-454E-8A34-F35B56057247}"/>
                </a:ext>
              </a:extLst>
            </p:cNvPr>
            <p:cNvSpPr/>
            <p:nvPr/>
          </p:nvSpPr>
          <p:spPr>
            <a:xfrm>
              <a:off x="1335373" y="4004105"/>
              <a:ext cx="2517097" cy="299804"/>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A2693D96-1FEB-3642-B071-C47FC2B6DDDE}"/>
              </a:ext>
            </a:extLst>
          </p:cNvPr>
          <p:cNvSpPr/>
          <p:nvPr/>
        </p:nvSpPr>
        <p:spPr>
          <a:xfrm>
            <a:off x="3797508" y="3997749"/>
            <a:ext cx="3703820" cy="299804"/>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490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D2E5-E8F5-CB46-A4DE-DE19BA4D76BB}"/>
              </a:ext>
            </a:extLst>
          </p:cNvPr>
          <p:cNvSpPr>
            <a:spLocks noGrp="1"/>
          </p:cNvSpPr>
          <p:nvPr>
            <p:ph type="title"/>
          </p:nvPr>
        </p:nvSpPr>
        <p:spPr/>
        <p:txBody>
          <a:bodyPr/>
          <a:lstStyle/>
          <a:p>
            <a:r>
              <a:rPr lang="en-US" dirty="0"/>
              <a:t>Mass Surveillance</a:t>
            </a:r>
          </a:p>
        </p:txBody>
      </p:sp>
      <p:sp>
        <p:nvSpPr>
          <p:cNvPr id="7" name="Shape 251">
            <a:extLst>
              <a:ext uri="{FF2B5EF4-FFF2-40B4-BE49-F238E27FC236}">
                <a16:creationId xmlns:a16="http://schemas.microsoft.com/office/drawing/2014/main" id="{DBF1700A-48F4-1649-9E00-069970E26708}"/>
              </a:ext>
            </a:extLst>
          </p:cNvPr>
          <p:cNvSpPr/>
          <p:nvPr/>
        </p:nvSpPr>
        <p:spPr>
          <a:xfrm>
            <a:off x="1907771" y="1596827"/>
            <a:ext cx="7121907" cy="3332849"/>
          </a:xfrm>
          <a:custGeom>
            <a:avLst/>
            <a:gdLst/>
            <a:ahLst/>
            <a:cxnLst/>
            <a:rect l="0" t="0" r="0" b="0"/>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8" name="Shape 252">
            <a:extLst>
              <a:ext uri="{FF2B5EF4-FFF2-40B4-BE49-F238E27FC236}">
                <a16:creationId xmlns:a16="http://schemas.microsoft.com/office/drawing/2014/main" id="{28A45774-E2A7-894C-8D5A-9AC936FBE976}"/>
              </a:ext>
            </a:extLst>
          </p:cNvPr>
          <p:cNvSpPr txBox="1">
            <a:spLocks/>
          </p:cNvSpPr>
          <p:nvPr/>
        </p:nvSpPr>
        <p:spPr>
          <a:xfrm>
            <a:off x="234243" y="3100877"/>
            <a:ext cx="2111717" cy="1905838"/>
          </a:xfrm>
          <a:prstGeom prst="rect">
            <a:avLst/>
          </a:prstGeom>
        </p:spPr>
        <p:txBody>
          <a:bodyPr vert="horz" lIns="91425" tIns="91425" rIns="91425" bIns="91425" rtlCol="0" anchor="ctr" anchorCtr="0">
            <a:no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2400" cap="none" dirty="0">
                <a:solidFill>
                  <a:schemeClr val="accent1"/>
                </a:solidFill>
                <a:latin typeface="+mn-lt"/>
              </a:rPr>
              <a:t>2014 China announces plans for new </a:t>
            </a:r>
            <a:r>
              <a:rPr lang="en-GB" sz="2400" cap="none" dirty="0">
                <a:highlight>
                  <a:srgbClr val="800080"/>
                </a:highlight>
                <a:latin typeface="+mn-lt"/>
              </a:rPr>
              <a:t>social credit</a:t>
            </a:r>
            <a:r>
              <a:rPr lang="en-GB" sz="2400" cap="none" dirty="0">
                <a:latin typeface="+mn-lt"/>
              </a:rPr>
              <a:t> </a:t>
            </a:r>
            <a:r>
              <a:rPr lang="en-GB" sz="2400" cap="none" dirty="0">
                <a:solidFill>
                  <a:schemeClr val="accent1"/>
                </a:solidFill>
                <a:latin typeface="+mn-lt"/>
              </a:rPr>
              <a:t>system </a:t>
            </a:r>
            <a:endParaRPr lang="en" sz="2400" cap="none" dirty="0">
              <a:solidFill>
                <a:schemeClr val="accent1"/>
              </a:solidFill>
              <a:highlight>
                <a:srgbClr val="FFCD00"/>
              </a:highlight>
              <a:latin typeface="+mn-lt"/>
            </a:endParaRPr>
          </a:p>
        </p:txBody>
      </p:sp>
      <p:pic>
        <p:nvPicPr>
          <p:cNvPr id="9" name="Picture 8">
            <a:extLst>
              <a:ext uri="{FF2B5EF4-FFF2-40B4-BE49-F238E27FC236}">
                <a16:creationId xmlns:a16="http://schemas.microsoft.com/office/drawing/2014/main" id="{F2D63CA8-84E6-574B-BECC-C0A9CA6BC8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41118" y="2209628"/>
            <a:ext cx="1180617" cy="891249"/>
          </a:xfrm>
          <a:prstGeom prst="rect">
            <a:avLst/>
          </a:prstGeom>
        </p:spPr>
      </p:pic>
    </p:spTree>
    <p:extLst>
      <p:ext uri="{BB962C8B-B14F-4D97-AF65-F5344CB8AC3E}">
        <p14:creationId xmlns:p14="http://schemas.microsoft.com/office/powerpoint/2010/main" val="1180907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D2E5-E8F5-CB46-A4DE-DE19BA4D76BB}"/>
              </a:ext>
            </a:extLst>
          </p:cNvPr>
          <p:cNvSpPr>
            <a:spLocks noGrp="1"/>
          </p:cNvSpPr>
          <p:nvPr>
            <p:ph type="title"/>
          </p:nvPr>
        </p:nvSpPr>
        <p:spPr/>
        <p:txBody>
          <a:bodyPr/>
          <a:lstStyle/>
          <a:p>
            <a:r>
              <a:rPr lang="en-US" dirty="0"/>
              <a:t>Mass Surveillance</a:t>
            </a:r>
          </a:p>
        </p:txBody>
      </p:sp>
      <p:sp>
        <p:nvSpPr>
          <p:cNvPr id="3" name="Rectangle 2">
            <a:extLst>
              <a:ext uri="{FF2B5EF4-FFF2-40B4-BE49-F238E27FC236}">
                <a16:creationId xmlns:a16="http://schemas.microsoft.com/office/drawing/2014/main" id="{218FF5B7-0D01-F54B-9D13-29FE69CEE32A}"/>
              </a:ext>
            </a:extLst>
          </p:cNvPr>
          <p:cNvSpPr/>
          <p:nvPr/>
        </p:nvSpPr>
        <p:spPr>
          <a:xfrm>
            <a:off x="208683" y="4432217"/>
            <a:ext cx="8499423" cy="369332"/>
          </a:xfrm>
          <a:prstGeom prst="rect">
            <a:avLst/>
          </a:prstGeom>
        </p:spPr>
        <p:txBody>
          <a:bodyPr wrap="square">
            <a:spAutoFit/>
          </a:bodyPr>
          <a:lstStyle/>
          <a:p>
            <a:r>
              <a:rPr lang="en-US" sz="900" dirty="0">
                <a:solidFill>
                  <a:schemeClr val="accent2">
                    <a:lumMod val="40000"/>
                    <a:lumOff val="60000"/>
                  </a:schemeClr>
                </a:solidFill>
              </a:rPr>
              <a:t>Angwin, J., Larson, J., </a:t>
            </a:r>
            <a:r>
              <a:rPr lang="en-US" sz="900" dirty="0" err="1">
                <a:solidFill>
                  <a:schemeClr val="accent2">
                    <a:lumMod val="40000"/>
                    <a:lumOff val="60000"/>
                  </a:schemeClr>
                </a:solidFill>
              </a:rPr>
              <a:t>Mattu</a:t>
            </a:r>
            <a:r>
              <a:rPr lang="en-US" sz="900" dirty="0">
                <a:solidFill>
                  <a:schemeClr val="accent2">
                    <a:lumMod val="40000"/>
                    <a:lumOff val="60000"/>
                  </a:schemeClr>
                </a:solidFill>
              </a:rPr>
              <a:t>, S. and Kirchner, L. (2016). Machine Bias: There’s Software Used Across the Country to Predict Future Criminals. And It’s Biased Against Blacks. </a:t>
            </a:r>
            <a:r>
              <a:rPr lang="en-US" sz="900" dirty="0" err="1">
                <a:solidFill>
                  <a:schemeClr val="accent2">
                    <a:lumMod val="40000"/>
                    <a:lumOff val="60000"/>
                  </a:schemeClr>
                </a:solidFill>
              </a:rPr>
              <a:t>Propublica</a:t>
            </a:r>
            <a:r>
              <a:rPr lang="en-US" sz="900" dirty="0">
                <a:solidFill>
                  <a:schemeClr val="accent2">
                    <a:lumMod val="40000"/>
                    <a:lumOff val="60000"/>
                  </a:schemeClr>
                </a:solidFill>
              </a:rPr>
              <a:t>.  Available at: https://</a:t>
            </a:r>
            <a:r>
              <a:rPr lang="en-US" sz="900" dirty="0" err="1">
                <a:solidFill>
                  <a:schemeClr val="accent2">
                    <a:lumMod val="40000"/>
                    <a:lumOff val="60000"/>
                  </a:schemeClr>
                </a:solidFill>
              </a:rPr>
              <a:t>www.propublica.org</a:t>
            </a:r>
            <a:r>
              <a:rPr lang="en-US" sz="900" dirty="0">
                <a:solidFill>
                  <a:schemeClr val="accent2">
                    <a:lumMod val="40000"/>
                    <a:lumOff val="60000"/>
                  </a:schemeClr>
                </a:solidFill>
              </a:rPr>
              <a:t>/article/machine-bias-risk-assessments-in- criminal-sentencing</a:t>
            </a:r>
          </a:p>
        </p:txBody>
      </p:sp>
      <p:sp>
        <p:nvSpPr>
          <p:cNvPr id="11" name="Rectangle 10">
            <a:extLst>
              <a:ext uri="{FF2B5EF4-FFF2-40B4-BE49-F238E27FC236}">
                <a16:creationId xmlns:a16="http://schemas.microsoft.com/office/drawing/2014/main" id="{4A2452E5-D814-6949-8C24-661AC130D8D6}"/>
              </a:ext>
            </a:extLst>
          </p:cNvPr>
          <p:cNvSpPr/>
          <p:nvPr/>
        </p:nvSpPr>
        <p:spPr>
          <a:xfrm>
            <a:off x="208682" y="4719528"/>
            <a:ext cx="8499423" cy="369332"/>
          </a:xfrm>
          <a:prstGeom prst="rect">
            <a:avLst/>
          </a:prstGeom>
        </p:spPr>
        <p:txBody>
          <a:bodyPr wrap="square">
            <a:spAutoFit/>
          </a:bodyPr>
          <a:lstStyle/>
          <a:p>
            <a:r>
              <a:rPr lang="en-US" sz="900" dirty="0">
                <a:solidFill>
                  <a:schemeClr val="accent2">
                    <a:lumMod val="40000"/>
                    <a:lumOff val="60000"/>
                  </a:schemeClr>
                </a:solidFill>
              </a:rPr>
              <a:t>Oswald, Marion and Grace, Jamie and </a:t>
            </a:r>
            <a:r>
              <a:rPr lang="en-US" sz="900" dirty="0" err="1">
                <a:solidFill>
                  <a:schemeClr val="accent2">
                    <a:lumMod val="40000"/>
                    <a:lumOff val="60000"/>
                  </a:schemeClr>
                </a:solidFill>
              </a:rPr>
              <a:t>Urwin</a:t>
            </a:r>
            <a:r>
              <a:rPr lang="en-US" sz="900" dirty="0">
                <a:solidFill>
                  <a:schemeClr val="accent2">
                    <a:lumMod val="40000"/>
                    <a:lumOff val="60000"/>
                  </a:schemeClr>
                </a:solidFill>
              </a:rPr>
              <a:t>, Sheena and Barnes, Geoffrey, Algorithmic Risk Assessment Policing Models: Lessons from the Durham HART Model and ‘Experimental’ Proportionality (August 31, 2017). Information &amp; Communications Technology Law</a:t>
            </a:r>
            <a:endParaRPr lang="en-GB" sz="900" dirty="0">
              <a:solidFill>
                <a:schemeClr val="accent2">
                  <a:lumMod val="40000"/>
                  <a:lumOff val="60000"/>
                </a:schemeClr>
              </a:solidFill>
            </a:endParaRPr>
          </a:p>
        </p:txBody>
      </p:sp>
      <p:sp>
        <p:nvSpPr>
          <p:cNvPr id="9" name="Rectangle 8">
            <a:extLst>
              <a:ext uri="{FF2B5EF4-FFF2-40B4-BE49-F238E27FC236}">
                <a16:creationId xmlns:a16="http://schemas.microsoft.com/office/drawing/2014/main" id="{F50CCE09-0640-E947-B4CF-DEC63C3F113A}"/>
              </a:ext>
            </a:extLst>
          </p:cNvPr>
          <p:cNvSpPr/>
          <p:nvPr/>
        </p:nvSpPr>
        <p:spPr>
          <a:xfrm>
            <a:off x="276138" y="1618998"/>
            <a:ext cx="4216642" cy="861774"/>
          </a:xfrm>
          <a:prstGeom prst="rect">
            <a:avLst/>
          </a:prstGeom>
        </p:spPr>
        <p:txBody>
          <a:bodyPr wrap="square">
            <a:spAutoFit/>
          </a:bodyPr>
          <a:lstStyle/>
          <a:p>
            <a:r>
              <a:rPr lang="en-GB" sz="1600" dirty="0">
                <a:solidFill>
                  <a:schemeClr val="accent1"/>
                </a:solidFill>
                <a:latin typeface="ff-tisa-web-pro"/>
              </a:rPr>
              <a:t>Correctional Offender Management Profiling for Alternative Sanctions (COMPAS) – USA</a:t>
            </a:r>
          </a:p>
          <a:p>
            <a:r>
              <a:rPr lang="en-GB" sz="1600" dirty="0">
                <a:solidFill>
                  <a:schemeClr val="tx2">
                    <a:lumMod val="60000"/>
                    <a:lumOff val="40000"/>
                  </a:schemeClr>
                </a:solidFill>
                <a:latin typeface="ff-tisa-web-pro"/>
              </a:rPr>
              <a:t>Assesses risk of repeat crimes</a:t>
            </a:r>
            <a:endParaRPr lang="en-US" sz="1600" dirty="0">
              <a:solidFill>
                <a:schemeClr val="tx2">
                  <a:lumMod val="60000"/>
                  <a:lumOff val="40000"/>
                </a:schemeClr>
              </a:solidFill>
            </a:endParaRPr>
          </a:p>
        </p:txBody>
      </p:sp>
      <p:sp>
        <p:nvSpPr>
          <p:cNvPr id="12" name="Rectangle 11">
            <a:extLst>
              <a:ext uri="{FF2B5EF4-FFF2-40B4-BE49-F238E27FC236}">
                <a16:creationId xmlns:a16="http://schemas.microsoft.com/office/drawing/2014/main" id="{A18E4DE2-152E-F443-B03F-1C7FDF9B5A18}"/>
              </a:ext>
            </a:extLst>
          </p:cNvPr>
          <p:cNvSpPr/>
          <p:nvPr/>
        </p:nvSpPr>
        <p:spPr>
          <a:xfrm>
            <a:off x="276138" y="2914612"/>
            <a:ext cx="4216642" cy="861774"/>
          </a:xfrm>
          <a:prstGeom prst="rect">
            <a:avLst/>
          </a:prstGeom>
        </p:spPr>
        <p:txBody>
          <a:bodyPr wrap="square">
            <a:spAutoFit/>
          </a:bodyPr>
          <a:lstStyle/>
          <a:p>
            <a:r>
              <a:rPr lang="en-GB" sz="1600" dirty="0">
                <a:solidFill>
                  <a:schemeClr val="accent1"/>
                </a:solidFill>
                <a:latin typeface="ff-tisa-web-pro"/>
              </a:rPr>
              <a:t>Durham Constabulary’s Harm Assessment Risk Tool (HART) - UK</a:t>
            </a:r>
          </a:p>
          <a:p>
            <a:r>
              <a:rPr lang="en-GB" sz="1600" dirty="0">
                <a:solidFill>
                  <a:schemeClr val="tx2">
                    <a:lumMod val="60000"/>
                    <a:lumOff val="40000"/>
                  </a:schemeClr>
                </a:solidFill>
                <a:latin typeface="ff-tisa-web-pro"/>
              </a:rPr>
              <a:t>Assesses risk of repeat crimes</a:t>
            </a:r>
            <a:endParaRPr lang="en-US" sz="1600" dirty="0">
              <a:solidFill>
                <a:schemeClr val="tx2">
                  <a:lumMod val="60000"/>
                  <a:lumOff val="40000"/>
                </a:schemeClr>
              </a:solidFill>
            </a:endParaRPr>
          </a:p>
        </p:txBody>
      </p:sp>
    </p:spTree>
    <p:extLst>
      <p:ext uri="{BB962C8B-B14F-4D97-AF65-F5344CB8AC3E}">
        <p14:creationId xmlns:p14="http://schemas.microsoft.com/office/powerpoint/2010/main" val="127586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D2E5-E8F5-CB46-A4DE-DE19BA4D76BB}"/>
              </a:ext>
            </a:extLst>
          </p:cNvPr>
          <p:cNvSpPr>
            <a:spLocks noGrp="1"/>
          </p:cNvSpPr>
          <p:nvPr>
            <p:ph type="title"/>
          </p:nvPr>
        </p:nvSpPr>
        <p:spPr/>
        <p:txBody>
          <a:bodyPr/>
          <a:lstStyle/>
          <a:p>
            <a:r>
              <a:rPr lang="en-US" dirty="0"/>
              <a:t>Mass Surveillance</a:t>
            </a:r>
          </a:p>
        </p:txBody>
      </p:sp>
      <p:sp>
        <p:nvSpPr>
          <p:cNvPr id="3" name="Rectangle 2">
            <a:extLst>
              <a:ext uri="{FF2B5EF4-FFF2-40B4-BE49-F238E27FC236}">
                <a16:creationId xmlns:a16="http://schemas.microsoft.com/office/drawing/2014/main" id="{218FF5B7-0D01-F54B-9D13-29FE69CEE32A}"/>
              </a:ext>
            </a:extLst>
          </p:cNvPr>
          <p:cNvSpPr/>
          <p:nvPr/>
        </p:nvSpPr>
        <p:spPr>
          <a:xfrm>
            <a:off x="208683" y="4432217"/>
            <a:ext cx="8499423" cy="369332"/>
          </a:xfrm>
          <a:prstGeom prst="rect">
            <a:avLst/>
          </a:prstGeom>
        </p:spPr>
        <p:txBody>
          <a:bodyPr wrap="square">
            <a:spAutoFit/>
          </a:bodyPr>
          <a:lstStyle/>
          <a:p>
            <a:r>
              <a:rPr lang="en-US" sz="900" dirty="0">
                <a:solidFill>
                  <a:schemeClr val="accent2">
                    <a:lumMod val="40000"/>
                    <a:lumOff val="60000"/>
                  </a:schemeClr>
                </a:solidFill>
              </a:rPr>
              <a:t>Angwin, J., Larson, J., </a:t>
            </a:r>
            <a:r>
              <a:rPr lang="en-US" sz="900" dirty="0" err="1">
                <a:solidFill>
                  <a:schemeClr val="accent2">
                    <a:lumMod val="40000"/>
                    <a:lumOff val="60000"/>
                  </a:schemeClr>
                </a:solidFill>
              </a:rPr>
              <a:t>Mattu</a:t>
            </a:r>
            <a:r>
              <a:rPr lang="en-US" sz="900" dirty="0">
                <a:solidFill>
                  <a:schemeClr val="accent2">
                    <a:lumMod val="40000"/>
                    <a:lumOff val="60000"/>
                  </a:schemeClr>
                </a:solidFill>
              </a:rPr>
              <a:t>, S. and Kirchner, L. (2016). Machine Bias: There’s Software Used Across the Country to Predict Future Criminals. And It’s Biased Against Blacks. </a:t>
            </a:r>
            <a:r>
              <a:rPr lang="en-US" sz="900" dirty="0" err="1">
                <a:solidFill>
                  <a:schemeClr val="accent2">
                    <a:lumMod val="40000"/>
                    <a:lumOff val="60000"/>
                  </a:schemeClr>
                </a:solidFill>
              </a:rPr>
              <a:t>Propublica</a:t>
            </a:r>
            <a:r>
              <a:rPr lang="en-US" sz="900" dirty="0">
                <a:solidFill>
                  <a:schemeClr val="accent2">
                    <a:lumMod val="40000"/>
                    <a:lumOff val="60000"/>
                  </a:schemeClr>
                </a:solidFill>
              </a:rPr>
              <a:t>.  Available at: https://</a:t>
            </a:r>
            <a:r>
              <a:rPr lang="en-US" sz="900" dirty="0" err="1">
                <a:solidFill>
                  <a:schemeClr val="accent2">
                    <a:lumMod val="40000"/>
                    <a:lumOff val="60000"/>
                  </a:schemeClr>
                </a:solidFill>
              </a:rPr>
              <a:t>www.propublica.org</a:t>
            </a:r>
            <a:r>
              <a:rPr lang="en-US" sz="900" dirty="0">
                <a:solidFill>
                  <a:schemeClr val="accent2">
                    <a:lumMod val="40000"/>
                    <a:lumOff val="60000"/>
                  </a:schemeClr>
                </a:solidFill>
              </a:rPr>
              <a:t>/article/machine-bias-risk-assessments-in- criminal-sentencing</a:t>
            </a:r>
          </a:p>
        </p:txBody>
      </p:sp>
      <p:sp>
        <p:nvSpPr>
          <p:cNvPr id="4" name="Rectangle 3">
            <a:extLst>
              <a:ext uri="{FF2B5EF4-FFF2-40B4-BE49-F238E27FC236}">
                <a16:creationId xmlns:a16="http://schemas.microsoft.com/office/drawing/2014/main" id="{7E0F0913-8BF9-FB4C-A463-31BC247F062C}"/>
              </a:ext>
            </a:extLst>
          </p:cNvPr>
          <p:cNvSpPr/>
          <p:nvPr/>
        </p:nvSpPr>
        <p:spPr>
          <a:xfrm>
            <a:off x="276138" y="1618998"/>
            <a:ext cx="4216642" cy="861774"/>
          </a:xfrm>
          <a:prstGeom prst="rect">
            <a:avLst/>
          </a:prstGeom>
        </p:spPr>
        <p:txBody>
          <a:bodyPr wrap="square">
            <a:spAutoFit/>
          </a:bodyPr>
          <a:lstStyle/>
          <a:p>
            <a:r>
              <a:rPr lang="en-GB" sz="1600" dirty="0">
                <a:solidFill>
                  <a:schemeClr val="accent1"/>
                </a:solidFill>
                <a:latin typeface="ff-tisa-web-pro"/>
              </a:rPr>
              <a:t>Correctional Offender Management Profiling for Alternative Sanctions (COMPAS) – USA</a:t>
            </a:r>
          </a:p>
          <a:p>
            <a:r>
              <a:rPr lang="en-GB" sz="1600" dirty="0">
                <a:solidFill>
                  <a:schemeClr val="tx2">
                    <a:lumMod val="60000"/>
                    <a:lumOff val="40000"/>
                  </a:schemeClr>
                </a:solidFill>
                <a:latin typeface="ff-tisa-web-pro"/>
              </a:rPr>
              <a:t>Assesses risk of repeat crimes</a:t>
            </a:r>
            <a:endParaRPr lang="en-US" sz="1600" dirty="0">
              <a:solidFill>
                <a:schemeClr val="tx2">
                  <a:lumMod val="60000"/>
                  <a:lumOff val="40000"/>
                </a:schemeClr>
              </a:solidFill>
            </a:endParaRPr>
          </a:p>
        </p:txBody>
      </p:sp>
      <p:sp>
        <p:nvSpPr>
          <p:cNvPr id="10" name="Rectangle 9">
            <a:extLst>
              <a:ext uri="{FF2B5EF4-FFF2-40B4-BE49-F238E27FC236}">
                <a16:creationId xmlns:a16="http://schemas.microsoft.com/office/drawing/2014/main" id="{D91E5917-4CE4-0546-8B05-E65A22801600}"/>
              </a:ext>
            </a:extLst>
          </p:cNvPr>
          <p:cNvSpPr/>
          <p:nvPr/>
        </p:nvSpPr>
        <p:spPr>
          <a:xfrm>
            <a:off x="276138" y="2914612"/>
            <a:ext cx="4216642" cy="861774"/>
          </a:xfrm>
          <a:prstGeom prst="rect">
            <a:avLst/>
          </a:prstGeom>
        </p:spPr>
        <p:txBody>
          <a:bodyPr wrap="square">
            <a:spAutoFit/>
          </a:bodyPr>
          <a:lstStyle/>
          <a:p>
            <a:r>
              <a:rPr lang="en-GB" sz="1600" dirty="0">
                <a:solidFill>
                  <a:schemeClr val="accent1"/>
                </a:solidFill>
                <a:latin typeface="ff-tisa-web-pro"/>
              </a:rPr>
              <a:t>Durham Constabulary’s Harm Assessment Risk Tool (HART) - UK</a:t>
            </a:r>
          </a:p>
          <a:p>
            <a:r>
              <a:rPr lang="en-GB" sz="1600" dirty="0">
                <a:solidFill>
                  <a:schemeClr val="tx2">
                    <a:lumMod val="60000"/>
                    <a:lumOff val="40000"/>
                  </a:schemeClr>
                </a:solidFill>
                <a:latin typeface="ff-tisa-web-pro"/>
              </a:rPr>
              <a:t>Assesses risk of repeat crimes</a:t>
            </a:r>
            <a:endParaRPr lang="en-US" sz="1600" dirty="0">
              <a:solidFill>
                <a:schemeClr val="tx2">
                  <a:lumMod val="60000"/>
                  <a:lumOff val="40000"/>
                </a:schemeClr>
              </a:solidFill>
            </a:endParaRPr>
          </a:p>
        </p:txBody>
      </p:sp>
      <p:sp>
        <p:nvSpPr>
          <p:cNvPr id="11" name="Rectangle 10">
            <a:extLst>
              <a:ext uri="{FF2B5EF4-FFF2-40B4-BE49-F238E27FC236}">
                <a16:creationId xmlns:a16="http://schemas.microsoft.com/office/drawing/2014/main" id="{4A2452E5-D814-6949-8C24-661AC130D8D6}"/>
              </a:ext>
            </a:extLst>
          </p:cNvPr>
          <p:cNvSpPr/>
          <p:nvPr/>
        </p:nvSpPr>
        <p:spPr>
          <a:xfrm>
            <a:off x="208682" y="4719528"/>
            <a:ext cx="8499423" cy="369332"/>
          </a:xfrm>
          <a:prstGeom prst="rect">
            <a:avLst/>
          </a:prstGeom>
        </p:spPr>
        <p:txBody>
          <a:bodyPr wrap="square">
            <a:spAutoFit/>
          </a:bodyPr>
          <a:lstStyle/>
          <a:p>
            <a:r>
              <a:rPr lang="en-US" sz="900" dirty="0">
                <a:solidFill>
                  <a:schemeClr val="accent2">
                    <a:lumMod val="40000"/>
                    <a:lumOff val="60000"/>
                  </a:schemeClr>
                </a:solidFill>
              </a:rPr>
              <a:t>Oswald, Marion and Grace, Jamie and </a:t>
            </a:r>
            <a:r>
              <a:rPr lang="en-US" sz="900" dirty="0" err="1">
                <a:solidFill>
                  <a:schemeClr val="accent2">
                    <a:lumMod val="40000"/>
                    <a:lumOff val="60000"/>
                  </a:schemeClr>
                </a:solidFill>
              </a:rPr>
              <a:t>Urwin</a:t>
            </a:r>
            <a:r>
              <a:rPr lang="en-US" sz="900" dirty="0">
                <a:solidFill>
                  <a:schemeClr val="accent2">
                    <a:lumMod val="40000"/>
                    <a:lumOff val="60000"/>
                  </a:schemeClr>
                </a:solidFill>
              </a:rPr>
              <a:t>, Sheena and Barnes, Geoffrey, Algorithmic Risk Assessment Policing Models: Lessons from the Durham HART Model and ‘Experimental’ Proportionality (August 31, 2017). Information &amp; Communications Technology Law</a:t>
            </a:r>
            <a:endParaRPr lang="en-GB" sz="900" dirty="0">
              <a:solidFill>
                <a:schemeClr val="accent2">
                  <a:lumMod val="40000"/>
                  <a:lumOff val="60000"/>
                </a:schemeClr>
              </a:solidFill>
            </a:endParaRPr>
          </a:p>
        </p:txBody>
      </p:sp>
      <p:sp>
        <p:nvSpPr>
          <p:cNvPr id="7" name="TextBox 6">
            <a:extLst>
              <a:ext uri="{FF2B5EF4-FFF2-40B4-BE49-F238E27FC236}">
                <a16:creationId xmlns:a16="http://schemas.microsoft.com/office/drawing/2014/main" id="{8FDCCCB3-4B82-4041-91F0-027C312A74EB}"/>
              </a:ext>
            </a:extLst>
          </p:cNvPr>
          <p:cNvSpPr txBox="1"/>
          <p:nvPr/>
        </p:nvSpPr>
        <p:spPr>
          <a:xfrm>
            <a:off x="6310859" y="4016603"/>
            <a:ext cx="2153282" cy="369332"/>
          </a:xfrm>
          <a:prstGeom prst="rect">
            <a:avLst/>
          </a:prstGeom>
          <a:noFill/>
        </p:spPr>
        <p:txBody>
          <a:bodyPr wrap="none" rtlCol="0">
            <a:spAutoFit/>
          </a:bodyPr>
          <a:lstStyle/>
          <a:p>
            <a:r>
              <a:rPr lang="en-US" dirty="0">
                <a:solidFill>
                  <a:schemeClr val="bg1"/>
                </a:solidFill>
              </a:rPr>
              <a:t>MINORITY REPORT</a:t>
            </a:r>
          </a:p>
        </p:txBody>
      </p:sp>
      <p:pic>
        <p:nvPicPr>
          <p:cNvPr id="5" name="Picture 4">
            <a:extLst>
              <a:ext uri="{FF2B5EF4-FFF2-40B4-BE49-F238E27FC236}">
                <a16:creationId xmlns:a16="http://schemas.microsoft.com/office/drawing/2014/main" id="{02336A1D-A805-4045-A365-EF2577BF40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92780" y="1349603"/>
            <a:ext cx="4321021" cy="2488339"/>
          </a:xfrm>
          <a:prstGeom prst="rect">
            <a:avLst/>
          </a:prstGeom>
        </p:spPr>
      </p:pic>
      <p:sp>
        <p:nvSpPr>
          <p:cNvPr id="8" name="TextBox 7">
            <a:extLst>
              <a:ext uri="{FF2B5EF4-FFF2-40B4-BE49-F238E27FC236}">
                <a16:creationId xmlns:a16="http://schemas.microsoft.com/office/drawing/2014/main" id="{412F153E-0ED3-EE41-A4E8-38104D7F77CD}"/>
              </a:ext>
            </a:extLst>
          </p:cNvPr>
          <p:cNvSpPr txBox="1"/>
          <p:nvPr/>
        </p:nvSpPr>
        <p:spPr>
          <a:xfrm>
            <a:off x="4814902" y="3884224"/>
            <a:ext cx="3676776" cy="369332"/>
          </a:xfrm>
          <a:prstGeom prst="rect">
            <a:avLst/>
          </a:prstGeom>
          <a:noFill/>
        </p:spPr>
        <p:txBody>
          <a:bodyPr wrap="none" rtlCol="0">
            <a:spAutoFit/>
          </a:bodyPr>
          <a:lstStyle/>
          <a:p>
            <a:r>
              <a:rPr lang="en-US" dirty="0"/>
              <a:t>The Minority Report – Phillip K. Dick</a:t>
            </a:r>
          </a:p>
        </p:txBody>
      </p:sp>
    </p:spTree>
    <p:extLst>
      <p:ext uri="{BB962C8B-B14F-4D97-AF65-F5344CB8AC3E}">
        <p14:creationId xmlns:p14="http://schemas.microsoft.com/office/powerpoint/2010/main" val="227444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D2E5-E8F5-CB46-A4DE-DE19BA4D76BB}"/>
              </a:ext>
            </a:extLst>
          </p:cNvPr>
          <p:cNvSpPr>
            <a:spLocks noGrp="1"/>
          </p:cNvSpPr>
          <p:nvPr>
            <p:ph type="title"/>
          </p:nvPr>
        </p:nvSpPr>
        <p:spPr/>
        <p:txBody>
          <a:bodyPr/>
          <a:lstStyle/>
          <a:p>
            <a:r>
              <a:rPr lang="en-US" dirty="0"/>
              <a:t>Mass Surveillance</a:t>
            </a:r>
          </a:p>
        </p:txBody>
      </p:sp>
      <p:sp>
        <p:nvSpPr>
          <p:cNvPr id="3" name="Rectangle 2">
            <a:extLst>
              <a:ext uri="{FF2B5EF4-FFF2-40B4-BE49-F238E27FC236}">
                <a16:creationId xmlns:a16="http://schemas.microsoft.com/office/drawing/2014/main" id="{218FF5B7-0D01-F54B-9D13-29FE69CEE32A}"/>
              </a:ext>
            </a:extLst>
          </p:cNvPr>
          <p:cNvSpPr/>
          <p:nvPr/>
        </p:nvSpPr>
        <p:spPr>
          <a:xfrm>
            <a:off x="208683" y="4432217"/>
            <a:ext cx="8499423" cy="369332"/>
          </a:xfrm>
          <a:prstGeom prst="rect">
            <a:avLst/>
          </a:prstGeom>
        </p:spPr>
        <p:txBody>
          <a:bodyPr wrap="square">
            <a:spAutoFit/>
          </a:bodyPr>
          <a:lstStyle/>
          <a:p>
            <a:r>
              <a:rPr lang="en-US" sz="900" dirty="0">
                <a:solidFill>
                  <a:schemeClr val="accent2">
                    <a:lumMod val="40000"/>
                    <a:lumOff val="60000"/>
                  </a:schemeClr>
                </a:solidFill>
              </a:rPr>
              <a:t>Angwin, J., Larson, J., </a:t>
            </a:r>
            <a:r>
              <a:rPr lang="en-US" sz="900" dirty="0" err="1">
                <a:solidFill>
                  <a:schemeClr val="accent2">
                    <a:lumMod val="40000"/>
                    <a:lumOff val="60000"/>
                  </a:schemeClr>
                </a:solidFill>
              </a:rPr>
              <a:t>Mattu</a:t>
            </a:r>
            <a:r>
              <a:rPr lang="en-US" sz="900" dirty="0">
                <a:solidFill>
                  <a:schemeClr val="accent2">
                    <a:lumMod val="40000"/>
                    <a:lumOff val="60000"/>
                  </a:schemeClr>
                </a:solidFill>
              </a:rPr>
              <a:t>, S. and Kirchner, L. (2016). Machine Bias: There’s Software Used Across the Country to Predict Future Criminals. And It’s Biased Against Blacks. </a:t>
            </a:r>
            <a:r>
              <a:rPr lang="en-US" sz="900" dirty="0" err="1">
                <a:solidFill>
                  <a:schemeClr val="accent2">
                    <a:lumMod val="40000"/>
                    <a:lumOff val="60000"/>
                  </a:schemeClr>
                </a:solidFill>
              </a:rPr>
              <a:t>Propublica</a:t>
            </a:r>
            <a:r>
              <a:rPr lang="en-US" sz="900" dirty="0">
                <a:solidFill>
                  <a:schemeClr val="accent2">
                    <a:lumMod val="40000"/>
                    <a:lumOff val="60000"/>
                  </a:schemeClr>
                </a:solidFill>
              </a:rPr>
              <a:t>.  Available at: https://</a:t>
            </a:r>
            <a:r>
              <a:rPr lang="en-US" sz="900" dirty="0" err="1">
                <a:solidFill>
                  <a:schemeClr val="accent2">
                    <a:lumMod val="40000"/>
                    <a:lumOff val="60000"/>
                  </a:schemeClr>
                </a:solidFill>
              </a:rPr>
              <a:t>www.propublica.org</a:t>
            </a:r>
            <a:r>
              <a:rPr lang="en-US" sz="900" dirty="0">
                <a:solidFill>
                  <a:schemeClr val="accent2">
                    <a:lumMod val="40000"/>
                    <a:lumOff val="60000"/>
                  </a:schemeClr>
                </a:solidFill>
              </a:rPr>
              <a:t>/article/machine-bias-risk-assessments-in- criminal-sentencing</a:t>
            </a:r>
          </a:p>
        </p:txBody>
      </p:sp>
      <p:sp>
        <p:nvSpPr>
          <p:cNvPr id="4" name="Rectangle 3">
            <a:extLst>
              <a:ext uri="{FF2B5EF4-FFF2-40B4-BE49-F238E27FC236}">
                <a16:creationId xmlns:a16="http://schemas.microsoft.com/office/drawing/2014/main" id="{7E0F0913-8BF9-FB4C-A463-31BC247F062C}"/>
              </a:ext>
            </a:extLst>
          </p:cNvPr>
          <p:cNvSpPr/>
          <p:nvPr/>
        </p:nvSpPr>
        <p:spPr>
          <a:xfrm>
            <a:off x="276138" y="1618998"/>
            <a:ext cx="4216642" cy="861774"/>
          </a:xfrm>
          <a:prstGeom prst="rect">
            <a:avLst/>
          </a:prstGeom>
        </p:spPr>
        <p:txBody>
          <a:bodyPr wrap="square">
            <a:spAutoFit/>
          </a:bodyPr>
          <a:lstStyle/>
          <a:p>
            <a:r>
              <a:rPr lang="en-GB" sz="1600" dirty="0">
                <a:solidFill>
                  <a:schemeClr val="accent1"/>
                </a:solidFill>
                <a:latin typeface="ff-tisa-web-pro"/>
              </a:rPr>
              <a:t>Correctional Offender Management Profiling for Alternative Sanctions (COMPAS) – USA</a:t>
            </a:r>
          </a:p>
          <a:p>
            <a:r>
              <a:rPr lang="en-GB" sz="1600" dirty="0">
                <a:solidFill>
                  <a:schemeClr val="tx2">
                    <a:lumMod val="60000"/>
                    <a:lumOff val="40000"/>
                  </a:schemeClr>
                </a:solidFill>
                <a:latin typeface="ff-tisa-web-pro"/>
              </a:rPr>
              <a:t>Assesses risk of repeat crimes</a:t>
            </a:r>
            <a:endParaRPr lang="en-US" sz="1600" dirty="0">
              <a:solidFill>
                <a:schemeClr val="tx2">
                  <a:lumMod val="60000"/>
                  <a:lumOff val="40000"/>
                </a:schemeClr>
              </a:solidFill>
            </a:endParaRPr>
          </a:p>
        </p:txBody>
      </p:sp>
      <p:sp>
        <p:nvSpPr>
          <p:cNvPr id="10" name="Rectangle 9">
            <a:extLst>
              <a:ext uri="{FF2B5EF4-FFF2-40B4-BE49-F238E27FC236}">
                <a16:creationId xmlns:a16="http://schemas.microsoft.com/office/drawing/2014/main" id="{D91E5917-4CE4-0546-8B05-E65A22801600}"/>
              </a:ext>
            </a:extLst>
          </p:cNvPr>
          <p:cNvSpPr/>
          <p:nvPr/>
        </p:nvSpPr>
        <p:spPr>
          <a:xfrm>
            <a:off x="276138" y="2914612"/>
            <a:ext cx="4216642" cy="861774"/>
          </a:xfrm>
          <a:prstGeom prst="rect">
            <a:avLst/>
          </a:prstGeom>
        </p:spPr>
        <p:txBody>
          <a:bodyPr wrap="square">
            <a:spAutoFit/>
          </a:bodyPr>
          <a:lstStyle/>
          <a:p>
            <a:r>
              <a:rPr lang="en-GB" sz="1600" dirty="0">
                <a:solidFill>
                  <a:schemeClr val="accent1"/>
                </a:solidFill>
                <a:latin typeface="ff-tisa-web-pro"/>
              </a:rPr>
              <a:t>Durham Constabulary’s Harm Assessment Risk Tool (HART) - UK</a:t>
            </a:r>
          </a:p>
          <a:p>
            <a:r>
              <a:rPr lang="en-GB" sz="1600" dirty="0">
                <a:solidFill>
                  <a:schemeClr val="tx2">
                    <a:lumMod val="60000"/>
                    <a:lumOff val="40000"/>
                  </a:schemeClr>
                </a:solidFill>
                <a:latin typeface="ff-tisa-web-pro"/>
              </a:rPr>
              <a:t>Assesses risk of repeat crimes</a:t>
            </a:r>
            <a:endParaRPr lang="en-US" sz="1600" dirty="0">
              <a:solidFill>
                <a:schemeClr val="tx2">
                  <a:lumMod val="60000"/>
                  <a:lumOff val="40000"/>
                </a:schemeClr>
              </a:solidFill>
            </a:endParaRPr>
          </a:p>
        </p:txBody>
      </p:sp>
      <p:sp>
        <p:nvSpPr>
          <p:cNvPr id="11" name="Rectangle 10">
            <a:extLst>
              <a:ext uri="{FF2B5EF4-FFF2-40B4-BE49-F238E27FC236}">
                <a16:creationId xmlns:a16="http://schemas.microsoft.com/office/drawing/2014/main" id="{4A2452E5-D814-6949-8C24-661AC130D8D6}"/>
              </a:ext>
            </a:extLst>
          </p:cNvPr>
          <p:cNvSpPr/>
          <p:nvPr/>
        </p:nvSpPr>
        <p:spPr>
          <a:xfrm>
            <a:off x="208682" y="4719528"/>
            <a:ext cx="8499423" cy="369332"/>
          </a:xfrm>
          <a:prstGeom prst="rect">
            <a:avLst/>
          </a:prstGeom>
        </p:spPr>
        <p:txBody>
          <a:bodyPr wrap="square">
            <a:spAutoFit/>
          </a:bodyPr>
          <a:lstStyle/>
          <a:p>
            <a:r>
              <a:rPr lang="en-US" sz="900" dirty="0">
                <a:solidFill>
                  <a:schemeClr val="accent2">
                    <a:lumMod val="40000"/>
                    <a:lumOff val="60000"/>
                  </a:schemeClr>
                </a:solidFill>
              </a:rPr>
              <a:t>Oswald, Marion and Grace, Jamie and </a:t>
            </a:r>
            <a:r>
              <a:rPr lang="en-US" sz="900" dirty="0" err="1">
                <a:solidFill>
                  <a:schemeClr val="accent2">
                    <a:lumMod val="40000"/>
                    <a:lumOff val="60000"/>
                  </a:schemeClr>
                </a:solidFill>
              </a:rPr>
              <a:t>Urwin</a:t>
            </a:r>
            <a:r>
              <a:rPr lang="en-US" sz="900" dirty="0">
                <a:solidFill>
                  <a:schemeClr val="accent2">
                    <a:lumMod val="40000"/>
                    <a:lumOff val="60000"/>
                  </a:schemeClr>
                </a:solidFill>
              </a:rPr>
              <a:t>, Sheena and Barnes, Geoffrey, Algorithmic Risk Assessment Policing Models: Lessons from the Durham HART Model and ‘Experimental’ Proportionality (August 31, 2017). Information &amp; Communications Technology Law</a:t>
            </a:r>
            <a:endParaRPr lang="en-GB" sz="900" dirty="0">
              <a:solidFill>
                <a:schemeClr val="accent2">
                  <a:lumMod val="40000"/>
                  <a:lumOff val="60000"/>
                </a:schemeClr>
              </a:solidFill>
            </a:endParaRPr>
          </a:p>
        </p:txBody>
      </p:sp>
      <p:sp>
        <p:nvSpPr>
          <p:cNvPr id="7" name="TextBox 6">
            <a:extLst>
              <a:ext uri="{FF2B5EF4-FFF2-40B4-BE49-F238E27FC236}">
                <a16:creationId xmlns:a16="http://schemas.microsoft.com/office/drawing/2014/main" id="{8FDCCCB3-4B82-4041-91F0-027C312A74EB}"/>
              </a:ext>
            </a:extLst>
          </p:cNvPr>
          <p:cNvSpPr txBox="1"/>
          <p:nvPr/>
        </p:nvSpPr>
        <p:spPr>
          <a:xfrm>
            <a:off x="6310859" y="4016603"/>
            <a:ext cx="2153282" cy="369332"/>
          </a:xfrm>
          <a:prstGeom prst="rect">
            <a:avLst/>
          </a:prstGeom>
          <a:noFill/>
        </p:spPr>
        <p:txBody>
          <a:bodyPr wrap="none" rtlCol="0">
            <a:spAutoFit/>
          </a:bodyPr>
          <a:lstStyle/>
          <a:p>
            <a:r>
              <a:rPr lang="en-US" dirty="0">
                <a:solidFill>
                  <a:schemeClr val="bg1"/>
                </a:solidFill>
              </a:rPr>
              <a:t>MINORITY REPORT</a:t>
            </a:r>
          </a:p>
        </p:txBody>
      </p:sp>
      <p:pic>
        <p:nvPicPr>
          <p:cNvPr id="5" name="Picture 4">
            <a:extLst>
              <a:ext uri="{FF2B5EF4-FFF2-40B4-BE49-F238E27FC236}">
                <a16:creationId xmlns:a16="http://schemas.microsoft.com/office/drawing/2014/main" id="{02336A1D-A805-4045-A365-EF2577BF40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92780" y="1349603"/>
            <a:ext cx="4321021" cy="2488339"/>
          </a:xfrm>
          <a:prstGeom prst="rect">
            <a:avLst/>
          </a:prstGeom>
        </p:spPr>
      </p:pic>
      <p:sp>
        <p:nvSpPr>
          <p:cNvPr id="8" name="TextBox 7">
            <a:extLst>
              <a:ext uri="{FF2B5EF4-FFF2-40B4-BE49-F238E27FC236}">
                <a16:creationId xmlns:a16="http://schemas.microsoft.com/office/drawing/2014/main" id="{412F153E-0ED3-EE41-A4E8-38104D7F77CD}"/>
              </a:ext>
            </a:extLst>
          </p:cNvPr>
          <p:cNvSpPr txBox="1"/>
          <p:nvPr/>
        </p:nvSpPr>
        <p:spPr>
          <a:xfrm>
            <a:off x="4814902" y="3884224"/>
            <a:ext cx="3676776" cy="369332"/>
          </a:xfrm>
          <a:prstGeom prst="rect">
            <a:avLst/>
          </a:prstGeom>
          <a:noFill/>
        </p:spPr>
        <p:txBody>
          <a:bodyPr wrap="none" rtlCol="0">
            <a:spAutoFit/>
          </a:bodyPr>
          <a:lstStyle/>
          <a:p>
            <a:r>
              <a:rPr lang="en-US" dirty="0"/>
              <a:t>The Minority Report – Phillip K. Dick</a:t>
            </a:r>
          </a:p>
        </p:txBody>
      </p:sp>
      <p:sp>
        <p:nvSpPr>
          <p:cNvPr id="12" name="Rectangle 11">
            <a:extLst>
              <a:ext uri="{FF2B5EF4-FFF2-40B4-BE49-F238E27FC236}">
                <a16:creationId xmlns:a16="http://schemas.microsoft.com/office/drawing/2014/main" id="{25C83300-8043-1647-88A2-452319982540}"/>
              </a:ext>
            </a:extLst>
          </p:cNvPr>
          <p:cNvSpPr/>
          <p:nvPr/>
        </p:nvSpPr>
        <p:spPr>
          <a:xfrm>
            <a:off x="4902061" y="1525705"/>
            <a:ext cx="4027115" cy="91408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Discriminates against </a:t>
            </a:r>
            <a:r>
              <a:rPr lang="en-US" b="1" dirty="0"/>
              <a:t>black people</a:t>
            </a:r>
          </a:p>
        </p:txBody>
      </p:sp>
      <p:sp>
        <p:nvSpPr>
          <p:cNvPr id="13" name="Rectangle 12">
            <a:extLst>
              <a:ext uri="{FF2B5EF4-FFF2-40B4-BE49-F238E27FC236}">
                <a16:creationId xmlns:a16="http://schemas.microsoft.com/office/drawing/2014/main" id="{9B63B44B-B72B-4F4D-AB83-A26F2D39ABA9}"/>
              </a:ext>
            </a:extLst>
          </p:cNvPr>
          <p:cNvSpPr/>
          <p:nvPr/>
        </p:nvSpPr>
        <p:spPr>
          <a:xfrm>
            <a:off x="4902060" y="2862297"/>
            <a:ext cx="4027116" cy="91408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Discriminates against </a:t>
            </a:r>
            <a:r>
              <a:rPr lang="en-US" b="1" dirty="0"/>
              <a:t>poor people</a:t>
            </a:r>
          </a:p>
        </p:txBody>
      </p:sp>
      <p:sp>
        <p:nvSpPr>
          <p:cNvPr id="14" name="Triangle 13">
            <a:extLst>
              <a:ext uri="{FF2B5EF4-FFF2-40B4-BE49-F238E27FC236}">
                <a16:creationId xmlns:a16="http://schemas.microsoft.com/office/drawing/2014/main" id="{DF9AFA96-466F-CC43-B083-E0D6B13C474E}"/>
              </a:ext>
            </a:extLst>
          </p:cNvPr>
          <p:cNvSpPr/>
          <p:nvPr/>
        </p:nvSpPr>
        <p:spPr>
          <a:xfrm rot="16200000">
            <a:off x="4186359" y="1716751"/>
            <a:ext cx="906748" cy="524656"/>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14">
            <a:extLst>
              <a:ext uri="{FF2B5EF4-FFF2-40B4-BE49-F238E27FC236}">
                <a16:creationId xmlns:a16="http://schemas.microsoft.com/office/drawing/2014/main" id="{8DFF878A-DE81-5F4B-8DA5-A104182CCC12}"/>
              </a:ext>
            </a:extLst>
          </p:cNvPr>
          <p:cNvSpPr/>
          <p:nvPr/>
        </p:nvSpPr>
        <p:spPr>
          <a:xfrm rot="16200000">
            <a:off x="4186358" y="3053343"/>
            <a:ext cx="906748" cy="524656"/>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8297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D2E5-E8F5-CB46-A4DE-DE19BA4D76BB}"/>
              </a:ext>
            </a:extLst>
          </p:cNvPr>
          <p:cNvSpPr>
            <a:spLocks noGrp="1"/>
          </p:cNvSpPr>
          <p:nvPr>
            <p:ph type="title"/>
          </p:nvPr>
        </p:nvSpPr>
        <p:spPr/>
        <p:txBody>
          <a:bodyPr/>
          <a:lstStyle/>
          <a:p>
            <a:r>
              <a:rPr lang="en-US" dirty="0"/>
              <a:t>Mass Surveillance</a:t>
            </a:r>
          </a:p>
        </p:txBody>
      </p:sp>
      <p:sp>
        <p:nvSpPr>
          <p:cNvPr id="5" name="Rectangle 4">
            <a:extLst>
              <a:ext uri="{FF2B5EF4-FFF2-40B4-BE49-F238E27FC236}">
                <a16:creationId xmlns:a16="http://schemas.microsoft.com/office/drawing/2014/main" id="{5EB40CA1-2404-1148-B677-7078219A7ACA}"/>
              </a:ext>
            </a:extLst>
          </p:cNvPr>
          <p:cNvSpPr/>
          <p:nvPr/>
        </p:nvSpPr>
        <p:spPr>
          <a:xfrm>
            <a:off x="-119331" y="4383174"/>
            <a:ext cx="2937482" cy="584775"/>
          </a:xfrm>
          <a:prstGeom prst="rect">
            <a:avLst/>
          </a:prstGeom>
        </p:spPr>
        <p:txBody>
          <a:bodyPr wrap="square">
            <a:spAutoFit/>
          </a:bodyPr>
          <a:lstStyle/>
          <a:p>
            <a:pPr lvl="1"/>
            <a:r>
              <a:rPr lang="en-GB" sz="1600" dirty="0">
                <a:ea typeface="Quattrocento Sans" charset="0"/>
                <a:cs typeface="Quattrocento Sans" charset="0"/>
              </a:rPr>
              <a:t>This </a:t>
            </a:r>
            <a:r>
              <a:rPr lang="en-GB" sz="1600" dirty="0">
                <a:solidFill>
                  <a:schemeClr val="accent1"/>
                </a:solidFill>
                <a:ea typeface="Quattrocento Sans" charset="0"/>
                <a:cs typeface="Quattrocento Sans" charset="0"/>
              </a:rPr>
              <a:t>is a Problem for </a:t>
            </a:r>
            <a:r>
              <a:rPr lang="en-GB" sz="1600" b="1" dirty="0">
                <a:solidFill>
                  <a:schemeClr val="accent1"/>
                </a:solidFill>
                <a:ea typeface="Quattrocento Sans" charset="0"/>
                <a:cs typeface="Quattrocento Sans" charset="0"/>
              </a:rPr>
              <a:t>Society as Whole</a:t>
            </a:r>
            <a:endParaRPr lang="en-US" sz="1600" b="1" dirty="0">
              <a:solidFill>
                <a:schemeClr val="accent1"/>
              </a:solidFill>
              <a:ea typeface="Quattrocento Sans" charset="0"/>
              <a:cs typeface="Quattrocento Sans" charset="0"/>
            </a:endParaRPr>
          </a:p>
        </p:txBody>
      </p:sp>
      <p:pic>
        <p:nvPicPr>
          <p:cNvPr id="6" name="Picture 5">
            <a:extLst>
              <a:ext uri="{FF2B5EF4-FFF2-40B4-BE49-F238E27FC236}">
                <a16:creationId xmlns:a16="http://schemas.microsoft.com/office/drawing/2014/main" id="{84D1440D-8E4F-214B-A5FC-693D15032F3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53062" y="-109032"/>
            <a:ext cx="6340840" cy="5742757"/>
          </a:xfrm>
          <a:prstGeom prst="rect">
            <a:avLst/>
          </a:prstGeom>
        </p:spPr>
      </p:pic>
    </p:spTree>
    <p:extLst>
      <p:ext uri="{BB962C8B-B14F-4D97-AF65-F5344CB8AC3E}">
        <p14:creationId xmlns:p14="http://schemas.microsoft.com/office/powerpoint/2010/main" val="98382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137645-F7D0-C946-8428-8C0009E3B034}"/>
              </a:ext>
            </a:extLst>
          </p:cNvPr>
          <p:cNvSpPr/>
          <p:nvPr/>
        </p:nvSpPr>
        <p:spPr>
          <a:xfrm>
            <a:off x="344245" y="498521"/>
            <a:ext cx="8444753" cy="4475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E04E2FDA-52EF-D14F-AD92-9E122ED8E65E}"/>
              </a:ext>
            </a:extLst>
          </p:cNvPr>
          <p:cNvSpPr>
            <a:spLocks noGrp="1"/>
          </p:cNvSpPr>
          <p:nvPr>
            <p:ph type="subTitle" idx="4294967295"/>
          </p:nvPr>
        </p:nvSpPr>
        <p:spPr>
          <a:xfrm>
            <a:off x="344243" y="4540605"/>
            <a:ext cx="8455512" cy="442913"/>
          </a:xfrm>
        </p:spPr>
        <p:txBody>
          <a:bodyPr/>
          <a:lstStyle/>
          <a:p>
            <a:pPr marL="0" indent="0" algn="ctr">
              <a:buNone/>
            </a:pPr>
            <a:r>
              <a:rPr lang="en-US" dirty="0">
                <a:solidFill>
                  <a:schemeClr val="accent2">
                    <a:lumMod val="20000"/>
                    <a:lumOff val="80000"/>
                  </a:schemeClr>
                </a:solidFill>
              </a:rPr>
              <a:t>IS IT REALISTIC </a:t>
            </a:r>
            <a:r>
              <a:rPr lang="en-US" b="1" dirty="0">
                <a:solidFill>
                  <a:schemeClr val="accent2">
                    <a:lumMod val="20000"/>
                    <a:lumOff val="80000"/>
                  </a:schemeClr>
                </a:solidFill>
              </a:rPr>
              <a:t>NOW</a:t>
            </a:r>
            <a:r>
              <a:rPr lang="en-US" dirty="0">
                <a:solidFill>
                  <a:schemeClr val="accent2">
                    <a:lumMod val="20000"/>
                    <a:lumOff val="80000"/>
                  </a:schemeClr>
                </a:solidFill>
              </a:rPr>
              <a:t>?</a:t>
            </a:r>
          </a:p>
        </p:txBody>
      </p:sp>
      <p:pic>
        <p:nvPicPr>
          <p:cNvPr id="7" name="Picture 6" descr="state.jpg">
            <a:extLst>
              <a:ext uri="{FF2B5EF4-FFF2-40B4-BE49-F238E27FC236}">
                <a16:creationId xmlns:a16="http://schemas.microsoft.com/office/drawing/2014/main" id="{B0B75655-1041-1F4D-AE16-41C990E8E3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6646" y="498521"/>
            <a:ext cx="7048485" cy="4032204"/>
          </a:xfrm>
          <a:prstGeom prst="rect">
            <a:avLst/>
          </a:prstGeom>
          <a:ln>
            <a:solidFill>
              <a:schemeClr val="accent1">
                <a:shade val="50000"/>
              </a:schemeClr>
            </a:solidFill>
          </a:ln>
        </p:spPr>
      </p:pic>
    </p:spTree>
    <p:extLst>
      <p:ext uri="{BB962C8B-B14F-4D97-AF65-F5344CB8AC3E}">
        <p14:creationId xmlns:p14="http://schemas.microsoft.com/office/powerpoint/2010/main" val="41105965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1" name="Rectangle 80">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2777490" cy="712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340232"/>
            <a:ext cx="2777490" cy="7391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85">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5138" y="542923"/>
            <a:ext cx="5623962" cy="42576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540475AC-6C4A-4D42-8C4A-6441873A73FF}"/>
              </a:ext>
            </a:extLst>
          </p:cNvPr>
          <p:cNvSpPr/>
          <p:nvPr/>
        </p:nvSpPr>
        <p:spPr>
          <a:xfrm>
            <a:off x="334900" y="1435355"/>
            <a:ext cx="2359849" cy="584775"/>
          </a:xfrm>
          <a:prstGeom prst="rect">
            <a:avLst/>
          </a:prstGeom>
        </p:spPr>
        <p:txBody>
          <a:bodyPr wrap="square">
            <a:spAutoFit/>
          </a:bodyPr>
          <a:lstStyle/>
          <a:p>
            <a:pPr lvl="0" algn="r">
              <a:defRPr/>
            </a:pPr>
            <a:r>
              <a:rPr lang="en-GB" sz="1600" b="1" i="1" dirty="0">
                <a:solidFill>
                  <a:srgbClr val="4D1434"/>
                </a:solidFill>
              </a:rPr>
              <a:t>Richard Brautigan (1967)</a:t>
            </a:r>
            <a:endParaRPr kumimoji="0" lang="en-US" sz="1600" b="1" i="1" u="none" strike="noStrike" kern="1200" cap="none" spc="0" normalizeH="0" baseline="0" noProof="0" dirty="0">
              <a:ln>
                <a:noFill/>
              </a:ln>
              <a:solidFill>
                <a:srgbClr val="4D1434"/>
              </a:solidFill>
              <a:effectLst/>
              <a:uLnTx/>
              <a:uFillTx/>
              <a:latin typeface="Gill Sans MT" panose="020B0502020104020203"/>
              <a:ea typeface="+mn-ea"/>
              <a:cs typeface="+mn-cs"/>
            </a:endParaRPr>
          </a:p>
        </p:txBody>
      </p:sp>
      <p:sp>
        <p:nvSpPr>
          <p:cNvPr id="2" name="Rectangle 1">
            <a:extLst>
              <a:ext uri="{FF2B5EF4-FFF2-40B4-BE49-F238E27FC236}">
                <a16:creationId xmlns:a16="http://schemas.microsoft.com/office/drawing/2014/main" id="{D5E75A4F-ED94-F64D-928F-79E1F4E30D14}"/>
              </a:ext>
            </a:extLst>
          </p:cNvPr>
          <p:cNvSpPr/>
          <p:nvPr/>
        </p:nvSpPr>
        <p:spPr>
          <a:xfrm>
            <a:off x="3672862" y="1435355"/>
            <a:ext cx="4572000" cy="2585323"/>
          </a:xfrm>
          <a:prstGeom prst="rect">
            <a:avLst/>
          </a:prstGeom>
        </p:spPr>
        <p:txBody>
          <a:bodyPr>
            <a:spAutoFit/>
          </a:bodyPr>
          <a:lstStyle/>
          <a:p>
            <a:r>
              <a:rPr lang="en-US" dirty="0">
                <a:solidFill>
                  <a:schemeClr val="bg1"/>
                </a:solidFill>
              </a:rPr>
              <a:t>I like to think</a:t>
            </a:r>
          </a:p>
          <a:p>
            <a:r>
              <a:rPr lang="en-US" dirty="0">
                <a:solidFill>
                  <a:schemeClr val="bg1"/>
                </a:solidFill>
              </a:rPr>
              <a:t>(it has to be!)</a:t>
            </a:r>
          </a:p>
          <a:p>
            <a:r>
              <a:rPr lang="en-US" dirty="0">
                <a:solidFill>
                  <a:schemeClr val="bg1"/>
                </a:solidFill>
              </a:rPr>
              <a:t>of a cybernetic ecology</a:t>
            </a:r>
          </a:p>
          <a:p>
            <a:r>
              <a:rPr lang="en-US" dirty="0">
                <a:solidFill>
                  <a:schemeClr val="bg1"/>
                </a:solidFill>
              </a:rPr>
              <a:t>where we are free of our labors</a:t>
            </a:r>
          </a:p>
          <a:p>
            <a:r>
              <a:rPr lang="en-US" dirty="0">
                <a:solidFill>
                  <a:schemeClr val="bg1"/>
                </a:solidFill>
              </a:rPr>
              <a:t>and joined back to nature,</a:t>
            </a:r>
          </a:p>
          <a:p>
            <a:r>
              <a:rPr lang="en-US" dirty="0">
                <a:solidFill>
                  <a:schemeClr val="bg1"/>
                </a:solidFill>
              </a:rPr>
              <a:t>returned to our mammal</a:t>
            </a:r>
          </a:p>
          <a:p>
            <a:r>
              <a:rPr lang="en-US" dirty="0">
                <a:solidFill>
                  <a:schemeClr val="bg1"/>
                </a:solidFill>
              </a:rPr>
              <a:t>brothers and sisters,</a:t>
            </a:r>
          </a:p>
          <a:p>
            <a:r>
              <a:rPr lang="en-US" dirty="0">
                <a:solidFill>
                  <a:schemeClr val="bg1"/>
                </a:solidFill>
              </a:rPr>
              <a:t>and </a:t>
            </a:r>
            <a:r>
              <a:rPr lang="en-US" b="1" dirty="0">
                <a:solidFill>
                  <a:schemeClr val="bg1"/>
                </a:solidFill>
              </a:rPr>
              <a:t>all watched over</a:t>
            </a:r>
          </a:p>
          <a:p>
            <a:r>
              <a:rPr lang="en-US" b="1" dirty="0">
                <a:solidFill>
                  <a:schemeClr val="bg1"/>
                </a:solidFill>
              </a:rPr>
              <a:t>by machines of loving grace</a:t>
            </a:r>
            <a:r>
              <a:rPr lang="en-US" dirty="0">
                <a:solidFill>
                  <a:schemeClr val="bg1"/>
                </a:solidFill>
              </a:rPr>
              <a:t>.</a:t>
            </a:r>
          </a:p>
        </p:txBody>
      </p:sp>
    </p:spTree>
    <p:extLst>
      <p:ext uri="{BB962C8B-B14F-4D97-AF65-F5344CB8AC3E}">
        <p14:creationId xmlns:p14="http://schemas.microsoft.com/office/powerpoint/2010/main" val="15370565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sz="quarter" idx="13"/>
          </p:nvPr>
        </p:nvSpPr>
        <p:spPr/>
        <p:txBody>
          <a:bodyPr>
            <a:normAutofit fontScale="70000" lnSpcReduction="20000"/>
          </a:bodyPr>
          <a:lstStyle/>
          <a:p>
            <a:pPr marL="0" indent="0">
              <a:buNone/>
            </a:pPr>
            <a:endParaRPr lang="en-US" dirty="0"/>
          </a:p>
          <a:p>
            <a:pPr marL="0" indent="0" algn="ctr">
              <a:buNone/>
            </a:pPr>
            <a:r>
              <a:rPr lang="en-US" sz="24225" dirty="0"/>
              <a:t>?</a:t>
            </a:r>
            <a:endParaRPr lang="en-US" dirty="0"/>
          </a:p>
          <a:p>
            <a:pPr marL="0" indent="0" algn="r">
              <a:buNone/>
            </a:pPr>
            <a:endParaRPr lang="en-US" dirty="0"/>
          </a:p>
          <a:p>
            <a:pPr marL="0" indent="0" algn="r">
              <a:buNone/>
            </a:pPr>
            <a:r>
              <a:rPr lang="en-US" dirty="0">
                <a:solidFill>
                  <a:schemeClr val="accent6"/>
                </a:solidFill>
              </a:rPr>
              <a:t>Dave Millard (dem@ecs.soton.ac.uk)</a:t>
            </a:r>
          </a:p>
          <a:p>
            <a:pPr marL="0" indent="0" algn="r">
              <a:buNone/>
            </a:pPr>
            <a:r>
              <a:rPr lang="en-US" dirty="0">
                <a:solidFill>
                  <a:schemeClr val="accent6"/>
                </a:solidFill>
              </a:rPr>
              <a:t>@</a:t>
            </a:r>
            <a:r>
              <a:rPr lang="en-US" dirty="0" err="1">
                <a:solidFill>
                  <a:schemeClr val="accent6"/>
                </a:solidFill>
              </a:rPr>
              <a:t>hoosfoos</a:t>
            </a:r>
            <a:endParaRPr lang="en-US" dirty="0">
              <a:solidFill>
                <a:schemeClr val="accent6"/>
              </a:solidFill>
            </a:endParaRPr>
          </a:p>
        </p:txBody>
      </p:sp>
    </p:spTree>
    <p:extLst>
      <p:ext uri="{BB962C8B-B14F-4D97-AF65-F5344CB8AC3E}">
        <p14:creationId xmlns:p14="http://schemas.microsoft.com/office/powerpoint/2010/main" val="1809958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About Your Own Social Network</a:t>
            </a:r>
          </a:p>
        </p:txBody>
      </p:sp>
      <p:pic>
        <p:nvPicPr>
          <p:cNvPr id="4" name="Picture 3" descr="you1.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19739" y="1247541"/>
            <a:ext cx="2427975" cy="2606301"/>
          </a:xfrm>
          <a:prstGeom prst="rect">
            <a:avLst/>
          </a:prstGeom>
        </p:spPr>
      </p:pic>
      <p:sp>
        <p:nvSpPr>
          <p:cNvPr id="3" name="TextBox 2">
            <a:extLst>
              <a:ext uri="{FF2B5EF4-FFF2-40B4-BE49-F238E27FC236}">
                <a16:creationId xmlns:a16="http://schemas.microsoft.com/office/drawing/2014/main" id="{00CDEC62-BDE0-AE4A-8EC9-2CC01B8EF538}"/>
              </a:ext>
            </a:extLst>
          </p:cNvPr>
          <p:cNvSpPr txBox="1"/>
          <p:nvPr/>
        </p:nvSpPr>
        <p:spPr>
          <a:xfrm>
            <a:off x="1928007" y="4167061"/>
            <a:ext cx="5287986" cy="954107"/>
          </a:xfrm>
          <a:prstGeom prst="rect">
            <a:avLst/>
          </a:prstGeom>
          <a:noFill/>
        </p:spPr>
        <p:txBody>
          <a:bodyPr wrap="none" rtlCol="0">
            <a:spAutoFit/>
          </a:bodyPr>
          <a:lstStyle/>
          <a:p>
            <a:pPr algn="ctr"/>
            <a:r>
              <a:rPr lang="en-US" sz="2800" dirty="0">
                <a:solidFill>
                  <a:schemeClr val="accent1"/>
                </a:solidFill>
              </a:rPr>
              <a:t>What Could I Find Out About You?</a:t>
            </a:r>
          </a:p>
          <a:p>
            <a:pPr algn="ctr"/>
            <a:r>
              <a:rPr lang="en-US" sz="2800" dirty="0">
                <a:solidFill>
                  <a:schemeClr val="accent1"/>
                </a:solidFill>
              </a:rPr>
              <a:t>From </a:t>
            </a:r>
            <a:r>
              <a:rPr lang="en-US" sz="2800" b="1" dirty="0">
                <a:solidFill>
                  <a:schemeClr val="accent1"/>
                </a:solidFill>
              </a:rPr>
              <a:t>Your</a:t>
            </a:r>
            <a:r>
              <a:rPr lang="en-US" sz="2800" dirty="0">
                <a:solidFill>
                  <a:schemeClr val="accent1"/>
                </a:solidFill>
              </a:rPr>
              <a:t> Account</a:t>
            </a:r>
          </a:p>
        </p:txBody>
      </p:sp>
    </p:spTree>
    <p:extLst>
      <p:ext uri="{BB962C8B-B14F-4D97-AF65-F5344CB8AC3E}">
        <p14:creationId xmlns:p14="http://schemas.microsoft.com/office/powerpoint/2010/main" val="2775979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About Your Own Social Network</a:t>
            </a:r>
          </a:p>
        </p:txBody>
      </p:sp>
      <p:pic>
        <p:nvPicPr>
          <p:cNvPr id="4" name="Picture 3" descr="you1.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19739" y="1247541"/>
            <a:ext cx="2427975" cy="2606301"/>
          </a:xfrm>
          <a:prstGeom prst="rect">
            <a:avLst/>
          </a:prstGeom>
        </p:spPr>
      </p:pic>
      <p:sp>
        <p:nvSpPr>
          <p:cNvPr id="3" name="TextBox 2">
            <a:extLst>
              <a:ext uri="{FF2B5EF4-FFF2-40B4-BE49-F238E27FC236}">
                <a16:creationId xmlns:a16="http://schemas.microsoft.com/office/drawing/2014/main" id="{00CDEC62-BDE0-AE4A-8EC9-2CC01B8EF538}"/>
              </a:ext>
            </a:extLst>
          </p:cNvPr>
          <p:cNvSpPr txBox="1"/>
          <p:nvPr/>
        </p:nvSpPr>
        <p:spPr>
          <a:xfrm>
            <a:off x="1928007" y="4167061"/>
            <a:ext cx="5287986" cy="954107"/>
          </a:xfrm>
          <a:prstGeom prst="rect">
            <a:avLst/>
          </a:prstGeom>
          <a:noFill/>
        </p:spPr>
        <p:txBody>
          <a:bodyPr wrap="none" rtlCol="0">
            <a:spAutoFit/>
          </a:bodyPr>
          <a:lstStyle/>
          <a:p>
            <a:pPr algn="ctr"/>
            <a:r>
              <a:rPr lang="en-US" sz="2800" dirty="0">
                <a:solidFill>
                  <a:schemeClr val="accent1"/>
                </a:solidFill>
              </a:rPr>
              <a:t>What Could I Find Out About You?</a:t>
            </a:r>
          </a:p>
          <a:p>
            <a:pPr algn="ctr"/>
            <a:r>
              <a:rPr lang="en-US" sz="2800" dirty="0">
                <a:solidFill>
                  <a:schemeClr val="accent1"/>
                </a:solidFill>
              </a:rPr>
              <a:t>From </a:t>
            </a:r>
            <a:r>
              <a:rPr lang="en-US" sz="2800" b="1" dirty="0">
                <a:solidFill>
                  <a:schemeClr val="accent1"/>
                </a:solidFill>
              </a:rPr>
              <a:t>Your</a:t>
            </a:r>
            <a:r>
              <a:rPr lang="en-US" sz="2800" dirty="0">
                <a:solidFill>
                  <a:schemeClr val="accent1"/>
                </a:solidFill>
              </a:rPr>
              <a:t> </a:t>
            </a:r>
            <a:r>
              <a:rPr lang="en-US" sz="2800" b="1" dirty="0">
                <a:solidFill>
                  <a:schemeClr val="accent1"/>
                </a:solidFill>
              </a:rPr>
              <a:t>Friend’s</a:t>
            </a:r>
            <a:r>
              <a:rPr lang="en-US" sz="2800" dirty="0">
                <a:solidFill>
                  <a:schemeClr val="accent1"/>
                </a:solidFill>
              </a:rPr>
              <a:t> Accounts</a:t>
            </a:r>
          </a:p>
        </p:txBody>
      </p:sp>
    </p:spTree>
    <p:extLst>
      <p:ext uri="{BB962C8B-B14F-4D97-AF65-F5344CB8AC3E}">
        <p14:creationId xmlns:p14="http://schemas.microsoft.com/office/powerpoint/2010/main" val="562797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About Your Own Social Network</a:t>
            </a:r>
          </a:p>
        </p:txBody>
      </p:sp>
      <p:pic>
        <p:nvPicPr>
          <p:cNvPr id="4" name="Picture 3" descr="you1.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19739" y="1247541"/>
            <a:ext cx="2427975" cy="2606301"/>
          </a:xfrm>
          <a:prstGeom prst="rect">
            <a:avLst/>
          </a:prstGeom>
        </p:spPr>
      </p:pic>
      <p:sp>
        <p:nvSpPr>
          <p:cNvPr id="3" name="TextBox 2">
            <a:extLst>
              <a:ext uri="{FF2B5EF4-FFF2-40B4-BE49-F238E27FC236}">
                <a16:creationId xmlns:a16="http://schemas.microsoft.com/office/drawing/2014/main" id="{00CDEC62-BDE0-AE4A-8EC9-2CC01B8EF538}"/>
              </a:ext>
            </a:extLst>
          </p:cNvPr>
          <p:cNvSpPr txBox="1"/>
          <p:nvPr/>
        </p:nvSpPr>
        <p:spPr>
          <a:xfrm>
            <a:off x="2075200" y="4209396"/>
            <a:ext cx="4917052" cy="523220"/>
          </a:xfrm>
          <a:prstGeom prst="rect">
            <a:avLst/>
          </a:prstGeom>
          <a:noFill/>
        </p:spPr>
        <p:txBody>
          <a:bodyPr wrap="none" rtlCol="0">
            <a:spAutoFit/>
          </a:bodyPr>
          <a:lstStyle/>
          <a:p>
            <a:r>
              <a:rPr lang="en-US" sz="2800" dirty="0">
                <a:solidFill>
                  <a:schemeClr val="accent1"/>
                </a:solidFill>
              </a:rPr>
              <a:t>How Do You Defend Yourselves?</a:t>
            </a:r>
          </a:p>
        </p:txBody>
      </p:sp>
    </p:spTree>
    <p:extLst>
      <p:ext uri="{BB962C8B-B14F-4D97-AF65-F5344CB8AC3E}">
        <p14:creationId xmlns:p14="http://schemas.microsoft.com/office/powerpoint/2010/main" val="1874869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About Your Own Social Network</a:t>
            </a:r>
          </a:p>
        </p:txBody>
      </p:sp>
      <p:pic>
        <p:nvPicPr>
          <p:cNvPr id="4" name="Picture 3" descr="you1.png"/>
          <p:cNvPicPr>
            <a:picLocks noChangeAspect="1"/>
          </p:cNvPicPr>
          <p:nvPr/>
        </p:nvPicPr>
        <p:blipFill>
          <a:blip r:embed="rId3">
            <a:alphaModFix amt="9000"/>
            <a:extLst>
              <a:ext uri="{28A0092B-C50C-407E-A947-70E740481C1C}">
                <a14:useLocalDpi xmlns:a14="http://schemas.microsoft.com/office/drawing/2010/main"/>
              </a:ext>
            </a:extLst>
          </a:blip>
          <a:stretch>
            <a:fillRect/>
          </a:stretch>
        </p:blipFill>
        <p:spPr>
          <a:xfrm>
            <a:off x="3319739" y="1247541"/>
            <a:ext cx="2427975" cy="2606301"/>
          </a:xfrm>
          <a:prstGeom prst="rect">
            <a:avLst/>
          </a:prstGeom>
        </p:spPr>
      </p:pic>
      <p:sp>
        <p:nvSpPr>
          <p:cNvPr id="5" name="Rectangle 4">
            <a:extLst>
              <a:ext uri="{FF2B5EF4-FFF2-40B4-BE49-F238E27FC236}">
                <a16:creationId xmlns:a16="http://schemas.microsoft.com/office/drawing/2014/main" id="{C9AF62BD-C555-894B-A5A6-B74A0E862D4B}"/>
              </a:ext>
            </a:extLst>
          </p:cNvPr>
          <p:cNvSpPr/>
          <p:nvPr/>
        </p:nvSpPr>
        <p:spPr>
          <a:xfrm>
            <a:off x="368633" y="4657283"/>
            <a:ext cx="8406733" cy="430887"/>
          </a:xfrm>
          <a:prstGeom prst="rect">
            <a:avLst/>
          </a:prstGeom>
        </p:spPr>
        <p:txBody>
          <a:bodyPr wrap="square">
            <a:spAutoFit/>
          </a:bodyPr>
          <a:lstStyle/>
          <a:p>
            <a:pPr algn="r"/>
            <a:r>
              <a:rPr lang="en-GB" sz="1100" dirty="0">
                <a:solidFill>
                  <a:schemeClr val="accent2">
                    <a:lumMod val="40000"/>
                    <a:lumOff val="60000"/>
                  </a:schemeClr>
                </a:solidFill>
                <a:latin typeface="-webkit-standard"/>
              </a:rPr>
              <a:t>F. </a:t>
            </a:r>
            <a:r>
              <a:rPr lang="en-GB" sz="1100" dirty="0" err="1">
                <a:solidFill>
                  <a:schemeClr val="accent2">
                    <a:lumMod val="40000"/>
                    <a:lumOff val="60000"/>
                  </a:schemeClr>
                </a:solidFill>
                <a:latin typeface="-webkit-standard"/>
              </a:rPr>
              <a:t>Asiri</a:t>
            </a:r>
            <a:r>
              <a:rPr lang="en-GB" sz="1100" dirty="0">
                <a:solidFill>
                  <a:schemeClr val="accent2">
                    <a:lumMod val="40000"/>
                    <a:lumOff val="60000"/>
                  </a:schemeClr>
                </a:solidFill>
                <a:latin typeface="-webkit-standard"/>
              </a:rPr>
              <a:t> and D. Millard, "Unpacking Privacy Practices in SNSs: Users’ Protection Strategies to Enforce Privacy Boundaries," </a:t>
            </a:r>
          </a:p>
          <a:p>
            <a:pPr algn="r"/>
            <a:r>
              <a:rPr lang="en-GB" sz="1100" i="1" dirty="0">
                <a:solidFill>
                  <a:schemeClr val="accent2">
                    <a:lumMod val="40000"/>
                    <a:lumOff val="60000"/>
                  </a:schemeClr>
                </a:solidFill>
                <a:latin typeface="-webkit-standard"/>
              </a:rPr>
              <a:t>2018 21st Saudi Computer Society National Computer Conference (NCC)</a:t>
            </a:r>
            <a:r>
              <a:rPr lang="en-GB" sz="1100" dirty="0">
                <a:solidFill>
                  <a:schemeClr val="accent2">
                    <a:lumMod val="40000"/>
                    <a:lumOff val="60000"/>
                  </a:schemeClr>
                </a:solidFill>
                <a:latin typeface="-webkit-standard"/>
              </a:rPr>
              <a:t>, Riyadh, 2018</a:t>
            </a:r>
            <a:endParaRPr lang="en-US" sz="1100" dirty="0">
              <a:solidFill>
                <a:schemeClr val="accent2">
                  <a:lumMod val="40000"/>
                  <a:lumOff val="60000"/>
                </a:schemeClr>
              </a:solidFill>
            </a:endParaRPr>
          </a:p>
        </p:txBody>
      </p:sp>
      <p:sp>
        <p:nvSpPr>
          <p:cNvPr id="17" name="TextBox 16">
            <a:extLst>
              <a:ext uri="{FF2B5EF4-FFF2-40B4-BE49-F238E27FC236}">
                <a16:creationId xmlns:a16="http://schemas.microsoft.com/office/drawing/2014/main" id="{6A548E26-1C4A-7E49-8413-672669C0098D}"/>
              </a:ext>
            </a:extLst>
          </p:cNvPr>
          <p:cNvSpPr txBox="1"/>
          <p:nvPr/>
        </p:nvSpPr>
        <p:spPr>
          <a:xfrm>
            <a:off x="3709070" y="1746127"/>
            <a:ext cx="1725857" cy="1384995"/>
          </a:xfrm>
          <a:prstGeom prst="rect">
            <a:avLst/>
          </a:prstGeom>
          <a:noFill/>
        </p:spPr>
        <p:txBody>
          <a:bodyPr wrap="none" rtlCol="0">
            <a:spAutoFit/>
          </a:bodyPr>
          <a:lstStyle/>
          <a:p>
            <a:pPr algn="ctr"/>
            <a:r>
              <a:rPr lang="en-US" sz="2800" dirty="0">
                <a:solidFill>
                  <a:schemeClr val="accent1"/>
                </a:solidFill>
              </a:rPr>
              <a:t>Privacy</a:t>
            </a:r>
          </a:p>
          <a:p>
            <a:pPr algn="ctr"/>
            <a:r>
              <a:rPr lang="en-US" sz="2800" dirty="0">
                <a:solidFill>
                  <a:schemeClr val="accent1"/>
                </a:solidFill>
              </a:rPr>
              <a:t>Protection</a:t>
            </a:r>
          </a:p>
          <a:p>
            <a:pPr algn="ctr"/>
            <a:r>
              <a:rPr lang="en-US" sz="2800" dirty="0">
                <a:solidFill>
                  <a:schemeClr val="accent1"/>
                </a:solidFill>
              </a:rPr>
              <a:t>Strategies</a:t>
            </a:r>
          </a:p>
        </p:txBody>
      </p:sp>
    </p:spTree>
    <p:extLst>
      <p:ext uri="{BB962C8B-B14F-4D97-AF65-F5344CB8AC3E}">
        <p14:creationId xmlns:p14="http://schemas.microsoft.com/office/powerpoint/2010/main" val="1268405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About Your Own Social Network</a:t>
            </a:r>
          </a:p>
        </p:txBody>
      </p:sp>
      <p:pic>
        <p:nvPicPr>
          <p:cNvPr id="4" name="Picture 3" descr="you1.png"/>
          <p:cNvPicPr>
            <a:picLocks noChangeAspect="1"/>
          </p:cNvPicPr>
          <p:nvPr/>
        </p:nvPicPr>
        <p:blipFill>
          <a:blip r:embed="rId3">
            <a:alphaModFix amt="9000"/>
            <a:extLst>
              <a:ext uri="{28A0092B-C50C-407E-A947-70E740481C1C}">
                <a14:useLocalDpi xmlns:a14="http://schemas.microsoft.com/office/drawing/2010/main"/>
              </a:ext>
            </a:extLst>
          </a:blip>
          <a:stretch>
            <a:fillRect/>
          </a:stretch>
        </p:blipFill>
        <p:spPr>
          <a:xfrm>
            <a:off x="3319739" y="1247541"/>
            <a:ext cx="2427975" cy="2606301"/>
          </a:xfrm>
          <a:prstGeom prst="rect">
            <a:avLst/>
          </a:prstGeom>
        </p:spPr>
      </p:pic>
      <p:sp>
        <p:nvSpPr>
          <p:cNvPr id="3" name="TextBox 2">
            <a:extLst>
              <a:ext uri="{FF2B5EF4-FFF2-40B4-BE49-F238E27FC236}">
                <a16:creationId xmlns:a16="http://schemas.microsoft.com/office/drawing/2014/main" id="{00CDEC62-BDE0-AE4A-8EC9-2CC01B8EF538}"/>
              </a:ext>
            </a:extLst>
          </p:cNvPr>
          <p:cNvSpPr txBox="1"/>
          <p:nvPr/>
        </p:nvSpPr>
        <p:spPr>
          <a:xfrm>
            <a:off x="368632" y="571500"/>
            <a:ext cx="2735715" cy="523220"/>
          </a:xfrm>
          <a:prstGeom prst="rect">
            <a:avLst/>
          </a:prstGeom>
          <a:noFill/>
        </p:spPr>
        <p:txBody>
          <a:bodyPr wrap="square" rtlCol="0">
            <a:spAutoFit/>
          </a:bodyPr>
          <a:lstStyle/>
          <a:p>
            <a:pPr algn="ctr"/>
            <a:r>
              <a:rPr lang="en-US" sz="2800" dirty="0">
                <a:solidFill>
                  <a:schemeClr val="accent1"/>
                </a:solidFill>
              </a:rPr>
              <a:t>Technological</a:t>
            </a:r>
          </a:p>
        </p:txBody>
      </p:sp>
      <p:sp>
        <p:nvSpPr>
          <p:cNvPr id="5" name="Rectangle 4">
            <a:extLst>
              <a:ext uri="{FF2B5EF4-FFF2-40B4-BE49-F238E27FC236}">
                <a16:creationId xmlns:a16="http://schemas.microsoft.com/office/drawing/2014/main" id="{C9AF62BD-C555-894B-A5A6-B74A0E862D4B}"/>
              </a:ext>
            </a:extLst>
          </p:cNvPr>
          <p:cNvSpPr/>
          <p:nvPr/>
        </p:nvSpPr>
        <p:spPr>
          <a:xfrm>
            <a:off x="368633" y="4657283"/>
            <a:ext cx="8406733" cy="430887"/>
          </a:xfrm>
          <a:prstGeom prst="rect">
            <a:avLst/>
          </a:prstGeom>
        </p:spPr>
        <p:txBody>
          <a:bodyPr wrap="square">
            <a:spAutoFit/>
          </a:bodyPr>
          <a:lstStyle/>
          <a:p>
            <a:pPr algn="r"/>
            <a:r>
              <a:rPr lang="en-GB" sz="1100" dirty="0">
                <a:solidFill>
                  <a:schemeClr val="accent2">
                    <a:lumMod val="40000"/>
                    <a:lumOff val="60000"/>
                  </a:schemeClr>
                </a:solidFill>
                <a:latin typeface="-webkit-standard"/>
              </a:rPr>
              <a:t>F. </a:t>
            </a:r>
            <a:r>
              <a:rPr lang="en-GB" sz="1100" dirty="0" err="1">
                <a:solidFill>
                  <a:schemeClr val="accent2">
                    <a:lumMod val="40000"/>
                    <a:lumOff val="60000"/>
                  </a:schemeClr>
                </a:solidFill>
                <a:latin typeface="-webkit-standard"/>
              </a:rPr>
              <a:t>Asiri</a:t>
            </a:r>
            <a:r>
              <a:rPr lang="en-GB" sz="1100" dirty="0">
                <a:solidFill>
                  <a:schemeClr val="accent2">
                    <a:lumMod val="40000"/>
                    <a:lumOff val="60000"/>
                  </a:schemeClr>
                </a:solidFill>
                <a:latin typeface="-webkit-standard"/>
              </a:rPr>
              <a:t> and D. Millard, "Unpacking Privacy Practices in SNSs: Users’ Protection Strategies to Enforce Privacy Boundaries," </a:t>
            </a:r>
          </a:p>
          <a:p>
            <a:pPr algn="r"/>
            <a:r>
              <a:rPr lang="en-GB" sz="1100" i="1" dirty="0">
                <a:solidFill>
                  <a:schemeClr val="accent2">
                    <a:lumMod val="40000"/>
                    <a:lumOff val="60000"/>
                  </a:schemeClr>
                </a:solidFill>
                <a:latin typeface="-webkit-standard"/>
              </a:rPr>
              <a:t>2018 21st Saudi Computer Society National Computer Conference (NCC)</a:t>
            </a:r>
            <a:r>
              <a:rPr lang="en-GB" sz="1100" dirty="0">
                <a:solidFill>
                  <a:schemeClr val="accent2">
                    <a:lumMod val="40000"/>
                    <a:lumOff val="60000"/>
                  </a:schemeClr>
                </a:solidFill>
                <a:latin typeface="-webkit-standard"/>
              </a:rPr>
              <a:t>, Riyadh, 2018</a:t>
            </a:r>
            <a:endParaRPr lang="en-US" sz="1100" dirty="0">
              <a:solidFill>
                <a:schemeClr val="accent2">
                  <a:lumMod val="40000"/>
                  <a:lumOff val="60000"/>
                </a:schemeClr>
              </a:solidFill>
            </a:endParaRPr>
          </a:p>
        </p:txBody>
      </p:sp>
      <p:sp>
        <p:nvSpPr>
          <p:cNvPr id="7" name="Rectangle 6">
            <a:extLst>
              <a:ext uri="{FF2B5EF4-FFF2-40B4-BE49-F238E27FC236}">
                <a16:creationId xmlns:a16="http://schemas.microsoft.com/office/drawing/2014/main" id="{B499C98C-D651-0546-BBAE-9F5236ACB952}"/>
              </a:ext>
            </a:extLst>
          </p:cNvPr>
          <p:cNvSpPr/>
          <p:nvPr/>
        </p:nvSpPr>
        <p:spPr>
          <a:xfrm>
            <a:off x="368633" y="1154912"/>
            <a:ext cx="2735716" cy="6224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Segment Audience</a:t>
            </a:r>
          </a:p>
        </p:txBody>
      </p:sp>
      <p:sp>
        <p:nvSpPr>
          <p:cNvPr id="8" name="Rectangle 7">
            <a:extLst>
              <a:ext uri="{FF2B5EF4-FFF2-40B4-BE49-F238E27FC236}">
                <a16:creationId xmlns:a16="http://schemas.microsoft.com/office/drawing/2014/main" id="{65779886-88C3-374E-96C0-27B9D55894B6}"/>
              </a:ext>
            </a:extLst>
          </p:cNvPr>
          <p:cNvSpPr/>
          <p:nvPr/>
        </p:nvSpPr>
        <p:spPr>
          <a:xfrm>
            <a:off x="368632" y="1816218"/>
            <a:ext cx="2735716" cy="6224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Un-tag</a:t>
            </a:r>
          </a:p>
        </p:txBody>
      </p:sp>
      <p:sp>
        <p:nvSpPr>
          <p:cNvPr id="9" name="Rectangle 8">
            <a:extLst>
              <a:ext uri="{FF2B5EF4-FFF2-40B4-BE49-F238E27FC236}">
                <a16:creationId xmlns:a16="http://schemas.microsoft.com/office/drawing/2014/main" id="{C5AE37E7-39E7-AB41-BA67-D54B8E30DE71}"/>
              </a:ext>
            </a:extLst>
          </p:cNvPr>
          <p:cNvSpPr/>
          <p:nvPr/>
        </p:nvSpPr>
        <p:spPr>
          <a:xfrm>
            <a:off x="368632" y="2492073"/>
            <a:ext cx="2735716" cy="6224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Delete</a:t>
            </a:r>
          </a:p>
        </p:txBody>
      </p:sp>
      <p:sp>
        <p:nvSpPr>
          <p:cNvPr id="10" name="Rectangle 9">
            <a:extLst>
              <a:ext uri="{FF2B5EF4-FFF2-40B4-BE49-F238E27FC236}">
                <a16:creationId xmlns:a16="http://schemas.microsoft.com/office/drawing/2014/main" id="{C3ED1E69-20D6-9142-BE3E-A14D80D52C64}"/>
              </a:ext>
            </a:extLst>
          </p:cNvPr>
          <p:cNvSpPr/>
          <p:nvPr/>
        </p:nvSpPr>
        <p:spPr>
          <a:xfrm>
            <a:off x="368632" y="3171794"/>
            <a:ext cx="2735716" cy="6224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Block</a:t>
            </a:r>
          </a:p>
        </p:txBody>
      </p:sp>
      <p:sp>
        <p:nvSpPr>
          <p:cNvPr id="11" name="Rectangle 10">
            <a:extLst>
              <a:ext uri="{FF2B5EF4-FFF2-40B4-BE49-F238E27FC236}">
                <a16:creationId xmlns:a16="http://schemas.microsoft.com/office/drawing/2014/main" id="{9B5E3492-9930-D149-BD2D-BC128C3BD176}"/>
              </a:ext>
            </a:extLst>
          </p:cNvPr>
          <p:cNvSpPr/>
          <p:nvPr/>
        </p:nvSpPr>
        <p:spPr>
          <a:xfrm>
            <a:off x="368632" y="3851515"/>
            <a:ext cx="2735716" cy="6224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Deactivate</a:t>
            </a:r>
          </a:p>
        </p:txBody>
      </p:sp>
      <p:sp>
        <p:nvSpPr>
          <p:cNvPr id="17" name="TextBox 16">
            <a:extLst>
              <a:ext uri="{FF2B5EF4-FFF2-40B4-BE49-F238E27FC236}">
                <a16:creationId xmlns:a16="http://schemas.microsoft.com/office/drawing/2014/main" id="{6A548E26-1C4A-7E49-8413-672669C0098D}"/>
              </a:ext>
            </a:extLst>
          </p:cNvPr>
          <p:cNvSpPr txBox="1"/>
          <p:nvPr/>
        </p:nvSpPr>
        <p:spPr>
          <a:xfrm>
            <a:off x="3709070" y="1746127"/>
            <a:ext cx="1725857" cy="1384995"/>
          </a:xfrm>
          <a:prstGeom prst="rect">
            <a:avLst/>
          </a:prstGeom>
          <a:noFill/>
        </p:spPr>
        <p:txBody>
          <a:bodyPr wrap="none" rtlCol="0">
            <a:spAutoFit/>
          </a:bodyPr>
          <a:lstStyle/>
          <a:p>
            <a:pPr algn="ctr"/>
            <a:r>
              <a:rPr lang="en-US" sz="2800" dirty="0">
                <a:solidFill>
                  <a:schemeClr val="accent1"/>
                </a:solidFill>
              </a:rPr>
              <a:t>Privacy</a:t>
            </a:r>
          </a:p>
          <a:p>
            <a:pPr algn="ctr"/>
            <a:r>
              <a:rPr lang="en-US" sz="2800" dirty="0">
                <a:solidFill>
                  <a:schemeClr val="accent1"/>
                </a:solidFill>
              </a:rPr>
              <a:t>Protection</a:t>
            </a:r>
          </a:p>
          <a:p>
            <a:pPr algn="ctr"/>
            <a:r>
              <a:rPr lang="en-US" sz="2800" dirty="0">
                <a:solidFill>
                  <a:schemeClr val="accent1"/>
                </a:solidFill>
              </a:rPr>
              <a:t>Strategies</a:t>
            </a:r>
          </a:p>
        </p:txBody>
      </p:sp>
    </p:spTree>
    <p:extLst>
      <p:ext uri="{BB962C8B-B14F-4D97-AF65-F5344CB8AC3E}">
        <p14:creationId xmlns:p14="http://schemas.microsoft.com/office/powerpoint/2010/main" val="864137246"/>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15748</TotalTime>
  <Words>1444</Words>
  <Application>Microsoft Macintosh PowerPoint</Application>
  <PresentationFormat>On-screen Show (16:9)</PresentationFormat>
  <Paragraphs>259</Paragraphs>
  <Slides>41</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-webkit-standard</vt:lpstr>
      <vt:lpstr>Arial</vt:lpstr>
      <vt:lpstr>Calibri</vt:lpstr>
      <vt:lpstr>ff-tisa-web-pro</vt:lpstr>
      <vt:lpstr>Gill Sans MT</vt:lpstr>
      <vt:lpstr>Wingdings 2</vt:lpstr>
      <vt:lpstr>Dividend</vt:lpstr>
      <vt:lpstr>PRIVACY: Part I</vt:lpstr>
      <vt:lpstr>PowerPoint Presentation</vt:lpstr>
      <vt:lpstr>PowerPoint Presentation</vt:lpstr>
      <vt:lpstr>PowerPoint Presentation</vt:lpstr>
      <vt:lpstr>Think About Your Own Social Network</vt:lpstr>
      <vt:lpstr>Think About Your Own Social Network</vt:lpstr>
      <vt:lpstr>Think About Your Own Social Network</vt:lpstr>
      <vt:lpstr>Think About Your Own Social Network</vt:lpstr>
      <vt:lpstr>Think About Your Own Social Network</vt:lpstr>
      <vt:lpstr>Think About Your Own Social Network</vt:lpstr>
      <vt:lpstr>PowerPoint Presentation</vt:lpstr>
      <vt:lpstr>PowerPoint Presentation</vt:lpstr>
      <vt:lpstr>PowerPoint Presentation</vt:lpstr>
      <vt:lpstr>Bob’s profile says he is 6 foobars tall What has Bob told us; what do we know about Bob?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Informed Consent</vt:lpstr>
      <vt:lpstr>244 hours</vt:lpstr>
      <vt:lpstr>PowerPoint Presentation</vt:lpstr>
      <vt:lpstr>The Datavores</vt:lpstr>
      <vt:lpstr>PowerPoint Presentation</vt:lpstr>
      <vt:lpstr>The Internet of Shit</vt:lpstr>
      <vt:lpstr>Mass Surveillance</vt:lpstr>
      <vt:lpstr>Mass Surveillance</vt:lpstr>
      <vt:lpstr>Mass Surveillance</vt:lpstr>
      <vt:lpstr>Mass Surveillance</vt:lpstr>
      <vt:lpstr>Mass Surveillance</vt:lpstr>
      <vt:lpstr>Mass Surveillance</vt:lpstr>
      <vt:lpstr>Mass Surveillance</vt:lpstr>
      <vt:lpstr>PowerPoint Presentation</vt:lpstr>
      <vt:lpstr>Questions…</vt:lpstr>
    </vt:vector>
  </TitlesOfParts>
  <Company>University of Southampton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Social Networking Systems</dc:title>
  <dc:creator>David Millard</dc:creator>
  <cp:lastModifiedBy>Millard D.E.</cp:lastModifiedBy>
  <cp:revision>144</cp:revision>
  <cp:lastPrinted>2019-02-19T00:55:31Z</cp:lastPrinted>
  <dcterms:created xsi:type="dcterms:W3CDTF">2011-01-26T16:20:04Z</dcterms:created>
  <dcterms:modified xsi:type="dcterms:W3CDTF">2019-02-19T00:58:52Z</dcterms:modified>
</cp:coreProperties>
</file>