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0" r:id="rId2"/>
    <p:sldId id="257" r:id="rId3"/>
    <p:sldId id="264" r:id="rId4"/>
    <p:sldId id="266" r:id="rId5"/>
    <p:sldId id="261" r:id="rId6"/>
    <p:sldId id="262" r:id="rId7"/>
    <p:sldId id="263" r:id="rId8"/>
    <p:sldId id="265" r:id="rId9"/>
    <p:sldId id="267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0000"/>
    <a:srgbClr val="99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2" autoAdjust="0"/>
    <p:restoredTop sz="94586" autoAdjust="0"/>
  </p:normalViewPr>
  <p:slideViewPr>
    <p:cSldViewPr>
      <p:cViewPr varScale="1">
        <p:scale>
          <a:sx n="157" d="100"/>
          <a:sy n="157" d="100"/>
        </p:scale>
        <p:origin x="103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97CC8-DE70-9140-9F52-EF081617E37B}" type="datetimeFigureOut">
              <a:rPr lang="en-US" smtClean="0"/>
              <a:pPr/>
              <a:t>2/13/19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D2D0D-191E-E44C-996B-AC3310359F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2039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036CE36-0872-2F4D-B362-E22EB214A3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802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91E3B1-57E6-F144-B5D9-E32E2ED2AA4D}" type="slidenum">
              <a:rPr lang="en-US"/>
              <a:pPr/>
              <a:t>2</a:t>
            </a:fld>
            <a:endParaRPr lang="en-US"/>
          </a:p>
        </p:txBody>
      </p:sp>
      <p:sp>
        <p:nvSpPr>
          <p:cNvPr id="31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657600" y="6477000"/>
            <a:ext cx="21336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965575" cy="3921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76400"/>
            <a:ext cx="5111750" cy="4449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76400"/>
            <a:ext cx="3008313" cy="44497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5105400" y="54102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9546ECAC-3B7D-7B47-BB51-FA59818F34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5638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733800" y="6477000"/>
            <a:ext cx="2133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762000" y="1371600"/>
            <a:ext cx="8382000" cy="15240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FFCC6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defTabSz="762000" eaLnBrk="0" hangingPunct="0">
              <a:spcBef>
                <a:spcPct val="50000"/>
              </a:spcBef>
            </a:pPr>
            <a:endParaRPr lang="en-US" sz="2400">
              <a:latin typeface="Times New Roman" pitchFamily="-65" charset="0"/>
            </a:endParaRPr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3733800" y="6553200"/>
            <a:ext cx="20161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chemeClr val="bg1"/>
                </a:solidFill>
              </a:rPr>
              <a:t>Event</a:t>
            </a: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453188"/>
            <a:ext cx="91440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7" descr="electronics_computer_science_cmyk.eps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248400" y="152400"/>
            <a:ext cx="27051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4"/>
          <p:cNvSpPr txBox="1">
            <a:spLocks/>
          </p:cNvSpPr>
          <p:nvPr/>
        </p:nvSpPr>
        <p:spPr bwMode="auto">
          <a:xfrm>
            <a:off x="7010400" y="6534150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2637C8-7EFE-A447-BDC5-C74C6EDE5322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-65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-65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49" r:id="rId3"/>
    <p:sldLayoutId id="2147483650" r:id="rId4"/>
    <p:sldLayoutId id="2147483652" r:id="rId5"/>
    <p:sldLayoutId id="2147483653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</p:transition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accent2"/>
          </a:solidFill>
          <a:latin typeface="+mn-lt"/>
          <a:ea typeface="ＭＳ Ｐゴシック" pitchFamily="-65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accent2"/>
          </a:solidFill>
          <a:latin typeface="+mn-lt"/>
          <a:ea typeface="ＭＳ Ｐゴシック" pitchFamily="-65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accent2"/>
          </a:solidFill>
          <a:latin typeface="+mn-lt"/>
          <a:ea typeface="ＭＳ Ｐゴシック" pitchFamily="-65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Principles of Programming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91072"/>
          </a:xfrm>
        </p:spPr>
        <p:txBody>
          <a:bodyPr/>
          <a:lstStyle/>
          <a:p>
            <a:r>
              <a:rPr lang="en-US" b="1" dirty="0"/>
              <a:t>Hugh Davis</a:t>
            </a:r>
          </a:p>
          <a:p>
            <a:r>
              <a:rPr lang="en-US" dirty="0"/>
              <a:t>ECS</a:t>
            </a:r>
          </a:p>
          <a:p>
            <a:r>
              <a:rPr lang="en-US" dirty="0"/>
              <a:t>The University of Southampton, UK</a:t>
            </a:r>
          </a:p>
          <a:p>
            <a:r>
              <a:rPr lang="en-US" dirty="0" err="1"/>
              <a:t>users.ecs.soton.ac.uk</a:t>
            </a:r>
            <a:r>
              <a:rPr lang="en-US" dirty="0"/>
              <a:t>/</a:t>
            </a:r>
            <a:r>
              <a:rPr lang="en-US" dirty="0" err="1"/>
              <a:t>hcd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813030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These are the things you need to have in pretty much any programming language;</a:t>
            </a:r>
          </a:p>
          <a:p>
            <a:endParaRPr lang="en-GB" dirty="0"/>
          </a:p>
          <a:p>
            <a:r>
              <a:rPr lang="en-GB" dirty="0"/>
              <a:t>Assignment</a:t>
            </a:r>
          </a:p>
          <a:p>
            <a:r>
              <a:rPr lang="en-GB" dirty="0" err="1"/>
              <a:t>Input/Output</a:t>
            </a:r>
            <a:endParaRPr lang="en-GB" dirty="0"/>
          </a:p>
          <a:p>
            <a:r>
              <a:rPr lang="en-GB" dirty="0"/>
              <a:t>Sequence</a:t>
            </a:r>
          </a:p>
          <a:p>
            <a:r>
              <a:rPr lang="en-GB" dirty="0"/>
              <a:t>Selection</a:t>
            </a:r>
          </a:p>
          <a:p>
            <a:r>
              <a:rPr lang="en-GB" dirty="0"/>
              <a:t>Iteration</a:t>
            </a:r>
          </a:p>
          <a:p>
            <a:r>
              <a:rPr lang="en-GB" dirty="0"/>
              <a:t>Modularity and Functions (Built on and user-defined)</a:t>
            </a: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Assignment and Stored 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Courier"/>
                <a:cs typeface="Courier"/>
              </a:rPr>
              <a:t>	turns = 5</a:t>
            </a:r>
          </a:p>
          <a:p>
            <a:pPr marL="0" indent="0">
              <a:buNone/>
            </a:pPr>
            <a:r>
              <a:rPr lang="en-GB" dirty="0">
                <a:latin typeface="Courier"/>
                <a:cs typeface="Courier"/>
              </a:rPr>
              <a:t>	guesses = '</a:t>
            </a:r>
            <a:r>
              <a:rPr lang="en-GB" dirty="0" err="1">
                <a:latin typeface="Courier"/>
                <a:cs typeface="Courier"/>
              </a:rPr>
              <a:t>aeiou</a:t>
            </a:r>
            <a:r>
              <a:rPr lang="en-GB" dirty="0">
                <a:latin typeface="Courier"/>
                <a:cs typeface="Courier"/>
              </a:rPr>
              <a:t>’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 above are not philosophic statements! They are assignments.</a:t>
            </a:r>
          </a:p>
          <a:p>
            <a:pPr marL="0" indent="0">
              <a:buNone/>
            </a:pPr>
            <a:r>
              <a:rPr lang="en-GB" dirty="0"/>
              <a:t>turns is a piece of memory of a shape that expects to store integers. This piece of memory has been told to store 5</a:t>
            </a:r>
          </a:p>
          <a:p>
            <a:pPr marL="0" indent="0">
              <a:buNone/>
            </a:pPr>
            <a:r>
              <a:rPr lang="en-GB" dirty="0"/>
              <a:t>The line</a:t>
            </a:r>
          </a:p>
          <a:p>
            <a:pPr marL="0" indent="0">
              <a:buNone/>
            </a:pPr>
            <a:r>
              <a:rPr lang="en-GB" dirty="0">
                <a:latin typeface="Courier"/>
                <a:cs typeface="Courier"/>
              </a:rPr>
              <a:t>	turns = turns + 1</a:t>
            </a:r>
          </a:p>
          <a:p>
            <a:pPr marL="0" indent="0">
              <a:buNone/>
            </a:pPr>
            <a:r>
              <a:rPr lang="en-GB" dirty="0"/>
              <a:t>Has the effect of adding 1 to 5 and assigning the result (6) back to turns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guesses is a piece of memory that can store random sized strings. The string </a:t>
            </a:r>
            <a:r>
              <a:rPr lang="en-GB" dirty="0" err="1"/>
              <a:t>aeiou</a:t>
            </a:r>
            <a:r>
              <a:rPr lang="en-GB" dirty="0"/>
              <a:t> has been stored in this memory</a:t>
            </a:r>
          </a:p>
        </p:txBody>
      </p:sp>
    </p:spTree>
    <p:extLst>
      <p:ext uri="{BB962C8B-B14F-4D97-AF65-F5344CB8AC3E}">
        <p14:creationId xmlns:p14="http://schemas.microsoft.com/office/powerpoint/2010/main" val="611279320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Input/Output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If you cannot make inputs then the program will always keep doing the same thing!</a:t>
            </a:r>
          </a:p>
          <a:p>
            <a:r>
              <a:rPr lang="en-GB" dirty="0"/>
              <a:t>If you cannot get outputs then how will you know what happened!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Most languages have some kind of input for strings from the keyboard and output of strings in “typewriter” mode </a:t>
            </a:r>
          </a:p>
          <a:p>
            <a:pPr marL="0" indent="0">
              <a:buNone/>
            </a:pPr>
            <a:r>
              <a:rPr lang="en-GB" dirty="0">
                <a:latin typeface="Courier"/>
                <a:cs typeface="Courier"/>
              </a:rPr>
              <a:t> 	guess = input ('guess a letter: ')</a:t>
            </a:r>
          </a:p>
          <a:p>
            <a:pPr marL="0" indent="0">
              <a:buNone/>
            </a:pPr>
            <a:r>
              <a:rPr lang="en-GB" dirty="0">
                <a:latin typeface="Courier"/>
                <a:cs typeface="Courier"/>
              </a:rPr>
              <a:t>	print (‘Hello World!’)</a:t>
            </a:r>
          </a:p>
          <a:p>
            <a:pPr marL="0" indent="0">
              <a:buNone/>
            </a:pPr>
            <a:r>
              <a:rPr lang="en-GB" dirty="0">
                <a:latin typeface="Courier"/>
                <a:cs typeface="Courier"/>
              </a:rPr>
              <a:t>	print (’You took', x, ‘goes’)</a:t>
            </a:r>
          </a:p>
          <a:p>
            <a:pPr marL="0" indent="0">
              <a:buNone/>
            </a:pPr>
            <a:endParaRPr lang="en-GB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GB" dirty="0">
                <a:cs typeface="Courier"/>
              </a:rPr>
              <a:t>Languages that support WYSIWIG will have more sophisticated “event” input and graphical output</a:t>
            </a:r>
          </a:p>
        </p:txBody>
      </p:sp>
    </p:spTree>
    <p:extLst>
      <p:ext uri="{BB962C8B-B14F-4D97-AF65-F5344CB8AC3E}">
        <p14:creationId xmlns:p14="http://schemas.microsoft.com/office/powerpoint/2010/main" val="2059853592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Sequence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Each instruction will be executed in the order it is encountered</a:t>
            </a:r>
          </a:p>
          <a:p>
            <a:pPr marL="0" indent="0">
              <a:buNone/>
            </a:pPr>
            <a:endParaRPr lang="en-GB" dirty="0"/>
          </a:p>
          <a:p>
            <a:pPr marL="400050" lvl="1" indent="0">
              <a:buNone/>
            </a:pPr>
            <a:r>
              <a:rPr lang="en-GB" dirty="0">
                <a:latin typeface="Courier"/>
                <a:cs typeface="Courier"/>
              </a:rPr>
              <a:t>import random</a:t>
            </a:r>
          </a:p>
          <a:p>
            <a:pPr marL="400050" lvl="1" indent="0">
              <a:buNone/>
            </a:pPr>
            <a:r>
              <a:rPr lang="en-GB" dirty="0">
                <a:latin typeface="Courier"/>
                <a:cs typeface="Courier"/>
              </a:rPr>
              <a:t>import </a:t>
            </a:r>
            <a:r>
              <a:rPr lang="en-GB" dirty="0" err="1">
                <a:latin typeface="Courier"/>
                <a:cs typeface="Courier"/>
              </a:rPr>
              <a:t>urllib</a:t>
            </a:r>
            <a:endParaRPr lang="en-GB" dirty="0">
              <a:latin typeface="Courier"/>
              <a:cs typeface="Courier"/>
            </a:endParaRPr>
          </a:p>
          <a:p>
            <a:pPr marL="400050" lvl="1" indent="0">
              <a:buNone/>
            </a:pPr>
            <a:endParaRPr lang="en-GB" dirty="0">
              <a:latin typeface="Courier"/>
              <a:cs typeface="Courier"/>
            </a:endParaRPr>
          </a:p>
          <a:p>
            <a:pPr marL="400050" lvl="1" indent="0">
              <a:buNone/>
            </a:pPr>
            <a:r>
              <a:rPr lang="en-GB" dirty="0">
                <a:latin typeface="Courier"/>
                <a:cs typeface="Courier"/>
              </a:rPr>
              <a:t>print ('time to play hangman')</a:t>
            </a:r>
          </a:p>
          <a:p>
            <a:pPr marL="400050" lvl="1" indent="0">
              <a:buNone/>
            </a:pPr>
            <a:r>
              <a:rPr lang="en-GB" dirty="0">
                <a:latin typeface="Courier"/>
                <a:cs typeface="Courier"/>
              </a:rPr>
              <a:t>animals = </a:t>
            </a:r>
            <a:r>
              <a:rPr lang="en-GB" dirty="0" err="1">
                <a:latin typeface="Courier"/>
                <a:cs typeface="Courier"/>
              </a:rPr>
              <a:t>urllib.urlopen</a:t>
            </a:r>
            <a:r>
              <a:rPr lang="en-GB" dirty="0">
                <a:latin typeface="Courier"/>
                <a:cs typeface="Courier"/>
              </a:rPr>
              <a:t>('http://</a:t>
            </a:r>
            <a:r>
              <a:rPr lang="en-GB" dirty="0" err="1">
                <a:latin typeface="Courier"/>
                <a:cs typeface="Courier"/>
              </a:rPr>
              <a:t>davidbau.com</a:t>
            </a:r>
            <a:r>
              <a:rPr lang="en-GB" dirty="0">
                <a:latin typeface="Courier"/>
                <a:cs typeface="Courier"/>
              </a:rPr>
              <a:t>/data/animals').read().split()</a:t>
            </a:r>
          </a:p>
          <a:p>
            <a:pPr marL="400050" lvl="1" indent="0">
              <a:buNone/>
            </a:pPr>
            <a:r>
              <a:rPr lang="en-GB" dirty="0">
                <a:latin typeface="Courier"/>
                <a:cs typeface="Courier"/>
              </a:rPr>
              <a:t>secret = </a:t>
            </a:r>
            <a:r>
              <a:rPr lang="en-GB" dirty="0" err="1">
                <a:latin typeface="Courier"/>
                <a:cs typeface="Courier"/>
              </a:rPr>
              <a:t>random.choice</a:t>
            </a:r>
            <a:r>
              <a:rPr lang="en-GB" dirty="0">
                <a:latin typeface="Courier"/>
                <a:cs typeface="Courier"/>
              </a:rPr>
              <a:t>(animals)</a:t>
            </a:r>
          </a:p>
          <a:p>
            <a:pPr marL="400050" lvl="1" indent="0">
              <a:buNone/>
            </a:pPr>
            <a:endParaRPr lang="en-GB" dirty="0">
              <a:latin typeface="Courier"/>
              <a:cs typeface="Courier"/>
            </a:endParaRPr>
          </a:p>
          <a:p>
            <a:pPr marL="400050" lvl="1" indent="0">
              <a:buNone/>
            </a:pPr>
            <a:r>
              <a:rPr lang="en-GB" dirty="0">
                <a:latin typeface="Courier"/>
                <a:cs typeface="Courier"/>
              </a:rPr>
              <a:t>guesses = '</a:t>
            </a:r>
            <a:r>
              <a:rPr lang="en-GB" dirty="0" err="1">
                <a:latin typeface="Courier"/>
                <a:cs typeface="Courier"/>
              </a:rPr>
              <a:t>aeiou</a:t>
            </a:r>
            <a:r>
              <a:rPr lang="en-GB" dirty="0">
                <a:latin typeface="Courier"/>
                <a:cs typeface="Courier"/>
              </a:rPr>
              <a:t>'</a:t>
            </a:r>
          </a:p>
          <a:p>
            <a:pPr marL="400050" lvl="1" indent="0">
              <a:buNone/>
            </a:pPr>
            <a:r>
              <a:rPr lang="en-GB" dirty="0">
                <a:latin typeface="Courier"/>
                <a:cs typeface="Courier"/>
              </a:rPr>
              <a:t>turns = 5</a:t>
            </a:r>
          </a:p>
          <a:p>
            <a:pPr marL="0" indent="0">
              <a:buNone/>
            </a:pPr>
            <a:r>
              <a:rPr lang="en-GB" dirty="0">
                <a:cs typeface="Courier"/>
              </a:rPr>
              <a:t>So the libraries are imported fist – the assignments happen last</a:t>
            </a:r>
          </a:p>
        </p:txBody>
      </p:sp>
    </p:spTree>
    <p:extLst>
      <p:ext uri="{BB962C8B-B14F-4D97-AF65-F5344CB8AC3E}">
        <p14:creationId xmlns:p14="http://schemas.microsoft.com/office/powerpoint/2010/main" val="1922961370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ability to choose which set of actions are taken next</a:t>
            </a:r>
          </a:p>
          <a:p>
            <a:pPr marL="400050" lvl="1" indent="0">
              <a:buNone/>
            </a:pPr>
            <a:r>
              <a:rPr lang="en-US" dirty="0">
                <a:latin typeface="Courier"/>
                <a:cs typeface="Courier"/>
              </a:rPr>
              <a:t> if letter in guesses:</a:t>
            </a:r>
          </a:p>
          <a:p>
            <a:pPr marL="400050" lvl="1" indent="0">
              <a:buNone/>
            </a:pPr>
            <a:r>
              <a:rPr lang="en-US" dirty="0">
                <a:latin typeface="Courier"/>
                <a:cs typeface="Courier"/>
              </a:rPr>
              <a:t>            print (letter),</a:t>
            </a:r>
          </a:p>
          <a:p>
            <a:pPr marL="400050" lvl="1" indent="0">
              <a:buNone/>
            </a:pPr>
            <a:r>
              <a:rPr lang="en-US" dirty="0">
                <a:latin typeface="Courier"/>
                <a:cs typeface="Courier"/>
              </a:rPr>
              <a:t>  else:</a:t>
            </a:r>
          </a:p>
          <a:p>
            <a:pPr marL="400050" lvl="1" indent="0">
              <a:buNone/>
            </a:pPr>
            <a:r>
              <a:rPr lang="en-US" dirty="0">
                <a:latin typeface="Courier"/>
                <a:cs typeface="Courier"/>
              </a:rPr>
              <a:t>            print ('_'),</a:t>
            </a:r>
          </a:p>
          <a:p>
            <a:pPr marL="400050" lvl="1" indent="0">
              <a:buNone/>
            </a:pPr>
            <a:r>
              <a:rPr lang="en-US" dirty="0">
                <a:latin typeface="Courier"/>
                <a:cs typeface="Courier"/>
              </a:rPr>
              <a:t>            missed += 1</a:t>
            </a:r>
          </a:p>
          <a:p>
            <a:pPr marL="0" indent="0">
              <a:buNone/>
            </a:pPr>
            <a:r>
              <a:rPr lang="en-US" dirty="0"/>
              <a:t> and</a:t>
            </a:r>
          </a:p>
          <a:p>
            <a:pPr marL="400050" lvl="1" indent="0">
              <a:buNone/>
            </a:pPr>
            <a:r>
              <a:rPr lang="en-US" dirty="0">
                <a:latin typeface="Courier"/>
                <a:cs typeface="Courier"/>
              </a:rPr>
              <a:t>if turns &lt;5:print('  O  ')</a:t>
            </a:r>
          </a:p>
          <a:p>
            <a:pPr marL="400050" lvl="1" indent="0">
              <a:buNone/>
            </a:pPr>
            <a:r>
              <a:rPr lang="en-US" dirty="0">
                <a:latin typeface="Courier"/>
                <a:cs typeface="Courier"/>
              </a:rPr>
              <a:t>if turns &lt;4:print('\_|_/ ')</a:t>
            </a:r>
          </a:p>
          <a:p>
            <a:pPr marL="400050" lvl="1" indent="0">
              <a:buNone/>
            </a:pPr>
            <a:r>
              <a:rPr lang="en-US" dirty="0">
                <a:latin typeface="Courier"/>
                <a:cs typeface="Courier"/>
              </a:rPr>
              <a:t>if turns &lt;3:print('  | ')</a:t>
            </a:r>
          </a:p>
          <a:p>
            <a:pPr marL="400050" lvl="1" indent="0">
              <a:buNone/>
            </a:pPr>
            <a:r>
              <a:rPr lang="en-US" dirty="0">
                <a:latin typeface="Courier"/>
                <a:cs typeface="Courier"/>
              </a:rPr>
              <a:t>if turns &lt;2:print(' / \ ')</a:t>
            </a:r>
          </a:p>
          <a:p>
            <a:pPr marL="400050" lvl="1" indent="0">
              <a:buNone/>
            </a:pPr>
            <a:r>
              <a:rPr lang="en-US" dirty="0">
                <a:latin typeface="Courier"/>
                <a:cs typeface="Courier"/>
              </a:rPr>
              <a:t>if turns &lt;1:print('d   b')</a:t>
            </a:r>
            <a:endParaRPr lang="en-GB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130589137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Iteration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ability to repeat a set of instructions</a:t>
            </a:r>
          </a:p>
          <a:p>
            <a:pPr marL="0" indent="0">
              <a:buNone/>
            </a:pPr>
            <a:r>
              <a:rPr lang="en-GB" dirty="0"/>
              <a:t>Construct like for, while, repeat are used</a:t>
            </a:r>
          </a:p>
          <a:p>
            <a:pPr marL="400050" lvl="1" indent="0">
              <a:buNone/>
            </a:pPr>
            <a:r>
              <a:rPr lang="en-GB" dirty="0">
                <a:latin typeface="Courier"/>
                <a:cs typeface="Courier"/>
              </a:rPr>
              <a:t>turns =5</a:t>
            </a:r>
          </a:p>
          <a:p>
            <a:pPr marL="400050" lvl="1" indent="0">
              <a:buNone/>
            </a:pPr>
            <a:r>
              <a:rPr lang="en-GB" dirty="0">
                <a:latin typeface="Courier"/>
                <a:cs typeface="Courier"/>
              </a:rPr>
              <a:t>while turns &gt;0:</a:t>
            </a:r>
          </a:p>
          <a:p>
            <a:pPr marL="400050" lvl="1" indent="0">
              <a:buNone/>
            </a:pPr>
            <a:r>
              <a:rPr lang="en-GB" dirty="0">
                <a:latin typeface="Courier"/>
                <a:cs typeface="Courier"/>
              </a:rPr>
              <a:t>	print (turns)</a:t>
            </a:r>
          </a:p>
          <a:p>
            <a:pPr marL="400050" lvl="1" indent="0">
              <a:buNone/>
            </a:pPr>
            <a:r>
              <a:rPr lang="en-GB" dirty="0">
                <a:latin typeface="Courier"/>
                <a:cs typeface="Courier"/>
              </a:rPr>
              <a:t>    turns =  turns -1</a:t>
            </a:r>
          </a:p>
          <a:p>
            <a:pPr marL="0" indent="0">
              <a:buNone/>
            </a:pPr>
            <a:r>
              <a:rPr lang="en-GB" dirty="0"/>
              <a:t>and</a:t>
            </a: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    </a:t>
            </a:r>
            <a:r>
              <a:rPr lang="en-US" sz="1800" dirty="0">
                <a:latin typeface="Courier"/>
                <a:cs typeface="Courier"/>
              </a:rPr>
              <a:t>for letter in secret:</a:t>
            </a:r>
          </a:p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        if letter in guesses:</a:t>
            </a:r>
          </a:p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            print (letter),</a:t>
            </a:r>
          </a:p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        else:</a:t>
            </a:r>
          </a:p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            print ('_'),</a:t>
            </a:r>
          </a:p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            missed += 1</a:t>
            </a:r>
          </a:p>
          <a:p>
            <a:pPr marL="0" indent="0">
              <a:buNone/>
            </a:pPr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2843097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Modularity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ability to take a bit of code that has a known behaviour and put it in a back box so that it can be used elsewhere in the code.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Strictly speaking Functions are chunks of code that take </a:t>
            </a:r>
            <a:r>
              <a:rPr lang="en-GB" i="1" dirty="0"/>
              <a:t>parameters</a:t>
            </a:r>
            <a:r>
              <a:rPr lang="en-GB" dirty="0"/>
              <a:t> (inputs) and </a:t>
            </a:r>
            <a:r>
              <a:rPr lang="en-GB" i="1" dirty="0"/>
              <a:t>return</a:t>
            </a:r>
            <a:r>
              <a:rPr lang="en-GB" dirty="0"/>
              <a:t> a result, and have no other effect on anything outside their black box (no </a:t>
            </a:r>
            <a:r>
              <a:rPr lang="en-GB" i="1" dirty="0"/>
              <a:t>side-effects</a:t>
            </a:r>
            <a:r>
              <a:rPr lang="en-GB" dirty="0"/>
              <a:t>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Some languages allow functions to have side-effects</a:t>
            </a:r>
          </a:p>
          <a:p>
            <a:pPr marL="0" indent="0">
              <a:buNone/>
            </a:pPr>
            <a:r>
              <a:rPr lang="en-GB" dirty="0"/>
              <a:t>Some languages allow functions that do not return a result – and some languages call such functions </a:t>
            </a:r>
            <a:r>
              <a:rPr lang="en-GB" i="1" dirty="0"/>
              <a:t>procedures</a:t>
            </a:r>
          </a:p>
        </p:txBody>
      </p:sp>
    </p:spTree>
    <p:extLst>
      <p:ext uri="{BB962C8B-B14F-4D97-AF65-F5344CB8AC3E}">
        <p14:creationId xmlns:p14="http://schemas.microsoft.com/office/powerpoint/2010/main" val="3050760088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496944" cy="4525963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err="1">
                <a:latin typeface="Courier"/>
                <a:cs typeface="Courier"/>
              </a:rPr>
              <a:t>def</a:t>
            </a:r>
            <a:r>
              <a:rPr lang="en-US" sz="1800" dirty="0">
                <a:latin typeface="Courier"/>
                <a:cs typeface="Courier"/>
              </a:rPr>
              <a:t> find_first_2_letter_word(</a:t>
            </a:r>
            <a:r>
              <a:rPr lang="en-US" sz="1800" dirty="0" err="1">
                <a:latin typeface="Courier"/>
                <a:cs typeface="Courier"/>
              </a:rPr>
              <a:t>xs</a:t>
            </a:r>
            <a:r>
              <a:rPr lang="en-US" sz="1800" dirty="0">
                <a:latin typeface="Courier"/>
                <a:cs typeface="Courier"/>
              </a:rPr>
              <a:t>): </a:t>
            </a:r>
          </a:p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	for </a:t>
            </a:r>
            <a:r>
              <a:rPr lang="en-US" sz="1800" dirty="0" err="1">
                <a:latin typeface="Courier"/>
                <a:cs typeface="Courier"/>
              </a:rPr>
              <a:t>wd</a:t>
            </a:r>
            <a:r>
              <a:rPr lang="en-US" sz="1800" dirty="0">
                <a:latin typeface="Courier"/>
                <a:cs typeface="Courier"/>
              </a:rPr>
              <a:t> in </a:t>
            </a:r>
            <a:r>
              <a:rPr lang="en-US" sz="1800" dirty="0" err="1">
                <a:latin typeface="Courier"/>
                <a:cs typeface="Courier"/>
              </a:rPr>
              <a:t>xs</a:t>
            </a:r>
            <a:r>
              <a:rPr lang="en-US" sz="1800" dirty="0">
                <a:latin typeface="Courier"/>
                <a:cs typeface="Courier"/>
              </a:rPr>
              <a:t>: </a:t>
            </a:r>
          </a:p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		if </a:t>
            </a:r>
            <a:r>
              <a:rPr lang="en-US" sz="1800" dirty="0" err="1">
                <a:latin typeface="Courier"/>
                <a:cs typeface="Courier"/>
              </a:rPr>
              <a:t>len</a:t>
            </a:r>
            <a:r>
              <a:rPr lang="en-US" sz="1800" dirty="0">
                <a:latin typeface="Courier"/>
                <a:cs typeface="Courier"/>
              </a:rPr>
              <a:t>(</a:t>
            </a:r>
            <a:r>
              <a:rPr lang="en-US" sz="1800" dirty="0" err="1">
                <a:latin typeface="Courier"/>
                <a:cs typeface="Courier"/>
              </a:rPr>
              <a:t>wd</a:t>
            </a:r>
            <a:r>
              <a:rPr lang="en-US" sz="1800" dirty="0">
                <a:latin typeface="Courier"/>
                <a:cs typeface="Courier"/>
              </a:rPr>
              <a:t>) == 2: </a:t>
            </a:r>
          </a:p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			return </a:t>
            </a:r>
            <a:r>
              <a:rPr lang="en-US" sz="1800" dirty="0" err="1">
                <a:latin typeface="Courier"/>
                <a:cs typeface="Courier"/>
              </a:rPr>
              <a:t>wd</a:t>
            </a:r>
            <a:r>
              <a:rPr lang="en-US" sz="1800" dirty="0">
                <a:latin typeface="Courier"/>
                <a:cs typeface="Courier"/>
              </a:rPr>
              <a:t> </a:t>
            </a:r>
          </a:p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	return ""</a:t>
            </a:r>
            <a:endParaRPr lang="en-GB" sz="18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GB" dirty="0"/>
              <a:t>Used by</a:t>
            </a:r>
          </a:p>
          <a:p>
            <a:pPr marL="0" indent="0">
              <a:buNone/>
            </a:pPr>
            <a:r>
              <a:rPr lang="en-GB" sz="1800" dirty="0">
                <a:latin typeface="Courier"/>
                <a:cs typeface="Courier"/>
              </a:rPr>
              <a:t>find_first_2_letter_word(["</a:t>
            </a:r>
            <a:r>
              <a:rPr lang="en-GB" sz="1800" dirty="0" err="1">
                <a:latin typeface="Courier"/>
                <a:cs typeface="Courier"/>
              </a:rPr>
              <a:t>This”,"is”,"a”,"dead”,"parrot</a:t>
            </a:r>
            <a:r>
              <a:rPr lang="en-GB" sz="1800" dirty="0">
                <a:latin typeface="Courier"/>
                <a:cs typeface="Courier"/>
              </a:rPr>
              <a:t>"])</a:t>
            </a:r>
          </a:p>
          <a:p>
            <a:r>
              <a:rPr lang="en-GB" dirty="0"/>
              <a:t>Built in (System Defined)</a:t>
            </a:r>
          </a:p>
          <a:p>
            <a:pPr marL="0" indent="0">
              <a:buNone/>
            </a:pPr>
            <a:r>
              <a:rPr lang="en-GB" dirty="0" err="1"/>
              <a:t>len</a:t>
            </a:r>
            <a:r>
              <a:rPr lang="en-GB" dirty="0"/>
              <a:t> is a system function which returns the length of a string as an integer</a:t>
            </a:r>
          </a:p>
          <a:p>
            <a:r>
              <a:rPr lang="en-GB" dirty="0"/>
              <a:t>User Defined</a:t>
            </a: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find_first_2_letter_word</a:t>
            </a:r>
          </a:p>
          <a:p>
            <a:pPr marL="0" indent="0">
              <a:buNone/>
            </a:pPr>
            <a:r>
              <a:rPr lang="en-US" dirty="0">
                <a:cs typeface="Courier"/>
              </a:rPr>
              <a:t>is a function which you give a list of strings and it returns the first string that has two letters (or the empty string)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5259291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LSL">
  <a:themeElements>
    <a:clrScheme name="defaul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LSL.potx</Template>
  <TotalTime>143</TotalTime>
  <Words>396</Words>
  <Application>Microsoft Macintosh PowerPoint</Application>
  <PresentationFormat>On-screen Show (4:3)</PresentationFormat>
  <Paragraphs>97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Courier</vt:lpstr>
      <vt:lpstr>Tahoma</vt:lpstr>
      <vt:lpstr>Times New Roman</vt:lpstr>
      <vt:lpstr>LSL</vt:lpstr>
      <vt:lpstr>Principles of Programming</vt:lpstr>
      <vt:lpstr>The Principles</vt:lpstr>
      <vt:lpstr>Assignment and Stored State</vt:lpstr>
      <vt:lpstr>Input/Output</vt:lpstr>
      <vt:lpstr>Sequence</vt:lpstr>
      <vt:lpstr>Selection</vt:lpstr>
      <vt:lpstr>Iteration</vt:lpstr>
      <vt:lpstr>Modularity</vt:lpstr>
      <vt:lpstr>Example Functions</vt:lpstr>
    </vt:vector>
  </TitlesOfParts>
  <Company>University of Southampton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Hugh Davis</dc:creator>
  <cp:lastModifiedBy>Hugh Davis</cp:lastModifiedBy>
  <cp:revision>21</cp:revision>
  <dcterms:created xsi:type="dcterms:W3CDTF">2009-11-03T11:15:04Z</dcterms:created>
  <dcterms:modified xsi:type="dcterms:W3CDTF">2019-02-13T11:39:49Z</dcterms:modified>
</cp:coreProperties>
</file>