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4"/>
  </p:notesMasterIdLst>
  <p:sldIdLst>
    <p:sldId id="653" r:id="rId9"/>
    <p:sldId id="256" r:id="rId10"/>
    <p:sldId id="554" r:id="rId11"/>
    <p:sldId id="552" r:id="rId12"/>
    <p:sldId id="556" r:id="rId13"/>
    <p:sldId id="557" r:id="rId14"/>
    <p:sldId id="292" r:id="rId15"/>
    <p:sldId id="615" r:id="rId16"/>
    <p:sldId id="558" r:id="rId17"/>
    <p:sldId id="560" r:id="rId18"/>
    <p:sldId id="561" r:id="rId19"/>
    <p:sldId id="562" r:id="rId20"/>
    <p:sldId id="298" r:id="rId21"/>
    <p:sldId id="300" r:id="rId22"/>
    <p:sldId id="301" r:id="rId23"/>
    <p:sldId id="302" r:id="rId24"/>
    <p:sldId id="583" r:id="rId25"/>
    <p:sldId id="584" r:id="rId26"/>
    <p:sldId id="585" r:id="rId27"/>
    <p:sldId id="586" r:id="rId28"/>
    <p:sldId id="587" r:id="rId29"/>
    <p:sldId id="588" r:id="rId30"/>
    <p:sldId id="589" r:id="rId31"/>
    <p:sldId id="590" r:id="rId32"/>
    <p:sldId id="591" r:id="rId33"/>
    <p:sldId id="592" r:id="rId34"/>
    <p:sldId id="593" r:id="rId35"/>
    <p:sldId id="594" r:id="rId36"/>
    <p:sldId id="595" r:id="rId37"/>
    <p:sldId id="596" r:id="rId38"/>
    <p:sldId id="574" r:id="rId39"/>
    <p:sldId id="575" r:id="rId40"/>
    <p:sldId id="576" r:id="rId41"/>
    <p:sldId id="577" r:id="rId42"/>
    <p:sldId id="578" r:id="rId43"/>
    <p:sldId id="579" r:id="rId44"/>
    <p:sldId id="581" r:id="rId45"/>
    <p:sldId id="582" r:id="rId46"/>
    <p:sldId id="365" r:id="rId47"/>
    <p:sldId id="553" r:id="rId48"/>
    <p:sldId id="563" r:id="rId49"/>
    <p:sldId id="597" r:id="rId50"/>
    <p:sldId id="598" r:id="rId51"/>
    <p:sldId id="614" r:id="rId52"/>
    <p:sldId id="599" r:id="rId53"/>
    <p:sldId id="565" r:id="rId54"/>
    <p:sldId id="374" r:id="rId55"/>
    <p:sldId id="600" r:id="rId56"/>
    <p:sldId id="601" r:id="rId57"/>
    <p:sldId id="377" r:id="rId58"/>
    <p:sldId id="568" r:id="rId59"/>
    <p:sldId id="613" r:id="rId60"/>
    <p:sldId id="570" r:id="rId61"/>
    <p:sldId id="632" r:id="rId62"/>
    <p:sldId id="633" r:id="rId63"/>
    <p:sldId id="634" r:id="rId64"/>
    <p:sldId id="602" r:id="rId65"/>
    <p:sldId id="604" r:id="rId66"/>
    <p:sldId id="605" r:id="rId67"/>
    <p:sldId id="606" r:id="rId68"/>
    <p:sldId id="607" r:id="rId69"/>
    <p:sldId id="603" r:id="rId70"/>
    <p:sldId id="608" r:id="rId71"/>
    <p:sldId id="609" r:id="rId72"/>
    <p:sldId id="610" r:id="rId73"/>
    <p:sldId id="402" r:id="rId74"/>
    <p:sldId id="611" r:id="rId75"/>
    <p:sldId id="446" r:id="rId76"/>
    <p:sldId id="616" r:id="rId77"/>
    <p:sldId id="449" r:id="rId78"/>
    <p:sldId id="617" r:id="rId79"/>
    <p:sldId id="452" r:id="rId80"/>
    <p:sldId id="455" r:id="rId81"/>
    <p:sldId id="618" r:id="rId82"/>
    <p:sldId id="619" r:id="rId83"/>
    <p:sldId id="620" r:id="rId84"/>
    <p:sldId id="621" r:id="rId85"/>
    <p:sldId id="622" r:id="rId86"/>
    <p:sldId id="623" r:id="rId87"/>
    <p:sldId id="463" r:id="rId88"/>
    <p:sldId id="465" r:id="rId89"/>
    <p:sldId id="467" r:id="rId90"/>
    <p:sldId id="624" r:id="rId91"/>
    <p:sldId id="625" r:id="rId92"/>
    <p:sldId id="626" r:id="rId93"/>
    <p:sldId id="648" r:id="rId94"/>
    <p:sldId id="649" r:id="rId95"/>
    <p:sldId id="650" r:id="rId96"/>
    <p:sldId id="478" r:id="rId97"/>
    <p:sldId id="480" r:id="rId98"/>
    <p:sldId id="627" r:id="rId99"/>
    <p:sldId id="628" r:id="rId100"/>
    <p:sldId id="483" r:id="rId101"/>
    <p:sldId id="484" r:id="rId102"/>
    <p:sldId id="629" r:id="rId103"/>
    <p:sldId id="651" r:id="rId104"/>
    <p:sldId id="630" r:id="rId105"/>
    <p:sldId id="631" r:id="rId106"/>
    <p:sldId id="637" r:id="rId107"/>
    <p:sldId id="638" r:id="rId108"/>
    <p:sldId id="640" r:id="rId109"/>
    <p:sldId id="641" r:id="rId110"/>
    <p:sldId id="642" r:id="rId111"/>
    <p:sldId id="643" r:id="rId112"/>
    <p:sldId id="644" r:id="rId113"/>
    <p:sldId id="645" r:id="rId114"/>
    <p:sldId id="646" r:id="rId115"/>
    <p:sldId id="500" r:id="rId116"/>
    <p:sldId id="502" r:id="rId117"/>
    <p:sldId id="549" r:id="rId118"/>
    <p:sldId id="506" r:id="rId119"/>
    <p:sldId id="507" r:id="rId120"/>
    <p:sldId id="635" r:id="rId121"/>
    <p:sldId id="636" r:id="rId122"/>
    <p:sldId id="652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7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26"/>
    <p:restoredTop sz="94709"/>
  </p:normalViewPr>
  <p:slideViewPr>
    <p:cSldViewPr snapToGrid="0" snapToObjects="1" showGuides="1">
      <p:cViewPr varScale="1">
        <p:scale>
          <a:sx n="109" d="100"/>
          <a:sy n="109" d="100"/>
        </p:scale>
        <p:origin x="216" y="984"/>
      </p:cViewPr>
      <p:guideLst>
        <p:guide orient="horz" pos="2160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2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notesMaster" Target="notesMasters/notesMaster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8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5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7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677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9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is 3-way – branching factor depends on block size, key size and pointer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0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318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Unrealistically</a:t>
            </a:r>
            <a:r>
              <a:rPr lang="en-US" baseline="0" dirty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32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7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two records per block – typically more</a:t>
            </a:r>
          </a:p>
          <a:p>
            <a:r>
              <a:rPr lang="en-US" dirty="0"/>
              <a:t>No free space shown in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627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7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unique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0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8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9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88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35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261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09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377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5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111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Fewer blocks than data file, fewer disk accesses</a:t>
            </a:r>
          </a:p>
          <a:p>
            <a:r>
              <a:rPr lang="en-US" dirty="0"/>
              <a:t>Keys are sorted, so can use binary search</a:t>
            </a:r>
          </a:p>
          <a:p>
            <a:r>
              <a:rPr lang="en-US" dirty="0"/>
              <a:t>Can keep in main memory if small enough (no disk accesses)</a:t>
            </a:r>
          </a:p>
        </p:txBody>
      </p:sp>
      <p:sp>
        <p:nvSpPr>
          <p:cNvPr id="379" name="Rectangle 378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0" name="Rectangle 379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1" name="Rectangle 38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2" name="Rectangle 381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86" name="Rectangle 385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87" name="Rectangle 386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90" name="Rectangle 389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91" name="Rectangle 390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92" name="Rectangle 391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96" name="Rectangle 395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97" name="Rectangle 396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00" name="Rectangle 399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01" name="Rectangle 400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2" name="Rectangle 401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6" name="Rectangle 405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7" name="Rectangle 406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28" name="Rectangle 42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29" name="Rectangle 42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30" name="Rectangle 42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34" name="Rectangle 43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5" name="Rectangle 43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36" name="Rectangle 43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40" name="Rectangle 43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1" name="Rectangle 44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442" name="Rectangle 44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46" name="Rectangle 44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47" name="Rectangle 44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48" name="Rectangle 44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125159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56F2-65BB-5442-AC0B-1DBB70554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9131" y="3501008"/>
            <a:ext cx="444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30549" y="3501008"/>
            <a:ext cx="447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761987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283B31-C5EA-C746-BE3B-B51745B35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215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3215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215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3791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583833" y="2060848"/>
            <a:ext cx="1620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insert 0101</a:t>
            </a:r>
          </a:p>
        </p:txBody>
      </p:sp>
    </p:spTree>
    <p:extLst>
      <p:ext uri="{BB962C8B-B14F-4D97-AF65-F5344CB8AC3E}">
        <p14:creationId xmlns:p14="http://schemas.microsoft.com/office/powerpoint/2010/main" val="365111099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04BF0D-A351-BE4F-ACD6-E1D5C7ECD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4282" y="3501008"/>
            <a:ext cx="447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040083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further growth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C755C-361A-C74A-9DFF-A35AD2BEA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885" y="3501008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0537603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EB569B-958C-C64C-A80E-FB58D70446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96194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D6523-6150-9C43-BBC0-0326E4060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7529" y="3501008"/>
            <a:ext cx="5728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57041" y="3501008"/>
            <a:ext cx="5790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7322166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169ED2-DC0A-DC4E-956B-2DA97F3E5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32196" y="3501008"/>
            <a:ext cx="579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09863093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F2A2A-84FF-1349-BB17-DA58951DA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69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15365" y="3501008"/>
            <a:ext cx="57419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80723591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expand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Keep track of </a:t>
            </a:r>
            <a:r>
              <a:rPr lang="en-US" dirty="0" err="1"/>
              <a:t>utilisation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U = #used slots / total #slots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U &gt; threshold, then increase m (and maybe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05DC9-8CE2-4748-A629-D758C5D186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606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1E3EC8-7EDA-6947-97D1-43365A138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	 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	</a:t>
            </a:r>
          </a:p>
          <a:p>
            <a:pPr lvl="1"/>
            <a:r>
              <a:rPr lang="en-US" dirty="0"/>
              <a:t>No indirection like extensible hashing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Can still have overflow chains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7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One key-pointer pair per block of data file</a:t>
            </a:r>
          </a:p>
          <a:p>
            <a:r>
              <a:rPr lang="en-US" dirty="0"/>
              <a:t>Can only be used if data file is sorted by search key</a:t>
            </a:r>
          </a:p>
          <a:p>
            <a:r>
              <a:rPr lang="en-US" dirty="0"/>
              <a:t>Uses less space than dense index</a:t>
            </a:r>
          </a:p>
          <a:p>
            <a:r>
              <a:rPr lang="en-US" dirty="0"/>
              <a:t>Takes longer to find key than dense index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43489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88" grpId="0" animBg="1"/>
      <p:bldP spid="289" grpId="0" animBg="1"/>
      <p:bldP spid="290" grpId="0" animBg="1"/>
      <p:bldP spid="83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versus Hashing</a:t>
            </a:r>
          </a:p>
        </p:txBody>
      </p:sp>
    </p:spTree>
    <p:extLst>
      <p:ext uri="{BB962C8B-B14F-4D97-AF65-F5344CB8AC3E}">
        <p14:creationId xmlns:p14="http://schemas.microsoft.com/office/powerpoint/2010/main" val="69814129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01C9A-B764-4A4E-A9F1-54DE8C872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Hashing good for probes given a key: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= 5</a:t>
            </a:r>
          </a:p>
          <a:p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4292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Indexing (Including B-trees) good for </a:t>
            </a:r>
            <a:r>
              <a:rPr lang="en-US" i="1" dirty="0"/>
              <a:t>range searches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&gt;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2CC91-0913-644A-92BB-DF6A90CF91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971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8696848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14 of Garcia-Molina et al</a:t>
            </a:r>
          </a:p>
          <a:p>
            <a:pPr lvl="1"/>
            <a:r>
              <a:rPr lang="en-US" dirty="0"/>
              <a:t>Sections 14.1-14.3</a:t>
            </a:r>
          </a:p>
          <a:p>
            <a:endParaRPr lang="en-US" dirty="0"/>
          </a:p>
          <a:p>
            <a:r>
              <a:rPr lang="en-US"/>
              <a:t>Next lecture: </a:t>
            </a:r>
            <a:r>
              <a:rPr lang="en-US" dirty="0"/>
              <a:t>Multi-key Indexing</a:t>
            </a:r>
          </a:p>
          <a:p>
            <a:pPr lvl="1"/>
            <a:r>
              <a:rPr lang="en-US" dirty="0"/>
              <a:t>Sections 14.4-14.7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932E5-159D-0C4D-BCB5-4C9BBBDC76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8690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6BE8-7D8A-AA4D-A644-37720EE0B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Multidimensional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2709527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Index file may cover many blocks</a:t>
            </a:r>
          </a:p>
          <a:p>
            <a:r>
              <a:rPr lang="en-US" dirty="0"/>
              <a:t>May still need many disk accesses</a:t>
            </a:r>
          </a:p>
          <a:p>
            <a:r>
              <a:rPr lang="en-US" dirty="0"/>
              <a:t>Use sparse index over the first index</a:t>
            </a:r>
          </a:p>
          <a:p>
            <a:pPr lvl="1"/>
            <a:r>
              <a:rPr lang="en-US" dirty="0"/>
              <a:t> Can’t be a dense index (would use the same number of blocks as the index being indexed)</a:t>
            </a:r>
          </a:p>
          <a:p>
            <a:r>
              <a:rPr lang="en-US" dirty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4" name="Rectangle 103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1" name="Rectangle 130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38" name="Rectangle 137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697786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697786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697786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40990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740990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740990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97786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97786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40990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740990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97786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7697941" y="1916858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7697941" y="2204865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7697941" y="249289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7697941" y="2780928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7697941" y="3068960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103139" y="119717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Lucida Sans" panose="020B0602030504020204" pitchFamily="34" charset="77"/>
                <a:cs typeface="Georgia"/>
              </a:rPr>
              <a:t>sparse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39234" y="119717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84376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Notes on pointers: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6C54E-24AE-2B4E-B777-15064DF349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Block pointers (as used in sparse indexes) can be smaller than record pointers (used in dense indexes)</a:t>
            </a:r>
          </a:p>
          <a:p>
            <a:pPr lvl="1"/>
            <a:r>
              <a:rPr lang="en-US" dirty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</a:p>
          <a:p>
            <a:pPr lvl="1"/>
            <a:r>
              <a:rPr lang="en-US" dirty="0"/>
              <a:t>Compute offset from block size and key position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59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3124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3318" name="Rectangle 3"/>
          <p:cNvSpPr>
            <a:spLocks noChangeArrowheads="1"/>
          </p:cNvSpPr>
          <p:nvPr/>
        </p:nvSpPr>
        <p:spPr bwMode="auto">
          <a:xfrm>
            <a:off x="3124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K1</a:t>
            </a:r>
          </a:p>
        </p:txBody>
      </p:sp>
      <p:sp>
        <p:nvSpPr>
          <p:cNvPr id="13319" name="Rectangle 4"/>
          <p:cNvSpPr>
            <a:spLocks noChangeArrowheads="1"/>
          </p:cNvSpPr>
          <p:nvPr/>
        </p:nvSpPr>
        <p:spPr bwMode="auto">
          <a:xfrm>
            <a:off x="3124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K3</a:t>
            </a:r>
          </a:p>
        </p:txBody>
      </p:sp>
      <p:sp>
        <p:nvSpPr>
          <p:cNvPr id="13320" name="Rectangle 5"/>
          <p:cNvSpPr>
            <a:spLocks noChangeArrowheads="1"/>
          </p:cNvSpPr>
          <p:nvPr/>
        </p:nvSpPr>
        <p:spPr bwMode="auto">
          <a:xfrm>
            <a:off x="3124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K4</a:t>
            </a:r>
          </a:p>
        </p:txBody>
      </p:sp>
      <p:sp>
        <p:nvSpPr>
          <p:cNvPr id="13321" name="Rectangle 6"/>
          <p:cNvSpPr>
            <a:spLocks noChangeArrowheads="1"/>
          </p:cNvSpPr>
          <p:nvPr/>
        </p:nvSpPr>
        <p:spPr bwMode="auto">
          <a:xfrm>
            <a:off x="3124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K2</a:t>
            </a:r>
          </a:p>
        </p:txBody>
      </p:sp>
      <p:sp>
        <p:nvSpPr>
          <p:cNvPr id="13322" name="Line 7"/>
          <p:cNvSpPr>
            <a:spLocks noChangeShapeType="1"/>
          </p:cNvSpPr>
          <p:nvPr/>
        </p:nvSpPr>
        <p:spPr bwMode="auto">
          <a:xfrm>
            <a:off x="3124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3323" name="Line 8"/>
          <p:cNvSpPr>
            <a:spLocks noChangeShapeType="1"/>
          </p:cNvSpPr>
          <p:nvPr/>
        </p:nvSpPr>
        <p:spPr bwMode="auto">
          <a:xfrm>
            <a:off x="3657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3324" name="Group 71"/>
          <p:cNvGrpSpPr>
            <a:grpSpLocks/>
          </p:cNvGrpSpPr>
          <p:nvPr/>
        </p:nvGrpSpPr>
        <p:grpSpPr bwMode="auto">
          <a:xfrm>
            <a:off x="6400800" y="1066800"/>
            <a:ext cx="1981200" cy="914400"/>
            <a:chOff x="1632" y="1440"/>
            <a:chExt cx="1248" cy="576"/>
          </a:xfrm>
        </p:grpSpPr>
        <p:sp>
          <p:nvSpPr>
            <p:cNvPr id="13343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13344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45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46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13325" name="Line 56"/>
          <p:cNvSpPr>
            <a:spLocks noChangeShapeType="1"/>
          </p:cNvSpPr>
          <p:nvPr/>
        </p:nvSpPr>
        <p:spPr bwMode="auto">
          <a:xfrm>
            <a:off x="6400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3326" name="Line 57"/>
          <p:cNvSpPr>
            <a:spLocks noChangeShapeType="1"/>
          </p:cNvSpPr>
          <p:nvPr/>
        </p:nvSpPr>
        <p:spPr bwMode="auto">
          <a:xfrm>
            <a:off x="8382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3327" name="Line 58"/>
          <p:cNvSpPr>
            <a:spLocks noChangeShapeType="1"/>
          </p:cNvSpPr>
          <p:nvPr/>
        </p:nvSpPr>
        <p:spPr bwMode="auto">
          <a:xfrm flipV="1">
            <a:off x="3400426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3328" name="Group 72"/>
          <p:cNvGrpSpPr>
            <a:grpSpLocks/>
          </p:cNvGrpSpPr>
          <p:nvPr/>
        </p:nvGrpSpPr>
        <p:grpSpPr bwMode="auto">
          <a:xfrm>
            <a:off x="6400800" y="1981200"/>
            <a:ext cx="1981200" cy="914400"/>
            <a:chOff x="3408" y="1392"/>
            <a:chExt cx="1248" cy="576"/>
          </a:xfrm>
        </p:grpSpPr>
        <p:sp>
          <p:nvSpPr>
            <p:cNvPr id="13339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13340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41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42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3329" name="Group 73"/>
          <p:cNvGrpSpPr>
            <a:grpSpLocks/>
          </p:cNvGrpSpPr>
          <p:nvPr/>
        </p:nvGrpSpPr>
        <p:grpSpPr bwMode="auto">
          <a:xfrm>
            <a:off x="6400800" y="2895600"/>
            <a:ext cx="1981200" cy="914400"/>
            <a:chOff x="1584" y="2304"/>
            <a:chExt cx="1248" cy="576"/>
          </a:xfrm>
        </p:grpSpPr>
        <p:sp>
          <p:nvSpPr>
            <p:cNvPr id="13335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13336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37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38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3330" name="Group 74"/>
          <p:cNvGrpSpPr>
            <a:grpSpLocks/>
          </p:cNvGrpSpPr>
          <p:nvPr/>
        </p:nvGrpSpPr>
        <p:grpSpPr bwMode="auto">
          <a:xfrm>
            <a:off x="6400800" y="3810000"/>
            <a:ext cx="1981200" cy="914400"/>
            <a:chOff x="1488" y="3072"/>
            <a:chExt cx="1248" cy="576"/>
          </a:xfrm>
        </p:grpSpPr>
        <p:sp>
          <p:nvSpPr>
            <p:cNvPr id="13331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13332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33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334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189E6-976B-1C47-B630-9DD886D839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87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3124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342" name="Rectangle 3"/>
          <p:cNvSpPr>
            <a:spLocks noChangeArrowheads="1"/>
          </p:cNvSpPr>
          <p:nvPr/>
        </p:nvSpPr>
        <p:spPr bwMode="auto">
          <a:xfrm>
            <a:off x="3124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K1</a:t>
            </a: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auto">
          <a:xfrm>
            <a:off x="3124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K3</a:t>
            </a:r>
          </a:p>
        </p:txBody>
      </p:sp>
      <p:sp>
        <p:nvSpPr>
          <p:cNvPr id="14344" name="Rectangle 5"/>
          <p:cNvSpPr>
            <a:spLocks noChangeArrowheads="1"/>
          </p:cNvSpPr>
          <p:nvPr/>
        </p:nvSpPr>
        <p:spPr bwMode="auto">
          <a:xfrm>
            <a:off x="3124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K4</a:t>
            </a:r>
          </a:p>
        </p:txBody>
      </p:sp>
      <p:sp>
        <p:nvSpPr>
          <p:cNvPr id="14345" name="Rectangle 6"/>
          <p:cNvSpPr>
            <a:spLocks noChangeArrowheads="1"/>
          </p:cNvSpPr>
          <p:nvPr/>
        </p:nvSpPr>
        <p:spPr bwMode="auto">
          <a:xfrm>
            <a:off x="3124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Lucida Sans" panose="020B0602030504020204" pitchFamily="34" charset="77"/>
                <a:cs typeface="Georgia"/>
              </a:rPr>
              <a:t>K2</a:t>
            </a:r>
          </a:p>
        </p:txBody>
      </p:sp>
      <p:sp>
        <p:nvSpPr>
          <p:cNvPr id="14346" name="Line 7"/>
          <p:cNvSpPr>
            <a:spLocks noChangeShapeType="1"/>
          </p:cNvSpPr>
          <p:nvPr/>
        </p:nvSpPr>
        <p:spPr bwMode="auto">
          <a:xfrm>
            <a:off x="3124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347" name="Line 8"/>
          <p:cNvSpPr>
            <a:spLocks noChangeShapeType="1"/>
          </p:cNvSpPr>
          <p:nvPr/>
        </p:nvSpPr>
        <p:spPr bwMode="auto">
          <a:xfrm>
            <a:off x="3657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4348" name="Group 71"/>
          <p:cNvGrpSpPr>
            <a:grpSpLocks/>
          </p:cNvGrpSpPr>
          <p:nvPr/>
        </p:nvGrpSpPr>
        <p:grpSpPr bwMode="auto">
          <a:xfrm>
            <a:off x="6400800" y="1066800"/>
            <a:ext cx="1981200" cy="914400"/>
            <a:chOff x="1632" y="1440"/>
            <a:chExt cx="1248" cy="576"/>
          </a:xfrm>
        </p:grpSpPr>
        <p:sp>
          <p:nvSpPr>
            <p:cNvPr id="14370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14371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72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73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14349" name="Line 56"/>
          <p:cNvSpPr>
            <a:spLocks noChangeShapeType="1"/>
          </p:cNvSpPr>
          <p:nvPr/>
        </p:nvSpPr>
        <p:spPr bwMode="auto">
          <a:xfrm>
            <a:off x="6400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350" name="Line 57"/>
          <p:cNvSpPr>
            <a:spLocks noChangeShapeType="1"/>
          </p:cNvSpPr>
          <p:nvPr/>
        </p:nvSpPr>
        <p:spPr bwMode="auto">
          <a:xfrm>
            <a:off x="8382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351" name="Line 58"/>
          <p:cNvSpPr>
            <a:spLocks noChangeShapeType="1"/>
          </p:cNvSpPr>
          <p:nvPr/>
        </p:nvSpPr>
        <p:spPr bwMode="auto">
          <a:xfrm flipV="1">
            <a:off x="3400426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4352" name="Group 72"/>
          <p:cNvGrpSpPr>
            <a:grpSpLocks/>
          </p:cNvGrpSpPr>
          <p:nvPr/>
        </p:nvGrpSpPr>
        <p:grpSpPr bwMode="auto">
          <a:xfrm>
            <a:off x="6400800" y="1981200"/>
            <a:ext cx="1981200" cy="914400"/>
            <a:chOff x="3408" y="1392"/>
            <a:chExt cx="1248" cy="576"/>
          </a:xfrm>
        </p:grpSpPr>
        <p:sp>
          <p:nvSpPr>
            <p:cNvPr id="14366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14367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8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9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4353" name="Group 73"/>
          <p:cNvGrpSpPr>
            <a:grpSpLocks/>
          </p:cNvGrpSpPr>
          <p:nvPr/>
        </p:nvGrpSpPr>
        <p:grpSpPr bwMode="auto">
          <a:xfrm>
            <a:off x="6400800" y="2895600"/>
            <a:ext cx="1981200" cy="914400"/>
            <a:chOff x="1584" y="2304"/>
            <a:chExt cx="1248" cy="576"/>
          </a:xfrm>
        </p:grpSpPr>
        <p:sp>
          <p:nvSpPr>
            <p:cNvPr id="14362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14363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4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5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4354" name="Group 74"/>
          <p:cNvGrpSpPr>
            <a:grpSpLocks/>
          </p:cNvGrpSpPr>
          <p:nvPr/>
        </p:nvGrpSpPr>
        <p:grpSpPr bwMode="auto">
          <a:xfrm>
            <a:off x="6400800" y="3810000"/>
            <a:ext cx="1981200" cy="914400"/>
            <a:chOff x="1488" y="3072"/>
            <a:chExt cx="1248" cy="576"/>
          </a:xfrm>
        </p:grpSpPr>
        <p:sp>
          <p:nvSpPr>
            <p:cNvPr id="14358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14359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0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4361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4355" name="Group 77"/>
          <p:cNvGrpSpPr>
            <a:grpSpLocks/>
          </p:cNvGrpSpPr>
          <p:nvPr/>
        </p:nvGrpSpPr>
        <p:grpSpPr bwMode="auto">
          <a:xfrm>
            <a:off x="2971801" y="1900238"/>
            <a:ext cx="7064376" cy="3989388"/>
            <a:chOff x="912" y="1197"/>
            <a:chExt cx="4450" cy="2513"/>
          </a:xfrm>
        </p:grpSpPr>
        <p:sp>
          <p:nvSpPr>
            <p:cNvPr id="14356" name="Text Box 75"/>
            <p:cNvSpPr txBox="1">
              <a:spLocks noChangeArrowheads="1"/>
            </p:cNvSpPr>
            <p:nvPr/>
          </p:nvSpPr>
          <p:spPr bwMode="auto">
            <a:xfrm>
              <a:off x="4512" y="1197"/>
              <a:ext cx="850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say: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1024 B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per block</a:t>
              </a:r>
            </a:p>
          </p:txBody>
        </p:sp>
        <p:sp>
          <p:nvSpPr>
            <p:cNvPr id="14357" name="Text Box 76"/>
            <p:cNvSpPr txBox="1">
              <a:spLocks noChangeArrowheads="1"/>
            </p:cNvSpPr>
            <p:nvPr/>
          </p:nvSpPr>
          <p:spPr bwMode="auto">
            <a:xfrm>
              <a:off x="912" y="2876"/>
              <a:ext cx="1853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 if we want K3 block: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    get it at offset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    (3-1)1024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    = 2048 bytes</a:t>
              </a: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3E186-9632-F042-92FC-ED3E0E7EB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51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vs. Dense Tradeoff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Sparse: </a:t>
            </a:r>
          </a:p>
          <a:p>
            <a:pPr lvl="1"/>
            <a:r>
              <a:rPr lang="en-US" dirty="0"/>
              <a:t>Less index space per record can keep more of index in memory</a:t>
            </a:r>
          </a:p>
          <a:p>
            <a:pPr lvl="1"/>
            <a:r>
              <a:rPr lang="en-US" dirty="0"/>
              <a:t>Better for insertions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Dense:  </a:t>
            </a:r>
          </a:p>
          <a:p>
            <a:pPr lvl="1"/>
            <a:r>
              <a:rPr lang="en-US" dirty="0"/>
              <a:t>Can tell if a record exists without accessing file</a:t>
            </a:r>
          </a:p>
          <a:p>
            <a:pPr lvl="1"/>
            <a:r>
              <a:rPr lang="en-US" dirty="0"/>
              <a:t>Needed for secondary 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0E0D2-C97C-DB4E-8FFA-4D7A813D18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1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65359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#2</a:t>
            </a:r>
          </a:p>
          <a:p>
            <a:pPr lvl="1"/>
            <a:r>
              <a:rPr lang="en-US" dirty="0"/>
              <a:t>better approach? </a:t>
            </a:r>
            <a:br>
              <a:rPr lang="en-US" dirty="0"/>
            </a:br>
            <a:r>
              <a:rPr lang="en-US" dirty="0"/>
              <a:t>(smaller index)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8994085" y="378946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2897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8994085" y="2204863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8994085" y="2492895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94085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8994085" y="350180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8994085" y="306895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4878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#1</a:t>
            </a:r>
          </a:p>
          <a:p>
            <a:pPr lvl="1"/>
            <a:r>
              <a:rPr lang="en-US" dirty="0"/>
              <a:t>Searching for (e.g.) 20 will give unexpected results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70149" y="24933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0002197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70149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0002197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1244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94085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94085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9570149" y="278134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025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Access Structures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8789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Index contains first </a:t>
            </a:r>
            <a:r>
              <a:rPr lang="en-US" i="1" dirty="0"/>
              <a:t>new</a:t>
            </a:r>
            <a:r>
              <a:rPr lang="en-US" dirty="0"/>
              <a:t> key from each block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76073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76073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76073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76073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76761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Can we exclude sequences of blocks with repeated keys?</a:t>
            </a:r>
          </a:p>
          <a:p>
            <a:pPr lvl="1"/>
            <a:r>
              <a:rPr lang="en-US" dirty="0"/>
              <a:t>Point only to </a:t>
            </a:r>
            <a:r>
              <a:rPr lang="en-US" i="1" dirty="0"/>
              <a:t>first</a:t>
            </a:r>
            <a:r>
              <a:rPr lang="en-US" dirty="0"/>
              <a:t> instance of each value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76073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8976073" y="306895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46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245-86B8-C84F-8014-81CF815D6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92918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1350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217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52137" y="278134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52137" y="249331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25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8994085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51" idx="3"/>
            <a:endCxn id="305" idx="1"/>
          </p:cNvCxnSpPr>
          <p:nvPr/>
        </p:nvCxnSpPr>
        <p:spPr bwMode="auto">
          <a:xfrm>
            <a:off x="8994085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858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9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94085" y="278050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94085" y="306853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70149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8994085" y="2492475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8994085" y="2780507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5933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52137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F9E-02D5-7A4A-9966-EC4DE957CB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758026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34</a:t>
            </a:r>
          </a:p>
          <a:p>
            <a:pPr lvl="1"/>
            <a:r>
              <a:rPr lang="en-US" dirty="0"/>
              <a:t>Easy! We have free space in the right block of the data file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52137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34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517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r>
              <a:rPr lang="en-US" dirty="0"/>
              <a:t>Alternatively:</a:t>
            </a:r>
          </a:p>
          <a:p>
            <a:pPr lvl="1"/>
            <a:r>
              <a:rPr lang="en-US" dirty="0"/>
              <a:t>Insert new block (chained file)</a:t>
            </a:r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570149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40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basics</a:t>
            </a:r>
          </a:p>
          <a:p>
            <a:pPr lvl="1"/>
            <a:r>
              <a:rPr lang="en-US" dirty="0"/>
              <a:t>Sequential files</a:t>
            </a:r>
          </a:p>
          <a:p>
            <a:pPr lvl="1"/>
            <a:r>
              <a:rPr lang="en-US" dirty="0"/>
              <a:t>Dense indexes</a:t>
            </a:r>
          </a:p>
          <a:p>
            <a:pPr lvl="1"/>
            <a:r>
              <a:rPr lang="en-US" dirty="0"/>
              <a:t>Sparse indexes</a:t>
            </a:r>
          </a:p>
          <a:p>
            <a:pPr lvl="1"/>
            <a:r>
              <a:rPr lang="en-US" dirty="0"/>
              <a:t>Multi-level indexes</a:t>
            </a:r>
          </a:p>
          <a:p>
            <a:pPr lvl="1"/>
            <a:r>
              <a:rPr lang="en-US" dirty="0"/>
              <a:t>Secondary indexes</a:t>
            </a:r>
          </a:p>
          <a:p>
            <a:pPr lvl="1"/>
            <a:r>
              <a:rPr lang="en-US" dirty="0"/>
              <a:t>Indirection</a:t>
            </a:r>
          </a:p>
          <a:p>
            <a:r>
              <a:rPr lang="en-US" dirty="0" err="1"/>
              <a:t>B+trees</a:t>
            </a:r>
            <a:endParaRPr lang="en-US" dirty="0"/>
          </a:p>
          <a:p>
            <a:r>
              <a:rPr lang="en-US" dirty="0"/>
              <a:t>Hash 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516C4-9626-F940-AEA9-604648F79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9425885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9425885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425885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425885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425885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100019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0019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0001949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9929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46165" y="1412776"/>
            <a:ext cx="1745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overflow blocks</a:t>
            </a: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9569901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108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96240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4388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Sparse secondary indexes make no sense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8994085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165783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50084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09" grpId="0" animBg="1"/>
      <p:bldP spid="110" grpId="0" animBg="1"/>
      <p:bldP spid="1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97786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697786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697786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740990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740990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40990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697786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697786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740990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40990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7786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7697941" y="1916436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7697941" y="2204443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7697941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7697941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7697941" y="2492475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81100" y="1196752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8894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Secondary indexes need to cope with duplicate values in the data file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3391574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excess disk space</a:t>
            </a:r>
          </a:p>
          <a:p>
            <a:pPr lvl="1"/>
            <a:r>
              <a:rPr lang="en-US" dirty="0"/>
              <a:t>excess search time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65277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68087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1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8994085" y="1917255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8994085" y="1917230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8994085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8994085" y="2780929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2269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10878744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0878744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0878744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10878744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10878744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0878744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10878744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10878744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10878744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10878744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10878744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878744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11142397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11142397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11142397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11142397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11142397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11142397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11142397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11142397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10878743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10878743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10878743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10878743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451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8" grpId="0" animBg="1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/>
              <a:t>Don’t need to examine data file!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688041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688041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688041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688041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76073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76073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76073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76073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76073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76073" y="2636888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76073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76073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76073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76073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76073" y="3645000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76073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76073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76073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76073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8688041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688041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358632" y="1412776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7426482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7426482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426482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7858530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858530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858530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426482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7426482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7858530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858530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426482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364746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8146563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8146563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8146563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8146563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8146563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386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8" grpId="0" animBg="1"/>
      <p:bldP spid="69" grpId="0" animBg="1"/>
      <p:bldP spid="72" grpId="0" animBg="1"/>
      <p:bldP spid="73" grpId="0" animBg="1"/>
      <p:bldP spid="77" grpId="0" animBg="1"/>
      <p:bldP spid="78" grpId="0" animBg="1"/>
      <p:bldP spid="79" grpId="0" animBg="1"/>
      <p:bldP spid="82" grpId="0" animBg="1"/>
      <p:bldP spid="83" grpId="0" animBg="1"/>
      <p:bldP spid="87" grpId="0" animBg="1"/>
      <p:bldP spid="88" grpId="0" animBg="1"/>
      <p:bldP spid="89" grpId="0" animBg="1"/>
      <p:bldP spid="92" grpId="0" animBg="1"/>
      <p:bldP spid="93" grpId="0" animBg="1"/>
      <p:bldP spid="110" grpId="0" animBg="1"/>
      <p:bldP spid="111" grpId="0" animBg="1"/>
      <p:bldP spid="113" grpId="0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indexes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lvl="1"/>
            <a:r>
              <a:rPr lang="en-US" dirty="0"/>
              <a:t>Inserts expensive, and/or</a:t>
            </a:r>
          </a:p>
          <a:p>
            <a:pPr lvl="1"/>
            <a:r>
              <a:rPr lang="en-US" dirty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2DCCB-5D34-2D4B-AC58-97F571CF71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</p:spTree>
    <p:extLst>
      <p:ext uri="{BB962C8B-B14F-4D97-AF65-F5344CB8AC3E}">
        <p14:creationId xmlns:p14="http://schemas.microsoft.com/office/powerpoint/2010/main" val="2812321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98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The most widely used tree-structured indexes</a:t>
            </a:r>
          </a:p>
          <a:p>
            <a:r>
              <a:rPr lang="en-GB" dirty="0"/>
              <a:t>Balanced multi-way tree</a:t>
            </a:r>
          </a:p>
          <a:p>
            <a:pPr lvl="1"/>
            <a:r>
              <a:rPr lang="en-GB" dirty="0"/>
              <a:t>Yields consistent performance</a:t>
            </a:r>
          </a:p>
          <a:p>
            <a:pPr lvl="1"/>
            <a:r>
              <a:rPr lang="en-GB" dirty="0"/>
              <a:t>Sacrifices </a:t>
            </a:r>
            <a:r>
              <a:rPr lang="en-GB" dirty="0" err="1"/>
              <a:t>sequentiality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D12C5-7354-364E-9D8F-51E09E79F6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8832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ucida Sans" panose="020B0602030504020204" pitchFamily="34" charset="77"/>
              </a:rPr>
              <a:t>B+tree</a:t>
            </a:r>
            <a:r>
              <a:rPr lang="en-US" dirty="0">
                <a:latin typeface="Lucida Sans" panose="020B0602030504020204" pitchFamily="34" charset="77"/>
              </a:rPr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654E-659C-A543-A422-A266F4200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03913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73596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5989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87997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456040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12024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08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3170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6375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8768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0776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83832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3981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76121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60816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032104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7521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832824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8423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76029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91545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359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6760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3143672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99965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75720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43673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7572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1973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429580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5178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72784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4223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5807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2783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3935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5735961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168008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12024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74407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32013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88089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732013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464152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04021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89620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847226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040217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8472264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1628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919234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904832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962439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16281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9048328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192344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9768408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9624392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0200456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6528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7680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8256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1524000" y="3094062"/>
            <a:ext cx="9144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9097364" y="2730356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Non-leaf nodes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97363" y="30940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Leaf nodes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498648" y="1556792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Root node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719736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87186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464152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861628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9768408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034447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3143674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6888090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8040218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8616282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2495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3071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3647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3647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4223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6240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6816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7392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7968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8544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9120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9696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9120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9696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5015881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27802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non-leaf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FF381-C7CE-364E-A083-E525321519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719737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015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87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47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176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744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72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5087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2931433" y="3860898"/>
            <a:ext cx="57227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4947657" y="3860898"/>
            <a:ext cx="2842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6960096" y="3860898"/>
            <a:ext cx="29181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8688288" y="3860898"/>
            <a:ext cx="5798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223547" y="501317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&lt; 120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74285" y="5013177"/>
            <a:ext cx="214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120 ≤ keys &lt;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8544" y="501317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150 ≤ keys &lt; 180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0248" y="5013177"/>
            <a:ext cx="1415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≥ 180</a:t>
            </a:r>
          </a:p>
        </p:txBody>
      </p:sp>
    </p:spTree>
    <p:extLst>
      <p:ext uri="{BB962C8B-B14F-4D97-AF65-F5344CB8AC3E}">
        <p14:creationId xmlns:p14="http://schemas.microsoft.com/office/powerpoint/2010/main" val="1770462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Root node typically kept in memory</a:t>
            </a:r>
          </a:p>
          <a:p>
            <a:pPr lvl="1"/>
            <a:r>
              <a:rPr lang="en-US" dirty="0"/>
              <a:t>Entrance point to index – used as frequently as any </a:t>
            </a:r>
            <a:r>
              <a:rPr lang="en-US"/>
              <a:t>other node</a:t>
            </a:r>
            <a:endParaRPr lang="en-US" dirty="0"/>
          </a:p>
          <a:p>
            <a:pPr lvl="1"/>
            <a:r>
              <a:rPr lang="en-US" dirty="0"/>
              <a:t>Some nodes from second level may also be kept in memory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57990-5987-CD49-A63E-4C81E5A56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27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149F55-5EB3-5B43-B50A-E37EB554D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2495601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91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680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23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51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19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48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4871864" y="1998132"/>
            <a:ext cx="1905407" cy="9988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 flipV="1">
            <a:off x="8112224" y="3397642"/>
            <a:ext cx="704306" cy="3128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3995575" y="3860898"/>
            <a:ext cx="12193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 flipH="1">
            <a:off x="5723767" y="3860898"/>
            <a:ext cx="12193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464152" y="3860898"/>
            <a:ext cx="59815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816530" y="321297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next leaf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54213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82405" y="5013176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82605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25114" y="162880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from non-leaf</a:t>
            </a:r>
          </a:p>
        </p:txBody>
      </p:sp>
    </p:spTree>
    <p:extLst>
      <p:ext uri="{BB962C8B-B14F-4D97-AF65-F5344CB8AC3E}">
        <p14:creationId xmlns:p14="http://schemas.microsoft.com/office/powerpoint/2010/main" val="3735603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the index is a primary index</a:t>
            </a:r>
          </a:p>
          <a:p>
            <a:pPr lvl="1"/>
            <a:r>
              <a:rPr lang="en-GB" dirty="0"/>
              <a:t>Leaf nodes are records containing data, stored in the order of the primary key</a:t>
            </a:r>
          </a:p>
          <a:p>
            <a:pPr lvl="1"/>
            <a:r>
              <a:rPr lang="en-GB" dirty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/>
              <a:t>If the index is a secondary index</a:t>
            </a:r>
          </a:p>
          <a:p>
            <a:pPr lvl="1"/>
            <a:r>
              <a:rPr lang="en-GB" dirty="0"/>
              <a:t>Leaf nodes contain pointers to the data records</a:t>
            </a:r>
          </a:p>
          <a:p>
            <a:pPr lvl="1"/>
            <a:r>
              <a:rPr lang="en-GB" dirty="0"/>
              <a:t>Data can be accessed in the sequence of the secondary key</a:t>
            </a:r>
          </a:p>
          <a:p>
            <a:pPr lvl="1"/>
            <a:r>
              <a:rPr lang="en-GB" dirty="0"/>
              <a:t>A secondary index can point to any sort of data file, for example one created by hashing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3CC7-07E5-5E44-AFA9-2F9C542130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548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Node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Each node is of fixed size and contains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 keys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n+1 pointers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B3B1D-F4FE-724D-9B66-ACBCF9CBD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6816080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7680176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6528048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7968208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9120336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9984432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8832304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528048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92144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984432" y="39329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680176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8832304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9696400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8544272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700808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4246" y="342900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</p:spTree>
    <p:extLst>
      <p:ext uri="{BB962C8B-B14F-4D97-AF65-F5344CB8AC3E}">
        <p14:creationId xmlns:p14="http://schemas.microsoft.com/office/powerpoint/2010/main" val="11072731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nodes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Don’t want nodes to be too empty (efficient use of space)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>
                <a:sym typeface="Symbol" charset="0"/>
              </a:rPr>
              <a:t></a:t>
            </a:r>
            <a:r>
              <a:rPr lang="en-US" dirty="0"/>
              <a:t> pointers</a:t>
            </a:r>
          </a:p>
          <a:p>
            <a:pPr marL="0" indent="0">
              <a:buNone/>
            </a:pPr>
            <a:r>
              <a:rPr lang="en-US" dirty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>
                <a:sym typeface="Symbol" charset="0"/>
              </a:rPr>
              <a:t> </a:t>
            </a:r>
            <a:r>
              <a:rPr lang="en-US" dirty="0"/>
              <a:t>pointers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B07DD-26FD-0048-B4E6-8E807AFBF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36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Minimum node examples (n=3)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BF65A7-24B4-0340-893A-A9584B99A7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3287650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3935723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3071639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4151746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5015842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663915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4799819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3071513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3719698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566391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3935723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4799819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54478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458379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7104226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7752299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6888215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7968322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8832418" y="2852937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480491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8616395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6888089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753627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94804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7752299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8616395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9264466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840037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7" idx="2"/>
          </p:cNvCxnSpPr>
          <p:nvPr/>
        </p:nvCxnSpPr>
        <p:spPr bwMode="auto">
          <a:xfrm>
            <a:off x="3179644" y="3284984"/>
            <a:ext cx="36036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" idx="2"/>
          </p:cNvCxnSpPr>
          <p:nvPr/>
        </p:nvCxnSpPr>
        <p:spPr bwMode="auto">
          <a:xfrm>
            <a:off x="4043728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1" idx="2"/>
          </p:cNvCxnSpPr>
          <p:nvPr/>
        </p:nvCxnSpPr>
        <p:spPr bwMode="auto">
          <a:xfrm>
            <a:off x="4907824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0" idx="2"/>
          </p:cNvCxnSpPr>
          <p:nvPr/>
        </p:nvCxnSpPr>
        <p:spPr bwMode="auto">
          <a:xfrm>
            <a:off x="5771920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2" idx="2"/>
          </p:cNvCxnSpPr>
          <p:nvPr/>
        </p:nvCxnSpPr>
        <p:spPr bwMode="auto">
          <a:xfrm>
            <a:off x="6996220" y="3284984"/>
            <a:ext cx="3588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1" idx="2"/>
          </p:cNvCxnSpPr>
          <p:nvPr/>
        </p:nvCxnSpPr>
        <p:spPr bwMode="auto">
          <a:xfrm>
            <a:off x="7860304" y="3284884"/>
            <a:ext cx="35896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3827730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4691826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5555922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stCxn id="28" idx="2"/>
          </p:cNvCxnSpPr>
          <p:nvPr/>
        </p:nvCxnSpPr>
        <p:spPr bwMode="auto">
          <a:xfrm flipH="1">
            <a:off x="7608231" y="5301208"/>
            <a:ext cx="36074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stCxn id="33" idx="2"/>
          </p:cNvCxnSpPr>
          <p:nvPr/>
        </p:nvCxnSpPr>
        <p:spPr bwMode="auto">
          <a:xfrm flipH="1">
            <a:off x="8472265" y="5301208"/>
            <a:ext cx="36137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5879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9696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4295800" y="2335895"/>
            <a:ext cx="360040" cy="241995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8112224" y="2335895"/>
            <a:ext cx="360040" cy="241995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47528" y="2852936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47529" y="486916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81018" y="1844824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minimum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53952" y="1844824"/>
            <a:ext cx="585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full</a:t>
            </a:r>
          </a:p>
        </p:txBody>
      </p:sp>
    </p:spTree>
    <p:extLst>
      <p:ext uri="{BB962C8B-B14F-4D97-AF65-F5344CB8AC3E}">
        <p14:creationId xmlns:p14="http://schemas.microsoft.com/office/powerpoint/2010/main" val="250624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Relations are stored in files</a:t>
            </a:r>
          </a:p>
          <a:p>
            <a:r>
              <a:rPr lang="en-US" dirty="0"/>
              <a:t>Files are stored as collections of blocks</a:t>
            </a:r>
          </a:p>
          <a:p>
            <a:r>
              <a:rPr lang="en-US" dirty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/>
              <a:t>How do we find the tuples that match some criteria?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67FD5B-10A2-CC4E-A019-D4FC5453E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rules</a:t>
            </a:r>
          </a:p>
        </p:txBody>
      </p:sp>
      <p:sp>
        <p:nvSpPr>
          <p:cNvPr id="921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62575" indent="-457200">
              <a:buFont typeface="+mj-lt"/>
              <a:buAutoNum type="arabicPeriod"/>
            </a:pPr>
            <a:r>
              <a:rPr lang="en-US" dirty="0"/>
              <a:t>All leaves same distance from root (balanced tree)</a:t>
            </a:r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Pointers in leaves point to records except for </a:t>
            </a:r>
            <a:r>
              <a:rPr lang="ja-JP" altLang="en-US" dirty="0"/>
              <a:t>“</a:t>
            </a:r>
            <a:r>
              <a:rPr lang="en-US" dirty="0"/>
              <a:t>sequence pointer</a:t>
            </a:r>
            <a:r>
              <a:rPr lang="ja-JP" altLang="en-US" dirty="0"/>
              <a:t>”</a:t>
            </a:r>
            <a:endParaRPr lang="en-GB" altLang="ja-JP" dirty="0"/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Number of pointers/keys for </a:t>
            </a:r>
            <a:r>
              <a:rPr lang="en-US" dirty="0" err="1"/>
              <a:t>B+tree</a:t>
            </a:r>
            <a:r>
              <a:rPr lang="en-US" dirty="0"/>
              <a:t> 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3FA6-72A3-4046-A1CD-84A726350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756FB5-138F-DE4E-93A1-76062BA7593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227736719"/>
              </p:ext>
            </p:extLst>
          </p:nvPr>
        </p:nvGraphicFramePr>
        <p:xfrm>
          <a:off x="2784202" y="4076700"/>
          <a:ext cx="6480721" cy="1752600"/>
        </p:xfrm>
        <a:graphic>
          <a:graphicData uri="http://schemas.openxmlformats.org/drawingml/2006/table">
            <a:tbl>
              <a:tblPr firstRow="1" firstCol="1">
                <a:tableStyleId>{91EBBBCC-DAD2-459C-BE2E-F6DE35CF9A28}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keys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</a:t>
                      </a:r>
                      <a:r>
                        <a:rPr lang="en-US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to data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keys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Non-leaf</a:t>
                      </a:r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  <a:r>
                        <a:rPr lang="en-US" sz="1800" baseline="0" dirty="0">
                          <a:sym typeface="Symbol" charset="0"/>
                        </a:rPr>
                        <a:t> </a:t>
                      </a:r>
                      <a:r>
                        <a:rPr lang="en-US" dirty="0"/>
                        <a:t>- 1</a:t>
                      </a:r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Leaf</a:t>
                      </a:r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</a:t>
                      </a:r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445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First, some parameters:</a:t>
            </a:r>
          </a:p>
          <a:p>
            <a:pPr lvl="1"/>
            <a:r>
              <a:rPr lang="en-GB" dirty="0"/>
              <a:t>block size 8kb, of which:</a:t>
            </a:r>
            <a:br>
              <a:rPr lang="en-GB" dirty="0"/>
            </a:br>
            <a:r>
              <a:rPr lang="en-GB" dirty="0"/>
              <a:t>b = 8000 bytes available for storage of records</a:t>
            </a:r>
          </a:p>
          <a:p>
            <a:pPr lvl="1"/>
            <a:r>
              <a:rPr lang="en-GB" dirty="0"/>
              <a:t>key length	</a:t>
            </a:r>
            <a:br>
              <a:rPr lang="en-GB" dirty="0"/>
            </a:br>
            <a:r>
              <a:rPr lang="en-GB" dirty="0"/>
              <a:t>k = 10 bytes</a:t>
            </a:r>
          </a:p>
          <a:p>
            <a:pPr lvl="1"/>
            <a:r>
              <a:rPr lang="en-GB" dirty="0"/>
              <a:t>record length	</a:t>
            </a:r>
            <a:br>
              <a:rPr lang="en-GB" dirty="0"/>
            </a:br>
            <a:r>
              <a:rPr lang="en-GB" dirty="0"/>
              <a:t>r = 100 bytes (including the key)</a:t>
            </a:r>
          </a:p>
          <a:p>
            <a:pPr lvl="1"/>
            <a:r>
              <a:rPr lang="en-GB" dirty="0"/>
              <a:t>record pointer</a:t>
            </a:r>
            <a:br>
              <a:rPr lang="en-GB" dirty="0"/>
            </a:br>
            <a:r>
              <a:rPr lang="en-GB" dirty="0"/>
              <a:t>p = 6 bytes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D5BFA-8889-2C40-8DCF-80B79045B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14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leaf node in a primary index can accommodate </a:t>
            </a:r>
            <a:r>
              <a:rPr lang="en-GB" dirty="0" err="1"/>
              <a:t>lp</a:t>
            </a:r>
            <a:r>
              <a:rPr lang="en-GB" dirty="0"/>
              <a:t> records, where </a:t>
            </a:r>
            <a:r>
              <a:rPr lang="en-GB" dirty="0" err="1"/>
              <a:t>lp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(</a:t>
            </a:r>
            <a:r>
              <a:rPr lang="en-GB" dirty="0"/>
              <a:t>b-p)/r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79 records</a:t>
            </a:r>
          </a:p>
          <a:p>
            <a:pPr marL="0" indent="0">
              <a:buNone/>
            </a:pPr>
            <a:r>
              <a:rPr lang="en-GB" dirty="0"/>
              <a:t>A leaf node in a secondary index can accommodate </a:t>
            </a:r>
            <a:r>
              <a:rPr lang="en-GB" dirty="0" err="1"/>
              <a:t>ls</a:t>
            </a:r>
            <a:r>
              <a:rPr lang="en-GB" dirty="0"/>
              <a:t> records,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 err="1"/>
              <a:t>ls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/>
              <a:t>(b-p)/(</a:t>
            </a:r>
            <a:r>
              <a:rPr lang="en-GB" dirty="0" err="1"/>
              <a:t>k+p</a:t>
            </a:r>
            <a:r>
              <a:rPr lang="en-GB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499 records</a:t>
            </a:r>
          </a:p>
          <a:p>
            <a:pPr marL="0" indent="0">
              <a:buNone/>
            </a:pPr>
            <a:r>
              <a:rPr lang="en-GB" dirty="0"/>
              <a:t>A non-leaf node could accommodate </a:t>
            </a:r>
            <a:r>
              <a:rPr lang="en-US" dirty="0" err="1"/>
              <a:t>i</a:t>
            </a:r>
            <a:r>
              <a:rPr lang="en-US" dirty="0"/>
              <a:t> entries, where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(b-p)/(</a:t>
            </a:r>
            <a:r>
              <a:rPr lang="en-US" dirty="0" err="1"/>
              <a:t>k+p</a:t>
            </a:r>
            <a:r>
              <a:rPr lang="en-US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US" dirty="0"/>
              <a:t> = 499 records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allow for expansion, assume initial node occupancy of u, where u = 0.6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E2F72-9042-4440-B079-469D72006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226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FE55-A424-424A-B904-AB68796A15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61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299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48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14,352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89,401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4,291,248 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5E4C-7EA6-2840-8B97-E1CDB577A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819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*u	=	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ls</a:t>
            </a:r>
            <a:r>
              <a:rPr lang="en-GB" dirty="0"/>
              <a:t>*u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57EB9-D4F3-A540-B9F5-9B7CCD14F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957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*u	=	299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ls</a:t>
            </a:r>
            <a:r>
              <a:rPr lang="en-GB" dirty="0"/>
              <a:t>*u	=	299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89,401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26,730,899	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EADA8-C979-F645-B97C-12A9B4809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87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root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420D3-3577-8147-A296-E421388FB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67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6672536" y="458130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7176592" y="4869333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619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802923" y="3573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6378987" y="3573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2562563" y="3861296"/>
            <a:ext cx="316835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5154851" y="3861296"/>
            <a:ext cx="1152128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6883043" y="3861296"/>
            <a:ext cx="864096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671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63E7F4-BDD7-334D-BABA-83786154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4260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132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Blocks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containing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records</a:t>
            </a: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5340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7572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3900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06314" y="3717032"/>
            <a:ext cx="83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search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729" y="3717033"/>
            <a:ext cx="118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matching 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168700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4649090" y="4941812"/>
            <a:ext cx="3096345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4577081" y="2781647"/>
            <a:ext cx="2808312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01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7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4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303913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5735960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5159896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5879976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6456040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6312024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888088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4871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5807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326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7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6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Cases 2. or 3. at non-leaf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AA37B-4FE6-B740-BC44-99BDCBCC71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61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6384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097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5" grpId="0" animBg="1"/>
      <p:bldP spid="143" grpId="0" animBg="1"/>
      <p:bldP spid="143" grpId="1" animBg="1"/>
      <p:bldP spid="155" grpId="0" animBg="1"/>
      <p:bldP spid="156" grpId="0" animBg="1"/>
      <p:bldP spid="162" grpId="0" animBg="1"/>
      <p:bldP spid="164" grpId="0" animBg="1"/>
      <p:bldP spid="166" grpId="0" animBg="1"/>
      <p:bldP spid="16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09E6D9-F4D3-CD47-9A42-9E939CB5D7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6456040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Straight Arrow Connector 76"/>
          <p:cNvCxnSpPr>
            <a:stCxn id="154" idx="2"/>
          </p:cNvCxnSpPr>
          <p:nvPr/>
        </p:nvCxnSpPr>
        <p:spPr bwMode="auto">
          <a:xfrm>
            <a:off x="566395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3490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70" grpId="0" animBg="1"/>
      <p:bldP spid="71" grpId="0" animBg="1"/>
      <p:bldP spid="7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17612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75218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760816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8423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328248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60296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9480376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04312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9336360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7176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7752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7680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8256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6" name="Rectangle 175"/>
          <p:cNvSpPr/>
          <p:nvPr/>
        </p:nvSpPr>
        <p:spPr bwMode="auto">
          <a:xfrm>
            <a:off x="7752184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73201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7824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2135560" y="263691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new root</a:t>
            </a:r>
          </a:p>
        </p:txBody>
      </p:sp>
    </p:spTree>
    <p:extLst>
      <p:ext uri="{BB962C8B-B14F-4D97-AF65-F5344CB8AC3E}">
        <p14:creationId xmlns:p14="http://schemas.microsoft.com/office/powerpoint/2010/main" val="13286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76" grpId="0" animBg="1"/>
      <p:bldP spid="176" grpId="1" animBg="1"/>
      <p:bldP spid="177" grpId="0" animBg="1"/>
      <p:bldP spid="183" grpId="0" animBg="1"/>
      <p:bldP spid="183" grpId="1" animBg="1"/>
      <p:bldP spid="184" grpId="0" animBg="1"/>
      <p:bldP spid="184" grpId="1" animBg="1"/>
      <p:bldP spid="188" grpId="0" animBg="1"/>
      <p:bldP spid="189" grpId="0" animBg="1"/>
      <p:bldP spid="19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 deletions in practice</a:t>
            </a:r>
          </a:p>
        </p:txBody>
      </p:sp>
      <p:sp>
        <p:nvSpPr>
          <p:cNvPr id="1177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Often, coalescing is not implemented</a:t>
            </a:r>
          </a:p>
          <a:p>
            <a:pPr lvl="1"/>
            <a:r>
              <a:rPr lang="en-US" dirty="0"/>
              <a:t>Too hard and not worth it!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F9640-18AD-0545-B8AF-1D549D862C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10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B-trees versus static indexed sequential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B-trees consume more space</a:t>
            </a:r>
          </a:p>
          <a:p>
            <a:pPr lvl="1"/>
            <a:r>
              <a:rPr lang="en-US" dirty="0"/>
              <a:t>Blocks are not contiguous</a:t>
            </a:r>
          </a:p>
          <a:p>
            <a:pPr lvl="1"/>
            <a:r>
              <a:rPr lang="en-US" dirty="0"/>
              <a:t>Fewer disk accesses for static indexes, even allowing for </a:t>
            </a:r>
            <a:r>
              <a:rPr lang="en-US" dirty="0" err="1"/>
              <a:t>reorganisation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Concurrency control is harder in B-trees</a:t>
            </a:r>
          </a:p>
          <a:p>
            <a:pPr marL="0" indent="0">
              <a:buNone/>
            </a:pPr>
            <a:r>
              <a:rPr lang="en-US" i="1" dirty="0"/>
              <a:t>but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DBA does not know:</a:t>
            </a:r>
          </a:p>
          <a:p>
            <a:pPr lvl="1"/>
            <a:r>
              <a:rPr lang="en-US" dirty="0"/>
              <a:t>when to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how full to load pages of new index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E0612-83BB-FA4E-8E50-32CA558D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76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</p:spTree>
    <p:extLst>
      <p:ext uri="{BB962C8B-B14F-4D97-AF65-F5344CB8AC3E}">
        <p14:creationId xmlns:p14="http://schemas.microsoft.com/office/powerpoint/2010/main" val="41117085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memory hash table</a:t>
            </a:r>
          </a:p>
          <a:p>
            <a:pPr lvl="1"/>
            <a:r>
              <a:rPr lang="en-US" i="1" dirty="0"/>
              <a:t>Hash function </a:t>
            </a:r>
            <a:r>
              <a:rPr lang="en-US" dirty="0"/>
              <a:t>h() takes a key and computes an integer value</a:t>
            </a:r>
          </a:p>
          <a:p>
            <a:pPr lvl="1"/>
            <a:r>
              <a:rPr lang="en-US" dirty="0"/>
              <a:t>Value is used to select a bucket from a </a:t>
            </a:r>
            <a:r>
              <a:rPr lang="en-US" i="1" dirty="0"/>
              <a:t>bucket array</a:t>
            </a:r>
          </a:p>
          <a:p>
            <a:pPr lvl="1"/>
            <a:r>
              <a:rPr lang="en-US" dirty="0"/>
              <a:t>Bucket array contains linked lists of records</a:t>
            </a:r>
          </a:p>
          <a:p>
            <a:pPr marL="0" indent="0">
              <a:buNone/>
            </a:pPr>
            <a:r>
              <a:rPr lang="en-US" dirty="0"/>
              <a:t>Secondary storage hash table</a:t>
            </a:r>
          </a:p>
          <a:p>
            <a:pPr lvl="1"/>
            <a:r>
              <a:rPr lang="en-US" dirty="0"/>
              <a:t>Stores many more records than a main memory hash table</a:t>
            </a:r>
          </a:p>
          <a:p>
            <a:pPr lvl="1"/>
            <a:r>
              <a:rPr lang="en-US" dirty="0"/>
              <a:t>Bucket array consists of disk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7D809-249E-0849-9457-B5EFC9CED0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77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Files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Tuples of a relation are sorted by their primary key</a:t>
            </a:r>
          </a:p>
          <a:p>
            <a:r>
              <a:rPr lang="en-US" dirty="0"/>
              <a:t>Tuples are then distributed among blocks in that order</a:t>
            </a:r>
          </a:p>
          <a:p>
            <a:r>
              <a:rPr lang="en-US" dirty="0"/>
              <a:t>Common to leave free space in each block to allow for later insertions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13076537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#1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Requires bucket blocks to be in fixed, consecutive locations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E9C91-84E2-7642-800F-B9FFD47278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0" name="Elbow Connector 9"/>
          <p:cNvCxnSpPr>
            <a:stCxn id="6160" idx="3"/>
            <a:endCxn id="22" idx="1"/>
          </p:cNvCxnSpPr>
          <p:nvPr/>
        </p:nvCxnSpPr>
        <p:spPr bwMode="auto">
          <a:xfrm flipV="1">
            <a:off x="7250537" y="3933056"/>
            <a:ext cx="2085823" cy="632103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</p:spTree>
    <p:extLst>
      <p:ext uri="{BB962C8B-B14F-4D97-AF65-F5344CB8AC3E}">
        <p14:creationId xmlns:p14="http://schemas.microsoft.com/office/powerpoint/2010/main" val="40977941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#2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offset in array of block pointers (directory)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Used for “secondary” search keys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FDADD3-CF9B-8141-A48B-025302B9CC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E02C58-507D-D341-9EDD-7162130DE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35" name="Elbow Connector 34"/>
          <p:cNvCxnSpPr>
            <a:stCxn id="29" idx="3"/>
            <a:endCxn id="15" idx="1"/>
          </p:cNvCxnSpPr>
          <p:nvPr/>
        </p:nvCxnSpPr>
        <p:spPr bwMode="auto">
          <a:xfrm flipV="1">
            <a:off x="7250537" y="3861048"/>
            <a:ext cx="933695" cy="704111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9024813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hash function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= </a:t>
            </a:r>
            <a:r>
              <a:rPr lang="ja-JP" altLang="en-US" dirty="0"/>
              <a:t>‘</a:t>
            </a:r>
            <a:r>
              <a:rPr lang="en-US" dirty="0"/>
              <a:t>x1 x2 … </a:t>
            </a:r>
            <a:r>
              <a:rPr lang="en-US" dirty="0" err="1"/>
              <a:t>xn</a:t>
            </a:r>
            <a:r>
              <a:rPr lang="ja-JP" altLang="en-US" dirty="0"/>
              <a:t>’</a:t>
            </a:r>
            <a:r>
              <a:rPr lang="en-US" dirty="0"/>
              <a:t>   (n byte character string),  b buckets</a:t>
            </a:r>
          </a:p>
          <a:p>
            <a:pPr marL="0" indent="0">
              <a:buNone/>
            </a:pPr>
            <a:r>
              <a:rPr lang="en-US" dirty="0"/>
              <a:t>h:  add x1 + x2 + ….. </a:t>
            </a:r>
            <a:r>
              <a:rPr lang="en-US" dirty="0" err="1"/>
              <a:t>xn</a:t>
            </a:r>
            <a:r>
              <a:rPr lang="en-US" dirty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 hash function has the same expected number of keys per bucket for each 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F6DE5-3A24-5D45-A8A8-890894985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92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0D0E6-BDF5-114D-92E0-4E0B05376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keep keys sorted?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if CPU time is critical and inserts/deletes are relatively infrequent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records per 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97B7-663D-E14F-B8E5-AE263A3005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36185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Hashing example</a:t>
            </a:r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a, b, c, d</a:t>
            </a:r>
          </a:p>
          <a:p>
            <a:pPr lvl="1"/>
            <a:r>
              <a:rPr lang="en-US" dirty="0"/>
              <a:t>h(a) = 1</a:t>
            </a:r>
          </a:p>
          <a:p>
            <a:pPr lvl="1"/>
            <a:r>
              <a:rPr lang="en-US" dirty="0"/>
              <a:t>h(b) = 2</a:t>
            </a:r>
          </a:p>
          <a:p>
            <a:pPr lvl="1"/>
            <a:r>
              <a:rPr lang="en-US" dirty="0"/>
              <a:t>h(c) = 1</a:t>
            </a:r>
          </a:p>
          <a:p>
            <a:pPr lvl="1"/>
            <a:r>
              <a:rPr lang="en-US" dirty="0"/>
              <a:t>h(d) = 0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4ECD4-5074-2A4A-9BC0-5264DF45F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3964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Overflow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e</a:t>
            </a:r>
          </a:p>
          <a:p>
            <a:pPr lvl="1"/>
            <a:r>
              <a:rPr lang="en-US" dirty="0"/>
              <a:t>h(e) = 1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46144-74D3-3149-9764-0702AA5B3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48068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9054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3389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5575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Maintaining an index costs processor time</a:t>
            </a:r>
          </a:p>
          <a:p>
            <a:pPr lvl="1"/>
            <a:r>
              <a:rPr lang="en-GB" dirty="0"/>
              <a:t>When entries are added, index must be updated</a:t>
            </a:r>
          </a:p>
          <a:p>
            <a:pPr lvl="1"/>
            <a:r>
              <a:rPr lang="en-GB" dirty="0"/>
              <a:t>Index must be maintained to make good use of resources</a:t>
            </a:r>
          </a:p>
          <a:p>
            <a:r>
              <a:rPr lang="en-GB" dirty="0"/>
              <a:t>There is a trade off between:</a:t>
            </a:r>
          </a:p>
          <a:p>
            <a:pPr lvl="1"/>
            <a:r>
              <a:rPr lang="en-GB" dirty="0"/>
              <a:t>Rapid access when retrieving data</a:t>
            </a:r>
          </a:p>
          <a:p>
            <a:pPr lvl="1"/>
            <a:r>
              <a:rPr lang="en-GB" dirty="0"/>
              <a:t>Speed of updating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9C51-996E-B14F-BB1F-873AEC24E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04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 of thumb: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4D70B4-59EA-1C4F-AF1C-3AF7E2723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Space </a:t>
            </a:r>
            <a:r>
              <a:rPr lang="en-US" dirty="0" err="1"/>
              <a:t>utilisation</a:t>
            </a:r>
            <a:r>
              <a:rPr lang="en-US" dirty="0"/>
              <a:t> should be between 50% and 80%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Utilisation</a:t>
            </a:r>
            <a:r>
              <a:rPr lang="en-US" dirty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Depends on how good hash function is and on #keys/bucket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386054"/>
          </a:xfrm>
        </p:spPr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7612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cope with growth?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B7395-AFBF-764F-9E29-E6FE51E3F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Overflows and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Dynamic hashing</a:t>
            </a:r>
          </a:p>
          <a:p>
            <a:pPr lvl="1"/>
            <a:r>
              <a:rPr lang="en-US" dirty="0"/>
              <a:t>Extensible</a:t>
            </a:r>
          </a:p>
          <a:p>
            <a:pPr lvl="1"/>
            <a:r>
              <a:rPr lang="en-US" dirty="0"/>
              <a:t>Linear</a:t>
            </a:r>
          </a:p>
          <a:p>
            <a:endParaRPr lang="en-US" dirty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48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18389-64D2-AA4A-B93F-1A85A574D0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7887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89620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7536566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directory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923B2B5-1260-0C42-9F9F-28C5E85D4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7342154" y="3197008"/>
            <a:ext cx="842078" cy="37600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096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h(k)[</a:t>
            </a:r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2773134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h(k) gives 4 bits</a:t>
            </a:r>
          </a:p>
          <a:p>
            <a:pPr marL="0" indent="0">
              <a:buNone/>
            </a:pPr>
            <a:r>
              <a:rPr lang="en-US" dirty="0"/>
              <a:t>2 keys/bucket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4076C-FF9C-184B-9280-E1751AA13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32093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  <a:p>
            <a:pPr lvl="1"/>
            <a:r>
              <a:rPr lang="en-US" dirty="0"/>
              <a:t>Extend (double) directory</a:t>
            </a:r>
          </a:p>
          <a:p>
            <a:pPr lvl="1"/>
            <a:r>
              <a:rPr lang="en-US" dirty="0"/>
              <a:t>Split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240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7" grpId="0" animBg="1"/>
      <p:bldP spid="16" grpId="0" animBg="1"/>
      <p:bldP spid="21" grpId="0" animBg="1"/>
      <p:bldP spid="22" grpId="0" animBg="1"/>
      <p:bldP spid="8" grpId="0" animBg="1"/>
      <p:bldP spid="19" grpId="0" animBg="1"/>
      <p:bldP spid="23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17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8498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001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600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=3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600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00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6600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6600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600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7464152" y="4358016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7464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7464152" y="3501009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7464152" y="4069984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7464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7464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732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5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hashing: deletion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23C178-E046-674B-AA1D-BF33836909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merging of blocks</a:t>
            </a:r>
          </a:p>
          <a:p>
            <a:r>
              <a:rPr lang="en-US" dirty="0"/>
              <a:t>Merge blocks and cut directory if possible</a:t>
            </a:r>
          </a:p>
          <a:p>
            <a:r>
              <a:rPr lang="en-US" dirty="0"/>
              <a:t>(Reverse insert procedure)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37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Sequence of blocks holding only keys and pointers to records</a:t>
            </a:r>
          </a:p>
          <a:p>
            <a:r>
              <a:rPr lang="en-US" dirty="0"/>
              <a:t>Entry for every record in data file</a:t>
            </a:r>
          </a:p>
          <a:p>
            <a:r>
              <a:rPr lang="en-US" dirty="0"/>
              <a:t>Blocks of index are in same order as those of the data file</a:t>
            </a:r>
          </a:p>
          <a:p>
            <a:r>
              <a:rPr lang="en-US" dirty="0"/>
              <a:t>Key-pointer pair much smaller than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80196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245" grpId="0" animBg="1"/>
      <p:bldP spid="246" grpId="0" animBg="1"/>
      <p:bldP spid="247" grpId="0" animBg="1"/>
      <p:bldP spid="83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22AA7-3208-B346-BB4D-0478381ED8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8060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968060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968060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20188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527836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7391932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45835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786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786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B10DA-8A37-7242-B697-8565A4E5C8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80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80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80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01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783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196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32330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975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975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  <a:p>
            <a:r>
              <a:rPr lang="en-US" dirty="0"/>
              <a:t>Add overflow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AF370-A52D-C848-8AE0-D70C80334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972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995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995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995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995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995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995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207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207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972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972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972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382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385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998620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98620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98620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13833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9410078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11691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8CD9A-7255-1547-8E4A-2EAEF810C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Indirection</a:t>
            </a:r>
          </a:p>
          <a:p>
            <a:pPr lvl="2"/>
            <a:r>
              <a:rPr lang="en-US" dirty="0"/>
              <a:t>not bad if directory in memory</a:t>
            </a:r>
          </a:p>
          <a:p>
            <a:pPr lvl="1"/>
            <a:r>
              <a:rPr lang="en-US" dirty="0"/>
              <a:t>Directory doubles in size</a:t>
            </a:r>
          </a:p>
          <a:p>
            <a:pPr lvl="2"/>
            <a:r>
              <a:rPr lang="en-US" dirty="0"/>
              <a:t>now it fits in memory, now it doesn’t</a:t>
            </a:r>
          </a:p>
          <a:p>
            <a:pPr lvl="2"/>
            <a:r>
              <a:rPr lang="en-US" dirty="0"/>
              <a:t>suddenly increase in disk accesses!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08909-CB3E-0644-9B0A-EEA9DBA09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13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62DB9-3A60-B946-B400-A61C056A0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02545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2873533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=1, 2 keys/bucket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92683F-F995-A649-9F49-EB5934F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37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6545" y="3501008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3454" y="3501008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950457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A6071-E919-DC49-91F8-201F89FA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1266221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EC541-8008-D34D-AF15-A43C6AD0C1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1919537" y="4941168"/>
            <a:ext cx="6499225" cy="1371600"/>
            <a:chOff x="555" y="2969"/>
            <a:chExt cx="4094" cy="864"/>
          </a:xfrm>
        </p:grpSpPr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165" y="2969"/>
              <a:ext cx="348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If h(k)[</a:t>
              </a:r>
              <a:r>
                <a:rPr lang="en-US" i="1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] 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 </a:t>
              </a:r>
              <a:r>
                <a:rPr lang="en-US" i="1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m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, then</a:t>
              </a:r>
            </a:p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      look at bucket h(k)[</a:t>
              </a:r>
              <a:r>
                <a:rPr lang="en-US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 ]</a:t>
              </a: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	  else, look at bucket h(k)[</a:t>
              </a:r>
              <a:r>
                <a:rPr lang="en-US" i="1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] - 2</a:t>
              </a:r>
              <a:r>
                <a:rPr lang="en-US" i="1" baseline="30000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 </a:t>
              </a:r>
              <a:r>
                <a:rPr lang="en-US" baseline="30000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-1</a:t>
              </a:r>
              <a:r>
                <a:rPr lang="en-US" dirty="0">
                  <a:latin typeface="Lucida Sans" panose="020B0602030504020204" pitchFamily="34" charset="77"/>
                  <a:cs typeface="Georgia"/>
                  <a:sym typeface="Symbol" charset="0"/>
                </a:rPr>
                <a:t>			</a:t>
              </a:r>
              <a:endParaRPr lang="en-US" dirty="0">
                <a:latin typeface="Lucida Sans" panose="020B0602030504020204" pitchFamily="34" charset="77"/>
                <a:cs typeface="Georgia"/>
              </a:endParaRP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endParaRPr lang="en-US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555" y="2976"/>
              <a:ext cx="52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Rule</a:t>
              </a: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8394199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7E09B0-C86A-E14F-8263-F93ADEA5E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</p:spTree>
    <p:extLst>
      <p:ext uri="{BB962C8B-B14F-4D97-AF65-F5344CB8AC3E}">
        <p14:creationId xmlns:p14="http://schemas.microsoft.com/office/powerpoint/2010/main" val="634784383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32</TotalTime>
  <Words>3710</Words>
  <Application>Microsoft Macintosh PowerPoint</Application>
  <PresentationFormat>Widescreen</PresentationFormat>
  <Paragraphs>1675</Paragraphs>
  <Slides>115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115</vt:i4>
      </vt:variant>
    </vt:vector>
  </HeadingPairs>
  <TitlesOfParts>
    <vt:vector size="129" baseType="lpstr">
      <vt:lpstr>Arial</vt:lpstr>
      <vt:lpstr>Calibri</vt:lpstr>
      <vt:lpstr>Lucida Console</vt:lpstr>
      <vt:lpstr>Lucida Grande</vt:lpstr>
      <vt:lpstr>Lucida Sans</vt:lpstr>
      <vt:lpstr>Symbol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PowerPoint Presentation</vt:lpstr>
      <vt:lpstr>PowerPoint Presentation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2: insert key=7</vt:lpstr>
      <vt:lpstr>Case 3: insert key=160</vt:lpstr>
      <vt:lpstr>Case 4: insert 45</vt:lpstr>
      <vt:lpstr>B+tree Deletion</vt:lpstr>
      <vt:lpstr>Case 2: delete key=50 (n=4)</vt:lpstr>
      <vt:lpstr>Case 3: delete key=50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versus Hashing</vt:lpstr>
      <vt:lpstr>Indexing vs Hashing</vt:lpstr>
      <vt:lpstr>Indexing vs Hashing</vt:lpstr>
      <vt:lpstr>Further Reading</vt:lpstr>
      <vt:lpstr>Further Reading</vt:lpstr>
      <vt:lpstr>Next Lecture: Multidimensional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4</cp:revision>
  <dcterms:created xsi:type="dcterms:W3CDTF">2019-02-12T10:10:08Z</dcterms:created>
  <dcterms:modified xsi:type="dcterms:W3CDTF">2019-02-12T10:42:22Z</dcterms:modified>
</cp:coreProperties>
</file>