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7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124"/>
  </p:notesMasterIdLst>
  <p:sldIdLst>
    <p:sldId id="653" r:id="rId9"/>
    <p:sldId id="256" r:id="rId10"/>
    <p:sldId id="554" r:id="rId11"/>
    <p:sldId id="552" r:id="rId12"/>
    <p:sldId id="556" r:id="rId13"/>
    <p:sldId id="557" r:id="rId14"/>
    <p:sldId id="292" r:id="rId15"/>
    <p:sldId id="615" r:id="rId16"/>
    <p:sldId id="558" r:id="rId17"/>
    <p:sldId id="560" r:id="rId18"/>
    <p:sldId id="561" r:id="rId19"/>
    <p:sldId id="562" r:id="rId20"/>
    <p:sldId id="298" r:id="rId21"/>
    <p:sldId id="300" r:id="rId22"/>
    <p:sldId id="301" r:id="rId23"/>
    <p:sldId id="302" r:id="rId24"/>
    <p:sldId id="583" r:id="rId25"/>
    <p:sldId id="584" r:id="rId26"/>
    <p:sldId id="585" r:id="rId27"/>
    <p:sldId id="586" r:id="rId28"/>
    <p:sldId id="587" r:id="rId29"/>
    <p:sldId id="588" r:id="rId30"/>
    <p:sldId id="589" r:id="rId31"/>
    <p:sldId id="590" r:id="rId32"/>
    <p:sldId id="591" r:id="rId33"/>
    <p:sldId id="592" r:id="rId34"/>
    <p:sldId id="593" r:id="rId35"/>
    <p:sldId id="594" r:id="rId36"/>
    <p:sldId id="595" r:id="rId37"/>
    <p:sldId id="596" r:id="rId38"/>
    <p:sldId id="574" r:id="rId39"/>
    <p:sldId id="575" r:id="rId40"/>
    <p:sldId id="576" r:id="rId41"/>
    <p:sldId id="577" r:id="rId42"/>
    <p:sldId id="578" r:id="rId43"/>
    <p:sldId id="579" r:id="rId44"/>
    <p:sldId id="581" r:id="rId45"/>
    <p:sldId id="582" r:id="rId46"/>
    <p:sldId id="365" r:id="rId47"/>
    <p:sldId id="553" r:id="rId48"/>
    <p:sldId id="563" r:id="rId49"/>
    <p:sldId id="597" r:id="rId50"/>
    <p:sldId id="598" r:id="rId51"/>
    <p:sldId id="614" r:id="rId52"/>
    <p:sldId id="599" r:id="rId53"/>
    <p:sldId id="565" r:id="rId54"/>
    <p:sldId id="374" r:id="rId55"/>
    <p:sldId id="600" r:id="rId56"/>
    <p:sldId id="601" r:id="rId57"/>
    <p:sldId id="377" r:id="rId58"/>
    <p:sldId id="568" r:id="rId59"/>
    <p:sldId id="613" r:id="rId60"/>
    <p:sldId id="570" r:id="rId61"/>
    <p:sldId id="632" r:id="rId62"/>
    <p:sldId id="633" r:id="rId63"/>
    <p:sldId id="634" r:id="rId64"/>
    <p:sldId id="602" r:id="rId65"/>
    <p:sldId id="604" r:id="rId66"/>
    <p:sldId id="605" r:id="rId67"/>
    <p:sldId id="606" r:id="rId68"/>
    <p:sldId id="607" r:id="rId69"/>
    <p:sldId id="603" r:id="rId70"/>
    <p:sldId id="608" r:id="rId71"/>
    <p:sldId id="609" r:id="rId72"/>
    <p:sldId id="610" r:id="rId73"/>
    <p:sldId id="402" r:id="rId74"/>
    <p:sldId id="611" r:id="rId75"/>
    <p:sldId id="446" r:id="rId76"/>
    <p:sldId id="616" r:id="rId77"/>
    <p:sldId id="449" r:id="rId78"/>
    <p:sldId id="617" r:id="rId79"/>
    <p:sldId id="452" r:id="rId80"/>
    <p:sldId id="455" r:id="rId81"/>
    <p:sldId id="618" r:id="rId82"/>
    <p:sldId id="619" r:id="rId83"/>
    <p:sldId id="620" r:id="rId84"/>
    <p:sldId id="621" r:id="rId85"/>
    <p:sldId id="622" r:id="rId86"/>
    <p:sldId id="623" r:id="rId87"/>
    <p:sldId id="463" r:id="rId88"/>
    <p:sldId id="465" r:id="rId89"/>
    <p:sldId id="467" r:id="rId90"/>
    <p:sldId id="624" r:id="rId91"/>
    <p:sldId id="625" r:id="rId92"/>
    <p:sldId id="626" r:id="rId93"/>
    <p:sldId id="648" r:id="rId94"/>
    <p:sldId id="649" r:id="rId95"/>
    <p:sldId id="650" r:id="rId96"/>
    <p:sldId id="478" r:id="rId97"/>
    <p:sldId id="480" r:id="rId98"/>
    <p:sldId id="627" r:id="rId99"/>
    <p:sldId id="628" r:id="rId100"/>
    <p:sldId id="483" r:id="rId101"/>
    <p:sldId id="484" r:id="rId102"/>
    <p:sldId id="629" r:id="rId103"/>
    <p:sldId id="651" r:id="rId104"/>
    <p:sldId id="630" r:id="rId105"/>
    <p:sldId id="631" r:id="rId106"/>
    <p:sldId id="637" r:id="rId107"/>
    <p:sldId id="638" r:id="rId108"/>
    <p:sldId id="640" r:id="rId109"/>
    <p:sldId id="641" r:id="rId110"/>
    <p:sldId id="642" r:id="rId111"/>
    <p:sldId id="643" r:id="rId112"/>
    <p:sldId id="644" r:id="rId113"/>
    <p:sldId id="645" r:id="rId114"/>
    <p:sldId id="646" r:id="rId115"/>
    <p:sldId id="500" r:id="rId116"/>
    <p:sldId id="502" r:id="rId117"/>
    <p:sldId id="549" r:id="rId118"/>
    <p:sldId id="506" r:id="rId119"/>
    <p:sldId id="507" r:id="rId120"/>
    <p:sldId id="635" r:id="rId121"/>
    <p:sldId id="636" r:id="rId122"/>
    <p:sldId id="652" r:id="rId1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7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26"/>
    <p:restoredTop sz="94709"/>
  </p:normalViewPr>
  <p:slideViewPr>
    <p:cSldViewPr snapToGrid="0" snapToObjects="1" showGuides="1">
      <p:cViewPr varScale="1">
        <p:scale>
          <a:sx n="109" d="100"/>
          <a:sy n="109" d="100"/>
        </p:scale>
        <p:origin x="216" y="984"/>
      </p:cViewPr>
      <p:guideLst>
        <p:guide orient="horz" pos="2160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8.xml"/><Relationship Id="rId117" Type="http://schemas.openxmlformats.org/officeDocument/2006/relationships/slide" Target="slides/slide109.xml"/><Relationship Id="rId21" Type="http://schemas.openxmlformats.org/officeDocument/2006/relationships/slide" Target="slides/slide13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63" Type="http://schemas.openxmlformats.org/officeDocument/2006/relationships/slide" Target="slides/slide55.xml"/><Relationship Id="rId68" Type="http://schemas.openxmlformats.org/officeDocument/2006/relationships/slide" Target="slides/slide60.xml"/><Relationship Id="rId84" Type="http://schemas.openxmlformats.org/officeDocument/2006/relationships/slide" Target="slides/slide76.xml"/><Relationship Id="rId89" Type="http://schemas.openxmlformats.org/officeDocument/2006/relationships/slide" Target="slides/slide81.xml"/><Relationship Id="rId112" Type="http://schemas.openxmlformats.org/officeDocument/2006/relationships/slide" Target="slides/slide104.xml"/><Relationship Id="rId16" Type="http://schemas.openxmlformats.org/officeDocument/2006/relationships/slide" Target="slides/slide8.xml"/><Relationship Id="rId107" Type="http://schemas.openxmlformats.org/officeDocument/2006/relationships/slide" Target="slides/slide99.xml"/><Relationship Id="rId11" Type="http://schemas.openxmlformats.org/officeDocument/2006/relationships/slide" Target="slides/slide3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74" Type="http://schemas.openxmlformats.org/officeDocument/2006/relationships/slide" Target="slides/slide66.xml"/><Relationship Id="rId79" Type="http://schemas.openxmlformats.org/officeDocument/2006/relationships/slide" Target="slides/slide71.xml"/><Relationship Id="rId102" Type="http://schemas.openxmlformats.org/officeDocument/2006/relationships/slide" Target="slides/slide94.xml"/><Relationship Id="rId123" Type="http://schemas.openxmlformats.org/officeDocument/2006/relationships/slide" Target="slides/slide115.xml"/><Relationship Id="rId128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2.xml"/><Relationship Id="rId95" Type="http://schemas.openxmlformats.org/officeDocument/2006/relationships/slide" Target="slides/slide87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64" Type="http://schemas.openxmlformats.org/officeDocument/2006/relationships/slide" Target="slides/slide56.xml"/><Relationship Id="rId69" Type="http://schemas.openxmlformats.org/officeDocument/2006/relationships/slide" Target="slides/slide61.xml"/><Relationship Id="rId113" Type="http://schemas.openxmlformats.org/officeDocument/2006/relationships/slide" Target="slides/slide105.xml"/><Relationship Id="rId118" Type="http://schemas.openxmlformats.org/officeDocument/2006/relationships/slide" Target="slides/slide110.xml"/><Relationship Id="rId80" Type="http://schemas.openxmlformats.org/officeDocument/2006/relationships/slide" Target="slides/slide72.xml"/><Relationship Id="rId85" Type="http://schemas.openxmlformats.org/officeDocument/2006/relationships/slide" Target="slides/slide7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59" Type="http://schemas.openxmlformats.org/officeDocument/2006/relationships/slide" Target="slides/slide51.xml"/><Relationship Id="rId103" Type="http://schemas.openxmlformats.org/officeDocument/2006/relationships/slide" Target="slides/slide95.xml"/><Relationship Id="rId108" Type="http://schemas.openxmlformats.org/officeDocument/2006/relationships/slide" Target="slides/slide100.xml"/><Relationship Id="rId124" Type="http://schemas.openxmlformats.org/officeDocument/2006/relationships/notesMaster" Target="notesMasters/notesMaster1.xml"/><Relationship Id="rId54" Type="http://schemas.openxmlformats.org/officeDocument/2006/relationships/slide" Target="slides/slide46.xml"/><Relationship Id="rId70" Type="http://schemas.openxmlformats.org/officeDocument/2006/relationships/slide" Target="slides/slide62.xml"/><Relationship Id="rId75" Type="http://schemas.openxmlformats.org/officeDocument/2006/relationships/slide" Target="slides/slide67.xml"/><Relationship Id="rId91" Type="http://schemas.openxmlformats.org/officeDocument/2006/relationships/slide" Target="slides/slide83.xml"/><Relationship Id="rId96" Type="http://schemas.openxmlformats.org/officeDocument/2006/relationships/slide" Target="slides/slide8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49" Type="http://schemas.openxmlformats.org/officeDocument/2006/relationships/slide" Target="slides/slide41.xml"/><Relationship Id="rId114" Type="http://schemas.openxmlformats.org/officeDocument/2006/relationships/slide" Target="slides/slide106.xml"/><Relationship Id="rId119" Type="http://schemas.openxmlformats.org/officeDocument/2006/relationships/slide" Target="slides/slide111.xml"/><Relationship Id="rId44" Type="http://schemas.openxmlformats.org/officeDocument/2006/relationships/slide" Target="slides/slide36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81" Type="http://schemas.openxmlformats.org/officeDocument/2006/relationships/slide" Target="slides/slide73.xml"/><Relationship Id="rId86" Type="http://schemas.openxmlformats.org/officeDocument/2006/relationships/slide" Target="slides/slide7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9" Type="http://schemas.openxmlformats.org/officeDocument/2006/relationships/slide" Target="slides/slide31.xml"/><Relationship Id="rId109" Type="http://schemas.openxmlformats.org/officeDocument/2006/relationships/slide" Target="slides/slide101.xml"/><Relationship Id="rId34" Type="http://schemas.openxmlformats.org/officeDocument/2006/relationships/slide" Target="slides/slide26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76" Type="http://schemas.openxmlformats.org/officeDocument/2006/relationships/slide" Target="slides/slide68.xml"/><Relationship Id="rId97" Type="http://schemas.openxmlformats.org/officeDocument/2006/relationships/slide" Target="slides/slide89.xml"/><Relationship Id="rId104" Type="http://schemas.openxmlformats.org/officeDocument/2006/relationships/slide" Target="slides/slide96.xml"/><Relationship Id="rId120" Type="http://schemas.openxmlformats.org/officeDocument/2006/relationships/slide" Target="slides/slide112.xml"/><Relationship Id="rId125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3.xml"/><Relationship Id="rId92" Type="http://schemas.openxmlformats.org/officeDocument/2006/relationships/slide" Target="slides/slide8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1.xml"/><Relationship Id="rId24" Type="http://schemas.openxmlformats.org/officeDocument/2006/relationships/slide" Target="slides/slide16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66" Type="http://schemas.openxmlformats.org/officeDocument/2006/relationships/slide" Target="slides/slide58.xml"/><Relationship Id="rId87" Type="http://schemas.openxmlformats.org/officeDocument/2006/relationships/slide" Target="slides/slide79.xml"/><Relationship Id="rId110" Type="http://schemas.openxmlformats.org/officeDocument/2006/relationships/slide" Target="slides/slide102.xml"/><Relationship Id="rId115" Type="http://schemas.openxmlformats.org/officeDocument/2006/relationships/slide" Target="slides/slide107.xml"/><Relationship Id="rId61" Type="http://schemas.openxmlformats.org/officeDocument/2006/relationships/slide" Target="slides/slide53.xml"/><Relationship Id="rId82" Type="http://schemas.openxmlformats.org/officeDocument/2006/relationships/slide" Target="slides/slide74.xml"/><Relationship Id="rId19" Type="http://schemas.openxmlformats.org/officeDocument/2006/relationships/slide" Target="slides/slide11.xml"/><Relationship Id="rId14" Type="http://schemas.openxmlformats.org/officeDocument/2006/relationships/slide" Target="slides/slide6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56" Type="http://schemas.openxmlformats.org/officeDocument/2006/relationships/slide" Target="slides/slide48.xml"/><Relationship Id="rId77" Type="http://schemas.openxmlformats.org/officeDocument/2006/relationships/slide" Target="slides/slide69.xml"/><Relationship Id="rId100" Type="http://schemas.openxmlformats.org/officeDocument/2006/relationships/slide" Target="slides/slide92.xml"/><Relationship Id="rId105" Type="http://schemas.openxmlformats.org/officeDocument/2006/relationships/slide" Target="slides/slide97.xml"/><Relationship Id="rId126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72" Type="http://schemas.openxmlformats.org/officeDocument/2006/relationships/slide" Target="slides/slide64.xml"/><Relationship Id="rId93" Type="http://schemas.openxmlformats.org/officeDocument/2006/relationships/slide" Target="slides/slide85.xml"/><Relationship Id="rId98" Type="http://schemas.openxmlformats.org/officeDocument/2006/relationships/slide" Target="slides/slide90.xml"/><Relationship Id="rId121" Type="http://schemas.openxmlformats.org/officeDocument/2006/relationships/slide" Target="slides/slide113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7.xml"/><Relationship Id="rId46" Type="http://schemas.openxmlformats.org/officeDocument/2006/relationships/slide" Target="slides/slide38.xml"/><Relationship Id="rId67" Type="http://schemas.openxmlformats.org/officeDocument/2006/relationships/slide" Target="slides/slide59.xml"/><Relationship Id="rId116" Type="http://schemas.openxmlformats.org/officeDocument/2006/relationships/slide" Target="slides/slide10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62" Type="http://schemas.openxmlformats.org/officeDocument/2006/relationships/slide" Target="slides/slide54.xml"/><Relationship Id="rId83" Type="http://schemas.openxmlformats.org/officeDocument/2006/relationships/slide" Target="slides/slide75.xml"/><Relationship Id="rId88" Type="http://schemas.openxmlformats.org/officeDocument/2006/relationships/slide" Target="slides/slide80.xml"/><Relationship Id="rId111" Type="http://schemas.openxmlformats.org/officeDocument/2006/relationships/slide" Target="slides/slide103.xml"/><Relationship Id="rId15" Type="http://schemas.openxmlformats.org/officeDocument/2006/relationships/slide" Target="slides/slide7.xml"/><Relationship Id="rId36" Type="http://schemas.openxmlformats.org/officeDocument/2006/relationships/slide" Target="slides/slide28.xml"/><Relationship Id="rId57" Type="http://schemas.openxmlformats.org/officeDocument/2006/relationships/slide" Target="slides/slide49.xml"/><Relationship Id="rId106" Type="http://schemas.openxmlformats.org/officeDocument/2006/relationships/slide" Target="slides/slide98.xml"/><Relationship Id="rId127" Type="http://schemas.openxmlformats.org/officeDocument/2006/relationships/theme" Target="theme/theme1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52" Type="http://schemas.openxmlformats.org/officeDocument/2006/relationships/slide" Target="slides/slide44.xml"/><Relationship Id="rId73" Type="http://schemas.openxmlformats.org/officeDocument/2006/relationships/slide" Target="slides/slide65.xml"/><Relationship Id="rId78" Type="http://schemas.openxmlformats.org/officeDocument/2006/relationships/slide" Target="slides/slide70.xml"/><Relationship Id="rId94" Type="http://schemas.openxmlformats.org/officeDocument/2006/relationships/slide" Target="slides/slide86.xml"/><Relationship Id="rId99" Type="http://schemas.openxmlformats.org/officeDocument/2006/relationships/slide" Target="slides/slide91.xml"/><Relationship Id="rId101" Type="http://schemas.openxmlformats.org/officeDocument/2006/relationships/slide" Target="slides/slide93.xml"/><Relationship Id="rId122" Type="http://schemas.openxmlformats.org/officeDocument/2006/relationships/slide" Target="slides/slide1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12/02/2019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089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8658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657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3213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144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6771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849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is 3-way – branching factor depends on block size, key size and pointer size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0406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Example is 3-way – branching factor depends on block size, key size and pointer size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3188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Unrealistically</a:t>
            </a:r>
            <a:r>
              <a:rPr lang="en-US" baseline="0" dirty="0"/>
              <a:t> 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1327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72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two records per block – typically more</a:t>
            </a:r>
          </a:p>
          <a:p>
            <a:r>
              <a:rPr lang="en-US" dirty="0"/>
              <a:t>No free space shown in blocks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1423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6274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331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77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unique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604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587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69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Entry in index for every value, including duplicates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527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881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319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035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42611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8096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3779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258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111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12/02/2019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597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Dense 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Fewer blocks than data file, fewer disk accesses</a:t>
            </a:r>
          </a:p>
          <a:p>
            <a:r>
              <a:rPr lang="en-US" dirty="0"/>
              <a:t>Keys are sorted, so can use binary search</a:t>
            </a:r>
          </a:p>
          <a:p>
            <a:r>
              <a:rPr lang="en-US" dirty="0"/>
              <a:t>Can keep in main memory if small enough (no disk accesses)</a:t>
            </a:r>
          </a:p>
        </p:txBody>
      </p:sp>
      <p:sp>
        <p:nvSpPr>
          <p:cNvPr id="379" name="Rectangle 378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0" name="Rectangle 379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1" name="Rectangle 38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82" name="Rectangle 381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5" name="Rectangle 384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86" name="Rectangle 385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87" name="Rectangle 386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8" name="Rectangle 387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9" name="Rectangle 388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90" name="Rectangle 389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91" name="Rectangle 390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92" name="Rectangle 391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3" name="Rectangle 392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96" name="Rectangle 395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97" name="Rectangle 396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8" name="Rectangle 397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9" name="Rectangle 398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400" name="Rectangle 399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401" name="Rectangle 400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402" name="Rectangle 401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5" name="Rectangle 404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406" name="Rectangle 405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407" name="Rectangle 406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8" name="Rectangle 407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9" name="Straight Arrow Connector 408"/>
          <p:cNvCxnSpPr>
            <a:stCxn id="382" idx="3"/>
            <a:endCxn id="42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0" name="Straight Arrow Connector 409"/>
          <p:cNvCxnSpPr>
            <a:stCxn id="383" idx="3"/>
            <a:endCxn id="428" idx="1"/>
          </p:cNvCxnSpPr>
          <p:nvPr/>
        </p:nvCxnSpPr>
        <p:spPr bwMode="auto">
          <a:xfrm>
            <a:off x="8976073" y="220486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1" name="Straight Arrow Connector 410"/>
          <p:cNvCxnSpPr>
            <a:stCxn id="384" idx="3"/>
            <a:endCxn id="429" idx="1"/>
          </p:cNvCxnSpPr>
          <p:nvPr/>
        </p:nvCxnSpPr>
        <p:spPr bwMode="auto">
          <a:xfrm>
            <a:off x="8976073" y="249289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2" name="Straight Arrow Connector 411"/>
          <p:cNvCxnSpPr>
            <a:stCxn id="387" idx="3"/>
            <a:endCxn id="433" idx="1"/>
          </p:cNvCxnSpPr>
          <p:nvPr/>
        </p:nvCxnSpPr>
        <p:spPr bwMode="auto">
          <a:xfrm>
            <a:off x="8976073" y="278092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3" name="Straight Arrow Connector 412"/>
          <p:cNvCxnSpPr>
            <a:stCxn id="388" idx="3"/>
            <a:endCxn id="434" idx="1"/>
          </p:cNvCxnSpPr>
          <p:nvPr/>
        </p:nvCxnSpPr>
        <p:spPr bwMode="auto">
          <a:xfrm>
            <a:off x="8976073" y="306895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4" name="Straight Arrow Connector 413"/>
          <p:cNvCxnSpPr>
            <a:stCxn id="392" idx="3"/>
            <a:endCxn id="435" idx="1"/>
          </p:cNvCxnSpPr>
          <p:nvPr/>
        </p:nvCxnSpPr>
        <p:spPr bwMode="auto">
          <a:xfrm>
            <a:off x="8976073" y="350180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5" name="Straight Arrow Connector 414"/>
          <p:cNvCxnSpPr>
            <a:stCxn id="393" idx="3"/>
            <a:endCxn id="439" idx="1"/>
          </p:cNvCxnSpPr>
          <p:nvPr/>
        </p:nvCxnSpPr>
        <p:spPr bwMode="auto">
          <a:xfrm>
            <a:off x="8976073" y="378941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6" name="Straight Arrow Connector 415"/>
          <p:cNvCxnSpPr>
            <a:stCxn id="394" idx="3"/>
            <a:endCxn id="440" idx="1"/>
          </p:cNvCxnSpPr>
          <p:nvPr/>
        </p:nvCxnSpPr>
        <p:spPr bwMode="auto">
          <a:xfrm>
            <a:off x="8976073" y="407744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7" name="Straight Arrow Connector 416"/>
          <p:cNvCxnSpPr>
            <a:stCxn id="397" idx="3"/>
            <a:endCxn id="441" idx="1"/>
          </p:cNvCxnSpPr>
          <p:nvPr/>
        </p:nvCxnSpPr>
        <p:spPr bwMode="auto">
          <a:xfrm>
            <a:off x="8976073" y="436547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8" name="Straight Arrow Connector 417"/>
          <p:cNvCxnSpPr>
            <a:stCxn id="398" idx="3"/>
            <a:endCxn id="445" idx="1"/>
          </p:cNvCxnSpPr>
          <p:nvPr/>
        </p:nvCxnSpPr>
        <p:spPr bwMode="auto">
          <a:xfrm>
            <a:off x="8976073" y="465350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9" name="Straight Arrow Connector 418"/>
          <p:cNvCxnSpPr>
            <a:stCxn id="402" idx="3"/>
            <a:endCxn id="446" idx="1"/>
          </p:cNvCxnSpPr>
          <p:nvPr/>
        </p:nvCxnSpPr>
        <p:spPr bwMode="auto">
          <a:xfrm>
            <a:off x="8976073" y="508597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0" name="Straight Arrow Connector 419"/>
          <p:cNvCxnSpPr>
            <a:stCxn id="403" idx="3"/>
            <a:endCxn id="447" idx="1"/>
          </p:cNvCxnSpPr>
          <p:nvPr/>
        </p:nvCxnSpPr>
        <p:spPr bwMode="auto">
          <a:xfrm>
            <a:off x="8976073" y="53735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1" name="Curved Connector 420"/>
          <p:cNvCxnSpPr>
            <a:stCxn id="404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2" name="Curved Connector 421"/>
          <p:cNvCxnSpPr>
            <a:stCxn id="407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3" name="Curved Connector 422"/>
          <p:cNvCxnSpPr>
            <a:stCxn id="408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4" name="Rectangle 423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6" name="Rectangle 425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28" name="Rectangle 42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29" name="Rectangle 42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30" name="Rectangle 42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1" name="Rectangle 43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34" name="Rectangle 43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35" name="Rectangle 43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36" name="Rectangle 43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7" name="Rectangle 43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40" name="Rectangle 43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1" name="Rectangle 44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442" name="Rectangle 44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3" name="Rectangle 44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446" name="Rectangle 44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447" name="Rectangle 44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448" name="Rectangle 44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9" name="Rectangle 44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0" name="Rectangle 44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1" name="Rectangle 450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5" name="Rectangle 454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6" name="Rectangle 455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4885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81251590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5256F2-65BB-5442-AC0B-1DBB705547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9131" y="3501008"/>
            <a:ext cx="44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30549" y="3501008"/>
            <a:ext cx="447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5381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05761987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283B31-C5EA-C746-BE3B-B51745B352E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3621" y="3501008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7024" y="3501008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3215680" y="198884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321568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215680" y="198884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19" idx="0"/>
            <a:endCxn id="37" idx="2"/>
          </p:cNvCxnSpPr>
          <p:nvPr/>
        </p:nvCxnSpPr>
        <p:spPr bwMode="auto">
          <a:xfrm flipV="1">
            <a:off x="3791744" y="2564904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4583833" y="2060848"/>
            <a:ext cx="162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insert 0101</a:t>
            </a:r>
          </a:p>
        </p:txBody>
      </p:sp>
    </p:spTree>
    <p:extLst>
      <p:ext uri="{BB962C8B-B14F-4D97-AF65-F5344CB8AC3E}">
        <p14:creationId xmlns:p14="http://schemas.microsoft.com/office/powerpoint/2010/main" val="365111099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04BF0D-A351-BE4F-ACD6-E1D5C7ECD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3621" y="3501008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833" y="3501008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7024" y="3501008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4282" y="3501008"/>
            <a:ext cx="447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81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000400830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further growth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AC755C-361A-C74A-9DFF-A35AD2BEA60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43621" y="3501008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833" y="3501008"/>
            <a:ext cx="444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7024" y="3501008"/>
            <a:ext cx="4443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885" y="3501008"/>
            <a:ext cx="444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50537603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EB569B-958C-C64C-A80E-FB58D704465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1667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000</a:t>
            </a:r>
            <a:b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001</a:t>
            </a:r>
            <a:b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8496194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2D6523-6150-9C43-BBC0-0326E4060C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7529" y="3501008"/>
            <a:ext cx="57289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000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701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57041" y="3501008"/>
            <a:ext cx="5790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273221669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8169ED2-DC0A-DC4E-956B-2DA97F3E53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1667" y="3501008"/>
            <a:ext cx="574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strike="sngStrike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701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5351" y="3501008"/>
            <a:ext cx="574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32196" y="3501008"/>
            <a:ext cx="5790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</p:spTree>
    <p:extLst>
      <p:ext uri="{BB962C8B-B14F-4D97-AF65-F5344CB8AC3E}">
        <p14:creationId xmlns:p14="http://schemas.microsoft.com/office/powerpoint/2010/main" val="209863093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=3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80F2A2A-84FF-1349-BB17-DA58951DA5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41667" y="3501008"/>
            <a:ext cx="574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000</a:t>
            </a: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22033" y="3501008"/>
            <a:ext cx="574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001</a:t>
            </a:r>
            <a:endParaRPr lang="en-US" sz="1600" b="1" strike="sngStrike" dirty="0">
              <a:solidFill>
                <a:srgbClr val="FF0000"/>
              </a:solidFill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5071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010</a:t>
            </a:r>
          </a:p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5085" y="3501008"/>
            <a:ext cx="574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011</a:t>
            </a:r>
            <a:b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</a:b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9" y="4293096"/>
            <a:ext cx="3696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</a:t>
            </a:r>
            <a:r>
              <a:rPr lang="en-US" sz="20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104112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7104112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112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840025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840025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40025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chemeClr val="tx1">
                  <a:lumMod val="50000"/>
                </a:schemeClr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935351" y="3501008"/>
            <a:ext cx="574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15365" y="3501008"/>
            <a:ext cx="57419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cs typeface="Georgia"/>
              </a:rPr>
              <a:t>101</a:t>
            </a:r>
          </a:p>
        </p:txBody>
      </p:sp>
    </p:spTree>
    <p:extLst>
      <p:ext uri="{BB962C8B-B14F-4D97-AF65-F5344CB8AC3E}">
        <p14:creationId xmlns:p14="http://schemas.microsoft.com/office/powerpoint/2010/main" val="280723591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 we expand file?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Keep track of </a:t>
            </a:r>
            <a:r>
              <a:rPr lang="en-US" dirty="0" err="1"/>
              <a:t>utilisation</a:t>
            </a:r>
            <a:endParaRPr lang="en-US" dirty="0"/>
          </a:p>
          <a:p>
            <a:pPr marL="360000" lvl="1" indent="0">
              <a:buNone/>
            </a:pPr>
            <a:r>
              <a:rPr lang="en-US" dirty="0"/>
              <a:t>U = #used slots / total #slots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If U &gt; threshold, then increase m (and maybe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D05DC9-8CE2-4748-A629-D758C5D186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26066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Hashing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1E3EC8-7EDA-6947-97D1-43365A13806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	 </a:t>
            </a:r>
          </a:p>
          <a:p>
            <a:pPr lvl="1"/>
            <a:r>
              <a:rPr lang="en-US" dirty="0"/>
              <a:t>Can handle growing files</a:t>
            </a:r>
          </a:p>
          <a:p>
            <a:pPr lvl="2"/>
            <a:r>
              <a:rPr lang="en-US" dirty="0"/>
              <a:t>with less wasted space</a:t>
            </a:r>
          </a:p>
          <a:p>
            <a:pPr lvl="2"/>
            <a:r>
              <a:rPr lang="en-US" dirty="0"/>
              <a:t>with no full reorganizations	</a:t>
            </a:r>
          </a:p>
          <a:p>
            <a:pPr lvl="1"/>
            <a:r>
              <a:rPr lang="en-US" dirty="0"/>
              <a:t>No indirection like extensible hashing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/>
            <a:r>
              <a:rPr lang="en-US" dirty="0"/>
              <a:t>Can still have overflow chains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87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One key-pointer pair per block of data file</a:t>
            </a:r>
          </a:p>
          <a:p>
            <a:r>
              <a:rPr lang="en-US" dirty="0"/>
              <a:t>Can only be used if data file is sorted by search key</a:t>
            </a:r>
          </a:p>
          <a:p>
            <a:r>
              <a:rPr lang="en-US" dirty="0"/>
              <a:t>Uses less space than dense index</a:t>
            </a:r>
          </a:p>
          <a:p>
            <a:r>
              <a:rPr lang="en-US" dirty="0"/>
              <a:t>Takes longer to find key than dense index</a:t>
            </a:r>
          </a:p>
          <a:p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74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4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4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78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53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4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5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5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4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49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59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6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6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9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57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6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6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7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6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6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7230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865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89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928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960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802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62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65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68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8274005" y="33574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590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32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127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33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32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12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3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9005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33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4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9010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339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47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51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852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47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51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8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59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63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67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59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6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6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32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331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339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47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55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6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58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978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47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508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44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9412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3198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7174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43489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88" grpId="0" animBg="1"/>
      <p:bldP spid="289" grpId="0" animBg="1"/>
      <p:bldP spid="290" grpId="0" animBg="1"/>
      <p:bldP spid="83" grpId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versus Hashing</a:t>
            </a:r>
          </a:p>
        </p:txBody>
      </p:sp>
    </p:spTree>
    <p:extLst>
      <p:ext uri="{BB962C8B-B14F-4D97-AF65-F5344CB8AC3E}">
        <p14:creationId xmlns:p14="http://schemas.microsoft.com/office/powerpoint/2010/main" val="69814129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</a:t>
            </a:r>
            <a:r>
              <a:rPr lang="en-US" dirty="0" err="1"/>
              <a:t>vs</a:t>
            </a:r>
            <a:r>
              <a:rPr lang="en-US" dirty="0"/>
              <a:t> Hashing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B01C9A-B764-4A4E-A9F1-54DE8C8726D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Hashing good for probes given a key: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...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R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R.A = 5</a:t>
            </a:r>
          </a:p>
          <a:p>
            <a:endParaRPr lang="en-US" dirty="0"/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84292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</a:t>
            </a:r>
            <a:r>
              <a:rPr lang="en-US" dirty="0" err="1"/>
              <a:t>vs</a:t>
            </a:r>
            <a:r>
              <a:rPr lang="en-US" dirty="0"/>
              <a:t> Hashing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Indexing (Including B-trees) good for </a:t>
            </a:r>
            <a:r>
              <a:rPr lang="en-US" i="1" dirty="0"/>
              <a:t>range searches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...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R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R.A &gt; 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42CC91-0913-644A-92BB-DF6A90CF91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971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</p:spTree>
    <p:extLst>
      <p:ext uri="{BB962C8B-B14F-4D97-AF65-F5344CB8AC3E}">
        <p14:creationId xmlns:p14="http://schemas.microsoft.com/office/powerpoint/2010/main" val="8696848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Chapter 14 of Garcia-Molina et al</a:t>
            </a:r>
          </a:p>
          <a:p>
            <a:pPr lvl="1"/>
            <a:r>
              <a:rPr lang="en-US" dirty="0"/>
              <a:t>Sections 14.1-14.3</a:t>
            </a:r>
          </a:p>
          <a:p>
            <a:endParaRPr lang="en-US" dirty="0"/>
          </a:p>
          <a:p>
            <a:r>
              <a:rPr lang="en-US"/>
              <a:t>Next lecture: </a:t>
            </a:r>
            <a:r>
              <a:rPr lang="en-US" dirty="0"/>
              <a:t>Multi-key Indexing</a:t>
            </a:r>
          </a:p>
          <a:p>
            <a:pPr lvl="1"/>
            <a:r>
              <a:rPr lang="en-US" dirty="0"/>
              <a:t>Sections 14.4-14.7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4932E5-159D-0C4D-BCB5-4C9BBBDC76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86907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D6BE8-7D8A-AA4D-A644-37720EE0B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Multidimensional Access Structures</a:t>
            </a:r>
          </a:p>
        </p:txBody>
      </p:sp>
    </p:spTree>
    <p:extLst>
      <p:ext uri="{BB962C8B-B14F-4D97-AF65-F5344CB8AC3E}">
        <p14:creationId xmlns:p14="http://schemas.microsoft.com/office/powerpoint/2010/main" val="2709527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Index file may cover many blocks</a:t>
            </a:r>
          </a:p>
          <a:p>
            <a:r>
              <a:rPr lang="en-US" dirty="0"/>
              <a:t>May still need many disk accesses</a:t>
            </a:r>
          </a:p>
          <a:p>
            <a:r>
              <a:rPr lang="en-US" dirty="0"/>
              <a:t>Use sparse index over the first index</a:t>
            </a:r>
          </a:p>
          <a:p>
            <a:pPr lvl="1"/>
            <a:r>
              <a:rPr lang="en-US" dirty="0"/>
              <a:t> Can’t be a dense index (would use the same number of blocks as the index being indexed)</a:t>
            </a:r>
          </a:p>
          <a:p>
            <a:r>
              <a:rPr lang="en-US" dirty="0"/>
              <a:t>Can create a third level index, but in general prefer B-trees</a:t>
            </a:r>
          </a:p>
          <a:p>
            <a:endParaRPr lang="en-US" dirty="0"/>
          </a:p>
        </p:txBody>
      </p:sp>
      <p:sp>
        <p:nvSpPr>
          <p:cNvPr id="82" name="Rectangle 81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274005" y="33574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8274005" y="36454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8274005" y="39334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8706053" y="335778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6053" y="36453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8706053" y="39334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74005" y="42215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8274005" y="45095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8706053" y="42214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8706053" y="450949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8274005" y="494159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8274005" y="52296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4" name="Rectangle 103"/>
          <p:cNvSpPr/>
          <p:nvPr/>
        </p:nvSpPr>
        <p:spPr bwMode="auto">
          <a:xfrm>
            <a:off x="8274005" y="55176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8706053" y="49419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8706053" y="522957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8706053" y="55176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8274005" y="58056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8274005" y="60937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8706053" y="58056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706053" y="60936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Straight Arrow Connector 111"/>
          <p:cNvCxnSpPr>
            <a:stCxn id="85" idx="3"/>
            <a:endCxn id="124" idx="1"/>
          </p:cNvCxnSpPr>
          <p:nvPr/>
        </p:nvCxnSpPr>
        <p:spPr bwMode="auto">
          <a:xfrm flipV="1">
            <a:off x="8994085" y="1917230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6" idx="3"/>
            <a:endCxn id="126" idx="1"/>
          </p:cNvCxnSpPr>
          <p:nvPr/>
        </p:nvCxnSpPr>
        <p:spPr bwMode="auto">
          <a:xfrm>
            <a:off x="8994085" y="2204865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87" idx="3"/>
            <a:endCxn id="131" idx="1"/>
          </p:cNvCxnSpPr>
          <p:nvPr/>
        </p:nvCxnSpPr>
        <p:spPr bwMode="auto">
          <a:xfrm>
            <a:off x="8994085" y="249289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Straight Arrow Connector 114"/>
          <p:cNvCxnSpPr>
            <a:stCxn id="90" idx="3"/>
            <a:endCxn id="136" idx="1"/>
          </p:cNvCxnSpPr>
          <p:nvPr/>
        </p:nvCxnSpPr>
        <p:spPr bwMode="auto">
          <a:xfrm>
            <a:off x="8994085" y="2780928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91" idx="3"/>
            <a:endCxn id="138" idx="1"/>
          </p:cNvCxnSpPr>
          <p:nvPr/>
        </p:nvCxnSpPr>
        <p:spPr bwMode="auto">
          <a:xfrm>
            <a:off x="8994085" y="3068960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7" name="Straight Arrow Connector 116"/>
          <p:cNvCxnSpPr>
            <a:stCxn id="95" idx="3"/>
            <a:endCxn id="143" idx="1"/>
          </p:cNvCxnSpPr>
          <p:nvPr/>
        </p:nvCxnSpPr>
        <p:spPr bwMode="auto">
          <a:xfrm>
            <a:off x="8994085" y="3501802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Curved Connector 117"/>
          <p:cNvCxnSpPr>
            <a:stCxn id="107" idx="3"/>
          </p:cNvCxnSpPr>
          <p:nvPr/>
        </p:nvCxnSpPr>
        <p:spPr bwMode="auto">
          <a:xfrm>
            <a:off x="8994085" y="566162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9" name="Curved Connector 118"/>
          <p:cNvCxnSpPr>
            <a:stCxn id="110" idx="3"/>
          </p:cNvCxnSpPr>
          <p:nvPr/>
        </p:nvCxnSpPr>
        <p:spPr bwMode="auto">
          <a:xfrm>
            <a:off x="8994085" y="594965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0" name="Curved Connector 119"/>
          <p:cNvCxnSpPr>
            <a:stCxn id="111" idx="3"/>
          </p:cNvCxnSpPr>
          <p:nvPr/>
        </p:nvCxnSpPr>
        <p:spPr bwMode="auto">
          <a:xfrm>
            <a:off x="8994085" y="623768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1" name="Rectangle 120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274005" y="33574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8274005" y="4941590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9552137" y="17732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25" name="Rectangle 124"/>
          <p:cNvSpPr/>
          <p:nvPr/>
        </p:nvSpPr>
        <p:spPr bwMode="auto">
          <a:xfrm>
            <a:off x="9552137" y="206127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26" name="Rectangle 125"/>
          <p:cNvSpPr/>
          <p:nvPr/>
        </p:nvSpPr>
        <p:spPr bwMode="auto">
          <a:xfrm>
            <a:off x="9552137" y="24933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9984185" y="17732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9984185" y="20612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9984185" y="2493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9552137" y="279005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31" name="Rectangle 130"/>
          <p:cNvSpPr/>
          <p:nvPr/>
        </p:nvSpPr>
        <p:spPr bwMode="auto">
          <a:xfrm>
            <a:off x="9552137" y="32133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9552137" y="35014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33" name="Rectangle 132"/>
          <p:cNvSpPr/>
          <p:nvPr/>
        </p:nvSpPr>
        <p:spPr bwMode="auto">
          <a:xfrm>
            <a:off x="9984185" y="279010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9984185" y="321339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9984185" y="3501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9552137" y="393347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9552137" y="422151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38" name="Rectangle 137"/>
          <p:cNvSpPr/>
          <p:nvPr/>
        </p:nvSpPr>
        <p:spPr bwMode="auto">
          <a:xfrm>
            <a:off x="9552137" y="4644852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9984185" y="393347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9984185" y="422151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9984185" y="46448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9552137" y="494159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9552137" y="537363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9552137" y="566167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45" name="Rectangle 144"/>
          <p:cNvSpPr/>
          <p:nvPr/>
        </p:nvSpPr>
        <p:spPr bwMode="auto">
          <a:xfrm>
            <a:off x="9984185" y="494159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9984185" y="53736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9984185" y="56616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9561143" y="17732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9561143" y="249331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9561143" y="321339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9561143" y="393347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9561143" y="465355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9561143" y="53736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54" name="Curved Connector 153"/>
          <p:cNvCxnSpPr>
            <a:stCxn id="106" idx="3"/>
          </p:cNvCxnSpPr>
          <p:nvPr/>
        </p:nvCxnSpPr>
        <p:spPr bwMode="auto">
          <a:xfrm>
            <a:off x="8994085" y="537358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5" name="Curved Connector 154"/>
          <p:cNvCxnSpPr>
            <a:stCxn id="105" idx="3"/>
          </p:cNvCxnSpPr>
          <p:nvPr/>
        </p:nvCxnSpPr>
        <p:spPr bwMode="auto">
          <a:xfrm>
            <a:off x="8994085" y="5085978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6" name="Curved Connector 155"/>
          <p:cNvCxnSpPr>
            <a:stCxn id="100" idx="3"/>
          </p:cNvCxnSpPr>
          <p:nvPr/>
        </p:nvCxnSpPr>
        <p:spPr bwMode="auto">
          <a:xfrm>
            <a:off x="8994085" y="436547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7" name="Curved Connector 156"/>
          <p:cNvCxnSpPr>
            <a:stCxn id="101" idx="3"/>
          </p:cNvCxnSpPr>
          <p:nvPr/>
        </p:nvCxnSpPr>
        <p:spPr bwMode="auto">
          <a:xfrm>
            <a:off x="8994085" y="4653508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8" name="Curved Connector 157"/>
          <p:cNvCxnSpPr>
            <a:stCxn id="97" idx="3"/>
          </p:cNvCxnSpPr>
          <p:nvPr/>
        </p:nvCxnSpPr>
        <p:spPr bwMode="auto">
          <a:xfrm>
            <a:off x="8994085" y="407744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Curved Connector 158"/>
          <p:cNvCxnSpPr>
            <a:stCxn id="96" idx="3"/>
          </p:cNvCxnSpPr>
          <p:nvPr/>
        </p:nvCxnSpPr>
        <p:spPr bwMode="auto">
          <a:xfrm>
            <a:off x="8994085" y="3789412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0" name="Rectangle 159"/>
          <p:cNvSpPr/>
          <p:nvPr/>
        </p:nvSpPr>
        <p:spPr bwMode="auto">
          <a:xfrm>
            <a:off x="6977861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6977861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6977861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7409909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7409909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7409909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6977861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6977861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7409909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7409909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6977861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71" name="Straight Arrow Connector 170"/>
          <p:cNvCxnSpPr>
            <a:stCxn id="163" idx="3"/>
            <a:endCxn id="82" idx="1"/>
          </p:cNvCxnSpPr>
          <p:nvPr/>
        </p:nvCxnSpPr>
        <p:spPr bwMode="auto">
          <a:xfrm flipV="1">
            <a:off x="7697941" y="1916858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2" name="Straight Arrow Connector 171"/>
          <p:cNvCxnSpPr>
            <a:stCxn id="164" idx="3"/>
            <a:endCxn id="92" idx="1"/>
          </p:cNvCxnSpPr>
          <p:nvPr/>
        </p:nvCxnSpPr>
        <p:spPr bwMode="auto">
          <a:xfrm>
            <a:off x="7697941" y="2204865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7" name="Curved Connector 176"/>
          <p:cNvCxnSpPr>
            <a:stCxn id="165" idx="3"/>
          </p:cNvCxnSpPr>
          <p:nvPr/>
        </p:nvCxnSpPr>
        <p:spPr bwMode="auto">
          <a:xfrm>
            <a:off x="7697941" y="249289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8" name="Curved Connector 177"/>
          <p:cNvCxnSpPr>
            <a:stCxn id="168" idx="3"/>
          </p:cNvCxnSpPr>
          <p:nvPr/>
        </p:nvCxnSpPr>
        <p:spPr bwMode="auto">
          <a:xfrm>
            <a:off x="7697941" y="2780928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9" name="Curved Connector 178"/>
          <p:cNvCxnSpPr>
            <a:stCxn id="169" idx="3"/>
          </p:cNvCxnSpPr>
          <p:nvPr/>
        </p:nvCxnSpPr>
        <p:spPr bwMode="auto">
          <a:xfrm>
            <a:off x="7697941" y="3068960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3" name="TextBox 172"/>
          <p:cNvSpPr txBox="1"/>
          <p:nvPr/>
        </p:nvSpPr>
        <p:spPr>
          <a:xfrm>
            <a:off x="9819059" y="1413198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8103139" y="1197174"/>
            <a:ext cx="11031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>
                <a:latin typeface="Lucida Sans" panose="020B0602030504020204" pitchFamily="34" charset="77"/>
                <a:cs typeface="Georgia"/>
              </a:rPr>
              <a:t>sparse</a:t>
            </a:r>
            <a:endParaRPr lang="en-US" sz="1600" dirty="0">
              <a:latin typeface="Lucida Sans" panose="020B0602030504020204" pitchFamily="34" charset="77"/>
              <a:cs typeface="Georgia"/>
            </a:endParaRP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first-level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6639234" y="1197174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84376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Notes on pointers: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E6C54E-24AE-2B4E-B777-15064DF3495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Block pointers (as used in sparse indexes) can be smaller than record pointers (used in dense indexes)</a:t>
            </a:r>
          </a:p>
          <a:p>
            <a:pPr lvl="1"/>
            <a:r>
              <a:rPr lang="en-US" dirty="0"/>
              <a:t>Physical record pointers consist of a block pointer and an offset</a:t>
            </a:r>
          </a:p>
          <a:p>
            <a:r>
              <a:rPr lang="en-US" dirty="0"/>
              <a:t>If file is contiguous, then we can omit pointers </a:t>
            </a:r>
          </a:p>
          <a:p>
            <a:pPr lvl="1"/>
            <a:r>
              <a:rPr lang="en-US" dirty="0"/>
              <a:t>Compute offset from block size and key position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590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3124200" y="1143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3318" name="Rectangle 3"/>
          <p:cNvSpPr>
            <a:spLocks noChangeArrowheads="1"/>
          </p:cNvSpPr>
          <p:nvPr/>
        </p:nvSpPr>
        <p:spPr bwMode="auto">
          <a:xfrm>
            <a:off x="3124200" y="1676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K1</a:t>
            </a:r>
          </a:p>
        </p:txBody>
      </p:sp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3124200" y="2743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K3</a:t>
            </a:r>
          </a:p>
        </p:txBody>
      </p:sp>
      <p:sp>
        <p:nvSpPr>
          <p:cNvPr id="13320" name="Rectangle 5"/>
          <p:cNvSpPr>
            <a:spLocks noChangeArrowheads="1"/>
          </p:cNvSpPr>
          <p:nvPr/>
        </p:nvSpPr>
        <p:spPr bwMode="auto">
          <a:xfrm>
            <a:off x="3124200" y="3276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K4</a:t>
            </a: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3124200" y="2209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K2</a:t>
            </a:r>
          </a:p>
        </p:txBody>
      </p:sp>
      <p:sp>
        <p:nvSpPr>
          <p:cNvPr id="13322" name="Line 7"/>
          <p:cNvSpPr>
            <a:spLocks noChangeShapeType="1"/>
          </p:cNvSpPr>
          <p:nvPr/>
        </p:nvSpPr>
        <p:spPr bwMode="auto">
          <a:xfrm>
            <a:off x="31242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3323" name="Line 8"/>
          <p:cNvSpPr>
            <a:spLocks noChangeShapeType="1"/>
          </p:cNvSpPr>
          <p:nvPr/>
        </p:nvSpPr>
        <p:spPr bwMode="auto">
          <a:xfrm>
            <a:off x="3657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13324" name="Group 71"/>
          <p:cNvGrpSpPr>
            <a:grpSpLocks/>
          </p:cNvGrpSpPr>
          <p:nvPr/>
        </p:nvGrpSpPr>
        <p:grpSpPr bwMode="auto">
          <a:xfrm>
            <a:off x="6400800" y="1066800"/>
            <a:ext cx="1981200" cy="914400"/>
            <a:chOff x="1632" y="1440"/>
            <a:chExt cx="1248" cy="576"/>
          </a:xfrm>
        </p:grpSpPr>
        <p:sp>
          <p:nvSpPr>
            <p:cNvPr id="13343" name="Rectangle 10"/>
            <p:cNvSpPr>
              <a:spLocks noChangeArrowheads="1"/>
            </p:cNvSpPr>
            <p:nvPr/>
          </p:nvSpPr>
          <p:spPr bwMode="auto">
            <a:xfrm>
              <a:off x="1632" y="1440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R1</a:t>
              </a:r>
            </a:p>
          </p:txBody>
        </p:sp>
        <p:sp>
          <p:nvSpPr>
            <p:cNvPr id="13344" name="Rectangle 9"/>
            <p:cNvSpPr>
              <a:spLocks noChangeArrowheads="1"/>
            </p:cNvSpPr>
            <p:nvPr/>
          </p:nvSpPr>
          <p:spPr bwMode="auto">
            <a:xfrm>
              <a:off x="1632" y="1440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45" name="Line 15"/>
            <p:cNvSpPr>
              <a:spLocks noChangeShapeType="1"/>
            </p:cNvSpPr>
            <p:nvPr/>
          </p:nvSpPr>
          <p:spPr bwMode="auto">
            <a:xfrm>
              <a:off x="1632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46" name="Line 36"/>
            <p:cNvSpPr>
              <a:spLocks noChangeShapeType="1"/>
            </p:cNvSpPr>
            <p:nvPr/>
          </p:nvSpPr>
          <p:spPr bwMode="auto">
            <a:xfrm>
              <a:off x="1632" y="187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13325" name="Line 56"/>
          <p:cNvSpPr>
            <a:spLocks noChangeShapeType="1"/>
          </p:cNvSpPr>
          <p:nvPr/>
        </p:nvSpPr>
        <p:spPr bwMode="auto">
          <a:xfrm>
            <a:off x="64008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3326" name="Line 57"/>
          <p:cNvSpPr>
            <a:spLocks noChangeShapeType="1"/>
          </p:cNvSpPr>
          <p:nvPr/>
        </p:nvSpPr>
        <p:spPr bwMode="auto">
          <a:xfrm>
            <a:off x="83820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3327" name="Line 58"/>
          <p:cNvSpPr>
            <a:spLocks noChangeShapeType="1"/>
          </p:cNvSpPr>
          <p:nvPr/>
        </p:nvSpPr>
        <p:spPr bwMode="auto">
          <a:xfrm flipV="1">
            <a:off x="3400426" y="1108075"/>
            <a:ext cx="2957513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13328" name="Group 72"/>
          <p:cNvGrpSpPr>
            <a:grpSpLocks/>
          </p:cNvGrpSpPr>
          <p:nvPr/>
        </p:nvGrpSpPr>
        <p:grpSpPr bwMode="auto">
          <a:xfrm>
            <a:off x="6400800" y="1981200"/>
            <a:ext cx="1981200" cy="914400"/>
            <a:chOff x="3408" y="1392"/>
            <a:chExt cx="1248" cy="576"/>
          </a:xfrm>
        </p:grpSpPr>
        <p:sp>
          <p:nvSpPr>
            <p:cNvPr id="13339" name="Rectangle 59"/>
            <p:cNvSpPr>
              <a:spLocks noChangeArrowheads="1"/>
            </p:cNvSpPr>
            <p:nvPr/>
          </p:nvSpPr>
          <p:spPr bwMode="auto">
            <a:xfrm>
              <a:off x="3408" y="139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R2</a:t>
              </a:r>
            </a:p>
          </p:txBody>
        </p:sp>
        <p:sp>
          <p:nvSpPr>
            <p:cNvPr id="13340" name="Rectangle 60"/>
            <p:cNvSpPr>
              <a:spLocks noChangeArrowheads="1"/>
            </p:cNvSpPr>
            <p:nvPr/>
          </p:nvSpPr>
          <p:spPr bwMode="auto">
            <a:xfrm>
              <a:off x="3408" y="139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41" name="Line 61"/>
            <p:cNvSpPr>
              <a:spLocks noChangeShapeType="1"/>
            </p:cNvSpPr>
            <p:nvPr/>
          </p:nvSpPr>
          <p:spPr bwMode="auto">
            <a:xfrm>
              <a:off x="3408" y="168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42" name="Line 62"/>
            <p:cNvSpPr>
              <a:spLocks noChangeShapeType="1"/>
            </p:cNvSpPr>
            <p:nvPr/>
          </p:nvSpPr>
          <p:spPr bwMode="auto">
            <a:xfrm>
              <a:off x="3408" y="182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13329" name="Group 73"/>
          <p:cNvGrpSpPr>
            <a:grpSpLocks/>
          </p:cNvGrpSpPr>
          <p:nvPr/>
        </p:nvGrpSpPr>
        <p:grpSpPr bwMode="auto">
          <a:xfrm>
            <a:off x="6400800" y="2895600"/>
            <a:ext cx="1981200" cy="914400"/>
            <a:chOff x="1584" y="2304"/>
            <a:chExt cx="1248" cy="576"/>
          </a:xfrm>
        </p:grpSpPr>
        <p:sp>
          <p:nvSpPr>
            <p:cNvPr id="13335" name="Rectangle 63"/>
            <p:cNvSpPr>
              <a:spLocks noChangeArrowheads="1"/>
            </p:cNvSpPr>
            <p:nvPr/>
          </p:nvSpPr>
          <p:spPr bwMode="auto">
            <a:xfrm>
              <a:off x="1584" y="2304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R3</a:t>
              </a:r>
            </a:p>
          </p:txBody>
        </p:sp>
        <p:sp>
          <p:nvSpPr>
            <p:cNvPr id="13336" name="Rectangle 64"/>
            <p:cNvSpPr>
              <a:spLocks noChangeArrowheads="1"/>
            </p:cNvSpPr>
            <p:nvPr/>
          </p:nvSpPr>
          <p:spPr bwMode="auto">
            <a:xfrm>
              <a:off x="1584" y="2304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37" name="Line 65"/>
            <p:cNvSpPr>
              <a:spLocks noChangeShapeType="1"/>
            </p:cNvSpPr>
            <p:nvPr/>
          </p:nvSpPr>
          <p:spPr bwMode="auto">
            <a:xfrm>
              <a:off x="1584" y="25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38" name="Line 66"/>
            <p:cNvSpPr>
              <a:spLocks noChangeShapeType="1"/>
            </p:cNvSpPr>
            <p:nvPr/>
          </p:nvSpPr>
          <p:spPr bwMode="auto">
            <a:xfrm>
              <a:off x="1584" y="27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13330" name="Group 74"/>
          <p:cNvGrpSpPr>
            <a:grpSpLocks/>
          </p:cNvGrpSpPr>
          <p:nvPr/>
        </p:nvGrpSpPr>
        <p:grpSpPr bwMode="auto">
          <a:xfrm>
            <a:off x="6400800" y="3810000"/>
            <a:ext cx="1981200" cy="914400"/>
            <a:chOff x="1488" y="3072"/>
            <a:chExt cx="1248" cy="576"/>
          </a:xfrm>
        </p:grpSpPr>
        <p:sp>
          <p:nvSpPr>
            <p:cNvPr id="13331" name="Rectangle 67"/>
            <p:cNvSpPr>
              <a:spLocks noChangeArrowheads="1"/>
            </p:cNvSpPr>
            <p:nvPr/>
          </p:nvSpPr>
          <p:spPr bwMode="auto">
            <a:xfrm>
              <a:off x="1488" y="307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R4</a:t>
              </a:r>
            </a:p>
          </p:txBody>
        </p:sp>
        <p:sp>
          <p:nvSpPr>
            <p:cNvPr id="13332" name="Rectangle 68"/>
            <p:cNvSpPr>
              <a:spLocks noChangeArrowheads="1"/>
            </p:cNvSpPr>
            <p:nvPr/>
          </p:nvSpPr>
          <p:spPr bwMode="auto">
            <a:xfrm>
              <a:off x="1488" y="307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33" name="Line 69"/>
            <p:cNvSpPr>
              <a:spLocks noChangeShapeType="1"/>
            </p:cNvSpPr>
            <p:nvPr/>
          </p:nvSpPr>
          <p:spPr bwMode="auto">
            <a:xfrm>
              <a:off x="1488" y="336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3334" name="Line 70"/>
            <p:cNvSpPr>
              <a:spLocks noChangeShapeType="1"/>
            </p:cNvSpPr>
            <p:nvPr/>
          </p:nvSpPr>
          <p:spPr bwMode="auto">
            <a:xfrm>
              <a:off x="14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189E6-976B-1C47-B630-9DD886D839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870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3124200" y="1143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3124200" y="1676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K1</a:t>
            </a:r>
          </a:p>
        </p:txBody>
      </p:sp>
      <p:sp>
        <p:nvSpPr>
          <p:cNvPr id="14343" name="Rectangle 4"/>
          <p:cNvSpPr>
            <a:spLocks noChangeArrowheads="1"/>
          </p:cNvSpPr>
          <p:nvPr/>
        </p:nvSpPr>
        <p:spPr bwMode="auto">
          <a:xfrm>
            <a:off x="3124200" y="2743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K3</a:t>
            </a:r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3124200" y="3276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K4</a:t>
            </a:r>
          </a:p>
        </p:txBody>
      </p:sp>
      <p:sp>
        <p:nvSpPr>
          <p:cNvPr id="14345" name="Rectangle 6"/>
          <p:cNvSpPr>
            <a:spLocks noChangeArrowheads="1"/>
          </p:cNvSpPr>
          <p:nvPr/>
        </p:nvSpPr>
        <p:spPr bwMode="auto">
          <a:xfrm>
            <a:off x="3124200" y="2209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Lucida Sans" panose="020B0602030504020204" pitchFamily="34" charset="77"/>
                <a:cs typeface="Georgia"/>
              </a:rPr>
              <a:t>K2</a:t>
            </a:r>
          </a:p>
        </p:txBody>
      </p:sp>
      <p:sp>
        <p:nvSpPr>
          <p:cNvPr id="14346" name="Line 7"/>
          <p:cNvSpPr>
            <a:spLocks noChangeShapeType="1"/>
          </p:cNvSpPr>
          <p:nvPr/>
        </p:nvSpPr>
        <p:spPr bwMode="auto">
          <a:xfrm>
            <a:off x="31242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4347" name="Line 8"/>
          <p:cNvSpPr>
            <a:spLocks noChangeShapeType="1"/>
          </p:cNvSpPr>
          <p:nvPr/>
        </p:nvSpPr>
        <p:spPr bwMode="auto">
          <a:xfrm>
            <a:off x="36576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14348" name="Group 71"/>
          <p:cNvGrpSpPr>
            <a:grpSpLocks/>
          </p:cNvGrpSpPr>
          <p:nvPr/>
        </p:nvGrpSpPr>
        <p:grpSpPr bwMode="auto">
          <a:xfrm>
            <a:off x="6400800" y="1066800"/>
            <a:ext cx="1981200" cy="914400"/>
            <a:chOff x="1632" y="1440"/>
            <a:chExt cx="1248" cy="576"/>
          </a:xfrm>
        </p:grpSpPr>
        <p:sp>
          <p:nvSpPr>
            <p:cNvPr id="14370" name="Rectangle 10"/>
            <p:cNvSpPr>
              <a:spLocks noChangeArrowheads="1"/>
            </p:cNvSpPr>
            <p:nvPr/>
          </p:nvSpPr>
          <p:spPr bwMode="auto">
            <a:xfrm>
              <a:off x="1632" y="1440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R1</a:t>
              </a:r>
            </a:p>
          </p:txBody>
        </p:sp>
        <p:sp>
          <p:nvSpPr>
            <p:cNvPr id="14371" name="Rectangle 9"/>
            <p:cNvSpPr>
              <a:spLocks noChangeArrowheads="1"/>
            </p:cNvSpPr>
            <p:nvPr/>
          </p:nvSpPr>
          <p:spPr bwMode="auto">
            <a:xfrm>
              <a:off x="1632" y="1440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72" name="Line 15"/>
            <p:cNvSpPr>
              <a:spLocks noChangeShapeType="1"/>
            </p:cNvSpPr>
            <p:nvPr/>
          </p:nvSpPr>
          <p:spPr bwMode="auto">
            <a:xfrm>
              <a:off x="1632" y="1728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73" name="Line 36"/>
            <p:cNvSpPr>
              <a:spLocks noChangeShapeType="1"/>
            </p:cNvSpPr>
            <p:nvPr/>
          </p:nvSpPr>
          <p:spPr bwMode="auto">
            <a:xfrm>
              <a:off x="1632" y="187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14349" name="Line 56"/>
          <p:cNvSpPr>
            <a:spLocks noChangeShapeType="1"/>
          </p:cNvSpPr>
          <p:nvPr/>
        </p:nvSpPr>
        <p:spPr bwMode="auto">
          <a:xfrm>
            <a:off x="64008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4350" name="Line 57"/>
          <p:cNvSpPr>
            <a:spLocks noChangeShapeType="1"/>
          </p:cNvSpPr>
          <p:nvPr/>
        </p:nvSpPr>
        <p:spPr bwMode="auto">
          <a:xfrm>
            <a:off x="8382000" y="4724400"/>
            <a:ext cx="0" cy="7064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4351" name="Line 58"/>
          <p:cNvSpPr>
            <a:spLocks noChangeShapeType="1"/>
          </p:cNvSpPr>
          <p:nvPr/>
        </p:nvSpPr>
        <p:spPr bwMode="auto">
          <a:xfrm flipV="1">
            <a:off x="3400426" y="1108075"/>
            <a:ext cx="2957513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14352" name="Group 72"/>
          <p:cNvGrpSpPr>
            <a:grpSpLocks/>
          </p:cNvGrpSpPr>
          <p:nvPr/>
        </p:nvGrpSpPr>
        <p:grpSpPr bwMode="auto">
          <a:xfrm>
            <a:off x="6400800" y="1981200"/>
            <a:ext cx="1981200" cy="914400"/>
            <a:chOff x="3408" y="1392"/>
            <a:chExt cx="1248" cy="576"/>
          </a:xfrm>
        </p:grpSpPr>
        <p:sp>
          <p:nvSpPr>
            <p:cNvPr id="14366" name="Rectangle 59"/>
            <p:cNvSpPr>
              <a:spLocks noChangeArrowheads="1"/>
            </p:cNvSpPr>
            <p:nvPr/>
          </p:nvSpPr>
          <p:spPr bwMode="auto">
            <a:xfrm>
              <a:off x="3408" y="139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R2</a:t>
              </a:r>
            </a:p>
          </p:txBody>
        </p:sp>
        <p:sp>
          <p:nvSpPr>
            <p:cNvPr id="14367" name="Rectangle 60"/>
            <p:cNvSpPr>
              <a:spLocks noChangeArrowheads="1"/>
            </p:cNvSpPr>
            <p:nvPr/>
          </p:nvSpPr>
          <p:spPr bwMode="auto">
            <a:xfrm>
              <a:off x="3408" y="139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68" name="Line 61"/>
            <p:cNvSpPr>
              <a:spLocks noChangeShapeType="1"/>
            </p:cNvSpPr>
            <p:nvPr/>
          </p:nvSpPr>
          <p:spPr bwMode="auto">
            <a:xfrm>
              <a:off x="3408" y="168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69" name="Line 62"/>
            <p:cNvSpPr>
              <a:spLocks noChangeShapeType="1"/>
            </p:cNvSpPr>
            <p:nvPr/>
          </p:nvSpPr>
          <p:spPr bwMode="auto">
            <a:xfrm>
              <a:off x="3408" y="182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14353" name="Group 73"/>
          <p:cNvGrpSpPr>
            <a:grpSpLocks/>
          </p:cNvGrpSpPr>
          <p:nvPr/>
        </p:nvGrpSpPr>
        <p:grpSpPr bwMode="auto">
          <a:xfrm>
            <a:off x="6400800" y="2895600"/>
            <a:ext cx="1981200" cy="914400"/>
            <a:chOff x="1584" y="2304"/>
            <a:chExt cx="1248" cy="576"/>
          </a:xfrm>
        </p:grpSpPr>
        <p:sp>
          <p:nvSpPr>
            <p:cNvPr id="14362" name="Rectangle 63"/>
            <p:cNvSpPr>
              <a:spLocks noChangeArrowheads="1"/>
            </p:cNvSpPr>
            <p:nvPr/>
          </p:nvSpPr>
          <p:spPr bwMode="auto">
            <a:xfrm>
              <a:off x="1584" y="2304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R3</a:t>
              </a:r>
            </a:p>
          </p:txBody>
        </p:sp>
        <p:sp>
          <p:nvSpPr>
            <p:cNvPr id="14363" name="Rectangle 64"/>
            <p:cNvSpPr>
              <a:spLocks noChangeArrowheads="1"/>
            </p:cNvSpPr>
            <p:nvPr/>
          </p:nvSpPr>
          <p:spPr bwMode="auto">
            <a:xfrm>
              <a:off x="1584" y="2304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64" name="Line 65"/>
            <p:cNvSpPr>
              <a:spLocks noChangeShapeType="1"/>
            </p:cNvSpPr>
            <p:nvPr/>
          </p:nvSpPr>
          <p:spPr bwMode="auto">
            <a:xfrm>
              <a:off x="1584" y="2592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65" name="Line 66"/>
            <p:cNvSpPr>
              <a:spLocks noChangeShapeType="1"/>
            </p:cNvSpPr>
            <p:nvPr/>
          </p:nvSpPr>
          <p:spPr bwMode="auto">
            <a:xfrm>
              <a:off x="1584" y="2736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14354" name="Group 74"/>
          <p:cNvGrpSpPr>
            <a:grpSpLocks/>
          </p:cNvGrpSpPr>
          <p:nvPr/>
        </p:nvGrpSpPr>
        <p:grpSpPr bwMode="auto">
          <a:xfrm>
            <a:off x="6400800" y="3810000"/>
            <a:ext cx="1981200" cy="914400"/>
            <a:chOff x="1488" y="3072"/>
            <a:chExt cx="1248" cy="576"/>
          </a:xfrm>
        </p:grpSpPr>
        <p:sp>
          <p:nvSpPr>
            <p:cNvPr id="14358" name="Rectangle 67"/>
            <p:cNvSpPr>
              <a:spLocks noChangeArrowheads="1"/>
            </p:cNvSpPr>
            <p:nvPr/>
          </p:nvSpPr>
          <p:spPr bwMode="auto">
            <a:xfrm>
              <a:off x="1488" y="3072"/>
              <a:ext cx="124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2000">
                  <a:latin typeface="Lucida Sans" panose="020B0602030504020204" pitchFamily="34" charset="77"/>
                  <a:cs typeface="Georgia"/>
                </a:rPr>
                <a:t>R4</a:t>
              </a:r>
            </a:p>
          </p:txBody>
        </p:sp>
        <p:sp>
          <p:nvSpPr>
            <p:cNvPr id="14359" name="Rectangle 68"/>
            <p:cNvSpPr>
              <a:spLocks noChangeArrowheads="1"/>
            </p:cNvSpPr>
            <p:nvPr/>
          </p:nvSpPr>
          <p:spPr bwMode="auto">
            <a:xfrm>
              <a:off x="1488" y="3072"/>
              <a:ext cx="1248" cy="576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80000"/>
                </a:lnSpc>
              </a:pPr>
              <a:endParaRPr lang="en-US" sz="240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60" name="Line 69"/>
            <p:cNvSpPr>
              <a:spLocks noChangeShapeType="1"/>
            </p:cNvSpPr>
            <p:nvPr/>
          </p:nvSpPr>
          <p:spPr bwMode="auto">
            <a:xfrm>
              <a:off x="1488" y="3360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4361" name="Line 70"/>
            <p:cNvSpPr>
              <a:spLocks noChangeShapeType="1"/>
            </p:cNvSpPr>
            <p:nvPr/>
          </p:nvSpPr>
          <p:spPr bwMode="auto">
            <a:xfrm>
              <a:off x="14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grpSp>
        <p:nvGrpSpPr>
          <p:cNvPr id="14355" name="Group 77"/>
          <p:cNvGrpSpPr>
            <a:grpSpLocks/>
          </p:cNvGrpSpPr>
          <p:nvPr/>
        </p:nvGrpSpPr>
        <p:grpSpPr bwMode="auto">
          <a:xfrm>
            <a:off x="2971801" y="1900238"/>
            <a:ext cx="7064376" cy="3989388"/>
            <a:chOff x="912" y="1197"/>
            <a:chExt cx="4450" cy="2513"/>
          </a:xfrm>
        </p:grpSpPr>
        <p:sp>
          <p:nvSpPr>
            <p:cNvPr id="14356" name="Text Box 75"/>
            <p:cNvSpPr txBox="1">
              <a:spLocks noChangeArrowheads="1"/>
            </p:cNvSpPr>
            <p:nvPr/>
          </p:nvSpPr>
          <p:spPr bwMode="auto">
            <a:xfrm>
              <a:off x="4512" y="1197"/>
              <a:ext cx="850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say: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1024 B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per block</a:t>
              </a:r>
            </a:p>
          </p:txBody>
        </p:sp>
        <p:sp>
          <p:nvSpPr>
            <p:cNvPr id="14357" name="Text Box 76"/>
            <p:cNvSpPr txBox="1">
              <a:spLocks noChangeArrowheads="1"/>
            </p:cNvSpPr>
            <p:nvPr/>
          </p:nvSpPr>
          <p:spPr bwMode="auto">
            <a:xfrm>
              <a:off x="912" y="2876"/>
              <a:ext cx="1853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 if we want K3 block: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    get it at offset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    (3-1)1024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    = 2048 bytes</a:t>
              </a:r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3E186-9632-F042-92FC-ED3E0E7EB3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51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Sparse vs. Dense Tradeoff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Sparse: </a:t>
            </a:r>
          </a:p>
          <a:p>
            <a:pPr lvl="1"/>
            <a:r>
              <a:rPr lang="en-US" dirty="0"/>
              <a:t>Less index space per record can keep more of index in memory</a:t>
            </a:r>
          </a:p>
          <a:p>
            <a:pPr lvl="1"/>
            <a:r>
              <a:rPr lang="en-US" dirty="0"/>
              <a:t>Better for insertions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Dense:  </a:t>
            </a:r>
          </a:p>
          <a:p>
            <a:pPr lvl="1"/>
            <a:r>
              <a:rPr lang="en-US" dirty="0"/>
              <a:t>Can tell if a record exists without accessing file</a:t>
            </a:r>
          </a:p>
          <a:p>
            <a:pPr lvl="1"/>
            <a:r>
              <a:rPr lang="en-US" dirty="0"/>
              <a:t>Needed for secondary indexes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E00E0D2-C97C-DB4E-8FFA-4D7A813D18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51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Dense index approach #1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5" name="Curved Connector 94"/>
          <p:cNvCxnSpPr>
            <a:stCxn id="90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Curved Connector 95"/>
          <p:cNvCxnSpPr>
            <a:stCxn id="93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Curved Connector 96"/>
          <p:cNvCxnSpPr>
            <a:stCxn id="94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224885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38" idx="1"/>
          </p:cNvCxnSpPr>
          <p:nvPr/>
        </p:nvCxnSpPr>
        <p:spPr bwMode="auto">
          <a:xfrm>
            <a:off x="8976073" y="220486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39" idx="1"/>
          </p:cNvCxnSpPr>
          <p:nvPr/>
        </p:nvCxnSpPr>
        <p:spPr bwMode="auto">
          <a:xfrm>
            <a:off x="8976073" y="249289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3" idx="1"/>
          </p:cNvCxnSpPr>
          <p:nvPr/>
        </p:nvCxnSpPr>
        <p:spPr bwMode="auto">
          <a:xfrm>
            <a:off x="8976073" y="278092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44" idx="1"/>
          </p:cNvCxnSpPr>
          <p:nvPr/>
        </p:nvCxnSpPr>
        <p:spPr bwMode="auto">
          <a:xfrm>
            <a:off x="8976073" y="306895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45" idx="1"/>
          </p:cNvCxnSpPr>
          <p:nvPr/>
        </p:nvCxnSpPr>
        <p:spPr bwMode="auto">
          <a:xfrm>
            <a:off x="8976073" y="350180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79" idx="3"/>
            <a:endCxn id="49" idx="1"/>
          </p:cNvCxnSpPr>
          <p:nvPr/>
        </p:nvCxnSpPr>
        <p:spPr bwMode="auto">
          <a:xfrm>
            <a:off x="8976073" y="378941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Straight Arrow Connector 107"/>
          <p:cNvCxnSpPr>
            <a:stCxn id="80" idx="3"/>
            <a:endCxn id="50" idx="1"/>
          </p:cNvCxnSpPr>
          <p:nvPr/>
        </p:nvCxnSpPr>
        <p:spPr bwMode="auto">
          <a:xfrm>
            <a:off x="8976073" y="407744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9" name="Straight Arrow Connector 108"/>
          <p:cNvCxnSpPr>
            <a:stCxn id="83" idx="3"/>
            <a:endCxn id="51" idx="1"/>
          </p:cNvCxnSpPr>
          <p:nvPr/>
        </p:nvCxnSpPr>
        <p:spPr bwMode="auto">
          <a:xfrm>
            <a:off x="8976073" y="436547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4" idx="3"/>
            <a:endCxn id="55" idx="1"/>
          </p:cNvCxnSpPr>
          <p:nvPr/>
        </p:nvCxnSpPr>
        <p:spPr bwMode="auto">
          <a:xfrm>
            <a:off x="8976073" y="465350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Arrow Connector 110"/>
          <p:cNvCxnSpPr>
            <a:stCxn id="88" idx="3"/>
            <a:endCxn id="56" idx="1"/>
          </p:cNvCxnSpPr>
          <p:nvPr/>
        </p:nvCxnSpPr>
        <p:spPr bwMode="auto">
          <a:xfrm>
            <a:off x="8976073" y="508597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2" name="Straight Arrow Connector 111"/>
          <p:cNvCxnSpPr>
            <a:stCxn id="89" idx="3"/>
            <a:endCxn id="57" idx="1"/>
          </p:cNvCxnSpPr>
          <p:nvPr/>
        </p:nvCxnSpPr>
        <p:spPr bwMode="auto">
          <a:xfrm>
            <a:off x="8976073" y="53735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65359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Dense index approach #2</a:t>
            </a:r>
          </a:p>
          <a:p>
            <a:pPr lvl="1"/>
            <a:r>
              <a:rPr lang="en-US" dirty="0"/>
              <a:t>better approach? </a:t>
            </a:r>
            <a:br>
              <a:rPr lang="en-US" dirty="0"/>
            </a:br>
            <a:r>
              <a:rPr lang="en-US" dirty="0"/>
              <a:t>(smaller index)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19059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74005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706053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74005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706053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74005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706053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74005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706053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7" name="Curved Connector 96"/>
          <p:cNvCxnSpPr/>
          <p:nvPr/>
        </p:nvCxnSpPr>
        <p:spPr bwMode="auto">
          <a:xfrm>
            <a:off x="8994085" y="3789460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8" name="Rectangle 97"/>
          <p:cNvSpPr/>
          <p:nvPr/>
        </p:nvSpPr>
        <p:spPr bwMode="auto">
          <a:xfrm>
            <a:off x="8274005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74005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242897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94085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  <a:endCxn id="43" idx="1"/>
          </p:cNvCxnSpPr>
          <p:nvPr/>
        </p:nvCxnSpPr>
        <p:spPr bwMode="auto">
          <a:xfrm>
            <a:off x="8994085" y="2204863"/>
            <a:ext cx="558052" cy="7292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  <a:endCxn id="45" idx="1"/>
          </p:cNvCxnSpPr>
          <p:nvPr/>
        </p:nvCxnSpPr>
        <p:spPr bwMode="auto">
          <a:xfrm>
            <a:off x="8994085" y="2492895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8994085" y="278092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7" idx="1"/>
          </p:cNvCxnSpPr>
          <p:nvPr/>
        </p:nvCxnSpPr>
        <p:spPr bwMode="auto">
          <a:xfrm>
            <a:off x="8994085" y="3501800"/>
            <a:ext cx="558052" cy="230388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74" idx="3"/>
            <a:endCxn id="55" idx="1"/>
          </p:cNvCxnSpPr>
          <p:nvPr/>
        </p:nvCxnSpPr>
        <p:spPr bwMode="auto">
          <a:xfrm>
            <a:off x="8994085" y="3068958"/>
            <a:ext cx="558052" cy="20166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94085" y="407749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94085" y="436552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8994085" y="465355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4878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 index approach #1</a:t>
            </a:r>
          </a:p>
          <a:p>
            <a:pPr lvl="1"/>
            <a:r>
              <a:rPr lang="en-US" dirty="0"/>
              <a:t>Searching for (e.g.) 20 will give unexpected results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70149" y="24933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10002197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70149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10002197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19059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74005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706053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74005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706053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74005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706053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74005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706053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74005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74005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212440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94085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8994085" y="220486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8994085" y="249289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8994085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8994085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8994085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8994085" y="378946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94085" y="407749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94085" y="436552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8994085" y="465355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9570149" y="278134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9025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Access Structures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br>
              <a:rPr lang="en-GB" dirty="0"/>
            </a:br>
            <a:r>
              <a:rPr lang="en-GB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8789096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 index approach #2</a:t>
            </a:r>
          </a:p>
          <a:p>
            <a:pPr lvl="1"/>
            <a:r>
              <a:rPr lang="en-US" dirty="0"/>
              <a:t>Index contains first </a:t>
            </a:r>
            <a:r>
              <a:rPr lang="en-US" i="1" dirty="0"/>
              <a:t>new</a:t>
            </a:r>
            <a:r>
              <a:rPr lang="en-US" dirty="0"/>
              <a:t> key from each block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194428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8976073" y="220486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8976073" y="249289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49" idx="1"/>
          </p:cNvCxnSpPr>
          <p:nvPr/>
        </p:nvCxnSpPr>
        <p:spPr bwMode="auto">
          <a:xfrm>
            <a:off x="8976073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1" idx="1"/>
          </p:cNvCxnSpPr>
          <p:nvPr/>
        </p:nvCxnSpPr>
        <p:spPr bwMode="auto">
          <a:xfrm>
            <a:off x="8976073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Straight Arrow Connector 105"/>
          <p:cNvCxnSpPr>
            <a:stCxn id="78" idx="3"/>
            <a:endCxn id="56" idx="1"/>
          </p:cNvCxnSpPr>
          <p:nvPr/>
        </p:nvCxnSpPr>
        <p:spPr bwMode="auto">
          <a:xfrm>
            <a:off x="8976073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8976073" y="378946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76073" y="407749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76073" y="4365524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Curved Connector 115"/>
          <p:cNvCxnSpPr/>
          <p:nvPr/>
        </p:nvCxnSpPr>
        <p:spPr bwMode="auto">
          <a:xfrm>
            <a:off x="8976073" y="465355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76761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Keys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Sparse index approach #2</a:t>
            </a:r>
          </a:p>
          <a:p>
            <a:pPr lvl="1"/>
            <a:r>
              <a:rPr lang="en-US" dirty="0"/>
              <a:t>Can we exclude sequences of blocks with repeated keys?</a:t>
            </a:r>
          </a:p>
          <a:p>
            <a:pPr lvl="1"/>
            <a:r>
              <a:rPr lang="en-US" dirty="0"/>
              <a:t>Point only to </a:t>
            </a:r>
            <a:r>
              <a:rPr lang="en-US" i="1" dirty="0"/>
              <a:t>first</a:t>
            </a:r>
            <a:r>
              <a:rPr lang="en-US" dirty="0"/>
              <a:t> instance of each value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8194428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5" name="Straight Arrow Connector 4"/>
          <p:cNvCxnSpPr>
            <a:stCxn id="68" idx="3"/>
            <a:endCxn id="37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69" idx="3"/>
          </p:cNvCxnSpPr>
          <p:nvPr/>
        </p:nvCxnSpPr>
        <p:spPr bwMode="auto">
          <a:xfrm>
            <a:off x="8976073" y="2204862"/>
            <a:ext cx="576064" cy="43247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70" idx="3"/>
          </p:cNvCxnSpPr>
          <p:nvPr/>
        </p:nvCxnSpPr>
        <p:spPr bwMode="auto">
          <a:xfrm>
            <a:off x="8976073" y="2492894"/>
            <a:ext cx="576064" cy="8645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73" idx="3"/>
            <a:endCxn id="51" idx="1"/>
          </p:cNvCxnSpPr>
          <p:nvPr/>
        </p:nvCxnSpPr>
        <p:spPr bwMode="auto">
          <a:xfrm>
            <a:off x="8976073" y="2780926"/>
            <a:ext cx="558052" cy="20079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74" idx="3"/>
            <a:endCxn id="56" idx="1"/>
          </p:cNvCxnSpPr>
          <p:nvPr/>
        </p:nvCxnSpPr>
        <p:spPr bwMode="auto">
          <a:xfrm>
            <a:off x="8976073" y="3068958"/>
            <a:ext cx="558052" cy="244869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4690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BF245-86B8-C84F-8014-81CF815D6FF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86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89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74005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8274005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58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97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47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50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44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941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92918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 40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74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44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4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78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53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4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5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5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4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49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59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62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6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9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57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6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68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7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6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6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7230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865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897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928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960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802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62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65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68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8274005" y="33574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590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32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127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331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32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12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3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9005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33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4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9010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339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47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51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852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47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51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8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59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63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67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59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63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67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32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339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47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55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63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58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978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47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508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44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9412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3198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7174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70149" y="2781350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3318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2171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 30</a:t>
            </a:r>
          </a:p>
          <a:p>
            <a:pPr lvl="1"/>
            <a:r>
              <a:rPr lang="en-US" dirty="0"/>
              <a:t>Delete record 30 from data file and reorder block</a:t>
            </a:r>
          </a:p>
          <a:p>
            <a:pPr lvl="1"/>
            <a:r>
              <a:rPr lang="en-US" dirty="0"/>
              <a:t>Update entry in index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76073" y="220486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76073" y="249289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76073" y="278092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76073" y="306895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76073" y="350180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76073" y="537358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76073" y="508597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76073" y="436547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76073" y="465350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76073" y="407744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76073" y="378941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1980" y="119717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52137" y="278134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9552137" y="249331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55993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88" name="Rectangle 287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0258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records 30 and 40</a:t>
            </a:r>
          </a:p>
          <a:p>
            <a:pPr lvl="1"/>
            <a:r>
              <a:rPr lang="en-US" dirty="0"/>
              <a:t>Delete records from data file</a:t>
            </a:r>
          </a:p>
          <a:p>
            <a:pPr lvl="1"/>
            <a:r>
              <a:rPr lang="en-US" dirty="0"/>
              <a:t>Update index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56" name="Rectangle 255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9" name="Rectangle 258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4" name="Rectangle 263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0" name="Rectangle 269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680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44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47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8" name="Straight Arrow Connector 277"/>
          <p:cNvCxnSpPr>
            <a:stCxn id="256" idx="3"/>
            <a:endCxn id="310" idx="1"/>
          </p:cNvCxnSpPr>
          <p:nvPr/>
        </p:nvCxnSpPr>
        <p:spPr bwMode="auto">
          <a:xfrm>
            <a:off x="8994085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5" name="Curved Connector 284"/>
          <p:cNvCxnSpPr>
            <a:stCxn id="268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6" name="Curved Connector 285"/>
          <p:cNvCxnSpPr>
            <a:stCxn id="271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7" name="Curved Connector 286"/>
          <p:cNvCxnSpPr>
            <a:stCxn id="272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9" name="Rectangle 288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4" name="Rectangle 293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304" name="Rectangle 303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6" name="Rectangle 305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0" name="Rectangle 309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311" name="Rectangle 310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312" name="Rectangle 311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3" name="Rectangle 312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0" name="Rectangle 319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29" name="Curved Connector 328"/>
          <p:cNvCxnSpPr>
            <a:stCxn id="267" idx="3"/>
          </p:cNvCxnSpPr>
          <p:nvPr/>
        </p:nvCxnSpPr>
        <p:spPr bwMode="auto">
          <a:xfrm>
            <a:off x="8994085" y="5373166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1" name="Curved Connector 340"/>
          <p:cNvCxnSpPr>
            <a:stCxn id="266" idx="3"/>
          </p:cNvCxnSpPr>
          <p:nvPr/>
        </p:nvCxnSpPr>
        <p:spPr bwMode="auto">
          <a:xfrm>
            <a:off x="8994085" y="5085556"/>
            <a:ext cx="216024" cy="43172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2" name="Curved Connector 341"/>
          <p:cNvCxnSpPr>
            <a:stCxn id="261" idx="3"/>
          </p:cNvCxnSpPr>
          <p:nvPr/>
        </p:nvCxnSpPr>
        <p:spPr bwMode="auto">
          <a:xfrm>
            <a:off x="8994085" y="4365054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3" name="Curved Connector 342"/>
          <p:cNvCxnSpPr>
            <a:stCxn id="262" idx="3"/>
          </p:cNvCxnSpPr>
          <p:nvPr/>
        </p:nvCxnSpPr>
        <p:spPr bwMode="auto">
          <a:xfrm>
            <a:off x="8994085" y="4653086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4" name="Curved Connector 343"/>
          <p:cNvCxnSpPr>
            <a:stCxn id="258" idx="3"/>
          </p:cNvCxnSpPr>
          <p:nvPr/>
        </p:nvCxnSpPr>
        <p:spPr bwMode="auto">
          <a:xfrm>
            <a:off x="8994085" y="4077022"/>
            <a:ext cx="216024" cy="4321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5" name="Curved Connector 344"/>
          <p:cNvCxnSpPr>
            <a:stCxn id="257" idx="3"/>
          </p:cNvCxnSpPr>
          <p:nvPr/>
        </p:nvCxnSpPr>
        <p:spPr bwMode="auto">
          <a:xfrm>
            <a:off x="8994085" y="3788990"/>
            <a:ext cx="216024" cy="4321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2" name="TextBox 8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70149" y="2492896"/>
            <a:ext cx="1584176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274005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cxnSp>
        <p:nvCxnSpPr>
          <p:cNvPr id="88" name="Straight Arrow Connector 87"/>
          <p:cNvCxnSpPr>
            <a:stCxn id="247" idx="3"/>
            <a:endCxn id="298" idx="1"/>
          </p:cNvCxnSpPr>
          <p:nvPr/>
        </p:nvCxnSpPr>
        <p:spPr bwMode="auto">
          <a:xfrm>
            <a:off x="8994085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248" idx="3"/>
            <a:endCxn id="303" idx="1"/>
          </p:cNvCxnSpPr>
          <p:nvPr/>
        </p:nvCxnSpPr>
        <p:spPr bwMode="auto">
          <a:xfrm>
            <a:off x="8994085" y="2492474"/>
            <a:ext cx="558052" cy="15845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51" idx="3"/>
            <a:endCxn id="305" idx="1"/>
          </p:cNvCxnSpPr>
          <p:nvPr/>
        </p:nvCxnSpPr>
        <p:spPr bwMode="auto">
          <a:xfrm>
            <a:off x="8994085" y="2780506"/>
            <a:ext cx="558052" cy="20079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2" name="Rectangle 91"/>
          <p:cNvSpPr/>
          <p:nvPr/>
        </p:nvSpPr>
        <p:spPr bwMode="auto">
          <a:xfrm>
            <a:off x="8274005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8" name="Rectangle 287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8858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9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Deletion from Dense 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Delete record 30</a:t>
            </a:r>
          </a:p>
          <a:p>
            <a:pPr lvl="1"/>
            <a:r>
              <a:rPr lang="en-US" dirty="0"/>
              <a:t>Delete record from data file</a:t>
            </a:r>
          </a:p>
          <a:p>
            <a:pPr lvl="1"/>
            <a:r>
              <a:rPr lang="en-US" dirty="0"/>
              <a:t>Remove entry from index and update index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58" name="Rectangle 157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172" name="Rectangle 171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3" name="Rectangle 182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8994085" y="191680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8994085" y="220444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8994085" y="249247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8994085" y="278050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8994085" y="306853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8994085" y="350138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8994085" y="378899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8994085" y="407702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8994085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8994085" y="46530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8994085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8994085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6" name="Rectangle 245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53" name="Rectangle 252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59" name="Rectangle 258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67" name="Rectangle 266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72" name="Rectangle 271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73" name="Rectangle 272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42897" y="119675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9570149" y="2780928"/>
            <a:ext cx="158417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5" name="Rectangle 84"/>
          <p:cNvSpPr/>
          <p:nvPr/>
        </p:nvSpPr>
        <p:spPr bwMode="auto">
          <a:xfrm>
            <a:off x="9570149" y="2492896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77" name="Rectangle 276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23488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274005" y="26369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8274005" y="2924944"/>
            <a:ext cx="72008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89" name="Straight Arrow Connector 88"/>
          <p:cNvCxnSpPr>
            <a:stCxn id="160" idx="3"/>
            <a:endCxn id="85" idx="1"/>
          </p:cNvCxnSpPr>
          <p:nvPr/>
        </p:nvCxnSpPr>
        <p:spPr bwMode="auto">
          <a:xfrm>
            <a:off x="8994085" y="2492475"/>
            <a:ext cx="576064" cy="14446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163" idx="3"/>
            <a:endCxn id="259" idx="1"/>
          </p:cNvCxnSpPr>
          <p:nvPr/>
        </p:nvCxnSpPr>
        <p:spPr bwMode="auto">
          <a:xfrm>
            <a:off x="8994085" y="2780507"/>
            <a:ext cx="558052" cy="5764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5933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5" grpId="0" animBg="1"/>
      <p:bldP spid="86" grpId="0" animBg="1"/>
      <p:bldP spid="87" grpId="0" animBg="1"/>
      <p:bldP spid="8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/>
          <p:cNvSpPr/>
          <p:nvPr/>
        </p:nvSpPr>
        <p:spPr bwMode="auto">
          <a:xfrm>
            <a:off x="9552137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9552137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552137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9552137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552137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552137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9552137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552137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552137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9552137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C2F9E-02D5-7A4A-9966-EC4DE957CB5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3" name="Rectangle 242"/>
          <p:cNvSpPr/>
          <p:nvPr/>
        </p:nvSpPr>
        <p:spPr bwMode="auto">
          <a:xfrm>
            <a:off x="8255993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55993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55993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688041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688041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688041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55993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55993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688041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688041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76073" y="1916808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76073" y="2204443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76073" y="2492475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76073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76073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55993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5" name="Rectangle 314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1980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7580267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Rectangle 307"/>
          <p:cNvSpPr/>
          <p:nvPr/>
        </p:nvSpPr>
        <p:spPr bwMode="auto">
          <a:xfrm>
            <a:off x="9552137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9552137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9552137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552137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552137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9552137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9552137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Insert record 34</a:t>
            </a:r>
          </a:p>
          <a:p>
            <a:pPr lvl="1"/>
            <a:r>
              <a:rPr lang="en-US" dirty="0"/>
              <a:t>Easy! We have free space in the right block of the data file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8255993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55993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55993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688041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688041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688041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55993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55993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688041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688041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76073" y="1916808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76073" y="2204443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76073" y="2492475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76073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76073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8255993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6" name="Rectangle 295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8" name="Rectangle 297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0" name="Rectangle 299"/>
          <p:cNvSpPr/>
          <p:nvPr/>
        </p:nvSpPr>
        <p:spPr bwMode="auto">
          <a:xfrm>
            <a:off x="9552137" y="2780928"/>
            <a:ext cx="1566164" cy="27927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52137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7" name="Rectangle 306"/>
          <p:cNvSpPr/>
          <p:nvPr/>
        </p:nvSpPr>
        <p:spPr bwMode="auto">
          <a:xfrm>
            <a:off x="9552137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9" name="Rectangle 308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5" name="Rectangle 314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1980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9552137" y="2780928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34</a:t>
            </a:r>
          </a:p>
        </p:txBody>
      </p:sp>
      <p:sp>
        <p:nvSpPr>
          <p:cNvPr id="316" name="Rectangle 315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6517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 bwMode="auto">
          <a:xfrm>
            <a:off x="9570149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9570149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9570149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9570149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9570149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9570149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9570149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9570149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9570149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9570149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Insert record 15</a:t>
            </a:r>
          </a:p>
          <a:p>
            <a:pPr lvl="1"/>
            <a:r>
              <a:rPr lang="en-US" dirty="0"/>
              <a:t>Add to data file and immediately </a:t>
            </a:r>
            <a:r>
              <a:rPr lang="en-US" dirty="0" err="1"/>
              <a:t>reorganise</a:t>
            </a:r>
            <a:endParaRPr lang="en-US" dirty="0"/>
          </a:p>
          <a:p>
            <a:pPr lvl="1"/>
            <a:r>
              <a:rPr lang="en-US" dirty="0"/>
              <a:t>Update index</a:t>
            </a:r>
          </a:p>
          <a:p>
            <a:pPr lvl="1"/>
            <a:endParaRPr lang="en-US" dirty="0"/>
          </a:p>
          <a:p>
            <a:r>
              <a:rPr lang="en-US" dirty="0"/>
              <a:t>Alternatively:</a:t>
            </a:r>
          </a:p>
          <a:p>
            <a:pPr lvl="1"/>
            <a:r>
              <a:rPr lang="en-US" dirty="0"/>
              <a:t>Insert new block (chained file)</a:t>
            </a:r>
          </a:p>
          <a:p>
            <a:pPr lvl="1"/>
            <a:r>
              <a:rPr lang="en-US" dirty="0"/>
              <a:t>Update index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243" name="Rectangle 242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8994085" y="1916808"/>
            <a:ext cx="576064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8994085" y="2204443"/>
            <a:ext cx="576064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8994085" y="2492475"/>
            <a:ext cx="576064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8994085" y="2780506"/>
            <a:ext cx="576064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8994085" y="3068538"/>
            <a:ext cx="576064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1" name="Rectangle 290"/>
          <p:cNvSpPr/>
          <p:nvPr/>
        </p:nvSpPr>
        <p:spPr bwMode="auto">
          <a:xfrm>
            <a:off x="9570149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9570149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9570149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9570149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9570149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3" name="Rectangle 302"/>
          <p:cNvSpPr/>
          <p:nvPr/>
        </p:nvSpPr>
        <p:spPr bwMode="auto">
          <a:xfrm>
            <a:off x="9570149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9570149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9" name="Rectangle 308"/>
          <p:cNvSpPr/>
          <p:nvPr/>
        </p:nvSpPr>
        <p:spPr bwMode="auto">
          <a:xfrm>
            <a:off x="9570149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7" name="Rectangle 316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39992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9570149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9570149" y="2780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9570149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827400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88" name="Rectangle 287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48840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Index basics</a:t>
            </a:r>
          </a:p>
          <a:p>
            <a:pPr lvl="1"/>
            <a:r>
              <a:rPr lang="en-US" dirty="0"/>
              <a:t>Sequential files</a:t>
            </a:r>
          </a:p>
          <a:p>
            <a:pPr lvl="1"/>
            <a:r>
              <a:rPr lang="en-US" dirty="0"/>
              <a:t>Dense indexes</a:t>
            </a:r>
          </a:p>
          <a:p>
            <a:pPr lvl="1"/>
            <a:r>
              <a:rPr lang="en-US" dirty="0"/>
              <a:t>Sparse indexes</a:t>
            </a:r>
          </a:p>
          <a:p>
            <a:pPr lvl="1"/>
            <a:r>
              <a:rPr lang="en-US" dirty="0"/>
              <a:t>Multi-level indexes</a:t>
            </a:r>
          </a:p>
          <a:p>
            <a:pPr lvl="1"/>
            <a:r>
              <a:rPr lang="en-US" dirty="0"/>
              <a:t>Secondary indexes</a:t>
            </a:r>
          </a:p>
          <a:p>
            <a:pPr lvl="1"/>
            <a:r>
              <a:rPr lang="en-US" dirty="0"/>
              <a:t>Indirection</a:t>
            </a:r>
          </a:p>
          <a:p>
            <a:r>
              <a:rPr lang="en-US" dirty="0" err="1"/>
              <a:t>B+trees</a:t>
            </a:r>
            <a:endParaRPr lang="en-US" dirty="0"/>
          </a:p>
          <a:p>
            <a:r>
              <a:rPr lang="en-US" dirty="0"/>
              <a:t>Hash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516C4-9626-F940-AEA9-604648F794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596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/>
          <p:cNvSpPr/>
          <p:nvPr/>
        </p:nvSpPr>
        <p:spPr bwMode="auto">
          <a:xfrm>
            <a:off x="9425885" y="206084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9425885" y="278092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425885" y="350100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425885" y="422108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425885" y="4941168"/>
            <a:ext cx="14401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841709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841709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7841709" y="249289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7841709" y="278092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7841709" y="321297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7841709" y="350100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7841709" y="393305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7841709" y="422108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7841709" y="465313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7841709" y="494116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Insertion into Sparse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Insert record 25</a:t>
            </a:r>
          </a:p>
          <a:p>
            <a:pPr lvl="1"/>
            <a:r>
              <a:rPr lang="en-US" dirty="0"/>
              <a:t>Block is full, so add to </a:t>
            </a:r>
            <a:br>
              <a:rPr lang="en-US" dirty="0"/>
            </a:br>
            <a:r>
              <a:rPr lang="en-US" dirty="0"/>
              <a:t>overflow block</a:t>
            </a:r>
          </a:p>
          <a:p>
            <a:pPr lvl="1"/>
            <a:r>
              <a:rPr lang="en-US" dirty="0" err="1"/>
              <a:t>Reorganise</a:t>
            </a:r>
            <a:r>
              <a:rPr lang="en-US" dirty="0"/>
              <a:t> later...</a:t>
            </a:r>
          </a:p>
        </p:txBody>
      </p:sp>
      <p:sp>
        <p:nvSpPr>
          <p:cNvPr id="243" name="Rectangle 242"/>
          <p:cNvSpPr/>
          <p:nvPr/>
        </p:nvSpPr>
        <p:spPr bwMode="auto">
          <a:xfrm>
            <a:off x="6554571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44" name="Rectangle 243"/>
          <p:cNvSpPr/>
          <p:nvPr/>
        </p:nvSpPr>
        <p:spPr bwMode="auto">
          <a:xfrm>
            <a:off x="6554571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45" name="Rectangle 244"/>
          <p:cNvSpPr/>
          <p:nvPr/>
        </p:nvSpPr>
        <p:spPr bwMode="auto">
          <a:xfrm>
            <a:off x="6554571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6" name="Rectangle 245"/>
          <p:cNvSpPr/>
          <p:nvPr/>
        </p:nvSpPr>
        <p:spPr bwMode="auto">
          <a:xfrm>
            <a:off x="6986619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6986619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8" name="Rectangle 247"/>
          <p:cNvSpPr/>
          <p:nvPr/>
        </p:nvSpPr>
        <p:spPr bwMode="auto">
          <a:xfrm>
            <a:off x="6986619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6554571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50" name="Rectangle 249"/>
          <p:cNvSpPr/>
          <p:nvPr/>
        </p:nvSpPr>
        <p:spPr bwMode="auto">
          <a:xfrm>
            <a:off x="6554571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51" name="Rectangle 250"/>
          <p:cNvSpPr/>
          <p:nvPr/>
        </p:nvSpPr>
        <p:spPr bwMode="auto">
          <a:xfrm>
            <a:off x="6986619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6986619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73" name="Straight Arrow Connector 272"/>
          <p:cNvCxnSpPr>
            <a:stCxn id="246" idx="3"/>
            <a:endCxn id="291" idx="1"/>
          </p:cNvCxnSpPr>
          <p:nvPr/>
        </p:nvCxnSpPr>
        <p:spPr bwMode="auto">
          <a:xfrm flipV="1">
            <a:off x="7274651" y="1916808"/>
            <a:ext cx="567058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4" name="Straight Arrow Connector 273"/>
          <p:cNvCxnSpPr>
            <a:stCxn id="247" idx="3"/>
            <a:endCxn id="293" idx="1"/>
          </p:cNvCxnSpPr>
          <p:nvPr/>
        </p:nvCxnSpPr>
        <p:spPr bwMode="auto">
          <a:xfrm>
            <a:off x="7274651" y="2204443"/>
            <a:ext cx="567058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5" name="Straight Arrow Connector 274"/>
          <p:cNvCxnSpPr>
            <a:stCxn id="248" idx="3"/>
            <a:endCxn id="298" idx="1"/>
          </p:cNvCxnSpPr>
          <p:nvPr/>
        </p:nvCxnSpPr>
        <p:spPr bwMode="auto">
          <a:xfrm>
            <a:off x="7274651" y="2492475"/>
            <a:ext cx="567058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6" name="Straight Arrow Connector 275"/>
          <p:cNvCxnSpPr>
            <a:stCxn id="251" idx="3"/>
            <a:endCxn id="303" idx="1"/>
          </p:cNvCxnSpPr>
          <p:nvPr/>
        </p:nvCxnSpPr>
        <p:spPr bwMode="auto">
          <a:xfrm>
            <a:off x="7274651" y="2780506"/>
            <a:ext cx="567058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7" name="Straight Arrow Connector 276"/>
          <p:cNvCxnSpPr>
            <a:stCxn id="252" idx="3"/>
            <a:endCxn id="305" idx="1"/>
          </p:cNvCxnSpPr>
          <p:nvPr/>
        </p:nvCxnSpPr>
        <p:spPr bwMode="auto">
          <a:xfrm>
            <a:off x="7274651" y="3068538"/>
            <a:ext cx="567058" cy="17286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Rectangle 287"/>
          <p:cNvSpPr/>
          <p:nvPr/>
        </p:nvSpPr>
        <p:spPr bwMode="auto">
          <a:xfrm>
            <a:off x="6554571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1" name="Rectangle 290"/>
          <p:cNvSpPr/>
          <p:nvPr/>
        </p:nvSpPr>
        <p:spPr bwMode="auto">
          <a:xfrm>
            <a:off x="7841709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92" name="Rectangle 291"/>
          <p:cNvSpPr/>
          <p:nvPr/>
        </p:nvSpPr>
        <p:spPr bwMode="auto">
          <a:xfrm>
            <a:off x="7841709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93" name="Rectangle 292"/>
          <p:cNvSpPr/>
          <p:nvPr/>
        </p:nvSpPr>
        <p:spPr bwMode="auto">
          <a:xfrm>
            <a:off x="7841709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98" name="Rectangle 297"/>
          <p:cNvSpPr/>
          <p:nvPr/>
        </p:nvSpPr>
        <p:spPr bwMode="auto">
          <a:xfrm>
            <a:off x="7841709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99" name="Rectangle 298"/>
          <p:cNvSpPr/>
          <p:nvPr/>
        </p:nvSpPr>
        <p:spPr bwMode="auto">
          <a:xfrm>
            <a:off x="7841709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303" name="Rectangle 302"/>
          <p:cNvSpPr/>
          <p:nvPr/>
        </p:nvSpPr>
        <p:spPr bwMode="auto">
          <a:xfrm>
            <a:off x="7841709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305" name="Rectangle 304"/>
          <p:cNvSpPr/>
          <p:nvPr/>
        </p:nvSpPr>
        <p:spPr bwMode="auto">
          <a:xfrm>
            <a:off x="7841709" y="46531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309" name="Rectangle 308"/>
          <p:cNvSpPr/>
          <p:nvPr/>
        </p:nvSpPr>
        <p:spPr bwMode="auto">
          <a:xfrm>
            <a:off x="7841709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315" name="Rectangle 314"/>
          <p:cNvSpPr/>
          <p:nvPr/>
        </p:nvSpPr>
        <p:spPr bwMode="auto">
          <a:xfrm>
            <a:off x="783270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783270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783270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783270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9" name="Rectangle 318"/>
          <p:cNvSpPr/>
          <p:nvPr/>
        </p:nvSpPr>
        <p:spPr bwMode="auto">
          <a:xfrm>
            <a:off x="783270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8099625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235515" y="1412776"/>
            <a:ext cx="1455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 index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10001949" y="1772816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10001949" y="2060848"/>
            <a:ext cx="1566164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0001949" y="17728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99929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946165" y="1412776"/>
            <a:ext cx="1745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overflow blocks</a:t>
            </a:r>
          </a:p>
        </p:txBody>
      </p:sp>
      <p:cxnSp>
        <p:nvCxnSpPr>
          <p:cNvPr id="57" name="Straight Arrow Connector 56"/>
          <p:cNvCxnSpPr>
            <a:stCxn id="49" idx="3"/>
            <a:endCxn id="47" idx="1"/>
          </p:cNvCxnSpPr>
          <p:nvPr/>
        </p:nvCxnSpPr>
        <p:spPr bwMode="auto">
          <a:xfrm flipV="1">
            <a:off x="9569901" y="1916832"/>
            <a:ext cx="432048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1080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54" grpId="0" animBg="1"/>
      <p:bldP spid="55" grpId="0" animBg="1"/>
      <p:bldP spid="45" grpId="0" animBg="1"/>
      <p:bldP spid="46" grpId="0" animBg="1"/>
      <p:bldP spid="47" grpId="0" animBg="1"/>
      <p:bldP spid="48" grpId="0" animBg="1"/>
      <p:bldP spid="5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Unlike a primary index, does not determine placement of records in data file</a:t>
            </a:r>
          </a:p>
          <a:p>
            <a:r>
              <a:rPr lang="en-US" dirty="0"/>
              <a:t>Location (order) of records may have been decided by a primary index on another field</a:t>
            </a:r>
          </a:p>
          <a:p>
            <a:r>
              <a:rPr lang="en-US" dirty="0"/>
              <a:t>Secondary indexes are always dense</a:t>
            </a:r>
          </a:p>
          <a:p>
            <a:r>
              <a:rPr lang="en-US" dirty="0"/>
              <a:t>Pointers are record pointers, not block pointers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8994085" y="1916833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8994085" y="1916808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8994085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8994085" y="2204840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8994085" y="3068539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8994085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8994085" y="3356968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8994085" y="2933676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8994085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8994085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8994085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8994085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196240" y="119675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43887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Sparse secondary indexes make no sense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7" idx="1"/>
          </p:cNvCxnSpPr>
          <p:nvPr/>
        </p:nvCxnSpPr>
        <p:spPr bwMode="auto">
          <a:xfrm flipV="1">
            <a:off x="8994085" y="191680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9" idx="1"/>
          </p:cNvCxnSpPr>
          <p:nvPr/>
        </p:nvCxnSpPr>
        <p:spPr bwMode="auto">
          <a:xfrm>
            <a:off x="8994085" y="2204443"/>
            <a:ext cx="558052" cy="43244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44" idx="1"/>
          </p:cNvCxnSpPr>
          <p:nvPr/>
        </p:nvCxnSpPr>
        <p:spPr bwMode="auto">
          <a:xfrm>
            <a:off x="8994085" y="2492475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49" idx="1"/>
          </p:cNvCxnSpPr>
          <p:nvPr/>
        </p:nvCxnSpPr>
        <p:spPr bwMode="auto">
          <a:xfrm>
            <a:off x="8994085" y="2780506"/>
            <a:ext cx="558052" cy="1296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51" idx="1"/>
          </p:cNvCxnSpPr>
          <p:nvPr/>
        </p:nvCxnSpPr>
        <p:spPr bwMode="auto">
          <a:xfrm>
            <a:off x="8994085" y="3068538"/>
            <a:ext cx="558052" cy="17199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56" idx="1"/>
          </p:cNvCxnSpPr>
          <p:nvPr/>
        </p:nvCxnSpPr>
        <p:spPr bwMode="auto">
          <a:xfrm>
            <a:off x="8994085" y="3501380"/>
            <a:ext cx="558052" cy="2015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2" name="Curved Connector 111"/>
          <p:cNvCxnSpPr/>
          <p:nvPr/>
        </p:nvCxnSpPr>
        <p:spPr bwMode="auto">
          <a:xfrm>
            <a:off x="8994085" y="378904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Curved Connector 112"/>
          <p:cNvCxnSpPr/>
          <p:nvPr/>
        </p:nvCxnSpPr>
        <p:spPr bwMode="auto">
          <a:xfrm>
            <a:off x="8994085" y="407707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Curved Connector 113"/>
          <p:cNvCxnSpPr/>
          <p:nvPr/>
        </p:nvCxnSpPr>
        <p:spPr bwMode="auto">
          <a:xfrm>
            <a:off x="8994085" y="436510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5" name="Curved Connector 114"/>
          <p:cNvCxnSpPr/>
          <p:nvPr/>
        </p:nvCxnSpPr>
        <p:spPr bwMode="auto">
          <a:xfrm>
            <a:off x="8994085" y="4653136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8165783" y="1196752"/>
            <a:ext cx="8338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250084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09" grpId="0" animBg="1"/>
      <p:bldP spid="110" grpId="0" animBg="1"/>
      <p:bldP spid="1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Secondary Indexes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May have higher levels of sparse indexes above the dense index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9" idx="1"/>
          </p:cNvCxnSpPr>
          <p:nvPr/>
        </p:nvCxnSpPr>
        <p:spPr bwMode="auto">
          <a:xfrm>
            <a:off x="8994085" y="1916833"/>
            <a:ext cx="558052" cy="72005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37" idx="1"/>
          </p:cNvCxnSpPr>
          <p:nvPr/>
        </p:nvCxnSpPr>
        <p:spPr bwMode="auto">
          <a:xfrm flipV="1">
            <a:off x="8994085" y="1916808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7" idx="1"/>
          </p:cNvCxnSpPr>
          <p:nvPr/>
        </p:nvCxnSpPr>
        <p:spPr bwMode="auto">
          <a:xfrm>
            <a:off x="8994085" y="2492474"/>
            <a:ext cx="558052" cy="331279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38" idx="1"/>
          </p:cNvCxnSpPr>
          <p:nvPr/>
        </p:nvCxnSpPr>
        <p:spPr bwMode="auto">
          <a:xfrm flipV="1">
            <a:off x="8994085" y="2204840"/>
            <a:ext cx="558052" cy="57566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45" idx="1"/>
          </p:cNvCxnSpPr>
          <p:nvPr/>
        </p:nvCxnSpPr>
        <p:spPr bwMode="auto">
          <a:xfrm>
            <a:off x="8994085" y="3068539"/>
            <a:ext cx="558052" cy="57646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49" idx="1"/>
          </p:cNvCxnSpPr>
          <p:nvPr/>
        </p:nvCxnSpPr>
        <p:spPr bwMode="auto">
          <a:xfrm>
            <a:off x="8994085" y="3501380"/>
            <a:ext cx="558052" cy="5756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44" idx="1"/>
          </p:cNvCxnSpPr>
          <p:nvPr/>
        </p:nvCxnSpPr>
        <p:spPr bwMode="auto">
          <a:xfrm flipV="1">
            <a:off x="8994085" y="3356968"/>
            <a:ext cx="558052" cy="43202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3" idx="1"/>
          </p:cNvCxnSpPr>
          <p:nvPr/>
        </p:nvCxnSpPr>
        <p:spPr bwMode="auto">
          <a:xfrm flipV="1">
            <a:off x="8994085" y="2933676"/>
            <a:ext cx="558052" cy="1143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1" idx="1"/>
          </p:cNvCxnSpPr>
          <p:nvPr/>
        </p:nvCxnSpPr>
        <p:spPr bwMode="auto">
          <a:xfrm>
            <a:off x="8994085" y="436505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50" idx="1"/>
          </p:cNvCxnSpPr>
          <p:nvPr/>
        </p:nvCxnSpPr>
        <p:spPr bwMode="auto">
          <a:xfrm flipV="1">
            <a:off x="8994085" y="436510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56" idx="1"/>
          </p:cNvCxnSpPr>
          <p:nvPr/>
        </p:nvCxnSpPr>
        <p:spPr bwMode="auto">
          <a:xfrm>
            <a:off x="8994085" y="508555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5" idx="1"/>
          </p:cNvCxnSpPr>
          <p:nvPr/>
        </p:nvCxnSpPr>
        <p:spPr bwMode="auto">
          <a:xfrm flipV="1">
            <a:off x="8994085" y="5085184"/>
            <a:ext cx="558052" cy="287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6977861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977861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6977861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15" name="Rectangle 114"/>
          <p:cNvSpPr/>
          <p:nvPr/>
        </p:nvSpPr>
        <p:spPr bwMode="auto">
          <a:xfrm>
            <a:off x="7409909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7409909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7409909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6977861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6977861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409909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409909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6977861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23" name="Straight Arrow Connector 122"/>
          <p:cNvCxnSpPr>
            <a:stCxn id="115" idx="3"/>
          </p:cNvCxnSpPr>
          <p:nvPr/>
        </p:nvCxnSpPr>
        <p:spPr bwMode="auto">
          <a:xfrm flipV="1">
            <a:off x="7697941" y="1916436"/>
            <a:ext cx="576064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116" idx="3"/>
          </p:cNvCxnSpPr>
          <p:nvPr/>
        </p:nvCxnSpPr>
        <p:spPr bwMode="auto">
          <a:xfrm>
            <a:off x="7697941" y="2204443"/>
            <a:ext cx="576064" cy="129654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Curved Connector 125"/>
          <p:cNvCxnSpPr>
            <a:stCxn id="120" idx="3"/>
          </p:cNvCxnSpPr>
          <p:nvPr/>
        </p:nvCxnSpPr>
        <p:spPr bwMode="auto">
          <a:xfrm>
            <a:off x="7697941" y="2780506"/>
            <a:ext cx="216024" cy="43252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Curved Connector 126"/>
          <p:cNvCxnSpPr>
            <a:stCxn id="121" idx="3"/>
          </p:cNvCxnSpPr>
          <p:nvPr/>
        </p:nvCxnSpPr>
        <p:spPr bwMode="auto">
          <a:xfrm>
            <a:off x="7697941" y="3068538"/>
            <a:ext cx="216024" cy="50452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7" idx="3"/>
            <a:endCxn id="84" idx="1"/>
          </p:cNvCxnSpPr>
          <p:nvPr/>
        </p:nvCxnSpPr>
        <p:spPr bwMode="auto">
          <a:xfrm>
            <a:off x="7697941" y="2492475"/>
            <a:ext cx="576064" cy="2592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9" name="TextBox 128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031131" y="1196752"/>
            <a:ext cx="11031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first-level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581100" y="1196752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sparse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second-level</a:t>
            </a:r>
          </a:p>
        </p:txBody>
      </p:sp>
    </p:spTree>
    <p:extLst>
      <p:ext uri="{BB962C8B-B14F-4D97-AF65-F5344CB8AC3E}">
        <p14:creationId xmlns:p14="http://schemas.microsoft.com/office/powerpoint/2010/main" val="188944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Secondary indexes need to cope with duplicate values in the data file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</p:spTree>
    <p:extLst>
      <p:ext uri="{BB962C8B-B14F-4D97-AF65-F5344CB8AC3E}">
        <p14:creationId xmlns:p14="http://schemas.microsoft.com/office/powerpoint/2010/main" val="33915746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#1: repeated entries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excess disk space</a:t>
            </a:r>
          </a:p>
          <a:p>
            <a:pPr lvl="1"/>
            <a:r>
              <a:rPr lang="en-US" dirty="0"/>
              <a:t>excess search time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8274005" y="2060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8274005" y="2348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8274005" y="2636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8274005" y="364502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274005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274005" y="52292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8994085" y="1916833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8994085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8994085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8994085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8994085" y="1916808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8994085" y="2636888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8994085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8994085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8994085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8994085" y="2933676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8994085" y="3645000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8994085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212269" y="1434262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365277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4" grpId="0" animBg="1"/>
      <p:bldP spid="35" grpId="0" animBg="1"/>
      <p:bldP spid="36" grpId="0" animBg="1"/>
      <p:bldP spid="61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#2: drop repeated keys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variable size records in index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8274005" y="1772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8706053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706053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706053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8274005" y="292457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8706053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706053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274005" y="3356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8274005" y="393305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8706053" y="33573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706053" y="364497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706053" y="393300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8274005" y="45091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8706053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706053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8274005" y="4941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274005" y="55172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8706053" y="49415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706053" y="522915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706053" y="551718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8274005" y="5805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8274005" y="60932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8706053" y="580521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706053" y="60932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8994085" y="1916833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8994085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8994085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8994085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8994085" y="1916808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8994085" y="2636888"/>
            <a:ext cx="558052" cy="86449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8994085" y="3788990"/>
            <a:ext cx="558052" cy="9994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8994085" y="4077022"/>
            <a:ext cx="558052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8994085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8994085" y="2933676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8994085" y="3645000"/>
            <a:ext cx="558052" cy="144055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8994085" y="537316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94085" y="566119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94085" y="594923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94085" y="623726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9" name="Rectangle 108"/>
          <p:cNvSpPr/>
          <p:nvPr/>
        </p:nvSpPr>
        <p:spPr bwMode="auto">
          <a:xfrm>
            <a:off x="8274005" y="177239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8274005" y="335699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274005" y="494116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212269" y="1434262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168087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61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1" grpId="0" animBg="1"/>
      <p:bldP spid="82" grpId="0" animBg="1"/>
      <p:bldP spid="83" grpId="0" animBg="1"/>
      <p:bldP spid="84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109" grpId="0" animBg="1"/>
      <p:bldP spid="110" grpId="0" animBg="1"/>
      <p:bldP spid="111" grpId="0" animBg="1"/>
      <p:bldP spid="1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 bwMode="auto">
          <a:xfrm>
            <a:off x="9984185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#3: chain records with same key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Problems</a:t>
            </a:r>
          </a:p>
          <a:p>
            <a:pPr lvl="1"/>
            <a:r>
              <a:rPr lang="en-US" dirty="0"/>
              <a:t>need to add fields to records</a:t>
            </a:r>
          </a:p>
          <a:p>
            <a:pPr lvl="1"/>
            <a:r>
              <a:rPr lang="en-US" dirty="0"/>
              <a:t>need to follow chain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52137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52137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52137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984185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84185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52137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52137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52137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84185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84185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84185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52137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52137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52137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84185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84185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84185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52137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52137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52137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84185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84185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84185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19059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8274005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15" name="Rectangle 114"/>
          <p:cNvSpPr/>
          <p:nvPr/>
        </p:nvSpPr>
        <p:spPr bwMode="auto">
          <a:xfrm>
            <a:off x="8274005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8274005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8706053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8706053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8706053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8274005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8274005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8706053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8706053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24" name="Straight Arrow Connector 123"/>
          <p:cNvCxnSpPr>
            <a:stCxn id="117" idx="3"/>
          </p:cNvCxnSpPr>
          <p:nvPr/>
        </p:nvCxnSpPr>
        <p:spPr bwMode="auto">
          <a:xfrm>
            <a:off x="8994085" y="1917255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8" idx="3"/>
          </p:cNvCxnSpPr>
          <p:nvPr/>
        </p:nvCxnSpPr>
        <p:spPr bwMode="auto">
          <a:xfrm flipV="1">
            <a:off x="8994085" y="1917230"/>
            <a:ext cx="558052" cy="28763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119" idx="3"/>
          </p:cNvCxnSpPr>
          <p:nvPr/>
        </p:nvCxnSpPr>
        <p:spPr bwMode="auto">
          <a:xfrm>
            <a:off x="8994085" y="2492896"/>
            <a:ext cx="558052" cy="15845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Arrow Connector 126"/>
          <p:cNvCxnSpPr>
            <a:stCxn id="122" idx="3"/>
            <a:endCxn id="43" idx="1"/>
          </p:cNvCxnSpPr>
          <p:nvPr/>
        </p:nvCxnSpPr>
        <p:spPr bwMode="auto">
          <a:xfrm>
            <a:off x="8994085" y="2780929"/>
            <a:ext cx="558052" cy="1527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8" name="Rectangle 127"/>
          <p:cNvSpPr/>
          <p:nvPr/>
        </p:nvSpPr>
        <p:spPr bwMode="auto">
          <a:xfrm>
            <a:off x="8274005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8212269" y="1434684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10878744" y="56612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0878744" y="53732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10878744" y="494116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10878744" y="465313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10878744" y="422108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10878744" y="393305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10878744" y="350100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10878744" y="321297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10878744" y="278092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0878744" y="249289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10878744" y="2060848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10878744" y="1772816"/>
            <a:ext cx="263075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42" name="Curved Connector 141"/>
          <p:cNvCxnSpPr>
            <a:stCxn id="140" idx="3"/>
            <a:endCxn id="137" idx="3"/>
          </p:cNvCxnSpPr>
          <p:nvPr/>
        </p:nvCxnSpPr>
        <p:spPr bwMode="auto">
          <a:xfrm>
            <a:off x="11142397" y="2204864"/>
            <a:ext cx="11545" cy="1152128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Curved Connector 142"/>
          <p:cNvCxnSpPr>
            <a:stCxn id="137" idx="3"/>
            <a:endCxn id="134" idx="3"/>
          </p:cNvCxnSpPr>
          <p:nvPr/>
        </p:nvCxnSpPr>
        <p:spPr bwMode="auto">
          <a:xfrm>
            <a:off x="11142397" y="3356992"/>
            <a:ext cx="11545" cy="1008112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Curved Connector 143"/>
          <p:cNvCxnSpPr>
            <a:stCxn id="134" idx="3"/>
            <a:endCxn id="132" idx="3"/>
          </p:cNvCxnSpPr>
          <p:nvPr/>
        </p:nvCxnSpPr>
        <p:spPr bwMode="auto">
          <a:xfrm>
            <a:off x="11142397" y="436510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5" name="Curved Connector 144"/>
          <p:cNvCxnSpPr>
            <a:stCxn id="141" idx="3"/>
            <a:endCxn id="139" idx="3"/>
          </p:cNvCxnSpPr>
          <p:nvPr/>
        </p:nvCxnSpPr>
        <p:spPr bwMode="auto">
          <a:xfrm>
            <a:off x="11142397" y="1916832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6" name="Curved Connector 145"/>
          <p:cNvCxnSpPr>
            <a:stCxn id="139" idx="3"/>
            <a:endCxn id="133" idx="3"/>
          </p:cNvCxnSpPr>
          <p:nvPr/>
        </p:nvCxnSpPr>
        <p:spPr bwMode="auto">
          <a:xfrm>
            <a:off x="11142397" y="2636912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7" name="Curved Connector 146"/>
          <p:cNvCxnSpPr>
            <a:stCxn id="138" idx="3"/>
            <a:endCxn id="136" idx="3"/>
          </p:cNvCxnSpPr>
          <p:nvPr/>
        </p:nvCxnSpPr>
        <p:spPr bwMode="auto">
          <a:xfrm>
            <a:off x="11142397" y="2924944"/>
            <a:ext cx="11545" cy="72008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Curved Connector 147"/>
          <p:cNvCxnSpPr>
            <a:stCxn id="136" idx="3"/>
            <a:endCxn id="130" idx="3"/>
          </p:cNvCxnSpPr>
          <p:nvPr/>
        </p:nvCxnSpPr>
        <p:spPr bwMode="auto">
          <a:xfrm>
            <a:off x="11142397" y="3645024"/>
            <a:ext cx="11545" cy="2160240"/>
          </a:xfrm>
          <a:prstGeom prst="curvedConnector3">
            <a:avLst>
              <a:gd name="adj1" fmla="val 5682503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Curved Connector 148"/>
          <p:cNvCxnSpPr>
            <a:stCxn id="135" idx="3"/>
            <a:endCxn id="131" idx="3"/>
          </p:cNvCxnSpPr>
          <p:nvPr/>
        </p:nvCxnSpPr>
        <p:spPr bwMode="auto">
          <a:xfrm>
            <a:off x="11142397" y="4077072"/>
            <a:ext cx="11545" cy="1440160"/>
          </a:xfrm>
          <a:prstGeom prst="curvedConnector3">
            <a:avLst>
              <a:gd name="adj1" fmla="val 3353001"/>
            </a:avLst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Connector 149"/>
          <p:cNvCxnSpPr/>
          <p:nvPr/>
        </p:nvCxnSpPr>
        <p:spPr bwMode="auto">
          <a:xfrm>
            <a:off x="10878743" y="5670135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/>
          <p:nvPr/>
        </p:nvCxnSpPr>
        <p:spPr bwMode="auto">
          <a:xfrm>
            <a:off x="10878743" y="537321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>
            <a:off x="10878743" y="4941168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>
            <a:off x="10878743" y="4653136"/>
            <a:ext cx="288032" cy="28803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Rectangle 61"/>
          <p:cNvSpPr/>
          <p:nvPr/>
        </p:nvSpPr>
        <p:spPr bwMode="auto">
          <a:xfrm>
            <a:off x="9561143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61143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61143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61143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61143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61143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7451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8" grpId="0" animBg="1"/>
      <p:bldP spid="129" grpId="0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Duplicate values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Solution #4: indirection via buckets of pointers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Advantages</a:t>
            </a:r>
          </a:p>
          <a:p>
            <a:pPr lvl="1"/>
            <a:r>
              <a:rPr lang="en-US" dirty="0"/>
              <a:t>If we have multiple secondary indexes on a relation, we can calculate conjunctions by taking intersections of buckets</a:t>
            </a:r>
          </a:p>
          <a:p>
            <a:pPr lvl="1"/>
            <a:r>
              <a:rPr lang="en-US" dirty="0"/>
              <a:t>Don’t need to examine data file!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28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084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8963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29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0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896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05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0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43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4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1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21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24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28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28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29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0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1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2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688041" y="177281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8688041" y="2060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88041" y="2348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688041" y="2636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688041" y="292452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8688041" y="321297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688041" y="350100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688041" y="378904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688041" y="42210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8688041" y="45090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688041" y="479715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688041" y="508476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8688041" y="53727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8688041" y="56608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688041" y="59488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4" name="Straight Arrow Connector 93"/>
          <p:cNvCxnSpPr>
            <a:stCxn id="61" idx="3"/>
            <a:endCxn id="38" idx="1"/>
          </p:cNvCxnSpPr>
          <p:nvPr/>
        </p:nvCxnSpPr>
        <p:spPr bwMode="auto">
          <a:xfrm>
            <a:off x="8976073" y="1916833"/>
            <a:ext cx="558052" cy="28800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>
            <a:stCxn id="68" idx="3"/>
            <a:endCxn id="44" idx="1"/>
          </p:cNvCxnSpPr>
          <p:nvPr/>
        </p:nvCxnSpPr>
        <p:spPr bwMode="auto">
          <a:xfrm>
            <a:off x="8976073" y="2204443"/>
            <a:ext cx="558052" cy="11525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>
            <a:stCxn id="69" idx="3"/>
            <a:endCxn id="50" idx="1"/>
          </p:cNvCxnSpPr>
          <p:nvPr/>
        </p:nvCxnSpPr>
        <p:spPr bwMode="auto">
          <a:xfrm>
            <a:off x="8976073" y="2492474"/>
            <a:ext cx="558052" cy="18726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>
            <a:stCxn id="72" idx="3"/>
            <a:endCxn id="55" idx="1"/>
          </p:cNvCxnSpPr>
          <p:nvPr/>
        </p:nvCxnSpPr>
        <p:spPr bwMode="auto">
          <a:xfrm>
            <a:off x="8976073" y="2780506"/>
            <a:ext cx="558052" cy="23046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73" idx="3"/>
            <a:endCxn id="37" idx="1"/>
          </p:cNvCxnSpPr>
          <p:nvPr/>
        </p:nvCxnSpPr>
        <p:spPr bwMode="auto">
          <a:xfrm flipV="1">
            <a:off x="8976073" y="1916808"/>
            <a:ext cx="558052" cy="11517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77" idx="3"/>
            <a:endCxn id="39" idx="1"/>
          </p:cNvCxnSpPr>
          <p:nvPr/>
        </p:nvCxnSpPr>
        <p:spPr bwMode="auto">
          <a:xfrm flipV="1">
            <a:off x="8976073" y="2636888"/>
            <a:ext cx="558052" cy="72010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traight Arrow Connector 99"/>
          <p:cNvCxnSpPr>
            <a:stCxn id="78" idx="3"/>
            <a:endCxn id="51" idx="1"/>
          </p:cNvCxnSpPr>
          <p:nvPr/>
        </p:nvCxnSpPr>
        <p:spPr bwMode="auto">
          <a:xfrm>
            <a:off x="8976073" y="3645024"/>
            <a:ext cx="558052" cy="1143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79" idx="3"/>
            <a:endCxn id="49" idx="1"/>
          </p:cNvCxnSpPr>
          <p:nvPr/>
        </p:nvCxnSpPr>
        <p:spPr bwMode="auto">
          <a:xfrm>
            <a:off x="8976073" y="3933056"/>
            <a:ext cx="558052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2" name="Straight Arrow Connector 101"/>
          <p:cNvCxnSpPr>
            <a:stCxn id="82" idx="3"/>
            <a:endCxn id="56" idx="1"/>
          </p:cNvCxnSpPr>
          <p:nvPr/>
        </p:nvCxnSpPr>
        <p:spPr bwMode="auto">
          <a:xfrm>
            <a:off x="8976073" y="4365054"/>
            <a:ext cx="558052" cy="115217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3" name="Straight Arrow Connector 102"/>
          <p:cNvCxnSpPr>
            <a:stCxn id="83" idx="3"/>
            <a:endCxn id="43" idx="1"/>
          </p:cNvCxnSpPr>
          <p:nvPr/>
        </p:nvCxnSpPr>
        <p:spPr bwMode="auto">
          <a:xfrm flipV="1">
            <a:off x="8976073" y="2933676"/>
            <a:ext cx="558052" cy="1719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87" idx="3"/>
            <a:endCxn id="45" idx="1"/>
          </p:cNvCxnSpPr>
          <p:nvPr/>
        </p:nvCxnSpPr>
        <p:spPr bwMode="auto">
          <a:xfrm flipV="1">
            <a:off x="8976073" y="3645000"/>
            <a:ext cx="558052" cy="1296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5" name="Straight Arrow Connector 104"/>
          <p:cNvCxnSpPr>
            <a:stCxn id="88" idx="3"/>
            <a:endCxn id="57" idx="1"/>
          </p:cNvCxnSpPr>
          <p:nvPr/>
        </p:nvCxnSpPr>
        <p:spPr bwMode="auto">
          <a:xfrm>
            <a:off x="8976073" y="5228778"/>
            <a:ext cx="558052" cy="57648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Curved Connector 105"/>
          <p:cNvCxnSpPr>
            <a:stCxn id="89" idx="3"/>
          </p:cNvCxnSpPr>
          <p:nvPr/>
        </p:nvCxnSpPr>
        <p:spPr bwMode="auto">
          <a:xfrm>
            <a:off x="8976073" y="551681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Curved Connector 106"/>
          <p:cNvCxnSpPr>
            <a:stCxn id="92" idx="3"/>
          </p:cNvCxnSpPr>
          <p:nvPr/>
        </p:nvCxnSpPr>
        <p:spPr bwMode="auto">
          <a:xfrm>
            <a:off x="8976073" y="5804842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8" name="Curved Connector 107"/>
          <p:cNvCxnSpPr>
            <a:stCxn id="93" idx="3"/>
          </p:cNvCxnSpPr>
          <p:nvPr/>
        </p:nvCxnSpPr>
        <p:spPr bwMode="auto">
          <a:xfrm>
            <a:off x="8976073" y="6092874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8688041" y="1772816"/>
            <a:ext cx="288032" cy="2304256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8688041" y="4221088"/>
            <a:ext cx="288032" cy="201622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9801047" y="141277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8358632" y="1412776"/>
            <a:ext cx="9621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  <p:sp>
        <p:nvSpPr>
          <p:cNvPr id="126" name="Rectangle 125"/>
          <p:cNvSpPr/>
          <p:nvPr/>
        </p:nvSpPr>
        <p:spPr bwMode="auto">
          <a:xfrm>
            <a:off x="7426482" y="177286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7426482" y="20608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7426482" y="23489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858530" y="177323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858530" y="206084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858530" y="234888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426482" y="263696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33" name="Rectangle 132"/>
          <p:cNvSpPr/>
          <p:nvPr/>
        </p:nvSpPr>
        <p:spPr bwMode="auto">
          <a:xfrm>
            <a:off x="7426482" y="292499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7858530" y="263691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7858530" y="292494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7426482" y="1772816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7364746" y="1434684"/>
            <a:ext cx="740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  <p:cxnSp>
        <p:nvCxnSpPr>
          <p:cNvPr id="138" name="Straight Arrow Connector 137"/>
          <p:cNvCxnSpPr>
            <a:stCxn id="129" idx="3"/>
            <a:endCxn id="61" idx="1"/>
          </p:cNvCxnSpPr>
          <p:nvPr/>
        </p:nvCxnSpPr>
        <p:spPr bwMode="auto">
          <a:xfrm flipV="1">
            <a:off x="8146563" y="1916832"/>
            <a:ext cx="541479" cy="4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130" idx="3"/>
            <a:endCxn id="73" idx="1"/>
          </p:cNvCxnSpPr>
          <p:nvPr/>
        </p:nvCxnSpPr>
        <p:spPr bwMode="auto">
          <a:xfrm>
            <a:off x="8146563" y="2204864"/>
            <a:ext cx="541479" cy="8636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131" idx="3"/>
            <a:endCxn id="79" idx="1"/>
          </p:cNvCxnSpPr>
          <p:nvPr/>
        </p:nvCxnSpPr>
        <p:spPr bwMode="auto">
          <a:xfrm>
            <a:off x="8146563" y="2492896"/>
            <a:ext cx="541479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134" idx="3"/>
            <a:endCxn id="83" idx="1"/>
          </p:cNvCxnSpPr>
          <p:nvPr/>
        </p:nvCxnSpPr>
        <p:spPr bwMode="auto">
          <a:xfrm>
            <a:off x="8146563" y="2780928"/>
            <a:ext cx="541479" cy="18721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Curved Connector 141"/>
          <p:cNvCxnSpPr>
            <a:stCxn id="135" idx="3"/>
          </p:cNvCxnSpPr>
          <p:nvPr/>
        </p:nvCxnSpPr>
        <p:spPr bwMode="auto">
          <a:xfrm>
            <a:off x="8146563" y="3068960"/>
            <a:ext cx="181439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4386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 animBg="1"/>
      <p:bldP spid="79" grpId="0" animBg="1"/>
      <p:bldP spid="82" grpId="0" animBg="1"/>
      <p:bldP spid="83" grpId="0" animBg="1"/>
      <p:bldP spid="87" grpId="0" animBg="1"/>
      <p:bldP spid="88" grpId="0" animBg="1"/>
      <p:bldP spid="89" grpId="0" animBg="1"/>
      <p:bldP spid="92" grpId="0" animBg="1"/>
      <p:bldP spid="93" grpId="0" animBg="1"/>
      <p:bldP spid="110" grpId="0" animBg="1"/>
      <p:bldP spid="111" grpId="0" animBg="1"/>
      <p:bldP spid="113" grpId="0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Conventional indexes</a:t>
            </a:r>
          </a:p>
        </p:txBody>
      </p:sp>
      <p:sp>
        <p:nvSpPr>
          <p:cNvPr id="79878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Advantages:</a:t>
            </a:r>
          </a:p>
          <a:p>
            <a:pPr lvl="1"/>
            <a:r>
              <a:rPr lang="en-US" dirty="0"/>
              <a:t>Simple</a:t>
            </a:r>
          </a:p>
          <a:p>
            <a:pPr lvl="1"/>
            <a:r>
              <a:rPr lang="en-US" dirty="0"/>
              <a:t>Index is sequential file and good for scans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Disadvantages:</a:t>
            </a:r>
          </a:p>
          <a:p>
            <a:pPr lvl="1"/>
            <a:r>
              <a:rPr lang="en-US" dirty="0"/>
              <a:t>Inserts expensive, and/or</a:t>
            </a:r>
          </a:p>
          <a:p>
            <a:pPr lvl="1"/>
            <a:r>
              <a:rPr lang="en-US" dirty="0"/>
              <a:t>Lose </a:t>
            </a:r>
            <a:r>
              <a:rPr lang="en-US" dirty="0" err="1"/>
              <a:t>sequentiality</a:t>
            </a:r>
            <a:r>
              <a:rPr lang="en-US" dirty="0"/>
              <a:t> &amp; balance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D2DCCB-5D34-2D4B-AC58-97F571CF71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27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Basics</a:t>
            </a:r>
          </a:p>
        </p:txBody>
      </p:sp>
    </p:spTree>
    <p:extLst>
      <p:ext uri="{BB962C8B-B14F-4D97-AF65-F5344CB8AC3E}">
        <p14:creationId xmlns:p14="http://schemas.microsoft.com/office/powerpoint/2010/main" val="2812321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B+trees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498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The most widely used tree-structured indexes</a:t>
            </a:r>
          </a:p>
          <a:p>
            <a:r>
              <a:rPr lang="en-GB" dirty="0"/>
              <a:t>Balanced multi-way tree</a:t>
            </a:r>
          </a:p>
          <a:p>
            <a:pPr lvl="1"/>
            <a:r>
              <a:rPr lang="en-GB" dirty="0"/>
              <a:t>Yields consistent performance</a:t>
            </a:r>
          </a:p>
          <a:p>
            <a:pPr lvl="1"/>
            <a:r>
              <a:rPr lang="en-GB" dirty="0"/>
              <a:t>Sacrifices </a:t>
            </a:r>
            <a:r>
              <a:rPr lang="en-GB" dirty="0" err="1"/>
              <a:t>sequentiality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D12C5-7354-364E-9D8F-51E09E79F6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11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Arrow Connector 92"/>
          <p:cNvCxnSpPr>
            <a:stCxn id="24" idx="2"/>
            <a:endCxn id="76" idx="0"/>
          </p:cNvCxnSpPr>
          <p:nvPr/>
        </p:nvCxnSpPr>
        <p:spPr bwMode="auto">
          <a:xfrm>
            <a:off x="8832304" y="2780878"/>
            <a:ext cx="576064" cy="31684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Lucida Sans" panose="020B0602030504020204" pitchFamily="34" charset="77"/>
              </a:rPr>
              <a:t>B+tree</a:t>
            </a:r>
            <a:r>
              <a:rPr lang="en-US" dirty="0">
                <a:latin typeface="Lucida Sans" panose="020B0602030504020204" pitchFamily="34" charset="77"/>
              </a:rPr>
              <a:t>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B654E-659C-A543-A422-A266F42009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303913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73596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15989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9976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456040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312024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8808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431705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863752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87688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007768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583832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439816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015880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176121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7608168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7032104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7752184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8328248" y="2492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184232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8760296" y="2492896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1991545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2423592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567608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3143672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2999656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575720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143673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357572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371973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295800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15178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72784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stCxn id="6" idx="2"/>
            <a:endCxn id="14" idx="0"/>
          </p:cNvCxnSpPr>
          <p:nvPr/>
        </p:nvCxnSpPr>
        <p:spPr bwMode="auto">
          <a:xfrm flipH="1">
            <a:off x="4223792" y="2204814"/>
            <a:ext cx="100811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5" idx="2"/>
            <a:endCxn id="21" idx="0"/>
          </p:cNvCxnSpPr>
          <p:nvPr/>
        </p:nvCxnSpPr>
        <p:spPr bwMode="auto">
          <a:xfrm>
            <a:off x="5807968" y="2204814"/>
            <a:ext cx="2160240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13" idx="2"/>
            <a:endCxn id="28" idx="0"/>
          </p:cNvCxnSpPr>
          <p:nvPr/>
        </p:nvCxnSpPr>
        <p:spPr bwMode="auto">
          <a:xfrm flipH="1">
            <a:off x="2783632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2" idx="2"/>
            <a:endCxn id="35" idx="0"/>
          </p:cNvCxnSpPr>
          <p:nvPr/>
        </p:nvCxnSpPr>
        <p:spPr bwMode="auto">
          <a:xfrm>
            <a:off x="3935760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Rectangle 51"/>
          <p:cNvSpPr/>
          <p:nvPr/>
        </p:nvSpPr>
        <p:spPr bwMode="auto">
          <a:xfrm>
            <a:off x="5735961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6168008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312024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888088" y="335694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744072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20136" y="335694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888089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732013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7464152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130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8040216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896200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8472264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040217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8472264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8616280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9192344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9048328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9624392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8616281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9048328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9192344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9768408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9624392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10200456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84" name="Straight Arrow Connector 83"/>
          <p:cNvCxnSpPr>
            <a:stCxn id="20" idx="2"/>
            <a:endCxn id="55" idx="0"/>
          </p:cNvCxnSpPr>
          <p:nvPr/>
        </p:nvCxnSpPr>
        <p:spPr bwMode="auto">
          <a:xfrm flipH="1">
            <a:off x="6528048" y="2780878"/>
            <a:ext cx="57606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19" idx="2"/>
            <a:endCxn id="62" idx="0"/>
          </p:cNvCxnSpPr>
          <p:nvPr/>
        </p:nvCxnSpPr>
        <p:spPr bwMode="auto">
          <a:xfrm>
            <a:off x="7680176" y="2780878"/>
            <a:ext cx="0" cy="14401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23" idx="2"/>
            <a:endCxn id="69" idx="0"/>
          </p:cNvCxnSpPr>
          <p:nvPr/>
        </p:nvCxnSpPr>
        <p:spPr bwMode="auto">
          <a:xfrm>
            <a:off x="8256240" y="2780878"/>
            <a:ext cx="576064" cy="230425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Connector 95"/>
          <p:cNvCxnSpPr/>
          <p:nvPr/>
        </p:nvCxnSpPr>
        <p:spPr bwMode="auto">
          <a:xfrm>
            <a:off x="1524000" y="3094062"/>
            <a:ext cx="9144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9097364" y="2730356"/>
            <a:ext cx="16866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Non-leaf nodes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9097363" y="3094062"/>
            <a:ext cx="12634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Lucida Sans" panose="020B0602030504020204" pitchFamily="34" charset="77"/>
                <a:cs typeface="Georgia"/>
              </a:rPr>
              <a:t>Leaf nodes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5498648" y="1556792"/>
            <a:ext cx="1207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Lucida Sans" panose="020B0602030504020204" pitchFamily="34" charset="77"/>
                <a:cs typeface="Georgia"/>
              </a:rPr>
              <a:t>Root node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3719736" y="335689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487186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7464152" y="335689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861628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9768408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10344472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07" name="Elbow Connector 106"/>
          <p:cNvCxnSpPr>
            <a:stCxn id="100" idx="3"/>
            <a:endCxn id="32" idx="1"/>
          </p:cNvCxnSpPr>
          <p:nvPr/>
        </p:nvCxnSpPr>
        <p:spPr bwMode="auto">
          <a:xfrm flipH="1">
            <a:off x="3143674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09" name="Elbow Connector 108"/>
          <p:cNvCxnSpPr>
            <a:stCxn id="102" idx="3"/>
            <a:endCxn id="59" idx="1"/>
          </p:cNvCxnSpPr>
          <p:nvPr/>
        </p:nvCxnSpPr>
        <p:spPr bwMode="auto">
          <a:xfrm flipH="1">
            <a:off x="6888090" y="3500883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1" name="Elbow Connector 110"/>
          <p:cNvCxnSpPr>
            <a:stCxn id="103" idx="3"/>
            <a:endCxn id="66" idx="1"/>
          </p:cNvCxnSpPr>
          <p:nvPr/>
        </p:nvCxnSpPr>
        <p:spPr bwMode="auto">
          <a:xfrm flipH="1">
            <a:off x="8040218" y="4364979"/>
            <a:ext cx="720079" cy="864146"/>
          </a:xfrm>
          <a:prstGeom prst="bentConnector5">
            <a:avLst>
              <a:gd name="adj1" fmla="val -31747"/>
              <a:gd name="adj2" fmla="val 50000"/>
              <a:gd name="adj3" fmla="val 13174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3" name="Elbow Connector 112"/>
          <p:cNvCxnSpPr>
            <a:stCxn id="104" idx="3"/>
            <a:endCxn id="73" idx="1"/>
          </p:cNvCxnSpPr>
          <p:nvPr/>
        </p:nvCxnSpPr>
        <p:spPr bwMode="auto">
          <a:xfrm flipH="1">
            <a:off x="8616282" y="5229075"/>
            <a:ext cx="1296143" cy="864196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114" name="Straight Arrow Connector 113"/>
          <p:cNvCxnSpPr>
            <a:stCxn id="26" idx="2"/>
          </p:cNvCxnSpPr>
          <p:nvPr/>
        </p:nvCxnSpPr>
        <p:spPr bwMode="auto">
          <a:xfrm>
            <a:off x="249560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30" idx="2"/>
          </p:cNvCxnSpPr>
          <p:nvPr/>
        </p:nvCxnSpPr>
        <p:spPr bwMode="auto">
          <a:xfrm>
            <a:off x="3071664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2" name="Straight Arrow Connector 121"/>
          <p:cNvCxnSpPr>
            <a:stCxn id="31" idx="2"/>
          </p:cNvCxnSpPr>
          <p:nvPr/>
        </p:nvCxnSpPr>
        <p:spPr bwMode="auto">
          <a:xfrm>
            <a:off x="3647728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3" name="Straight Arrow Connector 122"/>
          <p:cNvCxnSpPr>
            <a:stCxn id="33" idx="2"/>
          </p:cNvCxnSpPr>
          <p:nvPr/>
        </p:nvCxnSpPr>
        <p:spPr bwMode="auto">
          <a:xfrm>
            <a:off x="3647728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37" idx="2"/>
          </p:cNvCxnSpPr>
          <p:nvPr/>
        </p:nvCxnSpPr>
        <p:spPr bwMode="auto">
          <a:xfrm>
            <a:off x="4223792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53" idx="2"/>
          </p:cNvCxnSpPr>
          <p:nvPr/>
        </p:nvCxnSpPr>
        <p:spPr bwMode="auto">
          <a:xfrm>
            <a:off x="6240016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6" name="Straight Arrow Connector 125"/>
          <p:cNvCxnSpPr>
            <a:stCxn id="57" idx="2"/>
          </p:cNvCxnSpPr>
          <p:nvPr/>
        </p:nvCxnSpPr>
        <p:spPr bwMode="auto">
          <a:xfrm>
            <a:off x="6816080" y="3644924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60" idx="2"/>
          </p:cNvCxnSpPr>
          <p:nvPr/>
        </p:nvCxnSpPr>
        <p:spPr bwMode="auto">
          <a:xfrm>
            <a:off x="7392144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2" name="Straight Arrow Connector 141"/>
          <p:cNvCxnSpPr>
            <a:stCxn id="64" idx="2"/>
          </p:cNvCxnSpPr>
          <p:nvPr/>
        </p:nvCxnSpPr>
        <p:spPr bwMode="auto">
          <a:xfrm>
            <a:off x="7968208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3" name="Straight Arrow Connector 142"/>
          <p:cNvCxnSpPr>
            <a:stCxn id="67" idx="2"/>
          </p:cNvCxnSpPr>
          <p:nvPr/>
        </p:nvCxnSpPr>
        <p:spPr bwMode="auto">
          <a:xfrm>
            <a:off x="8544272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4" name="Straight Arrow Connector 143"/>
          <p:cNvCxnSpPr>
            <a:stCxn id="71" idx="2"/>
          </p:cNvCxnSpPr>
          <p:nvPr/>
        </p:nvCxnSpPr>
        <p:spPr bwMode="auto">
          <a:xfrm>
            <a:off x="912033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8" name="Straight Arrow Connector 147"/>
          <p:cNvCxnSpPr>
            <a:stCxn id="72" idx="2"/>
          </p:cNvCxnSpPr>
          <p:nvPr/>
        </p:nvCxnSpPr>
        <p:spPr bwMode="auto">
          <a:xfrm>
            <a:off x="969640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9" name="Straight Arrow Connector 148"/>
          <p:cNvCxnSpPr>
            <a:stCxn id="74" idx="2"/>
          </p:cNvCxnSpPr>
          <p:nvPr/>
        </p:nvCxnSpPr>
        <p:spPr bwMode="auto">
          <a:xfrm>
            <a:off x="9120336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0" name="Straight Arrow Connector 149"/>
          <p:cNvCxnSpPr>
            <a:stCxn id="78" idx="2"/>
          </p:cNvCxnSpPr>
          <p:nvPr/>
        </p:nvCxnSpPr>
        <p:spPr bwMode="auto">
          <a:xfrm>
            <a:off x="9696400" y="6237262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Elbow Connector 158"/>
          <p:cNvCxnSpPr>
            <a:stCxn id="101" idx="3"/>
            <a:endCxn id="52" idx="1"/>
          </p:cNvCxnSpPr>
          <p:nvPr/>
        </p:nvCxnSpPr>
        <p:spPr bwMode="auto">
          <a:xfrm flipV="1">
            <a:off x="5015881" y="3500933"/>
            <a:ext cx="720081" cy="86404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627802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 non-leaf node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7FF381-C7CE-364E-A083-E525321519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719737" y="2996953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015880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8768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447928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176120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744072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47226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endCxn id="6" idx="0"/>
          </p:cNvCxnSpPr>
          <p:nvPr/>
        </p:nvCxnSpPr>
        <p:spPr bwMode="auto">
          <a:xfrm>
            <a:off x="5087888" y="1916832"/>
            <a:ext cx="1008112" cy="10801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2"/>
            <a:endCxn id="28" idx="0"/>
          </p:cNvCxnSpPr>
          <p:nvPr/>
        </p:nvCxnSpPr>
        <p:spPr bwMode="auto">
          <a:xfrm flipH="1">
            <a:off x="2931433" y="3860898"/>
            <a:ext cx="572279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4947657" y="3860898"/>
            <a:ext cx="284247" cy="11522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>
            <a:off x="6960096" y="3860898"/>
            <a:ext cx="291819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8688288" y="3860898"/>
            <a:ext cx="579847" cy="11522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223547" y="5013176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keys &lt; 120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74285" y="5013177"/>
            <a:ext cx="2146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>
              <a:latin typeface="Lucida Sans" panose="020B0602030504020204" pitchFamily="34" charset="77"/>
              <a:cs typeface="Georgia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120 ≤ keys &lt; 150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78544" y="5013176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150 ≤ keys &lt; 180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60248" y="5013177"/>
            <a:ext cx="1415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dirty="0">
              <a:latin typeface="Lucida Sans" panose="020B0602030504020204" pitchFamily="34" charset="77"/>
              <a:cs typeface="Georgia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keys ≥ 180</a:t>
            </a:r>
          </a:p>
        </p:txBody>
      </p:sp>
    </p:spTree>
    <p:extLst>
      <p:ext uri="{BB962C8B-B14F-4D97-AF65-F5344CB8AC3E}">
        <p14:creationId xmlns:p14="http://schemas.microsoft.com/office/powerpoint/2010/main" val="1770462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Non-leaf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Root node typically kept in memory</a:t>
            </a:r>
          </a:p>
          <a:p>
            <a:pPr lvl="1"/>
            <a:r>
              <a:rPr lang="en-US" dirty="0"/>
              <a:t>Entrance point to index – used as frequently as any </a:t>
            </a:r>
            <a:r>
              <a:rPr lang="en-US"/>
              <a:t>other node</a:t>
            </a:r>
            <a:endParaRPr lang="en-US" dirty="0"/>
          </a:p>
          <a:p>
            <a:pPr lvl="1"/>
            <a:r>
              <a:rPr lang="en-US" dirty="0"/>
              <a:t>Some nodes from second level may also be kept in memory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57990-5987-CD49-A63E-4C81E5A56F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227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 leaf node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5149F55-5EB3-5B43-B50A-E37EB554D7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2495601" y="2996953"/>
            <a:ext cx="1296145" cy="86394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791744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68017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4223792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951984" y="2996952"/>
            <a:ext cx="1296144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519936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248128" y="2996952"/>
            <a:ext cx="432048" cy="86394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8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" name="Straight Arrow Connector 10"/>
          <p:cNvCxnSpPr>
            <a:stCxn id="29" idx="2"/>
            <a:endCxn id="6" idx="0"/>
          </p:cNvCxnSpPr>
          <p:nvPr/>
        </p:nvCxnSpPr>
        <p:spPr bwMode="auto">
          <a:xfrm flipH="1">
            <a:off x="4871864" y="1998132"/>
            <a:ext cx="1905407" cy="99882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5" idx="3"/>
            <a:endCxn id="28" idx="1"/>
          </p:cNvCxnSpPr>
          <p:nvPr/>
        </p:nvCxnSpPr>
        <p:spPr bwMode="auto">
          <a:xfrm flipV="1">
            <a:off x="8112224" y="3397642"/>
            <a:ext cx="704306" cy="312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4" idx="2"/>
            <a:endCxn id="30" idx="0"/>
          </p:cNvCxnSpPr>
          <p:nvPr/>
        </p:nvCxnSpPr>
        <p:spPr bwMode="auto">
          <a:xfrm flipH="1">
            <a:off x="3995575" y="3860898"/>
            <a:ext cx="12193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8" idx="2"/>
            <a:endCxn id="31" idx="0"/>
          </p:cNvCxnSpPr>
          <p:nvPr/>
        </p:nvCxnSpPr>
        <p:spPr bwMode="auto">
          <a:xfrm flipH="1">
            <a:off x="5723767" y="3860898"/>
            <a:ext cx="12193" cy="11522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9" idx="2"/>
            <a:endCxn id="32" idx="0"/>
          </p:cNvCxnSpPr>
          <p:nvPr/>
        </p:nvCxnSpPr>
        <p:spPr bwMode="auto">
          <a:xfrm>
            <a:off x="7464152" y="3860898"/>
            <a:ext cx="59815" cy="122428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8816530" y="3212976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next leaf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54213" y="5085184"/>
            <a:ext cx="1282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record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with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 150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82405" y="5013176"/>
            <a:ext cx="1282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record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with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 156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82605" y="5085184"/>
            <a:ext cx="1282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to record 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with</a:t>
            </a:r>
          </a:p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key 179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25114" y="1628800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  <a:cs typeface="Georgia"/>
              </a:rPr>
              <a:t>from non-leaf</a:t>
            </a:r>
          </a:p>
        </p:txBody>
      </p:sp>
    </p:spTree>
    <p:extLst>
      <p:ext uri="{BB962C8B-B14F-4D97-AF65-F5344CB8AC3E}">
        <p14:creationId xmlns:p14="http://schemas.microsoft.com/office/powerpoint/2010/main" val="37356034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Leaf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the index is a primary index</a:t>
            </a:r>
          </a:p>
          <a:p>
            <a:pPr lvl="1"/>
            <a:r>
              <a:rPr lang="en-GB" dirty="0"/>
              <a:t>Leaf nodes are records containing data, stored in the order of the primary key</a:t>
            </a:r>
          </a:p>
          <a:p>
            <a:pPr lvl="1"/>
            <a:r>
              <a:rPr lang="en-GB" dirty="0"/>
              <a:t>The index provides an alternative to a sequential scan</a:t>
            </a:r>
          </a:p>
          <a:p>
            <a:pPr marL="0" indent="0">
              <a:buNone/>
            </a:pPr>
            <a:r>
              <a:rPr lang="en-GB" dirty="0"/>
              <a:t>If the index is a secondary index</a:t>
            </a:r>
          </a:p>
          <a:p>
            <a:pPr lvl="1"/>
            <a:r>
              <a:rPr lang="en-GB" dirty="0"/>
              <a:t>Leaf nodes contain pointers to the data records</a:t>
            </a:r>
          </a:p>
          <a:p>
            <a:pPr lvl="1"/>
            <a:r>
              <a:rPr lang="en-GB" dirty="0"/>
              <a:t>Data can be accessed in the sequence of the secondary key</a:t>
            </a:r>
          </a:p>
          <a:p>
            <a:pPr lvl="1"/>
            <a:r>
              <a:rPr lang="en-GB" dirty="0"/>
              <a:t>A secondary index can point to any sort of data file, for example one created by hashing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F3CC7-07E5-5E44-AFA9-2F9C542130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548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Node size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Sans" panose="020B0602030504020204" pitchFamily="34" charset="77"/>
              </a:rPr>
              <a:t>Each node is of fixed size and contains</a:t>
            </a:r>
          </a:p>
          <a:p>
            <a:pPr lvl="1"/>
            <a:r>
              <a:rPr lang="en-US" dirty="0">
                <a:latin typeface="Lucida Sans" panose="020B0602030504020204" pitchFamily="34" charset="77"/>
              </a:rPr>
              <a:t>n keys</a:t>
            </a:r>
          </a:p>
          <a:p>
            <a:pPr lvl="1"/>
            <a:r>
              <a:rPr lang="en-US" dirty="0">
                <a:latin typeface="Lucida Sans" panose="020B0602030504020204" pitchFamily="34" charset="77"/>
              </a:rPr>
              <a:t>n+1 pointers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B3B1D-F4FE-724D-9B66-ACBCF9CBD0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6816080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7680176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6528048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7968208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9120336" y="2204964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9984432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8832304" y="2204964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6528048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7392144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9984432" y="39329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7680176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8832304" y="3933056"/>
            <a:ext cx="864096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9696400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8544272" y="3933056"/>
            <a:ext cx="288032" cy="5759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2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56040" y="1700808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non-leaf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24246" y="3429000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leaf</a:t>
            </a:r>
          </a:p>
        </p:txBody>
      </p:sp>
    </p:spTree>
    <p:extLst>
      <p:ext uri="{BB962C8B-B14F-4D97-AF65-F5344CB8AC3E}">
        <p14:creationId xmlns:p14="http://schemas.microsoft.com/office/powerpoint/2010/main" val="110727316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nodes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Don’t want nodes to be too empty (efficient use of space)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Non-leaf:	</a:t>
            </a:r>
            <a:r>
              <a:rPr lang="en-US" dirty="0">
                <a:sym typeface="Symbol" charset="0"/>
              </a:rPr>
              <a:t>(</a:t>
            </a:r>
            <a:r>
              <a:rPr lang="en-US" dirty="0"/>
              <a:t>n+1)/2</a:t>
            </a:r>
            <a:r>
              <a:rPr lang="en-US" dirty="0">
                <a:sym typeface="Symbol" charset="0"/>
              </a:rPr>
              <a:t></a:t>
            </a:r>
            <a:r>
              <a:rPr lang="en-US" dirty="0"/>
              <a:t> pointers</a:t>
            </a:r>
          </a:p>
          <a:p>
            <a:pPr marL="0" indent="0">
              <a:buNone/>
            </a:pPr>
            <a:r>
              <a:rPr lang="en-US" dirty="0"/>
              <a:t>Leaf:		</a:t>
            </a:r>
            <a:r>
              <a:rPr lang="en-US" dirty="0">
                <a:sym typeface="Symbol" charset="0"/>
              </a:rPr>
              <a:t></a:t>
            </a:r>
            <a:r>
              <a:rPr lang="en-US" dirty="0"/>
              <a:t>(n+1)/2</a:t>
            </a:r>
            <a:r>
              <a:rPr lang="en-US" dirty="0">
                <a:sym typeface="Symbol" charset="0"/>
              </a:rPr>
              <a:t> </a:t>
            </a:r>
            <a:r>
              <a:rPr lang="en-US" dirty="0"/>
              <a:t>pointers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B07DD-26FD-0048-B4E6-8E807AFBFA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636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Minimum node examples (n=3)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BF65A7-24B4-0340-893A-A9584B99A7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>
            <a:spLocks noChangeAspect="1"/>
          </p:cNvSpPr>
          <p:nvPr/>
        </p:nvSpPr>
        <p:spPr bwMode="auto">
          <a:xfrm>
            <a:off x="3287650" y="2852937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6" name="Rectangle 5"/>
          <p:cNvSpPr>
            <a:spLocks noChangeAspect="1"/>
          </p:cNvSpPr>
          <p:nvPr/>
        </p:nvSpPr>
        <p:spPr bwMode="auto">
          <a:xfrm>
            <a:off x="3935723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>
            <a:spLocks noChangeAspect="1"/>
          </p:cNvSpPr>
          <p:nvPr/>
        </p:nvSpPr>
        <p:spPr bwMode="auto">
          <a:xfrm>
            <a:off x="3071639" y="28530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>
            <a:spLocks noChangeAspect="1"/>
          </p:cNvSpPr>
          <p:nvPr/>
        </p:nvSpPr>
        <p:spPr bwMode="auto">
          <a:xfrm>
            <a:off x="4151746" y="2852937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9" name="Rectangle 8"/>
          <p:cNvSpPr>
            <a:spLocks noChangeAspect="1"/>
          </p:cNvSpPr>
          <p:nvPr/>
        </p:nvSpPr>
        <p:spPr bwMode="auto">
          <a:xfrm>
            <a:off x="5015842" y="2852937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10" name="Rectangle 9"/>
          <p:cNvSpPr>
            <a:spLocks noChangeAspect="1"/>
          </p:cNvSpPr>
          <p:nvPr/>
        </p:nvSpPr>
        <p:spPr bwMode="auto">
          <a:xfrm>
            <a:off x="5663915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>
            <a:spLocks noChangeAspect="1"/>
          </p:cNvSpPr>
          <p:nvPr/>
        </p:nvSpPr>
        <p:spPr bwMode="auto">
          <a:xfrm>
            <a:off x="4799819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>
            <a:spLocks noChangeAspect="1"/>
          </p:cNvSpPr>
          <p:nvPr/>
        </p:nvSpPr>
        <p:spPr bwMode="auto">
          <a:xfrm>
            <a:off x="3071513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13" name="Rectangle 12"/>
          <p:cNvSpPr>
            <a:spLocks noChangeAspect="1"/>
          </p:cNvSpPr>
          <p:nvPr/>
        </p:nvSpPr>
        <p:spPr bwMode="auto">
          <a:xfrm>
            <a:off x="3719698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>
            <a:spLocks noChangeAspect="1"/>
          </p:cNvSpPr>
          <p:nvPr/>
        </p:nvSpPr>
        <p:spPr bwMode="auto">
          <a:xfrm>
            <a:off x="566391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3935723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16" name="Rectangle 15"/>
          <p:cNvSpPr>
            <a:spLocks noChangeAspect="1"/>
          </p:cNvSpPr>
          <p:nvPr/>
        </p:nvSpPr>
        <p:spPr bwMode="auto">
          <a:xfrm>
            <a:off x="4799819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17" name="Rectangle 16"/>
          <p:cNvSpPr>
            <a:spLocks noChangeAspect="1"/>
          </p:cNvSpPr>
          <p:nvPr/>
        </p:nvSpPr>
        <p:spPr bwMode="auto">
          <a:xfrm>
            <a:off x="544789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>
            <a:spLocks noChangeAspect="1"/>
          </p:cNvSpPr>
          <p:nvPr/>
        </p:nvSpPr>
        <p:spPr bwMode="auto">
          <a:xfrm>
            <a:off x="458379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>
            <a:spLocks noChangeAspect="1"/>
          </p:cNvSpPr>
          <p:nvPr/>
        </p:nvSpPr>
        <p:spPr bwMode="auto">
          <a:xfrm>
            <a:off x="7104226" y="2852937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7752299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>
            <a:spLocks noChangeAspect="1"/>
          </p:cNvSpPr>
          <p:nvPr/>
        </p:nvSpPr>
        <p:spPr bwMode="auto">
          <a:xfrm>
            <a:off x="6888215" y="28530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>
            <a:spLocks noChangeAspect="1"/>
          </p:cNvSpPr>
          <p:nvPr/>
        </p:nvSpPr>
        <p:spPr bwMode="auto">
          <a:xfrm>
            <a:off x="7968322" y="2852937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>
            <a:spLocks noChangeAspect="1"/>
          </p:cNvSpPr>
          <p:nvPr/>
        </p:nvSpPr>
        <p:spPr bwMode="auto">
          <a:xfrm>
            <a:off x="8832418" y="2852937"/>
            <a:ext cx="648072" cy="4319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 bwMode="auto">
          <a:xfrm>
            <a:off x="9480491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 bwMode="auto">
          <a:xfrm>
            <a:off x="8616395" y="2852936"/>
            <a:ext cx="216011" cy="4319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>
            <a:spLocks noChangeAspect="1"/>
          </p:cNvSpPr>
          <p:nvPr/>
        </p:nvSpPr>
        <p:spPr bwMode="auto">
          <a:xfrm>
            <a:off x="6888089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8" name="Rectangle 27"/>
          <p:cNvSpPr>
            <a:spLocks noChangeAspect="1"/>
          </p:cNvSpPr>
          <p:nvPr/>
        </p:nvSpPr>
        <p:spPr bwMode="auto">
          <a:xfrm>
            <a:off x="7536274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>
            <a:spLocks noChangeAspect="1"/>
          </p:cNvSpPr>
          <p:nvPr/>
        </p:nvSpPr>
        <p:spPr bwMode="auto">
          <a:xfrm>
            <a:off x="948049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>
            <a:spLocks noChangeAspect="1"/>
          </p:cNvSpPr>
          <p:nvPr/>
        </p:nvSpPr>
        <p:spPr bwMode="auto">
          <a:xfrm>
            <a:off x="7752299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31" name="Rectangle 30"/>
          <p:cNvSpPr>
            <a:spLocks noChangeAspect="1"/>
          </p:cNvSpPr>
          <p:nvPr/>
        </p:nvSpPr>
        <p:spPr bwMode="auto">
          <a:xfrm>
            <a:off x="8616395" y="4869160"/>
            <a:ext cx="648185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>
            <a:spLocks noChangeAspect="1"/>
          </p:cNvSpPr>
          <p:nvPr/>
        </p:nvSpPr>
        <p:spPr bwMode="auto">
          <a:xfrm>
            <a:off x="9264466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>
            <a:spLocks noChangeAspect="1"/>
          </p:cNvSpPr>
          <p:nvPr/>
        </p:nvSpPr>
        <p:spPr bwMode="auto">
          <a:xfrm>
            <a:off x="8400370" y="4869160"/>
            <a:ext cx="216062" cy="4320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7" idx="2"/>
          </p:cNvCxnSpPr>
          <p:nvPr/>
        </p:nvCxnSpPr>
        <p:spPr bwMode="auto">
          <a:xfrm>
            <a:off x="3179644" y="3284984"/>
            <a:ext cx="36036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6" idx="2"/>
          </p:cNvCxnSpPr>
          <p:nvPr/>
        </p:nvCxnSpPr>
        <p:spPr bwMode="auto">
          <a:xfrm>
            <a:off x="4043728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1" idx="2"/>
          </p:cNvCxnSpPr>
          <p:nvPr/>
        </p:nvCxnSpPr>
        <p:spPr bwMode="auto">
          <a:xfrm>
            <a:off x="4907824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10" idx="2"/>
          </p:cNvCxnSpPr>
          <p:nvPr/>
        </p:nvCxnSpPr>
        <p:spPr bwMode="auto">
          <a:xfrm>
            <a:off x="5771920" y="3284884"/>
            <a:ext cx="36048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22" idx="2"/>
          </p:cNvCxnSpPr>
          <p:nvPr/>
        </p:nvCxnSpPr>
        <p:spPr bwMode="auto">
          <a:xfrm>
            <a:off x="6996220" y="3284984"/>
            <a:ext cx="35884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21" idx="2"/>
          </p:cNvCxnSpPr>
          <p:nvPr/>
        </p:nvCxnSpPr>
        <p:spPr bwMode="auto">
          <a:xfrm>
            <a:off x="7860304" y="3284884"/>
            <a:ext cx="35896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13" idx="2"/>
          </p:cNvCxnSpPr>
          <p:nvPr/>
        </p:nvCxnSpPr>
        <p:spPr bwMode="auto">
          <a:xfrm>
            <a:off x="3827730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>
            <a:stCxn id="18" idx="2"/>
          </p:cNvCxnSpPr>
          <p:nvPr/>
        </p:nvCxnSpPr>
        <p:spPr bwMode="auto">
          <a:xfrm>
            <a:off x="4691826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17" idx="2"/>
          </p:cNvCxnSpPr>
          <p:nvPr/>
        </p:nvCxnSpPr>
        <p:spPr bwMode="auto">
          <a:xfrm>
            <a:off x="5555922" y="5301208"/>
            <a:ext cx="63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Arrow Connector 59"/>
          <p:cNvCxnSpPr>
            <a:stCxn id="28" idx="2"/>
          </p:cNvCxnSpPr>
          <p:nvPr/>
        </p:nvCxnSpPr>
        <p:spPr bwMode="auto">
          <a:xfrm flipH="1">
            <a:off x="7608231" y="5301208"/>
            <a:ext cx="36074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33" idx="2"/>
          </p:cNvCxnSpPr>
          <p:nvPr/>
        </p:nvCxnSpPr>
        <p:spPr bwMode="auto">
          <a:xfrm flipH="1">
            <a:off x="8472265" y="5301208"/>
            <a:ext cx="36137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14" idx="3"/>
          </p:cNvCxnSpPr>
          <p:nvPr/>
        </p:nvCxnSpPr>
        <p:spPr bwMode="auto">
          <a:xfrm>
            <a:off x="5879976" y="5085184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9" idx="3"/>
          </p:cNvCxnSpPr>
          <p:nvPr/>
        </p:nvCxnSpPr>
        <p:spPr bwMode="auto">
          <a:xfrm>
            <a:off x="9696552" y="5085184"/>
            <a:ext cx="57591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Left Brace 69"/>
          <p:cNvSpPr/>
          <p:nvPr/>
        </p:nvSpPr>
        <p:spPr bwMode="auto">
          <a:xfrm rot="5400000">
            <a:off x="4295800" y="2335895"/>
            <a:ext cx="360040" cy="241995"/>
          </a:xfrm>
          <a:prstGeom prst="leftBrace">
            <a:avLst/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1" name="Left Brace 70"/>
          <p:cNvSpPr/>
          <p:nvPr/>
        </p:nvSpPr>
        <p:spPr bwMode="auto">
          <a:xfrm rot="5400000">
            <a:off x="8112224" y="2335895"/>
            <a:ext cx="360040" cy="241995"/>
          </a:xfrm>
          <a:prstGeom prst="leftBrace">
            <a:avLst/>
          </a:prstGeom>
          <a:noFill/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847528" y="2852936"/>
            <a:ext cx="1194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non-leaf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847529" y="4869160"/>
            <a:ext cx="636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leaf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581018" y="1844824"/>
            <a:ext cx="1366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minimum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153952" y="1844824"/>
            <a:ext cx="585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full</a:t>
            </a:r>
          </a:p>
        </p:txBody>
      </p:sp>
    </p:spTree>
    <p:extLst>
      <p:ext uri="{BB962C8B-B14F-4D97-AF65-F5344CB8AC3E}">
        <p14:creationId xmlns:p14="http://schemas.microsoft.com/office/powerpoint/2010/main" val="250624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basics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Relations are stored in files</a:t>
            </a:r>
          </a:p>
          <a:p>
            <a:r>
              <a:rPr lang="en-US" dirty="0"/>
              <a:t>Files are stored as collections of blocks</a:t>
            </a:r>
          </a:p>
          <a:p>
            <a:r>
              <a:rPr lang="en-US" dirty="0"/>
              <a:t>Blocks contain records that correspond to tuples in the relation</a:t>
            </a:r>
          </a:p>
          <a:p>
            <a:endParaRPr lang="en-US" dirty="0"/>
          </a:p>
          <a:p>
            <a:r>
              <a:rPr lang="en-US" dirty="0"/>
              <a:t>How do we find the tuples that match some criteria?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67FD5B-10A2-CC4E-A019-D4FC5453E5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003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B+tree</a:t>
            </a:r>
            <a:r>
              <a:rPr lang="en-US" dirty="0"/>
              <a:t> rules</a:t>
            </a:r>
          </a:p>
        </p:txBody>
      </p:sp>
      <p:sp>
        <p:nvSpPr>
          <p:cNvPr id="921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462575" indent="-457200">
              <a:buFont typeface="+mj-lt"/>
              <a:buAutoNum type="arabicPeriod"/>
            </a:pPr>
            <a:r>
              <a:rPr lang="en-US" dirty="0"/>
              <a:t>All leaves same distance from root (balanced tree)</a:t>
            </a:r>
          </a:p>
          <a:p>
            <a:pPr marL="462575" indent="-457200">
              <a:buFont typeface="+mj-lt"/>
              <a:buAutoNum type="arabicPeriod"/>
            </a:pPr>
            <a:r>
              <a:rPr lang="en-US" dirty="0"/>
              <a:t>Pointers in leaves point to records except for </a:t>
            </a:r>
            <a:r>
              <a:rPr lang="ja-JP" altLang="en-US" dirty="0"/>
              <a:t>“</a:t>
            </a:r>
            <a:r>
              <a:rPr lang="en-US" dirty="0"/>
              <a:t>sequence pointer</a:t>
            </a:r>
            <a:r>
              <a:rPr lang="ja-JP" altLang="en-US" dirty="0"/>
              <a:t>”</a:t>
            </a:r>
            <a:endParaRPr lang="en-GB" altLang="ja-JP" dirty="0"/>
          </a:p>
          <a:p>
            <a:pPr marL="462575" indent="-457200">
              <a:buFont typeface="+mj-lt"/>
              <a:buAutoNum type="arabicPeriod"/>
            </a:pPr>
            <a:r>
              <a:rPr lang="en-US" dirty="0"/>
              <a:t>Number of pointers/keys for </a:t>
            </a:r>
            <a:r>
              <a:rPr lang="en-US" dirty="0" err="1"/>
              <a:t>B+tree</a:t>
            </a:r>
            <a:r>
              <a:rPr lang="en-US" dirty="0"/>
              <a:t> of order n: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2F3FA6-72A3-4046-A1CD-84A7263504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2756FB5-138F-DE4E-93A1-76062BA7593C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227736719"/>
              </p:ext>
            </p:extLst>
          </p:nvPr>
        </p:nvGraphicFramePr>
        <p:xfrm>
          <a:off x="2784202" y="4076700"/>
          <a:ext cx="6480721" cy="1752600"/>
        </p:xfrm>
        <a:graphic>
          <a:graphicData uri="http://schemas.openxmlformats.org/drawingml/2006/table">
            <a:tbl>
              <a:tblPr firstRow="1" firstCol="1">
                <a:tableStyleId>{91EBBBCC-DAD2-459C-BE2E-F6DE35CF9A28}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max </a:t>
                      </a:r>
                    </a:p>
                    <a:p>
                      <a:pPr algn="ctr"/>
                      <a:r>
                        <a:rPr lang="en-US" dirty="0" err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ptrs</a:t>
                      </a:r>
                      <a:endParaRPr lang="en-US" dirty="0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max 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keys</a:t>
                      </a: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min </a:t>
                      </a:r>
                      <a:r>
                        <a:rPr lang="en-US" dirty="0" err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ptrs</a:t>
                      </a:r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to data</a:t>
                      </a: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min keys</a:t>
                      </a: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Non-leaf</a:t>
                      </a:r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n+1</a:t>
                      </a:r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(</a:t>
                      </a:r>
                      <a:r>
                        <a:rPr lang="en-US" sz="1800" dirty="0"/>
                        <a:t>n+1)/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</a:t>
                      </a:r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(</a:t>
                      </a:r>
                      <a:r>
                        <a:rPr lang="en-US" sz="1800" dirty="0"/>
                        <a:t>n+1)/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</a:t>
                      </a:r>
                      <a:r>
                        <a:rPr lang="en-US" sz="1800" baseline="0" dirty="0">
                          <a:sym typeface="Symbol" charset="0"/>
                        </a:rPr>
                        <a:t> </a:t>
                      </a:r>
                      <a:r>
                        <a:rPr lang="en-US" dirty="0"/>
                        <a:t>- 1</a:t>
                      </a:r>
                    </a:p>
                  </a:txBody>
                  <a:tcPr>
                    <a:lnT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Leaf</a:t>
                      </a:r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n+1</a:t>
                      </a:r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</a:t>
                      </a:r>
                      <a:r>
                        <a:rPr lang="en-US" sz="1800" dirty="0"/>
                        <a:t>(n+</a:t>
                      </a:r>
                      <a:r>
                        <a:rPr lang="en-US" sz="1600" dirty="0"/>
                        <a:t>1)</a:t>
                      </a:r>
                      <a:r>
                        <a:rPr lang="en-US" sz="1800" dirty="0"/>
                        <a:t>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ym typeface="Symbol" charset="0"/>
                        </a:rPr>
                        <a:t></a:t>
                      </a:r>
                      <a:r>
                        <a:rPr lang="en-US" sz="1800" dirty="0"/>
                        <a:t>(n+</a:t>
                      </a:r>
                      <a:r>
                        <a:rPr lang="en-US" sz="1600" dirty="0"/>
                        <a:t>1)</a:t>
                      </a:r>
                      <a:r>
                        <a:rPr lang="en-US" sz="1800" dirty="0"/>
                        <a:t>/</a:t>
                      </a:r>
                      <a:r>
                        <a:rPr lang="en-US" sz="1600" dirty="0"/>
                        <a:t>2</a:t>
                      </a:r>
                      <a:r>
                        <a:rPr lang="en-US" sz="1800" dirty="0">
                          <a:sym typeface="Symbol" charset="0"/>
                        </a:rPr>
                        <a:t>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Root</a:t>
                      </a:r>
                    </a:p>
                  </a:txBody>
                  <a:tcPr>
                    <a:lnR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n+1</a:t>
                      </a:r>
                    </a:p>
                  </a:txBody>
                  <a:tcPr>
                    <a:lnL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rgbClr val="191F2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44545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arithmetic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First, some parameters:</a:t>
            </a:r>
          </a:p>
          <a:p>
            <a:pPr lvl="1"/>
            <a:r>
              <a:rPr lang="en-GB" dirty="0"/>
              <a:t>block size 8kb, of which:</a:t>
            </a:r>
            <a:br>
              <a:rPr lang="en-GB" dirty="0"/>
            </a:br>
            <a:r>
              <a:rPr lang="en-GB" dirty="0"/>
              <a:t>b = 8000 bytes available for storage of records</a:t>
            </a:r>
          </a:p>
          <a:p>
            <a:pPr lvl="1"/>
            <a:r>
              <a:rPr lang="en-GB" dirty="0"/>
              <a:t>key length	</a:t>
            </a:r>
            <a:br>
              <a:rPr lang="en-GB" dirty="0"/>
            </a:br>
            <a:r>
              <a:rPr lang="en-GB" dirty="0"/>
              <a:t>k = 10 bytes</a:t>
            </a:r>
          </a:p>
          <a:p>
            <a:pPr lvl="1"/>
            <a:r>
              <a:rPr lang="en-GB" dirty="0"/>
              <a:t>record length	</a:t>
            </a:r>
            <a:br>
              <a:rPr lang="en-GB" dirty="0"/>
            </a:br>
            <a:r>
              <a:rPr lang="en-GB" dirty="0"/>
              <a:t>r = 100 bytes (including the key)</a:t>
            </a:r>
          </a:p>
          <a:p>
            <a:pPr lvl="1"/>
            <a:r>
              <a:rPr lang="en-GB" dirty="0"/>
              <a:t>record pointer</a:t>
            </a:r>
            <a:br>
              <a:rPr lang="en-GB" dirty="0"/>
            </a:br>
            <a:r>
              <a:rPr lang="en-GB" dirty="0"/>
              <a:t>p = 6 bytes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D5BFA-8889-2C40-8DCF-80B79045B2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314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arithmetic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leaf node in a primary index can accommodate </a:t>
            </a:r>
            <a:r>
              <a:rPr lang="en-GB" dirty="0" err="1"/>
              <a:t>lp</a:t>
            </a:r>
            <a:r>
              <a:rPr lang="en-GB" dirty="0"/>
              <a:t> records, where </a:t>
            </a:r>
            <a:r>
              <a:rPr lang="en-GB" dirty="0" err="1"/>
              <a:t>lp</a:t>
            </a:r>
            <a:r>
              <a:rPr lang="en-GB" dirty="0"/>
              <a:t> = </a:t>
            </a:r>
            <a:r>
              <a:rPr lang="en-US" dirty="0">
                <a:sym typeface="Symbol" charset="0"/>
              </a:rPr>
              <a:t>(</a:t>
            </a:r>
            <a:r>
              <a:rPr lang="en-GB" dirty="0"/>
              <a:t>b-p)/r</a:t>
            </a:r>
            <a:r>
              <a:rPr lang="en-US" dirty="0">
                <a:sym typeface="Symbol" charset="0"/>
              </a:rPr>
              <a:t></a:t>
            </a:r>
            <a:r>
              <a:rPr lang="en-GB" dirty="0"/>
              <a:t> = 79 records</a:t>
            </a:r>
          </a:p>
          <a:p>
            <a:pPr marL="0" indent="0">
              <a:buNone/>
            </a:pPr>
            <a:r>
              <a:rPr lang="en-GB" dirty="0"/>
              <a:t>A leaf node in a secondary index can accommodate </a:t>
            </a:r>
            <a:r>
              <a:rPr lang="en-GB" dirty="0" err="1"/>
              <a:t>ls</a:t>
            </a:r>
            <a:r>
              <a:rPr lang="en-GB" dirty="0"/>
              <a:t> records,</a:t>
            </a:r>
            <a:br>
              <a:rPr lang="en-GB" dirty="0"/>
            </a:br>
            <a:r>
              <a:rPr lang="en-GB" dirty="0"/>
              <a:t>where </a:t>
            </a:r>
            <a:r>
              <a:rPr lang="en-GB" dirty="0" err="1"/>
              <a:t>ls</a:t>
            </a:r>
            <a:r>
              <a:rPr lang="en-GB" dirty="0"/>
              <a:t> = </a:t>
            </a:r>
            <a:r>
              <a:rPr lang="en-US" dirty="0">
                <a:sym typeface="Symbol" charset="0"/>
              </a:rPr>
              <a:t></a:t>
            </a:r>
            <a:r>
              <a:rPr lang="en-GB" dirty="0"/>
              <a:t>(b-p)/(</a:t>
            </a:r>
            <a:r>
              <a:rPr lang="en-GB" dirty="0" err="1"/>
              <a:t>k+p</a:t>
            </a:r>
            <a:r>
              <a:rPr lang="en-GB" dirty="0"/>
              <a:t>)</a:t>
            </a:r>
            <a:r>
              <a:rPr lang="en-US" dirty="0">
                <a:sym typeface="Symbol" charset="0"/>
              </a:rPr>
              <a:t></a:t>
            </a:r>
            <a:r>
              <a:rPr lang="en-GB" dirty="0"/>
              <a:t> = 499 records</a:t>
            </a:r>
          </a:p>
          <a:p>
            <a:pPr marL="0" indent="0">
              <a:buNone/>
            </a:pPr>
            <a:r>
              <a:rPr lang="en-GB" dirty="0"/>
              <a:t>A non-leaf node could accommodate </a:t>
            </a:r>
            <a:r>
              <a:rPr lang="en-US" dirty="0" err="1"/>
              <a:t>i</a:t>
            </a:r>
            <a:r>
              <a:rPr lang="en-US" dirty="0"/>
              <a:t> entries, where</a:t>
            </a:r>
            <a:br>
              <a:rPr lang="en-US" dirty="0"/>
            </a:br>
            <a:r>
              <a:rPr lang="en-US" dirty="0" err="1"/>
              <a:t>i</a:t>
            </a:r>
            <a:r>
              <a:rPr lang="en-US" dirty="0"/>
              <a:t> = </a:t>
            </a:r>
            <a:r>
              <a:rPr lang="en-US" dirty="0">
                <a:sym typeface="Symbol" charset="0"/>
              </a:rPr>
              <a:t></a:t>
            </a:r>
            <a:r>
              <a:rPr lang="en-US" dirty="0"/>
              <a:t>(b-p)/(</a:t>
            </a:r>
            <a:r>
              <a:rPr lang="en-US" dirty="0" err="1"/>
              <a:t>k+p</a:t>
            </a:r>
            <a:r>
              <a:rPr lang="en-US" dirty="0"/>
              <a:t>)</a:t>
            </a:r>
            <a:r>
              <a:rPr lang="en-US" dirty="0">
                <a:sym typeface="Symbol" charset="0"/>
              </a:rPr>
              <a:t></a:t>
            </a:r>
            <a:r>
              <a:rPr lang="en-US" dirty="0"/>
              <a:t> = 499 records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 allow for expansion, assume initial node occupancy of u, where u = 0.6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E2F72-9042-4440-B079-469D72006B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26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primary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primary index (the leaf nodes hold the records):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i</a:t>
            </a:r>
            <a:r>
              <a:rPr lang="en-GB" dirty="0"/>
              <a:t>*u		=		blocks</a:t>
            </a:r>
          </a:p>
          <a:p>
            <a:r>
              <a:rPr lang="en-GB" dirty="0"/>
              <a:t>Each leaf initially contains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lp</a:t>
            </a:r>
            <a:r>
              <a:rPr lang="en-GB" dirty="0"/>
              <a:t>*u		=	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	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	=		blocks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	records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DFE55-A424-424A-B904-AB68796A15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611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primary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primary index (the leaf nodes hold the records):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i</a:t>
            </a:r>
            <a:r>
              <a:rPr lang="en-GB" dirty="0"/>
              <a:t>*u		=	299	blocks</a:t>
            </a:r>
          </a:p>
          <a:p>
            <a:r>
              <a:rPr lang="en-GB" dirty="0"/>
              <a:t>Each leaf initially contains 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lp</a:t>
            </a:r>
            <a:r>
              <a:rPr lang="en-GB" dirty="0"/>
              <a:t>*u		=	48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	14,352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	=	89,401	blocks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lp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4,291,248 records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C95E4C-7EA6-2840-8B97-E1CDB577AE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819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secondary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(the leaf nodes hold record pointers):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i</a:t>
            </a:r>
            <a:r>
              <a:rPr lang="en-GB" dirty="0"/>
              <a:t>*u	=		blocks</a:t>
            </a:r>
          </a:p>
          <a:p>
            <a:r>
              <a:rPr lang="en-GB" dirty="0"/>
              <a:t>A leaf node initially points at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ls</a:t>
            </a:r>
            <a:r>
              <a:rPr lang="en-GB" dirty="0"/>
              <a:t>*u	=	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 	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	records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57EB9-D4F3-A540-B9F5-9B7CCD14F6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9578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B+tree</a:t>
            </a:r>
            <a:r>
              <a:rPr lang="en-GB" dirty="0"/>
              <a:t> secondary index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 a secondary index (the leaf nodes hold record pointers):</a:t>
            </a:r>
          </a:p>
          <a:p>
            <a:r>
              <a:rPr lang="en-GB" dirty="0"/>
              <a:t>A non-leaf node initially points to 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i</a:t>
            </a:r>
            <a:r>
              <a:rPr lang="en-GB" dirty="0"/>
              <a:t>*u	=	299	blocks</a:t>
            </a:r>
          </a:p>
          <a:p>
            <a:r>
              <a:rPr lang="en-GB" dirty="0"/>
              <a:t>A leaf node initially points at</a:t>
            </a:r>
            <a:br>
              <a:rPr lang="en-GB" dirty="0"/>
            </a:br>
            <a:r>
              <a:rPr lang="en-GB" dirty="0"/>
              <a:t>		</a:t>
            </a:r>
            <a:r>
              <a:rPr lang="en-GB" dirty="0" err="1"/>
              <a:t>ls</a:t>
            </a:r>
            <a:r>
              <a:rPr lang="en-GB" dirty="0"/>
              <a:t>*u	=	299	records</a:t>
            </a:r>
          </a:p>
          <a:p>
            <a:r>
              <a:rPr lang="en-GB" dirty="0"/>
              <a:t>1 level of non-leaf nodes initially points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	= 	89,401	records</a:t>
            </a:r>
          </a:p>
          <a:p>
            <a:r>
              <a:rPr lang="en-GB" dirty="0"/>
              <a:t>2 levels of non-leaf nodes initially point to </a:t>
            </a:r>
            <a:br>
              <a:rPr lang="en-GB" dirty="0"/>
            </a:br>
            <a:r>
              <a:rPr lang="en-GB" dirty="0"/>
              <a:t>	(</a:t>
            </a:r>
            <a:r>
              <a:rPr lang="en-GB" dirty="0" err="1"/>
              <a:t>ls</a:t>
            </a:r>
            <a:r>
              <a:rPr lang="en-GB" dirty="0"/>
              <a:t>*u)(</a:t>
            </a:r>
            <a:r>
              <a:rPr lang="en-GB" dirty="0" err="1"/>
              <a:t>i</a:t>
            </a:r>
            <a:r>
              <a:rPr lang="en-GB" dirty="0"/>
              <a:t>*u)</a:t>
            </a:r>
            <a:r>
              <a:rPr lang="en-GB" baseline="30000" dirty="0"/>
              <a:t>2</a:t>
            </a:r>
            <a:r>
              <a:rPr lang="en-GB" dirty="0"/>
              <a:t>	=	26,730,899	records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It is not normally necessary to go more than about three levels deep in the index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2EADA8-C979-F645-B97C-12A9B48092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487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B+tree</a:t>
            </a:r>
            <a:r>
              <a:rPr lang="en-US" dirty="0"/>
              <a:t> Insertion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Space available in leaf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Non-leaf overflow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New root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B420D3-3577-8147-A296-E421388FBA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4067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1: insert key=32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5D20F94-89BF-C440-8BEF-0085CFCFDC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240489" y="28532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672536" y="2853209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096472" y="2853209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16552" y="28532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392616" y="2853209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248600" y="2853209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824664" y="2853209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368281" y="371735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800328" y="371735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224264" y="371735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944344" y="371735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520408" y="371735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376392" y="371735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952456" y="371735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928121" y="458135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3360168" y="458135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3504184" y="458135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080248" y="458135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3936232" y="458135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512296" y="458135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520409" y="458135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952456" y="458135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096472" y="458135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6672536" y="458135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528520" y="458135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7104584" y="458135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8" name="Straight Arrow Connector 37"/>
          <p:cNvCxnSpPr>
            <a:stCxn id="7" idx="2"/>
            <a:endCxn id="15" idx="0"/>
          </p:cNvCxnSpPr>
          <p:nvPr/>
        </p:nvCxnSpPr>
        <p:spPr bwMode="auto">
          <a:xfrm flipH="1">
            <a:off x="5160368" y="3141191"/>
            <a:ext cx="1008112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6" idx="2"/>
          </p:cNvCxnSpPr>
          <p:nvPr/>
        </p:nvCxnSpPr>
        <p:spPr bwMode="auto">
          <a:xfrm>
            <a:off x="6744544" y="3141191"/>
            <a:ext cx="129614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14" idx="2"/>
            <a:endCxn id="28" idx="0"/>
          </p:cNvCxnSpPr>
          <p:nvPr/>
        </p:nvCxnSpPr>
        <p:spPr bwMode="auto">
          <a:xfrm flipH="1">
            <a:off x="3720208" y="4005337"/>
            <a:ext cx="576064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3" idx="2"/>
            <a:endCxn id="34" idx="0"/>
          </p:cNvCxnSpPr>
          <p:nvPr/>
        </p:nvCxnSpPr>
        <p:spPr bwMode="auto">
          <a:xfrm>
            <a:off x="4872336" y="4005337"/>
            <a:ext cx="1440160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4656312" y="458130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248600" y="458130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72" idx="3"/>
            <a:endCxn id="32" idx="1"/>
          </p:cNvCxnSpPr>
          <p:nvPr/>
        </p:nvCxnSpPr>
        <p:spPr bwMode="auto">
          <a:xfrm>
            <a:off x="4800329" y="4725292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82" name="Rectangle 81"/>
          <p:cNvSpPr/>
          <p:nvPr/>
        </p:nvSpPr>
        <p:spPr bwMode="auto">
          <a:xfrm>
            <a:off x="6672536" y="458130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32</a:t>
            </a:r>
          </a:p>
        </p:txBody>
      </p:sp>
      <p:cxnSp>
        <p:nvCxnSpPr>
          <p:cNvPr id="88" name="Straight Arrow Connector 87"/>
          <p:cNvCxnSpPr>
            <a:stCxn id="27" idx="2"/>
          </p:cNvCxnSpPr>
          <p:nvPr/>
        </p:nvCxnSpPr>
        <p:spPr bwMode="auto">
          <a:xfrm>
            <a:off x="3432176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30" idx="2"/>
          </p:cNvCxnSpPr>
          <p:nvPr/>
        </p:nvCxnSpPr>
        <p:spPr bwMode="auto">
          <a:xfrm>
            <a:off x="4008240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31" idx="2"/>
          </p:cNvCxnSpPr>
          <p:nvPr/>
        </p:nvCxnSpPr>
        <p:spPr bwMode="auto">
          <a:xfrm>
            <a:off x="4584304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33" idx="2"/>
          </p:cNvCxnSpPr>
          <p:nvPr/>
        </p:nvCxnSpPr>
        <p:spPr bwMode="auto">
          <a:xfrm>
            <a:off x="6024464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36" idx="2"/>
          </p:cNvCxnSpPr>
          <p:nvPr/>
        </p:nvCxnSpPr>
        <p:spPr bwMode="auto">
          <a:xfrm>
            <a:off x="6600528" y="4869333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9" name="Straight Arrow Connector 98"/>
          <p:cNvCxnSpPr>
            <a:stCxn id="37" idx="2"/>
          </p:cNvCxnSpPr>
          <p:nvPr/>
        </p:nvCxnSpPr>
        <p:spPr bwMode="auto">
          <a:xfrm>
            <a:off x="7176592" y="4869333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4619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2: insert key=7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0D33E-1698-C946-ABF2-BF7E9DA2DDB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7675132" y="2709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107179" y="27091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531115" y="27091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251195" y="2709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8827259" y="27091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683243" y="27091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259307" y="27091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802924" y="35733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6234971" y="357331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5658907" y="357331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6378987" y="35733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955051" y="357331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811035" y="357331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7387099" y="357331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362764" y="44373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4794811" y="44373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938827" y="44373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5514891" y="44373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5370875" y="44373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946939" y="44373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955052" y="44373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387099" y="44373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7531115" y="44373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31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8107179" y="44373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7963163" y="44373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8539227" y="44373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43" idx="2"/>
            <a:endCxn id="51" idx="0"/>
          </p:cNvCxnSpPr>
          <p:nvPr/>
        </p:nvCxnSpPr>
        <p:spPr bwMode="auto">
          <a:xfrm flipH="1">
            <a:off x="6595011" y="2997150"/>
            <a:ext cx="1008112" cy="5761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42" idx="2"/>
          </p:cNvCxnSpPr>
          <p:nvPr/>
        </p:nvCxnSpPr>
        <p:spPr bwMode="auto">
          <a:xfrm>
            <a:off x="8179187" y="2997150"/>
            <a:ext cx="129614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50" idx="2"/>
            <a:endCxn id="57" idx="0"/>
          </p:cNvCxnSpPr>
          <p:nvPr/>
        </p:nvCxnSpPr>
        <p:spPr bwMode="auto">
          <a:xfrm flipH="1">
            <a:off x="5154851" y="3861296"/>
            <a:ext cx="576064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49" idx="2"/>
            <a:endCxn id="63" idx="0"/>
          </p:cNvCxnSpPr>
          <p:nvPr/>
        </p:nvCxnSpPr>
        <p:spPr bwMode="auto">
          <a:xfrm>
            <a:off x="6306979" y="3861296"/>
            <a:ext cx="1440160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6090955" y="44372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8683243" y="44372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3" name="Elbow Connector 72"/>
          <p:cNvCxnSpPr>
            <a:stCxn id="71" idx="3"/>
            <a:endCxn id="61" idx="1"/>
          </p:cNvCxnSpPr>
          <p:nvPr/>
        </p:nvCxnSpPr>
        <p:spPr bwMode="auto">
          <a:xfrm>
            <a:off x="6234972" y="4581251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75" name="Rectangle 74"/>
          <p:cNvSpPr/>
          <p:nvPr/>
        </p:nvSpPr>
        <p:spPr bwMode="auto">
          <a:xfrm>
            <a:off x="1770476" y="44374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2202523" y="44374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2346539" y="44374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922603" y="44374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2778587" y="44374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3354651" y="44374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3498667" y="44373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5514891" y="44373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5802923" y="3573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4362763" y="44373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4938827" y="44373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6378987" y="35732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cxnSp>
        <p:nvCxnSpPr>
          <p:cNvPr id="87" name="Elbow Connector 86"/>
          <p:cNvCxnSpPr>
            <a:stCxn id="81" idx="3"/>
            <a:endCxn id="55" idx="1"/>
          </p:cNvCxnSpPr>
          <p:nvPr/>
        </p:nvCxnSpPr>
        <p:spPr bwMode="auto">
          <a:xfrm flipV="1">
            <a:off x="3642684" y="4581301"/>
            <a:ext cx="720081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0" name="Straight Arrow Connector 89"/>
          <p:cNvCxnSpPr/>
          <p:nvPr/>
        </p:nvCxnSpPr>
        <p:spPr bwMode="auto">
          <a:xfrm>
            <a:off x="2274531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/>
          <p:nvPr/>
        </p:nvCxnSpPr>
        <p:spPr bwMode="auto">
          <a:xfrm>
            <a:off x="2850595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/>
          <p:nvPr/>
        </p:nvCxnSpPr>
        <p:spPr bwMode="auto">
          <a:xfrm>
            <a:off x="4866819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>
            <a:off x="5442883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4" name="Straight Arrow Connector 93"/>
          <p:cNvCxnSpPr/>
          <p:nvPr/>
        </p:nvCxnSpPr>
        <p:spPr bwMode="auto">
          <a:xfrm>
            <a:off x="4866819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5442883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>
            <a:off x="7459107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7" name="Straight Arrow Connector 96"/>
          <p:cNvCxnSpPr/>
          <p:nvPr/>
        </p:nvCxnSpPr>
        <p:spPr bwMode="auto">
          <a:xfrm>
            <a:off x="8035171" y="4725392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traight Arrow Connector 97"/>
          <p:cNvCxnSpPr>
            <a:stCxn id="50" idx="2"/>
            <a:endCxn id="77" idx="0"/>
          </p:cNvCxnSpPr>
          <p:nvPr/>
        </p:nvCxnSpPr>
        <p:spPr bwMode="auto">
          <a:xfrm flipH="1">
            <a:off x="2562563" y="3861296"/>
            <a:ext cx="3168352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9" idx="2"/>
            <a:endCxn id="57" idx="0"/>
          </p:cNvCxnSpPr>
          <p:nvPr/>
        </p:nvCxnSpPr>
        <p:spPr bwMode="auto">
          <a:xfrm flipH="1">
            <a:off x="5154851" y="3861296"/>
            <a:ext cx="1152128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>
            <a:stCxn id="53" idx="2"/>
            <a:endCxn id="63" idx="0"/>
          </p:cNvCxnSpPr>
          <p:nvPr/>
        </p:nvCxnSpPr>
        <p:spPr bwMode="auto">
          <a:xfrm>
            <a:off x="6883043" y="3861296"/>
            <a:ext cx="864096" cy="5760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6710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963E7F4-BDD7-334D-BABA-83786154CF8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rapezoid 4"/>
          <p:cNvSpPr/>
          <p:nvPr/>
        </p:nvSpPr>
        <p:spPr bwMode="auto">
          <a:xfrm rot="5400000">
            <a:off x="4260305" y="3645024"/>
            <a:ext cx="1440160" cy="720080"/>
          </a:xfrm>
          <a:prstGeom prst="trapezoid">
            <a:avLst>
              <a:gd name="adj" fmla="val 47928"/>
            </a:avLst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10800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Index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32513" y="2564904"/>
            <a:ext cx="1440160" cy="288032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Blocks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containing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records</a:t>
            </a:r>
          </a:p>
        </p:txBody>
      </p:sp>
      <p:cxnSp>
        <p:nvCxnSpPr>
          <p:cNvPr id="8" name="Straight Arrow Connector 7"/>
          <p:cNvCxnSpPr>
            <a:stCxn id="5" idx="0"/>
            <a:endCxn id="6" idx="1"/>
          </p:cNvCxnSpPr>
          <p:nvPr/>
        </p:nvCxnSpPr>
        <p:spPr bwMode="auto">
          <a:xfrm>
            <a:off x="5340425" y="4005064"/>
            <a:ext cx="79208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7572673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endCxn id="5" idx="2"/>
          </p:cNvCxnSpPr>
          <p:nvPr/>
        </p:nvCxnSpPr>
        <p:spPr bwMode="auto">
          <a:xfrm>
            <a:off x="3900265" y="4005064"/>
            <a:ext cx="72008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006314" y="3717032"/>
            <a:ext cx="8322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search</a:t>
            </a:r>
          </a:p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value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3729" y="3717033"/>
            <a:ext cx="1180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matching </a:t>
            </a:r>
          </a:p>
          <a:p>
            <a:pPr algn="ctr"/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cs typeface="Georgia"/>
              </a:rPr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16870067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3: insert key=160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20591B8-DA3E-1946-8BDE-B1C606D464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3" name="Straight Arrow Connector 2"/>
          <p:cNvCxnSpPr>
            <a:stCxn id="24" idx="2"/>
            <a:endCxn id="61" idx="0"/>
          </p:cNvCxnSpPr>
          <p:nvPr/>
        </p:nvCxnSpPr>
        <p:spPr bwMode="auto">
          <a:xfrm>
            <a:off x="5729209" y="3933775"/>
            <a:ext cx="2808312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3496962" y="24936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929009" y="249366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352945" y="249366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073025" y="24936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649089" y="24936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05073" y="249366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081137" y="2493665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4073026" y="364579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505073" y="364579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929009" y="364579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649089" y="364579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5225153" y="364579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5081137" y="364579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657201" y="364579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6" idx="2"/>
          </p:cNvCxnSpPr>
          <p:nvPr/>
        </p:nvCxnSpPr>
        <p:spPr bwMode="auto">
          <a:xfrm flipH="1">
            <a:off x="2416841" y="2781647"/>
            <a:ext cx="100811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5" idx="2"/>
            <a:endCxn id="21" idx="0"/>
          </p:cNvCxnSpPr>
          <p:nvPr/>
        </p:nvCxnSpPr>
        <p:spPr bwMode="auto">
          <a:xfrm>
            <a:off x="4001017" y="2781647"/>
            <a:ext cx="864096" cy="8641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52"/>
          <p:cNvSpPr/>
          <p:nvPr/>
        </p:nvSpPr>
        <p:spPr bwMode="auto">
          <a:xfrm>
            <a:off x="2776882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3208929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3352945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156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3929009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3784993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361057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745434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8177481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321497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200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8897561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8753545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329609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20" idx="2"/>
          </p:cNvCxnSpPr>
          <p:nvPr/>
        </p:nvCxnSpPr>
        <p:spPr bwMode="auto">
          <a:xfrm flipH="1">
            <a:off x="3424953" y="3933775"/>
            <a:ext cx="576064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19" idx="2"/>
          </p:cNvCxnSpPr>
          <p:nvPr/>
        </p:nvCxnSpPr>
        <p:spPr bwMode="auto">
          <a:xfrm flipH="1">
            <a:off x="4073025" y="3933775"/>
            <a:ext cx="504056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23" idx="2"/>
            <a:endCxn id="55" idx="0"/>
          </p:cNvCxnSpPr>
          <p:nvPr/>
        </p:nvCxnSpPr>
        <p:spPr bwMode="auto">
          <a:xfrm flipH="1">
            <a:off x="3568969" y="3933775"/>
            <a:ext cx="1584176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4505073" y="479782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9473625" y="479782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Elbow Connector 76"/>
          <p:cNvCxnSpPr>
            <a:endCxn id="53" idx="1"/>
          </p:cNvCxnSpPr>
          <p:nvPr/>
        </p:nvCxnSpPr>
        <p:spPr bwMode="auto">
          <a:xfrm flipV="1">
            <a:off x="2056802" y="4941863"/>
            <a:ext cx="720081" cy="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3280937" y="5085853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3857001" y="5085853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8" idx="2"/>
          </p:cNvCxnSpPr>
          <p:nvPr/>
        </p:nvCxnSpPr>
        <p:spPr bwMode="auto">
          <a:xfrm>
            <a:off x="4433065" y="5085853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8249489" y="5085853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8825553" y="5085853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Rectangle 107"/>
          <p:cNvSpPr/>
          <p:nvPr/>
        </p:nvSpPr>
        <p:spPr bwMode="auto">
          <a:xfrm>
            <a:off x="5297162" y="479792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160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5729209" y="479792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5873225" y="479792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179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449289" y="479792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6305273" y="479792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6881337" y="479792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7025353" y="4797871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5" name="Straight Arrow Connector 114"/>
          <p:cNvCxnSpPr>
            <a:stCxn id="109" idx="2"/>
          </p:cNvCxnSpPr>
          <p:nvPr/>
        </p:nvCxnSpPr>
        <p:spPr bwMode="auto">
          <a:xfrm>
            <a:off x="5801217" y="5085903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112" idx="2"/>
          </p:cNvCxnSpPr>
          <p:nvPr/>
        </p:nvCxnSpPr>
        <p:spPr bwMode="auto">
          <a:xfrm>
            <a:off x="6377281" y="5085903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7" name="Rectangle 116"/>
          <p:cNvSpPr/>
          <p:nvPr/>
        </p:nvSpPr>
        <p:spPr bwMode="auto">
          <a:xfrm>
            <a:off x="3929009" y="4797871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18" name="Straight Arrow Connector 117"/>
          <p:cNvCxnSpPr>
            <a:stCxn id="114" idx="3"/>
            <a:endCxn id="59" idx="1"/>
          </p:cNvCxnSpPr>
          <p:nvPr/>
        </p:nvCxnSpPr>
        <p:spPr bwMode="auto">
          <a:xfrm>
            <a:off x="7169370" y="4941862"/>
            <a:ext cx="57606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1" name="Straight Arrow Connector 120"/>
          <p:cNvCxnSpPr>
            <a:stCxn id="73" idx="3"/>
            <a:endCxn id="59" idx="1"/>
          </p:cNvCxnSpPr>
          <p:nvPr/>
        </p:nvCxnSpPr>
        <p:spPr bwMode="auto">
          <a:xfrm>
            <a:off x="4649090" y="4941812"/>
            <a:ext cx="3096345" cy="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4" name="Straight Arrow Connector 123"/>
          <p:cNvCxnSpPr>
            <a:stCxn id="73" idx="3"/>
            <a:endCxn id="108" idx="1"/>
          </p:cNvCxnSpPr>
          <p:nvPr/>
        </p:nvCxnSpPr>
        <p:spPr bwMode="auto">
          <a:xfrm>
            <a:off x="4649090" y="4941812"/>
            <a:ext cx="648073" cy="1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6593306" y="364584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180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7025353" y="364584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6449289" y="364584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7169369" y="364584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7745433" y="364584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7601417" y="364584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177481" y="3645843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5225153" y="3645843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35" name="Straight Arrow Connector 134"/>
          <p:cNvCxnSpPr>
            <a:stCxn id="128" idx="2"/>
            <a:endCxn id="61" idx="0"/>
          </p:cNvCxnSpPr>
          <p:nvPr/>
        </p:nvCxnSpPr>
        <p:spPr bwMode="auto">
          <a:xfrm>
            <a:off x="7097361" y="3933825"/>
            <a:ext cx="1440160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129" idx="2"/>
            <a:endCxn id="110" idx="0"/>
          </p:cNvCxnSpPr>
          <p:nvPr/>
        </p:nvCxnSpPr>
        <p:spPr bwMode="auto">
          <a:xfrm flipH="1">
            <a:off x="6089249" y="3933825"/>
            <a:ext cx="432048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9" idx="2"/>
            <a:endCxn id="130" idx="0"/>
          </p:cNvCxnSpPr>
          <p:nvPr/>
        </p:nvCxnSpPr>
        <p:spPr bwMode="auto">
          <a:xfrm>
            <a:off x="4577081" y="2781647"/>
            <a:ext cx="2808312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4073025" y="2493665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160</a:t>
            </a: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801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7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44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4: insert 45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97A46B3-C5D6-834B-9B41-A2FE6678C2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cxnSp>
        <p:nvCxnSpPr>
          <p:cNvPr id="3" name="Straight Arrow Connector 2"/>
          <p:cNvCxnSpPr>
            <a:stCxn id="10" idx="2"/>
            <a:endCxn id="61" idx="0"/>
          </p:cNvCxnSpPr>
          <p:nvPr/>
        </p:nvCxnSpPr>
        <p:spPr bwMode="auto">
          <a:xfrm>
            <a:off x="5735961" y="2708870"/>
            <a:ext cx="1008111" cy="25923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4079777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511824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35760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655840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231904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087888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663952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063553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2495600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639616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3215680" y="31409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3071664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647728" y="314096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359696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3791743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3935759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511823" y="386109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367807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943871" y="386109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655840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5087887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231903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5807967" y="458107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5663951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6240015" y="458107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951984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6384031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528047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32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7104111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6960095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7536159" y="53012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5" name="Straight Arrow Connector 64"/>
          <p:cNvCxnSpPr>
            <a:stCxn id="6" idx="2"/>
            <a:endCxn id="43" idx="0"/>
          </p:cNvCxnSpPr>
          <p:nvPr/>
        </p:nvCxnSpPr>
        <p:spPr bwMode="auto">
          <a:xfrm flipH="1">
            <a:off x="2855640" y="2708870"/>
            <a:ext cx="1152128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5" idx="2"/>
            <a:endCxn id="49" idx="0"/>
          </p:cNvCxnSpPr>
          <p:nvPr/>
        </p:nvCxnSpPr>
        <p:spPr bwMode="auto">
          <a:xfrm flipH="1">
            <a:off x="4151784" y="2708870"/>
            <a:ext cx="432049" cy="11522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9" idx="2"/>
            <a:endCxn id="55" idx="0"/>
          </p:cNvCxnSpPr>
          <p:nvPr/>
        </p:nvCxnSpPr>
        <p:spPr bwMode="auto">
          <a:xfrm>
            <a:off x="5159897" y="2708870"/>
            <a:ext cx="288031" cy="18722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1" name="Rectangle 70"/>
          <p:cNvSpPr/>
          <p:nvPr/>
        </p:nvSpPr>
        <p:spPr bwMode="auto">
          <a:xfrm>
            <a:off x="3791744" y="314091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5087887" y="386104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6384031" y="458102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7680175" y="530115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6" name="Elbow Connector 75"/>
          <p:cNvCxnSpPr>
            <a:stCxn id="71" idx="3"/>
            <a:endCxn id="47" idx="1"/>
          </p:cNvCxnSpPr>
          <p:nvPr/>
        </p:nvCxnSpPr>
        <p:spPr bwMode="auto">
          <a:xfrm flipH="1">
            <a:off x="3359696" y="3284909"/>
            <a:ext cx="576064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7" name="Elbow Connector 76"/>
          <p:cNvCxnSpPr>
            <a:stCxn id="72" idx="3"/>
            <a:endCxn id="53" idx="1"/>
          </p:cNvCxnSpPr>
          <p:nvPr/>
        </p:nvCxnSpPr>
        <p:spPr bwMode="auto">
          <a:xfrm flipH="1">
            <a:off x="4655841" y="4005039"/>
            <a:ext cx="576063" cy="7200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8" name="Elbow Connector 77"/>
          <p:cNvCxnSpPr>
            <a:stCxn id="73" idx="3"/>
            <a:endCxn id="59" idx="1"/>
          </p:cNvCxnSpPr>
          <p:nvPr/>
        </p:nvCxnSpPr>
        <p:spPr bwMode="auto">
          <a:xfrm flipH="1">
            <a:off x="5951985" y="4725019"/>
            <a:ext cx="576063" cy="72018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4" name="Straight Arrow Connector 83"/>
          <p:cNvCxnSpPr>
            <a:stCxn id="42" idx="2"/>
          </p:cNvCxnSpPr>
          <p:nvPr/>
        </p:nvCxnSpPr>
        <p:spPr bwMode="auto">
          <a:xfrm>
            <a:off x="2567608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Straight Arrow Connector 84"/>
          <p:cNvCxnSpPr>
            <a:stCxn id="45" idx="2"/>
          </p:cNvCxnSpPr>
          <p:nvPr/>
        </p:nvCxnSpPr>
        <p:spPr bwMode="auto">
          <a:xfrm>
            <a:off x="3143672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>
            <a:stCxn id="48" idx="2"/>
          </p:cNvCxnSpPr>
          <p:nvPr/>
        </p:nvCxnSpPr>
        <p:spPr bwMode="auto">
          <a:xfrm>
            <a:off x="3863752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7" name="Straight Arrow Connector 86"/>
          <p:cNvCxnSpPr>
            <a:stCxn id="51" idx="2"/>
          </p:cNvCxnSpPr>
          <p:nvPr/>
        </p:nvCxnSpPr>
        <p:spPr bwMode="auto">
          <a:xfrm>
            <a:off x="4439816" y="4149080"/>
            <a:ext cx="1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Straight Arrow Connector 87"/>
          <p:cNvCxnSpPr>
            <a:stCxn id="54" idx="2"/>
          </p:cNvCxnSpPr>
          <p:nvPr/>
        </p:nvCxnSpPr>
        <p:spPr bwMode="auto">
          <a:xfrm>
            <a:off x="5159895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7" idx="2"/>
          </p:cNvCxnSpPr>
          <p:nvPr/>
        </p:nvCxnSpPr>
        <p:spPr bwMode="auto">
          <a:xfrm>
            <a:off x="5735959" y="4869060"/>
            <a:ext cx="0" cy="1441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64" idx="2"/>
          </p:cNvCxnSpPr>
          <p:nvPr/>
        </p:nvCxnSpPr>
        <p:spPr bwMode="auto">
          <a:xfrm>
            <a:off x="7608167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60" idx="2"/>
          </p:cNvCxnSpPr>
          <p:nvPr/>
        </p:nvCxnSpPr>
        <p:spPr bwMode="auto">
          <a:xfrm>
            <a:off x="6456039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2" name="Straight Arrow Connector 91"/>
          <p:cNvCxnSpPr>
            <a:stCxn id="63" idx="2"/>
          </p:cNvCxnSpPr>
          <p:nvPr/>
        </p:nvCxnSpPr>
        <p:spPr bwMode="auto">
          <a:xfrm>
            <a:off x="7032103" y="558919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1" name="Straight Arrow Connector 100"/>
          <p:cNvCxnSpPr>
            <a:stCxn id="46" idx="2"/>
          </p:cNvCxnSpPr>
          <p:nvPr/>
        </p:nvCxnSpPr>
        <p:spPr bwMode="auto">
          <a:xfrm>
            <a:off x="3719736" y="342895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4" name="Rectangle 123"/>
          <p:cNvSpPr/>
          <p:nvPr/>
        </p:nvSpPr>
        <p:spPr bwMode="auto">
          <a:xfrm>
            <a:off x="7248129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25" name="Rectangle 124"/>
          <p:cNvSpPr/>
          <p:nvPr/>
        </p:nvSpPr>
        <p:spPr bwMode="auto">
          <a:xfrm>
            <a:off x="7680176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7824192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127" name="Rectangle 126"/>
          <p:cNvSpPr/>
          <p:nvPr/>
        </p:nvSpPr>
        <p:spPr bwMode="auto">
          <a:xfrm>
            <a:off x="8400256" y="60212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8" name="Rectangle 127"/>
          <p:cNvSpPr/>
          <p:nvPr/>
        </p:nvSpPr>
        <p:spPr bwMode="auto">
          <a:xfrm>
            <a:off x="8256240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8832304" y="60212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8976320" y="60212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32" name="Straight Arrow Connector 131"/>
          <p:cNvCxnSpPr>
            <a:stCxn id="125" idx="2"/>
          </p:cNvCxnSpPr>
          <p:nvPr/>
        </p:nvCxnSpPr>
        <p:spPr bwMode="auto">
          <a:xfrm>
            <a:off x="7752184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3" name="Straight Arrow Connector 132"/>
          <p:cNvCxnSpPr>
            <a:stCxn id="128" idx="2"/>
          </p:cNvCxnSpPr>
          <p:nvPr/>
        </p:nvCxnSpPr>
        <p:spPr bwMode="auto">
          <a:xfrm>
            <a:off x="8328248" y="6309270"/>
            <a:ext cx="0" cy="1440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Elbow Connector 133"/>
          <p:cNvCxnSpPr>
            <a:stCxn id="74" idx="3"/>
            <a:endCxn id="124" idx="1"/>
          </p:cNvCxnSpPr>
          <p:nvPr/>
        </p:nvCxnSpPr>
        <p:spPr bwMode="auto">
          <a:xfrm flipH="1">
            <a:off x="7248129" y="5445149"/>
            <a:ext cx="576062" cy="720130"/>
          </a:xfrm>
          <a:prstGeom prst="bentConnector5">
            <a:avLst>
              <a:gd name="adj1" fmla="val -39683"/>
              <a:gd name="adj2" fmla="val 50000"/>
              <a:gd name="adj3" fmla="val 139683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37" name="Rectangle 136"/>
          <p:cNvSpPr/>
          <p:nvPr/>
        </p:nvSpPr>
        <p:spPr bwMode="auto">
          <a:xfrm>
            <a:off x="7104112" y="53012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6672065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7104112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6528048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248128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4" name="Rectangle 143"/>
          <p:cNvSpPr/>
          <p:nvPr/>
        </p:nvSpPr>
        <p:spPr bwMode="auto">
          <a:xfrm>
            <a:off x="7824192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7680176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6" name="Rectangle 145"/>
          <p:cNvSpPr/>
          <p:nvPr/>
        </p:nvSpPr>
        <p:spPr bwMode="auto">
          <a:xfrm>
            <a:off x="8256240" y="24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5303913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48" name="Rectangle 147"/>
          <p:cNvSpPr/>
          <p:nvPr/>
        </p:nvSpPr>
        <p:spPr bwMode="auto">
          <a:xfrm>
            <a:off x="5735960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5159896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5879976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1" name="Rectangle 150"/>
          <p:cNvSpPr/>
          <p:nvPr/>
        </p:nvSpPr>
        <p:spPr bwMode="auto">
          <a:xfrm>
            <a:off x="6456040" y="17008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6312024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6888088" y="170080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5231904" y="24208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62" name="Straight Arrow Connector 161"/>
          <p:cNvCxnSpPr>
            <a:stCxn id="141" idx="2"/>
            <a:endCxn id="126" idx="0"/>
          </p:cNvCxnSpPr>
          <p:nvPr/>
        </p:nvCxnSpPr>
        <p:spPr bwMode="auto">
          <a:xfrm>
            <a:off x="7176120" y="2708870"/>
            <a:ext cx="864096" cy="33124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5" name="Straight Arrow Connector 164"/>
          <p:cNvCxnSpPr>
            <a:stCxn id="142" idx="2"/>
            <a:endCxn id="61" idx="0"/>
          </p:cNvCxnSpPr>
          <p:nvPr/>
        </p:nvCxnSpPr>
        <p:spPr bwMode="auto">
          <a:xfrm>
            <a:off x="6600057" y="2708870"/>
            <a:ext cx="144015" cy="25923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9" name="Straight Arrow Connector 168"/>
          <p:cNvCxnSpPr>
            <a:stCxn id="149" idx="2"/>
            <a:endCxn id="7" idx="0"/>
          </p:cNvCxnSpPr>
          <p:nvPr/>
        </p:nvCxnSpPr>
        <p:spPr bwMode="auto">
          <a:xfrm flipH="1">
            <a:off x="4871864" y="1988790"/>
            <a:ext cx="360040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1" name="Straight Arrow Connector 170"/>
          <p:cNvCxnSpPr>
            <a:stCxn id="148" idx="2"/>
            <a:endCxn id="143" idx="0"/>
          </p:cNvCxnSpPr>
          <p:nvPr/>
        </p:nvCxnSpPr>
        <p:spPr bwMode="auto">
          <a:xfrm>
            <a:off x="5807968" y="1988790"/>
            <a:ext cx="1656184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5326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2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7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61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B+tree</a:t>
            </a:r>
            <a:r>
              <a:rPr lang="en-US" dirty="0"/>
              <a:t> Deletion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Four cases to consider: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Simple case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Coalesce with sibling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Re-distribute keys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Cases 2. or 3. at non-leaf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AA37B-4FE6-B740-BC44-99BDCBCC71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7612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2: delete key=50 (n=4)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CD2B2B-93DE-5043-B1AC-3B0F5E8001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6960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5303913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735960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159896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79976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456040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6312024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88088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6096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4317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3863751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07767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458383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4439815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015879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45604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8880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0321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60816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46415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04021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3215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4223792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6384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573596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760296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3431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5879977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8040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3935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4511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6960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7536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5087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804021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61628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47226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904832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9192344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9624392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10344472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2423592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299965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2855640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343170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57572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00776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4151784" y="34289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7032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44" name="Elbow Connector 143"/>
          <p:cNvCxnSpPr>
            <a:stCxn id="74" idx="3"/>
            <a:endCxn id="119" idx="1"/>
          </p:cNvCxnSpPr>
          <p:nvPr/>
        </p:nvCxnSpPr>
        <p:spPr bwMode="auto">
          <a:xfrm flipV="1">
            <a:off x="5879976" y="3572941"/>
            <a:ext cx="2160240" cy="79203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47" name="Rectangle 146"/>
          <p:cNvSpPr/>
          <p:nvPr/>
        </p:nvSpPr>
        <p:spPr bwMode="auto">
          <a:xfrm>
            <a:off x="7032104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7464152" y="256490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184752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227957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4" name="Rectangle 153"/>
          <p:cNvSpPr/>
          <p:nvPr/>
        </p:nvSpPr>
        <p:spPr bwMode="auto">
          <a:xfrm>
            <a:off x="5591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818423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861628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976840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1020045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cxnSp>
        <p:nvCxnSpPr>
          <p:cNvPr id="163" name="Straight Arrow Connector 162"/>
          <p:cNvCxnSpPr>
            <a:stCxn id="164" idx="2"/>
          </p:cNvCxnSpPr>
          <p:nvPr/>
        </p:nvCxnSpPr>
        <p:spPr bwMode="auto">
          <a:xfrm>
            <a:off x="5663952" y="45090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4" name="Rectangle 163"/>
          <p:cNvSpPr/>
          <p:nvPr/>
        </p:nvSpPr>
        <p:spPr bwMode="auto">
          <a:xfrm>
            <a:off x="5591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6456040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67" name="Straight Arrow Connector 166"/>
          <p:cNvCxnSpPr>
            <a:stCxn id="25" idx="2"/>
            <a:endCxn id="121" idx="0"/>
          </p:cNvCxnSpPr>
          <p:nvPr/>
        </p:nvCxnSpPr>
        <p:spPr bwMode="auto">
          <a:xfrm>
            <a:off x="6384032" y="2852836"/>
            <a:ext cx="2448272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8" name="Rectangle 167"/>
          <p:cNvSpPr/>
          <p:nvPr/>
        </p:nvSpPr>
        <p:spPr bwMode="auto">
          <a:xfrm>
            <a:off x="5879976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5097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5" grpId="0" animBg="1"/>
      <p:bldP spid="143" grpId="0" animBg="1"/>
      <p:bldP spid="143" grpId="1" animBg="1"/>
      <p:bldP spid="155" grpId="0" animBg="1"/>
      <p:bldP spid="156" grpId="0" animBg="1"/>
      <p:bldP spid="162" grpId="0" animBg="1"/>
      <p:bldP spid="164" grpId="0" animBg="1"/>
      <p:bldP spid="166" grpId="0" animBg="1"/>
      <p:bldP spid="168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3: delete key=50 (n=4)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09E6D9-F4D3-CD47-9A42-9E939CB5D7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cxnSp>
        <p:nvCxnSpPr>
          <p:cNvPr id="5" name="Straight Arrow Connector 4"/>
          <p:cNvCxnSpPr>
            <a:stCxn id="26" idx="2"/>
            <a:endCxn id="121" idx="0"/>
          </p:cNvCxnSpPr>
          <p:nvPr/>
        </p:nvCxnSpPr>
        <p:spPr bwMode="auto">
          <a:xfrm>
            <a:off x="6960096" y="2852836"/>
            <a:ext cx="1872208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5303913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735960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159896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79976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456040" y="256485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6312024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88088" y="256485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0" name="Straight Arrow Connector 39"/>
          <p:cNvCxnSpPr>
            <a:endCxn id="23" idx="0"/>
          </p:cNvCxnSpPr>
          <p:nvPr/>
        </p:nvCxnSpPr>
        <p:spPr bwMode="auto">
          <a:xfrm flipH="1">
            <a:off x="6096000" y="1916782"/>
            <a:ext cx="50405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ctangle 48"/>
          <p:cNvSpPr/>
          <p:nvPr/>
        </p:nvSpPr>
        <p:spPr bwMode="auto">
          <a:xfrm>
            <a:off x="34317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3863751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007767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458383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4439815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5015879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456041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888088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032104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60816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746415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04021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67" name="Straight Arrow Connector 66"/>
          <p:cNvCxnSpPr>
            <a:stCxn id="22" idx="2"/>
            <a:endCxn id="130" idx="0"/>
          </p:cNvCxnSpPr>
          <p:nvPr/>
        </p:nvCxnSpPr>
        <p:spPr bwMode="auto">
          <a:xfrm flipH="1">
            <a:off x="3215680" y="2852836"/>
            <a:ext cx="2016224" cy="57611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21" idx="2"/>
            <a:endCxn id="51" idx="0"/>
          </p:cNvCxnSpPr>
          <p:nvPr/>
        </p:nvCxnSpPr>
        <p:spPr bwMode="auto">
          <a:xfrm flipH="1">
            <a:off x="4223792" y="2852836"/>
            <a:ext cx="1584177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Arrow Connector 68"/>
          <p:cNvCxnSpPr>
            <a:stCxn id="25" idx="2"/>
            <a:endCxn id="57" idx="0"/>
          </p:cNvCxnSpPr>
          <p:nvPr/>
        </p:nvCxnSpPr>
        <p:spPr bwMode="auto">
          <a:xfrm>
            <a:off x="6384032" y="2852836"/>
            <a:ext cx="864096" cy="136820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Rectangle 73"/>
          <p:cNvSpPr/>
          <p:nvPr/>
        </p:nvSpPr>
        <p:spPr bwMode="auto">
          <a:xfrm>
            <a:off x="5735960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8760296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8" name="Elbow Connector 77"/>
          <p:cNvCxnSpPr>
            <a:stCxn id="135" idx="3"/>
            <a:endCxn id="49" idx="1"/>
          </p:cNvCxnSpPr>
          <p:nvPr/>
        </p:nvCxnSpPr>
        <p:spPr bwMode="auto">
          <a:xfrm flipH="1">
            <a:off x="3431704" y="357289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79" name="Elbow Connector 78"/>
          <p:cNvCxnSpPr>
            <a:stCxn id="74" idx="3"/>
            <a:endCxn id="55" idx="1"/>
          </p:cNvCxnSpPr>
          <p:nvPr/>
        </p:nvCxnSpPr>
        <p:spPr bwMode="auto">
          <a:xfrm>
            <a:off x="5879977" y="4364979"/>
            <a:ext cx="576065" cy="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0" name="Elbow Connector 79"/>
          <p:cNvCxnSpPr>
            <a:stCxn id="75" idx="3"/>
            <a:endCxn id="119" idx="1"/>
          </p:cNvCxnSpPr>
          <p:nvPr/>
        </p:nvCxnSpPr>
        <p:spPr bwMode="auto">
          <a:xfrm flipH="1" flipV="1">
            <a:off x="8040216" y="3572941"/>
            <a:ext cx="864096" cy="792138"/>
          </a:xfrm>
          <a:prstGeom prst="bentConnector5">
            <a:avLst>
              <a:gd name="adj1" fmla="val -26455"/>
              <a:gd name="adj2" fmla="val 50000"/>
              <a:gd name="adj3" fmla="val 12645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88" name="Straight Arrow Connector 87"/>
          <p:cNvCxnSpPr>
            <a:stCxn id="50" idx="2"/>
          </p:cNvCxnSpPr>
          <p:nvPr/>
        </p:nvCxnSpPr>
        <p:spPr bwMode="auto">
          <a:xfrm>
            <a:off x="3935759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9" name="Straight Arrow Connector 88"/>
          <p:cNvCxnSpPr>
            <a:stCxn id="53" idx="2"/>
          </p:cNvCxnSpPr>
          <p:nvPr/>
        </p:nvCxnSpPr>
        <p:spPr bwMode="auto">
          <a:xfrm>
            <a:off x="4511823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0" name="Straight Arrow Connector 89"/>
          <p:cNvCxnSpPr>
            <a:stCxn id="56" idx="2"/>
          </p:cNvCxnSpPr>
          <p:nvPr/>
        </p:nvCxnSpPr>
        <p:spPr bwMode="auto">
          <a:xfrm>
            <a:off x="6960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59" idx="2"/>
          </p:cNvCxnSpPr>
          <p:nvPr/>
        </p:nvCxnSpPr>
        <p:spPr bwMode="auto">
          <a:xfrm>
            <a:off x="7536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54" idx="2"/>
          </p:cNvCxnSpPr>
          <p:nvPr/>
        </p:nvCxnSpPr>
        <p:spPr bwMode="auto">
          <a:xfrm>
            <a:off x="5087887" y="450902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Rectangle 118"/>
          <p:cNvSpPr/>
          <p:nvPr/>
        </p:nvSpPr>
        <p:spPr bwMode="auto">
          <a:xfrm>
            <a:off x="804021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861628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847226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904832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5" name="Rectangle 124"/>
          <p:cNvSpPr/>
          <p:nvPr/>
        </p:nvSpPr>
        <p:spPr bwMode="auto">
          <a:xfrm>
            <a:off x="9192344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6" name="Rectangle 125"/>
          <p:cNvSpPr/>
          <p:nvPr/>
        </p:nvSpPr>
        <p:spPr bwMode="auto">
          <a:xfrm>
            <a:off x="9624392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7" name="Rectangle 126"/>
          <p:cNvSpPr/>
          <p:nvPr/>
        </p:nvSpPr>
        <p:spPr bwMode="auto">
          <a:xfrm>
            <a:off x="10344472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2423592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2999656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2855640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3431704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575720" y="342895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4007768" y="342895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4151784" y="34289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7032104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7464152" y="256490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184752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227957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5591944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8184232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8616280" y="42210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9768408" y="342900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10200456" y="342900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7032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5879976" y="256490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6456040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35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703210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5159896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77" name="Straight Arrow Connector 76"/>
          <p:cNvCxnSpPr>
            <a:stCxn id="154" idx="2"/>
          </p:cNvCxnSpPr>
          <p:nvPr/>
        </p:nvCxnSpPr>
        <p:spPr bwMode="auto">
          <a:xfrm>
            <a:off x="5663952" y="45090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Straight Arrow Connector 80"/>
          <p:cNvCxnSpPr>
            <a:stCxn id="59" idx="2"/>
          </p:cNvCxnSpPr>
          <p:nvPr/>
        </p:nvCxnSpPr>
        <p:spPr bwMode="auto">
          <a:xfrm>
            <a:off x="7536160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56" idx="2"/>
          </p:cNvCxnSpPr>
          <p:nvPr/>
        </p:nvCxnSpPr>
        <p:spPr bwMode="auto">
          <a:xfrm>
            <a:off x="6960096" y="45090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34901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6" grpId="0" animBg="1"/>
      <p:bldP spid="70" grpId="0" animBg="1"/>
      <p:bldP spid="71" grpId="0" animBg="1"/>
      <p:bldP spid="72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>
            <a:stCxn id="114" idx="2"/>
            <a:endCxn id="37" idx="0"/>
          </p:cNvCxnSpPr>
          <p:nvPr/>
        </p:nvCxnSpPr>
        <p:spPr bwMode="auto">
          <a:xfrm>
            <a:off x="7248128" y="3356942"/>
            <a:ext cx="144016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6" idx="2"/>
            <a:endCxn id="43" idx="0"/>
          </p:cNvCxnSpPr>
          <p:nvPr/>
        </p:nvCxnSpPr>
        <p:spPr bwMode="auto">
          <a:xfrm>
            <a:off x="2495600" y="3356942"/>
            <a:ext cx="144016" cy="8639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>
            <a:stCxn id="5" idx="2"/>
            <a:endCxn id="13" idx="0"/>
          </p:cNvCxnSpPr>
          <p:nvPr/>
        </p:nvCxnSpPr>
        <p:spPr bwMode="auto">
          <a:xfrm>
            <a:off x="3071665" y="3356942"/>
            <a:ext cx="144015" cy="17280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9" idx="2"/>
            <a:endCxn id="19" idx="0"/>
          </p:cNvCxnSpPr>
          <p:nvPr/>
        </p:nvCxnSpPr>
        <p:spPr bwMode="auto">
          <a:xfrm>
            <a:off x="3647728" y="3356942"/>
            <a:ext cx="144016" cy="25922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traight Arrow Connector 124"/>
          <p:cNvCxnSpPr>
            <a:stCxn id="113" idx="2"/>
            <a:endCxn id="76" idx="0"/>
          </p:cNvCxnSpPr>
          <p:nvPr/>
        </p:nvCxnSpPr>
        <p:spPr bwMode="auto">
          <a:xfrm>
            <a:off x="7824192" y="3356942"/>
            <a:ext cx="144016" cy="17281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8" name="Straight Arrow Connector 127"/>
          <p:cNvCxnSpPr>
            <a:stCxn id="116" idx="2"/>
            <a:endCxn id="85" idx="0"/>
          </p:cNvCxnSpPr>
          <p:nvPr/>
        </p:nvCxnSpPr>
        <p:spPr bwMode="auto">
          <a:xfrm>
            <a:off x="8400256" y="3356942"/>
            <a:ext cx="144016" cy="2592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Case 4: delete key=37 (n=4)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5527E2E-4232-974B-BDA2-E92700E9B1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2567609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999656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42359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197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57572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5178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423592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855639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999655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14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575719" y="50850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31703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07767" y="50850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431704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575720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22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151784" y="59491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007768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83832" y="59491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727848" y="50849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303912" y="59491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8" name="Elbow Connector 27"/>
          <p:cNvCxnSpPr>
            <a:stCxn id="49" idx="3"/>
            <a:endCxn id="11" idx="1"/>
          </p:cNvCxnSpPr>
          <p:nvPr/>
        </p:nvCxnSpPr>
        <p:spPr bwMode="auto">
          <a:xfrm flipH="1">
            <a:off x="2423592" y="4364879"/>
            <a:ext cx="1872208" cy="8641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29" name="Elbow Connector 28"/>
          <p:cNvCxnSpPr>
            <a:stCxn id="26" idx="3"/>
            <a:endCxn id="68" idx="1"/>
          </p:cNvCxnSpPr>
          <p:nvPr/>
        </p:nvCxnSpPr>
        <p:spPr bwMode="auto">
          <a:xfrm flipH="1">
            <a:off x="2999656" y="5228975"/>
            <a:ext cx="1872208" cy="8641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0" name="Elbow Connector 29"/>
          <p:cNvCxnSpPr>
            <a:stCxn id="27" idx="3"/>
            <a:endCxn id="36" idx="1"/>
          </p:cNvCxnSpPr>
          <p:nvPr/>
        </p:nvCxnSpPr>
        <p:spPr bwMode="auto">
          <a:xfrm flipV="1">
            <a:off x="5447928" y="4364979"/>
            <a:ext cx="1152128" cy="17281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31" name="Straight Arrow Connector 30"/>
          <p:cNvCxnSpPr>
            <a:stCxn id="12" idx="2"/>
          </p:cNvCxnSpPr>
          <p:nvPr/>
        </p:nvCxnSpPr>
        <p:spPr bwMode="auto">
          <a:xfrm>
            <a:off x="2927647" y="5373016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15" idx="2"/>
          </p:cNvCxnSpPr>
          <p:nvPr/>
        </p:nvCxnSpPr>
        <p:spPr bwMode="auto">
          <a:xfrm>
            <a:off x="3503711" y="53730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8" idx="2"/>
          </p:cNvCxnSpPr>
          <p:nvPr/>
        </p:nvCxnSpPr>
        <p:spPr bwMode="auto">
          <a:xfrm>
            <a:off x="3503712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>
            <a:stCxn id="21" idx="2"/>
          </p:cNvCxnSpPr>
          <p:nvPr/>
        </p:nvCxnSpPr>
        <p:spPr bwMode="auto">
          <a:xfrm>
            <a:off x="4079776" y="62371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45" idx="2"/>
          </p:cNvCxnSpPr>
          <p:nvPr/>
        </p:nvCxnSpPr>
        <p:spPr bwMode="auto">
          <a:xfrm>
            <a:off x="2927648" y="4508920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6600056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7176120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26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7032104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7608168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752184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8184232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8904312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423592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999656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855640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431704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575720" y="42209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007768" y="42209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51784" y="42208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2958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4727848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847528" y="42209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279576" y="422098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151784" y="50850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583832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727848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159896" y="59491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8328248" y="422103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8760296" y="4221038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4583832" y="50850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719736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>
            <a:off x="2999656" y="59491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143672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7176120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7752184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37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7608168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8184232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8328248" y="508513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8760296" y="508513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9480376" y="50851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Rectangle 81"/>
          <p:cNvSpPr/>
          <p:nvPr/>
        </p:nvSpPr>
        <p:spPr bwMode="auto">
          <a:xfrm>
            <a:off x="8904312" y="50851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3" name="Rectangle 82"/>
          <p:cNvSpPr/>
          <p:nvPr/>
        </p:nvSpPr>
        <p:spPr bwMode="auto">
          <a:xfrm>
            <a:off x="9336360" y="5085184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7752184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8328248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45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8184232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8760296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8904312" y="594923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9336360" y="594923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0" name="Rectangle 89"/>
          <p:cNvSpPr/>
          <p:nvPr/>
        </p:nvSpPr>
        <p:spPr bwMode="auto">
          <a:xfrm>
            <a:off x="10056440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1" name="Rectangle 90"/>
          <p:cNvSpPr/>
          <p:nvPr/>
        </p:nvSpPr>
        <p:spPr bwMode="auto">
          <a:xfrm>
            <a:off x="9480376" y="594928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9912424" y="594928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93" name="Elbow Connector 92"/>
          <p:cNvCxnSpPr>
            <a:stCxn id="42" idx="3"/>
            <a:endCxn id="75" idx="1"/>
          </p:cNvCxnSpPr>
          <p:nvPr/>
        </p:nvCxnSpPr>
        <p:spPr bwMode="auto">
          <a:xfrm flipH="1">
            <a:off x="7176120" y="4365029"/>
            <a:ext cx="1872208" cy="86409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cxnSp>
        <p:nvCxnSpPr>
          <p:cNvPr id="96" name="Elbow Connector 95"/>
          <p:cNvCxnSpPr>
            <a:stCxn id="81" idx="3"/>
            <a:endCxn id="84" idx="1"/>
          </p:cNvCxnSpPr>
          <p:nvPr/>
        </p:nvCxnSpPr>
        <p:spPr bwMode="auto">
          <a:xfrm flipH="1">
            <a:off x="7752184" y="5229175"/>
            <a:ext cx="1872208" cy="864046"/>
          </a:xfrm>
          <a:prstGeom prst="bentConnector5">
            <a:avLst>
              <a:gd name="adj1" fmla="val -12210"/>
              <a:gd name="adj2" fmla="val 50000"/>
              <a:gd name="adj3" fmla="val 112210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12" name="Rectangle 111"/>
          <p:cNvSpPr/>
          <p:nvPr/>
        </p:nvSpPr>
        <p:spPr bwMode="auto">
          <a:xfrm>
            <a:off x="7320137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7752184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7176120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8472264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8328248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8904312" y="306896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9048328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9480376" y="3069010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8472264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7896200" y="306901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cxnSp>
        <p:nvCxnSpPr>
          <p:cNvPr id="133" name="Straight Arrow Connector 132"/>
          <p:cNvCxnSpPr>
            <a:stCxn id="55" idx="2"/>
          </p:cNvCxnSpPr>
          <p:nvPr/>
        </p:nvCxnSpPr>
        <p:spPr bwMode="auto">
          <a:xfrm>
            <a:off x="2351584" y="4508970"/>
            <a:ext cx="0" cy="2160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6" name="Straight Arrow Connector 135"/>
          <p:cNvCxnSpPr>
            <a:stCxn id="86" idx="2"/>
          </p:cNvCxnSpPr>
          <p:nvPr/>
        </p:nvCxnSpPr>
        <p:spPr bwMode="auto">
          <a:xfrm>
            <a:off x="8256240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traight Arrow Connector 136"/>
          <p:cNvCxnSpPr>
            <a:stCxn id="87" idx="2"/>
          </p:cNvCxnSpPr>
          <p:nvPr/>
        </p:nvCxnSpPr>
        <p:spPr bwMode="auto">
          <a:xfrm>
            <a:off x="8832304" y="6237212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8" name="Straight Arrow Connector 137"/>
          <p:cNvCxnSpPr>
            <a:stCxn id="77" idx="2"/>
          </p:cNvCxnSpPr>
          <p:nvPr/>
        </p:nvCxnSpPr>
        <p:spPr bwMode="auto">
          <a:xfrm>
            <a:off x="7680176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9" name="Straight Arrow Connector 138"/>
          <p:cNvCxnSpPr>
            <a:stCxn id="78" idx="2"/>
          </p:cNvCxnSpPr>
          <p:nvPr/>
        </p:nvCxnSpPr>
        <p:spPr bwMode="auto">
          <a:xfrm>
            <a:off x="8256240" y="5373116"/>
            <a:ext cx="0" cy="2161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0" name="Straight Arrow Connector 139"/>
          <p:cNvCxnSpPr>
            <a:stCxn id="38" idx="2"/>
          </p:cNvCxnSpPr>
          <p:nvPr/>
        </p:nvCxnSpPr>
        <p:spPr bwMode="auto">
          <a:xfrm>
            <a:off x="7104112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1" name="Straight Arrow Connector 140"/>
          <p:cNvCxnSpPr>
            <a:stCxn id="39" idx="2"/>
          </p:cNvCxnSpPr>
          <p:nvPr/>
        </p:nvCxnSpPr>
        <p:spPr bwMode="auto">
          <a:xfrm>
            <a:off x="7680176" y="4508970"/>
            <a:ext cx="0" cy="2161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0" name="Rectangle 149"/>
          <p:cNvSpPr/>
          <p:nvPr/>
        </p:nvSpPr>
        <p:spPr bwMode="auto">
          <a:xfrm>
            <a:off x="4871865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5303912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2" name="Rectangle 151"/>
          <p:cNvSpPr/>
          <p:nvPr/>
        </p:nvSpPr>
        <p:spPr bwMode="auto">
          <a:xfrm>
            <a:off x="4727848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3" name="Rectangle 152"/>
          <p:cNvSpPr/>
          <p:nvPr/>
        </p:nvSpPr>
        <p:spPr bwMode="auto">
          <a:xfrm>
            <a:off x="6023992" y="191683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5879976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5" name="Rectangle 154"/>
          <p:cNvSpPr/>
          <p:nvPr/>
        </p:nvSpPr>
        <p:spPr bwMode="auto">
          <a:xfrm>
            <a:off x="6456040" y="191683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6600056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7032104" y="1916882"/>
            <a:ext cx="144016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6023992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5447928" y="191688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60" name="Straight Arrow Connector 159"/>
          <p:cNvCxnSpPr>
            <a:stCxn id="152" idx="2"/>
            <a:endCxn id="69" idx="0"/>
          </p:cNvCxnSpPr>
          <p:nvPr/>
        </p:nvCxnSpPr>
        <p:spPr bwMode="auto">
          <a:xfrm flipH="1">
            <a:off x="3359696" y="2204814"/>
            <a:ext cx="1440160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3" name="Straight Arrow Connector 162"/>
          <p:cNvCxnSpPr>
            <a:stCxn id="151" idx="2"/>
            <a:endCxn id="121" idx="0"/>
          </p:cNvCxnSpPr>
          <p:nvPr/>
        </p:nvCxnSpPr>
        <p:spPr bwMode="auto">
          <a:xfrm>
            <a:off x="5375920" y="2204814"/>
            <a:ext cx="2736304" cy="8641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6" name="Rectangle 175"/>
          <p:cNvSpPr/>
          <p:nvPr/>
        </p:nvSpPr>
        <p:spPr bwMode="auto">
          <a:xfrm>
            <a:off x="7752184" y="50851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752184" y="42210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cxnSp>
        <p:nvCxnSpPr>
          <p:cNvPr id="178" name="Straight Arrow Connector 177"/>
          <p:cNvCxnSpPr>
            <a:stCxn id="41" idx="2"/>
          </p:cNvCxnSpPr>
          <p:nvPr/>
        </p:nvCxnSpPr>
        <p:spPr bwMode="auto">
          <a:xfrm>
            <a:off x="8256240" y="4508970"/>
            <a:ext cx="0" cy="216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0" name="Elbow Connector 179"/>
          <p:cNvCxnSpPr>
            <a:stCxn id="42" idx="3"/>
            <a:endCxn id="84" idx="1"/>
          </p:cNvCxnSpPr>
          <p:nvPr/>
        </p:nvCxnSpPr>
        <p:spPr bwMode="auto">
          <a:xfrm flipH="1">
            <a:off x="7752184" y="4365029"/>
            <a:ext cx="1296144" cy="1728192"/>
          </a:xfrm>
          <a:prstGeom prst="bentConnector5">
            <a:avLst>
              <a:gd name="adj1" fmla="val -17637"/>
              <a:gd name="adj2" fmla="val 50000"/>
              <a:gd name="adj3" fmla="val 117637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/>
            <a:tailEnd type="arrow"/>
          </a:ln>
          <a:effectLst/>
        </p:spPr>
      </p:cxnSp>
      <p:sp>
        <p:nvSpPr>
          <p:cNvPr id="183" name="Rectangle 182"/>
          <p:cNvSpPr/>
          <p:nvPr/>
        </p:nvSpPr>
        <p:spPr bwMode="auto">
          <a:xfrm>
            <a:off x="78962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73201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cxnSp>
        <p:nvCxnSpPr>
          <p:cNvPr id="185" name="Straight Arrow Connector 184"/>
          <p:cNvCxnSpPr>
            <a:stCxn id="113" idx="2"/>
            <a:endCxn id="85" idx="0"/>
          </p:cNvCxnSpPr>
          <p:nvPr/>
        </p:nvCxnSpPr>
        <p:spPr bwMode="auto">
          <a:xfrm>
            <a:off x="7824192" y="3356942"/>
            <a:ext cx="720080" cy="25922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8" name="Rectangle 187"/>
          <p:cNvSpPr/>
          <p:nvPr/>
        </p:nvSpPr>
        <p:spPr bwMode="auto">
          <a:xfrm>
            <a:off x="4295800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3719736" y="3068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25</a:t>
            </a:r>
          </a:p>
        </p:txBody>
      </p:sp>
      <p:cxnSp>
        <p:nvCxnSpPr>
          <p:cNvPr id="190" name="Straight Arrow Connector 189"/>
          <p:cNvCxnSpPr>
            <a:stCxn id="10" idx="2"/>
            <a:endCxn id="37" idx="0"/>
          </p:cNvCxnSpPr>
          <p:nvPr/>
        </p:nvCxnSpPr>
        <p:spPr bwMode="auto">
          <a:xfrm>
            <a:off x="4223792" y="3356942"/>
            <a:ext cx="3168352" cy="86404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53" idx="2"/>
            <a:endCxn id="85" idx="0"/>
          </p:cNvCxnSpPr>
          <p:nvPr/>
        </p:nvCxnSpPr>
        <p:spPr bwMode="auto">
          <a:xfrm>
            <a:off x="4799856" y="3356992"/>
            <a:ext cx="3744416" cy="259223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2135560" y="2636912"/>
            <a:ext cx="12795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new root</a:t>
            </a:r>
          </a:p>
        </p:txBody>
      </p:sp>
    </p:spTree>
    <p:extLst>
      <p:ext uri="{BB962C8B-B14F-4D97-AF65-F5344CB8AC3E}">
        <p14:creationId xmlns:p14="http://schemas.microsoft.com/office/powerpoint/2010/main" val="132865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76" grpId="0" animBg="1"/>
      <p:bldP spid="176" grpId="1" animBg="1"/>
      <p:bldP spid="177" grpId="0" animBg="1"/>
      <p:bldP spid="183" grpId="0" animBg="1"/>
      <p:bldP spid="183" grpId="1" animBg="1"/>
      <p:bldP spid="184" grpId="0" animBg="1"/>
      <p:bldP spid="184" grpId="1" animBg="1"/>
      <p:bldP spid="188" grpId="0" animBg="1"/>
      <p:bldP spid="189" grpId="0" animBg="1"/>
      <p:bldP spid="197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B+tree deletions in practice</a:t>
            </a:r>
          </a:p>
        </p:txBody>
      </p:sp>
      <p:sp>
        <p:nvSpPr>
          <p:cNvPr id="117766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Often, coalescing is not implemented</a:t>
            </a:r>
          </a:p>
          <a:p>
            <a:pPr lvl="1"/>
            <a:r>
              <a:rPr lang="en-US" dirty="0"/>
              <a:t>Too hard and not worth it!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1F9640-18AD-0545-B8AF-1D549D862C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7104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B-trees versus static indexed sequential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B-trees consume more space</a:t>
            </a:r>
          </a:p>
          <a:p>
            <a:pPr lvl="1"/>
            <a:r>
              <a:rPr lang="en-US" dirty="0"/>
              <a:t>Blocks are not contiguous</a:t>
            </a:r>
          </a:p>
          <a:p>
            <a:pPr lvl="1"/>
            <a:r>
              <a:rPr lang="en-US" dirty="0"/>
              <a:t>Fewer disk accesses for static indexes, even allowing for </a:t>
            </a:r>
            <a:r>
              <a:rPr lang="en-US" dirty="0" err="1"/>
              <a:t>reorganisation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Concurrency control is harder in B-trees</a:t>
            </a:r>
          </a:p>
          <a:p>
            <a:pPr marL="0" indent="0">
              <a:buNone/>
            </a:pPr>
            <a:r>
              <a:rPr lang="en-US" i="1" dirty="0"/>
              <a:t>but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DBA does not know:</a:t>
            </a:r>
          </a:p>
          <a:p>
            <a:pPr lvl="1"/>
            <a:r>
              <a:rPr lang="en-US" dirty="0"/>
              <a:t>when to </a:t>
            </a:r>
            <a:r>
              <a:rPr lang="en-US" dirty="0" err="1"/>
              <a:t>reorganise</a:t>
            </a:r>
            <a:endParaRPr lang="en-US" dirty="0"/>
          </a:p>
          <a:p>
            <a:pPr lvl="1"/>
            <a:r>
              <a:rPr lang="en-US" dirty="0"/>
              <a:t>how full to load pages of new index</a:t>
            </a:r>
          </a:p>
          <a:p>
            <a:pPr lvl="1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E0612-83BB-FA4E-8E50-32CA558DC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576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</a:t>
            </a:r>
          </a:p>
        </p:txBody>
      </p:sp>
    </p:spTree>
    <p:extLst>
      <p:ext uri="{BB962C8B-B14F-4D97-AF65-F5344CB8AC3E}">
        <p14:creationId xmlns:p14="http://schemas.microsoft.com/office/powerpoint/2010/main" val="411170853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Main memory hash table</a:t>
            </a:r>
          </a:p>
          <a:p>
            <a:pPr lvl="1"/>
            <a:r>
              <a:rPr lang="en-US" i="1" dirty="0"/>
              <a:t>Hash function </a:t>
            </a:r>
            <a:r>
              <a:rPr lang="en-US" dirty="0"/>
              <a:t>h() takes a key and computes an integer value</a:t>
            </a:r>
          </a:p>
          <a:p>
            <a:pPr lvl="1"/>
            <a:r>
              <a:rPr lang="en-US" dirty="0"/>
              <a:t>Value is used to select a bucket from a </a:t>
            </a:r>
            <a:r>
              <a:rPr lang="en-US" i="1" dirty="0"/>
              <a:t>bucket array</a:t>
            </a:r>
          </a:p>
          <a:p>
            <a:pPr lvl="1"/>
            <a:r>
              <a:rPr lang="en-US" dirty="0"/>
              <a:t>Bucket array contains linked lists of records</a:t>
            </a:r>
          </a:p>
          <a:p>
            <a:pPr marL="0" indent="0">
              <a:buNone/>
            </a:pPr>
            <a:r>
              <a:rPr lang="en-US" dirty="0"/>
              <a:t>Secondary storage hash table</a:t>
            </a:r>
          </a:p>
          <a:p>
            <a:pPr lvl="1"/>
            <a:r>
              <a:rPr lang="en-US" dirty="0"/>
              <a:t>Stores many more records than a main memory hash table</a:t>
            </a:r>
          </a:p>
          <a:p>
            <a:pPr lvl="1"/>
            <a:r>
              <a:rPr lang="en-US" dirty="0"/>
              <a:t>Bucket array consists of disk blocks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F17D809-249E-0849-9457-B5EFC9CED0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77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Files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Tuples of a relation are sorted by their primary key</a:t>
            </a:r>
          </a:p>
          <a:p>
            <a:r>
              <a:rPr lang="en-US" dirty="0"/>
              <a:t>Tuples are then distributed among blocks in that order</a:t>
            </a:r>
          </a:p>
          <a:p>
            <a:r>
              <a:rPr lang="en-US" dirty="0"/>
              <a:t>Common to leave free space in each block to allow for later insertions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</p:spTree>
    <p:extLst>
      <p:ext uri="{BB962C8B-B14F-4D97-AF65-F5344CB8AC3E}">
        <p14:creationId xmlns:p14="http://schemas.microsoft.com/office/powerpoint/2010/main" val="13076537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Hashing approach #1</a:t>
            </a:r>
          </a:p>
        </p:txBody>
      </p:sp>
      <p:sp>
        <p:nvSpPr>
          <p:cNvPr id="6153" name="Rectangle 18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 function calculates block pointer directly, or as offset from first block</a:t>
            </a:r>
          </a:p>
          <a:p>
            <a:r>
              <a:rPr lang="en-US" dirty="0">
                <a:latin typeface="Lucida Sans" panose="020B0602030504020204" pitchFamily="34" charset="77"/>
                <a:cs typeface="Georgia"/>
              </a:rPr>
              <a:t>Requires bucket blocks to be in fixed, consecutive locations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E9C91-84E2-7642-800F-B9FFD47278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6160" name="Text Box 25"/>
          <p:cNvSpPr txBox="1">
            <a:spLocks noChangeArrowheads="1"/>
          </p:cNvSpPr>
          <p:nvPr/>
        </p:nvSpPr>
        <p:spPr bwMode="auto">
          <a:xfrm>
            <a:off x="5467677" y="4365104"/>
            <a:ext cx="17828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key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r>
              <a:rPr lang="en-US" sz="2000" dirty="0">
                <a:latin typeface="Lucida Sans" panose="020B0602030504020204" pitchFamily="34" charset="77"/>
                <a:cs typeface="Georgia"/>
              </a:rPr>
              <a:t> h(key)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9336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336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336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9336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8368" y="4149080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cxnSp>
        <p:nvCxnSpPr>
          <p:cNvPr id="10" name="Elbow Connector 9"/>
          <p:cNvCxnSpPr>
            <a:stCxn id="6160" idx="3"/>
            <a:endCxn id="22" idx="1"/>
          </p:cNvCxnSpPr>
          <p:nvPr/>
        </p:nvCxnSpPr>
        <p:spPr bwMode="auto">
          <a:xfrm flipV="1">
            <a:off x="7250537" y="3933056"/>
            <a:ext cx="2085823" cy="632103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8996006" y="1772816"/>
            <a:ext cx="11576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</p:spTree>
    <p:extLst>
      <p:ext uri="{BB962C8B-B14F-4D97-AF65-F5344CB8AC3E}">
        <p14:creationId xmlns:p14="http://schemas.microsoft.com/office/powerpoint/2010/main" val="409779410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Hashing approach #2</a:t>
            </a:r>
          </a:p>
        </p:txBody>
      </p:sp>
      <p:sp>
        <p:nvSpPr>
          <p:cNvPr id="6153" name="Rectangle 18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  <a:cs typeface="Georgia"/>
              </a:rPr>
              <a:t>Hash function calculates offset in array of block pointers (directory)</a:t>
            </a:r>
          </a:p>
          <a:p>
            <a:r>
              <a:rPr lang="en-US" dirty="0">
                <a:latin typeface="Lucida Sans" panose="020B0602030504020204" pitchFamily="34" charset="77"/>
                <a:cs typeface="Georgia"/>
              </a:rPr>
              <a:t>Used for “secondary” search keys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DD3-CF9B-8141-A48B-025302B9CCC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E02C58-507D-D341-9EDD-7162130DED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184232" y="40050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184232" y="42930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8184232" y="45811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184232" y="371703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8184232" y="28529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8184232" y="31409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8184232" y="342900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184232" y="25649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5467677" y="4365104"/>
            <a:ext cx="17828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key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r>
              <a:rPr lang="en-US" sz="2000" dirty="0">
                <a:latin typeface="Lucida Sans" panose="020B0602030504020204" pitchFamily="34" charset="77"/>
                <a:cs typeface="Georgia"/>
              </a:rPr>
              <a:t> h(key)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9336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9336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9336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336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408368" y="4149080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cxnSp>
        <p:nvCxnSpPr>
          <p:cNvPr id="35" name="Elbow Connector 34"/>
          <p:cNvCxnSpPr>
            <a:stCxn id="29" idx="3"/>
            <a:endCxn id="15" idx="1"/>
          </p:cNvCxnSpPr>
          <p:nvPr/>
        </p:nvCxnSpPr>
        <p:spPr bwMode="auto">
          <a:xfrm flipV="1">
            <a:off x="7250537" y="3861048"/>
            <a:ext cx="933695" cy="704111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 Box 25"/>
          <p:cNvSpPr txBox="1">
            <a:spLocks noChangeArrowheads="1"/>
          </p:cNvSpPr>
          <p:nvPr/>
        </p:nvSpPr>
        <p:spPr bwMode="auto">
          <a:xfrm>
            <a:off x="8996006" y="1772816"/>
            <a:ext cx="11576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  <p:cxnSp>
        <p:nvCxnSpPr>
          <p:cNvPr id="5" name="Straight Arrow Connector 4"/>
          <p:cNvCxnSpPr>
            <a:stCxn id="19" idx="3"/>
            <a:endCxn id="30" idx="1"/>
          </p:cNvCxnSpPr>
          <p:nvPr/>
        </p:nvCxnSpPr>
        <p:spPr bwMode="auto">
          <a:xfrm flipV="1">
            <a:off x="8472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16" idx="3"/>
            <a:endCxn id="31" idx="1"/>
          </p:cNvCxnSpPr>
          <p:nvPr/>
        </p:nvCxnSpPr>
        <p:spPr bwMode="auto">
          <a:xfrm>
            <a:off x="8472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17" idx="3"/>
            <a:endCxn id="32" idx="1"/>
          </p:cNvCxnSpPr>
          <p:nvPr/>
        </p:nvCxnSpPr>
        <p:spPr bwMode="auto">
          <a:xfrm>
            <a:off x="8472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>
            <a:stCxn id="14" idx="3"/>
            <a:endCxn id="33" idx="1"/>
          </p:cNvCxnSpPr>
          <p:nvPr/>
        </p:nvCxnSpPr>
        <p:spPr bwMode="auto">
          <a:xfrm>
            <a:off x="8472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 Box 25"/>
          <p:cNvSpPr txBox="1">
            <a:spLocks noChangeArrowheads="1"/>
          </p:cNvSpPr>
          <p:nvPr/>
        </p:nvSpPr>
        <p:spPr bwMode="auto">
          <a:xfrm>
            <a:off x="7633339" y="1772816"/>
            <a:ext cx="12907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directory</a:t>
            </a:r>
          </a:p>
        </p:txBody>
      </p:sp>
    </p:spTree>
    <p:extLst>
      <p:ext uri="{BB962C8B-B14F-4D97-AF65-F5344CB8AC3E}">
        <p14:creationId xmlns:p14="http://schemas.microsoft.com/office/powerpoint/2010/main" val="39024813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hash function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Key = </a:t>
            </a:r>
            <a:r>
              <a:rPr lang="ja-JP" altLang="en-US" dirty="0"/>
              <a:t>‘</a:t>
            </a:r>
            <a:r>
              <a:rPr lang="en-US" dirty="0"/>
              <a:t>x1 x2 … </a:t>
            </a:r>
            <a:r>
              <a:rPr lang="en-US" dirty="0" err="1"/>
              <a:t>xn</a:t>
            </a:r>
            <a:r>
              <a:rPr lang="ja-JP" altLang="en-US" dirty="0"/>
              <a:t>’</a:t>
            </a:r>
            <a:r>
              <a:rPr lang="en-US" dirty="0"/>
              <a:t>   (n byte character string),  b buckets</a:t>
            </a:r>
          </a:p>
          <a:p>
            <a:pPr marL="0" indent="0">
              <a:buNone/>
            </a:pPr>
            <a:r>
              <a:rPr lang="en-US" dirty="0"/>
              <a:t>h:  add x1 + x2 + ….. </a:t>
            </a:r>
            <a:r>
              <a:rPr lang="en-US" dirty="0" err="1"/>
              <a:t>xn</a:t>
            </a:r>
            <a:r>
              <a:rPr lang="en-US" dirty="0"/>
              <a:t>, compute sum modulo b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 a particularly good function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Good hash function has the same expected number of keys per bucket for each 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44F6DE5-3A24-5D45-A8A8-8908949855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8926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Buckets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30D0E6-BDF5-114D-92E0-4E0B0537632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Do we keep keys sorted?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Yes, if CPU time is critical and inserts/deletes are relatively infrequent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79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records per bucket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3397B7-663D-E14F-B8E5-AE263A3005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6361856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Hashing example</a:t>
            </a:r>
            <a:endParaRPr lang="en-US" dirty="0"/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a, b, c, d</a:t>
            </a:r>
          </a:p>
          <a:p>
            <a:pPr lvl="1"/>
            <a:r>
              <a:rPr lang="en-US" dirty="0"/>
              <a:t>h(a) = 1</a:t>
            </a:r>
          </a:p>
          <a:p>
            <a:pPr lvl="1"/>
            <a:r>
              <a:rPr lang="en-US" dirty="0"/>
              <a:t>h(b) = 2</a:t>
            </a:r>
          </a:p>
          <a:p>
            <a:pPr lvl="1"/>
            <a:r>
              <a:rPr lang="en-US" dirty="0"/>
              <a:t>h(c) = 1</a:t>
            </a:r>
          </a:p>
          <a:p>
            <a:pPr lvl="1"/>
            <a:r>
              <a:rPr lang="en-US" dirty="0"/>
              <a:t>h(d) = 0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44ECD4-5074-2A4A-9BC0-5264DF45F9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3339641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Overflow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e</a:t>
            </a:r>
          </a:p>
          <a:p>
            <a:pPr lvl="1"/>
            <a:r>
              <a:rPr lang="en-US" dirty="0"/>
              <a:t>h(e) = 1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F46144-74D3-3149-9764-0702AA5B3A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551821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551821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551821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0703949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9263725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8480682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Deletion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Delete e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BDD9AB-A9A3-8D44-AF9D-2A588A39AD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551821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551821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551821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0703949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9263725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90548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Deletion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Delete f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(move g up)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93DA07-671F-BE4E-ADDE-AAE4468EA2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f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9551821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9551821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9551821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10703949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25" idx="3"/>
            <a:endCxn id="40" idx="1"/>
          </p:cNvCxnSpPr>
          <p:nvPr/>
        </p:nvCxnSpPr>
        <p:spPr bwMode="auto">
          <a:xfrm>
            <a:off x="9263725" y="3428984"/>
            <a:ext cx="288096" cy="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Rectangle 43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3389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example: Deletion</a:t>
            </a:r>
          </a:p>
        </p:txBody>
      </p:sp>
      <p:sp>
        <p:nvSpPr>
          <p:cNvPr id="39" name="Content Placeholder 3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Delete c</a:t>
            </a:r>
          </a:p>
          <a:p>
            <a:pPr marL="0" indent="0">
              <a:buNone/>
            </a:pPr>
            <a:r>
              <a:rPr lang="en-US" dirty="0"/>
              <a:t>(move d from overflow block)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F0598-ECD9-F949-98D2-E71D13BFAF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7823597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823597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823597" y="256490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8975725" y="256490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7823597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8975725" y="328498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823597" y="400506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823597" y="42930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823597" y="400506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8975725" y="400506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823597" y="472514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g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7823597" y="50131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7823597" y="472514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8975725" y="4725144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3557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63557" y="317290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463557" y="393305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63558" y="465313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7823597" y="35730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7823597" y="3284984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5575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 Index or Not To Index?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Maintaining an index costs processor time</a:t>
            </a:r>
          </a:p>
          <a:p>
            <a:pPr lvl="1"/>
            <a:r>
              <a:rPr lang="en-GB" dirty="0"/>
              <a:t>When entries are added, index must be updated</a:t>
            </a:r>
          </a:p>
          <a:p>
            <a:pPr lvl="1"/>
            <a:r>
              <a:rPr lang="en-GB" dirty="0"/>
              <a:t>Index must be maintained to make good use of resources</a:t>
            </a:r>
          </a:p>
          <a:p>
            <a:r>
              <a:rPr lang="en-GB" dirty="0"/>
              <a:t>There is a trade off between:</a:t>
            </a:r>
          </a:p>
          <a:p>
            <a:pPr lvl="1"/>
            <a:r>
              <a:rPr lang="en-GB" dirty="0"/>
              <a:t>Rapid access when retrieving data</a:t>
            </a:r>
          </a:p>
          <a:p>
            <a:pPr lvl="1"/>
            <a:r>
              <a:rPr lang="en-GB" dirty="0"/>
              <a:t>Speed of updating the database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229C51-996E-B14F-BB1F-873AEC24E5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5041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Rule of thumb: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4D70B4-59EA-1C4F-AF1C-3AF7E272351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Space </a:t>
            </a:r>
            <a:r>
              <a:rPr lang="en-US" dirty="0" err="1"/>
              <a:t>utilisation</a:t>
            </a:r>
            <a:r>
              <a:rPr lang="en-US" dirty="0"/>
              <a:t> should be between 50% and 80%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Utilisation</a:t>
            </a:r>
            <a:r>
              <a:rPr lang="en-US" dirty="0"/>
              <a:t> = #keys used / total #keys that fit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If &lt; 50%, wasting space</a:t>
            </a:r>
          </a:p>
          <a:p>
            <a:pPr marL="0" indent="0">
              <a:buNone/>
            </a:pPr>
            <a:r>
              <a:rPr lang="en-US" dirty="0"/>
              <a:t>If &gt; 80%, overflows significant				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Depends on how good hash function is and on #keys/bucket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sz="quarter" idx="15"/>
          </p:nvPr>
        </p:nvSpPr>
        <p:spPr>
          <a:xfrm>
            <a:off x="623888" y="6381750"/>
            <a:ext cx="10944225" cy="386054"/>
          </a:xfrm>
        </p:spPr>
        <p:txBody>
          <a:bodyPr/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76129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cope with growth?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0B7395-AFBF-764F-9E29-E6FE51E3F8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Overflows and reorganizations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Dynamic hashing</a:t>
            </a:r>
          </a:p>
          <a:p>
            <a:pPr lvl="1"/>
            <a:r>
              <a:rPr lang="en-US" dirty="0"/>
              <a:t>Extensible</a:t>
            </a:r>
          </a:p>
          <a:p>
            <a:pPr lvl="1"/>
            <a:r>
              <a:rPr lang="en-US" dirty="0"/>
              <a:t>Linear</a:t>
            </a:r>
          </a:p>
          <a:p>
            <a:endParaRPr lang="en-US" dirty="0"/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32480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of b bits output by hash function,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18389-64D2-AA4A-B93F-1A85A574D0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586" name="AutoShape 8"/>
          <p:cNvSpPr>
            <a:spLocks/>
          </p:cNvSpPr>
          <p:nvPr/>
        </p:nvSpPr>
        <p:spPr bwMode="auto">
          <a:xfrm rot="5400000">
            <a:off x="788781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12025" y="3284984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320136" y="3284984"/>
            <a:ext cx="2880320" cy="360040"/>
            <a:chOff x="1475656" y="4869160"/>
            <a:chExt cx="2880320" cy="360040"/>
          </a:xfrm>
        </p:grpSpPr>
        <p:sp>
          <p:nvSpPr>
            <p:cNvPr id="13" name="Rectangle 12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896201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16280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7320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7536566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Combines two ideas: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of b bits output by hash function,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a directory</a:t>
            </a:r>
          </a:p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923B2B5-1260-0C42-9F9F-28C5E85D47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8184232" y="400506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8184232" y="429309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8184232" y="458112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184232" y="371703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184232" y="28529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184232" y="314096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184232" y="342900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184232" y="256490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9336360" y="220486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9336360" y="292494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336360" y="3645024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9336360" y="4653136"/>
            <a:ext cx="576064" cy="5760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408368" y="4149080"/>
            <a:ext cx="4299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...</a:t>
            </a:r>
          </a:p>
        </p:txBody>
      </p:sp>
      <p:cxnSp>
        <p:nvCxnSpPr>
          <p:cNvPr id="18" name="Elbow Connector 17"/>
          <p:cNvCxnSpPr>
            <a:stCxn id="23" idx="3"/>
            <a:endCxn id="11" idx="1"/>
          </p:cNvCxnSpPr>
          <p:nvPr/>
        </p:nvCxnSpPr>
        <p:spPr bwMode="auto">
          <a:xfrm>
            <a:off x="7342154" y="3197008"/>
            <a:ext cx="842078" cy="376009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2" idx="3"/>
            <a:endCxn id="13" idx="1"/>
          </p:cNvCxnSpPr>
          <p:nvPr/>
        </p:nvCxnSpPr>
        <p:spPr bwMode="auto">
          <a:xfrm flipV="1">
            <a:off x="8472264" y="2492896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9" idx="3"/>
            <a:endCxn id="14" idx="1"/>
          </p:cNvCxnSpPr>
          <p:nvPr/>
        </p:nvCxnSpPr>
        <p:spPr bwMode="auto">
          <a:xfrm>
            <a:off x="8472264" y="2996952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10" idx="3"/>
            <a:endCxn id="15" idx="1"/>
          </p:cNvCxnSpPr>
          <p:nvPr/>
        </p:nvCxnSpPr>
        <p:spPr bwMode="auto">
          <a:xfrm>
            <a:off x="8472264" y="3284984"/>
            <a:ext cx="864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3"/>
            <a:endCxn id="16" idx="1"/>
          </p:cNvCxnSpPr>
          <p:nvPr/>
        </p:nvCxnSpPr>
        <p:spPr bwMode="auto">
          <a:xfrm>
            <a:off x="8472264" y="4725144"/>
            <a:ext cx="864096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096000" y="2996952"/>
            <a:ext cx="124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h(k)[</a:t>
            </a:r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r>
              <a:rPr lang="en-US" sz="2000" dirty="0">
                <a:latin typeface="Lucida Sans" panose="020B0602030504020204" pitchFamily="34" charset="77"/>
                <a:cs typeface="Georgia"/>
              </a:rPr>
              <a:t>]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8996006" y="1772816"/>
            <a:ext cx="11576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buckets</a:t>
            </a: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633339" y="1772816"/>
            <a:ext cx="12907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>
                <a:latin typeface="Lucida Sans" panose="020B0602030504020204" pitchFamily="34" charset="77"/>
                <a:cs typeface="Georgia"/>
              </a:rPr>
              <a:t>directory</a:t>
            </a:r>
          </a:p>
        </p:txBody>
      </p:sp>
    </p:spTree>
    <p:extLst>
      <p:ext uri="{BB962C8B-B14F-4D97-AF65-F5344CB8AC3E}">
        <p14:creationId xmlns:p14="http://schemas.microsoft.com/office/powerpoint/2010/main" val="327731346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h(k) gives 4 bits</a:t>
            </a:r>
          </a:p>
          <a:p>
            <a:pPr marL="0" indent="0">
              <a:buNone/>
            </a:pPr>
            <a:r>
              <a:rPr lang="en-US" dirty="0"/>
              <a:t>2 keys/bucket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4076C-FF9C-184B-9280-E1751AA13E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6600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600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600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600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7464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320937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1010</a:t>
            </a:r>
          </a:p>
          <a:p>
            <a:pPr lvl="1"/>
            <a:r>
              <a:rPr lang="en-US" dirty="0"/>
              <a:t>Bucket overfull</a:t>
            </a:r>
          </a:p>
          <a:p>
            <a:pPr lvl="1"/>
            <a:r>
              <a:rPr lang="en-US" dirty="0"/>
              <a:t>Extend (double) directory</a:t>
            </a:r>
          </a:p>
          <a:p>
            <a:pPr lvl="1"/>
            <a:r>
              <a:rPr lang="en-US" dirty="0"/>
              <a:t>Split bucket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BDAF6-DC68-9848-982C-37DCD5F97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6600024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6600024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600024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600024" y="2780928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7" idx="3"/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21" idx="3"/>
            <a:endCxn id="17" idx="1"/>
          </p:cNvCxnSpPr>
          <p:nvPr/>
        </p:nvCxnSpPr>
        <p:spPr bwMode="auto">
          <a:xfrm>
            <a:off x="7464120" y="3212976"/>
            <a:ext cx="576096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7464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7240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7" grpId="0" animBg="1"/>
      <p:bldP spid="16" grpId="0" animBg="1"/>
      <p:bldP spid="21" grpId="0" animBg="1"/>
      <p:bldP spid="22" grpId="0" animBg="1"/>
      <p:bldP spid="8" grpId="0" animBg="1"/>
      <p:bldP spid="19" grpId="0" animBg="1"/>
      <p:bldP spid="23" grpId="0" animBg="1"/>
      <p:bldP spid="26" grpId="0" animBg="1"/>
      <p:bldP spid="27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0111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E7720-0644-B34E-AF70-364A6B70F6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31" idx="3"/>
            <a:endCxn id="13" idx="1"/>
          </p:cNvCxnSpPr>
          <p:nvPr/>
        </p:nvCxnSpPr>
        <p:spPr bwMode="auto">
          <a:xfrm flipV="1">
            <a:off x="7464152" y="2780928"/>
            <a:ext cx="576064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31733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0000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A3D14-2CC4-A84C-BD33-C859C38B53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endCxn id="13" idx="1"/>
          </p:cNvCxnSpPr>
          <p:nvPr/>
        </p:nvCxnSpPr>
        <p:spPr bwMode="auto">
          <a:xfrm flipV="1">
            <a:off x="7464120" y="2780928"/>
            <a:ext cx="576096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8040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8040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192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8040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7464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498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6600056" y="364502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1001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B395B0-0C57-E34F-BC73-D6709E2401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040216" y="24928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0111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8040216" y="27809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9192344" y="249289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19234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040216" y="46531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8040216" y="49411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8040216" y="46531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9192344" y="465313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solidFill>
                  <a:srgbClr val="191F22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600056" y="2780928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7" name="Straight Arrow Connector 36"/>
          <p:cNvCxnSpPr>
            <a:stCxn id="32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35" idx="3"/>
            <a:endCxn id="17" idx="1"/>
          </p:cNvCxnSpPr>
          <p:nvPr/>
        </p:nvCxnSpPr>
        <p:spPr bwMode="auto">
          <a:xfrm>
            <a:off x="7464152" y="3501008"/>
            <a:ext cx="576064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6" idx="3"/>
            <a:endCxn id="26" idx="1"/>
          </p:cNvCxnSpPr>
          <p:nvPr/>
        </p:nvCxnSpPr>
        <p:spPr bwMode="auto">
          <a:xfrm>
            <a:off x="7464152" y="3789040"/>
            <a:ext cx="576064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8040216" y="17728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8040216" y="20608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9192344" y="177281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8040216" y="17728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40216" y="249289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46" name="Straight Arrow Connector 45"/>
          <p:cNvCxnSpPr>
            <a:stCxn id="31" idx="3"/>
            <a:endCxn id="43" idx="1"/>
          </p:cNvCxnSpPr>
          <p:nvPr/>
        </p:nvCxnSpPr>
        <p:spPr bwMode="auto">
          <a:xfrm flipV="1">
            <a:off x="7464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Rectangle 46"/>
          <p:cNvSpPr/>
          <p:nvPr/>
        </p:nvSpPr>
        <p:spPr bwMode="auto">
          <a:xfrm>
            <a:off x="8040216" y="32129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8040216" y="35010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1001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8040216" y="321297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9192344" y="321297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04021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804021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804021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191F22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600056" y="306896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600056" y="3356992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011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6600056" y="249289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600056" y="278092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001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6600056" y="2204864"/>
            <a:ext cx="864096" cy="28803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6600056" y="4213999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6600056" y="450912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6600056" y="3637935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6600056" y="3925967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6600056" y="2492896"/>
            <a:ext cx="864096" cy="23042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" name="Straight Arrow Connector 2"/>
          <p:cNvCxnSpPr>
            <a:stCxn id="59" idx="3"/>
            <a:endCxn id="26" idx="1"/>
          </p:cNvCxnSpPr>
          <p:nvPr/>
        </p:nvCxnSpPr>
        <p:spPr bwMode="auto">
          <a:xfrm>
            <a:off x="7464152" y="4358016"/>
            <a:ext cx="576064" cy="5831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60" idx="3"/>
            <a:endCxn id="26" idx="1"/>
          </p:cNvCxnSpPr>
          <p:nvPr/>
        </p:nvCxnSpPr>
        <p:spPr bwMode="auto">
          <a:xfrm>
            <a:off x="7464152" y="4653136"/>
            <a:ext cx="576064" cy="28803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>
            <a:stCxn id="61" idx="3"/>
            <a:endCxn id="49" idx="1"/>
          </p:cNvCxnSpPr>
          <p:nvPr/>
        </p:nvCxnSpPr>
        <p:spPr bwMode="auto">
          <a:xfrm flipV="1">
            <a:off x="7464152" y="3501009"/>
            <a:ext cx="576064" cy="28094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2" idx="3"/>
            <a:endCxn id="17" idx="1"/>
          </p:cNvCxnSpPr>
          <p:nvPr/>
        </p:nvCxnSpPr>
        <p:spPr bwMode="auto">
          <a:xfrm>
            <a:off x="7464152" y="4069984"/>
            <a:ext cx="576064" cy="15110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53" idx="3"/>
            <a:endCxn id="13" idx="1"/>
          </p:cNvCxnSpPr>
          <p:nvPr/>
        </p:nvCxnSpPr>
        <p:spPr bwMode="auto">
          <a:xfrm flipV="1">
            <a:off x="7464152" y="2780928"/>
            <a:ext cx="576064" cy="43204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54" idx="3"/>
            <a:endCxn id="13" idx="1"/>
          </p:cNvCxnSpPr>
          <p:nvPr/>
        </p:nvCxnSpPr>
        <p:spPr bwMode="auto">
          <a:xfrm flipV="1">
            <a:off x="7464152" y="2780928"/>
            <a:ext cx="576064" cy="72008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stCxn id="55" idx="3"/>
            <a:endCxn id="43" idx="1"/>
          </p:cNvCxnSpPr>
          <p:nvPr/>
        </p:nvCxnSpPr>
        <p:spPr bwMode="auto">
          <a:xfrm flipV="1">
            <a:off x="7464152" y="2060848"/>
            <a:ext cx="576064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56" idx="3"/>
            <a:endCxn id="43" idx="1"/>
          </p:cNvCxnSpPr>
          <p:nvPr/>
        </p:nvCxnSpPr>
        <p:spPr bwMode="auto">
          <a:xfrm flipV="1">
            <a:off x="7464152" y="2060848"/>
            <a:ext cx="576064" cy="8640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7321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1" grpId="0" animBg="1"/>
      <p:bldP spid="32" grpId="0" animBg="1"/>
      <p:bldP spid="33" grpId="0" animBg="1"/>
      <p:bldP spid="3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  <p:bldP spid="61" grpId="0" animBg="1"/>
      <p:bldP spid="62" grpId="0" animBg="1"/>
      <p:bldP spid="58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Extensible hashing: deletion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223C178-E046-674B-AA1D-BF338369092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No merging of blocks</a:t>
            </a:r>
          </a:p>
          <a:p>
            <a:r>
              <a:rPr lang="en-US" dirty="0"/>
              <a:t>Merge blocks and cut directory if possible</a:t>
            </a:r>
          </a:p>
          <a:p>
            <a:r>
              <a:rPr lang="en-US" dirty="0"/>
              <a:t>(Reverse insert procedure)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373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Dense Index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Sequence of blocks holding only keys and pointers to records</a:t>
            </a:r>
          </a:p>
          <a:p>
            <a:r>
              <a:rPr lang="en-US" dirty="0"/>
              <a:t>Entry for every record in data file</a:t>
            </a:r>
          </a:p>
          <a:p>
            <a:r>
              <a:rPr lang="en-US" dirty="0"/>
              <a:t>Blocks of index are in same order as those of the data file</a:t>
            </a:r>
          </a:p>
          <a:p>
            <a:r>
              <a:rPr lang="en-US" dirty="0"/>
              <a:t>Key-pointer pair much smaller than record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5" name="Rectangle 154"/>
          <p:cNvSpPr/>
          <p:nvPr/>
        </p:nvSpPr>
        <p:spPr bwMode="auto">
          <a:xfrm>
            <a:off x="8255993" y="177286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8255993" y="20608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8255993" y="23489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158" name="Rectangle 157"/>
          <p:cNvSpPr/>
          <p:nvPr/>
        </p:nvSpPr>
        <p:spPr bwMode="auto">
          <a:xfrm>
            <a:off x="8688041" y="177323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8688041" y="206084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8688041" y="234887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8255993" y="263696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8255993" y="292499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8688041" y="263691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4" name="Rectangle 163"/>
          <p:cNvSpPr/>
          <p:nvPr/>
        </p:nvSpPr>
        <p:spPr bwMode="auto">
          <a:xfrm>
            <a:off x="8688041" y="292494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5" name="Rectangle 164"/>
          <p:cNvSpPr/>
          <p:nvPr/>
        </p:nvSpPr>
        <p:spPr bwMode="auto">
          <a:xfrm>
            <a:off x="8255993" y="335741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8255993" y="364544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8255993" y="393347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8688041" y="335778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8688041" y="364539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8688041" y="393342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8255993" y="422150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172" name="Rectangle 171"/>
          <p:cNvSpPr/>
          <p:nvPr/>
        </p:nvSpPr>
        <p:spPr bwMode="auto">
          <a:xfrm>
            <a:off x="8255993" y="450954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8688041" y="4221458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4" name="Rectangle 173"/>
          <p:cNvSpPr/>
          <p:nvPr/>
        </p:nvSpPr>
        <p:spPr bwMode="auto">
          <a:xfrm>
            <a:off x="8688041" y="450949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8255993" y="494158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8255993" y="5229620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8255993" y="5517652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8688041" y="494196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8688041" y="5229570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8688041" y="5517602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255993" y="5805684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8255993" y="60937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...</a:t>
            </a:r>
          </a:p>
        </p:txBody>
      </p:sp>
      <p:sp>
        <p:nvSpPr>
          <p:cNvPr id="183" name="Rectangle 182"/>
          <p:cNvSpPr/>
          <p:nvPr/>
        </p:nvSpPr>
        <p:spPr bwMode="auto">
          <a:xfrm>
            <a:off x="8688041" y="5805634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8688041" y="6093666"/>
            <a:ext cx="288032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185" name="Straight Arrow Connector 184"/>
          <p:cNvCxnSpPr>
            <a:stCxn id="158" idx="3"/>
            <a:endCxn id="252" idx="1"/>
          </p:cNvCxnSpPr>
          <p:nvPr/>
        </p:nvCxnSpPr>
        <p:spPr bwMode="auto">
          <a:xfrm flipV="1">
            <a:off x="8976073" y="1917228"/>
            <a:ext cx="558052" cy="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59" idx="3"/>
            <a:endCxn id="253" idx="1"/>
          </p:cNvCxnSpPr>
          <p:nvPr/>
        </p:nvCxnSpPr>
        <p:spPr bwMode="auto">
          <a:xfrm>
            <a:off x="8976073" y="2204863"/>
            <a:ext cx="558052" cy="3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60" idx="3"/>
            <a:endCxn id="254" idx="1"/>
          </p:cNvCxnSpPr>
          <p:nvPr/>
        </p:nvCxnSpPr>
        <p:spPr bwMode="auto">
          <a:xfrm>
            <a:off x="8976073" y="2492895"/>
            <a:ext cx="558052" cy="144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63" idx="3"/>
            <a:endCxn id="258" idx="1"/>
          </p:cNvCxnSpPr>
          <p:nvPr/>
        </p:nvCxnSpPr>
        <p:spPr bwMode="auto">
          <a:xfrm>
            <a:off x="8976073" y="2780927"/>
            <a:ext cx="558052" cy="1531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9" name="Straight Arrow Connector 188"/>
          <p:cNvCxnSpPr>
            <a:stCxn id="164" idx="3"/>
            <a:endCxn id="259" idx="1"/>
          </p:cNvCxnSpPr>
          <p:nvPr/>
        </p:nvCxnSpPr>
        <p:spPr bwMode="auto">
          <a:xfrm>
            <a:off x="8976073" y="3068959"/>
            <a:ext cx="558052" cy="28842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0" name="Straight Arrow Connector 189"/>
          <p:cNvCxnSpPr>
            <a:stCxn id="168" idx="3"/>
            <a:endCxn id="260" idx="1"/>
          </p:cNvCxnSpPr>
          <p:nvPr/>
        </p:nvCxnSpPr>
        <p:spPr bwMode="auto">
          <a:xfrm>
            <a:off x="8976073" y="3501801"/>
            <a:ext cx="558052" cy="14361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69" idx="3"/>
            <a:endCxn id="264" idx="1"/>
          </p:cNvCxnSpPr>
          <p:nvPr/>
        </p:nvCxnSpPr>
        <p:spPr bwMode="auto">
          <a:xfrm>
            <a:off x="8976073" y="3789410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70" idx="3"/>
            <a:endCxn id="265" idx="1"/>
          </p:cNvCxnSpPr>
          <p:nvPr/>
        </p:nvCxnSpPr>
        <p:spPr bwMode="auto">
          <a:xfrm>
            <a:off x="8976073" y="4077442"/>
            <a:ext cx="558052" cy="2880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3" name="Straight Arrow Connector 192"/>
          <p:cNvCxnSpPr>
            <a:stCxn id="173" idx="3"/>
            <a:endCxn id="266" idx="1"/>
          </p:cNvCxnSpPr>
          <p:nvPr/>
        </p:nvCxnSpPr>
        <p:spPr bwMode="auto">
          <a:xfrm>
            <a:off x="8976073" y="4365474"/>
            <a:ext cx="558052" cy="423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4" name="Straight Arrow Connector 193"/>
          <p:cNvCxnSpPr>
            <a:stCxn id="174" idx="3"/>
            <a:endCxn id="270" idx="1"/>
          </p:cNvCxnSpPr>
          <p:nvPr/>
        </p:nvCxnSpPr>
        <p:spPr bwMode="auto">
          <a:xfrm>
            <a:off x="8976073" y="465350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5" name="Straight Arrow Connector 194"/>
          <p:cNvCxnSpPr>
            <a:stCxn id="178" idx="3"/>
            <a:endCxn id="271" idx="1"/>
          </p:cNvCxnSpPr>
          <p:nvPr/>
        </p:nvCxnSpPr>
        <p:spPr bwMode="auto">
          <a:xfrm>
            <a:off x="8976073" y="5085976"/>
            <a:ext cx="558052" cy="43167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79" idx="3"/>
            <a:endCxn id="272" idx="1"/>
          </p:cNvCxnSpPr>
          <p:nvPr/>
        </p:nvCxnSpPr>
        <p:spPr bwMode="auto">
          <a:xfrm>
            <a:off x="8976073" y="5373586"/>
            <a:ext cx="558052" cy="4320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7" name="Curved Connector 196"/>
          <p:cNvCxnSpPr>
            <a:stCxn id="180" idx="3"/>
          </p:cNvCxnSpPr>
          <p:nvPr/>
        </p:nvCxnSpPr>
        <p:spPr bwMode="auto">
          <a:xfrm>
            <a:off x="8976073" y="5661618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9" name="Curved Connector 198"/>
          <p:cNvCxnSpPr>
            <a:stCxn id="183" idx="3"/>
          </p:cNvCxnSpPr>
          <p:nvPr/>
        </p:nvCxnSpPr>
        <p:spPr bwMode="auto">
          <a:xfrm>
            <a:off x="8976073" y="5949650"/>
            <a:ext cx="216024" cy="43209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1" name="Curved Connector 200"/>
          <p:cNvCxnSpPr>
            <a:stCxn id="184" idx="3"/>
          </p:cNvCxnSpPr>
          <p:nvPr/>
        </p:nvCxnSpPr>
        <p:spPr bwMode="auto">
          <a:xfrm>
            <a:off x="8976073" y="6237682"/>
            <a:ext cx="216024" cy="50410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5" name="Rectangle 244"/>
          <p:cNvSpPr/>
          <p:nvPr/>
        </p:nvSpPr>
        <p:spPr bwMode="auto">
          <a:xfrm>
            <a:off x="8255993" y="1772814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8255993" y="3357412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8255993" y="4941588"/>
            <a:ext cx="720080" cy="144016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9534125" y="177323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253" name="Rectangle 252"/>
          <p:cNvSpPr/>
          <p:nvPr/>
        </p:nvSpPr>
        <p:spPr bwMode="auto">
          <a:xfrm>
            <a:off x="9534125" y="206126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20</a:t>
            </a:r>
          </a:p>
        </p:txBody>
      </p:sp>
      <p:sp>
        <p:nvSpPr>
          <p:cNvPr id="254" name="Rectangle 253"/>
          <p:cNvSpPr/>
          <p:nvPr/>
        </p:nvSpPr>
        <p:spPr bwMode="auto">
          <a:xfrm>
            <a:off x="9534125" y="249331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30</a:t>
            </a:r>
          </a:p>
        </p:txBody>
      </p:sp>
      <p:sp>
        <p:nvSpPr>
          <p:cNvPr id="255" name="Rectangle 254"/>
          <p:cNvSpPr/>
          <p:nvPr/>
        </p:nvSpPr>
        <p:spPr bwMode="auto">
          <a:xfrm>
            <a:off x="9966173" y="17732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9966173" y="20612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7" name="Rectangle 256"/>
          <p:cNvSpPr/>
          <p:nvPr/>
        </p:nvSpPr>
        <p:spPr bwMode="auto">
          <a:xfrm>
            <a:off x="9966173" y="24933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8" name="Rectangle 257"/>
          <p:cNvSpPr/>
          <p:nvPr/>
        </p:nvSpPr>
        <p:spPr bwMode="auto">
          <a:xfrm>
            <a:off x="9534125" y="2790054"/>
            <a:ext cx="432048" cy="2880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40</a:t>
            </a:r>
          </a:p>
        </p:txBody>
      </p:sp>
      <p:sp>
        <p:nvSpPr>
          <p:cNvPr id="259" name="Rectangle 258"/>
          <p:cNvSpPr/>
          <p:nvPr/>
        </p:nvSpPr>
        <p:spPr bwMode="auto">
          <a:xfrm>
            <a:off x="9534125" y="3213396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50</a:t>
            </a:r>
          </a:p>
        </p:txBody>
      </p:sp>
      <p:sp>
        <p:nvSpPr>
          <p:cNvPr id="260" name="Rectangle 259"/>
          <p:cNvSpPr/>
          <p:nvPr/>
        </p:nvSpPr>
        <p:spPr bwMode="auto">
          <a:xfrm>
            <a:off x="9534125" y="3501428"/>
            <a:ext cx="432048" cy="28798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60</a:t>
            </a:r>
          </a:p>
        </p:txBody>
      </p:sp>
      <p:sp>
        <p:nvSpPr>
          <p:cNvPr id="261" name="Rectangle 260"/>
          <p:cNvSpPr/>
          <p:nvPr/>
        </p:nvSpPr>
        <p:spPr bwMode="auto">
          <a:xfrm>
            <a:off x="9966173" y="27901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9966173" y="321339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3" name="Rectangle 262"/>
          <p:cNvSpPr/>
          <p:nvPr/>
        </p:nvSpPr>
        <p:spPr bwMode="auto">
          <a:xfrm>
            <a:off x="9966173" y="350142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4" name="Rectangle 263"/>
          <p:cNvSpPr/>
          <p:nvPr/>
        </p:nvSpPr>
        <p:spPr bwMode="auto">
          <a:xfrm>
            <a:off x="9534125" y="393347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70</a:t>
            </a:r>
          </a:p>
        </p:txBody>
      </p:sp>
      <p:sp>
        <p:nvSpPr>
          <p:cNvPr id="265" name="Rectangle 264"/>
          <p:cNvSpPr/>
          <p:nvPr/>
        </p:nvSpPr>
        <p:spPr bwMode="auto">
          <a:xfrm>
            <a:off x="9534125" y="422150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80</a:t>
            </a:r>
          </a:p>
        </p:txBody>
      </p:sp>
      <p:sp>
        <p:nvSpPr>
          <p:cNvPr id="266" name="Rectangle 265"/>
          <p:cNvSpPr/>
          <p:nvPr/>
        </p:nvSpPr>
        <p:spPr bwMode="auto">
          <a:xfrm>
            <a:off x="9534125" y="4644850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90</a:t>
            </a:r>
          </a:p>
        </p:txBody>
      </p:sp>
      <p:sp>
        <p:nvSpPr>
          <p:cNvPr id="267" name="Rectangle 266"/>
          <p:cNvSpPr/>
          <p:nvPr/>
        </p:nvSpPr>
        <p:spPr bwMode="auto">
          <a:xfrm>
            <a:off x="9966173" y="393347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9966173" y="422150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9966173" y="46448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9534125" y="494158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100</a:t>
            </a:r>
          </a:p>
        </p:txBody>
      </p:sp>
      <p:sp>
        <p:nvSpPr>
          <p:cNvPr id="271" name="Rectangle 270"/>
          <p:cNvSpPr/>
          <p:nvPr/>
        </p:nvSpPr>
        <p:spPr bwMode="auto">
          <a:xfrm>
            <a:off x="9534125" y="5373636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</a:t>
            </a:r>
          </a:p>
        </p:txBody>
      </p:sp>
      <p:sp>
        <p:nvSpPr>
          <p:cNvPr id="272" name="Rectangle 271"/>
          <p:cNvSpPr/>
          <p:nvPr/>
        </p:nvSpPr>
        <p:spPr bwMode="auto">
          <a:xfrm>
            <a:off x="9534125" y="5661668"/>
            <a:ext cx="43204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120</a:t>
            </a:r>
          </a:p>
        </p:txBody>
      </p:sp>
      <p:sp>
        <p:nvSpPr>
          <p:cNvPr id="273" name="Rectangle 272"/>
          <p:cNvSpPr/>
          <p:nvPr/>
        </p:nvSpPr>
        <p:spPr bwMode="auto">
          <a:xfrm>
            <a:off x="9966173" y="49415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9966173" y="53736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9966173" y="56616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9543131" y="17732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9543131" y="249331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9543131" y="321339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79" name="Rectangle 278"/>
          <p:cNvSpPr/>
          <p:nvPr/>
        </p:nvSpPr>
        <p:spPr bwMode="auto">
          <a:xfrm>
            <a:off x="9543131" y="393347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0" name="Rectangle 279"/>
          <p:cNvSpPr/>
          <p:nvPr/>
        </p:nvSpPr>
        <p:spPr bwMode="auto">
          <a:xfrm>
            <a:off x="9543131" y="465355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543131" y="5373636"/>
            <a:ext cx="1593182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9801047" y="1413196"/>
            <a:ext cx="9925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data file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24885" y="1197172"/>
            <a:ext cx="772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dense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index</a:t>
            </a:r>
          </a:p>
        </p:txBody>
      </p:sp>
    </p:spTree>
    <p:extLst>
      <p:ext uri="{BB962C8B-B14F-4D97-AF65-F5344CB8AC3E}">
        <p14:creationId xmlns:p14="http://schemas.microsoft.com/office/powerpoint/2010/main" val="80196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245" grpId="0" animBg="1"/>
      <p:bldP spid="246" grpId="0" animBg="1"/>
      <p:bldP spid="247" grpId="0" animBg="1"/>
      <p:bldP spid="83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chains</a:t>
            </a: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Example: many records with duplicate keys</a:t>
            </a:r>
          </a:p>
          <a:p>
            <a:r>
              <a:rPr lang="en-US" dirty="0"/>
              <a:t>Insert 1100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22AA7-3208-B346-BB4D-0478381ED8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6527836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796806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7968060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968060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7968060" y="299695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7968060" y="328498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7968060" y="299695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9120188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120188" y="299695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6527836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527836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=1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6527836" y="2564904"/>
            <a:ext cx="864096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39" name="Straight Arrow Connector 38"/>
          <p:cNvCxnSpPr>
            <a:stCxn id="27" idx="3"/>
            <a:endCxn id="30" idx="1"/>
          </p:cNvCxnSpPr>
          <p:nvPr/>
        </p:nvCxnSpPr>
        <p:spPr bwMode="auto">
          <a:xfrm flipV="1">
            <a:off x="7391932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36" idx="3"/>
            <a:endCxn id="33" idx="1"/>
          </p:cNvCxnSpPr>
          <p:nvPr/>
        </p:nvCxnSpPr>
        <p:spPr bwMode="auto">
          <a:xfrm>
            <a:off x="7391932" y="2996952"/>
            <a:ext cx="576128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40458353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6527868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527868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chains</a:t>
            </a: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Example: many records with duplicate keys</a:t>
            </a:r>
          </a:p>
          <a:p>
            <a:r>
              <a:rPr lang="en-US" dirty="0"/>
              <a:t>Insert 1100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B10DA-8A37-7242-B697-8565A4E5C8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6527836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96806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968060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968060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968060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7968060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968060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120188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120188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527836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527836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 err="1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527836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0000"/>
              </a:solidFill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7391932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7391964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2323304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 bwMode="auto">
          <a:xfrm>
            <a:off x="6529758" y="3140968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6529758" y="3429000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</a:t>
            </a:r>
          </a:p>
        </p:txBody>
      </p:sp>
      <p:sp>
        <p:nvSpPr>
          <p:cNvPr id="3789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chains</a:t>
            </a:r>
          </a:p>
        </p:txBody>
      </p:sp>
      <p:sp>
        <p:nvSpPr>
          <p:cNvPr id="37894" name="Rectangle 1027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Example: many records with duplicate keys</a:t>
            </a:r>
          </a:p>
          <a:p>
            <a:r>
              <a:rPr lang="en-US" dirty="0"/>
              <a:t>Insert 1100</a:t>
            </a:r>
          </a:p>
          <a:p>
            <a:r>
              <a:rPr lang="en-US" dirty="0"/>
              <a:t>Add overflow block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AF370-A52D-C848-8AE0-D70C80334C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/>
        </p:nvSpPr>
        <p:spPr bwMode="auto">
          <a:xfrm>
            <a:off x="6529726" y="2564904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7969950" y="227687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7969950" y="2564904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7969950" y="2276872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969950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7969950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969950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9122078" y="2276872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9122078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6529726" y="2852936"/>
            <a:ext cx="864096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529726" y="2276872"/>
            <a:ext cx="864096" cy="28803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</a:t>
            </a: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=2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529726" y="2564904"/>
            <a:ext cx="864096" cy="1152128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53" name="Straight Arrow Connector 52"/>
          <p:cNvCxnSpPr>
            <a:stCxn id="41" idx="3"/>
            <a:endCxn id="44" idx="1"/>
          </p:cNvCxnSpPr>
          <p:nvPr/>
        </p:nvCxnSpPr>
        <p:spPr bwMode="auto">
          <a:xfrm flipV="1">
            <a:off x="7393822" y="2564904"/>
            <a:ext cx="576128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4" name="Straight Arrow Connector 53"/>
          <p:cNvCxnSpPr>
            <a:stCxn id="56" idx="3"/>
            <a:endCxn id="47" idx="1"/>
          </p:cNvCxnSpPr>
          <p:nvPr/>
        </p:nvCxnSpPr>
        <p:spPr bwMode="auto">
          <a:xfrm>
            <a:off x="7393854" y="3573016"/>
            <a:ext cx="576096" cy="648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9986206" y="393305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1100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9986206" y="422108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986206" y="3933056"/>
            <a:ext cx="1152128" cy="57606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11138334" y="3933056"/>
            <a:ext cx="288000" cy="288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cxnSp>
        <p:nvCxnSpPr>
          <p:cNvPr id="24" name="Straight Arrow Connector 23"/>
          <p:cNvCxnSpPr>
            <a:stCxn id="49" idx="3"/>
          </p:cNvCxnSpPr>
          <p:nvPr/>
        </p:nvCxnSpPr>
        <p:spPr bwMode="auto">
          <a:xfrm>
            <a:off x="9410078" y="4077056"/>
            <a:ext cx="576096" cy="144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05116916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58CD9A-7255-1547-8E4A-2EAEF810CAD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</a:t>
            </a:r>
          </a:p>
          <a:p>
            <a:pPr lvl="1"/>
            <a:r>
              <a:rPr lang="en-US" dirty="0"/>
              <a:t>Can handle growing files</a:t>
            </a:r>
          </a:p>
          <a:p>
            <a:pPr lvl="2"/>
            <a:r>
              <a:rPr lang="en-US" dirty="0"/>
              <a:t>with less wasted space</a:t>
            </a:r>
          </a:p>
          <a:p>
            <a:pPr lvl="2"/>
            <a:r>
              <a:rPr lang="en-US" dirty="0"/>
              <a:t>with no full reorganizations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Con</a:t>
            </a:r>
          </a:p>
          <a:p>
            <a:pPr lvl="1"/>
            <a:r>
              <a:rPr lang="en-US" dirty="0"/>
              <a:t>Indirection</a:t>
            </a:r>
          </a:p>
          <a:p>
            <a:pPr lvl="2"/>
            <a:r>
              <a:rPr lang="en-US" dirty="0"/>
              <a:t>not bad if directory in memory</a:t>
            </a:r>
          </a:p>
          <a:p>
            <a:pPr lvl="1"/>
            <a:r>
              <a:rPr lang="en-US" dirty="0"/>
              <a:t>Directory doubles in size</a:t>
            </a:r>
          </a:p>
          <a:p>
            <a:pPr lvl="2"/>
            <a:r>
              <a:rPr lang="en-US" dirty="0"/>
              <a:t>now it fits in memory, now it doesn’t</a:t>
            </a:r>
          </a:p>
          <a:p>
            <a:pPr lvl="2"/>
            <a:r>
              <a:rPr lang="en-US" dirty="0"/>
              <a:t>suddenly increase in disk accesses!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08909-CB3E-0644-9B0A-EEA9DBA091A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8137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hashing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dynamic hashing scheme</a:t>
            </a:r>
          </a:p>
          <a:p>
            <a:pPr marL="0" indent="0">
              <a:buNone/>
            </a:pPr>
            <a:r>
              <a:rPr lang="en-US" dirty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least significant bits of hash,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62DB9-3A60-B946-B400-A61C056A0E2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9327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12025" y="3284984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320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36361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16280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</a:t>
            </a: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7320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0025454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hashing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Another dynamic hashing scheme</a:t>
            </a:r>
          </a:p>
          <a:p>
            <a:pPr marL="0" indent="0">
              <a:buNone/>
            </a:pPr>
            <a:r>
              <a:rPr lang="en-US" dirty="0"/>
              <a:t>Combines two ideas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Use </a:t>
            </a:r>
            <a:r>
              <a:rPr lang="en-US" dirty="0" err="1"/>
              <a:t>i</a:t>
            </a:r>
            <a:r>
              <a:rPr lang="en-US" dirty="0"/>
              <a:t> least significant bits of hash, where </a:t>
            </a:r>
            <a:r>
              <a:rPr lang="en-US" dirty="0" err="1"/>
              <a:t>i</a:t>
            </a:r>
            <a:r>
              <a:rPr lang="en-US" dirty="0"/>
              <a:t> grows over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Hash file grows incrementally and linearly</a:t>
            </a:r>
            <a:br>
              <a:rPr lang="en-US" dirty="0"/>
            </a:br>
            <a:r>
              <a:rPr lang="en-US" dirty="0"/>
              <a:t>(unlike extensible hash file, which periodically doubles)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8DDF8-3BF0-DA46-86D6-8264B2A4866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AutoShape 8"/>
          <p:cNvSpPr>
            <a:spLocks/>
          </p:cNvSpPr>
          <p:nvPr/>
        </p:nvSpPr>
        <p:spPr bwMode="auto">
          <a:xfrm rot="5400000">
            <a:off x="9327976" y="3221360"/>
            <a:ext cx="304800" cy="1440160"/>
          </a:xfrm>
          <a:prstGeom prst="rightBrace">
            <a:avLst>
              <a:gd name="adj1" fmla="val 2291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12025" y="3284984"/>
            <a:ext cx="995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h(k) </a:t>
            </a:r>
            <a:r>
              <a:rPr lang="en-US" sz="2000" dirty="0">
                <a:latin typeface="Lucida Sans" panose="020B0602030504020204" pitchFamily="34" charset="77"/>
                <a:cs typeface="Georgia"/>
                <a:sym typeface="Symbol" charset="0"/>
              </a:rPr>
              <a:t>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320136" y="3284984"/>
            <a:ext cx="2880320" cy="360040"/>
            <a:chOff x="1475656" y="4869160"/>
            <a:chExt cx="2880320" cy="360040"/>
          </a:xfrm>
        </p:grpSpPr>
        <p:sp>
          <p:nvSpPr>
            <p:cNvPr id="22" name="Rectangle 21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0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1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9336361" y="4149080"/>
            <a:ext cx="2598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Lucida Sans" panose="020B0602030504020204" pitchFamily="34" charset="77"/>
                <a:cs typeface="Georgia"/>
              </a:rPr>
              <a:t>i</a:t>
            </a:r>
            <a:endParaRPr lang="en-US" sz="2000" dirty="0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16280" y="2492896"/>
            <a:ext cx="3465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b</a:t>
            </a: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7320136" y="2924944"/>
            <a:ext cx="288032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92873533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=1, 2 keys/bucket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92683F-F995-A649-9F49-EB5934F0A2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3730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96545" y="3501008"/>
            <a:ext cx="314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73454" y="3501008"/>
            <a:ext cx="314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5950457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ABA6071-E919-DC49-91F8-201F89FA53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01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31625" y="3501008"/>
            <a:ext cx="44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51266221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4EC541-8008-D34D-AF15-A43C6AD0C1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01</a:t>
            </a: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1919537" y="4941168"/>
            <a:ext cx="6499225" cy="1371600"/>
            <a:chOff x="555" y="2969"/>
            <a:chExt cx="4094" cy="864"/>
          </a:xfrm>
        </p:grpSpPr>
        <p:sp>
          <p:nvSpPr>
            <p:cNvPr id="33" name="Rectangle 19"/>
            <p:cNvSpPr>
              <a:spLocks noChangeArrowheads="1"/>
            </p:cNvSpPr>
            <p:nvPr/>
          </p:nvSpPr>
          <p:spPr bwMode="auto">
            <a:xfrm>
              <a:off x="1165" y="2969"/>
              <a:ext cx="3484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If h(k)[</a:t>
              </a:r>
              <a:r>
                <a:rPr lang="en-US" i="1" dirty="0" err="1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i</a:t>
              </a:r>
              <a:r>
                <a:rPr lang="en-US" i="1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] 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 </a:t>
              </a:r>
              <a:r>
                <a:rPr lang="en-US" i="1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m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, then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      look at bucket h(k)[</a:t>
              </a:r>
              <a:r>
                <a:rPr lang="en-US" dirty="0" err="1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i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 ]</a:t>
              </a: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	  else, look at bucket h(k)[</a:t>
              </a:r>
              <a:r>
                <a:rPr lang="en-US" i="1" dirty="0" err="1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i</a:t>
              </a:r>
              <a:r>
                <a:rPr lang="en-US" i="1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 </a:t>
              </a:r>
              <a:r>
                <a:rPr lang="en-US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] - 2</a:t>
              </a:r>
              <a:r>
                <a:rPr lang="en-US" i="1" baseline="30000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i </a:t>
              </a:r>
              <a:r>
                <a:rPr lang="en-US" baseline="30000" dirty="0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  <a:sym typeface="Symbol" charset="0"/>
                </a:rPr>
                <a:t>-1</a:t>
              </a:r>
              <a:r>
                <a:rPr lang="en-US" dirty="0">
                  <a:latin typeface="Lucida Sans" panose="020B0602030504020204" pitchFamily="34" charset="77"/>
                  <a:cs typeface="Georgia"/>
                  <a:sym typeface="Symbol" charset="0"/>
                </a:rPr>
                <a:t>			</a:t>
              </a:r>
              <a:endParaRPr lang="en-US" dirty="0">
                <a:latin typeface="Lucida Sans" panose="020B0602030504020204" pitchFamily="34" charset="77"/>
                <a:cs typeface="Georgia"/>
              </a:endParaRPr>
            </a:p>
            <a:p>
              <a:pPr marL="342900" indent="-342900">
                <a:lnSpc>
                  <a:spcPct val="70000"/>
                </a:lnSpc>
                <a:spcBef>
                  <a:spcPct val="20000"/>
                </a:spcBef>
              </a:pPr>
              <a:endParaRPr lang="en-US" dirty="0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555" y="2976"/>
              <a:ext cx="52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>
                  <a:solidFill>
                    <a:srgbClr val="FF0000"/>
                  </a:solidFill>
                  <a:latin typeface="Lucida Sans" panose="020B0602030504020204" pitchFamily="34" charset="77"/>
                  <a:cs typeface="Georgia"/>
                </a:rPr>
                <a:t>Rule</a:t>
              </a:r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831625" y="3501008"/>
            <a:ext cx="44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83941996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Sans" panose="020B0602030504020204" pitchFamily="34" charset="77"/>
              </a:rPr>
              <a:t>Example: b=4 bits, </a:t>
            </a:r>
            <a:r>
              <a:rPr lang="en-US" dirty="0" err="1">
                <a:latin typeface="Lucida Sans" panose="020B0602030504020204" pitchFamily="34" charset="77"/>
              </a:rPr>
              <a:t>i</a:t>
            </a:r>
            <a:r>
              <a:rPr lang="en-US" dirty="0">
                <a:latin typeface="Lucida Sans" panose="020B0602030504020204" pitchFamily="34" charset="77"/>
              </a:rPr>
              <a:t>=2, 2 keys/bucket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7E09B0-C86A-E14F-8263-F93ADEA5EC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>
              <a:latin typeface="Lucida Sans" panose="020B0602030504020204" pitchFamily="34" charset="7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919536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0000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919536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1010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919536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215680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0101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3215680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1111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215680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511824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11824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11824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807968" y="285293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5807968" y="314096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807968" y="285293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32104" y="2924944"/>
            <a:ext cx="2949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future growth buckets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831625" y="3501008"/>
            <a:ext cx="444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00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08533" y="3501008"/>
            <a:ext cx="4443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01</a:t>
            </a:r>
          </a:p>
          <a:p>
            <a:pPr algn="ctr"/>
            <a:r>
              <a:rPr lang="en-US" sz="1600" dirty="0">
                <a:latin typeface="Lucida Sans" panose="020B0602030504020204" pitchFamily="34" charset="77"/>
                <a:cs typeface="Georgia"/>
              </a:rPr>
              <a:t>11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47528" y="4293096"/>
            <a:ext cx="3534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Lucida Sans" panose="020B0602030504020204" pitchFamily="34" charset="77"/>
                <a:cs typeface="Georgia"/>
              </a:rPr>
              <a:t>m = max used bucket = 01</a:t>
            </a:r>
          </a:p>
        </p:txBody>
      </p:sp>
    </p:spTree>
    <p:extLst>
      <p:ext uri="{BB962C8B-B14F-4D97-AF65-F5344CB8AC3E}">
        <p14:creationId xmlns:p14="http://schemas.microsoft.com/office/powerpoint/2010/main" val="634784383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32</TotalTime>
  <Words>3710</Words>
  <Application>Microsoft Macintosh PowerPoint</Application>
  <PresentationFormat>Widescreen</PresentationFormat>
  <Paragraphs>1675</Paragraphs>
  <Slides>115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115</vt:i4>
      </vt:variant>
    </vt:vector>
  </HeadingPairs>
  <TitlesOfParts>
    <vt:vector size="129" baseType="lpstr">
      <vt:lpstr>Arial</vt:lpstr>
      <vt:lpstr>Calibri</vt:lpstr>
      <vt:lpstr>Lucida Console</vt:lpstr>
      <vt:lpstr>Lucida Grande</vt:lpstr>
      <vt:lpstr>Lucida Sans</vt:lpstr>
      <vt:lpstr>Symbol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 Access Structures</vt:lpstr>
      <vt:lpstr>Overview</vt:lpstr>
      <vt:lpstr>Index Basics</vt:lpstr>
      <vt:lpstr>Index basics</vt:lpstr>
      <vt:lpstr>Indexes</vt:lpstr>
      <vt:lpstr>Sequential Files</vt:lpstr>
      <vt:lpstr>To Index or Not To Index?</vt:lpstr>
      <vt:lpstr>Dense Index</vt:lpstr>
      <vt:lpstr>Dense Index</vt:lpstr>
      <vt:lpstr>Sparse Index</vt:lpstr>
      <vt:lpstr>Multi-level Index</vt:lpstr>
      <vt:lpstr>Notes on pointers:</vt:lpstr>
      <vt:lpstr>PowerPoint Presentation</vt:lpstr>
      <vt:lpstr>PowerPoint Presentation</vt:lpstr>
      <vt:lpstr>Sparse vs. Dense Tradeoff</vt:lpstr>
      <vt:lpstr>Duplicate Keys</vt:lpstr>
      <vt:lpstr>Duplicate Keys</vt:lpstr>
      <vt:lpstr>Duplicate Keys</vt:lpstr>
      <vt:lpstr>Duplicate Keys</vt:lpstr>
      <vt:lpstr>Duplicate Keys</vt:lpstr>
      <vt:lpstr>Deletion from Sparse Index</vt:lpstr>
      <vt:lpstr>Deletion from Sparse Index</vt:lpstr>
      <vt:lpstr>Deletion from Sparse Index</vt:lpstr>
      <vt:lpstr>Deletion from Sparse Index</vt:lpstr>
      <vt:lpstr>Deletion from Dense Index</vt:lpstr>
      <vt:lpstr>Insertion into Sparse Index</vt:lpstr>
      <vt:lpstr>Insertion into Sparse Index</vt:lpstr>
      <vt:lpstr>Insertion into Sparse Index</vt:lpstr>
      <vt:lpstr>Insertion into Sparse Index</vt:lpstr>
      <vt:lpstr>Secondary Indexes</vt:lpstr>
      <vt:lpstr>Secondary Indexes</vt:lpstr>
      <vt:lpstr>Secondary Indexes</vt:lpstr>
      <vt:lpstr>Duplicate values</vt:lpstr>
      <vt:lpstr>Duplicate values</vt:lpstr>
      <vt:lpstr>Duplicate values</vt:lpstr>
      <vt:lpstr>Duplicate values</vt:lpstr>
      <vt:lpstr>Duplicate values</vt:lpstr>
      <vt:lpstr>Conventional indexes</vt:lpstr>
      <vt:lpstr>B+trees</vt:lpstr>
      <vt:lpstr>B+trees</vt:lpstr>
      <vt:lpstr>B+tree example</vt:lpstr>
      <vt:lpstr>Example non-leaf node</vt:lpstr>
      <vt:lpstr>Non-leaf nodes</vt:lpstr>
      <vt:lpstr>Example leaf node</vt:lpstr>
      <vt:lpstr>Leaf nodes</vt:lpstr>
      <vt:lpstr>Node size</vt:lpstr>
      <vt:lpstr>Minimum nodes</vt:lpstr>
      <vt:lpstr>Minimum node examples (n=3)</vt:lpstr>
      <vt:lpstr>B+tree rules</vt:lpstr>
      <vt:lpstr>B+tree arithmetic example</vt:lpstr>
      <vt:lpstr>B+tree arithmetic example</vt:lpstr>
      <vt:lpstr>B+tree primary index</vt:lpstr>
      <vt:lpstr>B+tree primary index</vt:lpstr>
      <vt:lpstr>B+tree secondary index</vt:lpstr>
      <vt:lpstr>B+tree secondary index</vt:lpstr>
      <vt:lpstr>B+tree Insertion</vt:lpstr>
      <vt:lpstr>Case 1: insert key=32</vt:lpstr>
      <vt:lpstr>Case 2: insert key=7</vt:lpstr>
      <vt:lpstr>Case 3: insert key=160</vt:lpstr>
      <vt:lpstr>Case 4: insert 45</vt:lpstr>
      <vt:lpstr>B+tree Deletion</vt:lpstr>
      <vt:lpstr>Case 2: delete key=50 (n=4)</vt:lpstr>
      <vt:lpstr>Case 3: delete key=50 (n=4)</vt:lpstr>
      <vt:lpstr>Case 4: delete key=37 (n=4)</vt:lpstr>
      <vt:lpstr>B+tree deletions in practice</vt:lpstr>
      <vt:lpstr>B-trees versus static indexed sequential files</vt:lpstr>
      <vt:lpstr>Hashing</vt:lpstr>
      <vt:lpstr>Hashing</vt:lpstr>
      <vt:lpstr>Hashing approach #1</vt:lpstr>
      <vt:lpstr>Hashing approach #2</vt:lpstr>
      <vt:lpstr>Example hash function</vt:lpstr>
      <vt:lpstr>Buckets</vt:lpstr>
      <vt:lpstr>Hashing example</vt:lpstr>
      <vt:lpstr>Hashing example</vt:lpstr>
      <vt:lpstr>Hashing example: Overflow</vt:lpstr>
      <vt:lpstr>Hashing example: Deletion</vt:lpstr>
      <vt:lpstr>Hashing example: Deletion</vt:lpstr>
      <vt:lpstr>Hashing example: Deletion</vt:lpstr>
      <vt:lpstr>Rule of thumb:</vt:lpstr>
      <vt:lpstr>How do we cope with growth?</vt:lpstr>
      <vt:lpstr>Extensible hashing</vt:lpstr>
      <vt:lpstr>Extensible hashing</vt:lpstr>
      <vt:lpstr>Example</vt:lpstr>
      <vt:lpstr>Example</vt:lpstr>
      <vt:lpstr>Example</vt:lpstr>
      <vt:lpstr>Example</vt:lpstr>
      <vt:lpstr>Example</vt:lpstr>
      <vt:lpstr>Extensible hashing: deletion</vt:lpstr>
      <vt:lpstr>Overflow chains</vt:lpstr>
      <vt:lpstr>Overflow chains</vt:lpstr>
      <vt:lpstr>Overflow chains</vt:lpstr>
      <vt:lpstr>Summary</vt:lpstr>
      <vt:lpstr>Linear hashing</vt:lpstr>
      <vt:lpstr>Linear hashing</vt:lpstr>
      <vt:lpstr>Example: b=4 bits, i=1,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b=4 bits, i=2, 2 keys/bucket</vt:lpstr>
      <vt:lpstr>Example: further growth</vt:lpstr>
      <vt:lpstr>Example: i=3</vt:lpstr>
      <vt:lpstr>Example: i=3</vt:lpstr>
      <vt:lpstr>Example: i=3</vt:lpstr>
      <vt:lpstr>Example: i=3</vt:lpstr>
      <vt:lpstr>When do we expand file?</vt:lpstr>
      <vt:lpstr>Linear Hashing</vt:lpstr>
      <vt:lpstr>Indexing versus Hashing</vt:lpstr>
      <vt:lpstr>Indexing vs Hashing</vt:lpstr>
      <vt:lpstr>Indexing vs Hashing</vt:lpstr>
      <vt:lpstr>Further Reading</vt:lpstr>
      <vt:lpstr>Further Reading</vt:lpstr>
      <vt:lpstr>Next Lecture: Multidimensional Access Structures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4</cp:revision>
  <dcterms:created xsi:type="dcterms:W3CDTF">2019-02-12T10:10:08Z</dcterms:created>
  <dcterms:modified xsi:type="dcterms:W3CDTF">2019-02-12T10:42:22Z</dcterms:modified>
</cp:coreProperties>
</file>