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7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18"/>
  </p:notesMasterIdLst>
  <p:sldIdLst>
    <p:sldId id="518" r:id="rId9"/>
    <p:sldId id="256" r:id="rId10"/>
    <p:sldId id="497" r:id="rId11"/>
    <p:sldId id="269" r:id="rId12"/>
    <p:sldId id="519" r:id="rId13"/>
    <p:sldId id="434" r:id="rId14"/>
    <p:sldId id="433" r:id="rId15"/>
    <p:sldId id="435" r:id="rId16"/>
    <p:sldId id="436" r:id="rId17"/>
    <p:sldId id="496" r:id="rId18"/>
    <p:sldId id="442" r:id="rId19"/>
    <p:sldId id="444" r:id="rId20"/>
    <p:sldId id="443" r:id="rId21"/>
    <p:sldId id="277" r:id="rId22"/>
    <p:sldId id="445" r:id="rId23"/>
    <p:sldId id="446" r:id="rId24"/>
    <p:sldId id="285" r:id="rId25"/>
    <p:sldId id="288" r:id="rId26"/>
    <p:sldId id="291" r:id="rId27"/>
    <p:sldId id="451" r:id="rId28"/>
    <p:sldId id="452" r:id="rId29"/>
    <p:sldId id="294" r:id="rId30"/>
    <p:sldId id="325" r:id="rId31"/>
    <p:sldId id="498" r:id="rId32"/>
    <p:sldId id="499" r:id="rId33"/>
    <p:sldId id="520" r:id="rId34"/>
    <p:sldId id="469" r:id="rId35"/>
    <p:sldId id="495" r:id="rId36"/>
    <p:sldId id="503" r:id="rId37"/>
    <p:sldId id="504" r:id="rId38"/>
    <p:sldId id="470" r:id="rId39"/>
    <p:sldId id="471" r:id="rId40"/>
    <p:sldId id="472" r:id="rId41"/>
    <p:sldId id="521" r:id="rId42"/>
    <p:sldId id="522" r:id="rId43"/>
    <p:sldId id="523" r:id="rId44"/>
    <p:sldId id="524" r:id="rId45"/>
    <p:sldId id="477" r:id="rId46"/>
    <p:sldId id="478" r:id="rId47"/>
    <p:sldId id="509" r:id="rId48"/>
    <p:sldId id="525" r:id="rId49"/>
    <p:sldId id="526" r:id="rId50"/>
    <p:sldId id="527" r:id="rId51"/>
    <p:sldId id="483" r:id="rId52"/>
    <p:sldId id="447" r:id="rId53"/>
    <p:sldId id="514" r:id="rId54"/>
    <p:sldId id="330" r:id="rId55"/>
    <p:sldId id="331" r:id="rId56"/>
    <p:sldId id="332" r:id="rId57"/>
    <p:sldId id="333" r:id="rId58"/>
    <p:sldId id="334" r:id="rId59"/>
    <p:sldId id="515" r:id="rId60"/>
    <p:sldId id="516" r:id="rId61"/>
    <p:sldId id="517" r:id="rId62"/>
    <p:sldId id="342" r:id="rId63"/>
    <p:sldId id="355" r:id="rId64"/>
    <p:sldId id="439" r:id="rId65"/>
    <p:sldId id="344" r:id="rId66"/>
    <p:sldId id="346" r:id="rId67"/>
    <p:sldId id="347" r:id="rId68"/>
    <p:sldId id="348" r:id="rId69"/>
    <p:sldId id="350" r:id="rId70"/>
    <p:sldId id="438" r:id="rId71"/>
    <p:sldId id="351" r:id="rId72"/>
    <p:sldId id="352" r:id="rId73"/>
    <p:sldId id="353" r:id="rId74"/>
    <p:sldId id="440" r:id="rId75"/>
    <p:sldId id="356" r:id="rId76"/>
    <p:sldId id="357" r:id="rId77"/>
    <p:sldId id="358" r:id="rId78"/>
    <p:sldId id="359" r:id="rId79"/>
    <p:sldId id="360" r:id="rId80"/>
    <p:sldId id="448" r:id="rId81"/>
    <p:sldId id="449" r:id="rId82"/>
    <p:sldId id="441" r:id="rId83"/>
    <p:sldId id="458" r:id="rId84"/>
    <p:sldId id="399" r:id="rId85"/>
    <p:sldId id="450" r:id="rId86"/>
    <p:sldId id="383" r:id="rId87"/>
    <p:sldId id="384" r:id="rId88"/>
    <p:sldId id="385" r:id="rId89"/>
    <p:sldId id="386" r:id="rId90"/>
    <p:sldId id="387" r:id="rId91"/>
    <p:sldId id="389" r:id="rId92"/>
    <p:sldId id="390" r:id="rId93"/>
    <p:sldId id="393" r:id="rId94"/>
    <p:sldId id="394" r:id="rId95"/>
    <p:sldId id="395" r:id="rId96"/>
    <p:sldId id="502" r:id="rId97"/>
    <p:sldId id="484" r:id="rId98"/>
    <p:sldId id="485" r:id="rId99"/>
    <p:sldId id="486" r:id="rId100"/>
    <p:sldId id="487" r:id="rId101"/>
    <p:sldId id="488" r:id="rId102"/>
    <p:sldId id="489" r:id="rId103"/>
    <p:sldId id="490" r:id="rId104"/>
    <p:sldId id="468" r:id="rId105"/>
    <p:sldId id="415" r:id="rId106"/>
    <p:sldId id="416" r:id="rId107"/>
    <p:sldId id="417" r:id="rId108"/>
    <p:sldId id="406" r:id="rId109"/>
    <p:sldId id="408" r:id="rId110"/>
    <p:sldId id="409" r:id="rId111"/>
    <p:sldId id="410" r:id="rId112"/>
    <p:sldId id="412" r:id="rId113"/>
    <p:sldId id="493" r:id="rId114"/>
    <p:sldId id="491" r:id="rId115"/>
    <p:sldId id="492" r:id="rId116"/>
    <p:sldId id="494" r:id="rId1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6"/>
    <p:restoredTop sz="87064"/>
  </p:normalViewPr>
  <p:slideViewPr>
    <p:cSldViewPr snapToGrid="0" snapToObjects="1" showGuides="1">
      <p:cViewPr>
        <p:scale>
          <a:sx n="121" d="100"/>
          <a:sy n="121" d="100"/>
        </p:scale>
        <p:origin x="-272" y="2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117" Type="http://schemas.openxmlformats.org/officeDocument/2006/relationships/slide" Target="slides/slide109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12" Type="http://schemas.openxmlformats.org/officeDocument/2006/relationships/slide" Target="slides/slide104.xml"/><Relationship Id="rId16" Type="http://schemas.openxmlformats.org/officeDocument/2006/relationships/slide" Target="slides/slide8.xml"/><Relationship Id="rId107" Type="http://schemas.openxmlformats.org/officeDocument/2006/relationships/slide" Target="slides/slide99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102" Type="http://schemas.openxmlformats.org/officeDocument/2006/relationships/slide" Target="slides/slide94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113" Type="http://schemas.openxmlformats.org/officeDocument/2006/relationships/slide" Target="slides/slide105.xml"/><Relationship Id="rId118" Type="http://schemas.openxmlformats.org/officeDocument/2006/relationships/notesMaster" Target="notesMasters/notesMaster1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59" Type="http://schemas.openxmlformats.org/officeDocument/2006/relationships/slide" Target="slides/slide51.xml"/><Relationship Id="rId103" Type="http://schemas.openxmlformats.org/officeDocument/2006/relationships/slide" Target="slides/slide95.xml"/><Relationship Id="rId108" Type="http://schemas.openxmlformats.org/officeDocument/2006/relationships/slide" Target="slides/slide100.xml"/><Relationship Id="rId54" Type="http://schemas.openxmlformats.org/officeDocument/2006/relationships/slide" Target="slides/slide46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49" Type="http://schemas.openxmlformats.org/officeDocument/2006/relationships/slide" Target="slides/slide41.xml"/><Relationship Id="rId114" Type="http://schemas.openxmlformats.org/officeDocument/2006/relationships/slide" Target="slides/slide106.xml"/><Relationship Id="rId119" Type="http://schemas.openxmlformats.org/officeDocument/2006/relationships/presProps" Target="presProps.xml"/><Relationship Id="rId44" Type="http://schemas.openxmlformats.org/officeDocument/2006/relationships/slide" Target="slides/slide36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109" Type="http://schemas.openxmlformats.org/officeDocument/2006/relationships/slide" Target="slides/slide10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openxmlformats.org/officeDocument/2006/relationships/slide" Target="slides/slide96.xml"/><Relationship Id="rId12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110" Type="http://schemas.openxmlformats.org/officeDocument/2006/relationships/slide" Target="slides/slide102.xml"/><Relationship Id="rId115" Type="http://schemas.openxmlformats.org/officeDocument/2006/relationships/slide" Target="slides/slide107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slide" Target="slides/slide92.xml"/><Relationship Id="rId105" Type="http://schemas.openxmlformats.org/officeDocument/2006/relationships/slide" Target="slides/slide97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slide" Target="slides/slide90.xml"/><Relationship Id="rId12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7.xml"/><Relationship Id="rId46" Type="http://schemas.openxmlformats.org/officeDocument/2006/relationships/slide" Target="slides/slide38.xml"/><Relationship Id="rId67" Type="http://schemas.openxmlformats.org/officeDocument/2006/relationships/slide" Target="slides/slide59.xml"/><Relationship Id="rId116" Type="http://schemas.openxmlformats.org/officeDocument/2006/relationships/slide" Target="slides/slide10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62" Type="http://schemas.openxmlformats.org/officeDocument/2006/relationships/slide" Target="slides/slide54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111" Type="http://schemas.openxmlformats.org/officeDocument/2006/relationships/slide" Target="slides/slide103.xml"/><Relationship Id="rId15" Type="http://schemas.openxmlformats.org/officeDocument/2006/relationships/slide" Target="slides/slide7.xml"/><Relationship Id="rId36" Type="http://schemas.openxmlformats.org/officeDocument/2006/relationships/slide" Target="slides/slide28.xml"/><Relationship Id="rId57" Type="http://schemas.openxmlformats.org/officeDocument/2006/relationships/slide" Target="slides/slide49.xml"/><Relationship Id="rId106" Type="http://schemas.openxmlformats.org/officeDocument/2006/relationships/slide" Target="slides/slide98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52" Type="http://schemas.openxmlformats.org/officeDocument/2006/relationships/slide" Target="slides/slide44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94" Type="http://schemas.openxmlformats.org/officeDocument/2006/relationships/slide" Target="slides/slide86.xml"/><Relationship Id="rId99" Type="http://schemas.openxmlformats.org/officeDocument/2006/relationships/slide" Target="slides/slide91.xml"/><Relationship Id="rId101" Type="http://schemas.openxmlformats.org/officeDocument/2006/relationships/slide" Target="slides/slide93.xml"/><Relationship Id="rId1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65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883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Also: pre-fetching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76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HP Value Endurance 240GB SSD - £476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Crucial</a:t>
            </a:r>
            <a:r>
              <a:rPr lang="de-DE" dirty="0"/>
              <a:t> 64GB Kit (16GBx4) DDR4-2400 - $560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9370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repeating fields does not require variable format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636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216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fixed-length blocks</a:t>
            </a:r>
          </a:p>
          <a:p>
            <a:r>
              <a:rPr lang="en-US" dirty="0"/>
              <a:t>Assume single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6163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demand –</a:t>
            </a:r>
            <a:r>
              <a:rPr lang="en-US" baseline="0" dirty="0"/>
              <a:t> use segmentation fault to drive </a:t>
            </a:r>
            <a:r>
              <a:rPr lang="en-US" baseline="0"/>
              <a:t>swizzling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9214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Pinned due to recovery</a:t>
            </a:r>
            <a:r>
              <a:rPr lang="en-US" baseline="0" dirty="0"/>
              <a:t> operations</a:t>
            </a:r>
          </a:p>
          <a:p>
            <a:r>
              <a:rPr lang="en-US" baseline="0" dirty="0"/>
              <a:t>Pinned due to references from other blocks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45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Typical figures – Intel Xeon</a:t>
            </a:r>
            <a:r>
              <a:rPr lang="en-US" baseline="0" dirty="0"/>
              <a:t> E5-2407 - $250</a:t>
            </a:r>
          </a:p>
          <a:p>
            <a:r>
              <a:rPr lang="en-US" baseline="0" dirty="0"/>
              <a:t>32B of </a:t>
            </a:r>
            <a:r>
              <a:rPr lang="en-US" baseline="0" dirty="0" err="1"/>
              <a:t>gp</a:t>
            </a:r>
            <a:r>
              <a:rPr lang="en-US" baseline="0" dirty="0"/>
              <a:t> registers</a:t>
            </a:r>
          </a:p>
          <a:p>
            <a:r>
              <a:rPr lang="en-US" baseline="0" dirty="0"/>
              <a:t>L1 32kiB per core SRAM</a:t>
            </a:r>
          </a:p>
          <a:p>
            <a:r>
              <a:rPr lang="en-US" baseline="0" dirty="0"/>
              <a:t>L2 256 </a:t>
            </a:r>
            <a:r>
              <a:rPr lang="en-US" baseline="0" dirty="0" err="1"/>
              <a:t>kiB</a:t>
            </a:r>
            <a:r>
              <a:rPr lang="en-US" baseline="0" dirty="0"/>
              <a:t> per core DRAM</a:t>
            </a:r>
          </a:p>
          <a:p>
            <a:r>
              <a:rPr lang="en-US" baseline="0" dirty="0"/>
              <a:t>L3 10 </a:t>
            </a:r>
            <a:r>
              <a:rPr lang="en-US" baseline="0" dirty="0" err="1"/>
              <a:t>MiB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20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3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26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678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double buffer, stagger blocks,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r>
              <a:rPr lang="en-US" dirty="0"/>
              <a:t>random:</a:t>
            </a:r>
            <a:r>
              <a:rPr lang="en-US" baseline="0" dirty="0"/>
              <a:t> 10ms</a:t>
            </a:r>
          </a:p>
          <a:p>
            <a:r>
              <a:rPr lang="en-US" baseline="0" dirty="0" err="1"/>
              <a:t>seq</a:t>
            </a:r>
            <a:r>
              <a:rPr lang="en-US" baseline="0" dirty="0"/>
              <a:t>: 1ms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03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Samsung have a 16TB SSD, but that’s an outlier.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894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749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Far more blocks of</a:t>
            </a:r>
            <a:r>
              <a:rPr lang="en-US" baseline="0" dirty="0"/>
              <a:t> secondary storage than main memory = need to be selective about what gets kept in main memory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DBMS sets aside an</a:t>
            </a:r>
            <a:r>
              <a:rPr lang="en-US" baseline="0" dirty="0"/>
              <a:t> area of main memory, organised as frames (= size of database block)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When a block is read from disc, it’s read into a frame in the buffer pool (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55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04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CS 245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Notes 3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0762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519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CS 245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Notes 3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5981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CS 245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Notes 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06400" y="1676400"/>
            <a:ext cx="113792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06400" y="3733800"/>
            <a:ext cx="11379200" cy="23622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6302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CS 245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Notes 3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8366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3581" y="6381751"/>
            <a:ext cx="556332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443581" y="6381750"/>
            <a:ext cx="556332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219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Storage</a:t>
            </a:r>
          </a:p>
        </p:txBody>
      </p:sp>
    </p:spTree>
    <p:extLst>
      <p:ext uri="{BB962C8B-B14F-4D97-AF65-F5344CB8AC3E}">
        <p14:creationId xmlns:p14="http://schemas.microsoft.com/office/powerpoint/2010/main" val="399968495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considerations</a:t>
            </a:r>
          </a:p>
        </p:txBody>
      </p:sp>
      <p:sp>
        <p:nvSpPr>
          <p:cNvPr id="7885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much free space to leave in each block, track, cylinder?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often should we reorganize file + overflow?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305D4-0BCC-4048-8015-EE711A4687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040216" y="1278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8040216" y="1659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Rectangle 4" descr="Wide upward diagonal"/>
          <p:cNvSpPr>
            <a:spLocks noChangeArrowheads="1"/>
          </p:cNvSpPr>
          <p:nvPr/>
        </p:nvSpPr>
        <p:spPr bwMode="auto">
          <a:xfrm>
            <a:off x="8040216" y="24216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040216" y="2040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8040216" y="4707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8040216" y="5088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040216" y="5850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8040216" y="5469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8040216" y="2955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8040216" y="3336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8040216" y="4098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040216" y="3717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9" name="Rectangle 17" descr="Wide upward diagonal"/>
          <p:cNvSpPr>
            <a:spLocks noChangeArrowheads="1"/>
          </p:cNvSpPr>
          <p:nvPr/>
        </p:nvSpPr>
        <p:spPr bwMode="auto">
          <a:xfrm>
            <a:off x="8040216" y="58506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0" name="Rectangle 18" descr="Wide upward diagonal"/>
          <p:cNvSpPr>
            <a:spLocks noChangeArrowheads="1"/>
          </p:cNvSpPr>
          <p:nvPr/>
        </p:nvSpPr>
        <p:spPr bwMode="auto">
          <a:xfrm>
            <a:off x="8040216" y="40980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721005" y="2261296"/>
            <a:ext cx="8207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Georgia"/>
                <a:cs typeface="Georgia"/>
              </a:rPr>
              <a:t>Free</a:t>
            </a:r>
          </a:p>
          <a:p>
            <a:pPr algn="ctr" eaLnBrk="1" hangingPunct="1"/>
            <a:r>
              <a:rPr lang="en-US" sz="2000">
                <a:latin typeface="Georgia"/>
                <a:cs typeface="Georgia"/>
              </a:rPr>
              <a:t>space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7125816" y="3031232"/>
            <a:ext cx="1588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7125816" y="44028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7125816" y="4402832"/>
            <a:ext cx="1588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7125816" y="61554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7430616" y="25740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09049160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main options:</a:t>
            </a:r>
          </a:p>
          <a:p>
            <a:pPr lvl="1"/>
            <a:r>
              <a:rPr lang="en-US" dirty="0"/>
              <a:t>Immediately reclaim space</a:t>
            </a:r>
          </a:p>
          <a:p>
            <a:pPr lvl="1"/>
            <a:r>
              <a:rPr lang="en-US" dirty="0"/>
              <a:t>Mark space as deleted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2F3636-EDBF-8C46-9EEF-B489FE356E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591" name="Rectangle 11"/>
          <p:cNvSpPr>
            <a:spLocks noChangeArrowheads="1"/>
          </p:cNvSpPr>
          <p:nvPr/>
        </p:nvSpPr>
        <p:spPr bwMode="auto">
          <a:xfrm>
            <a:off x="7896225" y="1899320"/>
            <a:ext cx="1981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12"/>
          <p:cNvSpPr>
            <a:spLocks noChangeArrowheads="1"/>
          </p:cNvSpPr>
          <p:nvPr/>
        </p:nvSpPr>
        <p:spPr bwMode="auto">
          <a:xfrm>
            <a:off x="5711825" y="2492896"/>
            <a:ext cx="838200" cy="308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Georgia"/>
                <a:cs typeface="Georgia"/>
              </a:rPr>
              <a:t>Rx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95801" y="1844824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block</a:t>
            </a:r>
          </a:p>
        </p:txBody>
      </p:sp>
      <p:sp>
        <p:nvSpPr>
          <p:cNvPr id="5" name="Cross 4"/>
          <p:cNvSpPr/>
          <p:nvPr/>
        </p:nvSpPr>
        <p:spPr bwMode="auto">
          <a:xfrm rot="2700000">
            <a:off x="5751604" y="2289339"/>
            <a:ext cx="758643" cy="759916"/>
          </a:xfrm>
          <a:prstGeom prst="plus">
            <a:avLst>
              <a:gd name="adj" fmla="val 41330"/>
            </a:avLst>
          </a:prstGeom>
          <a:solidFill>
            <a:srgbClr val="FF0000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481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marking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08E80-A009-FD41-90DA-760408C208C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May need a chain of deleted records (for re-use)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Need a way to mark deleted records:</a:t>
            </a:r>
          </a:p>
          <a:p>
            <a:pPr lvl="1"/>
            <a:r>
              <a:rPr lang="en-US" dirty="0"/>
              <a:t>special characters</a:t>
            </a:r>
          </a:p>
          <a:p>
            <a:pPr lvl="1"/>
            <a:r>
              <a:rPr lang="en-US" dirty="0"/>
              <a:t>delete field</a:t>
            </a:r>
          </a:p>
          <a:p>
            <a:pPr lvl="1"/>
            <a:r>
              <a:rPr lang="en-US" dirty="0"/>
              <a:t>in map</a:t>
            </a:r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6126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tradeoffs</a:t>
            </a:r>
          </a:p>
        </p:txBody>
      </p:sp>
      <p:sp>
        <p:nvSpPr>
          <p:cNvPr id="7066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expensive is it to move valid record to free space for immediate reclaim?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much space is wasted?</a:t>
            </a:r>
          </a:p>
          <a:p>
            <a:pPr lvl="1"/>
            <a:r>
              <a:rPr lang="en-US" dirty="0"/>
              <a:t>e.g.,  deleted records, delete fields, free space chains,...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E35CEA3-47E0-6F41-B3E2-D7C0B9E596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0627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considerations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deal with dangling pointers?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44835-8AE5-BA4A-BE2B-FEDDD7ABB1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687" name="Rectangle 5"/>
          <p:cNvSpPr>
            <a:spLocks noChangeArrowheads="1"/>
          </p:cNvSpPr>
          <p:nvPr/>
        </p:nvSpPr>
        <p:spPr bwMode="auto">
          <a:xfrm>
            <a:off x="3581400" y="4624387"/>
            <a:ext cx="1600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R1</a:t>
            </a:r>
          </a:p>
        </p:txBody>
      </p:sp>
      <p:sp>
        <p:nvSpPr>
          <p:cNvPr id="71688" name="Rectangle 6"/>
          <p:cNvSpPr>
            <a:spLocks noChangeArrowheads="1"/>
          </p:cNvSpPr>
          <p:nvPr/>
        </p:nvSpPr>
        <p:spPr bwMode="auto">
          <a:xfrm>
            <a:off x="5181600" y="4624387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Rectangle 7"/>
          <p:cNvSpPr>
            <a:spLocks noChangeArrowheads="1"/>
          </p:cNvSpPr>
          <p:nvPr/>
        </p:nvSpPr>
        <p:spPr bwMode="auto">
          <a:xfrm>
            <a:off x="6553200" y="4624387"/>
            <a:ext cx="1676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71690" name="Line 8"/>
          <p:cNvSpPr>
            <a:spLocks noChangeShapeType="1"/>
          </p:cNvSpPr>
          <p:nvPr/>
        </p:nvSpPr>
        <p:spPr bwMode="auto">
          <a:xfrm>
            <a:off x="5334000" y="4852987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0184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Tombstones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36F615-3696-DA48-A5B5-7728C00769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Leave </a:t>
            </a:r>
            <a:r>
              <a:rPr lang="ja-JP" altLang="en-US"/>
              <a:t>“</a:t>
            </a:r>
            <a:r>
              <a:rPr lang="en-US" dirty="0"/>
              <a:t>MARK</a:t>
            </a:r>
            <a:r>
              <a:rPr lang="ja-JP" altLang="en-US"/>
              <a:t>”</a:t>
            </a:r>
            <a:r>
              <a:rPr lang="en-US" dirty="0"/>
              <a:t> in map or old location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Physical IDs</a:t>
            </a:r>
          </a:p>
          <a:p>
            <a:endParaRPr lang="en-US" dirty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1919537" y="3861049"/>
            <a:ext cx="6443663" cy="2309813"/>
            <a:chOff x="288" y="2087"/>
            <a:chExt cx="4059" cy="1455"/>
          </a:xfrm>
        </p:grpSpPr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88" y="2185"/>
              <a:ext cx="4059" cy="1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    A block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This space		This space can</a:t>
              </a: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never re-used	                  be re-used</a:t>
              </a:r>
            </a:p>
            <a:p>
              <a:pPr eaLnBrk="1" hangingPunct="1">
                <a:spcBef>
                  <a:spcPct val="50000"/>
                </a:spcBef>
              </a:pPr>
              <a:endParaRPr lang="en-US" sz="2000" dirty="0">
                <a:latin typeface="Georgia"/>
                <a:cs typeface="Georgia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2544" y="2279"/>
              <a:ext cx="28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1344" y="2279"/>
              <a:ext cx="12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2832" y="2279"/>
              <a:ext cx="100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840" y="2279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840" y="256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5" name="AutoShape 12"/>
            <p:cNvSpPr>
              <a:spLocks/>
            </p:cNvSpPr>
            <p:nvPr/>
          </p:nvSpPr>
          <p:spPr bwMode="auto">
            <a:xfrm rot="5376799">
              <a:off x="3288" y="2207"/>
              <a:ext cx="47" cy="960"/>
            </a:xfrm>
            <a:prstGeom prst="rightBrace">
              <a:avLst>
                <a:gd name="adj1" fmla="val 17021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V="1">
              <a:off x="2448" y="2615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2688" y="208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H="1">
              <a:off x="2304" y="208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2544" y="2327"/>
              <a:ext cx="274" cy="196"/>
              <a:chOff x="1166" y="3004"/>
              <a:chExt cx="732" cy="524"/>
            </a:xfrm>
          </p:grpSpPr>
          <p:sp>
            <p:nvSpPr>
              <p:cNvPr id="22" name="Freeform 17"/>
              <p:cNvSpPr>
                <a:spLocks/>
              </p:cNvSpPr>
              <p:nvPr/>
            </p:nvSpPr>
            <p:spPr bwMode="auto">
              <a:xfrm>
                <a:off x="1207" y="3513"/>
                <a:ext cx="691" cy="15"/>
              </a:xfrm>
              <a:custGeom>
                <a:avLst/>
                <a:gdLst>
                  <a:gd name="T0" fmla="*/ 0 w 691"/>
                  <a:gd name="T1" fmla="*/ 15 h 15"/>
                  <a:gd name="T2" fmla="*/ 269 w 691"/>
                  <a:gd name="T3" fmla="*/ 0 h 15"/>
                  <a:gd name="T4" fmla="*/ 691 w 691"/>
                  <a:gd name="T5" fmla="*/ 15 h 15"/>
                  <a:gd name="T6" fmla="*/ 0 60000 65536"/>
                  <a:gd name="T7" fmla="*/ 0 60000 65536"/>
                  <a:gd name="T8" fmla="*/ 0 60000 65536"/>
                  <a:gd name="T9" fmla="*/ 0 w 691"/>
                  <a:gd name="T10" fmla="*/ 0 h 15"/>
                  <a:gd name="T11" fmla="*/ 691 w 691"/>
                  <a:gd name="T12" fmla="*/ 15 h 1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1" h="15">
                    <a:moveTo>
                      <a:pt x="0" y="15"/>
                    </a:moveTo>
                    <a:cubicBezTo>
                      <a:pt x="90" y="12"/>
                      <a:pt x="179" y="0"/>
                      <a:pt x="269" y="0"/>
                    </a:cubicBezTo>
                    <a:cubicBezTo>
                      <a:pt x="410" y="0"/>
                      <a:pt x="549" y="15"/>
                      <a:pt x="691" y="15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1302" y="3004"/>
                <a:ext cx="521" cy="524"/>
              </a:xfrm>
              <a:custGeom>
                <a:avLst/>
                <a:gdLst>
                  <a:gd name="T0" fmla="*/ 0 w 521"/>
                  <a:gd name="T1" fmla="*/ 516 h 524"/>
                  <a:gd name="T2" fmla="*/ 80 w 521"/>
                  <a:gd name="T3" fmla="*/ 87 h 524"/>
                  <a:gd name="T4" fmla="*/ 211 w 521"/>
                  <a:gd name="T5" fmla="*/ 14 h 524"/>
                  <a:gd name="T6" fmla="*/ 283 w 521"/>
                  <a:gd name="T7" fmla="*/ 0 h 524"/>
                  <a:gd name="T8" fmla="*/ 392 w 521"/>
                  <a:gd name="T9" fmla="*/ 14 h 524"/>
                  <a:gd name="T10" fmla="*/ 458 w 521"/>
                  <a:gd name="T11" fmla="*/ 58 h 524"/>
                  <a:gd name="T12" fmla="*/ 480 w 521"/>
                  <a:gd name="T13" fmla="*/ 73 h 524"/>
                  <a:gd name="T14" fmla="*/ 509 w 521"/>
                  <a:gd name="T15" fmla="*/ 138 h 524"/>
                  <a:gd name="T16" fmla="*/ 516 w 521"/>
                  <a:gd name="T17" fmla="*/ 524 h 5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21"/>
                  <a:gd name="T28" fmla="*/ 0 h 524"/>
                  <a:gd name="T29" fmla="*/ 521 w 521"/>
                  <a:gd name="T30" fmla="*/ 524 h 5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21" h="524">
                    <a:moveTo>
                      <a:pt x="0" y="516"/>
                    </a:moveTo>
                    <a:cubicBezTo>
                      <a:pt x="43" y="383"/>
                      <a:pt x="16" y="214"/>
                      <a:pt x="80" y="87"/>
                    </a:cubicBezTo>
                    <a:cubicBezTo>
                      <a:pt x="105" y="37"/>
                      <a:pt x="160" y="25"/>
                      <a:pt x="211" y="14"/>
                    </a:cubicBezTo>
                    <a:cubicBezTo>
                      <a:pt x="235" y="9"/>
                      <a:pt x="283" y="0"/>
                      <a:pt x="283" y="0"/>
                    </a:cubicBezTo>
                    <a:cubicBezTo>
                      <a:pt x="288" y="0"/>
                      <a:pt x="366" y="0"/>
                      <a:pt x="392" y="14"/>
                    </a:cubicBezTo>
                    <a:cubicBezTo>
                      <a:pt x="401" y="19"/>
                      <a:pt x="443" y="48"/>
                      <a:pt x="458" y="58"/>
                    </a:cubicBezTo>
                    <a:cubicBezTo>
                      <a:pt x="465" y="63"/>
                      <a:pt x="480" y="73"/>
                      <a:pt x="480" y="73"/>
                    </a:cubicBezTo>
                    <a:cubicBezTo>
                      <a:pt x="497" y="124"/>
                      <a:pt x="486" y="104"/>
                      <a:pt x="509" y="138"/>
                    </a:cubicBezTo>
                    <a:cubicBezTo>
                      <a:pt x="521" y="344"/>
                      <a:pt x="516" y="215"/>
                      <a:pt x="516" y="5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4" name="Freeform 19"/>
              <p:cNvSpPr>
                <a:spLocks/>
              </p:cNvSpPr>
              <p:nvPr/>
            </p:nvSpPr>
            <p:spPr bwMode="auto">
              <a:xfrm>
                <a:off x="1447" y="3198"/>
                <a:ext cx="233" cy="46"/>
              </a:xfrm>
              <a:custGeom>
                <a:avLst/>
                <a:gdLst>
                  <a:gd name="T0" fmla="*/ 0 w 233"/>
                  <a:gd name="T1" fmla="*/ 17 h 46"/>
                  <a:gd name="T2" fmla="*/ 58 w 233"/>
                  <a:gd name="T3" fmla="*/ 39 h 46"/>
                  <a:gd name="T4" fmla="*/ 160 w 233"/>
                  <a:gd name="T5" fmla="*/ 46 h 46"/>
                  <a:gd name="T6" fmla="*/ 233 w 233"/>
                  <a:gd name="T7" fmla="*/ 31 h 4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3"/>
                  <a:gd name="T13" fmla="*/ 0 h 46"/>
                  <a:gd name="T14" fmla="*/ 233 w 233"/>
                  <a:gd name="T15" fmla="*/ 46 h 4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3" h="46">
                    <a:moveTo>
                      <a:pt x="0" y="17"/>
                    </a:moveTo>
                    <a:cubicBezTo>
                      <a:pt x="41" y="30"/>
                      <a:pt x="33" y="0"/>
                      <a:pt x="58" y="39"/>
                    </a:cubicBezTo>
                    <a:cubicBezTo>
                      <a:pt x="104" y="31"/>
                      <a:pt x="134" y="5"/>
                      <a:pt x="160" y="46"/>
                    </a:cubicBezTo>
                    <a:cubicBezTo>
                      <a:pt x="184" y="41"/>
                      <a:pt x="209" y="31"/>
                      <a:pt x="233" y="31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5" name="Freeform 20"/>
              <p:cNvSpPr>
                <a:spLocks/>
              </p:cNvSpPr>
              <p:nvPr/>
            </p:nvSpPr>
            <p:spPr bwMode="auto">
              <a:xfrm>
                <a:off x="1433" y="3290"/>
                <a:ext cx="247" cy="63"/>
              </a:xfrm>
              <a:custGeom>
                <a:avLst/>
                <a:gdLst>
                  <a:gd name="T0" fmla="*/ 0 w 247"/>
                  <a:gd name="T1" fmla="*/ 48 h 63"/>
                  <a:gd name="T2" fmla="*/ 36 w 247"/>
                  <a:gd name="T3" fmla="*/ 63 h 63"/>
                  <a:gd name="T4" fmla="*/ 87 w 247"/>
                  <a:gd name="T5" fmla="*/ 56 h 63"/>
                  <a:gd name="T6" fmla="*/ 116 w 247"/>
                  <a:gd name="T7" fmla="*/ 34 h 63"/>
                  <a:gd name="T8" fmla="*/ 123 w 247"/>
                  <a:gd name="T9" fmla="*/ 56 h 63"/>
                  <a:gd name="T10" fmla="*/ 145 w 247"/>
                  <a:gd name="T11" fmla="*/ 63 h 63"/>
                  <a:gd name="T12" fmla="*/ 247 w 247"/>
                  <a:gd name="T13" fmla="*/ 48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7"/>
                  <a:gd name="T22" fmla="*/ 0 h 63"/>
                  <a:gd name="T23" fmla="*/ 247 w 247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7" h="63">
                    <a:moveTo>
                      <a:pt x="0" y="48"/>
                    </a:moveTo>
                    <a:cubicBezTo>
                      <a:pt x="16" y="0"/>
                      <a:pt x="29" y="40"/>
                      <a:pt x="36" y="63"/>
                    </a:cubicBezTo>
                    <a:cubicBezTo>
                      <a:pt x="53" y="61"/>
                      <a:pt x="71" y="62"/>
                      <a:pt x="87" y="56"/>
                    </a:cubicBezTo>
                    <a:cubicBezTo>
                      <a:pt x="98" y="52"/>
                      <a:pt x="104" y="34"/>
                      <a:pt x="116" y="34"/>
                    </a:cubicBezTo>
                    <a:cubicBezTo>
                      <a:pt x="124" y="34"/>
                      <a:pt x="118" y="51"/>
                      <a:pt x="123" y="56"/>
                    </a:cubicBezTo>
                    <a:cubicBezTo>
                      <a:pt x="128" y="61"/>
                      <a:pt x="138" y="61"/>
                      <a:pt x="145" y="63"/>
                    </a:cubicBezTo>
                    <a:cubicBezTo>
                      <a:pt x="212" y="43"/>
                      <a:pt x="178" y="48"/>
                      <a:pt x="247" y="4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6" name="Freeform 21"/>
              <p:cNvSpPr>
                <a:spLocks/>
              </p:cNvSpPr>
              <p:nvPr/>
            </p:nvSpPr>
            <p:spPr bwMode="auto">
              <a:xfrm>
                <a:off x="1425" y="3394"/>
                <a:ext cx="255" cy="98"/>
              </a:xfrm>
              <a:custGeom>
                <a:avLst/>
                <a:gdLst>
                  <a:gd name="T0" fmla="*/ 0 w 255"/>
                  <a:gd name="T1" fmla="*/ 32 h 98"/>
                  <a:gd name="T2" fmla="*/ 37 w 255"/>
                  <a:gd name="T3" fmla="*/ 24 h 98"/>
                  <a:gd name="T4" fmla="*/ 51 w 255"/>
                  <a:gd name="T5" fmla="*/ 3 h 98"/>
                  <a:gd name="T6" fmla="*/ 58 w 255"/>
                  <a:gd name="T7" fmla="*/ 32 h 98"/>
                  <a:gd name="T8" fmla="*/ 66 w 255"/>
                  <a:gd name="T9" fmla="*/ 54 h 98"/>
                  <a:gd name="T10" fmla="*/ 95 w 255"/>
                  <a:gd name="T11" fmla="*/ 39 h 98"/>
                  <a:gd name="T12" fmla="*/ 117 w 255"/>
                  <a:gd name="T13" fmla="*/ 68 h 98"/>
                  <a:gd name="T14" fmla="*/ 146 w 255"/>
                  <a:gd name="T15" fmla="*/ 17 h 98"/>
                  <a:gd name="T16" fmla="*/ 153 w 255"/>
                  <a:gd name="T17" fmla="*/ 54 h 98"/>
                  <a:gd name="T18" fmla="*/ 160 w 255"/>
                  <a:gd name="T19" fmla="*/ 97 h 98"/>
                  <a:gd name="T20" fmla="*/ 197 w 255"/>
                  <a:gd name="T21" fmla="*/ 46 h 98"/>
                  <a:gd name="T22" fmla="*/ 255 w 255"/>
                  <a:gd name="T23" fmla="*/ 75 h 9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55"/>
                  <a:gd name="T37" fmla="*/ 0 h 98"/>
                  <a:gd name="T38" fmla="*/ 255 w 255"/>
                  <a:gd name="T39" fmla="*/ 98 h 9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55" h="98">
                    <a:moveTo>
                      <a:pt x="0" y="32"/>
                    </a:moveTo>
                    <a:cubicBezTo>
                      <a:pt x="12" y="29"/>
                      <a:pt x="26" y="30"/>
                      <a:pt x="37" y="24"/>
                    </a:cubicBezTo>
                    <a:cubicBezTo>
                      <a:pt x="44" y="20"/>
                      <a:pt x="43" y="0"/>
                      <a:pt x="51" y="3"/>
                    </a:cubicBezTo>
                    <a:cubicBezTo>
                      <a:pt x="60" y="7"/>
                      <a:pt x="55" y="22"/>
                      <a:pt x="58" y="32"/>
                    </a:cubicBezTo>
                    <a:cubicBezTo>
                      <a:pt x="60" y="39"/>
                      <a:pt x="63" y="47"/>
                      <a:pt x="66" y="54"/>
                    </a:cubicBezTo>
                    <a:cubicBezTo>
                      <a:pt x="76" y="49"/>
                      <a:pt x="85" y="36"/>
                      <a:pt x="95" y="39"/>
                    </a:cubicBezTo>
                    <a:cubicBezTo>
                      <a:pt x="107" y="42"/>
                      <a:pt x="105" y="68"/>
                      <a:pt x="117" y="68"/>
                    </a:cubicBezTo>
                    <a:cubicBezTo>
                      <a:pt x="130" y="68"/>
                      <a:pt x="142" y="27"/>
                      <a:pt x="146" y="17"/>
                    </a:cubicBezTo>
                    <a:cubicBezTo>
                      <a:pt x="148" y="29"/>
                      <a:pt x="151" y="42"/>
                      <a:pt x="153" y="54"/>
                    </a:cubicBezTo>
                    <a:cubicBezTo>
                      <a:pt x="156" y="68"/>
                      <a:pt x="147" y="91"/>
                      <a:pt x="160" y="97"/>
                    </a:cubicBezTo>
                    <a:cubicBezTo>
                      <a:pt x="162" y="98"/>
                      <a:pt x="194" y="51"/>
                      <a:pt x="197" y="46"/>
                    </a:cubicBezTo>
                    <a:cubicBezTo>
                      <a:pt x="208" y="92"/>
                      <a:pt x="194" y="75"/>
                      <a:pt x="255" y="7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7" name="Freeform 22"/>
              <p:cNvSpPr>
                <a:spLocks/>
              </p:cNvSpPr>
              <p:nvPr/>
            </p:nvSpPr>
            <p:spPr bwMode="auto">
              <a:xfrm>
                <a:off x="1166" y="3361"/>
                <a:ext cx="135" cy="167"/>
              </a:xfrm>
              <a:custGeom>
                <a:avLst/>
                <a:gdLst>
                  <a:gd name="T0" fmla="*/ 70 w 135"/>
                  <a:gd name="T1" fmla="*/ 167 h 167"/>
                  <a:gd name="T2" fmla="*/ 19 w 135"/>
                  <a:gd name="T3" fmla="*/ 65 h 167"/>
                  <a:gd name="T4" fmla="*/ 41 w 135"/>
                  <a:gd name="T5" fmla="*/ 101 h 167"/>
                  <a:gd name="T6" fmla="*/ 78 w 135"/>
                  <a:gd name="T7" fmla="*/ 43 h 167"/>
                  <a:gd name="T8" fmla="*/ 107 w 135"/>
                  <a:gd name="T9" fmla="*/ 50 h 167"/>
                  <a:gd name="T10" fmla="*/ 78 w 135"/>
                  <a:gd name="T11" fmla="*/ 79 h 167"/>
                  <a:gd name="T12" fmla="*/ 41 w 135"/>
                  <a:gd name="T13" fmla="*/ 14 h 167"/>
                  <a:gd name="T14" fmla="*/ 63 w 135"/>
                  <a:gd name="T15" fmla="*/ 65 h 167"/>
                  <a:gd name="T16" fmla="*/ 70 w 135"/>
                  <a:gd name="T17" fmla="*/ 130 h 167"/>
                  <a:gd name="T18" fmla="*/ 56 w 135"/>
                  <a:gd name="T19" fmla="*/ 87 h 16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5"/>
                  <a:gd name="T31" fmla="*/ 0 h 167"/>
                  <a:gd name="T32" fmla="*/ 135 w 135"/>
                  <a:gd name="T33" fmla="*/ 167 h 16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5" h="167">
                    <a:moveTo>
                      <a:pt x="70" y="167"/>
                    </a:moveTo>
                    <a:cubicBezTo>
                      <a:pt x="67" y="112"/>
                      <a:pt x="84" y="0"/>
                      <a:pt x="19" y="65"/>
                    </a:cubicBezTo>
                    <a:cubicBezTo>
                      <a:pt x="9" y="95"/>
                      <a:pt x="0" y="114"/>
                      <a:pt x="41" y="101"/>
                    </a:cubicBezTo>
                    <a:cubicBezTo>
                      <a:pt x="50" y="71"/>
                      <a:pt x="51" y="60"/>
                      <a:pt x="78" y="43"/>
                    </a:cubicBezTo>
                    <a:cubicBezTo>
                      <a:pt x="88" y="45"/>
                      <a:pt x="103" y="41"/>
                      <a:pt x="107" y="50"/>
                    </a:cubicBezTo>
                    <a:cubicBezTo>
                      <a:pt x="135" y="109"/>
                      <a:pt x="88" y="83"/>
                      <a:pt x="78" y="79"/>
                    </a:cubicBezTo>
                    <a:cubicBezTo>
                      <a:pt x="65" y="44"/>
                      <a:pt x="80" y="26"/>
                      <a:pt x="41" y="14"/>
                    </a:cubicBezTo>
                    <a:cubicBezTo>
                      <a:pt x="19" y="49"/>
                      <a:pt x="27" y="52"/>
                      <a:pt x="63" y="65"/>
                    </a:cubicBezTo>
                    <a:cubicBezTo>
                      <a:pt x="41" y="87"/>
                      <a:pt x="5" y="151"/>
                      <a:pt x="70" y="130"/>
                    </a:cubicBezTo>
                    <a:cubicBezTo>
                      <a:pt x="63" y="85"/>
                      <a:pt x="78" y="87"/>
                      <a:pt x="56" y="87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8" name="Freeform 23"/>
              <p:cNvSpPr>
                <a:spLocks/>
              </p:cNvSpPr>
              <p:nvPr/>
            </p:nvSpPr>
            <p:spPr bwMode="auto">
              <a:xfrm>
                <a:off x="1513" y="3127"/>
                <a:ext cx="101" cy="9"/>
              </a:xfrm>
              <a:custGeom>
                <a:avLst/>
                <a:gdLst>
                  <a:gd name="T0" fmla="*/ 0 w 101"/>
                  <a:gd name="T1" fmla="*/ 0 h 9"/>
                  <a:gd name="T2" fmla="*/ 101 w 101"/>
                  <a:gd name="T3" fmla="*/ 8 h 9"/>
                  <a:gd name="T4" fmla="*/ 0 60000 65536"/>
                  <a:gd name="T5" fmla="*/ 0 60000 65536"/>
                  <a:gd name="T6" fmla="*/ 0 w 101"/>
                  <a:gd name="T7" fmla="*/ 0 h 9"/>
                  <a:gd name="T8" fmla="*/ 101 w 101"/>
                  <a:gd name="T9" fmla="*/ 9 h 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1" h="9">
                    <a:moveTo>
                      <a:pt x="0" y="0"/>
                    </a:moveTo>
                    <a:cubicBezTo>
                      <a:pt x="82" y="9"/>
                      <a:pt x="48" y="8"/>
                      <a:pt x="101" y="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</p:grp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>
              <a:off x="2544" y="2279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3840" y="2279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050569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Tombstones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3C1380-809C-3049-995C-D24A5C3B3DB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Leave </a:t>
            </a:r>
            <a:r>
              <a:rPr lang="ja-JP" altLang="en-US"/>
              <a:t>“</a:t>
            </a:r>
            <a:r>
              <a:rPr lang="en-US" dirty="0"/>
              <a:t>MARK</a:t>
            </a:r>
            <a:r>
              <a:rPr lang="ja-JP" altLang="en-US"/>
              <a:t>”</a:t>
            </a:r>
            <a:r>
              <a:rPr lang="en-US" dirty="0"/>
              <a:t> in map or old location</a:t>
            </a:r>
          </a:p>
          <a:p>
            <a:endParaRPr lang="en-US" dirty="0"/>
          </a:p>
          <a:p>
            <a:r>
              <a:rPr lang="en-US" dirty="0"/>
              <a:t>Logical IDs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82364D-563B-B149-BA43-2F932A9BC73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50F5CD-2A94-354C-AFD9-B7A9ACA154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3716288" y="42930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Georgia"/>
                <a:cs typeface="Georgia"/>
              </a:rPr>
              <a:t>ID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087888" y="42930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LOC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3716288" y="48264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5087888" y="48264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3716288" y="53598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7788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5087888" y="58932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3716288" y="58932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6" name="Rectangle 11"/>
          <p:cNvSpPr>
            <a:spLocks noChangeArrowheads="1"/>
          </p:cNvSpPr>
          <p:nvPr/>
        </p:nvSpPr>
        <p:spPr bwMode="auto">
          <a:xfrm>
            <a:off x="5087888" y="53598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4214485" y="3864441"/>
            <a:ext cx="6863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map</a:t>
            </a: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 flipH="1">
            <a:off x="6764288" y="5436096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7877426" y="5062047"/>
            <a:ext cx="2056798" cy="9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Never reuse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ID 7788 nor </a:t>
            </a:r>
          </a:p>
          <a:p>
            <a:pPr algn="ctr" eaLnBrk="1" hangingPunct="1">
              <a:lnSpc>
                <a:spcPct val="30000"/>
              </a:lnSpc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   space in map...</a:t>
            </a:r>
          </a:p>
        </p:txBody>
      </p:sp>
      <p:grpSp>
        <p:nvGrpSpPr>
          <p:cNvPr id="40" name="Group 17"/>
          <p:cNvGrpSpPr>
            <a:grpSpLocks/>
          </p:cNvGrpSpPr>
          <p:nvPr/>
        </p:nvGrpSpPr>
        <p:grpSpPr bwMode="auto">
          <a:xfrm>
            <a:off x="5545089" y="5436096"/>
            <a:ext cx="434975" cy="311150"/>
            <a:chOff x="1166" y="3004"/>
            <a:chExt cx="732" cy="524"/>
          </a:xfrm>
        </p:grpSpPr>
        <p:sp>
          <p:nvSpPr>
            <p:cNvPr id="41" name="Freeform 18"/>
            <p:cNvSpPr>
              <a:spLocks/>
            </p:cNvSpPr>
            <p:nvPr/>
          </p:nvSpPr>
          <p:spPr bwMode="auto">
            <a:xfrm>
              <a:off x="1207" y="3513"/>
              <a:ext cx="691" cy="15"/>
            </a:xfrm>
            <a:custGeom>
              <a:avLst/>
              <a:gdLst>
                <a:gd name="T0" fmla="*/ 0 w 691"/>
                <a:gd name="T1" fmla="*/ 15 h 15"/>
                <a:gd name="T2" fmla="*/ 269 w 691"/>
                <a:gd name="T3" fmla="*/ 0 h 15"/>
                <a:gd name="T4" fmla="*/ 691 w 691"/>
                <a:gd name="T5" fmla="*/ 15 h 15"/>
                <a:gd name="T6" fmla="*/ 0 60000 65536"/>
                <a:gd name="T7" fmla="*/ 0 60000 65536"/>
                <a:gd name="T8" fmla="*/ 0 60000 65536"/>
                <a:gd name="T9" fmla="*/ 0 w 691"/>
                <a:gd name="T10" fmla="*/ 0 h 15"/>
                <a:gd name="T11" fmla="*/ 691 w 691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1" h="15">
                  <a:moveTo>
                    <a:pt x="0" y="15"/>
                  </a:moveTo>
                  <a:cubicBezTo>
                    <a:pt x="90" y="12"/>
                    <a:pt x="179" y="0"/>
                    <a:pt x="269" y="0"/>
                  </a:cubicBezTo>
                  <a:cubicBezTo>
                    <a:pt x="410" y="0"/>
                    <a:pt x="549" y="15"/>
                    <a:pt x="691" y="15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2" name="Freeform 19"/>
            <p:cNvSpPr>
              <a:spLocks/>
            </p:cNvSpPr>
            <p:nvPr/>
          </p:nvSpPr>
          <p:spPr bwMode="auto">
            <a:xfrm>
              <a:off x="1302" y="3004"/>
              <a:ext cx="521" cy="524"/>
            </a:xfrm>
            <a:custGeom>
              <a:avLst/>
              <a:gdLst>
                <a:gd name="T0" fmla="*/ 0 w 521"/>
                <a:gd name="T1" fmla="*/ 516 h 524"/>
                <a:gd name="T2" fmla="*/ 80 w 521"/>
                <a:gd name="T3" fmla="*/ 87 h 524"/>
                <a:gd name="T4" fmla="*/ 211 w 521"/>
                <a:gd name="T5" fmla="*/ 14 h 524"/>
                <a:gd name="T6" fmla="*/ 283 w 521"/>
                <a:gd name="T7" fmla="*/ 0 h 524"/>
                <a:gd name="T8" fmla="*/ 392 w 521"/>
                <a:gd name="T9" fmla="*/ 14 h 524"/>
                <a:gd name="T10" fmla="*/ 458 w 521"/>
                <a:gd name="T11" fmla="*/ 58 h 524"/>
                <a:gd name="T12" fmla="*/ 480 w 521"/>
                <a:gd name="T13" fmla="*/ 73 h 524"/>
                <a:gd name="T14" fmla="*/ 509 w 521"/>
                <a:gd name="T15" fmla="*/ 138 h 524"/>
                <a:gd name="T16" fmla="*/ 516 w 521"/>
                <a:gd name="T17" fmla="*/ 524 h 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1"/>
                <a:gd name="T28" fmla="*/ 0 h 524"/>
                <a:gd name="T29" fmla="*/ 521 w 521"/>
                <a:gd name="T30" fmla="*/ 524 h 5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1" h="524">
                  <a:moveTo>
                    <a:pt x="0" y="516"/>
                  </a:moveTo>
                  <a:cubicBezTo>
                    <a:pt x="43" y="383"/>
                    <a:pt x="16" y="214"/>
                    <a:pt x="80" y="87"/>
                  </a:cubicBezTo>
                  <a:cubicBezTo>
                    <a:pt x="105" y="37"/>
                    <a:pt x="160" y="25"/>
                    <a:pt x="211" y="14"/>
                  </a:cubicBezTo>
                  <a:cubicBezTo>
                    <a:pt x="235" y="9"/>
                    <a:pt x="283" y="0"/>
                    <a:pt x="283" y="0"/>
                  </a:cubicBezTo>
                  <a:cubicBezTo>
                    <a:pt x="288" y="0"/>
                    <a:pt x="366" y="0"/>
                    <a:pt x="392" y="14"/>
                  </a:cubicBezTo>
                  <a:cubicBezTo>
                    <a:pt x="401" y="19"/>
                    <a:pt x="443" y="48"/>
                    <a:pt x="458" y="58"/>
                  </a:cubicBezTo>
                  <a:cubicBezTo>
                    <a:pt x="465" y="63"/>
                    <a:pt x="480" y="73"/>
                    <a:pt x="480" y="73"/>
                  </a:cubicBezTo>
                  <a:cubicBezTo>
                    <a:pt x="497" y="124"/>
                    <a:pt x="486" y="104"/>
                    <a:pt x="509" y="138"/>
                  </a:cubicBezTo>
                  <a:cubicBezTo>
                    <a:pt x="521" y="344"/>
                    <a:pt x="516" y="215"/>
                    <a:pt x="516" y="5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3" name="Freeform 20"/>
            <p:cNvSpPr>
              <a:spLocks/>
            </p:cNvSpPr>
            <p:nvPr/>
          </p:nvSpPr>
          <p:spPr bwMode="auto">
            <a:xfrm>
              <a:off x="1447" y="3198"/>
              <a:ext cx="233" cy="46"/>
            </a:xfrm>
            <a:custGeom>
              <a:avLst/>
              <a:gdLst>
                <a:gd name="T0" fmla="*/ 0 w 233"/>
                <a:gd name="T1" fmla="*/ 17 h 46"/>
                <a:gd name="T2" fmla="*/ 58 w 233"/>
                <a:gd name="T3" fmla="*/ 39 h 46"/>
                <a:gd name="T4" fmla="*/ 160 w 233"/>
                <a:gd name="T5" fmla="*/ 46 h 46"/>
                <a:gd name="T6" fmla="*/ 233 w 233"/>
                <a:gd name="T7" fmla="*/ 31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"/>
                <a:gd name="T13" fmla="*/ 0 h 46"/>
                <a:gd name="T14" fmla="*/ 233 w 233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" h="46">
                  <a:moveTo>
                    <a:pt x="0" y="17"/>
                  </a:moveTo>
                  <a:cubicBezTo>
                    <a:pt x="41" y="30"/>
                    <a:pt x="33" y="0"/>
                    <a:pt x="58" y="39"/>
                  </a:cubicBezTo>
                  <a:cubicBezTo>
                    <a:pt x="104" y="31"/>
                    <a:pt x="134" y="5"/>
                    <a:pt x="160" y="46"/>
                  </a:cubicBezTo>
                  <a:cubicBezTo>
                    <a:pt x="184" y="41"/>
                    <a:pt x="209" y="31"/>
                    <a:pt x="233" y="3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4" name="Freeform 21"/>
            <p:cNvSpPr>
              <a:spLocks/>
            </p:cNvSpPr>
            <p:nvPr/>
          </p:nvSpPr>
          <p:spPr bwMode="auto">
            <a:xfrm>
              <a:off x="1433" y="3290"/>
              <a:ext cx="247" cy="63"/>
            </a:xfrm>
            <a:custGeom>
              <a:avLst/>
              <a:gdLst>
                <a:gd name="T0" fmla="*/ 0 w 247"/>
                <a:gd name="T1" fmla="*/ 48 h 63"/>
                <a:gd name="T2" fmla="*/ 36 w 247"/>
                <a:gd name="T3" fmla="*/ 63 h 63"/>
                <a:gd name="T4" fmla="*/ 87 w 247"/>
                <a:gd name="T5" fmla="*/ 56 h 63"/>
                <a:gd name="T6" fmla="*/ 116 w 247"/>
                <a:gd name="T7" fmla="*/ 34 h 63"/>
                <a:gd name="T8" fmla="*/ 123 w 247"/>
                <a:gd name="T9" fmla="*/ 56 h 63"/>
                <a:gd name="T10" fmla="*/ 145 w 247"/>
                <a:gd name="T11" fmla="*/ 63 h 63"/>
                <a:gd name="T12" fmla="*/ 247 w 247"/>
                <a:gd name="T13" fmla="*/ 48 h 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7"/>
                <a:gd name="T22" fmla="*/ 0 h 63"/>
                <a:gd name="T23" fmla="*/ 247 w 247"/>
                <a:gd name="T24" fmla="*/ 63 h 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7" h="63">
                  <a:moveTo>
                    <a:pt x="0" y="48"/>
                  </a:moveTo>
                  <a:cubicBezTo>
                    <a:pt x="16" y="0"/>
                    <a:pt x="29" y="40"/>
                    <a:pt x="36" y="63"/>
                  </a:cubicBezTo>
                  <a:cubicBezTo>
                    <a:pt x="53" y="61"/>
                    <a:pt x="71" y="62"/>
                    <a:pt x="87" y="56"/>
                  </a:cubicBezTo>
                  <a:cubicBezTo>
                    <a:pt x="98" y="52"/>
                    <a:pt x="104" y="34"/>
                    <a:pt x="116" y="34"/>
                  </a:cubicBezTo>
                  <a:cubicBezTo>
                    <a:pt x="124" y="34"/>
                    <a:pt x="118" y="51"/>
                    <a:pt x="123" y="56"/>
                  </a:cubicBezTo>
                  <a:cubicBezTo>
                    <a:pt x="128" y="61"/>
                    <a:pt x="138" y="61"/>
                    <a:pt x="145" y="63"/>
                  </a:cubicBezTo>
                  <a:cubicBezTo>
                    <a:pt x="212" y="43"/>
                    <a:pt x="178" y="48"/>
                    <a:pt x="247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5" name="Freeform 22"/>
            <p:cNvSpPr>
              <a:spLocks/>
            </p:cNvSpPr>
            <p:nvPr/>
          </p:nvSpPr>
          <p:spPr bwMode="auto">
            <a:xfrm>
              <a:off x="1425" y="3394"/>
              <a:ext cx="255" cy="98"/>
            </a:xfrm>
            <a:custGeom>
              <a:avLst/>
              <a:gdLst>
                <a:gd name="T0" fmla="*/ 0 w 255"/>
                <a:gd name="T1" fmla="*/ 32 h 98"/>
                <a:gd name="T2" fmla="*/ 37 w 255"/>
                <a:gd name="T3" fmla="*/ 24 h 98"/>
                <a:gd name="T4" fmla="*/ 51 w 255"/>
                <a:gd name="T5" fmla="*/ 3 h 98"/>
                <a:gd name="T6" fmla="*/ 58 w 255"/>
                <a:gd name="T7" fmla="*/ 32 h 98"/>
                <a:gd name="T8" fmla="*/ 66 w 255"/>
                <a:gd name="T9" fmla="*/ 54 h 98"/>
                <a:gd name="T10" fmla="*/ 95 w 255"/>
                <a:gd name="T11" fmla="*/ 39 h 98"/>
                <a:gd name="T12" fmla="*/ 117 w 255"/>
                <a:gd name="T13" fmla="*/ 68 h 98"/>
                <a:gd name="T14" fmla="*/ 146 w 255"/>
                <a:gd name="T15" fmla="*/ 17 h 98"/>
                <a:gd name="T16" fmla="*/ 153 w 255"/>
                <a:gd name="T17" fmla="*/ 54 h 98"/>
                <a:gd name="T18" fmla="*/ 160 w 255"/>
                <a:gd name="T19" fmla="*/ 97 h 98"/>
                <a:gd name="T20" fmla="*/ 197 w 255"/>
                <a:gd name="T21" fmla="*/ 46 h 98"/>
                <a:gd name="T22" fmla="*/ 255 w 255"/>
                <a:gd name="T23" fmla="*/ 75 h 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98"/>
                <a:gd name="T38" fmla="*/ 255 w 255"/>
                <a:gd name="T39" fmla="*/ 98 h 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98">
                  <a:moveTo>
                    <a:pt x="0" y="32"/>
                  </a:moveTo>
                  <a:cubicBezTo>
                    <a:pt x="12" y="29"/>
                    <a:pt x="26" y="30"/>
                    <a:pt x="37" y="24"/>
                  </a:cubicBezTo>
                  <a:cubicBezTo>
                    <a:pt x="44" y="20"/>
                    <a:pt x="43" y="0"/>
                    <a:pt x="51" y="3"/>
                  </a:cubicBezTo>
                  <a:cubicBezTo>
                    <a:pt x="60" y="7"/>
                    <a:pt x="55" y="22"/>
                    <a:pt x="58" y="32"/>
                  </a:cubicBezTo>
                  <a:cubicBezTo>
                    <a:pt x="60" y="39"/>
                    <a:pt x="63" y="47"/>
                    <a:pt x="66" y="54"/>
                  </a:cubicBezTo>
                  <a:cubicBezTo>
                    <a:pt x="76" y="49"/>
                    <a:pt x="85" y="36"/>
                    <a:pt x="95" y="39"/>
                  </a:cubicBezTo>
                  <a:cubicBezTo>
                    <a:pt x="107" y="42"/>
                    <a:pt x="105" y="68"/>
                    <a:pt x="117" y="68"/>
                  </a:cubicBezTo>
                  <a:cubicBezTo>
                    <a:pt x="130" y="68"/>
                    <a:pt x="142" y="27"/>
                    <a:pt x="146" y="17"/>
                  </a:cubicBezTo>
                  <a:cubicBezTo>
                    <a:pt x="148" y="29"/>
                    <a:pt x="151" y="42"/>
                    <a:pt x="153" y="54"/>
                  </a:cubicBezTo>
                  <a:cubicBezTo>
                    <a:pt x="156" y="68"/>
                    <a:pt x="147" y="91"/>
                    <a:pt x="160" y="97"/>
                  </a:cubicBezTo>
                  <a:cubicBezTo>
                    <a:pt x="162" y="98"/>
                    <a:pt x="194" y="51"/>
                    <a:pt x="197" y="46"/>
                  </a:cubicBezTo>
                  <a:cubicBezTo>
                    <a:pt x="208" y="92"/>
                    <a:pt x="194" y="75"/>
                    <a:pt x="255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6" name="Freeform 23"/>
            <p:cNvSpPr>
              <a:spLocks/>
            </p:cNvSpPr>
            <p:nvPr/>
          </p:nvSpPr>
          <p:spPr bwMode="auto">
            <a:xfrm>
              <a:off x="1166" y="3361"/>
              <a:ext cx="135" cy="167"/>
            </a:xfrm>
            <a:custGeom>
              <a:avLst/>
              <a:gdLst>
                <a:gd name="T0" fmla="*/ 70 w 135"/>
                <a:gd name="T1" fmla="*/ 167 h 167"/>
                <a:gd name="T2" fmla="*/ 19 w 135"/>
                <a:gd name="T3" fmla="*/ 65 h 167"/>
                <a:gd name="T4" fmla="*/ 41 w 135"/>
                <a:gd name="T5" fmla="*/ 101 h 167"/>
                <a:gd name="T6" fmla="*/ 78 w 135"/>
                <a:gd name="T7" fmla="*/ 43 h 167"/>
                <a:gd name="T8" fmla="*/ 107 w 135"/>
                <a:gd name="T9" fmla="*/ 50 h 167"/>
                <a:gd name="T10" fmla="*/ 78 w 135"/>
                <a:gd name="T11" fmla="*/ 79 h 167"/>
                <a:gd name="T12" fmla="*/ 41 w 135"/>
                <a:gd name="T13" fmla="*/ 14 h 167"/>
                <a:gd name="T14" fmla="*/ 63 w 135"/>
                <a:gd name="T15" fmla="*/ 65 h 167"/>
                <a:gd name="T16" fmla="*/ 70 w 135"/>
                <a:gd name="T17" fmla="*/ 130 h 167"/>
                <a:gd name="T18" fmla="*/ 56 w 135"/>
                <a:gd name="T19" fmla="*/ 87 h 1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5"/>
                <a:gd name="T31" fmla="*/ 0 h 167"/>
                <a:gd name="T32" fmla="*/ 135 w 135"/>
                <a:gd name="T33" fmla="*/ 167 h 1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5" h="167">
                  <a:moveTo>
                    <a:pt x="70" y="167"/>
                  </a:moveTo>
                  <a:cubicBezTo>
                    <a:pt x="67" y="112"/>
                    <a:pt x="84" y="0"/>
                    <a:pt x="19" y="65"/>
                  </a:cubicBezTo>
                  <a:cubicBezTo>
                    <a:pt x="9" y="95"/>
                    <a:pt x="0" y="114"/>
                    <a:pt x="41" y="101"/>
                  </a:cubicBezTo>
                  <a:cubicBezTo>
                    <a:pt x="50" y="71"/>
                    <a:pt x="51" y="60"/>
                    <a:pt x="78" y="43"/>
                  </a:cubicBezTo>
                  <a:cubicBezTo>
                    <a:pt x="88" y="45"/>
                    <a:pt x="103" y="41"/>
                    <a:pt x="107" y="50"/>
                  </a:cubicBezTo>
                  <a:cubicBezTo>
                    <a:pt x="135" y="109"/>
                    <a:pt x="88" y="83"/>
                    <a:pt x="78" y="79"/>
                  </a:cubicBezTo>
                  <a:cubicBezTo>
                    <a:pt x="65" y="44"/>
                    <a:pt x="80" y="26"/>
                    <a:pt x="41" y="14"/>
                  </a:cubicBezTo>
                  <a:cubicBezTo>
                    <a:pt x="19" y="49"/>
                    <a:pt x="27" y="52"/>
                    <a:pt x="63" y="65"/>
                  </a:cubicBezTo>
                  <a:cubicBezTo>
                    <a:pt x="41" y="87"/>
                    <a:pt x="5" y="151"/>
                    <a:pt x="70" y="130"/>
                  </a:cubicBezTo>
                  <a:cubicBezTo>
                    <a:pt x="63" y="85"/>
                    <a:pt x="78" y="87"/>
                    <a:pt x="56" y="8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1513" y="3127"/>
              <a:ext cx="101" cy="9"/>
            </a:xfrm>
            <a:custGeom>
              <a:avLst/>
              <a:gdLst>
                <a:gd name="T0" fmla="*/ 0 w 101"/>
                <a:gd name="T1" fmla="*/ 0 h 9"/>
                <a:gd name="T2" fmla="*/ 101 w 101"/>
                <a:gd name="T3" fmla="*/ 8 h 9"/>
                <a:gd name="T4" fmla="*/ 0 60000 65536"/>
                <a:gd name="T5" fmla="*/ 0 60000 65536"/>
                <a:gd name="T6" fmla="*/ 0 w 101"/>
                <a:gd name="T7" fmla="*/ 0 h 9"/>
                <a:gd name="T8" fmla="*/ 101 w 101"/>
                <a:gd name="T9" fmla="*/ 9 h 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1" h="9">
                  <a:moveTo>
                    <a:pt x="0" y="0"/>
                  </a:moveTo>
                  <a:cubicBezTo>
                    <a:pt x="82" y="9"/>
                    <a:pt x="48" y="8"/>
                    <a:pt x="101" y="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86687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189166113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Chapter 13 of Garcia-Molina et al</a:t>
            </a:r>
          </a:p>
          <a:p>
            <a:r>
              <a:rPr lang="en-US" dirty="0"/>
              <a:t>Gray, J. and </a:t>
            </a:r>
            <a:r>
              <a:rPr lang="en-US" dirty="0" err="1"/>
              <a:t>Putzolu</a:t>
            </a:r>
            <a:r>
              <a:rPr lang="en-US" dirty="0"/>
              <a:t>, F. 1987. The 5 minute rule for trading memory for disc accesses and the 10 byte rule for trading memory for CPU time. Proceedings of SIGMOD 1987, 395-398.</a:t>
            </a:r>
          </a:p>
          <a:p>
            <a:r>
              <a:rPr lang="en-US" dirty="0"/>
              <a:t>Gray, J. and </a:t>
            </a:r>
            <a:r>
              <a:rPr lang="en-US" dirty="0" err="1"/>
              <a:t>Graefe</a:t>
            </a:r>
            <a:r>
              <a:rPr lang="en-US" dirty="0"/>
              <a:t>, G. 1997. The five-minute rule ten years later, and other computer storage rules of thumb. </a:t>
            </a:r>
            <a:r>
              <a:rPr lang="en-US" i="1" dirty="0"/>
              <a:t>SIGMOD Record</a:t>
            </a:r>
            <a:r>
              <a:rPr lang="en-US" dirty="0"/>
              <a:t>. 26(4), 63-68.</a:t>
            </a:r>
          </a:p>
          <a:p>
            <a:r>
              <a:rPr lang="en-US" dirty="0" err="1"/>
              <a:t>Graefe</a:t>
            </a:r>
            <a:r>
              <a:rPr lang="en-US" dirty="0"/>
              <a:t>, G. 2009. The five-minute rule 20 years later (and how flash memory changes the rules). </a:t>
            </a:r>
            <a:r>
              <a:rPr lang="en-US" i="1" dirty="0"/>
              <a:t>Communications of the ACM</a:t>
            </a:r>
            <a:r>
              <a:rPr lang="en-US" dirty="0"/>
              <a:t>. 52(7), 48-59.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86026BF-866B-284B-A13A-28239335F7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0566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Access Structures</a:t>
            </a:r>
          </a:p>
        </p:txBody>
      </p:sp>
    </p:spTree>
    <p:extLst>
      <p:ext uri="{BB962C8B-B14F-4D97-AF65-F5344CB8AC3E}">
        <p14:creationId xmlns:p14="http://schemas.microsoft.com/office/powerpoint/2010/main" val="3126706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/>
          <p:cNvSpPr/>
          <p:nvPr/>
        </p:nvSpPr>
        <p:spPr bwMode="auto">
          <a:xfrm>
            <a:off x="6756400" y="4855336"/>
            <a:ext cx="2284038" cy="293721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 Disk Drives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Typical secondary storage medium for databases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Terms:</a:t>
            </a:r>
          </a:p>
          <a:p>
            <a:pPr lvl="1"/>
            <a:r>
              <a:rPr lang="en-US" dirty="0"/>
              <a:t>Platter, surface, head, actuator, cylinder, track, sector, block, gap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08CDC80-99B9-7144-829E-6A7B83B952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val 8"/>
          <p:cNvSpPr/>
          <p:nvPr/>
        </p:nvSpPr>
        <p:spPr bwMode="auto">
          <a:xfrm>
            <a:off x="7719637" y="4168125"/>
            <a:ext cx="3243001" cy="1092492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ight Triangle 12"/>
          <p:cNvSpPr/>
          <p:nvPr/>
        </p:nvSpPr>
        <p:spPr bwMode="auto">
          <a:xfrm>
            <a:off x="6754206" y="3954262"/>
            <a:ext cx="2284038" cy="293722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719639" y="3303888"/>
            <a:ext cx="3243001" cy="1092492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ight Triangle 10"/>
          <p:cNvSpPr/>
          <p:nvPr/>
        </p:nvSpPr>
        <p:spPr bwMode="auto">
          <a:xfrm>
            <a:off x="6754206" y="3131630"/>
            <a:ext cx="2284038" cy="293723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719637" y="2514174"/>
            <a:ext cx="3243001" cy="1092493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ight Triangle 9"/>
          <p:cNvSpPr/>
          <p:nvPr/>
        </p:nvSpPr>
        <p:spPr bwMode="auto">
          <a:xfrm>
            <a:off x="6754206" y="2994679"/>
            <a:ext cx="2284038" cy="294104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ight Triangle 11"/>
          <p:cNvSpPr/>
          <p:nvPr/>
        </p:nvSpPr>
        <p:spPr bwMode="auto">
          <a:xfrm>
            <a:off x="6754206" y="3753973"/>
            <a:ext cx="2284038" cy="293721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ight Triangle 13"/>
          <p:cNvSpPr/>
          <p:nvPr/>
        </p:nvSpPr>
        <p:spPr bwMode="auto">
          <a:xfrm>
            <a:off x="6756400" y="4624338"/>
            <a:ext cx="2284038" cy="293721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482081" y="2991667"/>
            <a:ext cx="272126" cy="2157389"/>
          </a:xfrm>
          <a:prstGeom prst="rect">
            <a:avLst/>
          </a:prstGeom>
          <a:solidFill>
            <a:srgbClr val="7F7F7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2583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– track</a:t>
            </a:r>
          </a:p>
          <a:p>
            <a:pPr marL="0" indent="0">
              <a:buNone/>
            </a:pPr>
            <a:r>
              <a:rPr lang="en-US" dirty="0"/>
              <a:t>B – geometrical sector</a:t>
            </a:r>
          </a:p>
          <a:p>
            <a:pPr marL="0" indent="0">
              <a:buNone/>
            </a:pPr>
            <a:r>
              <a:rPr lang="en-US" dirty="0"/>
              <a:t>C – track sector</a:t>
            </a:r>
          </a:p>
          <a:p>
            <a:pPr marL="0" indent="0">
              <a:buNone/>
            </a:pPr>
            <a:r>
              <a:rPr lang="en-US" dirty="0"/>
              <a:t>D – cluster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67439" y="1304927"/>
            <a:ext cx="5400672" cy="5400672"/>
          </a:xfrm>
        </p:spPr>
      </p:pic>
    </p:spTree>
    <p:extLst>
      <p:ext uri="{BB962C8B-B14F-4D97-AF65-F5344CB8AC3E}">
        <p14:creationId xmlns:p14="http://schemas.microsoft.com/office/powerpoint/2010/main" val="20841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Zone Bit Recording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Tracks closer to the disc edge are longer than those closer to the axis</a:t>
            </a:r>
          </a:p>
          <a:p>
            <a:pPr lvl="1"/>
            <a:r>
              <a:rPr lang="en-US" dirty="0"/>
              <a:t>Bit densities vary in order to ensure a constant number of bits per sector</a:t>
            </a:r>
          </a:p>
          <a:p>
            <a:pPr marL="0" indent="0">
              <a:buNone/>
            </a:pPr>
            <a:r>
              <a:rPr lang="en-US" dirty="0"/>
              <a:t>Instead, we can vary the number of sectors per track (depending on track location)</a:t>
            </a:r>
          </a:p>
          <a:p>
            <a:pPr lvl="1"/>
            <a:r>
              <a:rPr lang="en-US" dirty="0"/>
              <a:t>Improves overall storage density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6167437" y="1304925"/>
            <a:ext cx="5400675" cy="5400675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81DF9-D8D6-A44E-8781-96BE874D65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3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Access Time: Reading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 Time = Seek Time +</a:t>
            </a:r>
            <a:br>
              <a:rPr lang="en-US" dirty="0"/>
            </a:br>
            <a:r>
              <a:rPr lang="en-US" dirty="0"/>
              <a:t>		Rotational Delay +</a:t>
            </a:r>
            <a:br>
              <a:rPr lang="en-US" dirty="0"/>
            </a:br>
            <a:r>
              <a:rPr lang="en-US" dirty="0"/>
              <a:t>		Transfer Time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993B2-897D-7F48-BE57-4C44CFF99E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61200" y="1900553"/>
            <a:ext cx="1983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block requested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1125" y="5140913"/>
            <a:ext cx="206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block in memory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 bwMode="auto">
          <a:xfrm>
            <a:off x="8652818" y="2269885"/>
            <a:ext cx="0" cy="287102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6225" y="2980673"/>
            <a:ext cx="1524000" cy="1524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56000" y="3484729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access time</a:t>
            </a:r>
          </a:p>
        </p:txBody>
      </p:sp>
    </p:spTree>
    <p:extLst>
      <p:ext uri="{BB962C8B-B14F-4D97-AF65-F5344CB8AC3E}">
        <p14:creationId xmlns:p14="http://schemas.microsoft.com/office/powerpoint/2010/main" val="2120696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 taken for head assembly to move to a given track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Average seek time range:</a:t>
            </a:r>
          </a:p>
          <a:p>
            <a:pPr lvl="1"/>
            <a:r>
              <a:rPr lang="en-US" dirty="0"/>
              <a:t>4ms for high end drives</a:t>
            </a:r>
          </a:p>
          <a:p>
            <a:pPr lvl="1"/>
            <a:r>
              <a:rPr lang="en-US" dirty="0"/>
              <a:t>15ms for mobile devices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F658B34-4448-2043-9CB3-B3CAEA9C1A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07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Rotational Delay (Latency)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Average delay = time for 0.5 rev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BEC0C-778A-B443-B18E-F5641F305E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7896225" y="2607203"/>
            <a:ext cx="2159496" cy="2159496"/>
            <a:chOff x="3352800" y="2057400"/>
            <a:chExt cx="2667000" cy="2667000"/>
          </a:xfrm>
        </p:grpSpPr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3352800" y="2057400"/>
              <a:ext cx="2667000" cy="2667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657600" y="2362200"/>
              <a:ext cx="2057400" cy="2057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724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724400" y="4419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5715000" y="3429000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3352800" y="3429000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5410200" y="24384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3810000" y="41910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5486400" y="40386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810000" y="23622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 flipH="1">
              <a:off x="3962400" y="2971800"/>
              <a:ext cx="1371600" cy="685800"/>
            </a:xfrm>
            <a:prstGeom prst="curvedDown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</a:endParaRPr>
            </a:p>
          </p:txBody>
        </p:sp>
      </p:grp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7536185" y="4119371"/>
            <a:ext cx="457200" cy="2286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 flipV="1">
            <a:off x="9912449" y="4191379"/>
            <a:ext cx="381000" cy="4572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917291" y="4335395"/>
            <a:ext cx="119455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head</a:t>
            </a:r>
          </a:p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position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9632619" y="4695435"/>
            <a:ext cx="14269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requested</a:t>
            </a:r>
          </a:p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block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206162"/>
              </p:ext>
            </p:extLst>
          </p:nvPr>
        </p:nvGraphicFramePr>
        <p:xfrm>
          <a:off x="631067" y="2699375"/>
          <a:ext cx="5393496" cy="2599184"/>
        </p:xfrm>
        <a:graphic>
          <a:graphicData uri="http://schemas.openxmlformats.org/drawingml/2006/table">
            <a:tbl>
              <a:tblPr/>
              <a:tblGrid>
                <a:gridCol w="2696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6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03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Rotational speed</a:t>
                      </a:r>
                    </a:p>
                    <a:p>
                      <a:pPr algn="ctr"/>
                      <a:r>
                        <a:rPr lang="en-US" sz="1800" dirty="0">
                          <a:effectLst/>
                        </a:rPr>
                        <a:t>[rpm]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Average delay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[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]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4,200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7.14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5,400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5.56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7,200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4.17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10,000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15,000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2.00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002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Time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401D9D-C65C-6943-9DCD-D12BFAD5EC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Transfer rate ranges from:</a:t>
            </a:r>
          </a:p>
          <a:p>
            <a:pPr lvl="1"/>
            <a:r>
              <a:rPr lang="en-US" dirty="0"/>
              <a:t>up to 1000 Mbit/sec</a:t>
            </a:r>
          </a:p>
          <a:p>
            <a:pPr lvl="1"/>
            <a:r>
              <a:rPr lang="en-US" dirty="0"/>
              <a:t>432 Mbit/sec 12x Blu-Ray disk</a:t>
            </a:r>
          </a:p>
          <a:p>
            <a:pPr lvl="1"/>
            <a:r>
              <a:rPr lang="en-US" dirty="0"/>
              <a:t>1.23 </a:t>
            </a:r>
            <a:r>
              <a:rPr lang="en-US" dirty="0" err="1"/>
              <a:t>Mbits</a:t>
            </a:r>
            <a:r>
              <a:rPr lang="en-US" dirty="0"/>
              <a:t>/sec 1x CD</a:t>
            </a:r>
          </a:p>
          <a:p>
            <a:pPr lvl="1"/>
            <a:r>
              <a:rPr lang="en-US" dirty="0"/>
              <a:t>for SSDs, limited by interface</a:t>
            </a:r>
            <a:br>
              <a:rPr lang="en-US" dirty="0"/>
            </a:br>
            <a:r>
              <a:rPr lang="en-US" dirty="0"/>
              <a:t>e.g., SATA 3000 Mbit/s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Transfer time = block size / transfer rate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D99393-081A-044C-BDC7-2E471C900C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40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Sequential Access</a:t>
            </a:r>
            <a:endParaRPr lang="en-US" dirty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 far, random access - what about reading </a:t>
            </a:r>
            <a:r>
              <a:rPr lang="ja-JP" altLang="en-US" dirty="0"/>
              <a:t>“</a:t>
            </a:r>
            <a:r>
              <a:rPr lang="en-US" altLang="ja-JP" dirty="0"/>
              <a:t>n</a:t>
            </a:r>
            <a:r>
              <a:rPr lang="en-US" dirty="0"/>
              <a:t>ext</a:t>
            </a:r>
            <a:r>
              <a:rPr lang="ja-JP" altLang="en-US" dirty="0"/>
              <a:t>”</a:t>
            </a:r>
            <a:r>
              <a:rPr lang="en-US" dirty="0"/>
              <a:t> block?</a:t>
            </a:r>
          </a:p>
          <a:p>
            <a:pPr marL="0" indent="0">
              <a:buNone/>
            </a:pPr>
            <a:r>
              <a:rPr lang="en-US" dirty="0"/>
              <a:t>Access time =  ( block size / transfer rate ) + negligible costs</a:t>
            </a:r>
          </a:p>
          <a:p>
            <a:pPr marL="0" indent="0">
              <a:buNone/>
            </a:pPr>
            <a:r>
              <a:rPr lang="en-US" dirty="0"/>
              <a:t>Negligible costs: </a:t>
            </a:r>
          </a:p>
          <a:p>
            <a:pPr lvl="1"/>
            <a:r>
              <a:rPr lang="en-US" dirty="0"/>
              <a:t>skip inter-block gap</a:t>
            </a:r>
          </a:p>
          <a:p>
            <a:pPr lvl="1"/>
            <a:r>
              <a:rPr lang="en-US" dirty="0"/>
              <a:t>switch track (within same cylinder)</a:t>
            </a:r>
          </a:p>
          <a:p>
            <a:pPr lvl="1"/>
            <a:r>
              <a:rPr lang="en-US" dirty="0"/>
              <a:t>switch to adjacent cylinder occasionally</a:t>
            </a:r>
          </a:p>
          <a:p>
            <a:endParaRPr lang="en-US" dirty="0"/>
          </a:p>
          <a:p>
            <a:r>
              <a:rPr lang="en-US" dirty="0"/>
              <a:t>In general, sequential i/o is much less expensive than random i/o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F71E8F-3F62-1640-A7FE-B473A9A351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87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Access Time: Writing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Costs similar to those for reading, unless we wish to verify data</a:t>
            </a:r>
          </a:p>
          <a:p>
            <a:pPr marL="0" indent="0">
              <a:buNone/>
            </a:pPr>
            <a:r>
              <a:rPr lang="en-US" dirty="0"/>
              <a:t>Verifying requires that we read the block we’ve just written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Access Time = Seek Time +</a:t>
            </a:r>
            <a:br>
              <a:rPr lang="en-US" dirty="0"/>
            </a:br>
            <a:r>
              <a:rPr lang="en-US" dirty="0"/>
              <a:t>		Rotational Delay (1/2 rotation) +</a:t>
            </a:r>
            <a:br>
              <a:rPr lang="en-US" dirty="0"/>
            </a:br>
            <a:r>
              <a:rPr lang="en-US" dirty="0"/>
              <a:t>		Transfer Time (for writing) + </a:t>
            </a:r>
            <a:br>
              <a:rPr lang="en-US" dirty="0"/>
            </a:br>
            <a:r>
              <a:rPr lang="en-US" dirty="0"/>
              <a:t>		Rotational Delay (full rotation) +</a:t>
            </a:r>
            <a:br>
              <a:rPr lang="en-US" dirty="0"/>
            </a:br>
            <a:r>
              <a:rPr lang="en-US" dirty="0"/>
              <a:t>		Transfer Time (for verifying)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39E1912-4363-9042-BE23-CDF864CF62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9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Data Storage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br>
              <a:rPr lang="en-GB"/>
            </a:br>
            <a:r>
              <a:rPr lang="en-GB"/>
              <a:t>2017-2018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36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Access Time: Modifying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Read Block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Modify in Memory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Write Block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/>
              <a:t>Verify Block (optional)</a:t>
            </a:r>
          </a:p>
          <a:p>
            <a:pPr marL="0" indent="0">
              <a:spcBef>
                <a:spcPct val="20000"/>
              </a:spcBef>
              <a:buNone/>
            </a:pPr>
            <a:endParaRPr lang="en-US" dirty="0"/>
          </a:p>
          <a:p>
            <a:pPr marL="817200" lvl="1" indent="-457200">
              <a:spcBef>
                <a:spcPct val="20000"/>
              </a:spcBef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1C00C-ADDB-2A4A-8C45-5E4CE5F33B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2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Access Time: Modifying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/>
              <a:t>Access Time = Seek Time +</a:t>
            </a:r>
            <a:br>
              <a:rPr lang="en-US" dirty="0"/>
            </a:br>
            <a:r>
              <a:rPr lang="en-US" dirty="0"/>
              <a:t>		Rotational Delay (1/2 rotation) +</a:t>
            </a:r>
            <a:br>
              <a:rPr lang="en-US" dirty="0"/>
            </a:br>
            <a:r>
              <a:rPr lang="en-US" dirty="0"/>
              <a:t>		Transfer Time (for reading) + </a:t>
            </a:r>
            <a:br>
              <a:rPr lang="en-US" dirty="0"/>
            </a:br>
            <a:r>
              <a:rPr lang="en-US" dirty="0"/>
              <a:t>		Rotational Delay (full rotation) +</a:t>
            </a:r>
            <a:br>
              <a:rPr lang="en-US" dirty="0"/>
            </a:br>
            <a:r>
              <a:rPr lang="en-US" dirty="0"/>
              <a:t>		Transfer Time (for writing) +</a:t>
            </a:r>
            <a:br>
              <a:rPr lang="en-US" dirty="0"/>
            </a:br>
            <a:r>
              <a:rPr lang="en-US" dirty="0"/>
              <a:t>		[	Rotational Delay (full rotation) +</a:t>
            </a:r>
            <a:br>
              <a:rPr lang="en-US" dirty="0"/>
            </a:br>
            <a:r>
              <a:rPr lang="en-US" dirty="0"/>
              <a:t>			Transfer Time (for verifying)	     </a:t>
            </a:r>
            <a:br>
              <a:rPr lang="en-US" dirty="0"/>
            </a:br>
            <a:r>
              <a:rPr lang="en-US" dirty="0"/>
              <a:t>		]</a:t>
            </a:r>
          </a:p>
          <a:p>
            <a:pPr marL="0" indent="0">
              <a:spcBef>
                <a:spcPct val="20000"/>
              </a:spcBef>
              <a:buNone/>
            </a:pPr>
            <a:endParaRPr lang="en-US" dirty="0"/>
          </a:p>
          <a:p>
            <a:pPr marL="817200" lvl="1" indent="-457200">
              <a:spcBef>
                <a:spcPct val="20000"/>
              </a:spcBef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4F9135-FE32-AA44-82BB-2F6AAC421C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35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Addressing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Cylinder-head-sector</a:t>
            </a:r>
          </a:p>
          <a:p>
            <a:pPr lvl="1"/>
            <a:r>
              <a:rPr lang="en-US" dirty="0"/>
              <a:t>Physical location of data on disk</a:t>
            </a:r>
          </a:p>
          <a:p>
            <a:pPr lvl="1"/>
            <a:r>
              <a:rPr lang="en-US" dirty="0"/>
              <a:t>ZBR causes problems (sectors vary by tracks)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Logical Block Addressing</a:t>
            </a:r>
          </a:p>
          <a:p>
            <a:pPr lvl="1"/>
            <a:r>
              <a:rPr lang="en-US" dirty="0"/>
              <a:t>Blocks located by integer index</a:t>
            </a:r>
          </a:p>
          <a:p>
            <a:pPr lvl="1"/>
            <a:r>
              <a:rPr lang="en-US" dirty="0"/>
              <a:t>HDD firmware maps LBA addresses to physical locations on disk</a:t>
            </a:r>
          </a:p>
          <a:p>
            <a:pPr lvl="1"/>
            <a:r>
              <a:rPr lang="en-US" dirty="0"/>
              <a:t>Allows remapping of bad blocks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B41F39C-B032-E545-B264-BB800F888A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65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 Size Selection?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size of blocks affects I/O efficiency: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Big blocks reduce the costs of access</a:t>
            </a:r>
          </a:p>
          <a:p>
            <a:pPr lvl="1"/>
            <a:r>
              <a:rPr lang="en-US" dirty="0"/>
              <a:t>Fewer seeks (seek time + rotational delay) for the same amount of data</a:t>
            </a:r>
          </a:p>
          <a:p>
            <a:pPr marL="0" indent="0">
              <a:buNone/>
            </a:pPr>
            <a:r>
              <a:rPr lang="en-US" dirty="0"/>
              <a:t>Big blocks also increase the amount of irrelevant data read</a:t>
            </a:r>
          </a:p>
          <a:p>
            <a:pPr lvl="1"/>
            <a:r>
              <a:rPr lang="en-US" dirty="0"/>
              <a:t>If you’re trying to read a single record in a block, larger blocks force you to read more data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FCD10E-4759-F641-9587-367BC88841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00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what about Solid State Drives?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194050" y="2417763"/>
            <a:ext cx="5803900" cy="3175000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42402-2E79-8549-80B0-1EDA654C4C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49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Solid State Drives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Typically based on NAND flash memory</a:t>
            </a:r>
          </a:p>
          <a:p>
            <a:r>
              <a:rPr lang="en-US" dirty="0"/>
              <a:t>Considerably more expensive than HDD (~8-9x)</a:t>
            </a:r>
          </a:p>
          <a:p>
            <a:r>
              <a:rPr lang="en-US" dirty="0"/>
              <a:t>Typically smaller maximum size than HDD (~1-2TB)</a:t>
            </a:r>
          </a:p>
          <a:p>
            <a:r>
              <a:rPr lang="en-US" dirty="0"/>
              <a:t>Considerably higher I/O performance</a:t>
            </a:r>
          </a:p>
          <a:p>
            <a:r>
              <a:rPr lang="en-US" dirty="0"/>
              <a:t>Asymmetric read/write performance (writes are slower)</a:t>
            </a:r>
          </a:p>
          <a:p>
            <a:r>
              <a:rPr lang="en-US" dirty="0"/>
              <a:t>Limited number of program-erase cycles (~100,000)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25233-03DF-7F44-998F-FA888CE055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89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A6848-4706-C446-9F13-1AEFC5D34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HDD versus SSD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9AA89-0997-0249-BD1C-39682FD9DD1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Random I/</a:t>
            </a:r>
            <a:r>
              <a:rPr lang="en-US" dirty="0" err="1"/>
              <a:t>Os</a:t>
            </a:r>
            <a:r>
              <a:rPr lang="en-US" dirty="0"/>
              <a:t> per second (IOPS) = 1/ (seek + latency + transfer)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B4F105-F6C6-9145-9FA5-B43617636D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45C49215-3881-9E4C-955A-46CE374B15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556398"/>
              </p:ext>
            </p:extLst>
          </p:nvPr>
        </p:nvGraphicFramePr>
        <p:xfrm>
          <a:off x="623888" y="4076700"/>
          <a:ext cx="10944225" cy="111252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648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17260" marR="11726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HDD *</a:t>
                      </a:r>
                    </a:p>
                  </a:txBody>
                  <a:tcPr marL="117260" marR="11726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SSD **</a:t>
                      </a:r>
                    </a:p>
                  </a:txBody>
                  <a:tcPr marL="117260" marR="1172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Random Read IOPS</a:t>
                      </a:r>
                    </a:p>
                  </a:txBody>
                  <a:tcPr marL="117260" marR="11726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125-150 IOPS</a:t>
                      </a:r>
                    </a:p>
                  </a:txBody>
                  <a:tcPr marL="117260" marR="11726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~50,000 IOPS</a:t>
                      </a:r>
                    </a:p>
                  </a:txBody>
                  <a:tcPr marL="117260" marR="1172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Random Write IOPS</a:t>
                      </a:r>
                    </a:p>
                  </a:txBody>
                  <a:tcPr marL="117260" marR="11726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125-150</a:t>
                      </a:r>
                      <a:r>
                        <a:rPr lang="en-US" baseline="0" dirty="0"/>
                        <a:t> IOPS</a:t>
                      </a:r>
                      <a:endParaRPr lang="en-US" dirty="0"/>
                    </a:p>
                  </a:txBody>
                  <a:tcPr marL="117260" marR="11726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~40,000 IOPS</a:t>
                      </a:r>
                    </a:p>
                  </a:txBody>
                  <a:tcPr marL="117260" marR="1172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415867C-9D16-6742-89B0-88B8275DB52B}"/>
              </a:ext>
            </a:extLst>
          </p:cNvPr>
          <p:cNvSpPr txBox="1"/>
          <p:nvPr/>
        </p:nvSpPr>
        <p:spPr>
          <a:xfrm>
            <a:off x="623888" y="5462319"/>
            <a:ext cx="7521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* 	Assumes 10,000 rpm HDD with SATA 3Gb/s interface</a:t>
            </a:r>
            <a:br>
              <a:rPr lang="en-US" dirty="0">
                <a:latin typeface="Lucida Sans" panose="020B0602030504020204" pitchFamily="34" charset="77"/>
                <a:cs typeface="Georgia"/>
              </a:rPr>
            </a:br>
            <a:r>
              <a:rPr lang="en-US" dirty="0">
                <a:latin typeface="Lucida Sans" panose="020B0602030504020204" pitchFamily="34" charset="77"/>
                <a:cs typeface="Georgia"/>
              </a:rPr>
              <a:t>** 	OCZ 480GB Vertex 3 (c. 2012) with SATA 6Gb/s interface</a:t>
            </a:r>
          </a:p>
        </p:txBody>
      </p:sp>
    </p:spTree>
    <p:extLst>
      <p:ext uri="{BB962C8B-B14F-4D97-AF65-F5344CB8AC3E}">
        <p14:creationId xmlns:p14="http://schemas.microsoft.com/office/powerpoint/2010/main" val="17839752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Management</a:t>
            </a:r>
          </a:p>
        </p:txBody>
      </p:sp>
    </p:spTree>
    <p:extLst>
      <p:ext uri="{BB962C8B-B14F-4D97-AF65-F5344CB8AC3E}">
        <p14:creationId xmlns:p14="http://schemas.microsoft.com/office/powerpoint/2010/main" val="19217405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 bwMode="auto">
          <a:xfrm>
            <a:off x="6312025" y="4090854"/>
            <a:ext cx="502957" cy="505082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805771" y="3585773"/>
            <a:ext cx="505156" cy="506107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Buffer Pool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125AA-3AE5-FE42-AAAC-28F03160B12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Far more blocks of secondary storage than space in main memory – need to be selective about what’s kept in memory</a:t>
            </a:r>
          </a:p>
          <a:p>
            <a:pPr marL="0" indent="0">
              <a:buNone/>
            </a:pPr>
            <a:r>
              <a:rPr lang="en-US" dirty="0"/>
              <a:t>Buffer pool </a:t>
            </a:r>
            <a:r>
              <a:rPr lang="en-US" dirty="0" err="1"/>
              <a:t>organised</a:t>
            </a:r>
            <a:r>
              <a:rPr lang="en-US" dirty="0"/>
              <a:t> into frames (size of database block, plus metadata)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1820595" y="3860023"/>
            <a:ext cx="1807288" cy="1807344"/>
          </a:xfrm>
          <a:prstGeom prst="can">
            <a:avLst/>
          </a:prstGeom>
          <a:solidFill>
            <a:srgbClr val="ADCEE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514983" y="4545204"/>
            <a:ext cx="744300" cy="71988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544239" y="4665836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25118" y="5960234"/>
            <a:ext cx="598241" cy="3385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3952" y="5877272"/>
            <a:ext cx="792088" cy="5847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buffer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pool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16116" y="5802044"/>
            <a:ext cx="1342034" cy="584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higher-level</a:t>
            </a:r>
            <a:br>
              <a:rPr lang="en-US" sz="1600" dirty="0"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latin typeface="Lucida Sans" panose="020B0602030504020204" pitchFamily="34" charset="77"/>
                <a:cs typeface="Georgia"/>
              </a:rPr>
              <a:t>code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301715" y="3585773"/>
            <a:ext cx="505156" cy="506107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707133" y="4734471"/>
            <a:ext cx="360000" cy="3600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5301715" y="4090855"/>
            <a:ext cx="505156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302814" y="4595332"/>
            <a:ext cx="504056" cy="50466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302814" y="5099992"/>
            <a:ext cx="504056" cy="50405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807969" y="4090855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6312025" y="3585774"/>
            <a:ext cx="502957" cy="505082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807969" y="4595333"/>
            <a:ext cx="502957" cy="504659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312025" y="4595333"/>
            <a:ext cx="502957" cy="504659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807969" y="5099992"/>
            <a:ext cx="502957" cy="50405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312025" y="5099993"/>
            <a:ext cx="502957" cy="50405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374293" y="4167029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383503" y="3680023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5891344" y="5200666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X</a:t>
            </a:r>
          </a:p>
        </p:txBody>
      </p:sp>
      <p:cxnSp>
        <p:nvCxnSpPr>
          <p:cNvPr id="17" name="Straight Arrow Connector 16"/>
          <p:cNvCxnSpPr>
            <a:stCxn id="8" idx="3"/>
            <a:endCxn id="56" idx="1"/>
          </p:cNvCxnSpPr>
          <p:nvPr/>
        </p:nvCxnSpPr>
        <p:spPr bwMode="auto">
          <a:xfrm>
            <a:off x="2904239" y="4845836"/>
            <a:ext cx="2987105" cy="53483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43" name="Straight Arrow Connector 42"/>
          <p:cNvCxnSpPr>
            <a:cxnSpLocks/>
            <a:stCxn id="56" idx="3"/>
            <a:endCxn id="7" idx="1"/>
          </p:cNvCxnSpPr>
          <p:nvPr/>
        </p:nvCxnSpPr>
        <p:spPr bwMode="auto">
          <a:xfrm flipV="1">
            <a:off x="6251344" y="4905144"/>
            <a:ext cx="2263639" cy="47552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88976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Metadata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Each frame in the buffer pool has: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pin count </a:t>
            </a:r>
            <a:r>
              <a:rPr lang="en-US" dirty="0"/>
              <a:t>(number of current users of the block in that frame)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dirty flag </a:t>
            </a:r>
            <a:r>
              <a:rPr lang="en-US" dirty="0"/>
              <a:t>(1 if the copy in the buffer has been changed, 0 otherwise)</a:t>
            </a:r>
          </a:p>
          <a:p>
            <a:pPr lvl="1"/>
            <a:r>
              <a:rPr lang="en-US" dirty="0"/>
              <a:t>an </a:t>
            </a:r>
            <a:r>
              <a:rPr lang="en-US" i="1" dirty="0"/>
              <a:t>access time </a:t>
            </a:r>
            <a:r>
              <a:rPr lang="en-US" dirty="0"/>
              <a:t>(optional – used for LRU replacement)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loading time </a:t>
            </a:r>
            <a:r>
              <a:rPr lang="en-US" dirty="0"/>
              <a:t>(optional – used for FIFO replacement)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clock flag </a:t>
            </a:r>
            <a:r>
              <a:rPr lang="en-US" dirty="0"/>
              <a:t>(optional – used for Clock replacement)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32A0A1-408D-F041-82E4-A185838D04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90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Storage </a:t>
            </a:r>
            <a:r>
              <a:rPr lang="en-US" dirty="0" err="1"/>
              <a:t>Organisation</a:t>
            </a:r>
            <a:endParaRPr lang="en-US" dirty="0"/>
          </a:p>
          <a:p>
            <a:r>
              <a:rPr lang="en-US" dirty="0"/>
              <a:t>Secondary storage</a:t>
            </a:r>
          </a:p>
          <a:p>
            <a:r>
              <a:rPr lang="en-US" dirty="0"/>
              <a:t>Buffer management</a:t>
            </a:r>
          </a:p>
          <a:p>
            <a:r>
              <a:rPr lang="en-US" dirty="0"/>
              <a:t>The Five-Minute Rule</a:t>
            </a:r>
          </a:p>
          <a:p>
            <a:r>
              <a:rPr lang="en-US" dirty="0"/>
              <a:t>Disk </a:t>
            </a:r>
            <a:r>
              <a:rPr lang="en-US" dirty="0" err="1"/>
              <a:t>Organisation</a:t>
            </a:r>
            <a:endParaRPr lang="en-US" dirty="0"/>
          </a:p>
          <a:p>
            <a:pPr lvl="1"/>
            <a:r>
              <a:rPr lang="en-US" dirty="0"/>
              <a:t>Data Items</a:t>
            </a:r>
          </a:p>
          <a:p>
            <a:pPr lvl="1"/>
            <a:r>
              <a:rPr lang="en-US" dirty="0"/>
              <a:t>Records</a:t>
            </a:r>
          </a:p>
          <a:p>
            <a:pPr lvl="1"/>
            <a:r>
              <a:rPr lang="en-US" dirty="0"/>
              <a:t>Blocks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8C9E60-7462-7249-8250-2B7A40A02E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457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a Block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if</a:t>
            </a:r>
            <a:r>
              <a:rPr lang="en-US" dirty="0"/>
              <a:t> 	buffer pool already has a frame containing the block</a:t>
            </a:r>
            <a:br>
              <a:rPr lang="en-US" dirty="0"/>
            </a:br>
            <a:r>
              <a:rPr lang="en-US" b="1" dirty="0"/>
              <a:t>then</a:t>
            </a:r>
            <a:r>
              <a:rPr lang="en-US" dirty="0"/>
              <a:t> 	increment pin count (“pin the block”)</a:t>
            </a:r>
            <a:br>
              <a:rPr lang="en-US" dirty="0"/>
            </a:br>
            <a:r>
              <a:rPr lang="en-US" b="1" dirty="0"/>
              <a:t>else</a:t>
            </a:r>
            <a:r>
              <a:rPr lang="en-US" dirty="0"/>
              <a:t>	</a:t>
            </a:r>
            <a:r>
              <a:rPr lang="en-US" b="1" dirty="0"/>
              <a:t>if</a:t>
            </a:r>
            <a:r>
              <a:rPr lang="en-US" dirty="0"/>
              <a:t> 	there is an empty frame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/>
              <a:t>then</a:t>
            </a:r>
            <a:r>
              <a:rPr lang="en-US" dirty="0"/>
              <a:t> 	read block into frame and set pin count to 1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/>
              <a:t>else</a:t>
            </a:r>
            <a:r>
              <a:rPr lang="en-US" dirty="0"/>
              <a:t> 	choose a frame to be replaced</a:t>
            </a:r>
            <a:br>
              <a:rPr lang="en-US" dirty="0"/>
            </a:br>
            <a:r>
              <a:rPr lang="en-US" dirty="0"/>
              <a:t>		</a:t>
            </a:r>
            <a:r>
              <a:rPr lang="en-US" b="1" dirty="0"/>
              <a:t>if</a:t>
            </a:r>
            <a:r>
              <a:rPr lang="en-US" dirty="0"/>
              <a:t>	dirty bit on the replacement frame is set</a:t>
            </a:r>
            <a:br>
              <a:rPr lang="en-US" dirty="0"/>
            </a:br>
            <a:r>
              <a:rPr lang="en-US" dirty="0"/>
              <a:t>		</a:t>
            </a:r>
            <a:r>
              <a:rPr lang="en-US" b="1" dirty="0"/>
              <a:t>then</a:t>
            </a:r>
            <a:r>
              <a:rPr lang="en-US" dirty="0"/>
              <a:t>	write block in replacement frame to disk</a:t>
            </a:r>
            <a:br>
              <a:rPr lang="en-US" dirty="0"/>
            </a:br>
            <a:r>
              <a:rPr lang="en-US" dirty="0"/>
              <a:t>		</a:t>
            </a:r>
            <a:r>
              <a:rPr lang="en-US" b="1" dirty="0" err="1"/>
              <a:t>endif</a:t>
            </a:r>
            <a:br>
              <a:rPr lang="en-US" dirty="0"/>
            </a:br>
            <a:r>
              <a:rPr lang="en-US" dirty="0"/>
              <a:t>		read requested block into replacement frame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 err="1"/>
              <a:t>endif</a:t>
            </a:r>
            <a:br>
              <a:rPr lang="en-US" dirty="0"/>
            </a:br>
            <a:r>
              <a:rPr lang="en-US" b="1" dirty="0" err="1"/>
              <a:t>endif</a:t>
            </a:r>
            <a:endParaRPr lang="en-US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14838-CB79-EA48-94E0-F8E6A1784D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131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Replacement Strategies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frame will not be selected for replacement until its pin count is 0</a:t>
            </a:r>
          </a:p>
          <a:p>
            <a:pPr marL="0" indent="0">
              <a:buNone/>
            </a:pPr>
            <a:r>
              <a:rPr lang="en-US" dirty="0"/>
              <a:t>If there’s more than one frame with a pin count of 0, use a </a:t>
            </a:r>
            <a:r>
              <a:rPr lang="en-US" i="1" dirty="0"/>
              <a:t>replacement strategy </a:t>
            </a:r>
            <a:r>
              <a:rPr lang="en-US" dirty="0"/>
              <a:t>to choose the frame to be replaced</a:t>
            </a:r>
          </a:p>
          <a:p>
            <a:pPr lvl="1"/>
            <a:r>
              <a:rPr lang="en-US" dirty="0"/>
              <a:t>Least Recently Used (LRU)</a:t>
            </a:r>
            <a:br>
              <a:rPr lang="en-US" dirty="0"/>
            </a:br>
            <a:r>
              <a:rPr lang="en-US" dirty="0"/>
              <a:t>Select the frame with the oldest access time</a:t>
            </a:r>
          </a:p>
          <a:p>
            <a:pPr lvl="1"/>
            <a:r>
              <a:rPr lang="en-US" dirty="0"/>
              <a:t>First In First Out (FIFO)</a:t>
            </a:r>
            <a:br>
              <a:rPr lang="en-US" dirty="0"/>
            </a:br>
            <a:r>
              <a:rPr lang="en-US" dirty="0"/>
              <a:t>Select the frame with the oldest loading time</a:t>
            </a:r>
          </a:p>
          <a:p>
            <a:pPr lvl="1"/>
            <a:r>
              <a:rPr lang="en-US" dirty="0"/>
              <a:t>Clock</a:t>
            </a:r>
            <a:br>
              <a:rPr lang="en-US" dirty="0"/>
            </a:br>
            <a:r>
              <a:rPr lang="en-US" dirty="0"/>
              <a:t>Approximation of LRU – cycle through each buffer in turn, if a buffer </a:t>
            </a:r>
            <a:r>
              <a:rPr lang="en-US" dirty="0" err="1"/>
              <a:t>hasn</a:t>
            </a:r>
            <a:r>
              <a:rPr lang="uk-UA" dirty="0"/>
              <a:t>’</a:t>
            </a:r>
            <a:r>
              <a:rPr lang="en-US" dirty="0"/>
              <a:t>t been accessed in a full cycle then mark it for replacement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89450A-8B42-8547-A04B-42429ACED7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39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3B8C005-CB76-6040-8AE3-3D56E0A1E4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Read B1 </a:t>
            </a:r>
            <a:r>
              <a:rPr lang="en-US" dirty="0">
                <a:sym typeface="Symbol" charset="0"/>
              </a:rPr>
              <a:t></a:t>
            </a:r>
            <a:r>
              <a:rPr lang="en-US" dirty="0"/>
              <a:t>   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Process Data in 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Read B2 </a:t>
            </a:r>
            <a:r>
              <a:rPr lang="en-US" dirty="0">
                <a:sym typeface="Symbol" charset="0"/>
              </a:rPr>
              <a:t> </a:t>
            </a:r>
            <a:r>
              <a:rPr lang="en-US" dirty="0"/>
              <a:t>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Process Data in Buffer ...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099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16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313C8B6-93E0-6B4B-9907-D123C2CD75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0" idx="0"/>
            <a:endCxn id="22" idx="2"/>
          </p:cNvCxnSpPr>
          <p:nvPr/>
        </p:nvCxnSpPr>
        <p:spPr bwMode="auto">
          <a:xfrm flipV="1">
            <a:off x="4151784" y="2997016"/>
            <a:ext cx="144016" cy="151210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</p:spTree>
    <p:extLst>
      <p:ext uri="{BB962C8B-B14F-4D97-AF65-F5344CB8AC3E}">
        <p14:creationId xmlns:p14="http://schemas.microsoft.com/office/powerpoint/2010/main" val="7669422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16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313C8B6-93E0-6B4B-9907-D123C2CD75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146457E7-29B5-AA41-B5F8-A0AD87500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8572" y="2276935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3300BD-F590-B84F-9FC3-AB56854DEFE5}"/>
              </a:ext>
            </a:extLst>
          </p:cNvPr>
          <p:cNvSpPr txBox="1"/>
          <p:nvPr/>
        </p:nvSpPr>
        <p:spPr>
          <a:xfrm>
            <a:off x="4871864" y="2420888"/>
            <a:ext cx="1560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process block</a:t>
            </a:r>
          </a:p>
        </p:txBody>
      </p:sp>
    </p:spTree>
    <p:extLst>
      <p:ext uri="{BB962C8B-B14F-4D97-AF65-F5344CB8AC3E}">
        <p14:creationId xmlns:p14="http://schemas.microsoft.com/office/powerpoint/2010/main" val="10844512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16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313C8B6-93E0-6B4B-9907-D123C2CD75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3" idx="0"/>
            <a:endCxn id="22" idx="2"/>
          </p:cNvCxnSpPr>
          <p:nvPr/>
        </p:nvCxnSpPr>
        <p:spPr bwMode="auto">
          <a:xfrm flipH="1" flipV="1">
            <a:off x="4295800" y="2997016"/>
            <a:ext cx="432048" cy="151210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</p:spTree>
    <p:extLst>
      <p:ext uri="{BB962C8B-B14F-4D97-AF65-F5344CB8AC3E}">
        <p14:creationId xmlns:p14="http://schemas.microsoft.com/office/powerpoint/2010/main" val="3024956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16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313C8B6-93E0-6B4B-9907-D123C2CD75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3300BD-F590-B84F-9FC3-AB56854DEFE5}"/>
              </a:ext>
            </a:extLst>
          </p:cNvPr>
          <p:cNvSpPr txBox="1"/>
          <p:nvPr/>
        </p:nvSpPr>
        <p:spPr>
          <a:xfrm>
            <a:off x="4871864" y="2420888"/>
            <a:ext cx="1560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process block</a:t>
            </a: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13C7BAE8-CB41-C046-947B-B573D2758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7768" y="2276475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</p:spTree>
    <p:extLst>
      <p:ext uri="{BB962C8B-B14F-4D97-AF65-F5344CB8AC3E}">
        <p14:creationId xmlns:p14="http://schemas.microsoft.com/office/powerpoint/2010/main" val="16697758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16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313C8B6-93E0-6B4B-9907-D123C2CD75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4" idx="0"/>
            <a:endCxn id="22" idx="2"/>
          </p:cNvCxnSpPr>
          <p:nvPr/>
        </p:nvCxnSpPr>
        <p:spPr bwMode="auto">
          <a:xfrm flipH="1" flipV="1">
            <a:off x="4295800" y="2997016"/>
            <a:ext cx="1008112" cy="151210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</p:spTree>
    <p:extLst>
      <p:ext uri="{BB962C8B-B14F-4D97-AF65-F5344CB8AC3E}">
        <p14:creationId xmlns:p14="http://schemas.microsoft.com/office/powerpoint/2010/main" val="7124976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Buffering Cost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Single buffer time = n(P + R)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where	P = time to process a block</a:t>
            </a:r>
            <a:br>
              <a:rPr lang="en-US" dirty="0"/>
            </a:br>
            <a:r>
              <a:rPr lang="en-US" dirty="0"/>
              <a:t>	R = time to read a block</a:t>
            </a:r>
            <a:br>
              <a:rPr lang="en-US" dirty="0"/>
            </a:br>
            <a:r>
              <a:rPr lang="en-US" dirty="0"/>
              <a:t>	n = number of blocks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97226-82BB-E249-9272-7B22570D39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321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Buffering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a pair of buffers:</a:t>
            </a:r>
          </a:p>
          <a:p>
            <a:pPr lvl="1"/>
            <a:r>
              <a:rPr lang="en-US" dirty="0"/>
              <a:t>While reading a block and writing into buffer A</a:t>
            </a:r>
          </a:p>
          <a:p>
            <a:pPr lvl="1"/>
            <a:r>
              <a:rPr lang="en-US" dirty="0"/>
              <a:t>Process block previously read into buffer B</a:t>
            </a:r>
          </a:p>
          <a:p>
            <a:pPr lvl="1"/>
            <a:r>
              <a:rPr lang="en-US" dirty="0"/>
              <a:t>After block read into A, process A and read next block into B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BFE22A-6959-2241-814C-15F776666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2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8648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Buffering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7125345-B1D8-E143-BA48-D86F2ED8E7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0" idx="0"/>
            <a:endCxn id="22" idx="2"/>
          </p:cNvCxnSpPr>
          <p:nvPr/>
        </p:nvCxnSpPr>
        <p:spPr bwMode="auto">
          <a:xfrm flipV="1">
            <a:off x="4151784" y="2996855"/>
            <a:ext cx="144016" cy="15122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15880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04522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Buffering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A7F56B-8294-D447-8EA2-753DA6045D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3" idx="0"/>
            <a:endCxn id="17" idx="2"/>
          </p:cNvCxnSpPr>
          <p:nvPr/>
        </p:nvCxnSpPr>
        <p:spPr bwMode="auto">
          <a:xfrm flipV="1">
            <a:off x="4727848" y="2996855"/>
            <a:ext cx="720080" cy="15122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15880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56073A65-E6E4-8047-8A29-76DDCC40D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7743" y="2287865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57A89D-4708-AD49-8B03-B93BEE64E060}"/>
              </a:ext>
            </a:extLst>
          </p:cNvPr>
          <p:cNvSpPr txBox="1"/>
          <p:nvPr/>
        </p:nvSpPr>
        <p:spPr>
          <a:xfrm>
            <a:off x="3496583" y="1776862"/>
            <a:ext cx="1560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process block</a:t>
            </a:r>
          </a:p>
        </p:txBody>
      </p:sp>
    </p:spTree>
    <p:extLst>
      <p:ext uri="{BB962C8B-B14F-4D97-AF65-F5344CB8AC3E}">
        <p14:creationId xmlns:p14="http://schemas.microsoft.com/office/powerpoint/2010/main" val="37252916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Buffering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5E55FA5-FCE5-A649-9863-FC4CDBC09E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4" idx="0"/>
            <a:endCxn id="22" idx="2"/>
          </p:cNvCxnSpPr>
          <p:nvPr/>
        </p:nvCxnSpPr>
        <p:spPr bwMode="auto">
          <a:xfrm flipH="1" flipV="1">
            <a:off x="4295800" y="2996855"/>
            <a:ext cx="1008112" cy="15122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15880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626557BD-D936-6448-880E-7AA2FC232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896" y="2276475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EF1BD27-A3AD-A747-90F7-EEF99605B27E}"/>
              </a:ext>
            </a:extLst>
          </p:cNvPr>
          <p:cNvSpPr txBox="1"/>
          <p:nvPr/>
        </p:nvSpPr>
        <p:spPr>
          <a:xfrm>
            <a:off x="4667907" y="1780982"/>
            <a:ext cx="1560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process block</a:t>
            </a:r>
          </a:p>
        </p:txBody>
      </p:sp>
    </p:spTree>
    <p:extLst>
      <p:ext uri="{BB962C8B-B14F-4D97-AF65-F5344CB8AC3E}">
        <p14:creationId xmlns:p14="http://schemas.microsoft.com/office/powerpoint/2010/main" val="28874796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3863752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Buffering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58893D-47DC-B04A-ACA7-16EC17FBDC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40936" y="2276872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Buffer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7528" y="4581128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Disk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863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B1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4439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B2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015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5591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B4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6168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B5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6744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B6</a:t>
            </a: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7320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B7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7896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B8</a:t>
            </a:r>
          </a:p>
        </p:txBody>
      </p:sp>
      <p:cxnSp>
        <p:nvCxnSpPr>
          <p:cNvPr id="11" name="Straight Arrow Connector 10"/>
          <p:cNvCxnSpPr>
            <a:cxnSpLocks/>
            <a:stCxn id="25" idx="0"/>
            <a:endCxn id="17" idx="2"/>
          </p:cNvCxnSpPr>
          <p:nvPr/>
        </p:nvCxnSpPr>
        <p:spPr bwMode="auto">
          <a:xfrm flipH="1" flipV="1">
            <a:off x="5447928" y="2996855"/>
            <a:ext cx="432048" cy="151226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639617" y="3573016"/>
            <a:ext cx="1636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load from disk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015880" y="2132855"/>
            <a:ext cx="864096" cy="864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Rectangle 13">
            <a:extLst>
              <a:ext uri="{FF2B5EF4-FFF2-40B4-BE49-F238E27FC236}">
                <a16:creationId xmlns:a16="http://schemas.microsoft.com/office/drawing/2014/main" id="{3DD8ECA6-2084-694A-AF50-C77D05BA1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7768" y="2267587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C61219-1BC9-2445-9E1C-C871B167E639}"/>
              </a:ext>
            </a:extLst>
          </p:cNvPr>
          <p:cNvSpPr txBox="1"/>
          <p:nvPr/>
        </p:nvSpPr>
        <p:spPr>
          <a:xfrm>
            <a:off x="3496583" y="1782747"/>
            <a:ext cx="1560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Sans" panose="020B0602030504020204" pitchFamily="34" charset="77"/>
                <a:cs typeface="Georgia"/>
              </a:rPr>
              <a:t>process block</a:t>
            </a:r>
          </a:p>
        </p:txBody>
      </p:sp>
    </p:spTree>
    <p:extLst>
      <p:ext uri="{BB962C8B-B14F-4D97-AF65-F5344CB8AC3E}">
        <p14:creationId xmlns:p14="http://schemas.microsoft.com/office/powerpoint/2010/main" val="34066415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Buffering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time to process a block &gt; time to read a block:</a:t>
            </a:r>
          </a:p>
          <a:p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Double buffer time	= R + </a:t>
            </a:r>
            <a:r>
              <a:rPr lang="en-US" dirty="0" err="1"/>
              <a:t>nP</a:t>
            </a:r>
            <a:endParaRPr lang="en-US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Single buffer time	= n(R+P)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96B4C1-3F1D-CF45-B596-FA4E96EDF6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353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Minute Rule</a:t>
            </a:r>
          </a:p>
        </p:txBody>
      </p:sp>
    </p:spTree>
    <p:extLst>
      <p:ext uri="{BB962C8B-B14F-4D97-AF65-F5344CB8AC3E}">
        <p14:creationId xmlns:p14="http://schemas.microsoft.com/office/powerpoint/2010/main" val="42790912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Minute Rule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/>
              <a:t>Data referenced every five minutes </a:t>
            </a:r>
            <a:br>
              <a:rPr lang="en-US" sz="3200" dirty="0"/>
            </a:br>
            <a:r>
              <a:rPr lang="en-US" sz="3200" dirty="0"/>
              <a:t>should be memory resident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0DBCAE-3D76-0245-936D-39196DAEC1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622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Minute Rule</a:t>
            </a:r>
          </a:p>
        </p:txBody>
      </p:sp>
      <p:sp>
        <p:nvSpPr>
          <p:cNvPr id="6451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Five Minute Rule for trading memory for disc accesses</a:t>
            </a:r>
            <a:br>
              <a:rPr lang="en-US" dirty="0"/>
            </a:br>
            <a:r>
              <a:rPr lang="en-US" dirty="0"/>
              <a:t>Jim Gray &amp; Franco </a:t>
            </a:r>
            <a:r>
              <a:rPr lang="en-US" dirty="0" err="1"/>
              <a:t>Putzolu</a:t>
            </a:r>
            <a:br>
              <a:rPr lang="en-US" dirty="0"/>
            </a:br>
            <a:r>
              <a:rPr lang="en-US" dirty="0"/>
              <a:t>May 1985</a:t>
            </a:r>
          </a:p>
          <a:p>
            <a:pPr marL="0" indent="0">
              <a:buNone/>
            </a:pPr>
            <a:r>
              <a:rPr lang="en-US" dirty="0"/>
              <a:t>The Five Minute Rule, Ten Years Later</a:t>
            </a:r>
            <a:br>
              <a:rPr lang="en-US" dirty="0"/>
            </a:br>
            <a:r>
              <a:rPr lang="en-US" dirty="0"/>
              <a:t>Goetz </a:t>
            </a:r>
            <a:r>
              <a:rPr lang="en-US" dirty="0" err="1"/>
              <a:t>Graefe</a:t>
            </a:r>
            <a:r>
              <a:rPr lang="en-US" dirty="0"/>
              <a:t> &amp; Jim Gray</a:t>
            </a:r>
            <a:br>
              <a:rPr lang="en-US" dirty="0"/>
            </a:br>
            <a:r>
              <a:rPr lang="en-US" dirty="0"/>
              <a:t>December 1997</a:t>
            </a:r>
          </a:p>
          <a:p>
            <a:pPr marL="0" indent="0">
              <a:buNone/>
            </a:pPr>
            <a:r>
              <a:rPr lang="en-US" dirty="0"/>
              <a:t>The five-minute rule 20 years later (and how flash memory changes the rules)</a:t>
            </a:r>
            <a:br>
              <a:rPr lang="en-US" dirty="0"/>
            </a:br>
            <a:r>
              <a:rPr lang="en-US" dirty="0"/>
              <a:t>Goetz </a:t>
            </a:r>
            <a:r>
              <a:rPr lang="en-US" dirty="0" err="1"/>
              <a:t>Graefe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July 2009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D7D780-2B07-5243-87A6-30CF64923D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033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Minute Rule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Assume a block is accessed every X seconds:</a:t>
            </a:r>
          </a:p>
          <a:p>
            <a:pPr marL="0" indent="0">
              <a:buNone/>
            </a:pPr>
            <a:r>
              <a:rPr lang="en-US" dirty="0"/>
              <a:t>CD = cost if we keep that block on disk</a:t>
            </a:r>
          </a:p>
          <a:p>
            <a:pPr lvl="1"/>
            <a:r>
              <a:rPr lang="en-US" dirty="0"/>
              <a:t>$D = cost of disk unit</a:t>
            </a:r>
          </a:p>
          <a:p>
            <a:pPr lvl="1"/>
            <a:r>
              <a:rPr lang="en-US" dirty="0"/>
              <a:t>I = number of  IOs that unit can perform per second</a:t>
            </a:r>
          </a:p>
          <a:p>
            <a:pPr lvl="1"/>
            <a:r>
              <a:rPr lang="en-US" dirty="0"/>
              <a:t>In X seconds, unit can do XI IOs</a:t>
            </a:r>
          </a:p>
          <a:p>
            <a:pPr lvl="1"/>
            <a:r>
              <a:rPr lang="en-US" dirty="0"/>
              <a:t>So,   CD = $D / XI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E9B9D2-FE27-2142-B9FB-ACA5B595C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254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Minute Rule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Assume a block is accessed every X seconds:</a:t>
            </a:r>
          </a:p>
          <a:p>
            <a:pPr marL="0" indent="0">
              <a:buNone/>
            </a:pPr>
            <a:r>
              <a:rPr lang="en-US" dirty="0"/>
              <a:t>CM = cost if we keep that block in RAM</a:t>
            </a:r>
          </a:p>
          <a:p>
            <a:pPr lvl="1"/>
            <a:r>
              <a:rPr lang="en-US" dirty="0"/>
              <a:t>$M = cost of 1MB of RAM</a:t>
            </a:r>
          </a:p>
          <a:p>
            <a:pPr lvl="1"/>
            <a:r>
              <a:rPr lang="en-US" dirty="0"/>
              <a:t>P = number of pages in 1MB RAM</a:t>
            </a:r>
          </a:p>
          <a:p>
            <a:pPr lvl="1"/>
            <a:r>
              <a:rPr lang="en-US" dirty="0"/>
              <a:t>So   CM = $M / P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F8899F-7F4C-E14C-8E6C-20A8979925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77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B988D1-567A-7F44-9FC4-977DAE40E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7B887-1EDC-8548-9A72-FE3ECE7DEB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3C7B4A00-8FFC-9847-ACF1-F8437F0A37A3}"/>
              </a:ext>
            </a:extLst>
          </p:cNvPr>
          <p:cNvSpPr/>
          <p:nvPr/>
        </p:nvSpPr>
        <p:spPr bwMode="auto">
          <a:xfrm>
            <a:off x="5483932" y="2348508"/>
            <a:ext cx="1224136" cy="720080"/>
          </a:xfrm>
          <a:prstGeom prst="trapezoid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Cache</a:t>
            </a:r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075D6A43-D82D-8340-9489-FACED77C03A7}"/>
              </a:ext>
            </a:extLst>
          </p:cNvPr>
          <p:cNvSpPr/>
          <p:nvPr/>
        </p:nvSpPr>
        <p:spPr bwMode="auto">
          <a:xfrm>
            <a:off x="5267908" y="3212604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Main Memory</a:t>
            </a:r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97E9A5FA-03F5-A64C-984D-99A9AB9EF85E}"/>
              </a:ext>
            </a:extLst>
          </p:cNvPr>
          <p:cNvSpPr/>
          <p:nvPr/>
        </p:nvSpPr>
        <p:spPr bwMode="auto">
          <a:xfrm>
            <a:off x="5051884" y="4076700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Secondary Storage</a:t>
            </a:r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20E27DD7-AC9F-AE4B-AEC3-BB52CF74FC7D}"/>
              </a:ext>
            </a:extLst>
          </p:cNvPr>
          <p:cNvSpPr/>
          <p:nvPr/>
        </p:nvSpPr>
        <p:spPr bwMode="auto">
          <a:xfrm>
            <a:off x="4835860" y="4940796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Tertiary Storage</a:t>
            </a:r>
          </a:p>
        </p:txBody>
      </p:sp>
    </p:spTree>
    <p:extLst>
      <p:ext uri="{BB962C8B-B14F-4D97-AF65-F5344CB8AC3E}">
        <p14:creationId xmlns:p14="http://schemas.microsoft.com/office/powerpoint/2010/main" val="32709757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Five Minute Rule</a:t>
            </a:r>
          </a:p>
        </p:txBody>
      </p:sp>
      <p:sp>
        <p:nvSpPr>
          <p:cNvPr id="675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Assume a block is accessed every X seconds:</a:t>
            </a:r>
          </a:p>
          <a:p>
            <a:pPr marL="0" indent="0">
              <a:buNone/>
            </a:pPr>
            <a:r>
              <a:rPr lang="en-US" dirty="0"/>
              <a:t>If CD is smaller than CM,</a:t>
            </a:r>
          </a:p>
          <a:p>
            <a:pPr lvl="1"/>
            <a:r>
              <a:rPr lang="en-US" dirty="0"/>
              <a:t>keep block on disk</a:t>
            </a:r>
          </a:p>
          <a:p>
            <a:pPr lvl="1"/>
            <a:r>
              <a:rPr lang="en-US" dirty="0"/>
              <a:t>else keep in memory</a:t>
            </a:r>
          </a:p>
          <a:p>
            <a:pPr marL="0" indent="0">
              <a:buNone/>
            </a:pPr>
            <a:r>
              <a:rPr lang="en-US" dirty="0"/>
              <a:t>Break even point when CD = CM, or X = ($D P) / (I $M)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6177C8-5731-834D-B7CB-CB033CA1A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974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GB" dirty="0"/>
              <a:t>19</a:t>
            </a:r>
            <a:r>
              <a:rPr lang="en-US" dirty="0"/>
              <a:t>97 numbers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 = 128 blocks/MB  (8KB pages)</a:t>
            </a:r>
          </a:p>
          <a:p>
            <a:pPr marL="0" indent="0">
              <a:buNone/>
            </a:pPr>
            <a:r>
              <a:rPr lang="en-US" dirty="0"/>
              <a:t>I = 64 accesses/sec/disk</a:t>
            </a:r>
          </a:p>
          <a:p>
            <a:pPr marL="0" indent="0">
              <a:buNone/>
            </a:pPr>
            <a:r>
              <a:rPr lang="en-US" dirty="0"/>
              <a:t>$D = $2000/disk (9GB HDD + controller)</a:t>
            </a:r>
          </a:p>
          <a:p>
            <a:pPr marL="0" indent="0">
              <a:buNone/>
            </a:pPr>
            <a:r>
              <a:rPr lang="en-US" dirty="0"/>
              <a:t>$M = $15/MB of RAM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X = 266 seconds (about 5 minutes)</a:t>
            </a:r>
            <a:br>
              <a:rPr lang="en-US" dirty="0"/>
            </a:br>
            <a:r>
              <a:rPr lang="en-US" dirty="0"/>
              <a:t>(did not change much from 1985 to 1997)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48E6D3-7F0B-BA46-836A-C2B16CF7AC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125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GB" dirty="0"/>
              <a:t>2007 </a:t>
            </a:r>
            <a:r>
              <a:rPr lang="en-US" dirty="0"/>
              <a:t>numbers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 = 256 blocks/MB  (4KB pages)</a:t>
            </a:r>
          </a:p>
          <a:p>
            <a:pPr marL="0" indent="0">
              <a:buNone/>
            </a:pPr>
            <a:r>
              <a:rPr lang="en-US" dirty="0"/>
              <a:t>I = 83 accesses/sec/disk (12ms to read 4KB)</a:t>
            </a:r>
          </a:p>
          <a:p>
            <a:pPr marL="0" indent="0">
              <a:buNone/>
            </a:pPr>
            <a:r>
              <a:rPr lang="en-US" dirty="0"/>
              <a:t>$D = $80/disk (250GB SATA HDD)</a:t>
            </a:r>
          </a:p>
          <a:p>
            <a:pPr marL="0" indent="0">
              <a:buNone/>
            </a:pPr>
            <a:r>
              <a:rPr lang="en-US" dirty="0"/>
              <a:t>$M = $0.047/MB of RAM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X = 5,248 seconds (about 1.5 hours)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F3BD715-17AC-994F-A7D5-EB5F030A5A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686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GB" dirty="0"/>
              <a:t>2007 </a:t>
            </a:r>
            <a:r>
              <a:rPr lang="en-US" dirty="0"/>
              <a:t>numbers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 = 256 blocks/MB  (4KB pages)</a:t>
            </a:r>
          </a:p>
          <a:p>
            <a:pPr marL="0" indent="0">
              <a:buNone/>
            </a:pPr>
            <a:r>
              <a:rPr lang="en-US" dirty="0"/>
              <a:t>I = 6,200 accesses/sec/disk (0.16ms to read 4KB)</a:t>
            </a:r>
          </a:p>
          <a:p>
            <a:pPr marL="0" indent="0">
              <a:buNone/>
            </a:pPr>
            <a:r>
              <a:rPr lang="en-US" dirty="0"/>
              <a:t>$D = $999/disk (32GB SSD)</a:t>
            </a:r>
          </a:p>
          <a:p>
            <a:pPr marL="0" indent="0">
              <a:buNone/>
            </a:pPr>
            <a:r>
              <a:rPr lang="en-US" dirty="0"/>
              <a:t>$M = $0.047/MB of RAM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X = 876 seconds (about 15 minutes)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E56770-6A3A-4A4D-8877-1375AAB6F6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274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GB" dirty="0"/>
              <a:t>2016 </a:t>
            </a:r>
            <a:r>
              <a:rPr lang="en-US" dirty="0"/>
              <a:t>numbers</a:t>
            </a:r>
          </a:p>
        </p:txBody>
      </p:sp>
      <p:sp>
        <p:nvSpPr>
          <p:cNvPr id="68614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 = 256 blocks/MB  (4KB pages)</a:t>
            </a:r>
          </a:p>
          <a:p>
            <a:pPr marL="0" indent="0">
              <a:buNone/>
            </a:pPr>
            <a:r>
              <a:rPr lang="en-US" dirty="0"/>
              <a:t>I = 64,000 accesses/sec/disk (0.015ms to read 4KB)</a:t>
            </a:r>
          </a:p>
          <a:p>
            <a:pPr marL="0" indent="0">
              <a:buNone/>
            </a:pPr>
            <a:r>
              <a:rPr lang="en-US" dirty="0"/>
              <a:t>$D = $685/disk (240GB SSD)</a:t>
            </a:r>
          </a:p>
          <a:p>
            <a:pPr marL="0" indent="0">
              <a:buNone/>
            </a:pPr>
            <a:r>
              <a:rPr lang="en-US" dirty="0"/>
              <a:t>$M = $0.034/MB of RAM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X = 805 seconds (about 13.5 minutes)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29C332-D7B0-D140-81EC-CBE51CF6F1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505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5701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4757FA-F224-C948-B7E0-57E11CC72A9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Data Items</a:t>
            </a:r>
          </a:p>
          <a:p>
            <a:r>
              <a:rPr lang="en-US" dirty="0"/>
              <a:t>Records</a:t>
            </a:r>
          </a:p>
          <a:p>
            <a:r>
              <a:rPr lang="en-US" dirty="0"/>
              <a:t>Blocks</a:t>
            </a:r>
          </a:p>
          <a:p>
            <a:r>
              <a:rPr lang="en-US" dirty="0"/>
              <a:t>Files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309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Items</a:t>
            </a:r>
          </a:p>
        </p:txBody>
      </p:sp>
    </p:spTree>
    <p:extLst>
      <p:ext uri="{BB962C8B-B14F-4D97-AF65-F5344CB8AC3E}">
        <p14:creationId xmlns:p14="http://schemas.microsoft.com/office/powerpoint/2010/main" val="19815249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Items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454F7A-1378-C74F-9CFA-C464A2DB192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might wish to store:</a:t>
            </a:r>
          </a:p>
          <a:p>
            <a:pPr lvl="1"/>
            <a:r>
              <a:rPr lang="en-US" dirty="0"/>
              <a:t>a salary</a:t>
            </a:r>
          </a:p>
          <a:p>
            <a:pPr lvl="1"/>
            <a:r>
              <a:rPr lang="en-US" dirty="0"/>
              <a:t>a name</a:t>
            </a:r>
          </a:p>
          <a:p>
            <a:pPr lvl="1"/>
            <a:r>
              <a:rPr lang="en-US" dirty="0"/>
              <a:t>a date</a:t>
            </a:r>
          </a:p>
          <a:p>
            <a:pPr lvl="1"/>
            <a:r>
              <a:rPr lang="en-US" dirty="0"/>
              <a:t>a picture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F0F46-C6AF-5040-94AD-1D1A0AF5AA4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have: bytes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F55D1-D06C-104F-83DA-9F06CE49CA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C599A7-A115-6146-ADB0-4E76369E2939}"/>
              </a:ext>
            </a:extLst>
          </p:cNvPr>
          <p:cNvGrpSpPr/>
          <p:nvPr/>
        </p:nvGrpSpPr>
        <p:grpSpPr>
          <a:xfrm>
            <a:off x="7547000" y="2597611"/>
            <a:ext cx="2880320" cy="360040"/>
            <a:chOff x="1475656" y="4869160"/>
            <a:chExt cx="2880320" cy="36004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CD87EB8-A26E-1F4C-8637-C5B6D09BD5A4}"/>
                </a:ext>
              </a:extLst>
            </p:cNvPr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A379E6F-28FF-0F4E-9049-01C8F9E037F1}"/>
                </a:ext>
              </a:extLst>
            </p:cNvPr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5AB6BFB-FAF6-3E48-8CD7-D818014D49D9}"/>
                </a:ext>
              </a:extLst>
            </p:cNvPr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F7D3193-82C8-AC4E-9CCC-2DC5B0F08027}"/>
                </a:ext>
              </a:extLst>
            </p:cNvPr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D9E466C-1E44-8748-921F-4DF0A361A723}"/>
                </a:ext>
              </a:extLst>
            </p:cNvPr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 dirty="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82D0419-AC27-CA4B-A6C0-F3AE8F88E344}"/>
                </a:ext>
              </a:extLst>
            </p:cNvPr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C7F4FAA-A623-3F43-A749-8775C40CFC92}"/>
                </a:ext>
              </a:extLst>
            </p:cNvPr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6AED320-F2EC-AD4E-A556-F2CAD294D3C2}"/>
                </a:ext>
              </a:extLst>
            </p:cNvPr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9C2FAA0-F4C1-5642-9830-227E8EB907F5}"/>
              </a:ext>
            </a:extLst>
          </p:cNvPr>
          <p:cNvCxnSpPr/>
          <p:nvPr/>
        </p:nvCxnSpPr>
        <p:spPr bwMode="auto">
          <a:xfrm>
            <a:off x="7542994" y="3389699"/>
            <a:ext cx="288432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B69C23-4470-EA47-BF16-976BBA4E2824}"/>
              </a:ext>
            </a:extLst>
          </p:cNvPr>
          <p:cNvSpPr txBox="1"/>
          <p:nvPr/>
        </p:nvSpPr>
        <p:spPr>
          <a:xfrm>
            <a:off x="8610543" y="3533715"/>
            <a:ext cx="817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8 bits</a:t>
            </a:r>
          </a:p>
        </p:txBody>
      </p:sp>
    </p:spTree>
    <p:extLst>
      <p:ext uri="{BB962C8B-B14F-4D97-AF65-F5344CB8AC3E}">
        <p14:creationId xmlns:p14="http://schemas.microsoft.com/office/powerpoint/2010/main" val="15639391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B9682-B95A-CE48-8CA2-909262D261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Integer (short): 2 bytes</a:t>
            </a:r>
          </a:p>
          <a:p>
            <a:pPr lvl="1"/>
            <a:r>
              <a:rPr lang="en-US" dirty="0"/>
              <a:t>e.g. 57 is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Real numbers:  IEEE 754 (floating point)</a:t>
            </a:r>
          </a:p>
          <a:p>
            <a:pPr lvl="1"/>
            <a:r>
              <a:rPr lang="en-US" dirty="0"/>
              <a:t>1 bit sign, n bits for mantissa, m bits for exponent</a:t>
            </a:r>
          </a:p>
          <a:p>
            <a:endParaRPr lang="en-US" dirty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295800" y="2276872"/>
            <a:ext cx="2880320" cy="360040"/>
            <a:chOff x="1475656" y="4869160"/>
            <a:chExt cx="2880320" cy="36004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536160" y="2276872"/>
            <a:ext cx="2880320" cy="360040"/>
            <a:chOff x="1475656" y="4869160"/>
            <a:chExt cx="2880320" cy="36004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48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Hierarchy: Cache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Volatile storage</a:t>
            </a:r>
          </a:p>
          <a:p>
            <a:pPr marL="0" indent="0">
              <a:buNone/>
            </a:pPr>
            <a:r>
              <a:rPr lang="en-US" dirty="0"/>
              <a:t>Very fast, very expensive, limited capacity</a:t>
            </a:r>
          </a:p>
          <a:p>
            <a:pPr marL="0" indent="0">
              <a:buNone/>
            </a:pPr>
            <a:r>
              <a:rPr lang="en-US" dirty="0"/>
              <a:t>Hierarchical</a:t>
            </a:r>
          </a:p>
          <a:p>
            <a:pPr marL="0" indent="0">
              <a:buNone/>
            </a:pPr>
            <a:r>
              <a:rPr lang="en-US" dirty="0"/>
              <a:t>Typical capacities and access times:</a:t>
            </a:r>
          </a:p>
          <a:p>
            <a:pPr lvl="1"/>
            <a:r>
              <a:rPr lang="en-US" dirty="0"/>
              <a:t>Registers – ~10</a:t>
            </a:r>
            <a:r>
              <a:rPr lang="en-US" baseline="30000" dirty="0"/>
              <a:t>1</a:t>
            </a:r>
            <a:r>
              <a:rPr lang="en-US" dirty="0"/>
              <a:t> bytes, 1 cycle</a:t>
            </a:r>
          </a:p>
          <a:p>
            <a:pPr lvl="1"/>
            <a:r>
              <a:rPr lang="en-US" dirty="0"/>
              <a:t>L1 – ~10</a:t>
            </a:r>
            <a:r>
              <a:rPr lang="en-US" baseline="30000" dirty="0"/>
              <a:t>4</a:t>
            </a:r>
            <a:r>
              <a:rPr lang="en-US" dirty="0"/>
              <a:t> bytes, &lt;5 cycles</a:t>
            </a:r>
          </a:p>
          <a:p>
            <a:pPr lvl="1"/>
            <a:r>
              <a:rPr lang="en-US" dirty="0"/>
              <a:t>L2 – ~10</a:t>
            </a:r>
            <a:r>
              <a:rPr lang="en-US" baseline="30000" dirty="0"/>
              <a:t>5</a:t>
            </a:r>
            <a:r>
              <a:rPr lang="en-US" dirty="0"/>
              <a:t> bytes, 5-10 cycles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6ADE59-4A72-224D-8431-8292731E92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rapezoid 34"/>
          <p:cNvSpPr/>
          <p:nvPr/>
        </p:nvSpPr>
        <p:spPr bwMode="auto">
          <a:xfrm>
            <a:off x="7680176" y="2204864"/>
            <a:ext cx="1224136" cy="720080"/>
          </a:xfrm>
          <a:prstGeom prst="trapezoid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Cache</a:t>
            </a:r>
          </a:p>
        </p:txBody>
      </p:sp>
      <p:sp>
        <p:nvSpPr>
          <p:cNvPr id="36" name="Trapezoid 35"/>
          <p:cNvSpPr/>
          <p:nvPr/>
        </p:nvSpPr>
        <p:spPr bwMode="auto">
          <a:xfrm>
            <a:off x="7464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Main Memory</a:t>
            </a:r>
          </a:p>
        </p:txBody>
      </p:sp>
      <p:sp>
        <p:nvSpPr>
          <p:cNvPr id="37" name="Trapezoid 36"/>
          <p:cNvSpPr/>
          <p:nvPr/>
        </p:nvSpPr>
        <p:spPr bwMode="auto">
          <a:xfrm>
            <a:off x="7248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Secondary Storage</a:t>
            </a:r>
          </a:p>
        </p:txBody>
      </p:sp>
      <p:sp>
        <p:nvSpPr>
          <p:cNvPr id="38" name="Trapezoid 37"/>
          <p:cNvSpPr/>
          <p:nvPr/>
        </p:nvSpPr>
        <p:spPr bwMode="auto">
          <a:xfrm>
            <a:off x="7032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Tertiary Storage</a:t>
            </a:r>
          </a:p>
        </p:txBody>
      </p:sp>
    </p:spTree>
    <p:extLst>
      <p:ext uri="{BB962C8B-B14F-4D97-AF65-F5344CB8AC3E}">
        <p14:creationId xmlns:p14="http://schemas.microsoft.com/office/powerpoint/2010/main" val="327009372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characters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5A4617-3A6F-EB46-825A-878A1A1E4A9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Various coding schemes: ASCII, utf-8</a:t>
            </a:r>
          </a:p>
          <a:p>
            <a:r>
              <a:rPr lang="en-US" dirty="0"/>
              <a:t>‘A’</a:t>
            </a:r>
          </a:p>
          <a:p>
            <a:r>
              <a:rPr lang="en-US" dirty="0"/>
              <a:t>‘c’</a:t>
            </a:r>
          </a:p>
          <a:p>
            <a:r>
              <a:rPr lang="en-US" dirty="0"/>
              <a:t>CR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215680" y="2204864"/>
            <a:ext cx="2880320" cy="360040"/>
            <a:chOff x="1475656" y="4869160"/>
            <a:chExt cx="2880320" cy="360040"/>
          </a:xfrm>
        </p:grpSpPr>
        <p:sp>
          <p:nvSpPr>
            <p:cNvPr id="8" name="Rectangle 7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215680" y="2708920"/>
            <a:ext cx="2880320" cy="360040"/>
            <a:chOff x="1475656" y="4869160"/>
            <a:chExt cx="2880320" cy="360040"/>
          </a:xfrm>
        </p:grpSpPr>
        <p:sp>
          <p:nvSpPr>
            <p:cNvPr id="17" name="Rectangle 16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215680" y="3212976"/>
            <a:ext cx="2880320" cy="360040"/>
            <a:chOff x="1475656" y="4869160"/>
            <a:chExt cx="2880320" cy="360040"/>
          </a:xfrm>
        </p:grpSpPr>
        <p:sp>
          <p:nvSpPr>
            <p:cNvPr id="26" name="Rectangle 25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53789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</a:t>
            </a:r>
            <a:r>
              <a:rPr lang="en-US" dirty="0" err="1"/>
              <a:t>booleans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AA2DDF-C40B-AF4C-86FD-D4BF06CA87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 byte per value</a:t>
            </a:r>
          </a:p>
          <a:p>
            <a:r>
              <a:rPr lang="en-US" dirty="0"/>
              <a:t>True</a:t>
            </a:r>
          </a:p>
          <a:p>
            <a:r>
              <a:rPr lang="en-US" dirty="0"/>
              <a:t>False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We can pack more than one value per byte, if we’re desperate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007768" y="2708920"/>
            <a:ext cx="2880320" cy="360040"/>
            <a:chOff x="1475656" y="4869160"/>
            <a:chExt cx="2880320" cy="36004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007768" y="2204864"/>
            <a:ext cx="2880320" cy="360040"/>
            <a:chOff x="1475656" y="4869160"/>
            <a:chExt cx="2880320" cy="36004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9167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dates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BBFD57-FA54-6D47-A8BA-0693A7285CA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Days since a given date (integer)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Jan 1900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Jan 1970 (UNIX epoch)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ISO8601 dates</a:t>
            </a:r>
          </a:p>
          <a:p>
            <a:pPr lvl="1"/>
            <a:r>
              <a:rPr lang="en-US" dirty="0"/>
              <a:t>Calendar dates: 	YYYYMMDD	(8 characters)</a:t>
            </a:r>
          </a:p>
          <a:p>
            <a:pPr lvl="1"/>
            <a:r>
              <a:rPr lang="en-US" dirty="0"/>
              <a:t>Ordinal dates: 	YYYYDDD	(7 characters)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846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times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D8B894-D3D4-154A-89D9-E4248F2F889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Seconds since midnight (integer)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ISO8601 times</a:t>
            </a:r>
          </a:p>
          <a:p>
            <a:pPr lvl="1"/>
            <a:r>
              <a:rPr lang="en-US" dirty="0"/>
              <a:t>HHMMSS		(6 characters)</a:t>
            </a:r>
          </a:p>
          <a:p>
            <a:pPr lvl="1"/>
            <a:r>
              <a:rPr lang="en-US" dirty="0"/>
              <a:t>HHMMSSFF		(8 characters, to represent fractional seconds)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50373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strings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078FD8-1EF3-8145-ABE1-77574556CB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Null terminated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Length given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Fixed length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367808" y="1700808"/>
            <a:ext cx="1870086" cy="432048"/>
            <a:chOff x="2483768" y="2636912"/>
            <a:chExt cx="1870086" cy="432048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48376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E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84380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384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</a:t>
              </a: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6388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3563888" y="2708920"/>
              <a:ext cx="360040" cy="36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3563888" y="2708920"/>
              <a:ext cx="360040" cy="36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>
              <a:off x="3923928" y="2708920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>
              <a:off x="3923928" y="3068960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3923928" y="2636912"/>
              <a:ext cx="4299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...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67808" y="2532904"/>
            <a:ext cx="1870086" cy="432048"/>
            <a:chOff x="3851920" y="1268760"/>
            <a:chExt cx="1870086" cy="432048"/>
          </a:xfrm>
        </p:grpSpPr>
        <p:sp>
          <p:nvSpPr>
            <p:cNvPr id="42" name="Rectangle 41"/>
            <p:cNvSpPr/>
            <p:nvPr/>
          </p:nvSpPr>
          <p:spPr bwMode="auto">
            <a:xfrm>
              <a:off x="385192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3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421196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E</a:t>
              </a: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457200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493204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</a:t>
              </a: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>
              <a:off x="5292080" y="1340768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5292080" y="1700808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5292080" y="1268760"/>
              <a:ext cx="4299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...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367808" y="3461392"/>
            <a:ext cx="1080120" cy="360040"/>
            <a:chOff x="2843808" y="2924944"/>
            <a:chExt cx="1080120" cy="360040"/>
          </a:xfrm>
        </p:grpSpPr>
        <p:sp>
          <p:nvSpPr>
            <p:cNvPr id="61" name="Rectangle 60"/>
            <p:cNvSpPr/>
            <p:nvPr/>
          </p:nvSpPr>
          <p:spPr bwMode="auto">
            <a:xfrm>
              <a:off x="284380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E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0384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</a:t>
              </a: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356388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430647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bit arrays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5807968" y="2420888"/>
            <a:ext cx="180020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bits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727848" y="2420888"/>
            <a:ext cx="108012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length</a:t>
            </a:r>
          </a:p>
        </p:txBody>
      </p:sp>
    </p:spTree>
    <p:extLst>
      <p:ext uri="{BB962C8B-B14F-4D97-AF65-F5344CB8AC3E}">
        <p14:creationId xmlns:p14="http://schemas.microsoft.com/office/powerpoint/2010/main" val="35246349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general...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D868EA-BE69-954C-9D01-C2A3CF6C5F4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Data items are either</a:t>
            </a:r>
          </a:p>
          <a:p>
            <a:pPr lvl="1"/>
            <a:r>
              <a:rPr lang="en-US" dirty="0"/>
              <a:t>Fixed length (integers, characters,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Variable length (strings, bit arrays) usually with length given at start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May also include type of data item</a:t>
            </a:r>
          </a:p>
          <a:p>
            <a:pPr lvl="1"/>
            <a:r>
              <a:rPr lang="en-US" dirty="0"/>
              <a:t>Tells us how to interpret the item</a:t>
            </a:r>
          </a:p>
          <a:p>
            <a:pPr lvl="1"/>
            <a:r>
              <a:rPr lang="en-US" dirty="0"/>
              <a:t>Tells us size, if fixed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8160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29671558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3B4BD9-DBAA-404F-928A-7C6B71DC3C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Collection of related data items (</a:t>
            </a:r>
            <a:r>
              <a:rPr lang="en-US" i="1" dirty="0"/>
              <a:t>fields</a:t>
            </a:r>
            <a:r>
              <a:rPr lang="en-US" dirty="0"/>
              <a:t>)</a:t>
            </a:r>
          </a:p>
          <a:p>
            <a:pPr marL="360000" lvl="1" indent="0">
              <a:buNone/>
            </a:pPr>
            <a:r>
              <a:rPr lang="en-US" dirty="0"/>
              <a:t>e.g. Employee record consists of:</a:t>
            </a:r>
          </a:p>
          <a:p>
            <a:pPr lvl="2"/>
            <a:r>
              <a:rPr lang="en-US" dirty="0"/>
              <a:t>name field</a:t>
            </a:r>
          </a:p>
          <a:p>
            <a:pPr lvl="2"/>
            <a:r>
              <a:rPr lang="en-US" dirty="0"/>
              <a:t>salary field</a:t>
            </a:r>
          </a:p>
          <a:p>
            <a:pPr lvl="2"/>
            <a:r>
              <a:rPr lang="en-US" dirty="0"/>
              <a:t>employment start date field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8868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types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F790D4-5D04-4245-9F8A-8079E0002E0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Records may have fixed or variable formats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Records may have fixed or variable lengths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669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Hierarchy: Main Memory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Volatile storage</a:t>
            </a:r>
          </a:p>
          <a:p>
            <a:pPr marL="0" indent="0">
              <a:buNone/>
            </a:pPr>
            <a:r>
              <a:rPr lang="en-US" dirty="0"/>
              <a:t>Fast, affordable, medium capacity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 capacity: 10</a:t>
            </a:r>
            <a:r>
              <a:rPr lang="en-US" baseline="30000" dirty="0"/>
              <a:t>9</a:t>
            </a:r>
            <a:r>
              <a:rPr lang="en-US" dirty="0"/>
              <a:t>-10</a:t>
            </a:r>
            <a:r>
              <a:rPr lang="en-US" baseline="30000" dirty="0"/>
              <a:t>10</a:t>
            </a:r>
            <a:r>
              <a:rPr lang="en-US" dirty="0"/>
              <a:t> bytes</a:t>
            </a:r>
          </a:p>
          <a:p>
            <a:pPr marL="0" indent="0">
              <a:buNone/>
            </a:pPr>
            <a:r>
              <a:rPr lang="en-US" dirty="0"/>
              <a:t>Typical access time: 10</a:t>
            </a:r>
            <a:r>
              <a:rPr lang="en-US" baseline="30000" dirty="0"/>
              <a:t>-8</a:t>
            </a:r>
            <a:r>
              <a:rPr lang="en-US" dirty="0"/>
              <a:t> s (20-30 cycles)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0394E1-05A5-0D4D-8800-D39BBCF5A4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rapezoid 34"/>
          <p:cNvSpPr/>
          <p:nvPr/>
        </p:nvSpPr>
        <p:spPr bwMode="auto">
          <a:xfrm>
            <a:off x="7680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Cache</a:t>
            </a:r>
          </a:p>
        </p:txBody>
      </p:sp>
      <p:sp>
        <p:nvSpPr>
          <p:cNvPr id="36" name="Trapezoid 35"/>
          <p:cNvSpPr/>
          <p:nvPr/>
        </p:nvSpPr>
        <p:spPr bwMode="auto">
          <a:xfrm>
            <a:off x="7464152" y="3068960"/>
            <a:ext cx="1656184" cy="720080"/>
          </a:xfrm>
          <a:prstGeom prst="trapezoid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Main Memory</a:t>
            </a:r>
          </a:p>
        </p:txBody>
      </p:sp>
      <p:sp>
        <p:nvSpPr>
          <p:cNvPr id="37" name="Trapezoid 36"/>
          <p:cNvSpPr/>
          <p:nvPr/>
        </p:nvSpPr>
        <p:spPr bwMode="auto">
          <a:xfrm>
            <a:off x="7248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Secondary Storage</a:t>
            </a:r>
          </a:p>
        </p:txBody>
      </p:sp>
      <p:sp>
        <p:nvSpPr>
          <p:cNvPr id="38" name="Trapezoid 37"/>
          <p:cNvSpPr/>
          <p:nvPr/>
        </p:nvSpPr>
        <p:spPr bwMode="auto">
          <a:xfrm>
            <a:off x="7032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Tertiary Storage</a:t>
            </a:r>
          </a:p>
        </p:txBody>
      </p:sp>
    </p:spTree>
    <p:extLst>
      <p:ext uri="{BB962C8B-B14F-4D97-AF65-F5344CB8AC3E}">
        <p14:creationId xmlns:p14="http://schemas.microsoft.com/office/powerpoint/2010/main" val="256486454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format records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Schema describes the structure of records:</a:t>
            </a:r>
          </a:p>
          <a:p>
            <a:pPr lvl="1"/>
            <a:r>
              <a:rPr lang="en-US" dirty="0"/>
              <a:t>number of fields</a:t>
            </a:r>
          </a:p>
          <a:p>
            <a:pPr lvl="1"/>
            <a:r>
              <a:rPr lang="en-US" dirty="0"/>
              <a:t>types of fields</a:t>
            </a:r>
          </a:p>
          <a:p>
            <a:pPr lvl="1"/>
            <a:r>
              <a:rPr lang="en-US" dirty="0"/>
              <a:t>order in record</a:t>
            </a:r>
          </a:p>
          <a:p>
            <a:pPr lvl="1"/>
            <a:r>
              <a:rPr lang="en-US" dirty="0"/>
              <a:t>meaning of each field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2CE266-F977-7344-90CD-523D894DFE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6867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Fixed format record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E7603E-28E9-FD4B-A679-22B498379F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Employee record structure: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/>
              <a:t>e#, 2 byte integer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/>
              <a:t>name, 10 char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/>
              <a:t>dept, 2 byte code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463" name="AutoShape 4"/>
          <p:cNvSpPr>
            <a:spLocks/>
          </p:cNvSpPr>
          <p:nvPr/>
        </p:nvSpPr>
        <p:spPr bwMode="auto">
          <a:xfrm>
            <a:off x="7239000" y="1772816"/>
            <a:ext cx="228600" cy="1981200"/>
          </a:xfrm>
          <a:prstGeom prst="rightBrace">
            <a:avLst>
              <a:gd name="adj1" fmla="val 7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9496" name="AutoShape 37"/>
          <p:cNvSpPr>
            <a:spLocks/>
          </p:cNvSpPr>
          <p:nvPr/>
        </p:nvSpPr>
        <p:spPr bwMode="auto">
          <a:xfrm>
            <a:off x="7248128" y="3861048"/>
            <a:ext cx="152400" cy="1524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9497" name="Text Box 38"/>
          <p:cNvSpPr txBox="1">
            <a:spLocks noChangeArrowheads="1"/>
          </p:cNvSpPr>
          <p:nvPr/>
        </p:nvSpPr>
        <p:spPr bwMode="auto">
          <a:xfrm>
            <a:off x="7565175" y="4365104"/>
            <a:ext cx="1117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dirty="0">
                <a:latin typeface="Lucida Sans" panose="020B0602030504020204" pitchFamily="34" charset="77"/>
                <a:cs typeface="Georgia"/>
              </a:rPr>
              <a:t>records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08168" y="2564904"/>
            <a:ext cx="1128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schema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47528" y="4149080"/>
            <a:ext cx="5040560" cy="360040"/>
            <a:chOff x="1187624" y="5805264"/>
            <a:chExt cx="5040560" cy="36004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s  m  </a:t>
              </a:r>
              <a:r>
                <a:rPr lang="en-US" sz="20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</a:t>
              </a: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  t   h</a:t>
              </a: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0   2</a:t>
              </a: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5   5</a:t>
              </a:r>
            </a:p>
          </p:txBody>
        </p:sp>
        <p:cxnSp>
          <p:nvCxnSpPr>
            <p:cNvPr id="7" name="Straight Connector 6"/>
            <p:cNvCxnSpPr>
              <a:stCxn id="54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4" name="Group 73"/>
          <p:cNvGrpSpPr/>
          <p:nvPr/>
        </p:nvGrpSpPr>
        <p:grpSpPr>
          <a:xfrm>
            <a:off x="1847528" y="4725144"/>
            <a:ext cx="5040560" cy="360040"/>
            <a:chOff x="1187624" y="5805264"/>
            <a:chExt cx="5040560" cy="360040"/>
          </a:xfrm>
        </p:grpSpPr>
        <p:sp>
          <p:nvSpPr>
            <p:cNvPr id="75" name="Rectangle 7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j   o   n  e   s</a:t>
              </a: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0   1</a:t>
              </a: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8   3</a:t>
              </a:r>
            </a:p>
          </p:txBody>
        </p:sp>
        <p:cxnSp>
          <p:nvCxnSpPr>
            <p:cNvPr id="78" name="Straight Connector 77"/>
            <p:cNvCxnSpPr>
              <a:stCxn id="7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2859834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format records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Schema-less format</a:t>
            </a:r>
          </a:p>
          <a:p>
            <a:pPr lvl="1"/>
            <a:r>
              <a:rPr lang="en-US" dirty="0"/>
              <a:t>Record itself contains format: </a:t>
            </a:r>
            <a:r>
              <a:rPr lang="ja-JP" altLang="en-US" dirty="0"/>
              <a:t>“</a:t>
            </a:r>
            <a:r>
              <a:rPr lang="en-US" altLang="ja-JP" dirty="0"/>
              <a:t>s</a:t>
            </a:r>
            <a:r>
              <a:rPr lang="en-US" dirty="0"/>
              <a:t>elf-describing</a:t>
            </a:r>
            <a:r>
              <a:rPr lang="ja-JP" altLang="en-US" dirty="0"/>
              <a:t>”</a:t>
            </a:r>
            <a:endParaRPr lang="en-GB" altLang="ja-JP" dirty="0"/>
          </a:p>
          <a:p>
            <a:pPr lvl="1"/>
            <a:endParaRPr lang="en-GB" altLang="ja-JP" dirty="0"/>
          </a:p>
          <a:p>
            <a:pPr marL="0" indent="0">
              <a:buNone/>
            </a:pPr>
            <a:r>
              <a:rPr lang="en-GB" altLang="ja-JP" dirty="0"/>
              <a:t>Useful for sparse records, repeating fields, evolving formats</a:t>
            </a:r>
          </a:p>
          <a:p>
            <a:pPr marL="0" indent="0">
              <a:buNone/>
            </a:pPr>
            <a:endParaRPr lang="en-GB" altLang="ja-JP" dirty="0"/>
          </a:p>
          <a:p>
            <a:pPr marL="0" indent="0">
              <a:buNone/>
            </a:pPr>
            <a:r>
              <a:rPr lang="en-GB" altLang="ja-JP" dirty="0"/>
              <a:t>May waste space compared to a fixed format records</a:t>
            </a:r>
          </a:p>
          <a:p>
            <a:pPr lvl="1"/>
            <a:endParaRPr lang="en-GB" altLang="ja-JP" dirty="0"/>
          </a:p>
          <a:p>
            <a:endParaRPr lang="en-GB" altLang="ja-JP" dirty="0"/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988FF9-C300-3640-AC07-21C90FF4F3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6098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Variable format record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35A639-7F54-1542-846F-E2F8CBD59F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611910" y="3356992"/>
            <a:ext cx="360040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3971950" y="3356992"/>
            <a:ext cx="1475978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  5   I   4  6     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436780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2784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508788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5447928" y="3356992"/>
            <a:ext cx="2520280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  4  S  4   F   o   r  d</a:t>
            </a: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580796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616800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652804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688808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724812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760816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1919537" y="3356992"/>
            <a:ext cx="16754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no. of fields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7270" y="4581128"/>
            <a:ext cx="3557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code identifying field as e#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367809" y="4077072"/>
            <a:ext cx="1680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integer type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72150" y="2204864"/>
            <a:ext cx="1526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string type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68009" y="270892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string length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47929" y="1700808"/>
            <a:ext cx="3934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code identifying field as name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5591944" y="2132856"/>
            <a:ext cx="0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5951984" y="2564904"/>
            <a:ext cx="0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6384032" y="3068960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V="1">
            <a:off x="4151784" y="3861048"/>
            <a:ext cx="0" cy="7920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V="1">
            <a:off x="4511824" y="3861048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0743934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headers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Data at beginning of record that describes record:</a:t>
            </a:r>
          </a:p>
          <a:p>
            <a:pPr lvl="1"/>
            <a:r>
              <a:rPr lang="en-US" dirty="0"/>
              <a:t>record type (points to schema)</a:t>
            </a:r>
          </a:p>
          <a:p>
            <a:pPr lvl="1"/>
            <a:r>
              <a:rPr lang="en-US" dirty="0"/>
              <a:t>record length</a:t>
            </a:r>
          </a:p>
          <a:p>
            <a:pPr lvl="1"/>
            <a:r>
              <a:rPr lang="en-US" dirty="0"/>
              <a:t>timestamp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Intermediate between fixed and variable format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9FC3E6-EBCF-E14E-83F0-7D9164DCCC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2480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Blocks</a:t>
            </a:r>
          </a:p>
        </p:txBody>
      </p:sp>
    </p:spTree>
    <p:extLst>
      <p:ext uri="{BB962C8B-B14F-4D97-AF65-F5344CB8AC3E}">
        <p14:creationId xmlns:p14="http://schemas.microsoft.com/office/powerpoint/2010/main" val="215635760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Storing records in blocks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46B7F9-3629-6444-A524-EF3428397A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>
          <a:xfrm>
            <a:off x="2999656" y="2060848"/>
            <a:ext cx="2520000" cy="180000"/>
            <a:chOff x="1187624" y="5805264"/>
            <a:chExt cx="5040560" cy="360040"/>
          </a:xfrm>
        </p:grpSpPr>
        <p:sp>
          <p:nvSpPr>
            <p:cNvPr id="5" name="Rectangle 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s  m  </a:t>
              </a:r>
              <a:r>
                <a:rPr lang="en-US" sz="10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</a:t>
              </a: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  t   h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0   2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5   5</a:t>
              </a:r>
            </a:p>
          </p:txBody>
        </p:sp>
        <p:cxnSp>
          <p:nvCxnSpPr>
            <p:cNvPr id="8" name="Straight Connector 7"/>
            <p:cNvCxnSpPr>
              <a:stCxn id="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" name="Group 18"/>
          <p:cNvGrpSpPr>
            <a:grpSpLocks/>
          </p:cNvGrpSpPr>
          <p:nvPr/>
        </p:nvGrpSpPr>
        <p:grpSpPr>
          <a:xfrm>
            <a:off x="2999656" y="2420888"/>
            <a:ext cx="2520000" cy="180000"/>
            <a:chOff x="1187624" y="5805264"/>
            <a:chExt cx="5040560" cy="360040"/>
          </a:xfrm>
        </p:grpSpPr>
        <p:sp>
          <p:nvSpPr>
            <p:cNvPr id="20" name="Rectangle 19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j   o   n  e   s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0   1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8   3</a:t>
              </a:r>
            </a:p>
          </p:txBody>
        </p:sp>
        <p:cxnSp>
          <p:nvCxnSpPr>
            <p:cNvPr id="23" name="Straight Connector 22"/>
            <p:cNvCxnSpPr>
              <a:stCxn id="22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4" name="Group 33"/>
          <p:cNvGrpSpPr>
            <a:grpSpLocks/>
          </p:cNvGrpSpPr>
          <p:nvPr/>
        </p:nvGrpSpPr>
        <p:grpSpPr>
          <a:xfrm>
            <a:off x="3359976" y="2780928"/>
            <a:ext cx="2520000" cy="180000"/>
            <a:chOff x="1187624" y="5805264"/>
            <a:chExt cx="5040560" cy="36004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j   o   n  e   s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0   1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8   3</a:t>
              </a:r>
            </a:p>
          </p:txBody>
        </p:sp>
        <p:cxnSp>
          <p:nvCxnSpPr>
            <p:cNvPr id="38" name="Straight Connector 37"/>
            <p:cNvCxnSpPr>
              <a:stCxn id="3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9" name="Group 48"/>
          <p:cNvGrpSpPr>
            <a:grpSpLocks/>
          </p:cNvGrpSpPr>
          <p:nvPr/>
        </p:nvGrpSpPr>
        <p:grpSpPr>
          <a:xfrm>
            <a:off x="3359976" y="3140968"/>
            <a:ext cx="2520000" cy="180000"/>
            <a:chOff x="1187624" y="5805264"/>
            <a:chExt cx="5040560" cy="360040"/>
          </a:xfrm>
        </p:grpSpPr>
        <p:sp>
          <p:nvSpPr>
            <p:cNvPr id="50" name="Rectangle 49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s  m  </a:t>
              </a:r>
              <a:r>
                <a:rPr lang="en-US" sz="10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</a:t>
              </a: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  t   h</a:t>
              </a: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0   2</a:t>
              </a: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5   5</a:t>
              </a:r>
            </a:p>
          </p:txBody>
        </p:sp>
        <p:cxnSp>
          <p:nvCxnSpPr>
            <p:cNvPr id="53" name="Straight Connector 52"/>
            <p:cNvCxnSpPr>
              <a:stCxn id="52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4" name="Group 63"/>
          <p:cNvGrpSpPr>
            <a:grpSpLocks/>
          </p:cNvGrpSpPr>
          <p:nvPr/>
        </p:nvGrpSpPr>
        <p:grpSpPr>
          <a:xfrm>
            <a:off x="3359976" y="3501008"/>
            <a:ext cx="2520000" cy="180000"/>
            <a:chOff x="1187624" y="5805264"/>
            <a:chExt cx="5040560" cy="360040"/>
          </a:xfrm>
        </p:grpSpPr>
        <p:sp>
          <p:nvSpPr>
            <p:cNvPr id="65" name="Rectangle 6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j   o   n  e   s</a:t>
              </a: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0   1</a:t>
              </a: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8   3</a:t>
              </a:r>
            </a:p>
          </p:txBody>
        </p:sp>
        <p:cxnSp>
          <p:nvCxnSpPr>
            <p:cNvPr id="68" name="Straight Connector 67"/>
            <p:cNvCxnSpPr>
              <a:stCxn id="6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9" name="Rectangle 78"/>
          <p:cNvSpPr/>
          <p:nvPr/>
        </p:nvSpPr>
        <p:spPr bwMode="auto">
          <a:xfrm>
            <a:off x="2872628" y="4509120"/>
            <a:ext cx="648000" cy="64800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4418415" y="4505456"/>
            <a:ext cx="648000" cy="64800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6038559" y="4509120"/>
            <a:ext cx="648000" cy="64800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8396828" y="4505456"/>
            <a:ext cx="648000" cy="64800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175041" y="4797152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grpSp>
        <p:nvGrpSpPr>
          <p:cNvPr id="100" name="Group 99"/>
          <p:cNvGrpSpPr>
            <a:grpSpLocks noChangeAspect="1"/>
          </p:cNvGrpSpPr>
          <p:nvPr/>
        </p:nvGrpSpPr>
        <p:grpSpPr>
          <a:xfrm>
            <a:off x="6672065" y="2564904"/>
            <a:ext cx="2177907" cy="180000"/>
            <a:chOff x="2087910" y="3356992"/>
            <a:chExt cx="4356298" cy="360040"/>
          </a:xfrm>
        </p:grpSpPr>
        <p:sp>
          <p:nvSpPr>
            <p:cNvPr id="88" name="Rectangle 87"/>
            <p:cNvSpPr/>
            <p:nvPr/>
          </p:nvSpPr>
          <p:spPr bwMode="auto">
            <a:xfrm>
              <a:off x="2087910" y="3356992"/>
              <a:ext cx="36004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2</a:t>
              </a: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2447950" y="3356992"/>
              <a:ext cx="1475978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5   I   4  6     </a:t>
              </a: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>
              <a:off x="28438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32038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35638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3" name="Rectangle 92"/>
            <p:cNvSpPr/>
            <p:nvPr/>
          </p:nvSpPr>
          <p:spPr bwMode="auto">
            <a:xfrm>
              <a:off x="3923928" y="3356992"/>
              <a:ext cx="25202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4  S   4  F   o   r   d</a:t>
              </a:r>
            </a:p>
          </p:txBody>
        </p:sp>
        <p:cxnSp>
          <p:nvCxnSpPr>
            <p:cNvPr id="94" name="Straight Connector 93"/>
            <p:cNvCxnSpPr/>
            <p:nvPr/>
          </p:nvCxnSpPr>
          <p:spPr bwMode="auto">
            <a:xfrm>
              <a:off x="42839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46440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50040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 bwMode="auto">
            <a:xfrm>
              <a:off x="53640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72412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60841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1" name="Group 100"/>
          <p:cNvGrpSpPr>
            <a:grpSpLocks noChangeAspect="1"/>
          </p:cNvGrpSpPr>
          <p:nvPr/>
        </p:nvGrpSpPr>
        <p:grpSpPr>
          <a:xfrm>
            <a:off x="6672065" y="2888960"/>
            <a:ext cx="2177907" cy="180000"/>
            <a:chOff x="2087910" y="3356992"/>
            <a:chExt cx="4356298" cy="360040"/>
          </a:xfrm>
        </p:grpSpPr>
        <p:sp>
          <p:nvSpPr>
            <p:cNvPr id="102" name="Rectangle 101"/>
            <p:cNvSpPr/>
            <p:nvPr/>
          </p:nvSpPr>
          <p:spPr bwMode="auto">
            <a:xfrm>
              <a:off x="2087910" y="3356992"/>
              <a:ext cx="36004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2</a:t>
              </a: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447950" y="3356992"/>
              <a:ext cx="1475978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5   I   4  6     </a:t>
              </a:r>
            </a:p>
          </p:txBody>
        </p:sp>
        <p:cxnSp>
          <p:nvCxnSpPr>
            <p:cNvPr id="104" name="Straight Connector 103"/>
            <p:cNvCxnSpPr/>
            <p:nvPr/>
          </p:nvCxnSpPr>
          <p:spPr bwMode="auto">
            <a:xfrm>
              <a:off x="28438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>
              <a:off x="32038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>
              <a:off x="35638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Rectangle 106"/>
            <p:cNvSpPr/>
            <p:nvPr/>
          </p:nvSpPr>
          <p:spPr bwMode="auto">
            <a:xfrm>
              <a:off x="3923928" y="3356992"/>
              <a:ext cx="25202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  4  S   4  F   o   r   d</a:t>
              </a:r>
            </a:p>
          </p:txBody>
        </p:sp>
        <p:cxnSp>
          <p:nvCxnSpPr>
            <p:cNvPr id="108" name="Straight Connector 107"/>
            <p:cNvCxnSpPr/>
            <p:nvPr/>
          </p:nvCxnSpPr>
          <p:spPr bwMode="auto">
            <a:xfrm>
              <a:off x="42839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>
              <a:off x="46440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>
              <a:off x="50040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>
              <a:off x="53640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>
              <a:off x="572412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>
              <a:off x="60841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4" name="TextBox 113"/>
          <p:cNvSpPr txBox="1"/>
          <p:nvPr/>
        </p:nvSpPr>
        <p:spPr>
          <a:xfrm>
            <a:off x="1775520" y="2636912"/>
            <a:ext cx="1117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records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806984" y="4797152"/>
            <a:ext cx="990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blocks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951985" y="6309320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file</a:t>
            </a:r>
          </a:p>
        </p:txBody>
      </p:sp>
      <p:sp>
        <p:nvSpPr>
          <p:cNvPr id="117" name="Right Brace 116"/>
          <p:cNvSpPr/>
          <p:nvPr/>
        </p:nvSpPr>
        <p:spPr bwMode="auto">
          <a:xfrm rot="5400000">
            <a:off x="5706698" y="2899186"/>
            <a:ext cx="504056" cy="6172196"/>
          </a:xfrm>
          <a:prstGeom prst="rightBrace">
            <a:avLst>
              <a:gd name="adj1" fmla="val 36326"/>
              <a:gd name="adj2" fmla="val 49274"/>
            </a:avLst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8" name="Down Arrow 117"/>
          <p:cNvSpPr/>
          <p:nvPr/>
        </p:nvSpPr>
        <p:spPr bwMode="auto">
          <a:xfrm>
            <a:off x="5947446" y="3933057"/>
            <a:ext cx="366958" cy="30673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74726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header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301329-224F-CD40-831C-4FA4AC83DF0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Data at beginning that describes block</a:t>
            </a:r>
          </a:p>
          <a:p>
            <a:pPr marL="0" indent="0">
              <a:buNone/>
            </a:pPr>
            <a:r>
              <a:rPr lang="en-US" dirty="0"/>
              <a:t>May contain:</a:t>
            </a:r>
          </a:p>
          <a:p>
            <a:pPr lvl="1"/>
            <a:r>
              <a:rPr lang="en-US" dirty="0"/>
              <a:t>File ID (or RELATION or DB ID)</a:t>
            </a:r>
          </a:p>
          <a:p>
            <a:pPr lvl="1"/>
            <a:r>
              <a:rPr lang="en-US" dirty="0"/>
              <a:t>This block ID</a:t>
            </a:r>
          </a:p>
          <a:p>
            <a:pPr lvl="1"/>
            <a:r>
              <a:rPr lang="en-US" dirty="0"/>
              <a:t>Record directory</a:t>
            </a:r>
          </a:p>
          <a:p>
            <a:pPr lvl="1"/>
            <a:r>
              <a:rPr lang="en-US" dirty="0"/>
              <a:t>Pointer to free space</a:t>
            </a:r>
          </a:p>
          <a:p>
            <a:pPr lvl="1"/>
            <a:r>
              <a:rPr lang="en-US" dirty="0"/>
              <a:t>Type of block (e.g. contains recs type 4; is overflow, …)</a:t>
            </a:r>
          </a:p>
          <a:p>
            <a:pPr lvl="1"/>
            <a:r>
              <a:rPr lang="en-US" dirty="0"/>
              <a:t>Pointer to other blocks </a:t>
            </a:r>
            <a:r>
              <a:rPr lang="ja-JP" altLang="en-US"/>
              <a:t>“</a:t>
            </a:r>
            <a:r>
              <a:rPr lang="en-US" dirty="0"/>
              <a:t>like it</a:t>
            </a:r>
            <a:r>
              <a:rPr lang="ja-JP" altLang="en-US"/>
              <a:t>”</a:t>
            </a:r>
            <a:endParaRPr lang="en-US" dirty="0"/>
          </a:p>
          <a:p>
            <a:pPr lvl="1"/>
            <a:r>
              <a:rPr lang="en-US" dirty="0"/>
              <a:t>Timestamp ...</a:t>
            </a:r>
          </a:p>
          <a:p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18718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Placing records in blocks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Considerations:</a:t>
            </a:r>
          </a:p>
          <a:p>
            <a:pPr lvl="1"/>
            <a:r>
              <a:rPr lang="en-US" dirty="0"/>
              <a:t>separating records</a:t>
            </a:r>
          </a:p>
          <a:p>
            <a:pPr lvl="1"/>
            <a:r>
              <a:rPr lang="en-US" dirty="0"/>
              <a:t>spanned vs. </a:t>
            </a:r>
            <a:r>
              <a:rPr lang="en-US" dirty="0" err="1"/>
              <a:t>unspanned</a:t>
            </a:r>
            <a:endParaRPr lang="en-US" dirty="0"/>
          </a:p>
          <a:p>
            <a:pPr lvl="1"/>
            <a:r>
              <a:rPr lang="en-US" dirty="0"/>
              <a:t>sequencing</a:t>
            </a:r>
          </a:p>
          <a:p>
            <a:pPr lvl="1"/>
            <a:r>
              <a:rPr lang="en-US" dirty="0"/>
              <a:t>indirection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62236AE-A712-5D46-88FF-92EAD646AC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1055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Separating records in a block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Three approaches: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>
                <a:latin typeface="Lucida Sans" panose="020B0602030504020204" pitchFamily="34" charset="77"/>
              </a:rPr>
              <a:t>use fixed length records - no need to separate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>
                <a:latin typeface="Lucida Sans" panose="020B0602030504020204" pitchFamily="34" charset="77"/>
              </a:rPr>
              <a:t>use a special marker to indicate record end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>
                <a:latin typeface="Lucida Sans" panose="020B0602030504020204" pitchFamily="34" charset="77"/>
              </a:rPr>
              <a:t>give record lengths (or offsets)</a:t>
            </a:r>
          </a:p>
          <a:p>
            <a:pPr lvl="2"/>
            <a:r>
              <a:rPr lang="en-US" dirty="0">
                <a:latin typeface="Lucida Sans" panose="020B0602030504020204" pitchFamily="34" charset="77"/>
              </a:rPr>
              <a:t>within each record</a:t>
            </a:r>
          </a:p>
          <a:p>
            <a:pPr lvl="2"/>
            <a:r>
              <a:rPr lang="en-US" dirty="0">
                <a:latin typeface="Lucida Sans" panose="020B0602030504020204" pitchFamily="34" charset="77"/>
              </a:rPr>
              <a:t>in block header</a:t>
            </a:r>
          </a:p>
          <a:p>
            <a:pPr marL="360000" lvl="1" indent="0">
              <a:buNone/>
            </a:pPr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84A351-C769-EF43-8EBD-C420549B42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002528" y="3136047"/>
            <a:ext cx="1728192" cy="5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R2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9730720" y="3136047"/>
            <a:ext cx="1728192" cy="5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R3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274336" y="3136047"/>
            <a:ext cx="1728192" cy="5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R1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6274336" y="3141000"/>
            <a:ext cx="5184576" cy="576000"/>
          </a:xfrm>
          <a:prstGeom prst="rect">
            <a:avLst/>
          </a:prstGeom>
          <a:noFill/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62533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Hierarchy: Secondary Storage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Non-volatile storage</a:t>
            </a:r>
          </a:p>
          <a:p>
            <a:pPr marL="0" indent="0">
              <a:buNone/>
            </a:pPr>
            <a:r>
              <a:rPr lang="en-US" dirty="0"/>
              <a:t>Slow, cheap, large capacity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 capacity: 10</a:t>
            </a:r>
            <a:r>
              <a:rPr lang="en-US" baseline="30000" dirty="0"/>
              <a:t>11</a:t>
            </a:r>
            <a:r>
              <a:rPr lang="en-US" dirty="0"/>
              <a:t>-10</a:t>
            </a:r>
            <a:r>
              <a:rPr lang="en-US" baseline="30000" dirty="0"/>
              <a:t>12</a:t>
            </a:r>
            <a:r>
              <a:rPr lang="en-US" dirty="0"/>
              <a:t> bytes</a:t>
            </a:r>
          </a:p>
          <a:p>
            <a:pPr marL="0" indent="0">
              <a:buNone/>
            </a:pPr>
            <a:r>
              <a:rPr lang="en-US" dirty="0"/>
              <a:t>Typical access time: 10</a:t>
            </a:r>
            <a:r>
              <a:rPr lang="en-US" baseline="30000" dirty="0"/>
              <a:t>-3</a:t>
            </a:r>
            <a:r>
              <a:rPr lang="en-US" dirty="0"/>
              <a:t> s (10</a:t>
            </a:r>
            <a:r>
              <a:rPr lang="en-US" baseline="30000" dirty="0"/>
              <a:t>6</a:t>
            </a:r>
            <a:r>
              <a:rPr lang="en-US" dirty="0"/>
              <a:t> cycles)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45F03C-7737-ED4A-B190-38FD020AF4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rapezoid 34"/>
          <p:cNvSpPr/>
          <p:nvPr/>
        </p:nvSpPr>
        <p:spPr bwMode="auto">
          <a:xfrm>
            <a:off x="7680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Cache</a:t>
            </a:r>
          </a:p>
        </p:txBody>
      </p:sp>
      <p:sp>
        <p:nvSpPr>
          <p:cNvPr id="36" name="Trapezoid 35"/>
          <p:cNvSpPr/>
          <p:nvPr/>
        </p:nvSpPr>
        <p:spPr bwMode="auto">
          <a:xfrm>
            <a:off x="7464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Main Memory</a:t>
            </a:r>
          </a:p>
        </p:txBody>
      </p:sp>
      <p:sp>
        <p:nvSpPr>
          <p:cNvPr id="37" name="Trapezoid 36"/>
          <p:cNvSpPr/>
          <p:nvPr/>
        </p:nvSpPr>
        <p:spPr bwMode="auto">
          <a:xfrm>
            <a:off x="7248128" y="3933056"/>
            <a:ext cx="2088232" cy="720080"/>
          </a:xfrm>
          <a:prstGeom prst="trapezoid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Secondary Storage</a:t>
            </a:r>
          </a:p>
        </p:txBody>
      </p:sp>
      <p:sp>
        <p:nvSpPr>
          <p:cNvPr id="38" name="Trapezoid 37"/>
          <p:cNvSpPr/>
          <p:nvPr/>
        </p:nvSpPr>
        <p:spPr bwMode="auto">
          <a:xfrm>
            <a:off x="7032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Tertiary Storage</a:t>
            </a:r>
          </a:p>
        </p:txBody>
      </p:sp>
    </p:spTree>
    <p:extLst>
      <p:ext uri="{BB962C8B-B14F-4D97-AF65-F5344CB8AC3E}">
        <p14:creationId xmlns:p14="http://schemas.microsoft.com/office/powerpoint/2010/main" val="152766628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Spanned vs. </a:t>
            </a:r>
            <a:r>
              <a:rPr lang="en-US" dirty="0" err="1">
                <a:latin typeface="Lucida Sans" panose="020B0602030504020204" pitchFamily="34" charset="77"/>
              </a:rPr>
              <a:t>Unspanned</a:t>
            </a:r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4506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latin typeface="Lucida Sans" panose="020B0602030504020204" pitchFamily="34" charset="77"/>
              </a:rPr>
              <a:t>Unspanned</a:t>
            </a:r>
            <a:r>
              <a:rPr lang="en-US" dirty="0">
                <a:latin typeface="Lucida Sans" panose="020B0602030504020204" pitchFamily="34" charset="77"/>
              </a:rPr>
              <a:t>: each record must fit within a single block</a:t>
            </a: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									</a:t>
            </a: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Spanned: records may be split between blocks			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92CC697-2F9D-B64E-848E-9B3EA0F80E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927648" y="2492896"/>
            <a:ext cx="2880320" cy="576000"/>
            <a:chOff x="1403648" y="5301208"/>
            <a:chExt cx="2880320" cy="576000"/>
          </a:xfrm>
        </p:grpSpPr>
        <p:sp>
          <p:nvSpPr>
            <p:cNvPr id="45063" name="Rectangle 5"/>
            <p:cNvSpPr>
              <a:spLocks noChangeArrowheads="1"/>
            </p:cNvSpPr>
            <p:nvPr/>
          </p:nvSpPr>
          <p:spPr bwMode="auto">
            <a:xfrm>
              <a:off x="1403648" y="5301208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R1</a:t>
              </a:r>
            </a:p>
          </p:txBody>
        </p:sp>
        <p:sp>
          <p:nvSpPr>
            <p:cNvPr id="45064" name="Rectangle 13"/>
            <p:cNvSpPr>
              <a:spLocks noChangeArrowheads="1"/>
            </p:cNvSpPr>
            <p:nvPr/>
          </p:nvSpPr>
          <p:spPr bwMode="auto">
            <a:xfrm>
              <a:off x="1979712" y="5301208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R2</a:t>
              </a:r>
            </a:p>
          </p:txBody>
        </p:sp>
        <p:sp>
          <p:nvSpPr>
            <p:cNvPr id="45066" name="Rectangle 15" descr="Wide upward diagonal"/>
            <p:cNvSpPr>
              <a:spLocks noChangeArrowheads="1"/>
            </p:cNvSpPr>
            <p:nvPr/>
          </p:nvSpPr>
          <p:spPr bwMode="auto">
            <a:xfrm>
              <a:off x="3419872" y="5301208"/>
              <a:ext cx="864096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0" name="Rectangle 13"/>
            <p:cNvSpPr>
              <a:spLocks noChangeArrowheads="1"/>
            </p:cNvSpPr>
            <p:nvPr/>
          </p:nvSpPr>
          <p:spPr bwMode="auto">
            <a:xfrm>
              <a:off x="1403648" y="5301208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456040" y="2492896"/>
            <a:ext cx="2880320" cy="576000"/>
            <a:chOff x="4716016" y="5301208"/>
            <a:chExt cx="2880320" cy="576000"/>
          </a:xfrm>
        </p:grpSpPr>
        <p:sp>
          <p:nvSpPr>
            <p:cNvPr id="31" name="Rectangle 15" descr="Wide upward diagonal"/>
            <p:cNvSpPr>
              <a:spLocks noChangeArrowheads="1"/>
            </p:cNvSpPr>
            <p:nvPr/>
          </p:nvSpPr>
          <p:spPr bwMode="auto">
            <a:xfrm>
              <a:off x="7308304" y="5301208"/>
              <a:ext cx="288032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5067" name="Rectangle 16"/>
            <p:cNvSpPr>
              <a:spLocks noChangeArrowheads="1"/>
            </p:cNvSpPr>
            <p:nvPr/>
          </p:nvSpPr>
          <p:spPr bwMode="auto">
            <a:xfrm>
              <a:off x="4716016" y="5301208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R3</a:t>
              </a:r>
            </a:p>
          </p:txBody>
        </p:sp>
        <p:sp>
          <p:nvSpPr>
            <p:cNvPr id="45068" name="Rectangle 17"/>
            <p:cNvSpPr>
              <a:spLocks noChangeArrowheads="1"/>
            </p:cNvSpPr>
            <p:nvPr/>
          </p:nvSpPr>
          <p:spPr bwMode="auto">
            <a:xfrm>
              <a:off x="6156176" y="5301208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R4</a:t>
              </a:r>
            </a:p>
          </p:txBody>
        </p:sp>
        <p:sp>
          <p:nvSpPr>
            <p:cNvPr id="45069" name="Rectangle 18"/>
            <p:cNvSpPr>
              <a:spLocks noChangeArrowheads="1"/>
            </p:cNvSpPr>
            <p:nvPr/>
          </p:nvSpPr>
          <p:spPr bwMode="auto">
            <a:xfrm>
              <a:off x="6732240" y="5301208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R5</a:t>
              </a:r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4716016" y="5301208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27648" y="4293096"/>
            <a:ext cx="2880320" cy="576000"/>
            <a:chOff x="1403648" y="4293096"/>
            <a:chExt cx="2880320" cy="576000"/>
          </a:xfrm>
        </p:grpSpPr>
        <p:sp>
          <p:nvSpPr>
            <p:cNvPr id="43" name="Rectangle 16"/>
            <p:cNvSpPr>
              <a:spLocks noChangeArrowheads="1"/>
            </p:cNvSpPr>
            <p:nvPr/>
          </p:nvSpPr>
          <p:spPr bwMode="auto">
            <a:xfrm>
              <a:off x="3419872" y="4293096"/>
              <a:ext cx="864096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Lucida Sans" panose="020B0602030504020204" pitchFamily="34" charset="77"/>
                  <a:cs typeface="Georgia"/>
                </a:rPr>
                <a:t>R3a</a:t>
              </a:r>
            </a:p>
          </p:txBody>
        </p:sp>
        <p:sp>
          <p:nvSpPr>
            <p:cNvPr id="33" name="Rectangle 5"/>
            <p:cNvSpPr>
              <a:spLocks noChangeArrowheads="1"/>
            </p:cNvSpPr>
            <p:nvPr/>
          </p:nvSpPr>
          <p:spPr bwMode="auto">
            <a:xfrm>
              <a:off x="1403648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R1</a:t>
              </a:r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1979712" y="4293096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R2</a:t>
              </a:r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auto">
            <a:xfrm>
              <a:off x="1403648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456040" y="4293096"/>
            <a:ext cx="2880320" cy="576000"/>
            <a:chOff x="4932040" y="4293096"/>
            <a:chExt cx="2880320" cy="576000"/>
          </a:xfrm>
        </p:grpSpPr>
        <p:sp>
          <p:nvSpPr>
            <p:cNvPr id="38" name="Rectangle 15" descr="Wide upward diagonal"/>
            <p:cNvSpPr>
              <a:spLocks noChangeArrowheads="1"/>
            </p:cNvSpPr>
            <p:nvPr/>
          </p:nvSpPr>
          <p:spPr bwMode="auto">
            <a:xfrm>
              <a:off x="6660232" y="4293096"/>
              <a:ext cx="1152128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9" name="Rectangle 16"/>
            <p:cNvSpPr>
              <a:spLocks noChangeArrowheads="1"/>
            </p:cNvSpPr>
            <p:nvPr/>
          </p:nvSpPr>
          <p:spPr bwMode="auto">
            <a:xfrm>
              <a:off x="4932040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Lucida Sans" panose="020B0602030504020204" pitchFamily="34" charset="77"/>
                  <a:cs typeface="Georgia"/>
                </a:rPr>
                <a:t>R3b</a:t>
              </a:r>
            </a:p>
          </p:txBody>
        </p:sp>
        <p:sp>
          <p:nvSpPr>
            <p:cNvPr id="40" name="Rectangle 17"/>
            <p:cNvSpPr>
              <a:spLocks noChangeArrowheads="1"/>
            </p:cNvSpPr>
            <p:nvPr/>
          </p:nvSpPr>
          <p:spPr bwMode="auto">
            <a:xfrm>
              <a:off x="5508104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R4</a:t>
              </a:r>
            </a:p>
          </p:txBody>
        </p:sp>
        <p:sp>
          <p:nvSpPr>
            <p:cNvPr id="41" name="Rectangle 18"/>
            <p:cNvSpPr>
              <a:spLocks noChangeArrowheads="1"/>
            </p:cNvSpPr>
            <p:nvPr/>
          </p:nvSpPr>
          <p:spPr bwMode="auto">
            <a:xfrm>
              <a:off x="6084168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R5</a:t>
              </a:r>
            </a:p>
          </p:txBody>
        </p:sp>
        <p:sp>
          <p:nvSpPr>
            <p:cNvPr id="42" name="Rectangle 13"/>
            <p:cNvSpPr>
              <a:spLocks noChangeArrowheads="1"/>
            </p:cNvSpPr>
            <p:nvPr/>
          </p:nvSpPr>
          <p:spPr bwMode="auto">
            <a:xfrm>
              <a:off x="4932040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024207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Lucida Sans" panose="020B0602030504020204" pitchFamily="34" charset="77"/>
              </a:rPr>
              <a:t>Spanned records</a:t>
            </a:r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3DC52-62D2-024A-B614-6E65218F25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927648" y="3068960"/>
            <a:ext cx="2888704" cy="576000"/>
            <a:chOff x="1403648" y="4293096"/>
            <a:chExt cx="2888704" cy="576000"/>
          </a:xfrm>
        </p:grpSpPr>
        <p:sp>
          <p:nvSpPr>
            <p:cNvPr id="23" name="Rectangle 16"/>
            <p:cNvSpPr>
              <a:spLocks noChangeArrowheads="1"/>
            </p:cNvSpPr>
            <p:nvPr/>
          </p:nvSpPr>
          <p:spPr bwMode="auto">
            <a:xfrm>
              <a:off x="3419872" y="4293096"/>
              <a:ext cx="72008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Lucida Sans" panose="020B0602030504020204" pitchFamily="34" charset="77"/>
                  <a:cs typeface="Georgia"/>
                </a:rPr>
                <a:t>R3a</a:t>
              </a:r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1403648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R1</a:t>
              </a:r>
            </a:p>
          </p:txBody>
        </p:sp>
        <p:sp>
          <p:nvSpPr>
            <p:cNvPr id="25" name="Rectangle 13"/>
            <p:cNvSpPr>
              <a:spLocks noChangeArrowheads="1"/>
            </p:cNvSpPr>
            <p:nvPr/>
          </p:nvSpPr>
          <p:spPr bwMode="auto">
            <a:xfrm>
              <a:off x="1979712" y="4293096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R2</a:t>
              </a:r>
            </a:p>
          </p:txBody>
        </p:sp>
        <p:sp>
          <p:nvSpPr>
            <p:cNvPr id="26" name="Rectangle 13"/>
            <p:cNvSpPr>
              <a:spLocks noChangeArrowheads="1"/>
            </p:cNvSpPr>
            <p:nvPr/>
          </p:nvSpPr>
          <p:spPr bwMode="auto">
            <a:xfrm>
              <a:off x="1403648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3" name="Rectangle 13"/>
            <p:cNvSpPr>
              <a:spLocks noChangeArrowheads="1"/>
            </p:cNvSpPr>
            <p:nvPr/>
          </p:nvSpPr>
          <p:spPr bwMode="auto">
            <a:xfrm>
              <a:off x="4139952" y="4293096"/>
              <a:ext cx="152400" cy="576000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456040" y="3068960"/>
            <a:ext cx="2880320" cy="576000"/>
            <a:chOff x="4932040" y="4293096"/>
            <a:chExt cx="2880320" cy="576000"/>
          </a:xfrm>
        </p:grpSpPr>
        <p:sp>
          <p:nvSpPr>
            <p:cNvPr id="28" name="Rectangle 15" descr="Wide upward diagonal"/>
            <p:cNvSpPr>
              <a:spLocks noChangeArrowheads="1"/>
            </p:cNvSpPr>
            <p:nvPr/>
          </p:nvSpPr>
          <p:spPr bwMode="auto">
            <a:xfrm>
              <a:off x="6948264" y="4293096"/>
              <a:ext cx="864096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9" name="Rectangle 16"/>
            <p:cNvSpPr>
              <a:spLocks noChangeArrowheads="1"/>
            </p:cNvSpPr>
            <p:nvPr/>
          </p:nvSpPr>
          <p:spPr bwMode="auto">
            <a:xfrm>
              <a:off x="5076056" y="4293096"/>
              <a:ext cx="72008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Lucida Sans" panose="020B0602030504020204" pitchFamily="34" charset="77"/>
                  <a:cs typeface="Georgia"/>
                </a:rPr>
                <a:t>R3b</a:t>
              </a:r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5796136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Lucida Sans" panose="020B0602030504020204" pitchFamily="34" charset="77"/>
                  <a:cs typeface="Georgia"/>
                </a:rPr>
                <a:t>R4</a:t>
              </a: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6372200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Lucida Sans" panose="020B0602030504020204" pitchFamily="34" charset="77"/>
                  <a:cs typeface="Georgia"/>
                </a:rPr>
                <a:t>R5</a:t>
              </a:r>
            </a:p>
          </p:txBody>
        </p:sp>
        <p:sp>
          <p:nvSpPr>
            <p:cNvPr id="32" name="Rectangle 13"/>
            <p:cNvSpPr>
              <a:spLocks noChangeArrowheads="1"/>
            </p:cNvSpPr>
            <p:nvPr/>
          </p:nvSpPr>
          <p:spPr bwMode="auto">
            <a:xfrm>
              <a:off x="4932040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4932040" y="4293096"/>
              <a:ext cx="152400" cy="576000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900292" y="3638611"/>
            <a:ext cx="2638298" cy="1310109"/>
            <a:chOff x="2376292" y="3638610"/>
            <a:chExt cx="2638298" cy="1310109"/>
          </a:xfrm>
        </p:grpSpPr>
        <p:sp>
          <p:nvSpPr>
            <p:cNvPr id="4" name="TextBox 3"/>
            <p:cNvSpPr txBox="1"/>
            <p:nvPr/>
          </p:nvSpPr>
          <p:spPr>
            <a:xfrm>
              <a:off x="2376292" y="3933056"/>
              <a:ext cx="2193229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need indication</a:t>
              </a:r>
              <a:br>
                <a:rPr lang="en-US" sz="2000" dirty="0">
                  <a:latin typeface="Lucida Sans" panose="020B0602030504020204" pitchFamily="34" charset="77"/>
                  <a:cs typeface="Georgia"/>
                </a:rPr>
              </a:br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of partial record</a:t>
              </a:r>
              <a:br>
                <a:rPr lang="en-US" sz="2000" dirty="0">
                  <a:latin typeface="Lucida Sans" panose="020B0602030504020204" pitchFamily="34" charset="77"/>
                  <a:cs typeface="Georgia"/>
                </a:rPr>
              </a:br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“pointer” to rest</a:t>
              </a:r>
            </a:p>
          </p:txBody>
        </p:sp>
        <p:cxnSp>
          <p:nvCxnSpPr>
            <p:cNvPr id="9" name="Curved Connector 8"/>
            <p:cNvCxnSpPr>
              <a:stCxn id="33" idx="2"/>
              <a:endCxn id="34" idx="2"/>
            </p:cNvCxnSpPr>
            <p:nvPr/>
          </p:nvCxnSpPr>
          <p:spPr bwMode="auto">
            <a:xfrm rot="16200000" flipH="1">
              <a:off x="4612196" y="3248916"/>
              <a:ext cx="12700" cy="792088"/>
            </a:xfrm>
            <a:prstGeom prst="curvedConnector3">
              <a:avLst>
                <a:gd name="adj1" fmla="val 180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3" name="Group 12"/>
          <p:cNvGrpSpPr/>
          <p:nvPr/>
        </p:nvGrpSpPr>
        <p:grpSpPr>
          <a:xfrm>
            <a:off x="5746502" y="1772816"/>
            <a:ext cx="2736181" cy="1302494"/>
            <a:chOff x="4222502" y="1772816"/>
            <a:chExt cx="2736181" cy="1302494"/>
          </a:xfrm>
        </p:grpSpPr>
        <p:sp>
          <p:nvSpPr>
            <p:cNvPr id="5" name="TextBox 4"/>
            <p:cNvSpPr txBox="1"/>
            <p:nvPr/>
          </p:nvSpPr>
          <p:spPr>
            <a:xfrm>
              <a:off x="4860032" y="1772816"/>
              <a:ext cx="2098651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need indication</a:t>
              </a:r>
              <a:br>
                <a:rPr lang="en-US" sz="2000" dirty="0">
                  <a:latin typeface="Lucida Sans" panose="020B0602030504020204" pitchFamily="34" charset="77"/>
                  <a:cs typeface="Georgia"/>
                </a:rPr>
              </a:br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of continuation</a:t>
              </a:r>
              <a:br>
                <a:rPr lang="en-US" sz="2000" dirty="0">
                  <a:latin typeface="Lucida Sans" panose="020B0602030504020204" pitchFamily="34" charset="77"/>
                  <a:cs typeface="Georgia"/>
                </a:rPr>
              </a:br>
              <a:r>
                <a:rPr lang="en-US" sz="2000" dirty="0">
                  <a:latin typeface="Lucida Sans" panose="020B0602030504020204" pitchFamily="34" charset="77"/>
                  <a:cs typeface="Georgia"/>
                </a:rPr>
                <a:t>(from where?)</a:t>
              </a:r>
            </a:p>
          </p:txBody>
        </p:sp>
        <p:cxnSp>
          <p:nvCxnSpPr>
            <p:cNvPr id="11" name="Curved Connector 10"/>
            <p:cNvCxnSpPr>
              <a:stCxn id="34" idx="0"/>
              <a:endCxn id="33" idx="0"/>
            </p:cNvCxnSpPr>
            <p:nvPr/>
          </p:nvCxnSpPr>
          <p:spPr bwMode="auto">
            <a:xfrm rot="16200000" flipV="1">
              <a:off x="4612196" y="2672916"/>
              <a:ext cx="12700" cy="792088"/>
            </a:xfrm>
            <a:prstGeom prst="curvedConnector3">
              <a:avLst>
                <a:gd name="adj1" fmla="val 180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7290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Spanned vs. </a:t>
            </a:r>
            <a:r>
              <a:rPr lang="en-US" dirty="0" err="1"/>
              <a:t>Unspanned</a:t>
            </a:r>
            <a:endParaRPr lang="en-US" dirty="0"/>
          </a:p>
        </p:txBody>
      </p:sp>
      <p:sp>
        <p:nvSpPr>
          <p:cNvPr id="4710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Unspanned</a:t>
            </a:r>
            <a:r>
              <a:rPr lang="en-US" dirty="0"/>
              <a:t> records are much simpler, but may waste space…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Spanned records are essential if record size &gt; block size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47BB7-A071-3248-8496-939F642C82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079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Sequencing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Sequencing: ordering records in file (and block) by some key value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Makes it possible to efficiently read records in order</a:t>
            </a:r>
          </a:p>
          <a:p>
            <a:pPr lvl="1"/>
            <a:r>
              <a:rPr lang="en-US" dirty="0"/>
              <a:t>e.g., to do a merge-join  — discussed later in module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4F6C5AE-AAF2-6346-927A-3ED5962A96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7906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Lucida Sans" panose="020B0602030504020204" pitchFamily="34" charset="77"/>
              </a:rPr>
              <a:t>Sequencing Options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Next record physically contiguous:</a:t>
            </a: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Linked records:</a:t>
            </a:r>
          </a:p>
          <a:p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D6E8FB-BAF0-6845-9192-ABFB26D631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0183" name="Rectangle 4"/>
          <p:cNvSpPr>
            <a:spLocks noChangeArrowheads="1"/>
          </p:cNvSpPr>
          <p:nvPr/>
        </p:nvSpPr>
        <p:spPr bwMode="auto">
          <a:xfrm>
            <a:off x="5486400" y="28956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Next (R1)</a:t>
            </a:r>
          </a:p>
        </p:txBody>
      </p:sp>
      <p:sp>
        <p:nvSpPr>
          <p:cNvPr id="50184" name="Rectangle 5"/>
          <p:cNvSpPr>
            <a:spLocks noChangeArrowheads="1"/>
          </p:cNvSpPr>
          <p:nvPr/>
        </p:nvSpPr>
        <p:spPr bwMode="auto">
          <a:xfrm>
            <a:off x="4038600" y="28956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R1</a:t>
            </a:r>
          </a:p>
        </p:txBody>
      </p:sp>
      <p:sp>
        <p:nvSpPr>
          <p:cNvPr id="50185" name="Rectangle 6"/>
          <p:cNvSpPr>
            <a:spLocks noChangeArrowheads="1"/>
          </p:cNvSpPr>
          <p:nvPr/>
        </p:nvSpPr>
        <p:spPr bwMode="auto">
          <a:xfrm>
            <a:off x="4038600" y="4648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R1</a:t>
            </a:r>
          </a:p>
        </p:txBody>
      </p:sp>
      <p:sp>
        <p:nvSpPr>
          <p:cNvPr id="50186" name="Rectangle 7"/>
          <p:cNvSpPr>
            <a:spLocks noChangeArrowheads="1"/>
          </p:cNvSpPr>
          <p:nvPr/>
        </p:nvSpPr>
        <p:spPr bwMode="auto">
          <a:xfrm>
            <a:off x="78486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50187" name="Rectangle 9"/>
          <p:cNvSpPr>
            <a:spLocks noChangeArrowheads="1"/>
          </p:cNvSpPr>
          <p:nvPr/>
        </p:nvSpPr>
        <p:spPr bwMode="auto">
          <a:xfrm>
            <a:off x="6400800" y="4648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Next (R1)</a:t>
            </a:r>
          </a:p>
        </p:txBody>
      </p:sp>
      <p:sp>
        <p:nvSpPr>
          <p:cNvPr id="50188" name="Rectangle 10"/>
          <p:cNvSpPr>
            <a:spLocks noChangeArrowheads="1"/>
          </p:cNvSpPr>
          <p:nvPr/>
        </p:nvSpPr>
        <p:spPr bwMode="auto">
          <a:xfrm>
            <a:off x="54864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50189" name="Freeform 11"/>
          <p:cNvSpPr>
            <a:spLocks/>
          </p:cNvSpPr>
          <p:nvPr/>
        </p:nvSpPr>
        <p:spPr bwMode="auto">
          <a:xfrm>
            <a:off x="5715000" y="4305300"/>
            <a:ext cx="685800" cy="571500"/>
          </a:xfrm>
          <a:custGeom>
            <a:avLst/>
            <a:gdLst>
              <a:gd name="T0" fmla="*/ 0 w 432"/>
              <a:gd name="T1" fmla="*/ 2147483647 h 360"/>
              <a:gd name="T2" fmla="*/ 2147483647 w 432"/>
              <a:gd name="T3" fmla="*/ 2147483647 h 360"/>
              <a:gd name="T4" fmla="*/ 2147483647 w 432"/>
              <a:gd name="T5" fmla="*/ 2147483647 h 360"/>
              <a:gd name="T6" fmla="*/ 0 60000 65536"/>
              <a:gd name="T7" fmla="*/ 0 60000 65536"/>
              <a:gd name="T8" fmla="*/ 0 60000 65536"/>
              <a:gd name="T9" fmla="*/ 0 w 432"/>
              <a:gd name="T10" fmla="*/ 0 h 360"/>
              <a:gd name="T11" fmla="*/ 432 w 432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360">
                <a:moveTo>
                  <a:pt x="0" y="360"/>
                </a:moveTo>
                <a:cubicBezTo>
                  <a:pt x="60" y="204"/>
                  <a:pt x="120" y="48"/>
                  <a:pt x="192" y="24"/>
                </a:cubicBezTo>
                <a:cubicBezTo>
                  <a:pt x="264" y="0"/>
                  <a:pt x="348" y="108"/>
                  <a:pt x="432" y="21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50190" name="Freeform 12"/>
          <p:cNvSpPr>
            <a:spLocks/>
          </p:cNvSpPr>
          <p:nvPr/>
        </p:nvSpPr>
        <p:spPr bwMode="auto">
          <a:xfrm>
            <a:off x="8077200" y="4305300"/>
            <a:ext cx="838200" cy="571500"/>
          </a:xfrm>
          <a:custGeom>
            <a:avLst/>
            <a:gdLst>
              <a:gd name="T0" fmla="*/ 0 w 528"/>
              <a:gd name="T1" fmla="*/ 2147483647 h 360"/>
              <a:gd name="T2" fmla="*/ 2147483647 w 528"/>
              <a:gd name="T3" fmla="*/ 2147483647 h 360"/>
              <a:gd name="T4" fmla="*/ 2147483647 w 528"/>
              <a:gd name="T5" fmla="*/ 2147483647 h 360"/>
              <a:gd name="T6" fmla="*/ 0 60000 65536"/>
              <a:gd name="T7" fmla="*/ 0 60000 65536"/>
              <a:gd name="T8" fmla="*/ 0 60000 65536"/>
              <a:gd name="T9" fmla="*/ 0 w 528"/>
              <a:gd name="T10" fmla="*/ 0 h 360"/>
              <a:gd name="T11" fmla="*/ 528 w 528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" h="360">
                <a:moveTo>
                  <a:pt x="0" y="360"/>
                </a:moveTo>
                <a:cubicBezTo>
                  <a:pt x="76" y="204"/>
                  <a:pt x="152" y="48"/>
                  <a:pt x="240" y="24"/>
                </a:cubicBezTo>
                <a:cubicBezTo>
                  <a:pt x="328" y="0"/>
                  <a:pt x="428" y="108"/>
                  <a:pt x="528" y="21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Lucida Sans" panose="020B0602030504020204" pitchFamily="34" charset="77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8084189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Lucida Sans" panose="020B0602030504020204" pitchFamily="34" charset="77"/>
              </a:rPr>
              <a:t>Sequencing Options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4572000" y="27432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R1</a:t>
            </a:r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4572000" y="32004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R2</a:t>
            </a:r>
          </a:p>
        </p:txBody>
      </p:sp>
      <p:sp>
        <p:nvSpPr>
          <p:cNvPr id="51208" name="Rectangle 6"/>
          <p:cNvSpPr>
            <a:spLocks noChangeArrowheads="1"/>
          </p:cNvSpPr>
          <p:nvPr/>
        </p:nvSpPr>
        <p:spPr bwMode="auto">
          <a:xfrm>
            <a:off x="4572000" y="36576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R3</a:t>
            </a:r>
          </a:p>
        </p:txBody>
      </p:sp>
      <p:sp>
        <p:nvSpPr>
          <p:cNvPr id="51209" name="Rectangle 7"/>
          <p:cNvSpPr>
            <a:spLocks noChangeArrowheads="1"/>
          </p:cNvSpPr>
          <p:nvPr/>
        </p:nvSpPr>
        <p:spPr bwMode="auto">
          <a:xfrm>
            <a:off x="4572000" y="41148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R4</a:t>
            </a:r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4572000" y="45720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74578" y="3212976"/>
            <a:ext cx="16690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Records</a:t>
            </a:r>
          </a:p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 sequence</a:t>
            </a:r>
          </a:p>
        </p:txBody>
      </p: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4572000" y="2362200"/>
            <a:ext cx="4953000" cy="1981200"/>
            <a:chOff x="1920" y="1488"/>
            <a:chExt cx="3120" cy="1248"/>
          </a:xfrm>
        </p:grpSpPr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1920" y="1488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Lucida Sans" panose="020B0602030504020204" pitchFamily="34" charset="77"/>
                  <a:cs typeface="Georgia"/>
                </a:rPr>
                <a:t>header</a:t>
              </a: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3744" y="1872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Lucida Sans" panose="020B0602030504020204" pitchFamily="34" charset="77"/>
                  <a:cs typeface="Georgia"/>
                </a:rPr>
                <a:t>R2.1</a:t>
              </a: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44" y="2160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Lucida Sans" panose="020B0602030504020204" pitchFamily="34" charset="77"/>
                  <a:cs typeface="Georgia"/>
                </a:rPr>
                <a:t>R1.3</a:t>
              </a: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3744" y="2448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Lucida Sans" panose="020B0602030504020204" pitchFamily="34" charset="77"/>
                  <a:cs typeface="Georgia"/>
                </a:rPr>
                <a:t>R4.7</a:t>
              </a: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2976" y="1488"/>
              <a:ext cx="24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3120" y="1544"/>
              <a:ext cx="624" cy="328"/>
            </a:xfrm>
            <a:custGeom>
              <a:avLst/>
              <a:gdLst>
                <a:gd name="T0" fmla="*/ 0 w 624"/>
                <a:gd name="T1" fmla="*/ 88 h 328"/>
                <a:gd name="T2" fmla="*/ 288 w 624"/>
                <a:gd name="T3" fmla="*/ 40 h 328"/>
                <a:gd name="T4" fmla="*/ 624 w 624"/>
                <a:gd name="T5" fmla="*/ 328 h 328"/>
                <a:gd name="T6" fmla="*/ 0 60000 65536"/>
                <a:gd name="T7" fmla="*/ 0 60000 65536"/>
                <a:gd name="T8" fmla="*/ 0 60000 65536"/>
                <a:gd name="T9" fmla="*/ 0 w 624"/>
                <a:gd name="T10" fmla="*/ 0 h 328"/>
                <a:gd name="T11" fmla="*/ 624 w 624"/>
                <a:gd name="T12" fmla="*/ 328 h 3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328">
                  <a:moveTo>
                    <a:pt x="0" y="88"/>
                  </a:moveTo>
                  <a:cubicBezTo>
                    <a:pt x="92" y="44"/>
                    <a:pt x="184" y="0"/>
                    <a:pt x="288" y="40"/>
                  </a:cubicBezTo>
                  <a:cubicBezTo>
                    <a:pt x="392" y="80"/>
                    <a:pt x="576" y="280"/>
                    <a:pt x="624" y="32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1AF71FD-F7F9-C046-B44F-DD5A5801157B}"/>
              </a:ext>
            </a:extLst>
          </p:cNvPr>
          <p:cNvSpPr txBox="1"/>
          <p:nvPr/>
        </p:nvSpPr>
        <p:spPr>
          <a:xfrm>
            <a:off x="8524240" y="2164080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Overflow area</a:t>
            </a:r>
          </a:p>
        </p:txBody>
      </p:sp>
    </p:spTree>
    <p:extLst>
      <p:ext uri="{BB962C8B-B14F-4D97-AF65-F5344CB8AC3E}">
        <p14:creationId xmlns:p14="http://schemas.microsoft.com/office/powerpoint/2010/main" val="53715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Indirection</a:t>
            </a:r>
            <a:endParaRPr lang="en-US" dirty="0"/>
          </a:p>
        </p:txBody>
      </p:sp>
      <p:sp>
        <p:nvSpPr>
          <p:cNvPr id="5427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do we refer to records?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Many options: </a:t>
            </a:r>
          </a:p>
          <a:p>
            <a:pPr lvl="1"/>
            <a:r>
              <a:rPr lang="en-US" dirty="0"/>
              <a:t>physical addressing</a:t>
            </a:r>
          </a:p>
          <a:p>
            <a:pPr lvl="1"/>
            <a:r>
              <a:rPr lang="en-US" dirty="0"/>
              <a:t>indirect addressing</a:t>
            </a:r>
          </a:p>
          <a:p>
            <a:pPr lvl="1"/>
            <a:r>
              <a:rPr lang="en-US" dirty="0"/>
              <a:t>other options in between</a:t>
            </a:r>
          </a:p>
          <a:p>
            <a:pPr marL="0" indent="0">
              <a:buNone/>
            </a:pPr>
            <a:r>
              <a:rPr lang="en-US" dirty="0"/>
              <a:t>Tradeoff between: </a:t>
            </a:r>
          </a:p>
          <a:p>
            <a:pPr lvl="1"/>
            <a:r>
              <a:rPr lang="en-US" dirty="0"/>
              <a:t>flexibility (easier to move records on insertion/deletion)</a:t>
            </a:r>
          </a:p>
          <a:p>
            <a:pPr lvl="1"/>
            <a:r>
              <a:rPr lang="en-US" dirty="0"/>
              <a:t>cost (of maintaining indirection)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E0E23B-07B9-1A4A-8532-D8865D9B35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9" name="Rectangle 5"/>
          <p:cNvSpPr>
            <a:spLocks noChangeArrowheads="1"/>
          </p:cNvSpPr>
          <p:nvPr/>
        </p:nvSpPr>
        <p:spPr bwMode="auto">
          <a:xfrm>
            <a:off x="8425088" y="1828800"/>
            <a:ext cx="2209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Lucida Sans" panose="020B0602030504020204" pitchFamily="34" charset="77"/>
                <a:cs typeface="Georgia"/>
              </a:rPr>
              <a:t>Rx</a:t>
            </a:r>
          </a:p>
        </p:txBody>
      </p:sp>
      <p:sp>
        <p:nvSpPr>
          <p:cNvPr id="54280" name="Line 21"/>
          <p:cNvSpPr>
            <a:spLocks noChangeShapeType="1"/>
          </p:cNvSpPr>
          <p:nvPr/>
        </p:nvSpPr>
        <p:spPr bwMode="auto">
          <a:xfrm>
            <a:off x="6977288" y="2133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2409405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Addressing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E8B087C-A456-904B-B8B9-E4F9624E6F9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22684" y="3284984"/>
            <a:ext cx="1925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Lucida Sans" panose="020B0602030504020204" pitchFamily="34" charset="77"/>
                <a:cs typeface="Georgia"/>
              </a:rPr>
              <a:t>Record ID 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19937" y="2636912"/>
            <a:ext cx="23807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Lucida Sans" panose="020B0602030504020204" pitchFamily="34" charset="77"/>
                <a:cs typeface="Georgia"/>
              </a:rPr>
              <a:t>Device</a:t>
            </a:r>
            <a:br>
              <a:rPr lang="en-US" sz="2400" dirty="0">
                <a:latin typeface="Lucida Sans" panose="020B0602030504020204" pitchFamily="34" charset="77"/>
                <a:cs typeface="Georgia"/>
              </a:rPr>
            </a:br>
            <a:r>
              <a:rPr lang="en-US" sz="2400" dirty="0">
                <a:latin typeface="Lucida Sans" panose="020B0602030504020204" pitchFamily="34" charset="77"/>
                <a:cs typeface="Georgia"/>
              </a:rPr>
              <a:t>Cylinder</a:t>
            </a:r>
          </a:p>
          <a:p>
            <a:r>
              <a:rPr lang="en-US" sz="2400" dirty="0">
                <a:latin typeface="Lucida Sans" panose="020B0602030504020204" pitchFamily="34" charset="77"/>
                <a:cs typeface="Georgia"/>
              </a:rPr>
              <a:t>Head</a:t>
            </a:r>
          </a:p>
          <a:p>
            <a:r>
              <a:rPr lang="en-US" sz="2400" dirty="0">
                <a:latin typeface="Lucida Sans" panose="020B0602030504020204" pitchFamily="34" charset="77"/>
                <a:cs typeface="Georgia"/>
              </a:rPr>
              <a:t>Sector</a:t>
            </a:r>
          </a:p>
          <a:p>
            <a:r>
              <a:rPr lang="en-US" sz="2400" dirty="0">
                <a:latin typeface="Lucida Sans" panose="020B0602030504020204" pitchFamily="34" charset="77"/>
                <a:cs typeface="Georgia"/>
              </a:rPr>
              <a:t>Offset in block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05711" y="3140968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Lucida Sans" panose="020B0602030504020204" pitchFamily="34" charset="77"/>
                <a:cs typeface="Georgia"/>
              </a:rPr>
              <a:t>Block ID</a:t>
            </a:r>
          </a:p>
        </p:txBody>
      </p:sp>
      <p:sp>
        <p:nvSpPr>
          <p:cNvPr id="13" name="AutoShape 5"/>
          <p:cNvSpPr>
            <a:spLocks/>
          </p:cNvSpPr>
          <p:nvPr/>
        </p:nvSpPr>
        <p:spPr bwMode="auto">
          <a:xfrm>
            <a:off x="4859917" y="2636912"/>
            <a:ext cx="381000" cy="1872208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Lucida Sans" panose="020B0602030504020204" pitchFamily="34" charset="77"/>
            </a:endParaRPr>
          </a:p>
        </p:txBody>
      </p:sp>
      <p:sp>
        <p:nvSpPr>
          <p:cNvPr id="14" name="AutoShape 5"/>
          <p:cNvSpPr>
            <a:spLocks/>
          </p:cNvSpPr>
          <p:nvPr/>
        </p:nvSpPr>
        <p:spPr bwMode="auto">
          <a:xfrm rot="10800000">
            <a:off x="7701765" y="2636912"/>
            <a:ext cx="381000" cy="1512168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1838613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Addressing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Record ID is arbitrary bit string</a:t>
            </a:r>
          </a:p>
        </p:txBody>
      </p:sp>
      <p:sp>
        <p:nvSpPr>
          <p:cNvPr id="56331" name="Line 12"/>
          <p:cNvSpPr>
            <a:spLocks noChangeShapeType="1"/>
          </p:cNvSpPr>
          <p:nvPr/>
        </p:nvSpPr>
        <p:spPr bwMode="auto">
          <a:xfrm>
            <a:off x="7485093" y="4293096"/>
            <a:ext cx="762000" cy="304800"/>
          </a:xfrm>
          <a:prstGeom prst="line">
            <a:avLst/>
          </a:prstGeom>
          <a:noFill/>
          <a:ln w="9525">
            <a:solidFill>
              <a:srgbClr val="191F22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>
            <a:off x="4172725" y="4221088"/>
            <a:ext cx="685800" cy="76200"/>
          </a:xfrm>
          <a:prstGeom prst="line">
            <a:avLst/>
          </a:prstGeom>
          <a:noFill/>
          <a:ln w="9525">
            <a:solidFill>
              <a:srgbClr val="191F22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2058" y="4005064"/>
            <a:ext cx="420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7181" y="4221088"/>
            <a:ext cx="1191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physical</a:t>
            </a:r>
          </a:p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address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892805" y="3140968"/>
          <a:ext cx="2520280" cy="17526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260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Record ID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Physical Address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756901" y="2636912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map</a:t>
            </a:r>
          </a:p>
        </p:txBody>
      </p:sp>
    </p:spTree>
    <p:extLst>
      <p:ext uri="{BB962C8B-B14F-4D97-AF65-F5344CB8AC3E}">
        <p14:creationId xmlns:p14="http://schemas.microsoft.com/office/powerpoint/2010/main" val="311280241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Indirection in 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4424B-6EA4-9745-8F81-6104E020F2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Typical implementation</a:t>
            </a:r>
          </a:p>
          <a:p>
            <a:pPr lvl="1"/>
            <a:r>
              <a:rPr lang="en-GB" dirty="0"/>
              <a:t>Records can be shifted within block without changing record ID</a:t>
            </a:r>
          </a:p>
          <a:p>
            <a:pPr lvl="1"/>
            <a:r>
              <a:rPr lang="en-GB" dirty="0"/>
              <a:t>Access to a given record ID is fast </a:t>
            </a:r>
            <a:r>
              <a:rPr lang="en-US" dirty="0"/>
              <a:t>–</a:t>
            </a:r>
            <a:r>
              <a:rPr lang="en-GB" dirty="0"/>
              <a:t> only a single block access needed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5D1E1B-D0BD-A64E-A75F-73517CED6B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5" name="Group 194"/>
          <p:cNvGrpSpPr/>
          <p:nvPr/>
        </p:nvGrpSpPr>
        <p:grpSpPr>
          <a:xfrm>
            <a:off x="2567608" y="4032858"/>
            <a:ext cx="1008112" cy="692286"/>
            <a:chOff x="1043608" y="4392898"/>
            <a:chExt cx="1008112" cy="692286"/>
          </a:xfrm>
        </p:grpSpPr>
        <p:sp>
          <p:nvSpPr>
            <p:cNvPr id="129" name="Right Brace 128"/>
            <p:cNvSpPr/>
            <p:nvPr/>
          </p:nvSpPr>
          <p:spPr bwMode="auto">
            <a:xfrm rot="16200000">
              <a:off x="1403649" y="4653135"/>
              <a:ext cx="288032" cy="576065"/>
            </a:xfrm>
            <a:prstGeom prst="rightBrace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43608" y="4392898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latin typeface="Lucida Sans" panose="020B0602030504020204" pitchFamily="34" charset="77"/>
                  <a:cs typeface="Georgia"/>
                </a:rPr>
                <a:t>offset table</a:t>
              </a:r>
            </a:p>
          </p:txBody>
        </p:sp>
      </p:grpSp>
      <p:cxnSp>
        <p:nvCxnSpPr>
          <p:cNvPr id="142" name="Straight Arrow Connector 141"/>
          <p:cNvCxnSpPr/>
          <p:nvPr/>
        </p:nvCxnSpPr>
        <p:spPr bwMode="auto">
          <a:xfrm flipV="1">
            <a:off x="8904312" y="5373216"/>
            <a:ext cx="0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4" name="Straight Arrow Connector 143"/>
          <p:cNvCxnSpPr/>
          <p:nvPr/>
        </p:nvCxnSpPr>
        <p:spPr bwMode="auto">
          <a:xfrm flipV="1">
            <a:off x="8040216" y="5373216"/>
            <a:ext cx="0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5" name="Straight Arrow Connector 144"/>
          <p:cNvCxnSpPr/>
          <p:nvPr/>
        </p:nvCxnSpPr>
        <p:spPr bwMode="auto">
          <a:xfrm flipV="1">
            <a:off x="7176120" y="5373216"/>
            <a:ext cx="0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6" name="Straight Arrow Connector 145"/>
          <p:cNvCxnSpPr/>
          <p:nvPr/>
        </p:nvCxnSpPr>
        <p:spPr bwMode="auto">
          <a:xfrm flipV="1">
            <a:off x="6312024" y="5373216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3" name="Elbow Connector 152"/>
          <p:cNvCxnSpPr>
            <a:stCxn id="53" idx="2"/>
          </p:cNvCxnSpPr>
          <p:nvPr/>
        </p:nvCxnSpPr>
        <p:spPr bwMode="auto">
          <a:xfrm rot="16200000" flipH="1">
            <a:off x="5511552" y="2700536"/>
            <a:ext cx="736848" cy="604867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Elbow Connector 153"/>
          <p:cNvCxnSpPr>
            <a:stCxn id="171" idx="2"/>
          </p:cNvCxnSpPr>
          <p:nvPr/>
        </p:nvCxnSpPr>
        <p:spPr bwMode="auto">
          <a:xfrm rot="16200000" flipH="1">
            <a:off x="5223520" y="3132584"/>
            <a:ext cx="592832" cy="504056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Elbow Connector 156"/>
          <p:cNvCxnSpPr>
            <a:stCxn id="172" idx="2"/>
          </p:cNvCxnSpPr>
          <p:nvPr/>
        </p:nvCxnSpPr>
        <p:spPr bwMode="auto">
          <a:xfrm rot="16200000" flipH="1">
            <a:off x="4935488" y="3564632"/>
            <a:ext cx="448816" cy="403244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0" name="Elbow Connector 159"/>
          <p:cNvCxnSpPr>
            <a:stCxn id="173" idx="2"/>
          </p:cNvCxnSpPr>
          <p:nvPr/>
        </p:nvCxnSpPr>
        <p:spPr bwMode="auto">
          <a:xfrm rot="16200000" flipH="1">
            <a:off x="4647456" y="3996680"/>
            <a:ext cx="304800" cy="302433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6" name="Group 195"/>
          <p:cNvGrpSpPr/>
          <p:nvPr/>
        </p:nvGrpSpPr>
        <p:grpSpPr>
          <a:xfrm>
            <a:off x="2063552" y="3296018"/>
            <a:ext cx="1440160" cy="565031"/>
            <a:chOff x="539552" y="3728065"/>
            <a:chExt cx="1440160" cy="565031"/>
          </a:xfrm>
        </p:grpSpPr>
        <p:sp>
          <p:nvSpPr>
            <p:cNvPr id="178" name="Rectangle 177"/>
            <p:cNvSpPr/>
            <p:nvPr/>
          </p:nvSpPr>
          <p:spPr bwMode="auto">
            <a:xfrm>
              <a:off x="539552" y="4005064"/>
              <a:ext cx="720080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block ID</a:t>
              </a: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1259632" y="4005064"/>
              <a:ext cx="720080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offset</a:t>
              </a: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39552" y="3728065"/>
              <a:ext cx="864096" cy="20499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200" dirty="0">
                  <a:latin typeface="Lucida Sans" panose="020B0602030504020204" pitchFamily="34" charset="77"/>
                  <a:cs typeface="Georgia"/>
                </a:rPr>
                <a:t>record ID</a:t>
              </a:r>
            </a:p>
          </p:txBody>
        </p:sp>
      </p:grpSp>
      <p:cxnSp>
        <p:nvCxnSpPr>
          <p:cNvPr id="185" name="Elbow Connector 184"/>
          <p:cNvCxnSpPr>
            <a:stCxn id="178" idx="2"/>
            <a:endCxn id="68" idx="3"/>
          </p:cNvCxnSpPr>
          <p:nvPr/>
        </p:nvCxnSpPr>
        <p:spPr bwMode="auto">
          <a:xfrm rot="5400000">
            <a:off x="1635696" y="4288904"/>
            <a:ext cx="1215752" cy="360040"/>
          </a:xfrm>
          <a:prstGeom prst="bentConnector4">
            <a:avLst>
              <a:gd name="adj1" fmla="val 38499"/>
              <a:gd name="adj2" fmla="val 163493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Elbow Connector 185"/>
          <p:cNvCxnSpPr>
            <a:stCxn id="179" idx="2"/>
            <a:endCxn id="171" idx="0"/>
          </p:cNvCxnSpPr>
          <p:nvPr/>
        </p:nvCxnSpPr>
        <p:spPr bwMode="auto">
          <a:xfrm rot="5400000">
            <a:off x="2603612" y="4257092"/>
            <a:ext cx="936104" cy="14401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93" name="Group 192"/>
          <p:cNvGrpSpPr/>
          <p:nvPr/>
        </p:nvGrpSpPr>
        <p:grpSpPr>
          <a:xfrm>
            <a:off x="2999656" y="5364832"/>
            <a:ext cx="5040560" cy="584448"/>
            <a:chOff x="1628056" y="5517232"/>
            <a:chExt cx="5040560" cy="584448"/>
          </a:xfrm>
        </p:grpSpPr>
        <p:cxnSp>
          <p:nvCxnSpPr>
            <p:cNvPr id="191" name="Straight Arrow Connector 190"/>
            <p:cNvCxnSpPr/>
            <p:nvPr/>
          </p:nvCxnSpPr>
          <p:spPr bwMode="auto">
            <a:xfrm flipV="1">
              <a:off x="6668616" y="5525616"/>
              <a:ext cx="0" cy="5760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2" name="Elbow Connector 191"/>
            <p:cNvCxnSpPr/>
            <p:nvPr/>
          </p:nvCxnSpPr>
          <p:spPr bwMode="auto">
            <a:xfrm rot="16200000" flipH="1">
              <a:off x="3856112" y="3289176"/>
              <a:ext cx="584448" cy="5040560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3" name="Rectangle 52"/>
          <p:cNvSpPr/>
          <p:nvPr/>
        </p:nvSpPr>
        <p:spPr bwMode="auto">
          <a:xfrm flipH="1">
            <a:off x="2783632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 flipH="1">
            <a:off x="2063552" y="4797152"/>
            <a:ext cx="720080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#entries</a:t>
            </a:r>
          </a:p>
        </p:txBody>
      </p:sp>
      <p:sp>
        <p:nvSpPr>
          <p:cNvPr id="70" name="Rectangle 69"/>
          <p:cNvSpPr/>
          <p:nvPr/>
        </p:nvSpPr>
        <p:spPr bwMode="auto">
          <a:xfrm flipH="1">
            <a:off x="8904312" y="4797152"/>
            <a:ext cx="86409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 1</a:t>
            </a:r>
          </a:p>
        </p:txBody>
      </p:sp>
      <p:sp>
        <p:nvSpPr>
          <p:cNvPr id="71" name="Rectangle 70"/>
          <p:cNvSpPr/>
          <p:nvPr/>
        </p:nvSpPr>
        <p:spPr bwMode="auto">
          <a:xfrm flipH="1">
            <a:off x="3359696" y="4797152"/>
            <a:ext cx="2952328" cy="55929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free space</a:t>
            </a:r>
          </a:p>
        </p:txBody>
      </p:sp>
      <p:sp>
        <p:nvSpPr>
          <p:cNvPr id="73" name="Rectangle 72"/>
          <p:cNvSpPr/>
          <p:nvPr/>
        </p:nvSpPr>
        <p:spPr bwMode="auto">
          <a:xfrm flipH="1">
            <a:off x="8040216" y="4797152"/>
            <a:ext cx="855712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 2</a:t>
            </a:r>
          </a:p>
        </p:txBody>
      </p:sp>
      <p:sp>
        <p:nvSpPr>
          <p:cNvPr id="74" name="Rectangle 73"/>
          <p:cNvSpPr/>
          <p:nvPr/>
        </p:nvSpPr>
        <p:spPr bwMode="auto">
          <a:xfrm flipH="1">
            <a:off x="7176120" y="4797152"/>
            <a:ext cx="86409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 3</a:t>
            </a:r>
          </a:p>
        </p:txBody>
      </p:sp>
      <p:sp>
        <p:nvSpPr>
          <p:cNvPr id="75" name="Rectangle 74"/>
          <p:cNvSpPr/>
          <p:nvPr/>
        </p:nvSpPr>
        <p:spPr bwMode="auto">
          <a:xfrm flipH="1">
            <a:off x="6312024" y="4797152"/>
            <a:ext cx="86409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 4</a:t>
            </a:r>
          </a:p>
        </p:txBody>
      </p:sp>
      <p:cxnSp>
        <p:nvCxnSpPr>
          <p:cNvPr id="137" name="Straight Connector 136"/>
          <p:cNvCxnSpPr/>
          <p:nvPr/>
        </p:nvCxnSpPr>
        <p:spPr bwMode="auto">
          <a:xfrm>
            <a:off x="9768408" y="4797152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1" name="Rectangle 170"/>
          <p:cNvSpPr/>
          <p:nvPr/>
        </p:nvSpPr>
        <p:spPr bwMode="auto">
          <a:xfrm flipH="1">
            <a:off x="2927648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3071664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3215680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0" name="Rectangle 189"/>
          <p:cNvSpPr/>
          <p:nvPr/>
        </p:nvSpPr>
        <p:spPr bwMode="auto">
          <a:xfrm flipH="1">
            <a:off x="2927648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4" name="Rectangle 193"/>
          <p:cNvSpPr/>
          <p:nvPr/>
        </p:nvSpPr>
        <p:spPr bwMode="auto">
          <a:xfrm flipH="1">
            <a:off x="8040216" y="4797152"/>
            <a:ext cx="855712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 2</a:t>
            </a:r>
          </a:p>
        </p:txBody>
      </p:sp>
    </p:spTree>
    <p:extLst>
      <p:ext uri="{BB962C8B-B14F-4D97-AF65-F5344CB8AC3E}">
        <p14:creationId xmlns:p14="http://schemas.microsoft.com/office/powerpoint/2010/main" val="79894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1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Hierarchy: Tertiary Storage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Non-volatile storage</a:t>
            </a:r>
          </a:p>
          <a:p>
            <a:pPr marL="0" indent="0">
              <a:buNone/>
            </a:pPr>
            <a:r>
              <a:rPr lang="en-US" dirty="0"/>
              <a:t>Very slow, very cheap, very large capacity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 capacity: 10</a:t>
            </a:r>
            <a:r>
              <a:rPr lang="en-US" baseline="30000" dirty="0"/>
              <a:t>13</a:t>
            </a:r>
            <a:r>
              <a:rPr lang="en-US" dirty="0"/>
              <a:t>-10</a:t>
            </a:r>
            <a:r>
              <a:rPr lang="en-US" baseline="30000" dirty="0"/>
              <a:t>17</a:t>
            </a:r>
            <a:r>
              <a:rPr lang="en-US" dirty="0"/>
              <a:t> bytes</a:t>
            </a:r>
          </a:p>
          <a:p>
            <a:pPr marL="0" indent="0">
              <a:buNone/>
            </a:pPr>
            <a:r>
              <a:rPr lang="en-US" dirty="0"/>
              <a:t>Typical access time: 10</a:t>
            </a:r>
            <a:r>
              <a:rPr lang="en-US" baseline="30000" dirty="0"/>
              <a:t>1</a:t>
            </a:r>
            <a:r>
              <a:rPr lang="en-US" dirty="0"/>
              <a:t>-10</a:t>
            </a:r>
            <a:r>
              <a:rPr lang="en-US" baseline="30000" dirty="0"/>
              <a:t>2</a:t>
            </a:r>
            <a:r>
              <a:rPr lang="en-US" dirty="0"/>
              <a:t> 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BFA294-EAB7-384D-8F5F-3327978874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rapezoid 34"/>
          <p:cNvSpPr/>
          <p:nvPr/>
        </p:nvSpPr>
        <p:spPr bwMode="auto">
          <a:xfrm>
            <a:off x="7680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Cache</a:t>
            </a:r>
          </a:p>
        </p:txBody>
      </p:sp>
      <p:sp>
        <p:nvSpPr>
          <p:cNvPr id="36" name="Trapezoid 35"/>
          <p:cNvSpPr/>
          <p:nvPr/>
        </p:nvSpPr>
        <p:spPr bwMode="auto">
          <a:xfrm>
            <a:off x="7464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Main Memory</a:t>
            </a:r>
          </a:p>
        </p:txBody>
      </p:sp>
      <p:sp>
        <p:nvSpPr>
          <p:cNvPr id="37" name="Trapezoid 36"/>
          <p:cNvSpPr/>
          <p:nvPr/>
        </p:nvSpPr>
        <p:spPr bwMode="auto">
          <a:xfrm>
            <a:off x="7248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Secondary Storage</a:t>
            </a:r>
          </a:p>
        </p:txBody>
      </p:sp>
      <p:sp>
        <p:nvSpPr>
          <p:cNvPr id="38" name="Trapezoid 37"/>
          <p:cNvSpPr/>
          <p:nvPr/>
        </p:nvSpPr>
        <p:spPr bwMode="auto">
          <a:xfrm>
            <a:off x="7032104" y="4797152"/>
            <a:ext cx="2520280" cy="720080"/>
          </a:xfrm>
          <a:prstGeom prst="trapezoid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Tertiary Storage</a:t>
            </a:r>
          </a:p>
        </p:txBody>
      </p:sp>
    </p:spTree>
    <p:extLst>
      <p:ext uri="{BB962C8B-B14F-4D97-AF65-F5344CB8AC3E}">
        <p14:creationId xmlns:p14="http://schemas.microsoft.com/office/powerpoint/2010/main" val="61493749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Every block and record has </a:t>
            </a:r>
            <a:r>
              <a:rPr lang="en-US" i="1" dirty="0"/>
              <a:t>two</a:t>
            </a:r>
            <a:r>
              <a:rPr lang="en-US" dirty="0"/>
              <a:t> addresses:</a:t>
            </a:r>
          </a:p>
          <a:p>
            <a:pPr lvl="1"/>
            <a:r>
              <a:rPr lang="en-US" dirty="0"/>
              <a:t>a database address (when in secondary storage)</a:t>
            </a:r>
          </a:p>
          <a:p>
            <a:pPr lvl="1"/>
            <a:r>
              <a:rPr lang="en-US" dirty="0"/>
              <a:t>a memory address (when copied into a buffer)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When in a buffer, using memory addresses (= pointers) is more efficient</a:t>
            </a:r>
          </a:p>
          <a:p>
            <a:pPr marL="0" indent="0">
              <a:buNone/>
            </a:pPr>
            <a:r>
              <a:rPr lang="en-US" dirty="0"/>
              <a:t>Otherwise, translation table is required:</a:t>
            </a:r>
          </a:p>
          <a:p>
            <a:pPr lvl="1"/>
            <a:r>
              <a:rPr lang="en-US" dirty="0"/>
              <a:t>converts database address</a:t>
            </a:r>
          </a:p>
          <a:p>
            <a:pPr lvl="1"/>
            <a:r>
              <a:rPr lang="en-US" dirty="0"/>
              <a:t>into current memory address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D0F7B-77C2-FF4D-9976-9F0FB34715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415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</a:t>
            </a:r>
            <a:r>
              <a:rPr lang="en-US" dirty="0" err="1"/>
              <a:t>Swizzling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General term for techniques used to translate database address space to virtual memory address space</a:t>
            </a:r>
          </a:p>
          <a:p>
            <a:pPr marL="0" indent="0">
              <a:buNone/>
            </a:pPr>
            <a:r>
              <a:rPr lang="en-US" dirty="0" err="1"/>
              <a:t>Swizzled</a:t>
            </a:r>
            <a:r>
              <a:rPr lang="en-US" dirty="0"/>
              <a:t> pointers consist of</a:t>
            </a:r>
          </a:p>
          <a:p>
            <a:pPr lvl="1"/>
            <a:r>
              <a:rPr lang="en-US" dirty="0"/>
              <a:t>One bit to indicate whether the pointer is a database address or a memory address</a:t>
            </a:r>
          </a:p>
          <a:p>
            <a:pPr lvl="1"/>
            <a:r>
              <a:rPr lang="en-US" dirty="0"/>
              <a:t>Database or memory pointer, as appropriate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37A89-6079-CC43-90CA-0DA50AB022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7433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Swizzling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2CB0D-2444-4F42-910B-1B487665F6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130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3143672" y="1772816"/>
            <a:ext cx="895748" cy="40011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2000" dirty="0">
                <a:latin typeface="Georgia"/>
                <a:cs typeface="Georgia"/>
              </a:rPr>
              <a:t>Buffer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96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2000" dirty="0">
                <a:latin typeface="Georgia"/>
                <a:cs typeface="Georgia"/>
              </a:rPr>
              <a:t>Disk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199879" y="2348880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199879" y="4581128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84033" y="2348880"/>
            <a:ext cx="965879" cy="40011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2000" dirty="0">
                <a:latin typeface="Georgia"/>
                <a:cs typeface="Georgia"/>
              </a:rPr>
              <a:t>block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12025" y="4581128"/>
            <a:ext cx="998941" cy="40011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sz="2000" dirty="0">
                <a:latin typeface="Georgia"/>
                <a:cs typeface="Georgia"/>
              </a:rPr>
              <a:t>block 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7536160" y="342900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803836" y="2636912"/>
            <a:ext cx="1172485" cy="230832"/>
            <a:chOff x="2031363" y="3068960"/>
            <a:chExt cx="1172485" cy="230832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031363" y="3068960"/>
              <a:ext cx="18473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7536160" y="486916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7647874" y="2756030"/>
            <a:ext cx="676672" cy="900100"/>
          </a:xfrm>
          <a:prstGeom prst="curvedConnector4">
            <a:avLst>
              <a:gd name="adj1" fmla="val 41472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7827894" y="3836150"/>
            <a:ext cx="2116832" cy="180020"/>
          </a:xfrm>
          <a:prstGeom prst="curvedConnector4">
            <a:avLst>
              <a:gd name="adj1" fmla="val 47274"/>
              <a:gd name="adj2" fmla="val 226986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5081816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Swizzling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1A5D5-0E49-A549-AC92-B36014B0A5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130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7896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Disk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199879" y="2348880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199879" y="4581128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536160" y="342900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803836" y="2636912"/>
            <a:ext cx="1172485" cy="230832"/>
            <a:chOff x="2031363" y="3068960"/>
            <a:chExt cx="1172485" cy="230832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031363" y="3068960"/>
              <a:ext cx="18473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7536160" y="486916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7647874" y="2756030"/>
            <a:ext cx="676672" cy="900100"/>
          </a:xfrm>
          <a:prstGeom prst="curvedConnector4">
            <a:avLst>
              <a:gd name="adj1" fmla="val 41472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7827894" y="3836150"/>
            <a:ext cx="2116832" cy="180020"/>
          </a:xfrm>
          <a:prstGeom prst="curvedConnector4">
            <a:avLst>
              <a:gd name="adj1" fmla="val 47274"/>
              <a:gd name="adj2" fmla="val 226986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3591367" y="2348880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27648" y="342900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195324" y="2636912"/>
            <a:ext cx="1172485" cy="230832"/>
            <a:chOff x="2031363" y="3068960"/>
            <a:chExt cx="1172485" cy="230832"/>
          </a:xfrm>
        </p:grpSpPr>
        <p:sp>
          <p:nvSpPr>
            <p:cNvPr id="23" name="Rectangle 22"/>
            <p:cNvSpPr/>
            <p:nvPr/>
          </p:nvSpPr>
          <p:spPr bwMode="auto">
            <a:xfrm>
              <a:off x="2031363" y="3068960"/>
              <a:ext cx="18473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48376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4380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6" name="Curved Connector 25"/>
          <p:cNvCxnSpPr>
            <a:stCxn id="24" idx="2"/>
            <a:endCxn id="20" idx="1"/>
          </p:cNvCxnSpPr>
          <p:nvPr/>
        </p:nvCxnSpPr>
        <p:spPr bwMode="auto">
          <a:xfrm rot="5400000">
            <a:off x="3039362" y="2756030"/>
            <a:ext cx="676672" cy="900100"/>
          </a:xfrm>
          <a:prstGeom prst="curvedConnector4">
            <a:avLst>
              <a:gd name="adj1" fmla="val 41472"/>
              <a:gd name="adj2" fmla="val 125397"/>
            </a:avLst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Curved Connector 26"/>
          <p:cNvCxnSpPr>
            <a:stCxn id="25" idx="2"/>
            <a:endCxn id="16" idx="1"/>
          </p:cNvCxnSpPr>
          <p:nvPr/>
        </p:nvCxnSpPr>
        <p:spPr bwMode="auto">
          <a:xfrm rot="16200000" flipH="1">
            <a:off x="4803558" y="2251974"/>
            <a:ext cx="2116832" cy="3348372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Left Arrow 27"/>
          <p:cNvSpPr/>
          <p:nvPr/>
        </p:nvSpPr>
        <p:spPr bwMode="auto">
          <a:xfrm>
            <a:off x="6008189" y="2924945"/>
            <a:ext cx="245472" cy="458539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42755" y="2276872"/>
            <a:ext cx="1188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eorgia"/>
                <a:cs typeface="Georgia"/>
              </a:rPr>
              <a:t>load into</a:t>
            </a:r>
          </a:p>
          <a:p>
            <a:pPr algn="ctr"/>
            <a:r>
              <a:rPr lang="en-US" sz="2000" dirty="0">
                <a:latin typeface="Georgia"/>
                <a:cs typeface="Georgia"/>
              </a:rPr>
              <a:t>buffer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31504" y="2996952"/>
            <a:ext cx="1132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latin typeface="Georgia"/>
                <a:cs typeface="Georgia"/>
              </a:rPr>
              <a:t>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>
                <a:latin typeface="Georgia"/>
                <a:cs typeface="Georgia"/>
              </a:rPr>
              <a:t>pointer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99856" y="4797152"/>
            <a:ext cx="14311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latin typeface="Georgia"/>
                <a:cs typeface="Georgia"/>
              </a:rPr>
              <a:t>unswizzled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>
                <a:latin typeface="Georgia"/>
                <a:cs typeface="Georgia"/>
              </a:rPr>
              <a:t>pointer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43672" y="177281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Georgia"/>
                <a:cs typeface="Georgia"/>
              </a:rPr>
              <a:t>Buffer</a:t>
            </a:r>
          </a:p>
        </p:txBody>
      </p:sp>
    </p:spTree>
    <p:extLst>
      <p:ext uri="{BB962C8B-B14F-4D97-AF65-F5344CB8AC3E}">
        <p14:creationId xmlns:p14="http://schemas.microsoft.com/office/powerpoint/2010/main" val="310367561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Swizzling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F2090-B98C-B140-84C4-5C3B9753A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130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7896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eorgia"/>
                <a:cs typeface="Georgia"/>
              </a:rPr>
              <a:t>Disk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199879" y="2348880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199879" y="4581128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536160" y="342900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803836" y="2636912"/>
            <a:ext cx="1172485" cy="230832"/>
            <a:chOff x="2031363" y="3068960"/>
            <a:chExt cx="1172485" cy="230832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031363" y="3068960"/>
              <a:ext cx="18473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7536160" y="486916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7647874" y="2756030"/>
            <a:ext cx="676672" cy="900100"/>
          </a:xfrm>
          <a:prstGeom prst="curvedConnector4">
            <a:avLst>
              <a:gd name="adj1" fmla="val 41472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7827894" y="3836150"/>
            <a:ext cx="2116832" cy="180020"/>
          </a:xfrm>
          <a:prstGeom prst="curvedConnector4">
            <a:avLst>
              <a:gd name="adj1" fmla="val 47274"/>
              <a:gd name="adj2" fmla="val 226986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3591367" y="2348880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27648" y="342900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195324" y="2636912"/>
            <a:ext cx="1172485" cy="230832"/>
            <a:chOff x="2031363" y="3068960"/>
            <a:chExt cx="1172485" cy="230832"/>
          </a:xfrm>
        </p:grpSpPr>
        <p:sp>
          <p:nvSpPr>
            <p:cNvPr id="23" name="Rectangle 22"/>
            <p:cNvSpPr/>
            <p:nvPr/>
          </p:nvSpPr>
          <p:spPr bwMode="auto">
            <a:xfrm>
              <a:off x="2031363" y="3068960"/>
              <a:ext cx="18473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48376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43808" y="3068960"/>
              <a:ext cx="360040" cy="230832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6" name="Curved Connector 25"/>
          <p:cNvCxnSpPr>
            <a:stCxn id="24" idx="2"/>
            <a:endCxn id="20" idx="1"/>
          </p:cNvCxnSpPr>
          <p:nvPr/>
        </p:nvCxnSpPr>
        <p:spPr bwMode="auto">
          <a:xfrm rot="5400000">
            <a:off x="3039362" y="2756030"/>
            <a:ext cx="676672" cy="900100"/>
          </a:xfrm>
          <a:prstGeom prst="curvedConnector4">
            <a:avLst>
              <a:gd name="adj1" fmla="val 41472"/>
              <a:gd name="adj2" fmla="val 125397"/>
            </a:avLst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Left Arrow 27"/>
          <p:cNvSpPr/>
          <p:nvPr/>
        </p:nvSpPr>
        <p:spPr bwMode="auto">
          <a:xfrm>
            <a:off x="6081276" y="5085185"/>
            <a:ext cx="245472" cy="458539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15842" y="4437112"/>
            <a:ext cx="1188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Georgia"/>
                <a:cs typeface="Georgia"/>
              </a:rPr>
              <a:t>load into</a:t>
            </a:r>
          </a:p>
          <a:p>
            <a:pPr algn="ctr"/>
            <a:r>
              <a:rPr lang="en-US" sz="2000" dirty="0">
                <a:latin typeface="Georgia"/>
                <a:cs typeface="Georgia"/>
              </a:rPr>
              <a:t>buffer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99856" y="3501008"/>
            <a:ext cx="1132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latin typeface="Georgia"/>
                <a:cs typeface="Georgia"/>
              </a:rPr>
              <a:t>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>
                <a:latin typeface="Georgia"/>
                <a:cs typeface="Georgia"/>
              </a:rPr>
              <a:t>pointer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3591367" y="4581128"/>
            <a:ext cx="184730" cy="2308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927648" y="4869160"/>
            <a:ext cx="1440160" cy="230832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27" name="Curved Connector 26"/>
          <p:cNvCxnSpPr>
            <a:stCxn id="25" idx="2"/>
            <a:endCxn id="33" idx="3"/>
          </p:cNvCxnSpPr>
          <p:nvPr/>
        </p:nvCxnSpPr>
        <p:spPr bwMode="auto">
          <a:xfrm rot="16200000" flipH="1">
            <a:off x="3219382" y="3836150"/>
            <a:ext cx="2116832" cy="180020"/>
          </a:xfrm>
          <a:prstGeom prst="curvedConnector4">
            <a:avLst>
              <a:gd name="adj1" fmla="val 47274"/>
              <a:gd name="adj2" fmla="val 226986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3143672" y="177281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Georgia"/>
                <a:cs typeface="Georgia"/>
              </a:rPr>
              <a:t>Buffer</a:t>
            </a:r>
          </a:p>
        </p:txBody>
      </p:sp>
    </p:spTree>
    <p:extLst>
      <p:ext uri="{BB962C8B-B14F-4D97-AF65-F5344CB8AC3E}">
        <p14:creationId xmlns:p14="http://schemas.microsoft.com/office/powerpoint/2010/main" val="7424213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Swizzling</a:t>
            </a:r>
            <a:r>
              <a:rPr lang="en-US" dirty="0"/>
              <a:t>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Automatic</a:t>
            </a:r>
          </a:p>
          <a:p>
            <a:pPr lvl="1"/>
            <a:r>
              <a:rPr lang="en-US" dirty="0"/>
              <a:t>As soon as block brought into memory, locate all pointers and addresses and enter them into translation table</a:t>
            </a:r>
          </a:p>
          <a:p>
            <a:pPr lvl="1"/>
            <a:r>
              <a:rPr lang="en-US" dirty="0"/>
              <a:t>Replace pointers in blocks with new entries</a:t>
            </a:r>
          </a:p>
          <a:p>
            <a:pPr marL="0" indent="0">
              <a:buNone/>
            </a:pPr>
            <a:r>
              <a:rPr lang="en-US" dirty="0"/>
              <a:t>On Demand</a:t>
            </a:r>
          </a:p>
          <a:p>
            <a:pPr lvl="1"/>
            <a:r>
              <a:rPr lang="en-US" dirty="0"/>
              <a:t>Leave all pointers </a:t>
            </a:r>
            <a:r>
              <a:rPr lang="en-US" dirty="0" err="1"/>
              <a:t>unswizzled</a:t>
            </a:r>
            <a:r>
              <a:rPr lang="en-US" dirty="0"/>
              <a:t> when block in brought into memory</a:t>
            </a:r>
          </a:p>
          <a:p>
            <a:pPr lvl="1"/>
            <a:r>
              <a:rPr lang="en-US" dirty="0"/>
              <a:t>Swizzle pointers only when dereferenced</a:t>
            </a:r>
          </a:p>
          <a:p>
            <a:pPr marL="0" indent="0">
              <a:buNone/>
            </a:pPr>
            <a:r>
              <a:rPr lang="en-US" dirty="0"/>
              <a:t>No </a:t>
            </a:r>
            <a:r>
              <a:rPr lang="en-US" dirty="0" err="1"/>
              <a:t>swizzling</a:t>
            </a:r>
            <a:endParaRPr lang="en-US" dirty="0"/>
          </a:p>
          <a:p>
            <a:pPr lvl="1"/>
            <a:r>
              <a:rPr lang="en-US" dirty="0"/>
              <a:t>Use translation table to map pointers on each dereference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53F1F1-10F9-C44E-8C3A-F1E7CA2DF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8902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Unswizzling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Reverse of the </a:t>
            </a:r>
            <a:r>
              <a:rPr lang="en-US" dirty="0" err="1"/>
              <a:t>swizzling</a:t>
            </a:r>
            <a:r>
              <a:rPr lang="en-US" dirty="0"/>
              <a:t> operation</a:t>
            </a:r>
          </a:p>
          <a:p>
            <a:pPr lvl="1"/>
            <a:r>
              <a:rPr lang="en-US" dirty="0"/>
              <a:t>When a block is written back to disk, rewrite </a:t>
            </a:r>
            <a:r>
              <a:rPr lang="en-US" dirty="0" err="1"/>
              <a:t>swizzled</a:t>
            </a:r>
            <a:r>
              <a:rPr lang="en-US" dirty="0"/>
              <a:t> pointers using the translation table</a:t>
            </a:r>
          </a:p>
          <a:p>
            <a:pPr lvl="1"/>
            <a:r>
              <a:rPr lang="en-US" dirty="0"/>
              <a:t>Need to beware of pinned blocks (that cannot yet be safely written to disk)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B688B-FDAC-8F4B-8275-6C6C1DD737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4994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and Deletion</a:t>
            </a:r>
          </a:p>
        </p:txBody>
      </p:sp>
    </p:spTree>
    <p:extLst>
      <p:ext uri="{BB962C8B-B14F-4D97-AF65-F5344CB8AC3E}">
        <p14:creationId xmlns:p14="http://schemas.microsoft.com/office/powerpoint/2010/main" val="251091305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Insertion: the easy case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Records not in sequence</a:t>
            </a:r>
          </a:p>
          <a:p>
            <a:pPr lvl="1"/>
            <a:r>
              <a:rPr lang="en-US" dirty="0"/>
              <a:t>Insert new record at end of file or in deleted slot</a:t>
            </a:r>
          </a:p>
          <a:p>
            <a:pPr lvl="1"/>
            <a:r>
              <a:rPr lang="en-US" dirty="0"/>
              <a:t>If records are variable size, not as easy...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98E5E0-C6A4-AF47-9959-15E166BBC0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270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Insertion: the hard case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Records in sequence</a:t>
            </a:r>
          </a:p>
          <a:p>
            <a:pPr lvl="1"/>
            <a:r>
              <a:rPr lang="en-US" dirty="0"/>
              <a:t>If free space </a:t>
            </a:r>
            <a:r>
              <a:rPr lang="ja-JP" altLang="en-US" dirty="0"/>
              <a:t>“</a:t>
            </a:r>
            <a:r>
              <a:rPr lang="en-US" dirty="0"/>
              <a:t>close by</a:t>
            </a:r>
            <a:r>
              <a:rPr lang="ja-JP" altLang="en-US" dirty="0"/>
              <a:t>”</a:t>
            </a:r>
            <a:r>
              <a:rPr lang="en-US" dirty="0"/>
              <a:t>, not too bad...</a:t>
            </a:r>
          </a:p>
          <a:p>
            <a:pPr lvl="1"/>
            <a:r>
              <a:rPr lang="en-US" dirty="0"/>
              <a:t>Or use overflow idea...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18C1F3-B21E-7749-9063-B98883F746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72753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79</TotalTime>
  <Words>3221</Words>
  <Application>Microsoft Macintosh PowerPoint</Application>
  <PresentationFormat>Widescreen</PresentationFormat>
  <Paragraphs>879</Paragraphs>
  <Slides>109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109</vt:i4>
      </vt:variant>
    </vt:vector>
  </HeadingPairs>
  <TitlesOfParts>
    <vt:vector size="122" baseType="lpstr">
      <vt:lpstr>Arial</vt:lpstr>
      <vt:lpstr>Calibri</vt:lpstr>
      <vt:lpstr>Georgia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 Data Storage</vt:lpstr>
      <vt:lpstr>Overview</vt:lpstr>
      <vt:lpstr>Storage Organisation</vt:lpstr>
      <vt:lpstr>The Memory Hierarchy</vt:lpstr>
      <vt:lpstr>The Memory Hierarchy: Cache</vt:lpstr>
      <vt:lpstr>The Memory Hierarchy: Main Memory</vt:lpstr>
      <vt:lpstr>The Memory Hierarchy: Secondary Storage</vt:lpstr>
      <vt:lpstr>The Memory Hierarchy: Tertiary Storage</vt:lpstr>
      <vt:lpstr>Secondary Storage</vt:lpstr>
      <vt:lpstr>Hard Disk Drives</vt:lpstr>
      <vt:lpstr>Disk Structure</vt:lpstr>
      <vt:lpstr>Zone Bit Recording</vt:lpstr>
      <vt:lpstr>Disk Access Time: Reading</vt:lpstr>
      <vt:lpstr>Seek Time</vt:lpstr>
      <vt:lpstr>Rotational Delay (Latency)</vt:lpstr>
      <vt:lpstr>Transfer Time</vt:lpstr>
      <vt:lpstr>Sequential Access</vt:lpstr>
      <vt:lpstr>Disk Access Time: Writing</vt:lpstr>
      <vt:lpstr>Disk Access Time: Modifying</vt:lpstr>
      <vt:lpstr>Disk Access Time: Modifying</vt:lpstr>
      <vt:lpstr>Block Addressing</vt:lpstr>
      <vt:lpstr>Block Size Selection?</vt:lpstr>
      <vt:lpstr>But what about Solid State Drives?</vt:lpstr>
      <vt:lpstr>Solid State Drives</vt:lpstr>
      <vt:lpstr>HDD versus SSD</vt:lpstr>
      <vt:lpstr>Buffer Management</vt:lpstr>
      <vt:lpstr>The Buffer Pool</vt:lpstr>
      <vt:lpstr>Buffer Metadata</vt:lpstr>
      <vt:lpstr>Requesting a Block</vt:lpstr>
      <vt:lpstr>Buffer Replacement Strategies</vt:lpstr>
      <vt:lpstr>Single Buffering</vt:lpstr>
      <vt:lpstr>Single Buffering</vt:lpstr>
      <vt:lpstr>Single Buffering</vt:lpstr>
      <vt:lpstr>Single Buffering</vt:lpstr>
      <vt:lpstr>Single Buffering</vt:lpstr>
      <vt:lpstr>Single Buffering</vt:lpstr>
      <vt:lpstr>Single Buffering Cost</vt:lpstr>
      <vt:lpstr>Double Buffering</vt:lpstr>
      <vt:lpstr>Double Buffering</vt:lpstr>
      <vt:lpstr>Double Buffering</vt:lpstr>
      <vt:lpstr>Double Buffering</vt:lpstr>
      <vt:lpstr>Double Buffering</vt:lpstr>
      <vt:lpstr>Double Buffering</vt:lpstr>
      <vt:lpstr>The Five Minute Rule</vt:lpstr>
      <vt:lpstr>The Five Minute Rule</vt:lpstr>
      <vt:lpstr>The Five Minute Rule</vt:lpstr>
      <vt:lpstr>The Five Minute Rule</vt:lpstr>
      <vt:lpstr>The Five Minute Rule</vt:lpstr>
      <vt:lpstr>The Five Minute Rule</vt:lpstr>
      <vt:lpstr>Using 1997 numbers</vt:lpstr>
      <vt:lpstr>Using 2007 numbers</vt:lpstr>
      <vt:lpstr>Using 2007 numbers</vt:lpstr>
      <vt:lpstr>Using 2016 numbers</vt:lpstr>
      <vt:lpstr>Disk Organisation</vt:lpstr>
      <vt:lpstr>Overview</vt:lpstr>
      <vt:lpstr>Data Items</vt:lpstr>
      <vt:lpstr>Data Items</vt:lpstr>
      <vt:lpstr>Representing numbers</vt:lpstr>
      <vt:lpstr>Representing characters</vt:lpstr>
      <vt:lpstr>Representing booleans</vt:lpstr>
      <vt:lpstr>Representing dates</vt:lpstr>
      <vt:lpstr>Representing times</vt:lpstr>
      <vt:lpstr>Representing strings</vt:lpstr>
      <vt:lpstr>Representing bit arrays</vt:lpstr>
      <vt:lpstr>In general...</vt:lpstr>
      <vt:lpstr>Records</vt:lpstr>
      <vt:lpstr>Records</vt:lpstr>
      <vt:lpstr>Record types</vt:lpstr>
      <vt:lpstr>Fixed format records</vt:lpstr>
      <vt:lpstr>Example: Fixed format record</vt:lpstr>
      <vt:lpstr>Variable format records</vt:lpstr>
      <vt:lpstr>Example: Variable format record</vt:lpstr>
      <vt:lpstr>Record headers</vt:lpstr>
      <vt:lpstr>Blocks</vt:lpstr>
      <vt:lpstr>Storing records in blocks</vt:lpstr>
      <vt:lpstr>Block header</vt:lpstr>
      <vt:lpstr>Placing records in blocks</vt:lpstr>
      <vt:lpstr>Separating records in a block</vt:lpstr>
      <vt:lpstr>Spanned vs. Unspanned</vt:lpstr>
      <vt:lpstr>Spanned records</vt:lpstr>
      <vt:lpstr>Spanned vs. Unspanned</vt:lpstr>
      <vt:lpstr>Sequencing</vt:lpstr>
      <vt:lpstr>Sequencing Options</vt:lpstr>
      <vt:lpstr>Sequencing Options</vt:lpstr>
      <vt:lpstr>Indirection</vt:lpstr>
      <vt:lpstr>Physical Addressing</vt:lpstr>
      <vt:lpstr>Indirect Addressing</vt:lpstr>
      <vt:lpstr>Indirection in block</vt:lpstr>
      <vt:lpstr>Address Management</vt:lpstr>
      <vt:lpstr>Pointer Swizzling</vt:lpstr>
      <vt:lpstr>Swizzling</vt:lpstr>
      <vt:lpstr>Swizzling</vt:lpstr>
      <vt:lpstr>Swizzling</vt:lpstr>
      <vt:lpstr>Swizzling Strategies</vt:lpstr>
      <vt:lpstr>Unswizzling</vt:lpstr>
      <vt:lpstr>Insertion and Deletion</vt:lpstr>
      <vt:lpstr>Insertion: the easy case</vt:lpstr>
      <vt:lpstr>Insertion: the hard case</vt:lpstr>
      <vt:lpstr>Insertion considerations</vt:lpstr>
      <vt:lpstr>Deletion</vt:lpstr>
      <vt:lpstr>Deletion marking</vt:lpstr>
      <vt:lpstr>Deletion tradeoffs</vt:lpstr>
      <vt:lpstr>Deletion considerations</vt:lpstr>
      <vt:lpstr>Tombstones</vt:lpstr>
      <vt:lpstr>Tombstones</vt:lpstr>
      <vt:lpstr>Further Reading</vt:lpstr>
      <vt:lpstr>Further Reading</vt:lpstr>
      <vt:lpstr>Next Lecture: Access Structures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7</cp:revision>
  <dcterms:created xsi:type="dcterms:W3CDTF">2019-02-05T08:26:12Z</dcterms:created>
  <dcterms:modified xsi:type="dcterms:W3CDTF">2019-02-05T09:46:11Z</dcterms:modified>
</cp:coreProperties>
</file>