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4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5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6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7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42"/>
  </p:notesMasterIdLst>
  <p:sldIdLst>
    <p:sldId id="259" r:id="rId9"/>
    <p:sldId id="256" r:id="rId10"/>
    <p:sldId id="325" r:id="rId11"/>
    <p:sldId id="260" r:id="rId12"/>
    <p:sldId id="306" r:id="rId13"/>
    <p:sldId id="307" r:id="rId14"/>
    <p:sldId id="308" r:id="rId15"/>
    <p:sldId id="275" r:id="rId16"/>
    <p:sldId id="274" r:id="rId17"/>
    <p:sldId id="278" r:id="rId18"/>
    <p:sldId id="261" r:id="rId19"/>
    <p:sldId id="287" r:id="rId20"/>
    <p:sldId id="262" r:id="rId21"/>
    <p:sldId id="303" r:id="rId22"/>
    <p:sldId id="264" r:id="rId23"/>
    <p:sldId id="265" r:id="rId24"/>
    <p:sldId id="266" r:id="rId25"/>
    <p:sldId id="309" r:id="rId26"/>
    <p:sldId id="310" r:id="rId27"/>
    <p:sldId id="311" r:id="rId28"/>
    <p:sldId id="312" r:id="rId29"/>
    <p:sldId id="313" r:id="rId30"/>
    <p:sldId id="314" r:id="rId31"/>
    <p:sldId id="315" r:id="rId32"/>
    <p:sldId id="316" r:id="rId33"/>
    <p:sldId id="317" r:id="rId34"/>
    <p:sldId id="318" r:id="rId35"/>
    <p:sldId id="319" r:id="rId36"/>
    <p:sldId id="320" r:id="rId37"/>
    <p:sldId id="321" r:id="rId38"/>
    <p:sldId id="322" r:id="rId39"/>
    <p:sldId id="323" r:id="rId40"/>
    <p:sldId id="324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16"/>
    <p:restoredTop sz="94709"/>
  </p:normalViewPr>
  <p:slideViewPr>
    <p:cSldViewPr snapToGrid="0" snapToObjects="1" showGuides="1">
      <p:cViewPr varScale="1">
        <p:scale>
          <a:sx n="138" d="100"/>
          <a:sy n="138" d="100"/>
        </p:scale>
        <p:origin x="200" y="384"/>
      </p:cViewPr>
      <p:guideLst>
        <p:guide orient="horz" pos="2069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slide" Target="slides/slide3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tableStyles" Target="tableStyles.xml"/><Relationship Id="rId20" Type="http://schemas.openxmlformats.org/officeDocument/2006/relationships/slide" Target="slides/slide12.xml"/><Relationship Id="rId41" Type="http://schemas.openxmlformats.org/officeDocument/2006/relationships/slide" Target="slides/slide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27/01/2019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BFE1A4-9FDF-5D4E-8733-208BDEF54E75}" type="slidenum">
              <a:rPr lang="en-GB"/>
              <a:pPr/>
              <a:t>2</a:t>
            </a:fld>
            <a:endParaRPr lang="en-GB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8942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2DD6FD-1C8A-C84C-B33E-FDCB731A608E}" type="slidenum">
              <a:rPr lang="en-GB"/>
              <a:pPr/>
              <a:t>3</a:t>
            </a:fld>
            <a:endParaRPr lang="en-GB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017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It is usual to refer to the database and software  together as a “database system”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764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1"/>
            <a:ext cx="11328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34" y="381000"/>
            <a:ext cx="3594100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5807075"/>
            <a:ext cx="11328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/>
              <a:t>Click to add author </a:t>
            </a:r>
            <a:br>
              <a:rPr lang="en-US" dirty="0"/>
            </a:br>
            <a:r>
              <a:rPr lang="en-US" dirty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9" y="381000"/>
            <a:ext cx="2884159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792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02537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1700214"/>
            <a:ext cx="11328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900" y="381000"/>
            <a:ext cx="2853267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2096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0703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0" y="1682750"/>
            <a:ext cx="54608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82751"/>
            <a:ext cx="54608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83896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5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5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5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5" Type="http://schemas.openxmlformats.org/officeDocument/2006/relationships/image" Target="../media/image5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2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5" Type="http://schemas.openxmlformats.org/officeDocument/2006/relationships/image" Target="../media/image5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5" Type="http://schemas.openxmlformats.org/officeDocument/2006/relationships/image" Target="../media/image5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27/01/2019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  <p:sldLayoutId id="2147483725" r:id="rId23"/>
    <p:sldLayoutId id="2147483726" r:id="rId2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7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75% examination (120 minutes, 3 questions from 5)</a:t>
            </a:r>
          </a:p>
          <a:p>
            <a:r>
              <a:rPr lang="en-US" dirty="0"/>
              <a:t>25% coursework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B7EAB0-9876-3943-B741-802BC34CAF9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200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Books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Core Text</a:t>
            </a:r>
          </a:p>
          <a:p>
            <a:pPr lvl="1"/>
            <a:r>
              <a:rPr lang="en-US" dirty="0"/>
              <a:t>Garcia-Molina H., Ullman J.D. and </a:t>
            </a:r>
            <a:r>
              <a:rPr lang="en-US" dirty="0" err="1"/>
              <a:t>Widom</a:t>
            </a:r>
            <a:r>
              <a:rPr lang="en-US" dirty="0"/>
              <a:t> J., Database Systems: The Complete Book, 2nd ed., Pearson, 2009.</a:t>
            </a:r>
          </a:p>
          <a:p>
            <a:pPr lvl="2"/>
            <a:r>
              <a:rPr lang="en-US" dirty="0"/>
              <a:t>Parts IV and V are the basis of this module</a:t>
            </a:r>
          </a:p>
          <a:p>
            <a:pPr marL="0" indent="0">
              <a:buNone/>
            </a:pPr>
            <a:r>
              <a:rPr lang="en-US" dirty="0"/>
              <a:t>Background Texts</a:t>
            </a:r>
          </a:p>
          <a:p>
            <a:pPr lvl="1"/>
            <a:r>
              <a:rPr lang="en-US" dirty="0" err="1"/>
              <a:t>Elmasri</a:t>
            </a:r>
            <a:r>
              <a:rPr lang="en-US" dirty="0"/>
              <a:t> R. and </a:t>
            </a:r>
            <a:r>
              <a:rPr lang="en-US" dirty="0" err="1"/>
              <a:t>Navathe</a:t>
            </a:r>
            <a:r>
              <a:rPr lang="en-US" dirty="0"/>
              <a:t> S.B., Fundamentals of Database Systems, 6th ed., Addison-Wesley, 2010.</a:t>
            </a:r>
          </a:p>
          <a:p>
            <a:pPr lvl="1"/>
            <a:r>
              <a:rPr lang="en-US" dirty="0"/>
              <a:t>Connolly T. and </a:t>
            </a:r>
            <a:r>
              <a:rPr lang="en-US" dirty="0" err="1"/>
              <a:t>Begg</a:t>
            </a:r>
            <a:r>
              <a:rPr lang="en-US" dirty="0"/>
              <a:t> C., Database Systems, 5th ed., Addison-Wesley, 2009.</a:t>
            </a:r>
          </a:p>
          <a:p>
            <a:pPr lvl="1"/>
            <a:r>
              <a:rPr lang="en-US" dirty="0"/>
              <a:t>Date C.J., An Introduction to Database Systems, 8</a:t>
            </a:r>
            <a:r>
              <a:rPr lang="en-US" baseline="30000" dirty="0"/>
              <a:t>th</a:t>
            </a:r>
            <a:r>
              <a:rPr lang="en-US" dirty="0"/>
              <a:t> ed., Pearson, 2004.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FF649-93D8-AE44-93BF-E28587F1581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9429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 Management Systems</a:t>
            </a:r>
          </a:p>
        </p:txBody>
      </p:sp>
    </p:spTree>
    <p:extLst>
      <p:ext uri="{BB962C8B-B14F-4D97-AF65-F5344CB8AC3E}">
        <p14:creationId xmlns:p14="http://schemas.microsoft.com/office/powerpoint/2010/main" val="3430244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is a Database?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Represents some aspect of the real world</a:t>
            </a:r>
          </a:p>
          <a:p>
            <a:r>
              <a:rPr lang="en-US" dirty="0"/>
              <a:t>A logically coherent collection of data with some inherent meaning</a:t>
            </a:r>
          </a:p>
          <a:p>
            <a:r>
              <a:rPr lang="en-US" dirty="0"/>
              <a:t>Designed, built and populated with data for a specific purpose</a:t>
            </a:r>
          </a:p>
          <a:p>
            <a:r>
              <a:rPr lang="en-US" dirty="0"/>
              <a:t>Has an intended group of users and some preconceived applications in which these users are interested</a:t>
            </a:r>
          </a:p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349B76-8CBE-424E-8E4E-E8CAF490F03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688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auto">
          <a:xfrm>
            <a:off x="3503712" y="1772816"/>
            <a:ext cx="5112568" cy="4608512"/>
          </a:xfrm>
          <a:prstGeom prst="rect">
            <a:avLst/>
          </a:prstGeom>
          <a:noFill/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Database</a:t>
            </a:r>
            <a:b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</a:b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System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3935760" y="2636912"/>
            <a:ext cx="4320480" cy="2448272"/>
          </a:xfrm>
          <a:prstGeom prst="rect">
            <a:avLst/>
          </a:prstGeom>
          <a:noFill/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DBMS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 System vs. DBMS</a:t>
            </a:r>
          </a:p>
        </p:txBody>
      </p:sp>
      <p:sp>
        <p:nvSpPr>
          <p:cNvPr id="3" name="Can 2"/>
          <p:cNvSpPr/>
          <p:nvPr/>
        </p:nvSpPr>
        <p:spPr bwMode="auto">
          <a:xfrm>
            <a:off x="4727848" y="5301208"/>
            <a:ext cx="1080120" cy="864096"/>
          </a:xfrm>
          <a:prstGeom prst="can">
            <a:avLst/>
          </a:prstGeom>
          <a:solidFill>
            <a:srgbClr val="3C87BB"/>
          </a:solidFill>
          <a:ln w="12700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Metadata</a:t>
            </a:r>
          </a:p>
        </p:txBody>
      </p:sp>
      <p:sp>
        <p:nvSpPr>
          <p:cNvPr id="4" name="Can 3"/>
          <p:cNvSpPr/>
          <p:nvPr/>
        </p:nvSpPr>
        <p:spPr bwMode="auto">
          <a:xfrm>
            <a:off x="6384032" y="5301208"/>
            <a:ext cx="1080120" cy="864096"/>
          </a:xfrm>
          <a:prstGeom prst="can">
            <a:avLst/>
          </a:prstGeom>
          <a:solidFill>
            <a:srgbClr val="3C87BB"/>
          </a:solidFill>
          <a:ln w="12700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5015880" y="4005064"/>
            <a:ext cx="2160240" cy="86409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Software to access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5015880" y="2852936"/>
            <a:ext cx="2160240" cy="86409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Software to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process queries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5015880" y="1988840"/>
            <a:ext cx="2160240" cy="43204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Application programs</a:t>
            </a:r>
          </a:p>
        </p:txBody>
      </p:sp>
      <p:cxnSp>
        <p:nvCxnSpPr>
          <p:cNvPr id="12" name="Straight Connector 11"/>
          <p:cNvCxnSpPr>
            <a:stCxn id="7" idx="2"/>
            <a:endCxn id="6" idx="0"/>
          </p:cNvCxnSpPr>
          <p:nvPr/>
        </p:nvCxnSpPr>
        <p:spPr bwMode="auto">
          <a:xfrm>
            <a:off x="6096000" y="2420888"/>
            <a:ext cx="0" cy="43204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6" idx="2"/>
            <a:endCxn id="5" idx="0"/>
          </p:cNvCxnSpPr>
          <p:nvPr/>
        </p:nvCxnSpPr>
        <p:spPr bwMode="auto">
          <a:xfrm>
            <a:off x="6096000" y="3717032"/>
            <a:ext cx="0" cy="28803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5" idx="2"/>
            <a:endCxn id="4" idx="1"/>
          </p:cNvCxnSpPr>
          <p:nvPr/>
        </p:nvCxnSpPr>
        <p:spPr bwMode="auto">
          <a:xfrm>
            <a:off x="6096000" y="4869160"/>
            <a:ext cx="828092" cy="43204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5" idx="2"/>
            <a:endCxn id="3" idx="1"/>
          </p:cNvCxnSpPr>
          <p:nvPr/>
        </p:nvCxnSpPr>
        <p:spPr bwMode="auto">
          <a:xfrm flipH="1">
            <a:off x="5267908" y="4869160"/>
            <a:ext cx="828092" cy="43204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8826928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Database Management System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DBMS is a set of general purpose software, that allows the user to:-</a:t>
            </a:r>
          </a:p>
          <a:p>
            <a:pPr lvl="1"/>
            <a:r>
              <a:rPr lang="en-US" dirty="0"/>
              <a:t>Define the database</a:t>
            </a:r>
          </a:p>
          <a:p>
            <a:pPr lvl="2"/>
            <a:r>
              <a:rPr lang="en-US" dirty="0"/>
              <a:t>Specifying the data types, structures and constraints for the data to be stored</a:t>
            </a:r>
          </a:p>
          <a:p>
            <a:pPr lvl="1"/>
            <a:r>
              <a:rPr lang="en-US" dirty="0"/>
              <a:t>Construct the database</a:t>
            </a:r>
          </a:p>
          <a:p>
            <a:pPr lvl="2"/>
            <a:r>
              <a:rPr lang="en-US" dirty="0"/>
              <a:t>Store the data on some storage medium that is controlled by the DBMS</a:t>
            </a:r>
          </a:p>
          <a:p>
            <a:pPr lvl="1"/>
            <a:r>
              <a:rPr lang="en-US" dirty="0"/>
              <a:t>Manipulate the database</a:t>
            </a:r>
          </a:p>
          <a:p>
            <a:pPr lvl="2"/>
            <a:r>
              <a:rPr lang="en-US" dirty="0"/>
              <a:t>Querying to retrieve specific data, updating to reflect changes in the model of the real world, and generating reports from the data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6CDD56-1976-534D-891B-2B631AEE245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043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should the DBMS do?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Store data (!)</a:t>
            </a:r>
          </a:p>
          <a:p>
            <a:r>
              <a:rPr lang="en-US" dirty="0"/>
              <a:t>Control or eliminate redundancy</a:t>
            </a:r>
          </a:p>
          <a:p>
            <a:r>
              <a:rPr lang="en-US" dirty="0"/>
              <a:t>Provide program-data independence</a:t>
            </a:r>
          </a:p>
          <a:p>
            <a:r>
              <a:rPr lang="en-US" dirty="0"/>
              <a:t>Permit multiple views of the data</a:t>
            </a:r>
          </a:p>
          <a:p>
            <a:r>
              <a:rPr lang="en-US" dirty="0"/>
              <a:t>Support sharing by multiple users</a:t>
            </a:r>
          </a:p>
          <a:p>
            <a:r>
              <a:rPr lang="en-GB" dirty="0"/>
              <a:t>Support sharing and integration of data between multiple applications</a:t>
            </a:r>
          </a:p>
          <a:p>
            <a:r>
              <a:rPr lang="en-GB" dirty="0"/>
              <a:t>Control concurrent access to data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8B0C46-F3E2-E445-8799-80FC7F413DD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1546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should the DBMS do?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Offer various interfaces for data retrieval and manipulation</a:t>
            </a:r>
          </a:p>
          <a:p>
            <a:r>
              <a:rPr lang="en-US" dirty="0"/>
              <a:t>Be self-describing / contain its own catalogue for metadata</a:t>
            </a:r>
          </a:p>
          <a:p>
            <a:r>
              <a:rPr lang="en-US" dirty="0"/>
              <a:t>Support data abstraction</a:t>
            </a:r>
          </a:p>
          <a:p>
            <a:r>
              <a:rPr lang="en-US" dirty="0"/>
              <a:t>Allow complex relationships between objects to be represented</a:t>
            </a:r>
          </a:p>
          <a:p>
            <a:r>
              <a:rPr lang="en-US" dirty="0"/>
              <a:t>Enforce integrity constraints on the data</a:t>
            </a:r>
          </a:p>
          <a:p>
            <a:r>
              <a:rPr lang="en-US" dirty="0"/>
              <a:t>Restrict </a:t>
            </a:r>
            <a:r>
              <a:rPr lang="en-US" dirty="0" err="1"/>
              <a:t>unauthorised</a:t>
            </a:r>
            <a:r>
              <a:rPr lang="en-US" dirty="0"/>
              <a:t> access</a:t>
            </a:r>
          </a:p>
          <a:p>
            <a:r>
              <a:rPr lang="en-US" dirty="0"/>
              <a:t>Facilitate backup and recovery</a:t>
            </a:r>
          </a:p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313B37-9A68-7645-9D6E-9263468DB13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8015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</p:spTree>
    <p:extLst>
      <p:ext uri="{BB962C8B-B14F-4D97-AF65-F5344CB8AC3E}">
        <p14:creationId xmlns:p14="http://schemas.microsoft.com/office/powerpoint/2010/main" val="2251087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Datatypes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does the type of data affect what we can do with it?</a:t>
            </a:r>
          </a:p>
          <a:p>
            <a:pPr marL="0" indent="0">
              <a:buNone/>
            </a:pPr>
            <a:r>
              <a:rPr lang="en-US" dirty="0"/>
              <a:t>How do we model:</a:t>
            </a:r>
          </a:p>
          <a:p>
            <a:pPr lvl="1"/>
            <a:r>
              <a:rPr lang="en-US" dirty="0"/>
              <a:t>Temporal data?</a:t>
            </a:r>
          </a:p>
          <a:p>
            <a:pPr lvl="1"/>
            <a:r>
              <a:rPr lang="en-US" dirty="0"/>
              <a:t>Spatial data?</a:t>
            </a:r>
          </a:p>
          <a:p>
            <a:pPr lvl="1"/>
            <a:r>
              <a:rPr lang="en-US" dirty="0"/>
              <a:t>Multimedia data?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2FA291D-B05B-F246-8154-BEA89A3724DA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E5A724-F0D1-EF4C-9BAA-35B31420ACF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4563" y="1773236"/>
            <a:ext cx="5760115" cy="3837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149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COMP3211 Advanced Databases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Dr Nicholas Gibbins - </a:t>
            </a:r>
            <a:r>
              <a:rPr lang="en-GB" dirty="0" err="1"/>
              <a:t>nmg@ecs.soton.ac.uk</a:t>
            </a:r>
            <a:endParaRPr lang="en-GB" dirty="0"/>
          </a:p>
          <a:p>
            <a:r>
              <a:rPr lang="en-GB" dirty="0"/>
              <a:t>2018-2019</a:t>
            </a:r>
          </a:p>
        </p:txBody>
      </p:sp>
    </p:spTree>
    <p:extLst>
      <p:ext uri="{BB962C8B-B14F-4D97-AF65-F5344CB8AC3E}">
        <p14:creationId xmlns:p14="http://schemas.microsoft.com/office/powerpoint/2010/main" val="8389077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DBMS Architecture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are the functional units within a DBMS?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753721-5070-2C40-A4BF-2DE5FA423D4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477ECE7-74C6-0947-96E6-2E454B089702}"/>
              </a:ext>
            </a:extLst>
          </p:cNvPr>
          <p:cNvGrpSpPr/>
          <p:nvPr/>
        </p:nvGrpSpPr>
        <p:grpSpPr>
          <a:xfrm>
            <a:off x="6240016" y="1772817"/>
            <a:ext cx="5284146" cy="4006660"/>
            <a:chOff x="6240016" y="1772817"/>
            <a:chExt cx="3988617" cy="3024336"/>
          </a:xfrm>
        </p:grpSpPr>
        <p:sp>
          <p:nvSpPr>
            <p:cNvPr id="7" name="Can 6"/>
            <p:cNvSpPr/>
            <p:nvPr/>
          </p:nvSpPr>
          <p:spPr bwMode="auto">
            <a:xfrm>
              <a:off x="7949424" y="4271182"/>
              <a:ext cx="1314929" cy="525971"/>
            </a:xfrm>
            <a:prstGeom prst="can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Stored Database</a:t>
              </a:r>
            </a:p>
          </p:txBody>
        </p:sp>
        <p:sp>
          <p:nvSpPr>
            <p:cNvPr id="8" name="Rounded Rectangle 7"/>
            <p:cNvSpPr/>
            <p:nvPr/>
          </p:nvSpPr>
          <p:spPr bwMode="auto">
            <a:xfrm>
              <a:off x="9571169" y="1772817"/>
              <a:ext cx="657464" cy="306817"/>
            </a:xfrm>
            <a:prstGeom prst="round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Application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Programs</a:t>
              </a:r>
            </a:p>
          </p:txBody>
        </p:sp>
        <p:sp>
          <p:nvSpPr>
            <p:cNvPr id="9" name="Rounded Rectangle 8"/>
            <p:cNvSpPr/>
            <p:nvPr/>
          </p:nvSpPr>
          <p:spPr bwMode="auto">
            <a:xfrm>
              <a:off x="8278155" y="1772817"/>
              <a:ext cx="657464" cy="306817"/>
            </a:xfrm>
            <a:prstGeom prst="round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Interactive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Query</a:t>
              </a:r>
            </a:p>
          </p:txBody>
        </p:sp>
        <p:sp>
          <p:nvSpPr>
            <p:cNvPr id="10" name="Rounded Rectangle 9"/>
            <p:cNvSpPr/>
            <p:nvPr/>
          </p:nvSpPr>
          <p:spPr bwMode="auto">
            <a:xfrm>
              <a:off x="7248128" y="1772817"/>
              <a:ext cx="657464" cy="306817"/>
            </a:xfrm>
            <a:prstGeom prst="round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Privileged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Commands</a:t>
              </a:r>
            </a:p>
          </p:txBody>
        </p:sp>
        <p:sp>
          <p:nvSpPr>
            <p:cNvPr id="11" name="Rounded Rectangle 10"/>
            <p:cNvSpPr/>
            <p:nvPr/>
          </p:nvSpPr>
          <p:spPr bwMode="auto">
            <a:xfrm>
              <a:off x="6240016" y="1772817"/>
              <a:ext cx="657464" cy="306817"/>
            </a:xfrm>
            <a:prstGeom prst="round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DDL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Statements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8278155" y="3811938"/>
              <a:ext cx="657464" cy="306817"/>
            </a:xfrm>
            <a:prstGeom prst="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Stored Data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Manager</a:t>
              </a: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8278155" y="3373236"/>
              <a:ext cx="657464" cy="306817"/>
            </a:xfrm>
            <a:prstGeom prst="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Runtime DB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Processor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9571169" y="2211519"/>
              <a:ext cx="657464" cy="306817"/>
            </a:xfrm>
            <a:prstGeom prst="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err="1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Precompiler</a:t>
              </a:r>
              <a:endPara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8278155" y="2650221"/>
              <a:ext cx="657464" cy="306817"/>
            </a:xfrm>
            <a:prstGeom prst="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Query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err="1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Optimiser</a:t>
              </a:r>
              <a:endPara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8278155" y="2211519"/>
              <a:ext cx="657464" cy="306817"/>
            </a:xfrm>
            <a:prstGeom prst="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Query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Compiler</a:t>
              </a: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9571169" y="2650221"/>
              <a:ext cx="657464" cy="306817"/>
            </a:xfrm>
            <a:prstGeom prst="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DML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Compiler</a:t>
              </a: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6240016" y="2211519"/>
              <a:ext cx="657464" cy="306817"/>
            </a:xfrm>
            <a:prstGeom prst="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DDL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Compiler</a:t>
              </a:r>
            </a:p>
          </p:txBody>
        </p:sp>
        <p:sp>
          <p:nvSpPr>
            <p:cNvPr id="19" name="Can 18"/>
            <p:cNvSpPr/>
            <p:nvPr/>
          </p:nvSpPr>
          <p:spPr bwMode="auto">
            <a:xfrm>
              <a:off x="6240016" y="3482224"/>
              <a:ext cx="657464" cy="525971"/>
            </a:xfrm>
            <a:prstGeom prst="can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System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Catalogue</a:t>
              </a:r>
            </a:p>
          </p:txBody>
        </p:sp>
        <p:cxnSp>
          <p:nvCxnSpPr>
            <p:cNvPr id="20" name="Straight Arrow Connector 19"/>
            <p:cNvCxnSpPr>
              <a:stCxn id="11" idx="2"/>
              <a:endCxn id="18" idx="0"/>
            </p:cNvCxnSpPr>
            <p:nvPr/>
          </p:nvCxnSpPr>
          <p:spPr bwMode="auto">
            <a:xfrm>
              <a:off x="6568748" y="2079634"/>
              <a:ext cx="0" cy="13188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21" name="Straight Arrow Connector 20"/>
            <p:cNvCxnSpPr>
              <a:stCxn id="9" idx="2"/>
              <a:endCxn id="16" idx="0"/>
            </p:cNvCxnSpPr>
            <p:nvPr/>
          </p:nvCxnSpPr>
          <p:spPr bwMode="auto">
            <a:xfrm>
              <a:off x="8606888" y="2079634"/>
              <a:ext cx="0" cy="13188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22" name="Straight Arrow Connector 21"/>
            <p:cNvCxnSpPr>
              <a:stCxn id="16" idx="2"/>
              <a:endCxn id="15" idx="0"/>
            </p:cNvCxnSpPr>
            <p:nvPr/>
          </p:nvCxnSpPr>
          <p:spPr bwMode="auto">
            <a:xfrm>
              <a:off x="8606888" y="2518336"/>
              <a:ext cx="0" cy="13188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23" name="Straight Arrow Connector 22"/>
            <p:cNvCxnSpPr>
              <a:stCxn id="8" idx="2"/>
              <a:endCxn id="14" idx="0"/>
            </p:cNvCxnSpPr>
            <p:nvPr/>
          </p:nvCxnSpPr>
          <p:spPr bwMode="auto">
            <a:xfrm>
              <a:off x="9899901" y="2079634"/>
              <a:ext cx="0" cy="13188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24" name="Straight Arrow Connector 23"/>
            <p:cNvCxnSpPr>
              <a:stCxn id="12" idx="2"/>
              <a:endCxn id="7" idx="1"/>
            </p:cNvCxnSpPr>
            <p:nvPr/>
          </p:nvCxnSpPr>
          <p:spPr bwMode="auto">
            <a:xfrm>
              <a:off x="8606888" y="4118755"/>
              <a:ext cx="0" cy="152427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arrow" w="sm" len="sm"/>
              <a:tailEnd type="arrow"/>
            </a:ln>
            <a:effectLst/>
          </p:spPr>
        </p:cxnSp>
        <p:cxnSp>
          <p:nvCxnSpPr>
            <p:cNvPr id="25" name="Straight Arrow Connector 24"/>
            <p:cNvCxnSpPr>
              <a:stCxn id="14" idx="2"/>
              <a:endCxn id="17" idx="0"/>
            </p:cNvCxnSpPr>
            <p:nvPr/>
          </p:nvCxnSpPr>
          <p:spPr bwMode="auto">
            <a:xfrm>
              <a:off x="9899901" y="2518336"/>
              <a:ext cx="0" cy="13188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26" name="Straight Arrow Connector 25"/>
            <p:cNvCxnSpPr>
              <a:stCxn id="13" idx="2"/>
              <a:endCxn id="12" idx="0"/>
            </p:cNvCxnSpPr>
            <p:nvPr/>
          </p:nvCxnSpPr>
          <p:spPr bwMode="auto">
            <a:xfrm>
              <a:off x="8606888" y="3680053"/>
              <a:ext cx="0" cy="13188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arrow" w="sm" len="sm"/>
              <a:tailEnd type="arrow"/>
            </a:ln>
            <a:effectLst/>
          </p:spPr>
        </p:cxnSp>
        <p:sp>
          <p:nvSpPr>
            <p:cNvPr id="27" name="Oval 26"/>
            <p:cNvSpPr/>
            <p:nvPr/>
          </p:nvSpPr>
          <p:spPr bwMode="auto">
            <a:xfrm>
              <a:off x="8544272" y="3140968"/>
              <a:ext cx="144016" cy="245012"/>
            </a:xfrm>
            <a:prstGeom prst="ellipse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8" name="Straight Arrow Connector 27"/>
            <p:cNvCxnSpPr>
              <a:stCxn id="15" idx="2"/>
              <a:endCxn id="27" idx="0"/>
            </p:cNvCxnSpPr>
            <p:nvPr/>
          </p:nvCxnSpPr>
          <p:spPr bwMode="auto">
            <a:xfrm>
              <a:off x="8606888" y="2957038"/>
              <a:ext cx="9392" cy="18393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29" name="Straight Arrow Connector 28"/>
            <p:cNvCxnSpPr>
              <a:stCxn id="27" idx="4"/>
              <a:endCxn id="13" idx="0"/>
            </p:cNvCxnSpPr>
            <p:nvPr/>
          </p:nvCxnSpPr>
          <p:spPr bwMode="auto">
            <a:xfrm flipH="1" flipV="1">
              <a:off x="8606888" y="3373236"/>
              <a:ext cx="9392" cy="1274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30" name="Straight Arrow Connector 29"/>
            <p:cNvCxnSpPr>
              <a:stCxn id="18" idx="2"/>
              <a:endCxn id="19" idx="1"/>
            </p:cNvCxnSpPr>
            <p:nvPr/>
          </p:nvCxnSpPr>
          <p:spPr bwMode="auto">
            <a:xfrm>
              <a:off x="6568748" y="2518335"/>
              <a:ext cx="0" cy="963888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sm" len="sm"/>
              <a:tailEnd type="arrow"/>
            </a:ln>
            <a:effectLst/>
          </p:spPr>
        </p:cxnSp>
        <p:cxnSp>
          <p:nvCxnSpPr>
            <p:cNvPr id="31" name="Elbow Connector 30"/>
            <p:cNvCxnSpPr>
              <a:stCxn id="17" idx="2"/>
              <a:endCxn id="27" idx="6"/>
            </p:cNvCxnSpPr>
            <p:nvPr/>
          </p:nvCxnSpPr>
          <p:spPr bwMode="auto">
            <a:xfrm rot="5400000">
              <a:off x="9140876" y="2504449"/>
              <a:ext cx="306436" cy="1211614"/>
            </a:xfrm>
            <a:prstGeom prst="bentConnector2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32" name="Elbow Connector 31"/>
            <p:cNvCxnSpPr>
              <a:stCxn id="10" idx="2"/>
              <a:endCxn id="27" idx="2"/>
            </p:cNvCxnSpPr>
            <p:nvPr/>
          </p:nvCxnSpPr>
          <p:spPr bwMode="auto">
            <a:xfrm rot="16200000" flipH="1">
              <a:off x="7468646" y="2187847"/>
              <a:ext cx="1183840" cy="967411"/>
            </a:xfrm>
            <a:prstGeom prst="bentConnector2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33" name="Straight Arrow Connector 32"/>
            <p:cNvCxnSpPr>
              <a:stCxn id="15" idx="1"/>
              <a:endCxn id="19" idx="4"/>
            </p:cNvCxnSpPr>
            <p:nvPr/>
          </p:nvCxnSpPr>
          <p:spPr bwMode="auto">
            <a:xfrm flipH="1">
              <a:off x="6897481" y="2803629"/>
              <a:ext cx="1380675" cy="94158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triangle" w="sm" len="sm"/>
              <a:tailEnd type="triangle"/>
            </a:ln>
            <a:effectLst/>
          </p:spPr>
        </p:cxnSp>
        <p:cxnSp>
          <p:nvCxnSpPr>
            <p:cNvPr id="34" name="Straight Arrow Connector 33"/>
            <p:cNvCxnSpPr>
              <a:stCxn id="17" idx="1"/>
              <a:endCxn id="19" idx="4"/>
            </p:cNvCxnSpPr>
            <p:nvPr/>
          </p:nvCxnSpPr>
          <p:spPr bwMode="auto">
            <a:xfrm flipH="1">
              <a:off x="6897480" y="2803629"/>
              <a:ext cx="2673688" cy="94158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triangle" w="sm" len="sm"/>
              <a:tailEnd type="triangle"/>
            </a:ln>
            <a:effectLst/>
          </p:spPr>
        </p:cxnSp>
        <p:cxnSp>
          <p:nvCxnSpPr>
            <p:cNvPr id="35" name="Straight Arrow Connector 34"/>
            <p:cNvCxnSpPr>
              <a:stCxn id="13" idx="1"/>
              <a:endCxn id="19" idx="4"/>
            </p:cNvCxnSpPr>
            <p:nvPr/>
          </p:nvCxnSpPr>
          <p:spPr bwMode="auto">
            <a:xfrm flipH="1">
              <a:off x="6897481" y="3526643"/>
              <a:ext cx="1380675" cy="218566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triangle" w="sm" len="sm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808245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Storage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does a DBMS </a:t>
            </a:r>
            <a:r>
              <a:rPr lang="en-US" dirty="0" err="1"/>
              <a:t>organise</a:t>
            </a:r>
            <a:r>
              <a:rPr lang="en-US" dirty="0"/>
              <a:t> data:</a:t>
            </a:r>
          </a:p>
          <a:p>
            <a:r>
              <a:rPr lang="en-US" dirty="0"/>
              <a:t>On disc?</a:t>
            </a:r>
          </a:p>
          <a:p>
            <a:r>
              <a:rPr lang="en-US" dirty="0"/>
              <a:t>In records?</a:t>
            </a:r>
          </a:p>
          <a:p>
            <a:r>
              <a:rPr lang="en-US" dirty="0"/>
              <a:t>In fields?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813E64C-5C31-6443-9BBB-E5F2050724D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4293877-D018-B245-B801-67F9C95FF030}"/>
              </a:ext>
            </a:extLst>
          </p:cNvPr>
          <p:cNvGrpSpPr/>
          <p:nvPr/>
        </p:nvGrpSpPr>
        <p:grpSpPr>
          <a:xfrm>
            <a:off x="6472239" y="1805487"/>
            <a:ext cx="4817084" cy="2943774"/>
            <a:chOff x="5364088" y="2420888"/>
            <a:chExt cx="2592288" cy="1584176"/>
          </a:xfrm>
        </p:grpSpPr>
        <p:sp>
          <p:nvSpPr>
            <p:cNvPr id="16" name="Right Triangle 15">
              <a:extLst>
                <a:ext uri="{FF2B5EF4-FFF2-40B4-BE49-F238E27FC236}">
                  <a16:creationId xmlns:a16="http://schemas.microsoft.com/office/drawing/2014/main" id="{48EE609C-EFB6-C345-AA18-4858EC6E5410}"/>
                </a:ext>
              </a:extLst>
            </p:cNvPr>
            <p:cNvSpPr/>
            <p:nvPr/>
          </p:nvSpPr>
          <p:spPr bwMode="auto">
            <a:xfrm>
              <a:off x="5508104" y="3645024"/>
              <a:ext cx="1008112" cy="72008"/>
            </a:xfrm>
            <a:prstGeom prst="rtTriangle">
              <a:avLst/>
            </a:prstGeom>
            <a:solidFill>
              <a:schemeClr val="bg1">
                <a:lumMod val="50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2F74D0B6-3C23-634C-A735-0C1DBA33645C}"/>
                </a:ext>
              </a:extLst>
            </p:cNvPr>
            <p:cNvSpPr/>
            <p:nvPr/>
          </p:nvSpPr>
          <p:spPr bwMode="auto">
            <a:xfrm>
              <a:off x="5796136" y="3284984"/>
              <a:ext cx="2160240" cy="720080"/>
            </a:xfrm>
            <a:prstGeom prst="ellipse">
              <a:avLst/>
            </a:prstGeom>
            <a:gradFill flip="none" rotWithShape="1">
              <a:gsLst>
                <a:gs pos="100000">
                  <a:schemeClr val="bg1">
                    <a:lumMod val="75000"/>
                  </a:schemeClr>
                </a:gs>
                <a:gs pos="0">
                  <a:schemeClr val="tx1">
                    <a:lumMod val="50000"/>
                  </a:schemeClr>
                </a:gs>
                <a:gs pos="12000">
                  <a:schemeClr val="tx1">
                    <a:lumMod val="50000"/>
                  </a:schemeClr>
                </a:gs>
                <a:gs pos="14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8" name="Right Triangle 17">
              <a:extLst>
                <a:ext uri="{FF2B5EF4-FFF2-40B4-BE49-F238E27FC236}">
                  <a16:creationId xmlns:a16="http://schemas.microsoft.com/office/drawing/2014/main" id="{A8A0B7C9-210A-AC46-9C46-C450229BB97D}"/>
                </a:ext>
              </a:extLst>
            </p:cNvPr>
            <p:cNvSpPr/>
            <p:nvPr/>
          </p:nvSpPr>
          <p:spPr bwMode="auto">
            <a:xfrm>
              <a:off x="5508104" y="3212976"/>
              <a:ext cx="1008112" cy="72008"/>
            </a:xfrm>
            <a:prstGeom prst="rtTriangle">
              <a:avLst/>
            </a:prstGeom>
            <a:solidFill>
              <a:schemeClr val="bg1">
                <a:lumMod val="50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8497361E-B1BD-B149-B282-DBEBCF59182E}"/>
                </a:ext>
              </a:extLst>
            </p:cNvPr>
            <p:cNvSpPr/>
            <p:nvPr/>
          </p:nvSpPr>
          <p:spPr bwMode="auto">
            <a:xfrm>
              <a:off x="5796136" y="2852936"/>
              <a:ext cx="2160240" cy="720080"/>
            </a:xfrm>
            <a:prstGeom prst="ellipse">
              <a:avLst/>
            </a:prstGeom>
            <a:gradFill flip="none" rotWithShape="1">
              <a:gsLst>
                <a:gs pos="100000">
                  <a:schemeClr val="bg1">
                    <a:lumMod val="75000"/>
                  </a:schemeClr>
                </a:gs>
                <a:gs pos="0">
                  <a:schemeClr val="tx1">
                    <a:lumMod val="50000"/>
                  </a:schemeClr>
                </a:gs>
                <a:gs pos="12000">
                  <a:schemeClr val="tx1">
                    <a:lumMod val="50000"/>
                  </a:schemeClr>
                </a:gs>
                <a:gs pos="14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0" name="Right Triangle 19">
              <a:extLst>
                <a:ext uri="{FF2B5EF4-FFF2-40B4-BE49-F238E27FC236}">
                  <a16:creationId xmlns:a16="http://schemas.microsoft.com/office/drawing/2014/main" id="{92238DBD-BD0B-3648-9941-A478ECE99964}"/>
                </a:ext>
              </a:extLst>
            </p:cNvPr>
            <p:cNvSpPr/>
            <p:nvPr/>
          </p:nvSpPr>
          <p:spPr bwMode="auto">
            <a:xfrm>
              <a:off x="5508104" y="2780928"/>
              <a:ext cx="1008112" cy="72008"/>
            </a:xfrm>
            <a:prstGeom prst="rtTriangle">
              <a:avLst/>
            </a:prstGeom>
            <a:solidFill>
              <a:schemeClr val="bg1">
                <a:lumMod val="50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5E8925D5-25D4-804A-AF93-A9E0CA71CFB8}"/>
                </a:ext>
              </a:extLst>
            </p:cNvPr>
            <p:cNvSpPr/>
            <p:nvPr/>
          </p:nvSpPr>
          <p:spPr bwMode="auto">
            <a:xfrm>
              <a:off x="5796136" y="2420888"/>
              <a:ext cx="2160240" cy="720080"/>
            </a:xfrm>
            <a:prstGeom prst="ellipse">
              <a:avLst/>
            </a:prstGeom>
            <a:gradFill flip="none" rotWithShape="1">
              <a:gsLst>
                <a:gs pos="100000">
                  <a:schemeClr val="bg1">
                    <a:lumMod val="75000"/>
                  </a:schemeClr>
                </a:gs>
                <a:gs pos="0">
                  <a:schemeClr val="tx1">
                    <a:lumMod val="50000"/>
                  </a:schemeClr>
                </a:gs>
                <a:gs pos="12000">
                  <a:schemeClr val="tx1">
                    <a:lumMod val="50000"/>
                  </a:schemeClr>
                </a:gs>
                <a:gs pos="14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2" name="Right Triangle 21">
              <a:extLst>
                <a:ext uri="{FF2B5EF4-FFF2-40B4-BE49-F238E27FC236}">
                  <a16:creationId xmlns:a16="http://schemas.microsoft.com/office/drawing/2014/main" id="{54C09746-49B3-994A-A0ED-08FF2BFE434F}"/>
                </a:ext>
              </a:extLst>
            </p:cNvPr>
            <p:cNvSpPr/>
            <p:nvPr/>
          </p:nvSpPr>
          <p:spPr bwMode="auto">
            <a:xfrm>
              <a:off x="5508104" y="2636912"/>
              <a:ext cx="1008112" cy="72008"/>
            </a:xfrm>
            <a:prstGeom prst="rtTriangle">
              <a:avLst/>
            </a:prstGeom>
            <a:solidFill>
              <a:schemeClr val="bg1">
                <a:lumMod val="50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3" name="Right Triangle 22">
              <a:extLst>
                <a:ext uri="{FF2B5EF4-FFF2-40B4-BE49-F238E27FC236}">
                  <a16:creationId xmlns:a16="http://schemas.microsoft.com/office/drawing/2014/main" id="{E8EEC240-AF71-9A40-9321-5CC8540334BA}"/>
                </a:ext>
              </a:extLst>
            </p:cNvPr>
            <p:cNvSpPr/>
            <p:nvPr/>
          </p:nvSpPr>
          <p:spPr bwMode="auto">
            <a:xfrm>
              <a:off x="5508104" y="3068960"/>
              <a:ext cx="1008112" cy="72008"/>
            </a:xfrm>
            <a:prstGeom prst="rtTriangle">
              <a:avLst/>
            </a:prstGeom>
            <a:solidFill>
              <a:schemeClr val="bg1">
                <a:lumMod val="50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4" name="Right Triangle 23">
              <a:extLst>
                <a:ext uri="{FF2B5EF4-FFF2-40B4-BE49-F238E27FC236}">
                  <a16:creationId xmlns:a16="http://schemas.microsoft.com/office/drawing/2014/main" id="{01E7F787-3EE3-914D-9D19-E1537B32537F}"/>
                </a:ext>
              </a:extLst>
            </p:cNvPr>
            <p:cNvSpPr/>
            <p:nvPr/>
          </p:nvSpPr>
          <p:spPr bwMode="auto">
            <a:xfrm>
              <a:off x="5508104" y="3501008"/>
              <a:ext cx="1008112" cy="72008"/>
            </a:xfrm>
            <a:prstGeom prst="rtTriangle">
              <a:avLst/>
            </a:prstGeom>
            <a:solidFill>
              <a:schemeClr val="bg1">
                <a:lumMod val="50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B1C34A9-FACD-2D47-A778-C85D1FA04140}"/>
                </a:ext>
              </a:extLst>
            </p:cNvPr>
            <p:cNvSpPr/>
            <p:nvPr/>
          </p:nvSpPr>
          <p:spPr bwMode="auto">
            <a:xfrm>
              <a:off x="5364088" y="2636912"/>
              <a:ext cx="144016" cy="1080120"/>
            </a:xfrm>
            <a:prstGeom prst="rect">
              <a:avLst/>
            </a:prstGeom>
            <a:solidFill>
              <a:srgbClr val="7F7F7F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315857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 Structures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can we improve the speed of access to data in a DBMS?</a:t>
            </a:r>
          </a:p>
          <a:p>
            <a:r>
              <a:rPr lang="en-US" dirty="0"/>
              <a:t>Indexes, hash tables, B-trees</a:t>
            </a:r>
          </a:p>
        </p:txBody>
      </p:sp>
      <p:sp>
        <p:nvSpPr>
          <p:cNvPr id="99" name="Text Placeholder 98">
            <a:extLst>
              <a:ext uri="{FF2B5EF4-FFF2-40B4-BE49-F238E27FC236}">
                <a16:creationId xmlns:a16="http://schemas.microsoft.com/office/drawing/2014/main" id="{B3795DF3-BE14-8745-BB7E-64EDA6D444D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9422223" y="1777257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9422223" y="2065289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9422223" y="2497337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9854271" y="177725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9854271" y="206528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9854271" y="249733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9422223" y="2794075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9422223" y="3217417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9422223" y="3505449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9854271" y="2794125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9854271" y="321741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9854271" y="350544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9422223" y="3937497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9422223" y="4225529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9422223" y="4648871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9854271" y="393749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9854271" y="422552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9854271" y="4648871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9422223" y="4945609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9422223" y="5377657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9422223" y="5665689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9854271" y="494560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9854271" y="537765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9854271" y="566568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9431229" y="1777257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9431229" y="2497337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9431229" y="3217417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9431229" y="3937497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9431229" y="4657577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9431229" y="5377657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8144091" y="1776885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8144091" y="2064917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8144091" y="2352949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8576139" y="1777257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8576139" y="2064867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8576139" y="2352899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8144091" y="264098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8144091" y="2929013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8576139" y="2640931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8576139" y="2928963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8144091" y="3361433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8144091" y="3649465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8144091" y="3937497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8576139" y="3361805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8576139" y="3649415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8576139" y="3937447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8144091" y="4225529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8144091" y="451356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8576139" y="4225479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8576139" y="4513511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8144091" y="4945609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8144091" y="523364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8144091" y="5521673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8576139" y="4945981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8576139" y="5233591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8576139" y="5521623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8144091" y="5809705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8144091" y="6097737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63" name="Rectangle 62"/>
          <p:cNvSpPr/>
          <p:nvPr/>
        </p:nvSpPr>
        <p:spPr bwMode="auto">
          <a:xfrm>
            <a:off x="8576139" y="5809655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8576139" y="6097687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65" name="Straight Arrow Connector 64"/>
          <p:cNvCxnSpPr>
            <a:stCxn id="38" idx="3"/>
            <a:endCxn id="7" idx="1"/>
          </p:cNvCxnSpPr>
          <p:nvPr/>
        </p:nvCxnSpPr>
        <p:spPr bwMode="auto">
          <a:xfrm>
            <a:off x="8864171" y="1921274"/>
            <a:ext cx="558052" cy="72005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6" name="Straight Arrow Connector 65"/>
          <p:cNvCxnSpPr>
            <a:stCxn id="39" idx="3"/>
            <a:endCxn id="5" idx="1"/>
          </p:cNvCxnSpPr>
          <p:nvPr/>
        </p:nvCxnSpPr>
        <p:spPr bwMode="auto">
          <a:xfrm flipV="1">
            <a:off x="8864171" y="1921249"/>
            <a:ext cx="558052" cy="28763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7" name="Straight Arrow Connector 66"/>
          <p:cNvCxnSpPr>
            <a:stCxn id="40" idx="3"/>
            <a:endCxn id="25" idx="1"/>
          </p:cNvCxnSpPr>
          <p:nvPr/>
        </p:nvCxnSpPr>
        <p:spPr bwMode="auto">
          <a:xfrm>
            <a:off x="8864171" y="2496915"/>
            <a:ext cx="558052" cy="331279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Straight Arrow Connector 67"/>
          <p:cNvCxnSpPr>
            <a:stCxn id="43" idx="3"/>
            <a:endCxn id="6" idx="1"/>
          </p:cNvCxnSpPr>
          <p:nvPr/>
        </p:nvCxnSpPr>
        <p:spPr bwMode="auto">
          <a:xfrm flipV="1">
            <a:off x="8864171" y="2209281"/>
            <a:ext cx="558052" cy="57566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9" name="Straight Arrow Connector 68"/>
          <p:cNvCxnSpPr>
            <a:stCxn id="44" idx="3"/>
            <a:endCxn id="13" idx="1"/>
          </p:cNvCxnSpPr>
          <p:nvPr/>
        </p:nvCxnSpPr>
        <p:spPr bwMode="auto">
          <a:xfrm>
            <a:off x="8864171" y="3072980"/>
            <a:ext cx="558052" cy="57646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0" name="Straight Arrow Connector 69"/>
          <p:cNvCxnSpPr>
            <a:stCxn id="48" idx="3"/>
            <a:endCxn id="17" idx="1"/>
          </p:cNvCxnSpPr>
          <p:nvPr/>
        </p:nvCxnSpPr>
        <p:spPr bwMode="auto">
          <a:xfrm>
            <a:off x="8864171" y="3505821"/>
            <a:ext cx="558052" cy="5756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stCxn id="49" idx="3"/>
            <a:endCxn id="12" idx="1"/>
          </p:cNvCxnSpPr>
          <p:nvPr/>
        </p:nvCxnSpPr>
        <p:spPr bwMode="auto">
          <a:xfrm flipV="1">
            <a:off x="8864171" y="3361409"/>
            <a:ext cx="558052" cy="43202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2" name="Straight Arrow Connector 71"/>
          <p:cNvCxnSpPr>
            <a:stCxn id="50" idx="3"/>
            <a:endCxn id="11" idx="1"/>
          </p:cNvCxnSpPr>
          <p:nvPr/>
        </p:nvCxnSpPr>
        <p:spPr bwMode="auto">
          <a:xfrm flipV="1">
            <a:off x="8864171" y="2938117"/>
            <a:ext cx="558052" cy="11433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3" name="Straight Arrow Connector 72"/>
          <p:cNvCxnSpPr>
            <a:stCxn id="53" idx="3"/>
            <a:endCxn id="19" idx="1"/>
          </p:cNvCxnSpPr>
          <p:nvPr/>
        </p:nvCxnSpPr>
        <p:spPr bwMode="auto">
          <a:xfrm>
            <a:off x="8864171" y="4369495"/>
            <a:ext cx="558052" cy="4233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4" name="Straight Arrow Connector 73"/>
          <p:cNvCxnSpPr>
            <a:stCxn id="54" idx="3"/>
            <a:endCxn id="18" idx="1"/>
          </p:cNvCxnSpPr>
          <p:nvPr/>
        </p:nvCxnSpPr>
        <p:spPr bwMode="auto">
          <a:xfrm flipV="1">
            <a:off x="8864171" y="4369545"/>
            <a:ext cx="558052" cy="2879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5" name="Straight Arrow Connector 74"/>
          <p:cNvCxnSpPr>
            <a:stCxn id="58" idx="3"/>
            <a:endCxn id="24" idx="1"/>
          </p:cNvCxnSpPr>
          <p:nvPr/>
        </p:nvCxnSpPr>
        <p:spPr bwMode="auto">
          <a:xfrm>
            <a:off x="8864171" y="5089997"/>
            <a:ext cx="558052" cy="4316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>
            <a:stCxn id="59" idx="3"/>
            <a:endCxn id="23" idx="1"/>
          </p:cNvCxnSpPr>
          <p:nvPr/>
        </p:nvCxnSpPr>
        <p:spPr bwMode="auto">
          <a:xfrm flipV="1">
            <a:off x="8864171" y="5089625"/>
            <a:ext cx="558052" cy="2879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7" name="Curved Connector 76"/>
          <p:cNvCxnSpPr>
            <a:stCxn id="60" idx="3"/>
          </p:cNvCxnSpPr>
          <p:nvPr/>
        </p:nvCxnSpPr>
        <p:spPr bwMode="auto">
          <a:xfrm>
            <a:off x="8864171" y="5665639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8" name="Curved Connector 77"/>
          <p:cNvCxnSpPr>
            <a:stCxn id="63" idx="3"/>
          </p:cNvCxnSpPr>
          <p:nvPr/>
        </p:nvCxnSpPr>
        <p:spPr bwMode="auto">
          <a:xfrm>
            <a:off x="8864171" y="5953671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9" name="Curved Connector 78"/>
          <p:cNvCxnSpPr>
            <a:stCxn id="64" idx="3"/>
          </p:cNvCxnSpPr>
          <p:nvPr/>
        </p:nvCxnSpPr>
        <p:spPr bwMode="auto">
          <a:xfrm>
            <a:off x="8864171" y="6241703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0" name="Rectangle 79"/>
          <p:cNvSpPr/>
          <p:nvPr/>
        </p:nvSpPr>
        <p:spPr bwMode="auto">
          <a:xfrm>
            <a:off x="8144091" y="1776835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8144091" y="3361433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8144091" y="4945609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6847947" y="1776885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6847947" y="2064917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85" name="Rectangle 84"/>
          <p:cNvSpPr/>
          <p:nvPr/>
        </p:nvSpPr>
        <p:spPr bwMode="auto">
          <a:xfrm>
            <a:off x="6847947" y="2352949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7279995" y="1777257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7279995" y="2064867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7279995" y="2352899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6847947" y="264098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0" name="Rectangle 89"/>
          <p:cNvSpPr/>
          <p:nvPr/>
        </p:nvSpPr>
        <p:spPr bwMode="auto">
          <a:xfrm>
            <a:off x="6847947" y="2929013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1" name="Rectangle 90"/>
          <p:cNvSpPr/>
          <p:nvPr/>
        </p:nvSpPr>
        <p:spPr bwMode="auto">
          <a:xfrm>
            <a:off x="7279995" y="2640931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7279995" y="2928963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6847947" y="1776835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94" name="Straight Arrow Connector 93"/>
          <p:cNvCxnSpPr>
            <a:stCxn id="86" idx="3"/>
          </p:cNvCxnSpPr>
          <p:nvPr/>
        </p:nvCxnSpPr>
        <p:spPr bwMode="auto">
          <a:xfrm flipV="1">
            <a:off x="7568027" y="1920877"/>
            <a:ext cx="576064" cy="3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>
            <a:stCxn id="87" idx="3"/>
          </p:cNvCxnSpPr>
          <p:nvPr/>
        </p:nvCxnSpPr>
        <p:spPr bwMode="auto">
          <a:xfrm>
            <a:off x="7568027" y="2208884"/>
            <a:ext cx="576064" cy="129654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Curved Connector 95"/>
          <p:cNvCxnSpPr>
            <a:stCxn id="91" idx="3"/>
          </p:cNvCxnSpPr>
          <p:nvPr/>
        </p:nvCxnSpPr>
        <p:spPr bwMode="auto">
          <a:xfrm>
            <a:off x="7568027" y="2784947"/>
            <a:ext cx="216024" cy="432520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Curved Connector 96"/>
          <p:cNvCxnSpPr>
            <a:stCxn id="92" idx="3"/>
          </p:cNvCxnSpPr>
          <p:nvPr/>
        </p:nvCxnSpPr>
        <p:spPr bwMode="auto">
          <a:xfrm>
            <a:off x="7568027" y="3072979"/>
            <a:ext cx="216024" cy="50452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88" idx="3"/>
            <a:endCxn id="55" idx="1"/>
          </p:cNvCxnSpPr>
          <p:nvPr/>
        </p:nvCxnSpPr>
        <p:spPr bwMode="auto">
          <a:xfrm>
            <a:off x="7568027" y="2496916"/>
            <a:ext cx="576064" cy="25926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0891949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Multidimensional Access Structures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do we improve the speed of access to multidimensional data in a DBMS?</a:t>
            </a:r>
          </a:p>
        </p:txBody>
      </p:sp>
      <p:sp>
        <p:nvSpPr>
          <p:cNvPr id="100" name="Text Placeholder 99">
            <a:extLst>
              <a:ext uri="{FF2B5EF4-FFF2-40B4-BE49-F238E27FC236}">
                <a16:creationId xmlns:a16="http://schemas.microsoft.com/office/drawing/2014/main" id="{26976B23-022F-464A-90A0-6FB1FB10BBD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" name="Group 193"/>
          <p:cNvGrpSpPr>
            <a:grpSpLocks/>
          </p:cNvGrpSpPr>
          <p:nvPr/>
        </p:nvGrpSpPr>
        <p:grpSpPr bwMode="auto">
          <a:xfrm>
            <a:off x="7105523" y="1773238"/>
            <a:ext cx="3592550" cy="3592550"/>
            <a:chOff x="720" y="288"/>
            <a:chExt cx="1536" cy="1536"/>
          </a:xfrm>
        </p:grpSpPr>
        <p:sp>
          <p:nvSpPr>
            <p:cNvPr id="6" name="Rectangle 194"/>
            <p:cNvSpPr>
              <a:spLocks noChangeArrowheads="1"/>
            </p:cNvSpPr>
            <p:nvPr/>
          </p:nvSpPr>
          <p:spPr bwMode="auto">
            <a:xfrm>
              <a:off x="720" y="288"/>
              <a:ext cx="1536" cy="15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195"/>
            <p:cNvGrpSpPr>
              <a:grpSpLocks/>
            </p:cNvGrpSpPr>
            <p:nvPr/>
          </p:nvGrpSpPr>
          <p:grpSpPr bwMode="auto">
            <a:xfrm>
              <a:off x="720" y="288"/>
              <a:ext cx="1536" cy="1536"/>
              <a:chOff x="720" y="288"/>
              <a:chExt cx="1536" cy="1536"/>
            </a:xfrm>
          </p:grpSpPr>
          <p:grpSp>
            <p:nvGrpSpPr>
              <p:cNvPr id="8" name="Group 196"/>
              <p:cNvGrpSpPr>
                <a:grpSpLocks/>
              </p:cNvGrpSpPr>
              <p:nvPr/>
            </p:nvGrpSpPr>
            <p:grpSpPr bwMode="auto">
              <a:xfrm>
                <a:off x="720" y="288"/>
                <a:ext cx="1536" cy="1536"/>
                <a:chOff x="1200" y="624"/>
                <a:chExt cx="1536" cy="1536"/>
              </a:xfrm>
            </p:grpSpPr>
            <p:grpSp>
              <p:nvGrpSpPr>
                <p:cNvPr id="10" name="Group 197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1536" cy="3072"/>
                </a:xfrm>
              </p:grpSpPr>
              <p:sp>
                <p:nvSpPr>
                  <p:cNvPr id="29" name="Line 19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" name="Line 199"/>
                  <p:cNvSpPr>
                    <a:spLocks noChangeShapeType="1"/>
                  </p:cNvSpPr>
                  <p:nvPr/>
                </p:nvSpPr>
                <p:spPr bwMode="auto">
                  <a:xfrm>
                    <a:off x="129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" name="Line 200"/>
                  <p:cNvSpPr>
                    <a:spLocks noChangeShapeType="1"/>
                  </p:cNvSpPr>
                  <p:nvPr/>
                </p:nvSpPr>
                <p:spPr bwMode="auto">
                  <a:xfrm>
                    <a:off x="139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2" name="Line 201"/>
                  <p:cNvSpPr>
                    <a:spLocks noChangeShapeType="1"/>
                  </p:cNvSpPr>
                  <p:nvPr/>
                </p:nvSpPr>
                <p:spPr bwMode="auto">
                  <a:xfrm>
                    <a:off x="148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" name="Line 202"/>
                  <p:cNvSpPr>
                    <a:spLocks noChangeShapeType="1"/>
                  </p:cNvSpPr>
                  <p:nvPr/>
                </p:nvSpPr>
                <p:spPr bwMode="auto">
                  <a:xfrm>
                    <a:off x="158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4" name="Line 203"/>
                  <p:cNvSpPr>
                    <a:spLocks noChangeShapeType="1"/>
                  </p:cNvSpPr>
                  <p:nvPr/>
                </p:nvSpPr>
                <p:spPr bwMode="auto">
                  <a:xfrm>
                    <a:off x="168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5" name="Line 204"/>
                  <p:cNvSpPr>
                    <a:spLocks noChangeShapeType="1"/>
                  </p:cNvSpPr>
                  <p:nvPr/>
                </p:nvSpPr>
                <p:spPr bwMode="auto">
                  <a:xfrm>
                    <a:off x="177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" name="Line 205"/>
                  <p:cNvSpPr>
                    <a:spLocks noChangeShapeType="1"/>
                  </p:cNvSpPr>
                  <p:nvPr/>
                </p:nvSpPr>
                <p:spPr bwMode="auto">
                  <a:xfrm>
                    <a:off x="187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" name="Line 206"/>
                  <p:cNvSpPr>
                    <a:spLocks noChangeShapeType="1"/>
                  </p:cNvSpPr>
                  <p:nvPr/>
                </p:nvSpPr>
                <p:spPr bwMode="auto">
                  <a:xfrm>
                    <a:off x="196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8" name="Line 207"/>
                  <p:cNvSpPr>
                    <a:spLocks noChangeShapeType="1"/>
                  </p:cNvSpPr>
                  <p:nvPr/>
                </p:nvSpPr>
                <p:spPr bwMode="auto">
                  <a:xfrm>
                    <a:off x="206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" name="Line 208"/>
                  <p:cNvSpPr>
                    <a:spLocks noChangeShapeType="1"/>
                  </p:cNvSpPr>
                  <p:nvPr/>
                </p:nvSpPr>
                <p:spPr bwMode="auto">
                  <a:xfrm>
                    <a:off x="216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" name="Line 209"/>
                  <p:cNvSpPr>
                    <a:spLocks noChangeShapeType="1"/>
                  </p:cNvSpPr>
                  <p:nvPr/>
                </p:nvSpPr>
                <p:spPr bwMode="auto">
                  <a:xfrm>
                    <a:off x="225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" name="Line 210"/>
                  <p:cNvSpPr>
                    <a:spLocks noChangeShapeType="1"/>
                  </p:cNvSpPr>
                  <p:nvPr/>
                </p:nvSpPr>
                <p:spPr bwMode="auto">
                  <a:xfrm>
                    <a:off x="235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" name="Line 211"/>
                  <p:cNvSpPr>
                    <a:spLocks noChangeShapeType="1"/>
                  </p:cNvSpPr>
                  <p:nvPr/>
                </p:nvSpPr>
                <p:spPr bwMode="auto">
                  <a:xfrm>
                    <a:off x="244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3" name="Line 212"/>
                  <p:cNvSpPr>
                    <a:spLocks noChangeShapeType="1"/>
                  </p:cNvSpPr>
                  <p:nvPr/>
                </p:nvSpPr>
                <p:spPr bwMode="auto">
                  <a:xfrm>
                    <a:off x="254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" name="Line 213"/>
                  <p:cNvSpPr>
                    <a:spLocks noChangeShapeType="1"/>
                  </p:cNvSpPr>
                  <p:nvPr/>
                </p:nvSpPr>
                <p:spPr bwMode="auto">
                  <a:xfrm>
                    <a:off x="264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5" name="Line 214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1" name="Group 215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3072" cy="1536"/>
                </a:xfrm>
              </p:grpSpPr>
              <p:sp>
                <p:nvSpPr>
                  <p:cNvPr id="12" name="Line 21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" name="Line 21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72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" name="Line 21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81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" name="Line 21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91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" name="Line 22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00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" name="Line 22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10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8" name="Line 22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0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9" name="Line 223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9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" name="Line 224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39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1" name="Line 225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48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" name="Line 22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58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" name="Line 22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68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" name="Line 22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77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" name="Line 22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87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6" name="Line 23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96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" name="Line 23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06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8" name="Line 23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16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" name="Freeform 233"/>
              <p:cNvSpPr>
                <a:spLocks/>
              </p:cNvSpPr>
              <p:nvPr/>
            </p:nvSpPr>
            <p:spPr bwMode="auto">
              <a:xfrm>
                <a:off x="768" y="336"/>
                <a:ext cx="1440" cy="1440"/>
              </a:xfrm>
              <a:custGeom>
                <a:avLst/>
                <a:gdLst>
                  <a:gd name="T0" fmla="*/ 192 w 1440"/>
                  <a:gd name="T1" fmla="*/ 0 h 1440"/>
                  <a:gd name="T2" fmla="*/ 96 w 1440"/>
                  <a:gd name="T3" fmla="*/ 192 h 1440"/>
                  <a:gd name="T4" fmla="*/ 192 w 1440"/>
                  <a:gd name="T5" fmla="*/ 288 h 1440"/>
                  <a:gd name="T6" fmla="*/ 480 w 1440"/>
                  <a:gd name="T7" fmla="*/ 96 h 1440"/>
                  <a:gd name="T8" fmla="*/ 384 w 1440"/>
                  <a:gd name="T9" fmla="*/ 192 h 1440"/>
                  <a:gd name="T10" fmla="*/ 672 w 1440"/>
                  <a:gd name="T11" fmla="*/ 192 h 1440"/>
                  <a:gd name="T12" fmla="*/ 0 w 1440"/>
                  <a:gd name="T13" fmla="*/ 480 h 1440"/>
                  <a:gd name="T14" fmla="*/ 288 w 1440"/>
                  <a:gd name="T15" fmla="*/ 480 h 1440"/>
                  <a:gd name="T16" fmla="*/ 192 w 1440"/>
                  <a:gd name="T17" fmla="*/ 576 h 1440"/>
                  <a:gd name="T18" fmla="*/ 480 w 1440"/>
                  <a:gd name="T19" fmla="*/ 384 h 1440"/>
                  <a:gd name="T20" fmla="*/ 576 w 1440"/>
                  <a:gd name="T21" fmla="*/ 480 h 1440"/>
                  <a:gd name="T22" fmla="*/ 480 w 1440"/>
                  <a:gd name="T23" fmla="*/ 672 h 1440"/>
                  <a:gd name="T24" fmla="*/ 768 w 1440"/>
                  <a:gd name="T25" fmla="*/ 0 h 1440"/>
                  <a:gd name="T26" fmla="*/ 1056 w 1440"/>
                  <a:gd name="T27" fmla="*/ 0 h 1440"/>
                  <a:gd name="T28" fmla="*/ 768 w 1440"/>
                  <a:gd name="T29" fmla="*/ 288 h 1440"/>
                  <a:gd name="T30" fmla="*/ 1056 w 1440"/>
                  <a:gd name="T31" fmla="*/ 288 h 1440"/>
                  <a:gd name="T32" fmla="*/ 1344 w 1440"/>
                  <a:gd name="T33" fmla="*/ 0 h 1440"/>
                  <a:gd name="T34" fmla="*/ 1248 w 1440"/>
                  <a:gd name="T35" fmla="*/ 192 h 1440"/>
                  <a:gd name="T36" fmla="*/ 1344 w 1440"/>
                  <a:gd name="T37" fmla="*/ 288 h 1440"/>
                  <a:gd name="T38" fmla="*/ 864 w 1440"/>
                  <a:gd name="T39" fmla="*/ 480 h 1440"/>
                  <a:gd name="T40" fmla="*/ 768 w 1440"/>
                  <a:gd name="T41" fmla="*/ 576 h 1440"/>
                  <a:gd name="T42" fmla="*/ 1056 w 1440"/>
                  <a:gd name="T43" fmla="*/ 576 h 1440"/>
                  <a:gd name="T44" fmla="*/ 1152 w 1440"/>
                  <a:gd name="T45" fmla="*/ 480 h 1440"/>
                  <a:gd name="T46" fmla="*/ 1440 w 1440"/>
                  <a:gd name="T47" fmla="*/ 480 h 1440"/>
                  <a:gd name="T48" fmla="*/ 1344 w 1440"/>
                  <a:gd name="T49" fmla="*/ 576 h 1440"/>
                  <a:gd name="T50" fmla="*/ 96 w 1440"/>
                  <a:gd name="T51" fmla="*/ 768 h 1440"/>
                  <a:gd name="T52" fmla="*/ 192 w 1440"/>
                  <a:gd name="T53" fmla="*/ 864 h 1440"/>
                  <a:gd name="T54" fmla="*/ 96 w 1440"/>
                  <a:gd name="T55" fmla="*/ 1056 h 1440"/>
                  <a:gd name="T56" fmla="*/ 384 w 1440"/>
                  <a:gd name="T57" fmla="*/ 768 h 1440"/>
                  <a:gd name="T58" fmla="*/ 672 w 1440"/>
                  <a:gd name="T59" fmla="*/ 768 h 1440"/>
                  <a:gd name="T60" fmla="*/ 384 w 1440"/>
                  <a:gd name="T61" fmla="*/ 1056 h 1440"/>
                  <a:gd name="T62" fmla="*/ 672 w 1440"/>
                  <a:gd name="T63" fmla="*/ 1056 h 1440"/>
                  <a:gd name="T64" fmla="*/ 192 w 1440"/>
                  <a:gd name="T65" fmla="*/ 1152 h 1440"/>
                  <a:gd name="T66" fmla="*/ 96 w 1440"/>
                  <a:gd name="T67" fmla="*/ 1344 h 1440"/>
                  <a:gd name="T68" fmla="*/ 192 w 1440"/>
                  <a:gd name="T69" fmla="*/ 1440 h 1440"/>
                  <a:gd name="T70" fmla="*/ 480 w 1440"/>
                  <a:gd name="T71" fmla="*/ 1248 h 1440"/>
                  <a:gd name="T72" fmla="*/ 384 w 1440"/>
                  <a:gd name="T73" fmla="*/ 1344 h 1440"/>
                  <a:gd name="T74" fmla="*/ 672 w 1440"/>
                  <a:gd name="T75" fmla="*/ 1344 h 1440"/>
                  <a:gd name="T76" fmla="*/ 768 w 1440"/>
                  <a:gd name="T77" fmla="*/ 864 h 1440"/>
                  <a:gd name="T78" fmla="*/ 1056 w 1440"/>
                  <a:gd name="T79" fmla="*/ 864 h 1440"/>
                  <a:gd name="T80" fmla="*/ 960 w 1440"/>
                  <a:gd name="T81" fmla="*/ 960 h 1440"/>
                  <a:gd name="T82" fmla="*/ 1248 w 1440"/>
                  <a:gd name="T83" fmla="*/ 768 h 1440"/>
                  <a:gd name="T84" fmla="*/ 1344 w 1440"/>
                  <a:gd name="T85" fmla="*/ 864 h 1440"/>
                  <a:gd name="T86" fmla="*/ 1248 w 1440"/>
                  <a:gd name="T87" fmla="*/ 1056 h 1440"/>
                  <a:gd name="T88" fmla="*/ 768 w 1440"/>
                  <a:gd name="T89" fmla="*/ 1152 h 1440"/>
                  <a:gd name="T90" fmla="*/ 1056 w 1440"/>
                  <a:gd name="T91" fmla="*/ 1152 h 1440"/>
                  <a:gd name="T92" fmla="*/ 768 w 1440"/>
                  <a:gd name="T93" fmla="*/ 1440 h 1440"/>
                  <a:gd name="T94" fmla="*/ 1056 w 1440"/>
                  <a:gd name="T95" fmla="*/ 1440 h 1440"/>
                  <a:gd name="T96" fmla="*/ 1344 w 1440"/>
                  <a:gd name="T97" fmla="*/ 1152 h 1440"/>
                  <a:gd name="T98" fmla="*/ 1248 w 1440"/>
                  <a:gd name="T99" fmla="*/ 1344 h 1440"/>
                  <a:gd name="T100" fmla="*/ 1344 w 1440"/>
                  <a:gd name="T101" fmla="*/ 1440 h 1440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440"/>
                  <a:gd name="T154" fmla="*/ 0 h 1440"/>
                  <a:gd name="T155" fmla="*/ 1440 w 1440"/>
                  <a:gd name="T156" fmla="*/ 1440 h 1440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440" h="1440">
                    <a:moveTo>
                      <a:pt x="0" y="0"/>
                    </a:moveTo>
                    <a:lnTo>
                      <a:pt x="96" y="0"/>
                    </a:lnTo>
                    <a:lnTo>
                      <a:pt x="0" y="96"/>
                    </a:lnTo>
                    <a:lnTo>
                      <a:pt x="96" y="96"/>
                    </a:lnTo>
                    <a:lnTo>
                      <a:pt x="192" y="0"/>
                    </a:lnTo>
                    <a:lnTo>
                      <a:pt x="288" y="0"/>
                    </a:lnTo>
                    <a:lnTo>
                      <a:pt x="192" y="96"/>
                    </a:lnTo>
                    <a:lnTo>
                      <a:pt x="288" y="96"/>
                    </a:lnTo>
                    <a:lnTo>
                      <a:pt x="0" y="192"/>
                    </a:lnTo>
                    <a:lnTo>
                      <a:pt x="96" y="192"/>
                    </a:lnTo>
                    <a:lnTo>
                      <a:pt x="0" y="288"/>
                    </a:lnTo>
                    <a:lnTo>
                      <a:pt x="96" y="288"/>
                    </a:lnTo>
                    <a:lnTo>
                      <a:pt x="192" y="192"/>
                    </a:lnTo>
                    <a:lnTo>
                      <a:pt x="288" y="192"/>
                    </a:lnTo>
                    <a:lnTo>
                      <a:pt x="192" y="288"/>
                    </a:lnTo>
                    <a:lnTo>
                      <a:pt x="288" y="288"/>
                    </a:lnTo>
                    <a:lnTo>
                      <a:pt x="384" y="0"/>
                    </a:lnTo>
                    <a:lnTo>
                      <a:pt x="480" y="0"/>
                    </a:lnTo>
                    <a:lnTo>
                      <a:pt x="384" y="96"/>
                    </a:lnTo>
                    <a:lnTo>
                      <a:pt x="480" y="96"/>
                    </a:lnTo>
                    <a:lnTo>
                      <a:pt x="576" y="0"/>
                    </a:lnTo>
                    <a:lnTo>
                      <a:pt x="672" y="0"/>
                    </a:lnTo>
                    <a:lnTo>
                      <a:pt x="576" y="96"/>
                    </a:lnTo>
                    <a:lnTo>
                      <a:pt x="672" y="96"/>
                    </a:lnTo>
                    <a:lnTo>
                      <a:pt x="384" y="192"/>
                    </a:lnTo>
                    <a:lnTo>
                      <a:pt x="480" y="192"/>
                    </a:lnTo>
                    <a:lnTo>
                      <a:pt x="384" y="288"/>
                    </a:lnTo>
                    <a:lnTo>
                      <a:pt x="480" y="288"/>
                    </a:lnTo>
                    <a:lnTo>
                      <a:pt x="576" y="192"/>
                    </a:lnTo>
                    <a:lnTo>
                      <a:pt x="672" y="192"/>
                    </a:lnTo>
                    <a:lnTo>
                      <a:pt x="576" y="288"/>
                    </a:lnTo>
                    <a:lnTo>
                      <a:pt x="672" y="288"/>
                    </a:lnTo>
                    <a:lnTo>
                      <a:pt x="0" y="384"/>
                    </a:lnTo>
                    <a:lnTo>
                      <a:pt x="96" y="384"/>
                    </a:lnTo>
                    <a:lnTo>
                      <a:pt x="0" y="480"/>
                    </a:lnTo>
                    <a:lnTo>
                      <a:pt x="96" y="480"/>
                    </a:lnTo>
                    <a:lnTo>
                      <a:pt x="192" y="384"/>
                    </a:lnTo>
                    <a:lnTo>
                      <a:pt x="288" y="384"/>
                    </a:lnTo>
                    <a:lnTo>
                      <a:pt x="192" y="480"/>
                    </a:lnTo>
                    <a:lnTo>
                      <a:pt x="288" y="480"/>
                    </a:lnTo>
                    <a:lnTo>
                      <a:pt x="0" y="576"/>
                    </a:lnTo>
                    <a:lnTo>
                      <a:pt x="96" y="576"/>
                    </a:lnTo>
                    <a:lnTo>
                      <a:pt x="0" y="672"/>
                    </a:lnTo>
                    <a:lnTo>
                      <a:pt x="96" y="672"/>
                    </a:lnTo>
                    <a:lnTo>
                      <a:pt x="192" y="576"/>
                    </a:lnTo>
                    <a:lnTo>
                      <a:pt x="288" y="576"/>
                    </a:lnTo>
                    <a:lnTo>
                      <a:pt x="192" y="672"/>
                    </a:lnTo>
                    <a:lnTo>
                      <a:pt x="288" y="672"/>
                    </a:lnTo>
                    <a:lnTo>
                      <a:pt x="384" y="384"/>
                    </a:lnTo>
                    <a:lnTo>
                      <a:pt x="480" y="384"/>
                    </a:lnTo>
                    <a:lnTo>
                      <a:pt x="384" y="480"/>
                    </a:lnTo>
                    <a:lnTo>
                      <a:pt x="480" y="480"/>
                    </a:lnTo>
                    <a:lnTo>
                      <a:pt x="576" y="384"/>
                    </a:lnTo>
                    <a:lnTo>
                      <a:pt x="672" y="384"/>
                    </a:lnTo>
                    <a:lnTo>
                      <a:pt x="576" y="480"/>
                    </a:lnTo>
                    <a:lnTo>
                      <a:pt x="672" y="480"/>
                    </a:lnTo>
                    <a:lnTo>
                      <a:pt x="384" y="576"/>
                    </a:lnTo>
                    <a:lnTo>
                      <a:pt x="480" y="576"/>
                    </a:lnTo>
                    <a:lnTo>
                      <a:pt x="384" y="672"/>
                    </a:lnTo>
                    <a:lnTo>
                      <a:pt x="480" y="672"/>
                    </a:lnTo>
                    <a:lnTo>
                      <a:pt x="576" y="576"/>
                    </a:lnTo>
                    <a:lnTo>
                      <a:pt x="672" y="576"/>
                    </a:lnTo>
                    <a:lnTo>
                      <a:pt x="576" y="672"/>
                    </a:lnTo>
                    <a:lnTo>
                      <a:pt x="672" y="672"/>
                    </a:lnTo>
                    <a:lnTo>
                      <a:pt x="768" y="0"/>
                    </a:lnTo>
                    <a:lnTo>
                      <a:pt x="864" y="0"/>
                    </a:lnTo>
                    <a:lnTo>
                      <a:pt x="768" y="96"/>
                    </a:lnTo>
                    <a:lnTo>
                      <a:pt x="864" y="96"/>
                    </a:lnTo>
                    <a:lnTo>
                      <a:pt x="960" y="0"/>
                    </a:lnTo>
                    <a:lnTo>
                      <a:pt x="1056" y="0"/>
                    </a:lnTo>
                    <a:lnTo>
                      <a:pt x="960" y="96"/>
                    </a:lnTo>
                    <a:lnTo>
                      <a:pt x="1056" y="96"/>
                    </a:lnTo>
                    <a:lnTo>
                      <a:pt x="768" y="192"/>
                    </a:lnTo>
                    <a:lnTo>
                      <a:pt x="864" y="192"/>
                    </a:lnTo>
                    <a:lnTo>
                      <a:pt x="768" y="288"/>
                    </a:lnTo>
                    <a:lnTo>
                      <a:pt x="864" y="288"/>
                    </a:lnTo>
                    <a:lnTo>
                      <a:pt x="960" y="192"/>
                    </a:lnTo>
                    <a:lnTo>
                      <a:pt x="1056" y="192"/>
                    </a:lnTo>
                    <a:lnTo>
                      <a:pt x="960" y="288"/>
                    </a:lnTo>
                    <a:lnTo>
                      <a:pt x="1056" y="288"/>
                    </a:lnTo>
                    <a:lnTo>
                      <a:pt x="1152" y="0"/>
                    </a:lnTo>
                    <a:lnTo>
                      <a:pt x="1248" y="0"/>
                    </a:lnTo>
                    <a:lnTo>
                      <a:pt x="1152" y="96"/>
                    </a:lnTo>
                    <a:lnTo>
                      <a:pt x="1248" y="96"/>
                    </a:lnTo>
                    <a:lnTo>
                      <a:pt x="1344" y="0"/>
                    </a:lnTo>
                    <a:lnTo>
                      <a:pt x="1440" y="0"/>
                    </a:lnTo>
                    <a:lnTo>
                      <a:pt x="1344" y="96"/>
                    </a:lnTo>
                    <a:lnTo>
                      <a:pt x="1440" y="96"/>
                    </a:lnTo>
                    <a:lnTo>
                      <a:pt x="1152" y="192"/>
                    </a:lnTo>
                    <a:lnTo>
                      <a:pt x="1248" y="192"/>
                    </a:lnTo>
                    <a:lnTo>
                      <a:pt x="1152" y="288"/>
                    </a:lnTo>
                    <a:lnTo>
                      <a:pt x="1248" y="288"/>
                    </a:lnTo>
                    <a:lnTo>
                      <a:pt x="1344" y="192"/>
                    </a:lnTo>
                    <a:lnTo>
                      <a:pt x="1440" y="192"/>
                    </a:lnTo>
                    <a:lnTo>
                      <a:pt x="1344" y="288"/>
                    </a:lnTo>
                    <a:lnTo>
                      <a:pt x="1440" y="288"/>
                    </a:lnTo>
                    <a:lnTo>
                      <a:pt x="768" y="384"/>
                    </a:lnTo>
                    <a:lnTo>
                      <a:pt x="864" y="384"/>
                    </a:lnTo>
                    <a:lnTo>
                      <a:pt x="768" y="480"/>
                    </a:lnTo>
                    <a:lnTo>
                      <a:pt x="864" y="480"/>
                    </a:lnTo>
                    <a:lnTo>
                      <a:pt x="960" y="384"/>
                    </a:lnTo>
                    <a:lnTo>
                      <a:pt x="1056" y="384"/>
                    </a:lnTo>
                    <a:lnTo>
                      <a:pt x="960" y="480"/>
                    </a:lnTo>
                    <a:lnTo>
                      <a:pt x="1056" y="480"/>
                    </a:lnTo>
                    <a:lnTo>
                      <a:pt x="768" y="576"/>
                    </a:lnTo>
                    <a:lnTo>
                      <a:pt x="864" y="576"/>
                    </a:lnTo>
                    <a:lnTo>
                      <a:pt x="768" y="672"/>
                    </a:lnTo>
                    <a:lnTo>
                      <a:pt x="864" y="672"/>
                    </a:lnTo>
                    <a:lnTo>
                      <a:pt x="960" y="576"/>
                    </a:lnTo>
                    <a:lnTo>
                      <a:pt x="1056" y="576"/>
                    </a:lnTo>
                    <a:lnTo>
                      <a:pt x="960" y="672"/>
                    </a:lnTo>
                    <a:lnTo>
                      <a:pt x="1056" y="672"/>
                    </a:lnTo>
                    <a:lnTo>
                      <a:pt x="1152" y="384"/>
                    </a:lnTo>
                    <a:lnTo>
                      <a:pt x="1248" y="384"/>
                    </a:lnTo>
                    <a:lnTo>
                      <a:pt x="1152" y="480"/>
                    </a:lnTo>
                    <a:lnTo>
                      <a:pt x="1248" y="480"/>
                    </a:lnTo>
                    <a:lnTo>
                      <a:pt x="1344" y="384"/>
                    </a:lnTo>
                    <a:lnTo>
                      <a:pt x="1440" y="384"/>
                    </a:lnTo>
                    <a:lnTo>
                      <a:pt x="1344" y="480"/>
                    </a:lnTo>
                    <a:lnTo>
                      <a:pt x="1440" y="480"/>
                    </a:lnTo>
                    <a:lnTo>
                      <a:pt x="1152" y="576"/>
                    </a:lnTo>
                    <a:lnTo>
                      <a:pt x="1248" y="576"/>
                    </a:lnTo>
                    <a:lnTo>
                      <a:pt x="1152" y="672"/>
                    </a:lnTo>
                    <a:lnTo>
                      <a:pt x="1248" y="672"/>
                    </a:lnTo>
                    <a:lnTo>
                      <a:pt x="1344" y="576"/>
                    </a:lnTo>
                    <a:lnTo>
                      <a:pt x="1440" y="576"/>
                    </a:lnTo>
                    <a:lnTo>
                      <a:pt x="1344" y="672"/>
                    </a:lnTo>
                    <a:lnTo>
                      <a:pt x="1440" y="672"/>
                    </a:lnTo>
                    <a:lnTo>
                      <a:pt x="0" y="768"/>
                    </a:lnTo>
                    <a:lnTo>
                      <a:pt x="96" y="768"/>
                    </a:lnTo>
                    <a:lnTo>
                      <a:pt x="0" y="864"/>
                    </a:lnTo>
                    <a:lnTo>
                      <a:pt x="96" y="864"/>
                    </a:lnTo>
                    <a:lnTo>
                      <a:pt x="192" y="768"/>
                    </a:lnTo>
                    <a:lnTo>
                      <a:pt x="288" y="768"/>
                    </a:lnTo>
                    <a:lnTo>
                      <a:pt x="192" y="864"/>
                    </a:lnTo>
                    <a:lnTo>
                      <a:pt x="288" y="864"/>
                    </a:lnTo>
                    <a:lnTo>
                      <a:pt x="0" y="960"/>
                    </a:lnTo>
                    <a:lnTo>
                      <a:pt x="96" y="960"/>
                    </a:lnTo>
                    <a:lnTo>
                      <a:pt x="0" y="1056"/>
                    </a:lnTo>
                    <a:lnTo>
                      <a:pt x="96" y="1056"/>
                    </a:lnTo>
                    <a:lnTo>
                      <a:pt x="192" y="960"/>
                    </a:lnTo>
                    <a:lnTo>
                      <a:pt x="288" y="960"/>
                    </a:lnTo>
                    <a:lnTo>
                      <a:pt x="192" y="1056"/>
                    </a:lnTo>
                    <a:lnTo>
                      <a:pt x="288" y="1056"/>
                    </a:lnTo>
                    <a:lnTo>
                      <a:pt x="384" y="768"/>
                    </a:lnTo>
                    <a:lnTo>
                      <a:pt x="480" y="768"/>
                    </a:lnTo>
                    <a:lnTo>
                      <a:pt x="384" y="864"/>
                    </a:lnTo>
                    <a:lnTo>
                      <a:pt x="480" y="864"/>
                    </a:lnTo>
                    <a:lnTo>
                      <a:pt x="576" y="768"/>
                    </a:lnTo>
                    <a:lnTo>
                      <a:pt x="672" y="768"/>
                    </a:lnTo>
                    <a:lnTo>
                      <a:pt x="576" y="864"/>
                    </a:lnTo>
                    <a:lnTo>
                      <a:pt x="672" y="864"/>
                    </a:lnTo>
                    <a:lnTo>
                      <a:pt x="384" y="960"/>
                    </a:lnTo>
                    <a:lnTo>
                      <a:pt x="480" y="960"/>
                    </a:lnTo>
                    <a:lnTo>
                      <a:pt x="384" y="1056"/>
                    </a:lnTo>
                    <a:lnTo>
                      <a:pt x="480" y="1056"/>
                    </a:lnTo>
                    <a:lnTo>
                      <a:pt x="576" y="960"/>
                    </a:lnTo>
                    <a:lnTo>
                      <a:pt x="672" y="960"/>
                    </a:lnTo>
                    <a:lnTo>
                      <a:pt x="576" y="1056"/>
                    </a:lnTo>
                    <a:lnTo>
                      <a:pt x="672" y="1056"/>
                    </a:lnTo>
                    <a:lnTo>
                      <a:pt x="0" y="1152"/>
                    </a:lnTo>
                    <a:lnTo>
                      <a:pt x="96" y="1152"/>
                    </a:lnTo>
                    <a:lnTo>
                      <a:pt x="0" y="1248"/>
                    </a:lnTo>
                    <a:lnTo>
                      <a:pt x="96" y="1248"/>
                    </a:lnTo>
                    <a:lnTo>
                      <a:pt x="192" y="1152"/>
                    </a:lnTo>
                    <a:lnTo>
                      <a:pt x="288" y="1152"/>
                    </a:lnTo>
                    <a:lnTo>
                      <a:pt x="192" y="1248"/>
                    </a:lnTo>
                    <a:lnTo>
                      <a:pt x="288" y="1248"/>
                    </a:lnTo>
                    <a:lnTo>
                      <a:pt x="0" y="1344"/>
                    </a:lnTo>
                    <a:lnTo>
                      <a:pt x="96" y="1344"/>
                    </a:lnTo>
                    <a:lnTo>
                      <a:pt x="0" y="1440"/>
                    </a:lnTo>
                    <a:lnTo>
                      <a:pt x="96" y="1440"/>
                    </a:lnTo>
                    <a:lnTo>
                      <a:pt x="192" y="1344"/>
                    </a:lnTo>
                    <a:lnTo>
                      <a:pt x="288" y="1344"/>
                    </a:lnTo>
                    <a:lnTo>
                      <a:pt x="192" y="1440"/>
                    </a:lnTo>
                    <a:lnTo>
                      <a:pt x="288" y="1440"/>
                    </a:lnTo>
                    <a:lnTo>
                      <a:pt x="384" y="1152"/>
                    </a:lnTo>
                    <a:lnTo>
                      <a:pt x="480" y="1152"/>
                    </a:lnTo>
                    <a:lnTo>
                      <a:pt x="384" y="1248"/>
                    </a:lnTo>
                    <a:lnTo>
                      <a:pt x="480" y="1248"/>
                    </a:lnTo>
                    <a:lnTo>
                      <a:pt x="576" y="1152"/>
                    </a:lnTo>
                    <a:lnTo>
                      <a:pt x="672" y="1152"/>
                    </a:lnTo>
                    <a:lnTo>
                      <a:pt x="576" y="1248"/>
                    </a:lnTo>
                    <a:lnTo>
                      <a:pt x="672" y="1248"/>
                    </a:lnTo>
                    <a:lnTo>
                      <a:pt x="384" y="1344"/>
                    </a:lnTo>
                    <a:lnTo>
                      <a:pt x="480" y="1344"/>
                    </a:lnTo>
                    <a:lnTo>
                      <a:pt x="384" y="1440"/>
                    </a:lnTo>
                    <a:lnTo>
                      <a:pt x="480" y="1440"/>
                    </a:lnTo>
                    <a:lnTo>
                      <a:pt x="576" y="1344"/>
                    </a:lnTo>
                    <a:lnTo>
                      <a:pt x="672" y="1344"/>
                    </a:lnTo>
                    <a:lnTo>
                      <a:pt x="576" y="1440"/>
                    </a:lnTo>
                    <a:lnTo>
                      <a:pt x="672" y="1440"/>
                    </a:lnTo>
                    <a:lnTo>
                      <a:pt x="768" y="768"/>
                    </a:lnTo>
                    <a:lnTo>
                      <a:pt x="864" y="768"/>
                    </a:lnTo>
                    <a:lnTo>
                      <a:pt x="768" y="864"/>
                    </a:lnTo>
                    <a:lnTo>
                      <a:pt x="864" y="864"/>
                    </a:lnTo>
                    <a:lnTo>
                      <a:pt x="960" y="768"/>
                    </a:lnTo>
                    <a:lnTo>
                      <a:pt x="1056" y="768"/>
                    </a:lnTo>
                    <a:lnTo>
                      <a:pt x="960" y="864"/>
                    </a:lnTo>
                    <a:lnTo>
                      <a:pt x="1056" y="864"/>
                    </a:lnTo>
                    <a:lnTo>
                      <a:pt x="768" y="960"/>
                    </a:lnTo>
                    <a:lnTo>
                      <a:pt x="864" y="960"/>
                    </a:lnTo>
                    <a:lnTo>
                      <a:pt x="768" y="1056"/>
                    </a:lnTo>
                    <a:lnTo>
                      <a:pt x="864" y="1056"/>
                    </a:lnTo>
                    <a:lnTo>
                      <a:pt x="960" y="960"/>
                    </a:lnTo>
                    <a:lnTo>
                      <a:pt x="1056" y="960"/>
                    </a:lnTo>
                    <a:lnTo>
                      <a:pt x="960" y="1056"/>
                    </a:lnTo>
                    <a:lnTo>
                      <a:pt x="1056" y="1056"/>
                    </a:lnTo>
                    <a:lnTo>
                      <a:pt x="1152" y="768"/>
                    </a:lnTo>
                    <a:lnTo>
                      <a:pt x="1248" y="768"/>
                    </a:lnTo>
                    <a:lnTo>
                      <a:pt x="1152" y="864"/>
                    </a:lnTo>
                    <a:lnTo>
                      <a:pt x="1248" y="864"/>
                    </a:lnTo>
                    <a:lnTo>
                      <a:pt x="1344" y="768"/>
                    </a:lnTo>
                    <a:lnTo>
                      <a:pt x="1440" y="768"/>
                    </a:lnTo>
                    <a:lnTo>
                      <a:pt x="1344" y="864"/>
                    </a:lnTo>
                    <a:lnTo>
                      <a:pt x="1440" y="864"/>
                    </a:lnTo>
                    <a:lnTo>
                      <a:pt x="1152" y="960"/>
                    </a:lnTo>
                    <a:lnTo>
                      <a:pt x="1248" y="960"/>
                    </a:lnTo>
                    <a:lnTo>
                      <a:pt x="1152" y="1056"/>
                    </a:lnTo>
                    <a:lnTo>
                      <a:pt x="1248" y="1056"/>
                    </a:lnTo>
                    <a:lnTo>
                      <a:pt x="1344" y="960"/>
                    </a:lnTo>
                    <a:lnTo>
                      <a:pt x="1440" y="960"/>
                    </a:lnTo>
                    <a:lnTo>
                      <a:pt x="1344" y="1056"/>
                    </a:lnTo>
                    <a:lnTo>
                      <a:pt x="1440" y="1056"/>
                    </a:lnTo>
                    <a:lnTo>
                      <a:pt x="768" y="1152"/>
                    </a:lnTo>
                    <a:lnTo>
                      <a:pt x="864" y="1152"/>
                    </a:lnTo>
                    <a:lnTo>
                      <a:pt x="768" y="1248"/>
                    </a:lnTo>
                    <a:lnTo>
                      <a:pt x="864" y="1248"/>
                    </a:lnTo>
                    <a:lnTo>
                      <a:pt x="960" y="1152"/>
                    </a:lnTo>
                    <a:lnTo>
                      <a:pt x="1056" y="1152"/>
                    </a:lnTo>
                    <a:lnTo>
                      <a:pt x="960" y="1248"/>
                    </a:lnTo>
                    <a:lnTo>
                      <a:pt x="1056" y="1248"/>
                    </a:lnTo>
                    <a:lnTo>
                      <a:pt x="768" y="1344"/>
                    </a:lnTo>
                    <a:lnTo>
                      <a:pt x="864" y="1344"/>
                    </a:lnTo>
                    <a:lnTo>
                      <a:pt x="768" y="1440"/>
                    </a:lnTo>
                    <a:lnTo>
                      <a:pt x="864" y="1440"/>
                    </a:lnTo>
                    <a:lnTo>
                      <a:pt x="960" y="1344"/>
                    </a:lnTo>
                    <a:lnTo>
                      <a:pt x="1056" y="1344"/>
                    </a:lnTo>
                    <a:lnTo>
                      <a:pt x="960" y="1440"/>
                    </a:lnTo>
                    <a:lnTo>
                      <a:pt x="1056" y="1440"/>
                    </a:lnTo>
                    <a:lnTo>
                      <a:pt x="1152" y="1152"/>
                    </a:lnTo>
                    <a:lnTo>
                      <a:pt x="1248" y="1152"/>
                    </a:lnTo>
                    <a:lnTo>
                      <a:pt x="1152" y="1248"/>
                    </a:lnTo>
                    <a:lnTo>
                      <a:pt x="1248" y="1248"/>
                    </a:lnTo>
                    <a:lnTo>
                      <a:pt x="1344" y="1152"/>
                    </a:lnTo>
                    <a:lnTo>
                      <a:pt x="1440" y="1152"/>
                    </a:lnTo>
                    <a:lnTo>
                      <a:pt x="1344" y="1248"/>
                    </a:lnTo>
                    <a:lnTo>
                      <a:pt x="1440" y="1248"/>
                    </a:lnTo>
                    <a:lnTo>
                      <a:pt x="1152" y="1344"/>
                    </a:lnTo>
                    <a:lnTo>
                      <a:pt x="1248" y="1344"/>
                    </a:lnTo>
                    <a:lnTo>
                      <a:pt x="1152" y="1440"/>
                    </a:lnTo>
                    <a:lnTo>
                      <a:pt x="1248" y="1440"/>
                    </a:lnTo>
                    <a:lnTo>
                      <a:pt x="1344" y="1344"/>
                    </a:lnTo>
                    <a:lnTo>
                      <a:pt x="1440" y="1344"/>
                    </a:lnTo>
                    <a:lnTo>
                      <a:pt x="1344" y="1440"/>
                    </a:lnTo>
                    <a:lnTo>
                      <a:pt x="1440" y="144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6" name="Group 234"/>
          <p:cNvGrpSpPr>
            <a:grpSpLocks/>
          </p:cNvGrpSpPr>
          <p:nvPr/>
        </p:nvGrpSpPr>
        <p:grpSpPr bwMode="auto">
          <a:xfrm>
            <a:off x="7105523" y="1773238"/>
            <a:ext cx="3592550" cy="3592550"/>
            <a:chOff x="2880" y="336"/>
            <a:chExt cx="1536" cy="1536"/>
          </a:xfrm>
        </p:grpSpPr>
        <p:sp>
          <p:nvSpPr>
            <p:cNvPr id="47" name="Freeform 235"/>
            <p:cNvSpPr>
              <a:spLocks/>
            </p:cNvSpPr>
            <p:nvPr/>
          </p:nvSpPr>
          <p:spPr bwMode="auto">
            <a:xfrm>
              <a:off x="2880" y="336"/>
              <a:ext cx="768" cy="384"/>
            </a:xfrm>
            <a:custGeom>
              <a:avLst/>
              <a:gdLst>
                <a:gd name="T0" fmla="*/ 0 w 768"/>
                <a:gd name="T1" fmla="*/ 0 h 384"/>
                <a:gd name="T2" fmla="*/ 768 w 768"/>
                <a:gd name="T3" fmla="*/ 0 h 384"/>
                <a:gd name="T4" fmla="*/ 768 w 768"/>
                <a:gd name="T5" fmla="*/ 192 h 384"/>
                <a:gd name="T6" fmla="*/ 480 w 768"/>
                <a:gd name="T7" fmla="*/ 192 h 384"/>
                <a:gd name="T8" fmla="*/ 480 w 768"/>
                <a:gd name="T9" fmla="*/ 288 h 384"/>
                <a:gd name="T10" fmla="*/ 384 w 768"/>
                <a:gd name="T11" fmla="*/ 288 h 384"/>
                <a:gd name="T12" fmla="*/ 384 w 768"/>
                <a:gd name="T13" fmla="*/ 384 h 384"/>
                <a:gd name="T14" fmla="*/ 0 w 768"/>
                <a:gd name="T15" fmla="*/ 384 h 384"/>
                <a:gd name="T16" fmla="*/ 0 w 768"/>
                <a:gd name="T17" fmla="*/ 0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480" y="192"/>
                  </a:lnTo>
                  <a:lnTo>
                    <a:pt x="480" y="288"/>
                  </a:lnTo>
                  <a:lnTo>
                    <a:pt x="384" y="288"/>
                  </a:lnTo>
                  <a:lnTo>
                    <a:pt x="384" y="384"/>
                  </a:lnTo>
                  <a:lnTo>
                    <a:pt x="0" y="3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Freeform 236"/>
            <p:cNvSpPr>
              <a:spLocks/>
            </p:cNvSpPr>
            <p:nvPr/>
          </p:nvSpPr>
          <p:spPr bwMode="auto">
            <a:xfrm>
              <a:off x="2880" y="528"/>
              <a:ext cx="768" cy="576"/>
            </a:xfrm>
            <a:custGeom>
              <a:avLst/>
              <a:gdLst>
                <a:gd name="T0" fmla="*/ 480 w 768"/>
                <a:gd name="T1" fmla="*/ 0 h 576"/>
                <a:gd name="T2" fmla="*/ 768 w 768"/>
                <a:gd name="T3" fmla="*/ 0 h 576"/>
                <a:gd name="T4" fmla="*/ 768 w 768"/>
                <a:gd name="T5" fmla="*/ 192 h 576"/>
                <a:gd name="T6" fmla="*/ 672 w 768"/>
                <a:gd name="T7" fmla="*/ 192 h 576"/>
                <a:gd name="T8" fmla="*/ 672 w 768"/>
                <a:gd name="T9" fmla="*/ 288 h 576"/>
                <a:gd name="T10" fmla="*/ 576 w 768"/>
                <a:gd name="T11" fmla="*/ 288 h 576"/>
                <a:gd name="T12" fmla="*/ 576 w 768"/>
                <a:gd name="T13" fmla="*/ 384 h 576"/>
                <a:gd name="T14" fmla="*/ 384 w 768"/>
                <a:gd name="T15" fmla="*/ 384 h 576"/>
                <a:gd name="T16" fmla="*/ 384 w 768"/>
                <a:gd name="T17" fmla="*/ 576 h 576"/>
                <a:gd name="T18" fmla="*/ 0 w 768"/>
                <a:gd name="T19" fmla="*/ 576 h 576"/>
                <a:gd name="T20" fmla="*/ 0 w 768"/>
                <a:gd name="T21" fmla="*/ 192 h 576"/>
                <a:gd name="T22" fmla="*/ 384 w 768"/>
                <a:gd name="T23" fmla="*/ 192 h 576"/>
                <a:gd name="T24" fmla="*/ 384 w 768"/>
                <a:gd name="T25" fmla="*/ 96 h 576"/>
                <a:gd name="T26" fmla="*/ 480 w 768"/>
                <a:gd name="T27" fmla="*/ 96 h 576"/>
                <a:gd name="T28" fmla="*/ 480 w 768"/>
                <a:gd name="T29" fmla="*/ 0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68"/>
                <a:gd name="T46" fmla="*/ 0 h 576"/>
                <a:gd name="T47" fmla="*/ 768 w 768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68" h="576">
                  <a:moveTo>
                    <a:pt x="48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672" y="192"/>
                  </a:lnTo>
                  <a:lnTo>
                    <a:pt x="672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384" y="192"/>
                  </a:lnTo>
                  <a:lnTo>
                    <a:pt x="384" y="96"/>
                  </a:lnTo>
                  <a:lnTo>
                    <a:pt x="480" y="96"/>
                  </a:lnTo>
                  <a:lnTo>
                    <a:pt x="480" y="0"/>
                  </a:ln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Freeform 237"/>
            <p:cNvSpPr>
              <a:spLocks/>
            </p:cNvSpPr>
            <p:nvPr/>
          </p:nvSpPr>
          <p:spPr bwMode="auto">
            <a:xfrm>
              <a:off x="3264" y="336"/>
              <a:ext cx="768" cy="768"/>
            </a:xfrm>
            <a:custGeom>
              <a:avLst/>
              <a:gdLst>
                <a:gd name="T0" fmla="*/ 288 w 768"/>
                <a:gd name="T1" fmla="*/ 384 h 768"/>
                <a:gd name="T2" fmla="*/ 288 w 768"/>
                <a:gd name="T3" fmla="*/ 480 h 768"/>
                <a:gd name="T4" fmla="*/ 192 w 768"/>
                <a:gd name="T5" fmla="*/ 480 h 768"/>
                <a:gd name="T6" fmla="*/ 192 w 768"/>
                <a:gd name="T7" fmla="*/ 576 h 768"/>
                <a:gd name="T8" fmla="*/ 0 w 768"/>
                <a:gd name="T9" fmla="*/ 576 h 768"/>
                <a:gd name="T10" fmla="*/ 0 w 768"/>
                <a:gd name="T11" fmla="*/ 768 h 768"/>
                <a:gd name="T12" fmla="*/ 384 w 768"/>
                <a:gd name="T13" fmla="*/ 768 h 768"/>
                <a:gd name="T14" fmla="*/ 384 w 768"/>
                <a:gd name="T15" fmla="*/ 0 h 768"/>
                <a:gd name="T16" fmla="*/ 768 w 768"/>
                <a:gd name="T17" fmla="*/ 0 h 768"/>
                <a:gd name="T18" fmla="*/ 768 w 768"/>
                <a:gd name="T19" fmla="*/ 288 h 768"/>
                <a:gd name="T20" fmla="*/ 576 w 768"/>
                <a:gd name="T21" fmla="*/ 288 h 768"/>
                <a:gd name="T22" fmla="*/ 576 w 768"/>
                <a:gd name="T23" fmla="*/ 384 h 768"/>
                <a:gd name="T24" fmla="*/ 288 w 768"/>
                <a:gd name="T25" fmla="*/ 384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288" y="384"/>
                  </a:moveTo>
                  <a:lnTo>
                    <a:pt x="288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768"/>
                  </a:lnTo>
                  <a:lnTo>
                    <a:pt x="384" y="76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288" y="384"/>
                  </a:lnTo>
                  <a:close/>
                </a:path>
              </a:pathLst>
            </a:custGeom>
            <a:solidFill>
              <a:schemeClr val="tx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Freeform 238"/>
            <p:cNvSpPr>
              <a:spLocks/>
            </p:cNvSpPr>
            <p:nvPr/>
          </p:nvSpPr>
          <p:spPr bwMode="auto">
            <a:xfrm>
              <a:off x="3648" y="336"/>
              <a:ext cx="768" cy="768"/>
            </a:xfrm>
            <a:custGeom>
              <a:avLst/>
              <a:gdLst>
                <a:gd name="T0" fmla="*/ 192 w 768"/>
                <a:gd name="T1" fmla="*/ 288 h 768"/>
                <a:gd name="T2" fmla="*/ 384 w 768"/>
                <a:gd name="T3" fmla="*/ 288 h 768"/>
                <a:gd name="T4" fmla="*/ 384 w 768"/>
                <a:gd name="T5" fmla="*/ 0 h 768"/>
                <a:gd name="T6" fmla="*/ 768 w 768"/>
                <a:gd name="T7" fmla="*/ 0 h 768"/>
                <a:gd name="T8" fmla="*/ 768 w 768"/>
                <a:gd name="T9" fmla="*/ 384 h 768"/>
                <a:gd name="T10" fmla="*/ 384 w 768"/>
                <a:gd name="T11" fmla="*/ 384 h 768"/>
                <a:gd name="T12" fmla="*/ 384 w 768"/>
                <a:gd name="T13" fmla="*/ 576 h 768"/>
                <a:gd name="T14" fmla="*/ 192 w 768"/>
                <a:gd name="T15" fmla="*/ 576 h 768"/>
                <a:gd name="T16" fmla="*/ 192 w 768"/>
                <a:gd name="T17" fmla="*/ 768 h 768"/>
                <a:gd name="T18" fmla="*/ 0 w 768"/>
                <a:gd name="T19" fmla="*/ 768 h 768"/>
                <a:gd name="T20" fmla="*/ 0 w 768"/>
                <a:gd name="T21" fmla="*/ 384 h 768"/>
                <a:gd name="T22" fmla="*/ 192 w 768"/>
                <a:gd name="T23" fmla="*/ 384 h 768"/>
                <a:gd name="T24" fmla="*/ 192 w 768"/>
                <a:gd name="T25" fmla="*/ 288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192" y="288"/>
                  </a:moveTo>
                  <a:lnTo>
                    <a:pt x="384" y="28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192" y="576"/>
                  </a:lnTo>
                  <a:lnTo>
                    <a:pt x="192" y="768"/>
                  </a:lnTo>
                  <a:lnTo>
                    <a:pt x="0" y="768"/>
                  </a:lnTo>
                  <a:lnTo>
                    <a:pt x="0" y="384"/>
                  </a:lnTo>
                  <a:lnTo>
                    <a:pt x="192" y="384"/>
                  </a:lnTo>
                  <a:lnTo>
                    <a:pt x="192" y="288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Freeform 239"/>
            <p:cNvSpPr>
              <a:spLocks/>
            </p:cNvSpPr>
            <p:nvPr/>
          </p:nvSpPr>
          <p:spPr bwMode="auto">
            <a:xfrm>
              <a:off x="2880" y="720"/>
              <a:ext cx="1536" cy="576"/>
            </a:xfrm>
            <a:custGeom>
              <a:avLst/>
              <a:gdLst>
                <a:gd name="T0" fmla="*/ 960 w 1536"/>
                <a:gd name="T1" fmla="*/ 288 h 576"/>
                <a:gd name="T2" fmla="*/ 960 w 1536"/>
                <a:gd name="T3" fmla="*/ 192 h 576"/>
                <a:gd name="T4" fmla="*/ 1152 w 1536"/>
                <a:gd name="T5" fmla="*/ 192 h 576"/>
                <a:gd name="T6" fmla="*/ 1152 w 1536"/>
                <a:gd name="T7" fmla="*/ 0 h 576"/>
                <a:gd name="T8" fmla="*/ 1536 w 1536"/>
                <a:gd name="T9" fmla="*/ 0 h 576"/>
                <a:gd name="T10" fmla="*/ 1536 w 1536"/>
                <a:gd name="T11" fmla="*/ 384 h 576"/>
                <a:gd name="T12" fmla="*/ 384 w 1536"/>
                <a:gd name="T13" fmla="*/ 384 h 576"/>
                <a:gd name="T14" fmla="*/ 384 w 1536"/>
                <a:gd name="T15" fmla="*/ 480 h 576"/>
                <a:gd name="T16" fmla="*/ 192 w 1536"/>
                <a:gd name="T17" fmla="*/ 480 h 576"/>
                <a:gd name="T18" fmla="*/ 192 w 1536"/>
                <a:gd name="T19" fmla="*/ 576 h 576"/>
                <a:gd name="T20" fmla="*/ 0 w 1536"/>
                <a:gd name="T21" fmla="*/ 576 h 576"/>
                <a:gd name="T22" fmla="*/ 0 w 1536"/>
                <a:gd name="T23" fmla="*/ 384 h 576"/>
                <a:gd name="T24" fmla="*/ 960 w 1536"/>
                <a:gd name="T25" fmla="*/ 384 h 576"/>
                <a:gd name="T26" fmla="*/ 960 w 1536"/>
                <a:gd name="T27" fmla="*/ 192 h 576"/>
                <a:gd name="T28" fmla="*/ 960 w 1536"/>
                <a:gd name="T29" fmla="*/ 288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36"/>
                <a:gd name="T46" fmla="*/ 0 h 576"/>
                <a:gd name="T47" fmla="*/ 1536 w 1536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36" h="576">
                  <a:moveTo>
                    <a:pt x="960" y="288"/>
                  </a:moveTo>
                  <a:lnTo>
                    <a:pt x="960" y="192"/>
                  </a:lnTo>
                  <a:lnTo>
                    <a:pt x="1152" y="192"/>
                  </a:lnTo>
                  <a:lnTo>
                    <a:pt x="1152" y="0"/>
                  </a:lnTo>
                  <a:lnTo>
                    <a:pt x="1536" y="0"/>
                  </a:lnTo>
                  <a:lnTo>
                    <a:pt x="1536" y="384"/>
                  </a:lnTo>
                  <a:lnTo>
                    <a:pt x="384" y="384"/>
                  </a:lnTo>
                  <a:lnTo>
                    <a:pt x="384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384"/>
                  </a:lnTo>
                  <a:lnTo>
                    <a:pt x="960" y="384"/>
                  </a:lnTo>
                  <a:lnTo>
                    <a:pt x="960" y="192"/>
                  </a:lnTo>
                  <a:lnTo>
                    <a:pt x="960" y="288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Freeform 240"/>
            <p:cNvSpPr>
              <a:spLocks/>
            </p:cNvSpPr>
            <p:nvPr/>
          </p:nvSpPr>
          <p:spPr bwMode="auto">
            <a:xfrm>
              <a:off x="2880" y="1104"/>
              <a:ext cx="768" cy="576"/>
            </a:xfrm>
            <a:custGeom>
              <a:avLst/>
              <a:gdLst>
                <a:gd name="T0" fmla="*/ 192 w 768"/>
                <a:gd name="T1" fmla="*/ 96 h 576"/>
                <a:gd name="T2" fmla="*/ 384 w 768"/>
                <a:gd name="T3" fmla="*/ 96 h 576"/>
                <a:gd name="T4" fmla="*/ 384 w 768"/>
                <a:gd name="T5" fmla="*/ 0 h 576"/>
                <a:gd name="T6" fmla="*/ 768 w 768"/>
                <a:gd name="T7" fmla="*/ 0 h 576"/>
                <a:gd name="T8" fmla="*/ 768 w 768"/>
                <a:gd name="T9" fmla="*/ 384 h 576"/>
                <a:gd name="T10" fmla="*/ 384 w 768"/>
                <a:gd name="T11" fmla="*/ 384 h 576"/>
                <a:gd name="T12" fmla="*/ 384 w 768"/>
                <a:gd name="T13" fmla="*/ 576 h 576"/>
                <a:gd name="T14" fmla="*/ 0 w 768"/>
                <a:gd name="T15" fmla="*/ 576 h 576"/>
                <a:gd name="T16" fmla="*/ 0 w 768"/>
                <a:gd name="T17" fmla="*/ 192 h 576"/>
                <a:gd name="T18" fmla="*/ 192 w 768"/>
                <a:gd name="T19" fmla="*/ 192 h 576"/>
                <a:gd name="T20" fmla="*/ 192 w 768"/>
                <a:gd name="T21" fmla="*/ 96 h 57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576"/>
                <a:gd name="T35" fmla="*/ 768 w 768"/>
                <a:gd name="T36" fmla="*/ 576 h 57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576">
                  <a:moveTo>
                    <a:pt x="192" y="96"/>
                  </a:moveTo>
                  <a:lnTo>
                    <a:pt x="384" y="96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192" y="192"/>
                  </a:lnTo>
                  <a:lnTo>
                    <a:pt x="192" y="96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Freeform 241"/>
            <p:cNvSpPr>
              <a:spLocks/>
            </p:cNvSpPr>
            <p:nvPr/>
          </p:nvSpPr>
          <p:spPr bwMode="auto">
            <a:xfrm>
              <a:off x="2880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384 w 768"/>
                <a:gd name="T5" fmla="*/ 384 h 384"/>
                <a:gd name="T6" fmla="*/ 384 w 768"/>
                <a:gd name="T7" fmla="*/ 0 h 384"/>
                <a:gd name="T8" fmla="*/ 768 w 768"/>
                <a:gd name="T9" fmla="*/ 0 h 384"/>
                <a:gd name="T10" fmla="*/ 768 w 768"/>
                <a:gd name="T11" fmla="*/ 96 h 384"/>
                <a:gd name="T12" fmla="*/ 576 w 768"/>
                <a:gd name="T13" fmla="*/ 96 h 384"/>
                <a:gd name="T14" fmla="*/ 576 w 768"/>
                <a:gd name="T15" fmla="*/ 192 h 384"/>
                <a:gd name="T16" fmla="*/ 0 w 768"/>
                <a:gd name="T17" fmla="*/ 192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384" y="384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96"/>
                  </a:lnTo>
                  <a:lnTo>
                    <a:pt x="576" y="96"/>
                  </a:lnTo>
                  <a:lnTo>
                    <a:pt x="576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Freeform 242"/>
            <p:cNvSpPr>
              <a:spLocks/>
            </p:cNvSpPr>
            <p:nvPr/>
          </p:nvSpPr>
          <p:spPr bwMode="auto">
            <a:xfrm>
              <a:off x="3264" y="1584"/>
              <a:ext cx="384" cy="288"/>
            </a:xfrm>
            <a:custGeom>
              <a:avLst/>
              <a:gdLst>
                <a:gd name="T0" fmla="*/ 192 w 384"/>
                <a:gd name="T1" fmla="*/ 0 h 288"/>
                <a:gd name="T2" fmla="*/ 384 w 384"/>
                <a:gd name="T3" fmla="*/ 0 h 288"/>
                <a:gd name="T4" fmla="*/ 384 w 384"/>
                <a:gd name="T5" fmla="*/ 96 h 288"/>
                <a:gd name="T6" fmla="*/ 0 w 384"/>
                <a:gd name="T7" fmla="*/ 96 h 288"/>
                <a:gd name="T8" fmla="*/ 0 w 384"/>
                <a:gd name="T9" fmla="*/ 288 h 288"/>
                <a:gd name="T10" fmla="*/ 192 w 384"/>
                <a:gd name="T11" fmla="*/ 288 h 288"/>
                <a:gd name="T12" fmla="*/ 192 w 384"/>
                <a:gd name="T13" fmla="*/ 0 h 2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84"/>
                <a:gd name="T22" fmla="*/ 0 h 288"/>
                <a:gd name="T23" fmla="*/ 384 w 384"/>
                <a:gd name="T24" fmla="*/ 288 h 2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84" h="288">
                  <a:moveTo>
                    <a:pt x="192" y="0"/>
                  </a:moveTo>
                  <a:lnTo>
                    <a:pt x="384" y="0"/>
                  </a:lnTo>
                  <a:lnTo>
                    <a:pt x="384" y="96"/>
                  </a:lnTo>
                  <a:lnTo>
                    <a:pt x="0" y="96"/>
                  </a:lnTo>
                  <a:lnTo>
                    <a:pt x="0" y="288"/>
                  </a:lnTo>
                  <a:lnTo>
                    <a:pt x="192" y="288"/>
                  </a:lnTo>
                  <a:lnTo>
                    <a:pt x="192" y="0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Freeform 243"/>
            <p:cNvSpPr>
              <a:spLocks/>
            </p:cNvSpPr>
            <p:nvPr/>
          </p:nvSpPr>
          <p:spPr bwMode="auto">
            <a:xfrm>
              <a:off x="3456" y="1104"/>
              <a:ext cx="768" cy="768"/>
            </a:xfrm>
            <a:custGeom>
              <a:avLst/>
              <a:gdLst>
                <a:gd name="T0" fmla="*/ 0 w 768"/>
                <a:gd name="T1" fmla="*/ 576 h 768"/>
                <a:gd name="T2" fmla="*/ 0 w 768"/>
                <a:gd name="T3" fmla="*/ 768 h 768"/>
                <a:gd name="T4" fmla="*/ 192 w 768"/>
                <a:gd name="T5" fmla="*/ 768 h 768"/>
                <a:gd name="T6" fmla="*/ 192 w 768"/>
                <a:gd name="T7" fmla="*/ 0 h 768"/>
                <a:gd name="T8" fmla="*/ 768 w 768"/>
                <a:gd name="T9" fmla="*/ 0 h 768"/>
                <a:gd name="T10" fmla="*/ 768 w 768"/>
                <a:gd name="T11" fmla="*/ 192 h 768"/>
                <a:gd name="T12" fmla="*/ 576 w 768"/>
                <a:gd name="T13" fmla="*/ 192 h 768"/>
                <a:gd name="T14" fmla="*/ 576 w 768"/>
                <a:gd name="T15" fmla="*/ 384 h 768"/>
                <a:gd name="T16" fmla="*/ 192 w 768"/>
                <a:gd name="T17" fmla="*/ 384 h 768"/>
                <a:gd name="T18" fmla="*/ 192 w 768"/>
                <a:gd name="T19" fmla="*/ 576 h 768"/>
                <a:gd name="T20" fmla="*/ 0 w 768"/>
                <a:gd name="T21" fmla="*/ 576 h 76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768"/>
                <a:gd name="T35" fmla="*/ 768 w 768"/>
                <a:gd name="T36" fmla="*/ 768 h 76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768">
                  <a:moveTo>
                    <a:pt x="0" y="576"/>
                  </a:moveTo>
                  <a:lnTo>
                    <a:pt x="0" y="768"/>
                  </a:lnTo>
                  <a:lnTo>
                    <a:pt x="192" y="768"/>
                  </a:lnTo>
                  <a:lnTo>
                    <a:pt x="192" y="0"/>
                  </a:lnTo>
                  <a:lnTo>
                    <a:pt x="768" y="0"/>
                  </a:lnTo>
                  <a:lnTo>
                    <a:pt x="768" y="192"/>
                  </a:lnTo>
                  <a:lnTo>
                    <a:pt x="576" y="192"/>
                  </a:lnTo>
                  <a:lnTo>
                    <a:pt x="576" y="384"/>
                  </a:lnTo>
                  <a:lnTo>
                    <a:pt x="192" y="384"/>
                  </a:lnTo>
                  <a:lnTo>
                    <a:pt x="192" y="576"/>
                  </a:lnTo>
                  <a:lnTo>
                    <a:pt x="0" y="576"/>
                  </a:lnTo>
                  <a:close/>
                </a:path>
              </a:pathLst>
            </a:custGeom>
            <a:solidFill>
              <a:schemeClr val="tx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Freeform 244"/>
            <p:cNvSpPr>
              <a:spLocks/>
            </p:cNvSpPr>
            <p:nvPr/>
          </p:nvSpPr>
          <p:spPr bwMode="auto">
            <a:xfrm>
              <a:off x="3648" y="1104"/>
              <a:ext cx="768" cy="576"/>
            </a:xfrm>
            <a:custGeom>
              <a:avLst/>
              <a:gdLst>
                <a:gd name="T0" fmla="*/ 384 w 768"/>
                <a:gd name="T1" fmla="*/ 576 h 576"/>
                <a:gd name="T2" fmla="*/ 0 w 768"/>
                <a:gd name="T3" fmla="*/ 576 h 576"/>
                <a:gd name="T4" fmla="*/ 0 w 768"/>
                <a:gd name="T5" fmla="*/ 384 h 576"/>
                <a:gd name="T6" fmla="*/ 768 w 768"/>
                <a:gd name="T7" fmla="*/ 384 h 576"/>
                <a:gd name="T8" fmla="*/ 768 w 768"/>
                <a:gd name="T9" fmla="*/ 0 h 576"/>
                <a:gd name="T10" fmla="*/ 576 w 768"/>
                <a:gd name="T11" fmla="*/ 0 h 576"/>
                <a:gd name="T12" fmla="*/ 576 w 768"/>
                <a:gd name="T13" fmla="*/ 192 h 576"/>
                <a:gd name="T14" fmla="*/ 384 w 768"/>
                <a:gd name="T15" fmla="*/ 192 h 576"/>
                <a:gd name="T16" fmla="*/ 384 w 768"/>
                <a:gd name="T17" fmla="*/ 576 h 57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576"/>
                <a:gd name="T29" fmla="*/ 768 w 768"/>
                <a:gd name="T30" fmla="*/ 576 h 57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576">
                  <a:moveTo>
                    <a:pt x="384" y="576"/>
                  </a:moveTo>
                  <a:lnTo>
                    <a:pt x="0" y="576"/>
                  </a:ln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576" y="0"/>
                  </a:lnTo>
                  <a:lnTo>
                    <a:pt x="576" y="192"/>
                  </a:lnTo>
                  <a:lnTo>
                    <a:pt x="384" y="192"/>
                  </a:lnTo>
                  <a:lnTo>
                    <a:pt x="384" y="576"/>
                  </a:ln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Freeform 245"/>
            <p:cNvSpPr>
              <a:spLocks/>
            </p:cNvSpPr>
            <p:nvPr/>
          </p:nvSpPr>
          <p:spPr bwMode="auto">
            <a:xfrm>
              <a:off x="3648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768 w 768"/>
                <a:gd name="T5" fmla="*/ 384 h 384"/>
                <a:gd name="T6" fmla="*/ 768 w 768"/>
                <a:gd name="T7" fmla="*/ 0 h 384"/>
                <a:gd name="T8" fmla="*/ 384 w 768"/>
                <a:gd name="T9" fmla="*/ 0 h 384"/>
                <a:gd name="T10" fmla="*/ 384 w 768"/>
                <a:gd name="T11" fmla="*/ 192 h 384"/>
                <a:gd name="T12" fmla="*/ 0 w 768"/>
                <a:gd name="T13" fmla="*/ 192 h 3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8"/>
                <a:gd name="T22" fmla="*/ 0 h 384"/>
                <a:gd name="T23" fmla="*/ 768 w 768"/>
                <a:gd name="T24" fmla="*/ 384 h 38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384" y="0"/>
                  </a:lnTo>
                  <a:lnTo>
                    <a:pt x="384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8" name="Group 253"/>
          <p:cNvGrpSpPr>
            <a:grpSpLocks/>
          </p:cNvGrpSpPr>
          <p:nvPr/>
        </p:nvGrpSpPr>
        <p:grpSpPr bwMode="auto">
          <a:xfrm>
            <a:off x="7330058" y="2222307"/>
            <a:ext cx="3164969" cy="4295316"/>
            <a:chOff x="2976" y="528"/>
            <a:chExt cx="1344" cy="1824"/>
          </a:xfrm>
        </p:grpSpPr>
        <p:grpSp>
          <p:nvGrpSpPr>
            <p:cNvPr id="59" name="Group 254"/>
            <p:cNvGrpSpPr>
              <a:grpSpLocks/>
            </p:cNvGrpSpPr>
            <p:nvPr/>
          </p:nvGrpSpPr>
          <p:grpSpPr bwMode="auto">
            <a:xfrm>
              <a:off x="3168" y="528"/>
              <a:ext cx="1056" cy="1344"/>
              <a:chOff x="4464" y="336"/>
              <a:chExt cx="1056" cy="1344"/>
            </a:xfrm>
          </p:grpSpPr>
          <p:sp>
            <p:nvSpPr>
              <p:cNvPr id="80" name="Rectangle 255"/>
              <p:cNvSpPr>
                <a:spLocks noChangeArrowheads="1"/>
              </p:cNvSpPr>
              <p:nvPr/>
            </p:nvSpPr>
            <p:spPr bwMode="auto">
              <a:xfrm>
                <a:off x="4560" y="336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" name="Oval 256"/>
              <p:cNvSpPr>
                <a:spLocks noChangeArrowheads="1"/>
              </p:cNvSpPr>
              <p:nvPr/>
            </p:nvSpPr>
            <p:spPr bwMode="auto">
              <a:xfrm>
                <a:off x="4584" y="360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Rectangle 257"/>
              <p:cNvSpPr>
                <a:spLocks noChangeArrowheads="1"/>
              </p:cNvSpPr>
              <p:nvPr/>
            </p:nvSpPr>
            <p:spPr bwMode="auto">
              <a:xfrm>
                <a:off x="4752" y="528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Oval 258"/>
              <p:cNvSpPr>
                <a:spLocks noChangeArrowheads="1"/>
              </p:cNvSpPr>
              <p:nvPr/>
            </p:nvSpPr>
            <p:spPr bwMode="auto">
              <a:xfrm>
                <a:off x="4776" y="552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Rectangle 259"/>
              <p:cNvSpPr>
                <a:spLocks noChangeArrowheads="1"/>
              </p:cNvSpPr>
              <p:nvPr/>
            </p:nvSpPr>
            <p:spPr bwMode="auto">
              <a:xfrm>
                <a:off x="5232" y="336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Oval 260"/>
              <p:cNvSpPr>
                <a:spLocks noChangeArrowheads="1"/>
              </p:cNvSpPr>
              <p:nvPr/>
            </p:nvSpPr>
            <p:spPr bwMode="auto">
              <a:xfrm>
                <a:off x="5256" y="360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" name="Rectangle 261"/>
              <p:cNvSpPr>
                <a:spLocks noChangeArrowheads="1"/>
              </p:cNvSpPr>
              <p:nvPr/>
            </p:nvSpPr>
            <p:spPr bwMode="auto">
              <a:xfrm>
                <a:off x="4464" y="912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Oval 262"/>
              <p:cNvSpPr>
                <a:spLocks noChangeArrowheads="1"/>
              </p:cNvSpPr>
              <p:nvPr/>
            </p:nvSpPr>
            <p:spPr bwMode="auto">
              <a:xfrm>
                <a:off x="4488" y="936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8" name="Rectangle 263"/>
              <p:cNvSpPr>
                <a:spLocks noChangeArrowheads="1"/>
              </p:cNvSpPr>
              <p:nvPr/>
            </p:nvSpPr>
            <p:spPr bwMode="auto">
              <a:xfrm>
                <a:off x="4464" y="1392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Oval 264"/>
              <p:cNvSpPr>
                <a:spLocks noChangeArrowheads="1"/>
              </p:cNvSpPr>
              <p:nvPr/>
            </p:nvSpPr>
            <p:spPr bwMode="auto">
              <a:xfrm>
                <a:off x="4488" y="1416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Rectangle 265"/>
              <p:cNvSpPr>
                <a:spLocks noChangeArrowheads="1"/>
              </p:cNvSpPr>
              <p:nvPr/>
            </p:nvSpPr>
            <p:spPr bwMode="auto">
              <a:xfrm>
                <a:off x="4848" y="1296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Oval 266"/>
              <p:cNvSpPr>
                <a:spLocks noChangeArrowheads="1"/>
              </p:cNvSpPr>
              <p:nvPr/>
            </p:nvSpPr>
            <p:spPr bwMode="auto">
              <a:xfrm>
                <a:off x="4872" y="1320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Rectangle 267"/>
              <p:cNvSpPr>
                <a:spLocks noChangeArrowheads="1"/>
              </p:cNvSpPr>
              <p:nvPr/>
            </p:nvSpPr>
            <p:spPr bwMode="auto">
              <a:xfrm>
                <a:off x="4656" y="1584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Oval 268"/>
              <p:cNvSpPr>
                <a:spLocks noChangeArrowheads="1"/>
              </p:cNvSpPr>
              <p:nvPr/>
            </p:nvSpPr>
            <p:spPr bwMode="auto">
              <a:xfrm>
                <a:off x="4680" y="1608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Rectangle 269"/>
              <p:cNvSpPr>
                <a:spLocks noChangeArrowheads="1"/>
              </p:cNvSpPr>
              <p:nvPr/>
            </p:nvSpPr>
            <p:spPr bwMode="auto">
              <a:xfrm>
                <a:off x="5232" y="1392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Oval 270"/>
              <p:cNvSpPr>
                <a:spLocks noChangeArrowheads="1"/>
              </p:cNvSpPr>
              <p:nvPr/>
            </p:nvSpPr>
            <p:spPr bwMode="auto">
              <a:xfrm>
                <a:off x="5256" y="1416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Rectangle 271"/>
              <p:cNvSpPr>
                <a:spLocks noChangeArrowheads="1"/>
              </p:cNvSpPr>
              <p:nvPr/>
            </p:nvSpPr>
            <p:spPr bwMode="auto">
              <a:xfrm>
                <a:off x="5040" y="816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Oval 272"/>
              <p:cNvSpPr>
                <a:spLocks noChangeArrowheads="1"/>
              </p:cNvSpPr>
              <p:nvPr/>
            </p:nvSpPr>
            <p:spPr bwMode="auto">
              <a:xfrm>
                <a:off x="5064" y="840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Rectangle 273"/>
              <p:cNvSpPr>
                <a:spLocks noChangeArrowheads="1"/>
              </p:cNvSpPr>
              <p:nvPr/>
            </p:nvSpPr>
            <p:spPr bwMode="auto">
              <a:xfrm>
                <a:off x="5424" y="1008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Oval 274"/>
              <p:cNvSpPr>
                <a:spLocks noChangeArrowheads="1"/>
              </p:cNvSpPr>
              <p:nvPr/>
            </p:nvSpPr>
            <p:spPr bwMode="auto">
              <a:xfrm>
                <a:off x="5448" y="1032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0" name="Line 275"/>
            <p:cNvSpPr>
              <a:spLocks noChangeShapeType="1"/>
            </p:cNvSpPr>
            <p:nvPr/>
          </p:nvSpPr>
          <p:spPr bwMode="auto">
            <a:xfrm flipH="1">
              <a:off x="2976" y="576"/>
              <a:ext cx="336" cy="1584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Line 276"/>
            <p:cNvSpPr>
              <a:spLocks noChangeShapeType="1"/>
            </p:cNvSpPr>
            <p:nvPr/>
          </p:nvSpPr>
          <p:spPr bwMode="auto">
            <a:xfrm flipH="1">
              <a:off x="3168" y="768"/>
              <a:ext cx="336" cy="1392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Line 277"/>
            <p:cNvSpPr>
              <a:spLocks noChangeShapeType="1"/>
            </p:cNvSpPr>
            <p:nvPr/>
          </p:nvSpPr>
          <p:spPr bwMode="auto">
            <a:xfrm flipH="1">
              <a:off x="3360" y="576"/>
              <a:ext cx="624" cy="1584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Line 278"/>
            <p:cNvSpPr>
              <a:spLocks noChangeShapeType="1"/>
            </p:cNvSpPr>
            <p:nvPr/>
          </p:nvSpPr>
          <p:spPr bwMode="auto">
            <a:xfrm flipH="1">
              <a:off x="3552" y="1056"/>
              <a:ext cx="240" cy="1104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Line 279"/>
            <p:cNvSpPr>
              <a:spLocks noChangeShapeType="1"/>
            </p:cNvSpPr>
            <p:nvPr/>
          </p:nvSpPr>
          <p:spPr bwMode="auto">
            <a:xfrm>
              <a:off x="3216" y="1152"/>
              <a:ext cx="432" cy="1008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Line 280"/>
            <p:cNvSpPr>
              <a:spLocks noChangeShapeType="1"/>
            </p:cNvSpPr>
            <p:nvPr/>
          </p:nvSpPr>
          <p:spPr bwMode="auto">
            <a:xfrm>
              <a:off x="3216" y="1632"/>
              <a:ext cx="528" cy="528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Line 281"/>
            <p:cNvSpPr>
              <a:spLocks noChangeShapeType="1"/>
            </p:cNvSpPr>
            <p:nvPr/>
          </p:nvSpPr>
          <p:spPr bwMode="auto">
            <a:xfrm>
              <a:off x="3600" y="1536"/>
              <a:ext cx="240" cy="624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Line 282"/>
            <p:cNvSpPr>
              <a:spLocks noChangeShapeType="1"/>
            </p:cNvSpPr>
            <p:nvPr/>
          </p:nvSpPr>
          <p:spPr bwMode="auto">
            <a:xfrm>
              <a:off x="3408" y="1824"/>
              <a:ext cx="528" cy="336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Line 283"/>
            <p:cNvSpPr>
              <a:spLocks noChangeShapeType="1"/>
            </p:cNvSpPr>
            <p:nvPr/>
          </p:nvSpPr>
          <p:spPr bwMode="auto">
            <a:xfrm flipH="1">
              <a:off x="4128" y="1248"/>
              <a:ext cx="48" cy="912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Line 284"/>
            <p:cNvSpPr>
              <a:spLocks noChangeShapeType="1"/>
            </p:cNvSpPr>
            <p:nvPr/>
          </p:nvSpPr>
          <p:spPr bwMode="auto">
            <a:xfrm>
              <a:off x="3984" y="1632"/>
              <a:ext cx="336" cy="528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Freeform 285"/>
            <p:cNvSpPr>
              <a:spLocks/>
            </p:cNvSpPr>
            <p:nvPr/>
          </p:nvSpPr>
          <p:spPr bwMode="auto">
            <a:xfrm>
              <a:off x="2976" y="576"/>
              <a:ext cx="336" cy="1776"/>
            </a:xfrm>
            <a:custGeom>
              <a:avLst/>
              <a:gdLst>
                <a:gd name="T0" fmla="*/ 336 w 336"/>
                <a:gd name="T1" fmla="*/ 0 h 1776"/>
                <a:gd name="T2" fmla="*/ 0 w 336"/>
                <a:gd name="T3" fmla="*/ 1584 h 1776"/>
                <a:gd name="T4" fmla="*/ 0 w 336"/>
                <a:gd name="T5" fmla="*/ 1776 h 1776"/>
                <a:gd name="T6" fmla="*/ 0 60000 65536"/>
                <a:gd name="T7" fmla="*/ 0 60000 65536"/>
                <a:gd name="T8" fmla="*/ 0 60000 65536"/>
                <a:gd name="T9" fmla="*/ 0 w 336"/>
                <a:gd name="T10" fmla="*/ 0 h 1776"/>
                <a:gd name="T11" fmla="*/ 336 w 336"/>
                <a:gd name="T12" fmla="*/ 1776 h 17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776">
                  <a:moveTo>
                    <a:pt x="336" y="0"/>
                  </a:moveTo>
                  <a:lnTo>
                    <a:pt x="0" y="1584"/>
                  </a:lnTo>
                  <a:lnTo>
                    <a:pt x="0" y="1776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Freeform 286"/>
            <p:cNvSpPr>
              <a:spLocks/>
            </p:cNvSpPr>
            <p:nvPr/>
          </p:nvSpPr>
          <p:spPr bwMode="auto">
            <a:xfrm>
              <a:off x="3168" y="768"/>
              <a:ext cx="336" cy="1584"/>
            </a:xfrm>
            <a:custGeom>
              <a:avLst/>
              <a:gdLst>
                <a:gd name="T0" fmla="*/ 336 w 336"/>
                <a:gd name="T1" fmla="*/ 0 h 1584"/>
                <a:gd name="T2" fmla="*/ 0 w 336"/>
                <a:gd name="T3" fmla="*/ 1392 h 1584"/>
                <a:gd name="T4" fmla="*/ 0 w 336"/>
                <a:gd name="T5" fmla="*/ 1584 h 1584"/>
                <a:gd name="T6" fmla="*/ 0 60000 65536"/>
                <a:gd name="T7" fmla="*/ 0 60000 65536"/>
                <a:gd name="T8" fmla="*/ 0 60000 65536"/>
                <a:gd name="T9" fmla="*/ 0 w 336"/>
                <a:gd name="T10" fmla="*/ 0 h 1584"/>
                <a:gd name="T11" fmla="*/ 336 w 336"/>
                <a:gd name="T12" fmla="*/ 1584 h 15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584">
                  <a:moveTo>
                    <a:pt x="336" y="0"/>
                  </a:moveTo>
                  <a:lnTo>
                    <a:pt x="0" y="1392"/>
                  </a:lnTo>
                  <a:lnTo>
                    <a:pt x="0" y="1584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Freeform 287"/>
            <p:cNvSpPr>
              <a:spLocks/>
            </p:cNvSpPr>
            <p:nvPr/>
          </p:nvSpPr>
          <p:spPr bwMode="auto">
            <a:xfrm>
              <a:off x="3360" y="576"/>
              <a:ext cx="624" cy="1776"/>
            </a:xfrm>
            <a:custGeom>
              <a:avLst/>
              <a:gdLst>
                <a:gd name="T0" fmla="*/ 624 w 624"/>
                <a:gd name="T1" fmla="*/ 0 h 1776"/>
                <a:gd name="T2" fmla="*/ 0 w 624"/>
                <a:gd name="T3" fmla="*/ 1584 h 1776"/>
                <a:gd name="T4" fmla="*/ 0 w 624"/>
                <a:gd name="T5" fmla="*/ 1776 h 1776"/>
                <a:gd name="T6" fmla="*/ 0 60000 65536"/>
                <a:gd name="T7" fmla="*/ 0 60000 65536"/>
                <a:gd name="T8" fmla="*/ 0 60000 65536"/>
                <a:gd name="T9" fmla="*/ 0 w 624"/>
                <a:gd name="T10" fmla="*/ 0 h 1776"/>
                <a:gd name="T11" fmla="*/ 624 w 624"/>
                <a:gd name="T12" fmla="*/ 1776 h 17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24" h="1776">
                  <a:moveTo>
                    <a:pt x="624" y="0"/>
                  </a:moveTo>
                  <a:lnTo>
                    <a:pt x="0" y="1584"/>
                  </a:lnTo>
                  <a:lnTo>
                    <a:pt x="0" y="1776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Freeform 288"/>
            <p:cNvSpPr>
              <a:spLocks/>
            </p:cNvSpPr>
            <p:nvPr/>
          </p:nvSpPr>
          <p:spPr bwMode="auto">
            <a:xfrm>
              <a:off x="3552" y="1056"/>
              <a:ext cx="240" cy="1296"/>
            </a:xfrm>
            <a:custGeom>
              <a:avLst/>
              <a:gdLst>
                <a:gd name="T0" fmla="*/ 240 w 240"/>
                <a:gd name="T1" fmla="*/ 0 h 1296"/>
                <a:gd name="T2" fmla="*/ 0 w 240"/>
                <a:gd name="T3" fmla="*/ 1104 h 1296"/>
                <a:gd name="T4" fmla="*/ 0 w 240"/>
                <a:gd name="T5" fmla="*/ 1296 h 1296"/>
                <a:gd name="T6" fmla="*/ 0 60000 65536"/>
                <a:gd name="T7" fmla="*/ 0 60000 65536"/>
                <a:gd name="T8" fmla="*/ 0 60000 65536"/>
                <a:gd name="T9" fmla="*/ 0 w 240"/>
                <a:gd name="T10" fmla="*/ 0 h 1296"/>
                <a:gd name="T11" fmla="*/ 240 w 240"/>
                <a:gd name="T12" fmla="*/ 1296 h 12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1296">
                  <a:moveTo>
                    <a:pt x="240" y="0"/>
                  </a:moveTo>
                  <a:lnTo>
                    <a:pt x="0" y="1104"/>
                  </a:lnTo>
                  <a:lnTo>
                    <a:pt x="0" y="1296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Freeform 289"/>
            <p:cNvSpPr>
              <a:spLocks/>
            </p:cNvSpPr>
            <p:nvPr/>
          </p:nvSpPr>
          <p:spPr bwMode="auto">
            <a:xfrm>
              <a:off x="3216" y="1152"/>
              <a:ext cx="432" cy="1200"/>
            </a:xfrm>
            <a:custGeom>
              <a:avLst/>
              <a:gdLst>
                <a:gd name="T0" fmla="*/ 0 w 432"/>
                <a:gd name="T1" fmla="*/ 0 h 1200"/>
                <a:gd name="T2" fmla="*/ 432 w 432"/>
                <a:gd name="T3" fmla="*/ 1008 h 1200"/>
                <a:gd name="T4" fmla="*/ 432 w 432"/>
                <a:gd name="T5" fmla="*/ 1200 h 1200"/>
                <a:gd name="T6" fmla="*/ 0 60000 65536"/>
                <a:gd name="T7" fmla="*/ 0 60000 65536"/>
                <a:gd name="T8" fmla="*/ 0 60000 65536"/>
                <a:gd name="T9" fmla="*/ 0 w 432"/>
                <a:gd name="T10" fmla="*/ 0 h 1200"/>
                <a:gd name="T11" fmla="*/ 432 w 432"/>
                <a:gd name="T12" fmla="*/ 1200 h 1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1200">
                  <a:moveTo>
                    <a:pt x="0" y="0"/>
                  </a:moveTo>
                  <a:lnTo>
                    <a:pt x="432" y="1008"/>
                  </a:lnTo>
                  <a:lnTo>
                    <a:pt x="432" y="1200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Freeform 290"/>
            <p:cNvSpPr>
              <a:spLocks/>
            </p:cNvSpPr>
            <p:nvPr/>
          </p:nvSpPr>
          <p:spPr bwMode="auto">
            <a:xfrm>
              <a:off x="3216" y="1632"/>
              <a:ext cx="528" cy="720"/>
            </a:xfrm>
            <a:custGeom>
              <a:avLst/>
              <a:gdLst>
                <a:gd name="T0" fmla="*/ 0 w 528"/>
                <a:gd name="T1" fmla="*/ 0 h 720"/>
                <a:gd name="T2" fmla="*/ 528 w 528"/>
                <a:gd name="T3" fmla="*/ 528 h 720"/>
                <a:gd name="T4" fmla="*/ 528 w 528"/>
                <a:gd name="T5" fmla="*/ 720 h 720"/>
                <a:gd name="T6" fmla="*/ 0 60000 65536"/>
                <a:gd name="T7" fmla="*/ 0 60000 65536"/>
                <a:gd name="T8" fmla="*/ 0 60000 65536"/>
                <a:gd name="T9" fmla="*/ 0 w 528"/>
                <a:gd name="T10" fmla="*/ 0 h 720"/>
                <a:gd name="T11" fmla="*/ 528 w 528"/>
                <a:gd name="T12" fmla="*/ 720 h 7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8" h="720">
                  <a:moveTo>
                    <a:pt x="0" y="0"/>
                  </a:moveTo>
                  <a:lnTo>
                    <a:pt x="528" y="528"/>
                  </a:lnTo>
                  <a:lnTo>
                    <a:pt x="528" y="720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Freeform 291"/>
            <p:cNvSpPr>
              <a:spLocks/>
            </p:cNvSpPr>
            <p:nvPr/>
          </p:nvSpPr>
          <p:spPr bwMode="auto">
            <a:xfrm>
              <a:off x="3600" y="1536"/>
              <a:ext cx="240" cy="816"/>
            </a:xfrm>
            <a:custGeom>
              <a:avLst/>
              <a:gdLst>
                <a:gd name="T0" fmla="*/ 0 w 240"/>
                <a:gd name="T1" fmla="*/ 0 h 816"/>
                <a:gd name="T2" fmla="*/ 240 w 240"/>
                <a:gd name="T3" fmla="*/ 624 h 816"/>
                <a:gd name="T4" fmla="*/ 240 w 240"/>
                <a:gd name="T5" fmla="*/ 816 h 816"/>
                <a:gd name="T6" fmla="*/ 0 60000 65536"/>
                <a:gd name="T7" fmla="*/ 0 60000 65536"/>
                <a:gd name="T8" fmla="*/ 0 60000 65536"/>
                <a:gd name="T9" fmla="*/ 0 w 240"/>
                <a:gd name="T10" fmla="*/ 0 h 816"/>
                <a:gd name="T11" fmla="*/ 240 w 240"/>
                <a:gd name="T12" fmla="*/ 816 h 81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816">
                  <a:moveTo>
                    <a:pt x="0" y="0"/>
                  </a:moveTo>
                  <a:lnTo>
                    <a:pt x="240" y="624"/>
                  </a:lnTo>
                  <a:lnTo>
                    <a:pt x="240" y="816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Freeform 292"/>
            <p:cNvSpPr>
              <a:spLocks/>
            </p:cNvSpPr>
            <p:nvPr/>
          </p:nvSpPr>
          <p:spPr bwMode="auto">
            <a:xfrm>
              <a:off x="3408" y="1824"/>
              <a:ext cx="528" cy="528"/>
            </a:xfrm>
            <a:custGeom>
              <a:avLst/>
              <a:gdLst>
                <a:gd name="T0" fmla="*/ 0 w 528"/>
                <a:gd name="T1" fmla="*/ 0 h 528"/>
                <a:gd name="T2" fmla="*/ 528 w 528"/>
                <a:gd name="T3" fmla="*/ 336 h 528"/>
                <a:gd name="T4" fmla="*/ 528 w 528"/>
                <a:gd name="T5" fmla="*/ 528 h 528"/>
                <a:gd name="T6" fmla="*/ 0 60000 65536"/>
                <a:gd name="T7" fmla="*/ 0 60000 65536"/>
                <a:gd name="T8" fmla="*/ 0 60000 65536"/>
                <a:gd name="T9" fmla="*/ 0 w 528"/>
                <a:gd name="T10" fmla="*/ 0 h 528"/>
                <a:gd name="T11" fmla="*/ 528 w 528"/>
                <a:gd name="T12" fmla="*/ 528 h 5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8" h="528">
                  <a:moveTo>
                    <a:pt x="0" y="0"/>
                  </a:moveTo>
                  <a:lnTo>
                    <a:pt x="528" y="336"/>
                  </a:lnTo>
                  <a:lnTo>
                    <a:pt x="528" y="528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Freeform 293"/>
            <p:cNvSpPr>
              <a:spLocks/>
            </p:cNvSpPr>
            <p:nvPr/>
          </p:nvSpPr>
          <p:spPr bwMode="auto">
            <a:xfrm>
              <a:off x="4128" y="1248"/>
              <a:ext cx="48" cy="1104"/>
            </a:xfrm>
            <a:custGeom>
              <a:avLst/>
              <a:gdLst>
                <a:gd name="T0" fmla="*/ 48 w 48"/>
                <a:gd name="T1" fmla="*/ 0 h 1104"/>
                <a:gd name="T2" fmla="*/ 0 w 48"/>
                <a:gd name="T3" fmla="*/ 912 h 1104"/>
                <a:gd name="T4" fmla="*/ 0 w 48"/>
                <a:gd name="T5" fmla="*/ 1104 h 1104"/>
                <a:gd name="T6" fmla="*/ 0 60000 65536"/>
                <a:gd name="T7" fmla="*/ 0 60000 65536"/>
                <a:gd name="T8" fmla="*/ 0 60000 65536"/>
                <a:gd name="T9" fmla="*/ 0 w 48"/>
                <a:gd name="T10" fmla="*/ 0 h 1104"/>
                <a:gd name="T11" fmla="*/ 48 w 48"/>
                <a:gd name="T12" fmla="*/ 1104 h 11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1104">
                  <a:moveTo>
                    <a:pt x="48" y="0"/>
                  </a:moveTo>
                  <a:lnTo>
                    <a:pt x="0" y="912"/>
                  </a:lnTo>
                  <a:lnTo>
                    <a:pt x="0" y="1104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Freeform 294"/>
            <p:cNvSpPr>
              <a:spLocks/>
            </p:cNvSpPr>
            <p:nvPr/>
          </p:nvSpPr>
          <p:spPr bwMode="auto">
            <a:xfrm>
              <a:off x="3984" y="1632"/>
              <a:ext cx="336" cy="720"/>
            </a:xfrm>
            <a:custGeom>
              <a:avLst/>
              <a:gdLst>
                <a:gd name="T0" fmla="*/ 0 w 336"/>
                <a:gd name="T1" fmla="*/ 0 h 720"/>
                <a:gd name="T2" fmla="*/ 336 w 336"/>
                <a:gd name="T3" fmla="*/ 528 h 720"/>
                <a:gd name="T4" fmla="*/ 336 w 336"/>
                <a:gd name="T5" fmla="*/ 720 h 720"/>
                <a:gd name="T6" fmla="*/ 0 60000 65536"/>
                <a:gd name="T7" fmla="*/ 0 60000 65536"/>
                <a:gd name="T8" fmla="*/ 0 60000 65536"/>
                <a:gd name="T9" fmla="*/ 0 w 336"/>
                <a:gd name="T10" fmla="*/ 0 h 720"/>
                <a:gd name="T11" fmla="*/ 336 w 336"/>
                <a:gd name="T12" fmla="*/ 720 h 7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720">
                  <a:moveTo>
                    <a:pt x="0" y="0"/>
                  </a:moveTo>
                  <a:lnTo>
                    <a:pt x="336" y="528"/>
                  </a:lnTo>
                  <a:lnTo>
                    <a:pt x="336" y="720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929337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Processing and </a:t>
            </a:r>
            <a:r>
              <a:rPr lang="en-US" dirty="0" err="1"/>
              <a:t>Optimisation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are queries executed in a DBMS?</a:t>
            </a:r>
          </a:p>
          <a:p>
            <a:pPr marL="0" indent="0">
              <a:buNone/>
            </a:pPr>
            <a:r>
              <a:rPr lang="en-US" dirty="0"/>
              <a:t>How can we modify queries to reduce their execution time?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AE356EC4-75E3-1144-B15C-DD17B06D35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5732530" y="1700807"/>
            <a:ext cx="6114393" cy="3809039"/>
            <a:chOff x="611560" y="1700808"/>
            <a:chExt cx="7560866" cy="4710137"/>
          </a:xfrm>
        </p:grpSpPr>
        <p:sp>
          <p:nvSpPr>
            <p:cNvPr id="5" name="TextBox 4"/>
            <p:cNvSpPr txBox="1"/>
            <p:nvPr/>
          </p:nvSpPr>
          <p:spPr>
            <a:xfrm>
              <a:off x="3635896" y="1700808"/>
              <a:ext cx="2160000" cy="46166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π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LNAME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635896" y="234888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⨝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ESSN=SSN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11560" y="594928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PROJECT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012160" y="4397608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EMPLOYEE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563888" y="5157192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WORKS_ON</a:t>
              </a:r>
            </a:p>
          </p:txBody>
        </p:sp>
        <p:cxnSp>
          <p:nvCxnSpPr>
            <p:cNvPr id="10" name="Straight Connector 9"/>
            <p:cNvCxnSpPr>
              <a:stCxn id="5" idx="2"/>
              <a:endCxn id="6" idx="0"/>
            </p:cNvCxnSpPr>
            <p:nvPr/>
          </p:nvCxnSpPr>
          <p:spPr bwMode="auto">
            <a:xfrm>
              <a:off x="4715896" y="2162473"/>
              <a:ext cx="0" cy="18640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>
              <a:stCxn id="15" idx="2"/>
              <a:endCxn id="21" idx="0"/>
            </p:cNvCxnSpPr>
            <p:nvPr/>
          </p:nvCxnSpPr>
          <p:spPr bwMode="auto">
            <a:xfrm>
              <a:off x="3203728" y="4195465"/>
              <a:ext cx="1440160" cy="31365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>
              <a:stCxn id="6" idx="2"/>
              <a:endCxn id="22" idx="0"/>
            </p:cNvCxnSpPr>
            <p:nvPr/>
          </p:nvCxnSpPr>
          <p:spPr bwMode="auto">
            <a:xfrm flipH="1">
              <a:off x="3203728" y="2810545"/>
              <a:ext cx="1512168" cy="25841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>
              <a:stCxn id="6" idx="2"/>
              <a:endCxn id="23" idx="0"/>
            </p:cNvCxnSpPr>
            <p:nvPr/>
          </p:nvCxnSpPr>
          <p:spPr bwMode="auto">
            <a:xfrm>
              <a:off x="4715896" y="2810545"/>
              <a:ext cx="2376264" cy="25841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>
              <a:stCxn id="17" idx="2"/>
              <a:endCxn id="7" idx="0"/>
            </p:cNvCxnSpPr>
            <p:nvPr/>
          </p:nvCxnSpPr>
          <p:spPr bwMode="auto">
            <a:xfrm>
              <a:off x="1691560" y="5618857"/>
              <a:ext cx="0" cy="33042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" name="TextBox 14"/>
            <p:cNvSpPr txBox="1"/>
            <p:nvPr/>
          </p:nvSpPr>
          <p:spPr>
            <a:xfrm>
              <a:off x="2123728" y="3733800"/>
              <a:ext cx="2160000" cy="46166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⨝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PNUMBER=PNO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012426" y="373380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 err="1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σ</a:t>
              </a:r>
              <a:r>
                <a:rPr lang="en-GB" sz="1400" baseline="-25000" dirty="0" err="1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BDATE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 &gt; ‘1957-12-31’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11560" y="5157192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 err="1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σ</a:t>
              </a:r>
              <a:r>
                <a:rPr lang="en-GB" sz="1400" baseline="-25000" dirty="0" err="1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PNAME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=‘Aquarius’</a:t>
              </a:r>
            </a:p>
          </p:txBody>
        </p:sp>
        <p:cxnSp>
          <p:nvCxnSpPr>
            <p:cNvPr id="18" name="Straight Connector 17"/>
            <p:cNvCxnSpPr>
              <a:stCxn id="15" idx="2"/>
              <a:endCxn id="20" idx="0"/>
            </p:cNvCxnSpPr>
            <p:nvPr/>
          </p:nvCxnSpPr>
          <p:spPr bwMode="auto">
            <a:xfrm flipH="1">
              <a:off x="1691560" y="4195465"/>
              <a:ext cx="1512168" cy="31365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>
              <a:stCxn id="16" idx="2"/>
              <a:endCxn id="8" idx="0"/>
            </p:cNvCxnSpPr>
            <p:nvPr/>
          </p:nvCxnSpPr>
          <p:spPr bwMode="auto">
            <a:xfrm flipH="1">
              <a:off x="7092160" y="4195465"/>
              <a:ext cx="266" cy="20214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611560" y="450912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π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PNUMBER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563888" y="450912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π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ESSN,PNO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123728" y="306896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π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ESSN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12160" y="306896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π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SSN,LNAME</a:t>
              </a:r>
            </a:p>
          </p:txBody>
        </p:sp>
        <p:cxnSp>
          <p:nvCxnSpPr>
            <p:cNvPr id="24" name="Straight Connector 23"/>
            <p:cNvCxnSpPr>
              <a:stCxn id="20" idx="2"/>
              <a:endCxn id="17" idx="0"/>
            </p:cNvCxnSpPr>
            <p:nvPr/>
          </p:nvCxnSpPr>
          <p:spPr bwMode="auto">
            <a:xfrm>
              <a:off x="1691560" y="4970785"/>
              <a:ext cx="0" cy="18640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Straight Connector 24"/>
            <p:cNvCxnSpPr>
              <a:stCxn id="21" idx="2"/>
              <a:endCxn id="9" idx="0"/>
            </p:cNvCxnSpPr>
            <p:nvPr/>
          </p:nvCxnSpPr>
          <p:spPr bwMode="auto">
            <a:xfrm>
              <a:off x="4643888" y="4970785"/>
              <a:ext cx="0" cy="18640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" name="Straight Connector 25"/>
            <p:cNvCxnSpPr>
              <a:stCxn id="22" idx="2"/>
              <a:endCxn id="15" idx="0"/>
            </p:cNvCxnSpPr>
            <p:nvPr/>
          </p:nvCxnSpPr>
          <p:spPr bwMode="auto">
            <a:xfrm>
              <a:off x="3203728" y="3530625"/>
              <a:ext cx="0" cy="20317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Straight Connector 26"/>
            <p:cNvCxnSpPr>
              <a:stCxn id="23" idx="2"/>
              <a:endCxn id="16" idx="0"/>
            </p:cNvCxnSpPr>
            <p:nvPr/>
          </p:nvCxnSpPr>
          <p:spPr bwMode="auto">
            <a:xfrm>
              <a:off x="7092160" y="3530625"/>
              <a:ext cx="266" cy="20317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9500594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Transactions and Concurrency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do we provide users with concurrent access to a DBMS?</a:t>
            </a:r>
          </a:p>
          <a:p>
            <a:pPr marL="0" indent="0">
              <a:buNone/>
            </a:pPr>
            <a:r>
              <a:rPr lang="en-US" dirty="0"/>
              <a:t>What problems can arise?</a:t>
            </a:r>
          </a:p>
          <a:p>
            <a:pPr marL="0" indent="0">
              <a:buNone/>
            </a:pPr>
            <a:r>
              <a:rPr lang="en-US" dirty="0"/>
              <a:t>How can we prevent or mitigate those problems?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C4A99-FDBF-AE4B-A1A2-C22CCA5AF1B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3" name="Group 42"/>
          <p:cNvGrpSpPr/>
          <p:nvPr/>
        </p:nvGrpSpPr>
        <p:grpSpPr>
          <a:xfrm>
            <a:off x="6119367" y="1916832"/>
            <a:ext cx="5376837" cy="2159868"/>
            <a:chOff x="107950" y="2060575"/>
            <a:chExt cx="8785225" cy="3529013"/>
          </a:xfrm>
        </p:grpSpPr>
        <p:sp>
          <p:nvSpPr>
            <p:cNvPr id="24" name="AutoShape 4"/>
            <p:cNvSpPr>
              <a:spLocks noChangeArrowheads="1"/>
            </p:cNvSpPr>
            <p:nvPr/>
          </p:nvSpPr>
          <p:spPr bwMode="auto">
            <a:xfrm>
              <a:off x="1692275" y="2708275"/>
              <a:ext cx="1439863" cy="72072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sz="1200" dirty="0">
                  <a:latin typeface="Lucida Sans" panose="020B0602030504020204" pitchFamily="34" charset="77"/>
                  <a:cs typeface="Georgia"/>
                </a:rPr>
                <a:t>Active</a:t>
              </a:r>
              <a:endParaRPr lang="en-US" sz="1200" dirty="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25" name="AutoShape 5"/>
            <p:cNvSpPr>
              <a:spLocks noChangeArrowheads="1"/>
            </p:cNvSpPr>
            <p:nvPr/>
          </p:nvSpPr>
          <p:spPr bwMode="auto">
            <a:xfrm>
              <a:off x="4572000" y="4868863"/>
              <a:ext cx="1439863" cy="72072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sz="1200">
                  <a:latin typeface="Lucida Sans" panose="020B0602030504020204" pitchFamily="34" charset="77"/>
                  <a:cs typeface="Georgia"/>
                </a:rPr>
                <a:t>Failed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26" name="AutoShape 6"/>
            <p:cNvSpPr>
              <a:spLocks noChangeArrowheads="1"/>
            </p:cNvSpPr>
            <p:nvPr/>
          </p:nvSpPr>
          <p:spPr bwMode="auto">
            <a:xfrm>
              <a:off x="4572000" y="2708275"/>
              <a:ext cx="1439863" cy="72072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sz="1200">
                  <a:latin typeface="Lucida Sans" panose="020B0602030504020204" pitchFamily="34" charset="77"/>
                  <a:cs typeface="Georgia"/>
                </a:rPr>
                <a:t>Partially</a:t>
              </a:r>
              <a:br>
                <a:rPr lang="en-GB" sz="1200">
                  <a:latin typeface="Lucida Sans" panose="020B0602030504020204" pitchFamily="34" charset="77"/>
                  <a:cs typeface="Georgia"/>
                </a:rPr>
              </a:br>
              <a:r>
                <a:rPr lang="en-GB" sz="1200">
                  <a:latin typeface="Lucida Sans" panose="020B0602030504020204" pitchFamily="34" charset="77"/>
                  <a:cs typeface="Georgia"/>
                </a:rPr>
                <a:t>Committed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27" name="AutoShape 7"/>
            <p:cNvSpPr>
              <a:spLocks noChangeArrowheads="1"/>
            </p:cNvSpPr>
            <p:nvPr/>
          </p:nvSpPr>
          <p:spPr bwMode="auto">
            <a:xfrm>
              <a:off x="7453313" y="2708275"/>
              <a:ext cx="1439862" cy="72072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sz="1200">
                  <a:latin typeface="Lucida Sans" panose="020B0602030504020204" pitchFamily="34" charset="77"/>
                  <a:cs typeface="Georgia"/>
                </a:rPr>
                <a:t>Committed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28" name="AutoShape 8"/>
            <p:cNvSpPr>
              <a:spLocks noChangeArrowheads="1"/>
            </p:cNvSpPr>
            <p:nvPr/>
          </p:nvSpPr>
          <p:spPr bwMode="auto">
            <a:xfrm>
              <a:off x="7453313" y="4868863"/>
              <a:ext cx="1439862" cy="72072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sz="1200">
                  <a:latin typeface="Lucida Sans" panose="020B0602030504020204" pitchFamily="34" charset="77"/>
                  <a:cs typeface="Georgia"/>
                </a:rPr>
                <a:t>Terminated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cxnSp>
          <p:nvCxnSpPr>
            <p:cNvPr id="29" name="AutoShape 15"/>
            <p:cNvCxnSpPr>
              <a:cxnSpLocks noChangeShapeType="1"/>
              <a:stCxn id="24" idx="2"/>
              <a:endCxn id="25" idx="1"/>
            </p:cNvCxnSpPr>
            <p:nvPr/>
          </p:nvCxnSpPr>
          <p:spPr bwMode="auto">
            <a:xfrm>
              <a:off x="2413000" y="3429000"/>
              <a:ext cx="2159000" cy="1800225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0" name="AutoShape 16"/>
            <p:cNvCxnSpPr>
              <a:cxnSpLocks noChangeShapeType="1"/>
              <a:stCxn id="24" idx="3"/>
              <a:endCxn id="26" idx="1"/>
            </p:cNvCxnSpPr>
            <p:nvPr/>
          </p:nvCxnSpPr>
          <p:spPr bwMode="auto">
            <a:xfrm>
              <a:off x="3132138" y="3068638"/>
              <a:ext cx="1439862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1" name="AutoShape 18"/>
            <p:cNvCxnSpPr>
              <a:cxnSpLocks noChangeShapeType="1"/>
              <a:stCxn id="26" idx="2"/>
              <a:endCxn id="25" idx="0"/>
            </p:cNvCxnSpPr>
            <p:nvPr/>
          </p:nvCxnSpPr>
          <p:spPr bwMode="auto">
            <a:xfrm>
              <a:off x="5292725" y="3429000"/>
              <a:ext cx="0" cy="143986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2" name="AutoShape 19"/>
            <p:cNvCxnSpPr>
              <a:cxnSpLocks noChangeShapeType="1"/>
              <a:stCxn id="26" idx="3"/>
              <a:endCxn id="27" idx="1"/>
            </p:cNvCxnSpPr>
            <p:nvPr/>
          </p:nvCxnSpPr>
          <p:spPr bwMode="auto">
            <a:xfrm>
              <a:off x="6011863" y="3068638"/>
              <a:ext cx="1441450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3" name="AutoShape 20"/>
            <p:cNvCxnSpPr>
              <a:cxnSpLocks noChangeShapeType="1"/>
              <a:stCxn id="27" idx="2"/>
              <a:endCxn id="28" idx="0"/>
            </p:cNvCxnSpPr>
            <p:nvPr/>
          </p:nvCxnSpPr>
          <p:spPr bwMode="auto">
            <a:xfrm>
              <a:off x="8174038" y="3429000"/>
              <a:ext cx="0" cy="143986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4" name="AutoShape 21"/>
            <p:cNvCxnSpPr>
              <a:cxnSpLocks noChangeShapeType="1"/>
              <a:stCxn id="25" idx="3"/>
              <a:endCxn id="28" idx="1"/>
            </p:cNvCxnSpPr>
            <p:nvPr/>
          </p:nvCxnSpPr>
          <p:spPr bwMode="auto">
            <a:xfrm>
              <a:off x="6011863" y="5229225"/>
              <a:ext cx="1441450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5" name="AutoShape 22"/>
            <p:cNvCxnSpPr>
              <a:cxnSpLocks noChangeShapeType="1"/>
              <a:endCxn id="24" idx="1"/>
            </p:cNvCxnSpPr>
            <p:nvPr/>
          </p:nvCxnSpPr>
          <p:spPr bwMode="auto">
            <a:xfrm>
              <a:off x="250825" y="3068638"/>
              <a:ext cx="1441450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6" name="AutoShape 23"/>
            <p:cNvCxnSpPr>
              <a:cxnSpLocks noChangeShapeType="1"/>
              <a:stCxn id="24" idx="3"/>
              <a:endCxn id="24" idx="0"/>
            </p:cNvCxnSpPr>
            <p:nvPr/>
          </p:nvCxnSpPr>
          <p:spPr bwMode="auto">
            <a:xfrm flipH="1" flipV="1">
              <a:off x="2413000" y="2708275"/>
              <a:ext cx="719138" cy="360363"/>
            </a:xfrm>
            <a:prstGeom prst="curvedConnector4">
              <a:avLst>
                <a:gd name="adj1" fmla="val -31569"/>
                <a:gd name="adj2" fmla="val 163435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sp>
          <p:nvSpPr>
            <p:cNvPr id="37" name="Text Box 24"/>
            <p:cNvSpPr txBox="1">
              <a:spLocks noChangeArrowheads="1"/>
            </p:cNvSpPr>
            <p:nvPr/>
          </p:nvSpPr>
          <p:spPr bwMode="auto">
            <a:xfrm>
              <a:off x="107950" y="3141663"/>
              <a:ext cx="2077510" cy="754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200">
                  <a:latin typeface="Lucida Sans" panose="020B0602030504020204" pitchFamily="34" charset="77"/>
                  <a:cs typeface="Georgia"/>
                </a:rPr>
                <a:t>BEGIN</a:t>
              </a:r>
              <a:br>
                <a:rPr lang="en-GB" sz="1200">
                  <a:latin typeface="Lucida Sans" panose="020B0602030504020204" pitchFamily="34" charset="77"/>
                  <a:cs typeface="Georgia"/>
                </a:rPr>
              </a:br>
              <a:r>
                <a:rPr lang="en-GB" sz="1200">
                  <a:latin typeface="Lucida Sans" panose="020B0602030504020204" pitchFamily="34" charset="77"/>
                  <a:cs typeface="Georgia"/>
                </a:rPr>
                <a:t>TRANSACTION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38" name="Text Box 25"/>
            <p:cNvSpPr txBox="1">
              <a:spLocks noChangeArrowheads="1"/>
            </p:cNvSpPr>
            <p:nvPr/>
          </p:nvSpPr>
          <p:spPr bwMode="auto">
            <a:xfrm>
              <a:off x="1619251" y="2060575"/>
              <a:ext cx="1860121" cy="4525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200">
                  <a:latin typeface="Lucida Sans" panose="020B0602030504020204" pitchFamily="34" charset="77"/>
                  <a:cs typeface="Georgia"/>
                </a:rPr>
                <a:t>READ, WRITE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39" name="Text Box 26"/>
            <p:cNvSpPr txBox="1">
              <a:spLocks noChangeArrowheads="1"/>
            </p:cNvSpPr>
            <p:nvPr/>
          </p:nvSpPr>
          <p:spPr bwMode="auto">
            <a:xfrm>
              <a:off x="3059114" y="3141663"/>
              <a:ext cx="2077510" cy="754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200">
                  <a:latin typeface="Lucida Sans" panose="020B0602030504020204" pitchFamily="34" charset="77"/>
                  <a:cs typeface="Georgia"/>
                </a:rPr>
                <a:t>END</a:t>
              </a:r>
              <a:br>
                <a:rPr lang="en-GB" sz="1200">
                  <a:latin typeface="Lucida Sans" panose="020B0602030504020204" pitchFamily="34" charset="77"/>
                  <a:cs typeface="Georgia"/>
                </a:rPr>
              </a:br>
              <a:r>
                <a:rPr lang="en-GB" sz="1200">
                  <a:latin typeface="Lucida Sans" panose="020B0602030504020204" pitchFamily="34" charset="77"/>
                  <a:cs typeface="Georgia"/>
                </a:rPr>
                <a:t>TRANSACTION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40" name="Text Box 27"/>
            <p:cNvSpPr txBox="1">
              <a:spLocks noChangeArrowheads="1"/>
            </p:cNvSpPr>
            <p:nvPr/>
          </p:nvSpPr>
          <p:spPr bwMode="auto">
            <a:xfrm>
              <a:off x="6156325" y="3213102"/>
              <a:ext cx="1338909" cy="4525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200">
                  <a:latin typeface="Lucida Sans" panose="020B0602030504020204" pitchFamily="34" charset="77"/>
                  <a:cs typeface="Georgia"/>
                </a:rPr>
                <a:t>COMMIT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41" name="Text Box 28"/>
            <p:cNvSpPr txBox="1">
              <a:spLocks noChangeArrowheads="1"/>
            </p:cNvSpPr>
            <p:nvPr/>
          </p:nvSpPr>
          <p:spPr bwMode="auto">
            <a:xfrm>
              <a:off x="5364162" y="4005263"/>
              <a:ext cx="1134616" cy="4525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200">
                  <a:latin typeface="Lucida Sans" panose="020B0602030504020204" pitchFamily="34" charset="77"/>
                  <a:cs typeface="Georgia"/>
                </a:rPr>
                <a:t>ABORT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42" name="Text Box 29"/>
            <p:cNvSpPr txBox="1">
              <a:spLocks noChangeArrowheads="1"/>
            </p:cNvSpPr>
            <p:nvPr/>
          </p:nvSpPr>
          <p:spPr bwMode="auto">
            <a:xfrm>
              <a:off x="2392364" y="4168774"/>
              <a:ext cx="1134616" cy="4525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200">
                  <a:latin typeface="Lucida Sans" panose="020B0602030504020204" pitchFamily="34" charset="77"/>
                  <a:cs typeface="Georgia"/>
                </a:rPr>
                <a:t>ABORT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20238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Databases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can we distribute a DBMS across the machines in a cluster?</a:t>
            </a:r>
          </a:p>
          <a:p>
            <a:pPr marL="0" indent="0">
              <a:buNone/>
            </a:pPr>
            <a:r>
              <a:rPr lang="en-US" dirty="0"/>
              <a:t>How does parallelism affect:</a:t>
            </a:r>
          </a:p>
          <a:p>
            <a:pPr lvl="1"/>
            <a:r>
              <a:rPr lang="en-US" dirty="0"/>
              <a:t>Query processing?</a:t>
            </a:r>
          </a:p>
          <a:p>
            <a:pPr lvl="1"/>
            <a:r>
              <a:rPr lang="en-US" dirty="0"/>
              <a:t>Deadlock detection?</a:t>
            </a:r>
          </a:p>
          <a:p>
            <a:pPr lvl="1"/>
            <a:r>
              <a:rPr lang="en-US" dirty="0"/>
              <a:t>Reliability?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5F834FB0-5E18-224A-BA8B-9BC20E18A71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6281335" y="1987550"/>
            <a:ext cx="4000500" cy="2667000"/>
            <a:chOff x="1828800" y="1981200"/>
            <a:chExt cx="5486400" cy="3657600"/>
          </a:xfrm>
        </p:grpSpPr>
        <p:sp>
          <p:nvSpPr>
            <p:cNvPr id="6" name="Can 5"/>
            <p:cNvSpPr/>
            <p:nvPr/>
          </p:nvSpPr>
          <p:spPr bwMode="auto">
            <a:xfrm>
              <a:off x="4114800" y="4648200"/>
              <a:ext cx="914400" cy="990600"/>
            </a:xfrm>
            <a:prstGeom prst="can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Can 6"/>
            <p:cNvSpPr/>
            <p:nvPr/>
          </p:nvSpPr>
          <p:spPr bwMode="auto">
            <a:xfrm>
              <a:off x="6400800" y="4648200"/>
              <a:ext cx="914400" cy="990600"/>
            </a:xfrm>
            <a:prstGeom prst="can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8" name="Can 7"/>
            <p:cNvSpPr/>
            <p:nvPr/>
          </p:nvSpPr>
          <p:spPr bwMode="auto">
            <a:xfrm>
              <a:off x="1828800" y="4648200"/>
              <a:ext cx="914400" cy="990600"/>
            </a:xfrm>
            <a:prstGeom prst="can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6400800" y="1981200"/>
              <a:ext cx="914400" cy="6858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tx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4114800" y="1981200"/>
              <a:ext cx="914400" cy="6858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tx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1828800" y="1981200"/>
              <a:ext cx="914400" cy="6858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tx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cxnSp>
          <p:nvCxnSpPr>
            <p:cNvPr id="12" name="Straight Connector 11"/>
            <p:cNvCxnSpPr>
              <a:stCxn id="11" idx="3"/>
              <a:endCxn id="10" idx="1"/>
            </p:cNvCxnSpPr>
            <p:nvPr/>
          </p:nvCxnSpPr>
          <p:spPr bwMode="auto">
            <a:xfrm>
              <a:off x="2743200" y="2324100"/>
              <a:ext cx="1371600" cy="1588"/>
            </a:xfrm>
            <a:prstGeom prst="line">
              <a:avLst/>
            </a:prstGeom>
            <a:solidFill>
              <a:schemeClr val="accent1"/>
            </a:solidFill>
            <a:ln w="76200" cap="flat" cmpd="dbl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>
              <a:stCxn id="10" idx="3"/>
              <a:endCxn id="9" idx="1"/>
            </p:cNvCxnSpPr>
            <p:nvPr/>
          </p:nvCxnSpPr>
          <p:spPr bwMode="auto">
            <a:xfrm>
              <a:off x="5029200" y="2324100"/>
              <a:ext cx="1371600" cy="1588"/>
            </a:xfrm>
            <a:prstGeom prst="line">
              <a:avLst/>
            </a:prstGeom>
            <a:solidFill>
              <a:schemeClr val="accent1"/>
            </a:solidFill>
            <a:ln w="76200" cap="flat" cmpd="dbl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4" name="Rectangle 13"/>
            <p:cNvSpPr/>
            <p:nvPr/>
          </p:nvSpPr>
          <p:spPr bwMode="auto">
            <a:xfrm>
              <a:off x="6400800" y="3276600"/>
              <a:ext cx="914400" cy="6858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tx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4114800" y="3276600"/>
              <a:ext cx="914400" cy="6858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tx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1828800" y="3276600"/>
              <a:ext cx="914400" cy="6858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tx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cxnSp>
          <p:nvCxnSpPr>
            <p:cNvPr id="17" name="Straight Connector 16"/>
            <p:cNvCxnSpPr>
              <a:stCxn id="11" idx="2"/>
              <a:endCxn id="16" idx="0"/>
            </p:cNvCxnSpPr>
            <p:nvPr/>
          </p:nvCxnSpPr>
          <p:spPr bwMode="auto">
            <a:xfrm rot="5400000">
              <a:off x="1981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>
              <a:stCxn id="16" idx="2"/>
              <a:endCxn id="8" idx="1"/>
            </p:cNvCxnSpPr>
            <p:nvPr/>
          </p:nvCxnSpPr>
          <p:spPr bwMode="auto">
            <a:xfrm rot="5400000">
              <a:off x="1943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>
              <a:stCxn id="10" idx="2"/>
              <a:endCxn id="15" idx="0"/>
            </p:cNvCxnSpPr>
            <p:nvPr/>
          </p:nvCxnSpPr>
          <p:spPr bwMode="auto">
            <a:xfrm rot="5400000">
              <a:off x="4267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/>
            <p:cNvCxnSpPr>
              <a:stCxn id="15" idx="2"/>
              <a:endCxn id="6" idx="1"/>
            </p:cNvCxnSpPr>
            <p:nvPr/>
          </p:nvCxnSpPr>
          <p:spPr bwMode="auto">
            <a:xfrm rot="5400000">
              <a:off x="4229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Connector 20"/>
            <p:cNvCxnSpPr>
              <a:stCxn id="9" idx="2"/>
              <a:endCxn id="14" idx="0"/>
            </p:cNvCxnSpPr>
            <p:nvPr/>
          </p:nvCxnSpPr>
          <p:spPr bwMode="auto">
            <a:xfrm rot="5400000">
              <a:off x="6553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>
              <a:stCxn id="14" idx="2"/>
              <a:endCxn id="7" idx="1"/>
            </p:cNvCxnSpPr>
            <p:nvPr/>
          </p:nvCxnSpPr>
          <p:spPr bwMode="auto">
            <a:xfrm rot="5400000">
              <a:off x="6515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3089449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Databases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can we distribute a DBMS across a WAN?</a:t>
            </a:r>
          </a:p>
          <a:p>
            <a:pPr marL="0" indent="0">
              <a:buNone/>
            </a:pPr>
            <a:r>
              <a:rPr lang="en-US" dirty="0"/>
              <a:t>How does distribution affect:</a:t>
            </a:r>
          </a:p>
          <a:p>
            <a:pPr lvl="1"/>
            <a:r>
              <a:rPr lang="en-US" dirty="0"/>
              <a:t>Query processing?</a:t>
            </a:r>
          </a:p>
          <a:p>
            <a:pPr lvl="1"/>
            <a:r>
              <a:rPr lang="en-US" dirty="0"/>
              <a:t>Concurrency control?</a:t>
            </a:r>
          </a:p>
          <a:p>
            <a:pPr lvl="1"/>
            <a:r>
              <a:rPr lang="en-US" dirty="0"/>
              <a:t>Reliability?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3026A3D0-C64F-6B41-BF01-5402A435E48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A73FAC7-3FF0-DB4F-9DB9-1CE0B2C7A6F5}"/>
              </a:ext>
            </a:extLst>
          </p:cNvPr>
          <p:cNvGrpSpPr/>
          <p:nvPr/>
        </p:nvGrpSpPr>
        <p:grpSpPr>
          <a:xfrm>
            <a:off x="7604911" y="1773238"/>
            <a:ext cx="2470722" cy="3350924"/>
            <a:chOff x="8040688" y="1797678"/>
            <a:chExt cx="1745234" cy="2366979"/>
          </a:xfrm>
        </p:grpSpPr>
        <p:sp>
          <p:nvSpPr>
            <p:cNvPr id="5" name="Rectangle 4"/>
            <p:cNvSpPr/>
            <p:nvPr/>
          </p:nvSpPr>
          <p:spPr>
            <a:xfrm>
              <a:off x="8741865" y="1797678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2400" dirty="0">
                  <a:cs typeface="Georgia"/>
                </a:rPr>
                <a:t>∪</a:t>
              </a:r>
              <a:endParaRPr lang="en-US" sz="2400" baseline="-25000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8260889" y="2778259"/>
              <a:ext cx="50366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2400" dirty="0">
                  <a:cs typeface="Georgia"/>
                </a:rPr>
                <a:t>⨝</a:t>
              </a:r>
              <a:endParaRPr lang="en-US" sz="2400" baseline="-250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040688" y="3702992"/>
              <a:ext cx="51383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R</a:t>
              </a:r>
              <a:r>
                <a:rPr lang="en-US" sz="2400" baseline="-25000" dirty="0"/>
                <a:t>3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532174" y="3702992"/>
              <a:ext cx="3573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S</a:t>
              </a:r>
              <a:endParaRPr lang="en-US" sz="2400" baseline="-25000" dirty="0"/>
            </a:p>
          </p:txBody>
        </p:sp>
        <p:cxnSp>
          <p:nvCxnSpPr>
            <p:cNvPr id="9" name="Straight Arrow Connector 8"/>
            <p:cNvCxnSpPr>
              <a:stCxn id="8" idx="0"/>
              <a:endCxn id="6" idx="2"/>
            </p:cNvCxnSpPr>
            <p:nvPr/>
          </p:nvCxnSpPr>
          <p:spPr bwMode="auto">
            <a:xfrm flipH="1" flipV="1">
              <a:off x="8512721" y="3239923"/>
              <a:ext cx="198122" cy="46306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0" name="Straight Arrow Connector 9"/>
            <p:cNvCxnSpPr>
              <a:stCxn id="7" idx="0"/>
              <a:endCxn id="6" idx="2"/>
            </p:cNvCxnSpPr>
            <p:nvPr/>
          </p:nvCxnSpPr>
          <p:spPr bwMode="auto">
            <a:xfrm flipV="1">
              <a:off x="8297605" y="3239923"/>
              <a:ext cx="215117" cy="46306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1" name="Rectangle 10"/>
            <p:cNvSpPr/>
            <p:nvPr/>
          </p:nvSpPr>
          <p:spPr>
            <a:xfrm>
              <a:off x="9157298" y="2778259"/>
              <a:ext cx="50366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2400" dirty="0">
                  <a:cs typeface="Georgia"/>
                </a:rPr>
                <a:t>⨝</a:t>
              </a:r>
              <a:endParaRPr lang="en-US" sz="2400" baseline="-250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939500" y="3702992"/>
              <a:ext cx="5090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R</a:t>
              </a:r>
              <a:r>
                <a:rPr lang="en-US" sz="2400" baseline="-25000" dirty="0"/>
                <a:t>5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428583" y="3702992"/>
              <a:ext cx="3573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S</a:t>
              </a:r>
              <a:endParaRPr lang="en-US" sz="2400" baseline="-25000" dirty="0"/>
            </a:p>
          </p:txBody>
        </p:sp>
        <p:cxnSp>
          <p:nvCxnSpPr>
            <p:cNvPr id="14" name="Straight Arrow Connector 13"/>
            <p:cNvCxnSpPr>
              <a:stCxn id="13" idx="0"/>
              <a:endCxn id="11" idx="2"/>
            </p:cNvCxnSpPr>
            <p:nvPr/>
          </p:nvCxnSpPr>
          <p:spPr bwMode="auto">
            <a:xfrm flipH="1" flipV="1">
              <a:off x="9409130" y="3239923"/>
              <a:ext cx="198122" cy="46306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5" name="Straight Arrow Connector 14"/>
            <p:cNvCxnSpPr>
              <a:stCxn id="12" idx="0"/>
              <a:endCxn id="11" idx="2"/>
            </p:cNvCxnSpPr>
            <p:nvPr/>
          </p:nvCxnSpPr>
          <p:spPr bwMode="auto">
            <a:xfrm flipV="1">
              <a:off x="9194012" y="3239923"/>
              <a:ext cx="215118" cy="46306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6" name="Straight Arrow Connector 15"/>
            <p:cNvCxnSpPr>
              <a:stCxn id="6" idx="0"/>
              <a:endCxn id="5" idx="2"/>
            </p:cNvCxnSpPr>
            <p:nvPr/>
          </p:nvCxnSpPr>
          <p:spPr bwMode="auto">
            <a:xfrm flipV="1">
              <a:off x="8512721" y="2259342"/>
              <a:ext cx="426474" cy="51891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" name="Straight Arrow Connector 16"/>
            <p:cNvCxnSpPr>
              <a:stCxn id="11" idx="0"/>
              <a:endCxn id="5" idx="2"/>
            </p:cNvCxnSpPr>
            <p:nvPr/>
          </p:nvCxnSpPr>
          <p:spPr bwMode="auto">
            <a:xfrm flipH="1" flipV="1">
              <a:off x="8939196" y="2259342"/>
              <a:ext cx="469935" cy="51891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6073726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Retrieval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do we support queries over free text data?</a:t>
            </a:r>
          </a:p>
          <a:p>
            <a:pPr marL="0" indent="0">
              <a:buNone/>
            </a:pPr>
            <a:r>
              <a:rPr lang="en-US" dirty="0"/>
              <a:t>How do we evaluate the effectiveness of an IR engine?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BADED76F-7412-6A45-956F-86536D418B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6314914" y="2133600"/>
            <a:ext cx="5020024" cy="3482953"/>
            <a:chOff x="1523556" y="1847186"/>
            <a:chExt cx="6213239" cy="4310820"/>
          </a:xfrm>
        </p:grpSpPr>
        <p:sp>
          <p:nvSpPr>
            <p:cNvPr id="5" name="Can 4"/>
            <p:cNvSpPr/>
            <p:nvPr/>
          </p:nvSpPr>
          <p:spPr bwMode="auto">
            <a:xfrm>
              <a:off x="1523556" y="2918006"/>
              <a:ext cx="1440000" cy="720000"/>
            </a:xfrm>
            <a:prstGeom prst="can">
              <a:avLst/>
            </a:prstGeom>
            <a:solidFill>
              <a:schemeClr val="bg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document collection</a:t>
              </a:r>
            </a:p>
          </p:txBody>
        </p:sp>
        <p:sp>
          <p:nvSpPr>
            <p:cNvPr id="6" name="Manual Input 5"/>
            <p:cNvSpPr/>
            <p:nvPr/>
          </p:nvSpPr>
          <p:spPr bwMode="auto">
            <a:xfrm>
              <a:off x="6656795" y="1847186"/>
              <a:ext cx="720000" cy="720000"/>
            </a:xfrm>
            <a:prstGeom prst="flowChartManualInput">
              <a:avLst/>
            </a:prstGeom>
            <a:solidFill>
              <a:schemeClr val="bg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query</a:t>
              </a:r>
            </a:p>
          </p:txBody>
        </p:sp>
        <p:sp>
          <p:nvSpPr>
            <p:cNvPr id="7" name="Process 6"/>
            <p:cNvSpPr/>
            <p:nvPr/>
          </p:nvSpPr>
          <p:spPr bwMode="auto">
            <a:xfrm>
              <a:off x="6296795" y="2918006"/>
              <a:ext cx="1440000" cy="720000"/>
            </a:xfrm>
            <a:prstGeom prst="flowChartProcess">
              <a:avLst/>
            </a:prstGeom>
            <a:solidFill>
              <a:schemeClr val="bg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query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parsing</a:t>
              </a:r>
            </a:p>
          </p:txBody>
        </p:sp>
        <p:sp>
          <p:nvSpPr>
            <p:cNvPr id="8" name="Process 7"/>
            <p:cNvSpPr/>
            <p:nvPr/>
          </p:nvSpPr>
          <p:spPr bwMode="auto">
            <a:xfrm>
              <a:off x="6296795" y="3998006"/>
              <a:ext cx="1440000" cy="720000"/>
            </a:xfrm>
            <a:prstGeom prst="flowChartProcess">
              <a:avLst/>
            </a:prstGeom>
            <a:solidFill>
              <a:schemeClr val="bg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retrieval and ranking</a:t>
              </a:r>
            </a:p>
          </p:txBody>
        </p:sp>
        <p:sp>
          <p:nvSpPr>
            <p:cNvPr id="9" name="Process 8"/>
            <p:cNvSpPr/>
            <p:nvPr/>
          </p:nvSpPr>
          <p:spPr bwMode="auto">
            <a:xfrm>
              <a:off x="1523556" y="3998006"/>
              <a:ext cx="1440000" cy="720000"/>
            </a:xfrm>
            <a:prstGeom prst="flowChartProcess">
              <a:avLst/>
            </a:prstGeom>
            <a:solidFill>
              <a:schemeClr val="bg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indexer</a:t>
              </a:r>
            </a:p>
          </p:txBody>
        </p:sp>
        <p:sp>
          <p:nvSpPr>
            <p:cNvPr id="10" name="Document 9"/>
            <p:cNvSpPr/>
            <p:nvPr/>
          </p:nvSpPr>
          <p:spPr bwMode="auto">
            <a:xfrm>
              <a:off x="6656795" y="5078006"/>
              <a:ext cx="720000" cy="1080000"/>
            </a:xfrm>
            <a:prstGeom prst="flowChartDocumen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err="1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answerset</a:t>
              </a:r>
              <a:endParaRPr lang="en-US" sz="1200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11" name="Straight Arrow Connector 10"/>
            <p:cNvCxnSpPr>
              <a:stCxn id="7" idx="2"/>
              <a:endCxn id="8" idx="0"/>
            </p:cNvCxnSpPr>
            <p:nvPr/>
          </p:nvCxnSpPr>
          <p:spPr bwMode="auto">
            <a:xfrm>
              <a:off x="7016795" y="3638006"/>
              <a:ext cx="0" cy="36000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" name="Straight Arrow Connector 11"/>
            <p:cNvCxnSpPr>
              <a:stCxn id="6" idx="2"/>
              <a:endCxn id="7" idx="0"/>
            </p:cNvCxnSpPr>
            <p:nvPr/>
          </p:nvCxnSpPr>
          <p:spPr bwMode="auto">
            <a:xfrm>
              <a:off x="7016795" y="2567186"/>
              <a:ext cx="0" cy="35082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3" name="Straight Arrow Connector 12"/>
            <p:cNvCxnSpPr>
              <a:stCxn id="8" idx="2"/>
              <a:endCxn id="10" idx="0"/>
            </p:cNvCxnSpPr>
            <p:nvPr/>
          </p:nvCxnSpPr>
          <p:spPr bwMode="auto">
            <a:xfrm>
              <a:off x="7016795" y="4718006"/>
              <a:ext cx="0" cy="36000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4" name="Straight Arrow Connector 13"/>
            <p:cNvCxnSpPr>
              <a:stCxn id="5" idx="3"/>
              <a:endCxn id="9" idx="0"/>
            </p:cNvCxnSpPr>
            <p:nvPr/>
          </p:nvCxnSpPr>
          <p:spPr bwMode="auto">
            <a:xfrm>
              <a:off x="2243556" y="3638006"/>
              <a:ext cx="0" cy="36000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5" name="Internal Storage 14"/>
            <p:cNvSpPr/>
            <p:nvPr/>
          </p:nvSpPr>
          <p:spPr bwMode="auto">
            <a:xfrm>
              <a:off x="3929788" y="3998006"/>
              <a:ext cx="1440000" cy="720000"/>
            </a:xfrm>
            <a:prstGeom prst="flowChartInternalStorage">
              <a:avLst/>
            </a:prstGeom>
            <a:solidFill>
              <a:schemeClr val="bg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index</a:t>
              </a:r>
            </a:p>
          </p:txBody>
        </p:sp>
        <p:cxnSp>
          <p:nvCxnSpPr>
            <p:cNvPr id="16" name="Straight Arrow Connector 15"/>
            <p:cNvCxnSpPr>
              <a:stCxn id="9" idx="3"/>
              <a:endCxn id="15" idx="1"/>
            </p:cNvCxnSpPr>
            <p:nvPr/>
          </p:nvCxnSpPr>
          <p:spPr bwMode="auto">
            <a:xfrm>
              <a:off x="2963556" y="4358006"/>
              <a:ext cx="966232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" name="Straight Arrow Connector 16"/>
            <p:cNvCxnSpPr>
              <a:stCxn id="15" idx="3"/>
              <a:endCxn id="8" idx="1"/>
            </p:cNvCxnSpPr>
            <p:nvPr/>
          </p:nvCxnSpPr>
          <p:spPr bwMode="auto">
            <a:xfrm>
              <a:off x="5369788" y="4358006"/>
              <a:ext cx="927007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41695773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Message Queues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can we use asynchronous communications for reliable distributed DB applications?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677C2F5-DCB0-4E45-A372-9E05B8355AB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6252768" y="2897109"/>
            <a:ext cx="5234749" cy="1252019"/>
            <a:chOff x="792000" y="4312613"/>
            <a:chExt cx="7560000" cy="1808159"/>
          </a:xfrm>
        </p:grpSpPr>
        <p:grpSp>
          <p:nvGrpSpPr>
            <p:cNvPr id="5" name="Group 4"/>
            <p:cNvGrpSpPr/>
            <p:nvPr/>
          </p:nvGrpSpPr>
          <p:grpSpPr>
            <a:xfrm>
              <a:off x="3492000" y="5040772"/>
              <a:ext cx="2160000" cy="360000"/>
              <a:chOff x="1661833" y="4860772"/>
              <a:chExt cx="2160000" cy="360000"/>
            </a:xfrm>
          </p:grpSpPr>
          <p:sp>
            <p:nvSpPr>
              <p:cNvPr id="6" name="Rectangle 5"/>
              <p:cNvSpPr>
                <a:spLocks noChangeAspect="1"/>
              </p:cNvSpPr>
              <p:nvPr/>
            </p:nvSpPr>
            <p:spPr bwMode="auto">
              <a:xfrm>
                <a:off x="166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7" name="Rectangle 6"/>
              <p:cNvSpPr>
                <a:spLocks noChangeAspect="1"/>
              </p:cNvSpPr>
              <p:nvPr/>
            </p:nvSpPr>
            <p:spPr bwMode="auto">
              <a:xfrm>
                <a:off x="202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8" name="Rectangle 7"/>
              <p:cNvSpPr>
                <a:spLocks noChangeAspect="1"/>
              </p:cNvSpPr>
              <p:nvPr/>
            </p:nvSpPr>
            <p:spPr bwMode="auto">
              <a:xfrm>
                <a:off x="238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9" name="Rectangle 8"/>
              <p:cNvSpPr>
                <a:spLocks noChangeAspect="1"/>
              </p:cNvSpPr>
              <p:nvPr/>
            </p:nvSpPr>
            <p:spPr bwMode="auto">
              <a:xfrm>
                <a:off x="274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0" name="Rectangle 9"/>
              <p:cNvSpPr>
                <a:spLocks noChangeAspect="1"/>
              </p:cNvSpPr>
              <p:nvPr/>
            </p:nvSpPr>
            <p:spPr bwMode="auto">
              <a:xfrm>
                <a:off x="310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1" name="Rectangle 10"/>
              <p:cNvSpPr>
                <a:spLocks noChangeAspect="1"/>
              </p:cNvSpPr>
              <p:nvPr/>
            </p:nvSpPr>
            <p:spPr bwMode="auto">
              <a:xfrm>
                <a:off x="346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12" name="Straight Arrow Connector 11"/>
              <p:cNvCxnSpPr/>
              <p:nvPr/>
            </p:nvCxnSpPr>
            <p:spPr bwMode="auto">
              <a:xfrm>
                <a:off x="1835063" y="5039006"/>
                <a:ext cx="1817585" cy="0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triangle" w="lg" len="lg"/>
              </a:ln>
              <a:effectLst/>
            </p:spPr>
          </p:cxnSp>
        </p:grpSp>
        <p:sp>
          <p:nvSpPr>
            <p:cNvPr id="13" name="Rectangle 12"/>
            <p:cNvSpPr/>
            <p:nvPr/>
          </p:nvSpPr>
          <p:spPr bwMode="auto">
            <a:xfrm>
              <a:off x="792000" y="4312613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Client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7272000" y="4312613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Server</a:t>
              </a:r>
            </a:p>
          </p:txBody>
        </p:sp>
        <p:cxnSp>
          <p:nvCxnSpPr>
            <p:cNvPr id="15" name="Straight Arrow Connector 14"/>
            <p:cNvCxnSpPr>
              <a:stCxn id="13" idx="3"/>
              <a:endCxn id="6" idx="1"/>
            </p:cNvCxnSpPr>
            <p:nvPr/>
          </p:nvCxnSpPr>
          <p:spPr bwMode="auto">
            <a:xfrm>
              <a:off x="1872000" y="4672613"/>
              <a:ext cx="1620000" cy="54815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6" name="Straight Arrow Connector 15"/>
            <p:cNvCxnSpPr>
              <a:stCxn id="11" idx="3"/>
              <a:endCxn id="14" idx="1"/>
            </p:cNvCxnSpPr>
            <p:nvPr/>
          </p:nvCxnSpPr>
          <p:spPr bwMode="auto">
            <a:xfrm flipV="1">
              <a:off x="5652000" y="4672613"/>
              <a:ext cx="1620000" cy="54815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7" name="TextBox 16"/>
            <p:cNvSpPr txBox="1"/>
            <p:nvPr/>
          </p:nvSpPr>
          <p:spPr>
            <a:xfrm>
              <a:off x="3461706" y="5400772"/>
              <a:ext cx="2220595" cy="4444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>
                  <a:latin typeface="Lucida Sans" panose="020B0602030504020204" pitchFamily="34" charset="77"/>
                </a:rPr>
                <a:t>message queue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865605" y="5006728"/>
              <a:ext cx="1345506" cy="4444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err="1">
                  <a:latin typeface="Lucida Sans" panose="020B0602030504020204" pitchFamily="34" charset="77"/>
                </a:rPr>
                <a:t>enqueue</a:t>
              </a:r>
              <a:endParaRPr lang="en-US" sz="1400" dirty="0">
                <a:latin typeface="Lucida Sans" panose="020B0602030504020204" pitchFamily="34" charset="77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871309" y="4995989"/>
              <a:ext cx="1345506" cy="4444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err="1">
                  <a:latin typeface="Lucida Sans" panose="020B0602030504020204" pitchFamily="34" charset="77"/>
                </a:rPr>
                <a:t>dequeue</a:t>
              </a:r>
              <a:endParaRPr lang="en-US" sz="1400" dirty="0">
                <a:latin typeface="Lucida Sans" panose="020B0602030504020204" pitchFamily="34" charset="77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792000" y="5400772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Client</a:t>
              </a:r>
            </a:p>
          </p:txBody>
        </p:sp>
        <p:cxnSp>
          <p:nvCxnSpPr>
            <p:cNvPr id="21" name="Straight Arrow Connector 20"/>
            <p:cNvCxnSpPr>
              <a:stCxn id="20" idx="3"/>
              <a:endCxn id="6" idx="1"/>
            </p:cNvCxnSpPr>
            <p:nvPr/>
          </p:nvCxnSpPr>
          <p:spPr bwMode="auto">
            <a:xfrm flipV="1">
              <a:off x="1872000" y="5220772"/>
              <a:ext cx="1620000" cy="54000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2" name="Rectangle 21"/>
            <p:cNvSpPr/>
            <p:nvPr/>
          </p:nvSpPr>
          <p:spPr bwMode="auto">
            <a:xfrm>
              <a:off x="7272000" y="5400772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Server</a:t>
              </a:r>
            </a:p>
          </p:txBody>
        </p:sp>
        <p:cxnSp>
          <p:nvCxnSpPr>
            <p:cNvPr id="23" name="Straight Arrow Connector 22"/>
            <p:cNvCxnSpPr>
              <a:stCxn id="11" idx="3"/>
              <a:endCxn id="22" idx="1"/>
            </p:cNvCxnSpPr>
            <p:nvPr/>
          </p:nvCxnSpPr>
          <p:spPr bwMode="auto">
            <a:xfrm>
              <a:off x="5652000" y="5220772"/>
              <a:ext cx="1620000" cy="54000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934093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Lecturers</a:t>
            </a:r>
            <a:endParaRPr lang="en-GB" dirty="0"/>
          </a:p>
        </p:txBody>
      </p:sp>
      <p:pic>
        <p:nvPicPr>
          <p:cNvPr id="11" name="Picture Placeholder 10">
            <a:extLst>
              <a:ext uri="{FF2B5EF4-FFF2-40B4-BE49-F238E27FC236}">
                <a16:creationId xmlns:a16="http://schemas.microsoft.com/office/drawing/2014/main" id="{5AA79C91-F5B3-A74D-A394-2E37234BB50F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3"/>
          <a:srcRect l="13736" t="6835" r="33803" b="52273"/>
          <a:stretch/>
        </p:blipFill>
        <p:spPr>
          <a:xfrm>
            <a:off x="623888" y="1773237"/>
            <a:ext cx="3527425" cy="3666099"/>
          </a:xfrm>
          <a:prstGeom prst="rect">
            <a:avLst/>
          </a:prstGeom>
        </p:spPr>
      </p:pic>
      <p:pic>
        <p:nvPicPr>
          <p:cNvPr id="10" name="Picture Placeholder 9" descr="A person smiling for the camera&#13;&#10;&#13;&#10;Description automatically generated">
            <a:extLst>
              <a:ext uri="{FF2B5EF4-FFF2-40B4-BE49-F238E27FC236}">
                <a16:creationId xmlns:a16="http://schemas.microsoft.com/office/drawing/2014/main" id="{54D05423-4CB4-3B46-A71E-3115D82841B0}"/>
              </a:ext>
            </a:extLst>
          </p:cNvPr>
          <p:cNvPicPr>
            <a:picLocks noGrp="1" noChangeAspect="1"/>
          </p:cNvPicPr>
          <p:nvPr>
            <p:ph type="pic" sz="quarter" idx="19"/>
          </p:nvPr>
        </p:nvPicPr>
        <p:blipFill rotWithShape="1">
          <a:blip r:embed="rId4"/>
          <a:srcRect l="21767" t="12041" r="23922" b="24541"/>
          <a:stretch/>
        </p:blipFill>
        <p:spPr>
          <a:xfrm>
            <a:off x="4295775" y="1773236"/>
            <a:ext cx="3600450" cy="3666100"/>
          </a:xfr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39E9460-D602-6846-B3A4-B0330D74A3D5}"/>
              </a:ext>
            </a:extLst>
          </p:cNvPr>
          <p:cNvSpPr txBox="1"/>
          <p:nvPr/>
        </p:nvSpPr>
        <p:spPr>
          <a:xfrm>
            <a:off x="623888" y="5439337"/>
            <a:ext cx="35274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Dr Nicholas Gibbins</a:t>
            </a:r>
            <a:br>
              <a:rPr lang="en-GB" sz="2000" dirty="0"/>
            </a:br>
            <a:r>
              <a:rPr lang="en-GB" dirty="0" err="1"/>
              <a:t>nmg@ecs.soton.ac.uk</a:t>
            </a:r>
            <a:endParaRPr lang="en-GB" dirty="0"/>
          </a:p>
          <a:p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B4A3D91-6143-8A46-9F62-F031029595A0}"/>
              </a:ext>
            </a:extLst>
          </p:cNvPr>
          <p:cNvSpPr txBox="1"/>
          <p:nvPr/>
        </p:nvSpPr>
        <p:spPr>
          <a:xfrm>
            <a:off x="4295775" y="5439337"/>
            <a:ext cx="360045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Dr</a:t>
            </a:r>
            <a:r>
              <a:rPr lang="en-US" sz="2000" dirty="0"/>
              <a:t> George </a:t>
            </a:r>
            <a:r>
              <a:rPr lang="en-GB" sz="2000" dirty="0" err="1"/>
              <a:t>Konstantinidis</a:t>
            </a:r>
            <a:endParaRPr lang="en-GB" sz="2000" dirty="0"/>
          </a:p>
          <a:p>
            <a:r>
              <a:rPr lang="en-GB" dirty="0" err="1"/>
              <a:t>g.konstantinidis@soton.ac.uk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40922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Stream Processing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How can we query data when there’s more data than we can store?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3ECDD3B5-EB2A-724B-8E15-2F0B12912D7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6189242" y="2199992"/>
            <a:ext cx="5309780" cy="2806573"/>
            <a:chOff x="2087278" y="3849337"/>
            <a:chExt cx="4980549" cy="2646693"/>
          </a:xfrm>
        </p:grpSpPr>
        <p:grpSp>
          <p:nvGrpSpPr>
            <p:cNvPr id="5" name="Group 4"/>
            <p:cNvGrpSpPr/>
            <p:nvPr/>
          </p:nvGrpSpPr>
          <p:grpSpPr>
            <a:xfrm>
              <a:off x="2986937" y="3849337"/>
              <a:ext cx="360000" cy="1402674"/>
              <a:chOff x="1731452" y="3792541"/>
              <a:chExt cx="360000" cy="1402674"/>
            </a:xfrm>
          </p:grpSpPr>
          <p:sp>
            <p:nvSpPr>
              <p:cNvPr id="6" name="Right Arrow 5"/>
              <p:cNvSpPr/>
              <p:nvPr/>
            </p:nvSpPr>
            <p:spPr>
              <a:xfrm rot="5400000">
                <a:off x="1210115" y="4313878"/>
                <a:ext cx="1402674" cy="360000"/>
              </a:xfrm>
              <a:prstGeom prst="rightArrow">
                <a:avLst/>
              </a:prstGeom>
              <a:solidFill>
                <a:srgbClr val="FFFFFF"/>
              </a:solidFill>
              <a:ln w="28575" cmpd="sng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Lucida Sans" panose="020B0602030504020204" pitchFamily="34" charset="77"/>
                  <a:cs typeface="Georgia"/>
                </a:endParaRPr>
              </a:p>
            </p:txBody>
          </p:sp>
          <p:sp>
            <p:nvSpPr>
              <p:cNvPr id="7" name="Rectangle 6"/>
              <p:cNvSpPr/>
              <p:nvPr/>
            </p:nvSpPr>
            <p:spPr bwMode="auto">
              <a:xfrm>
                <a:off x="1731452" y="4057214"/>
                <a:ext cx="360000" cy="246707"/>
              </a:xfrm>
              <a:prstGeom prst="rect">
                <a:avLst/>
              </a:prstGeom>
              <a:solidFill>
                <a:srgbClr val="FFFFFF">
                  <a:alpha val="75000"/>
                </a:srgb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latin typeface="Lucida Sans" panose="020B0602030504020204" pitchFamily="34" charset="77"/>
                  <a:ea typeface="ＭＳ Ｐゴシック" pitchFamily="-106" charset="-128"/>
                  <a:cs typeface="Georgia"/>
                </a:endParaRPr>
              </a:p>
            </p:txBody>
          </p:sp>
        </p:grpSp>
        <p:sp>
          <p:nvSpPr>
            <p:cNvPr id="8" name="Oval 7"/>
            <p:cNvSpPr/>
            <p:nvPr/>
          </p:nvSpPr>
          <p:spPr bwMode="auto">
            <a:xfrm>
              <a:off x="4222437" y="4903859"/>
              <a:ext cx="692776" cy="720000"/>
            </a:xfrm>
            <a:prstGeom prst="ellipse">
              <a:avLst/>
            </a:prstGeom>
            <a:solidFill>
              <a:schemeClr val="bg1"/>
            </a:solidFill>
            <a:ln w="28575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400" dirty="0">
                  <a:latin typeface="Lucida Sans" panose="020B0602030504020204" pitchFamily="34" charset="77"/>
                  <a:cs typeface="Georgia"/>
                </a:rPr>
                <a:t>⨝</a:t>
              </a:r>
              <a:endPara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5825302" y="3849337"/>
              <a:ext cx="360000" cy="1402674"/>
              <a:chOff x="1731452" y="3792541"/>
              <a:chExt cx="360000" cy="1402674"/>
            </a:xfrm>
          </p:grpSpPr>
          <p:sp>
            <p:nvSpPr>
              <p:cNvPr id="10" name="Right Arrow 9"/>
              <p:cNvSpPr/>
              <p:nvPr/>
            </p:nvSpPr>
            <p:spPr>
              <a:xfrm rot="5400000">
                <a:off x="1210115" y="4313878"/>
                <a:ext cx="1402674" cy="360000"/>
              </a:xfrm>
              <a:prstGeom prst="rightArrow">
                <a:avLst/>
              </a:prstGeom>
              <a:solidFill>
                <a:srgbClr val="FFFFFF"/>
              </a:solidFill>
              <a:ln w="28575" cmpd="sng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Lucida Sans" panose="020B0602030504020204" pitchFamily="34" charset="77"/>
                  <a:cs typeface="Georgia"/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 bwMode="auto">
              <a:xfrm>
                <a:off x="1731452" y="4057214"/>
                <a:ext cx="360000" cy="246707"/>
              </a:xfrm>
              <a:prstGeom prst="rect">
                <a:avLst/>
              </a:prstGeom>
              <a:solidFill>
                <a:srgbClr val="FFFFFF">
                  <a:alpha val="75000"/>
                </a:srgb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latin typeface="Lucida Sans" panose="020B0602030504020204" pitchFamily="34" charset="77"/>
                  <a:ea typeface="ＭＳ Ｐゴシック" pitchFamily="-106" charset="-128"/>
                  <a:cs typeface="Georgia"/>
                </a:endParaRPr>
              </a:p>
            </p:txBody>
          </p:sp>
        </p:grpSp>
        <p:cxnSp>
          <p:nvCxnSpPr>
            <p:cNvPr id="12" name="Curved Connector 11"/>
            <p:cNvCxnSpPr>
              <a:stCxn id="7" idx="3"/>
              <a:endCxn id="8" idx="1"/>
            </p:cNvCxnSpPr>
            <p:nvPr/>
          </p:nvCxnSpPr>
          <p:spPr bwMode="auto">
            <a:xfrm>
              <a:off x="3346937" y="4237363"/>
              <a:ext cx="976954" cy="771937"/>
            </a:xfrm>
            <a:prstGeom prst="curvedConnector2">
              <a:avLst/>
            </a:prstGeom>
            <a:solidFill>
              <a:schemeClr val="accent1"/>
            </a:solidFill>
            <a:ln w="28575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3" name="Curved Connector 12"/>
            <p:cNvCxnSpPr>
              <a:stCxn id="11" idx="1"/>
              <a:endCxn id="8" idx="7"/>
            </p:cNvCxnSpPr>
            <p:nvPr/>
          </p:nvCxnSpPr>
          <p:spPr bwMode="auto">
            <a:xfrm rot="10800000" flipV="1">
              <a:off x="4813758" y="4237363"/>
              <a:ext cx="1011544" cy="771937"/>
            </a:xfrm>
            <a:prstGeom prst="curvedConnector2">
              <a:avLst/>
            </a:prstGeom>
            <a:solidFill>
              <a:schemeClr val="accent1"/>
            </a:solidFill>
            <a:ln w="28575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4" name="TextBox 13"/>
            <p:cNvSpPr txBox="1"/>
            <p:nvPr/>
          </p:nvSpPr>
          <p:spPr>
            <a:xfrm>
              <a:off x="2087278" y="4149641"/>
              <a:ext cx="735567" cy="493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>
                  <a:latin typeface="Lucida Sans" panose="020B0602030504020204" pitchFamily="34" charset="77"/>
                  <a:cs typeface="Georgia"/>
                </a:rPr>
                <a:t>input</a:t>
              </a:r>
            </a:p>
            <a:p>
              <a:pPr algn="ctr"/>
              <a:r>
                <a:rPr lang="en-US" sz="1400" dirty="0">
                  <a:latin typeface="Lucida Sans" panose="020B0602030504020204" pitchFamily="34" charset="77"/>
                  <a:cs typeface="Georgia"/>
                </a:rPr>
                <a:t>stream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332260" y="4149641"/>
              <a:ext cx="735567" cy="493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>
                  <a:latin typeface="Lucida Sans" panose="020B0602030504020204" pitchFamily="34" charset="77"/>
                  <a:cs typeface="Georgia"/>
                </a:rPr>
                <a:t>input</a:t>
              </a:r>
            </a:p>
            <a:p>
              <a:pPr algn="ctr"/>
              <a:r>
                <a:rPr lang="en-US" sz="1400" dirty="0">
                  <a:latin typeface="Lucida Sans" panose="020B0602030504020204" pitchFamily="34" charset="77"/>
                  <a:cs typeface="Georgia"/>
                </a:rPr>
                <a:t>stream</a:t>
              </a:r>
            </a:p>
          </p:txBody>
        </p:sp>
        <p:sp>
          <p:nvSpPr>
            <p:cNvPr id="16" name="Right Arrow 15"/>
            <p:cNvSpPr/>
            <p:nvPr/>
          </p:nvSpPr>
          <p:spPr>
            <a:xfrm rot="5400000">
              <a:off x="4227714" y="5974920"/>
              <a:ext cx="682221" cy="360000"/>
            </a:xfrm>
            <a:prstGeom prst="rightArrow">
              <a:avLst/>
            </a:prstGeom>
            <a:solidFill>
              <a:srgbClr val="FFFFFF"/>
            </a:solidFill>
            <a:ln w="28575" cmpd="sng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4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903583" y="5810695"/>
              <a:ext cx="735567" cy="493414"/>
            </a:xfrm>
            <a:prstGeom prst="rect">
              <a:avLst/>
            </a:prstGeom>
            <a:noFill/>
            <a:ln w="28575" cmpd="sng"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>
                  <a:latin typeface="Lucida Sans" panose="020B0602030504020204" pitchFamily="34" charset="77"/>
                  <a:cs typeface="Georgia"/>
                </a:rPr>
                <a:t>output</a:t>
              </a:r>
            </a:p>
            <a:p>
              <a:pPr algn="ctr"/>
              <a:r>
                <a:rPr lang="en-US" sz="1400" dirty="0">
                  <a:latin typeface="Lucida Sans" panose="020B0602030504020204" pitchFamily="34" charset="77"/>
                  <a:cs typeface="Georgia"/>
                </a:rPr>
                <a:t>stream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419551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Warehousing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can we best support the analysis of complex, multidimensional data?</a:t>
            </a:r>
          </a:p>
          <a:p>
            <a:pPr lvl="1"/>
            <a:r>
              <a:rPr lang="en-US" dirty="0"/>
              <a:t>OLAP </a:t>
            </a:r>
            <a:r>
              <a:rPr lang="en-US" dirty="0" err="1"/>
              <a:t>vs</a:t>
            </a:r>
            <a:r>
              <a:rPr lang="en-US" dirty="0"/>
              <a:t> OLTP</a:t>
            </a:r>
          </a:p>
        </p:txBody>
      </p:sp>
      <p:sp>
        <p:nvSpPr>
          <p:cNvPr id="74" name="Text Placeholder 73">
            <a:extLst>
              <a:ext uri="{FF2B5EF4-FFF2-40B4-BE49-F238E27FC236}">
                <a16:creationId xmlns:a16="http://schemas.microsoft.com/office/drawing/2014/main" id="{A9F6724D-DB40-2F4F-8470-67D01809841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 flipV="1">
            <a:off x="7899103" y="2779529"/>
            <a:ext cx="2046432" cy="1987643"/>
          </a:xfrm>
          <a:prstGeom prst="roundRect">
            <a:avLst>
              <a:gd name="adj" fmla="val 0"/>
            </a:avLst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 anchor="ctr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7896217" y="4433796"/>
            <a:ext cx="2042103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>
            <a:off x="7896217" y="4103222"/>
            <a:ext cx="2042103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auto">
          <a:xfrm>
            <a:off x="7896217" y="3772649"/>
            <a:ext cx="2042103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9" name="Line 12"/>
          <p:cNvSpPr>
            <a:spLocks noChangeShapeType="1"/>
          </p:cNvSpPr>
          <p:nvPr/>
        </p:nvSpPr>
        <p:spPr bwMode="auto">
          <a:xfrm>
            <a:off x="7896217" y="3442075"/>
            <a:ext cx="2042103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>
            <a:off x="7896217" y="3111501"/>
            <a:ext cx="2042103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1" name="Line 14"/>
          <p:cNvSpPr>
            <a:spLocks noChangeShapeType="1"/>
          </p:cNvSpPr>
          <p:nvPr/>
        </p:nvSpPr>
        <p:spPr bwMode="auto">
          <a:xfrm flipV="1">
            <a:off x="8241137" y="2779529"/>
            <a:ext cx="0" cy="19848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2" name="Line 15"/>
          <p:cNvSpPr>
            <a:spLocks noChangeShapeType="1"/>
          </p:cNvSpPr>
          <p:nvPr/>
        </p:nvSpPr>
        <p:spPr bwMode="auto">
          <a:xfrm flipV="1">
            <a:off x="8581728" y="2779529"/>
            <a:ext cx="0" cy="19848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3" name="Line 16"/>
          <p:cNvSpPr>
            <a:spLocks noChangeShapeType="1"/>
          </p:cNvSpPr>
          <p:nvPr/>
        </p:nvSpPr>
        <p:spPr bwMode="auto">
          <a:xfrm flipV="1">
            <a:off x="8922319" y="2779529"/>
            <a:ext cx="0" cy="19834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4" name="Line 17"/>
          <p:cNvSpPr>
            <a:spLocks noChangeShapeType="1"/>
          </p:cNvSpPr>
          <p:nvPr/>
        </p:nvSpPr>
        <p:spPr bwMode="auto">
          <a:xfrm flipV="1">
            <a:off x="9262910" y="2779528"/>
            <a:ext cx="0" cy="198064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5" name="Line 18"/>
          <p:cNvSpPr>
            <a:spLocks noChangeShapeType="1"/>
          </p:cNvSpPr>
          <p:nvPr/>
        </p:nvSpPr>
        <p:spPr bwMode="auto">
          <a:xfrm>
            <a:off x="9604943" y="2779529"/>
            <a:ext cx="0" cy="19848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6" name="Line 19"/>
          <p:cNvSpPr>
            <a:spLocks noChangeShapeType="1"/>
          </p:cNvSpPr>
          <p:nvPr/>
        </p:nvSpPr>
        <p:spPr bwMode="auto">
          <a:xfrm>
            <a:off x="8070842" y="2614241"/>
            <a:ext cx="2044988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>
            <a:off x="8241137" y="2448954"/>
            <a:ext cx="2044988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>
            <a:off x="8411433" y="2283667"/>
            <a:ext cx="2037773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9" name="Line 22"/>
          <p:cNvSpPr>
            <a:spLocks noChangeShapeType="1"/>
          </p:cNvSpPr>
          <p:nvPr/>
        </p:nvSpPr>
        <p:spPr bwMode="auto">
          <a:xfrm flipV="1">
            <a:off x="7899103" y="2283668"/>
            <a:ext cx="512330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0" name="Line 23"/>
          <p:cNvSpPr>
            <a:spLocks noChangeShapeType="1"/>
          </p:cNvSpPr>
          <p:nvPr/>
        </p:nvSpPr>
        <p:spPr bwMode="auto">
          <a:xfrm flipV="1">
            <a:off x="9945535" y="2283668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1" name="Line 24"/>
          <p:cNvSpPr>
            <a:spLocks noChangeShapeType="1"/>
          </p:cNvSpPr>
          <p:nvPr/>
        </p:nvSpPr>
        <p:spPr bwMode="auto">
          <a:xfrm flipV="1">
            <a:off x="9945535" y="4268509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2" name="Text Box 25"/>
          <p:cNvSpPr txBox="1">
            <a:spLocks noChangeArrowheads="1"/>
          </p:cNvSpPr>
          <p:nvPr/>
        </p:nvSpPr>
        <p:spPr bwMode="auto">
          <a:xfrm>
            <a:off x="7953944" y="2845363"/>
            <a:ext cx="232353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10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23" name="Line 26"/>
          <p:cNvSpPr>
            <a:spLocks noChangeShapeType="1"/>
          </p:cNvSpPr>
          <p:nvPr/>
        </p:nvSpPr>
        <p:spPr bwMode="auto">
          <a:xfrm>
            <a:off x="10456420" y="2283669"/>
            <a:ext cx="0" cy="19848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4" name="Line 27"/>
          <p:cNvSpPr>
            <a:spLocks noChangeShapeType="1"/>
          </p:cNvSpPr>
          <p:nvPr/>
        </p:nvSpPr>
        <p:spPr bwMode="auto">
          <a:xfrm>
            <a:off x="10286125" y="2448956"/>
            <a:ext cx="0" cy="19848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5" name="Line 28"/>
          <p:cNvSpPr>
            <a:spLocks noChangeShapeType="1"/>
          </p:cNvSpPr>
          <p:nvPr/>
        </p:nvSpPr>
        <p:spPr bwMode="auto">
          <a:xfrm>
            <a:off x="10115830" y="2614243"/>
            <a:ext cx="0" cy="19848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6" name="Line 29"/>
          <p:cNvSpPr>
            <a:spLocks noChangeShapeType="1"/>
          </p:cNvSpPr>
          <p:nvPr/>
        </p:nvSpPr>
        <p:spPr bwMode="auto">
          <a:xfrm flipV="1">
            <a:off x="8241137" y="2283668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7" name="Line 30"/>
          <p:cNvSpPr>
            <a:spLocks noChangeShapeType="1"/>
          </p:cNvSpPr>
          <p:nvPr/>
        </p:nvSpPr>
        <p:spPr bwMode="auto">
          <a:xfrm flipV="1">
            <a:off x="8581729" y="2283668"/>
            <a:ext cx="512329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8" name="Line 31"/>
          <p:cNvSpPr>
            <a:spLocks noChangeShapeType="1"/>
          </p:cNvSpPr>
          <p:nvPr/>
        </p:nvSpPr>
        <p:spPr bwMode="auto">
          <a:xfrm flipV="1">
            <a:off x="8922320" y="2283668"/>
            <a:ext cx="512329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9" name="Line 32"/>
          <p:cNvSpPr>
            <a:spLocks noChangeShapeType="1"/>
          </p:cNvSpPr>
          <p:nvPr/>
        </p:nvSpPr>
        <p:spPr bwMode="auto">
          <a:xfrm flipV="1">
            <a:off x="9262911" y="2283668"/>
            <a:ext cx="512329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0" name="Line 33"/>
          <p:cNvSpPr>
            <a:spLocks noChangeShapeType="1"/>
          </p:cNvSpPr>
          <p:nvPr/>
        </p:nvSpPr>
        <p:spPr bwMode="auto">
          <a:xfrm flipV="1">
            <a:off x="9604944" y="2283668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1" name="Line 34"/>
          <p:cNvSpPr>
            <a:spLocks noChangeShapeType="1"/>
          </p:cNvSpPr>
          <p:nvPr/>
        </p:nvSpPr>
        <p:spPr bwMode="auto">
          <a:xfrm flipV="1">
            <a:off x="9945535" y="3937936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2" name="Line 35"/>
          <p:cNvSpPr>
            <a:spLocks noChangeShapeType="1"/>
          </p:cNvSpPr>
          <p:nvPr/>
        </p:nvSpPr>
        <p:spPr bwMode="auto">
          <a:xfrm flipV="1">
            <a:off x="9945535" y="3276789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3" name="Line 36"/>
          <p:cNvSpPr>
            <a:spLocks noChangeShapeType="1"/>
          </p:cNvSpPr>
          <p:nvPr/>
        </p:nvSpPr>
        <p:spPr bwMode="auto">
          <a:xfrm flipV="1">
            <a:off x="9945535" y="2614242"/>
            <a:ext cx="510886" cy="49726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4" name="Line 37"/>
          <p:cNvSpPr>
            <a:spLocks noChangeShapeType="1"/>
          </p:cNvSpPr>
          <p:nvPr/>
        </p:nvSpPr>
        <p:spPr bwMode="auto">
          <a:xfrm flipV="1">
            <a:off x="9945535" y="3607362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5" name="Line 38"/>
          <p:cNvSpPr>
            <a:spLocks noChangeShapeType="1"/>
          </p:cNvSpPr>
          <p:nvPr/>
        </p:nvSpPr>
        <p:spPr bwMode="auto">
          <a:xfrm flipV="1">
            <a:off x="9945535" y="2946215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6" name="Text Box 39"/>
          <p:cNvSpPr txBox="1">
            <a:spLocks noChangeArrowheads="1"/>
          </p:cNvSpPr>
          <p:nvPr/>
        </p:nvSpPr>
        <p:spPr bwMode="auto">
          <a:xfrm>
            <a:off x="7953944" y="3163330"/>
            <a:ext cx="23235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50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37" name="Text Box 40"/>
          <p:cNvSpPr txBox="1">
            <a:spLocks noChangeArrowheads="1"/>
          </p:cNvSpPr>
          <p:nvPr/>
        </p:nvSpPr>
        <p:spPr bwMode="auto">
          <a:xfrm>
            <a:off x="7953944" y="3500907"/>
            <a:ext cx="232353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20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38" name="Text Box 41"/>
          <p:cNvSpPr txBox="1">
            <a:spLocks noChangeArrowheads="1"/>
          </p:cNvSpPr>
          <p:nvPr/>
        </p:nvSpPr>
        <p:spPr bwMode="auto">
          <a:xfrm>
            <a:off x="7953944" y="3839885"/>
            <a:ext cx="232353" cy="215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12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39" name="Text Box 42"/>
          <p:cNvSpPr txBox="1">
            <a:spLocks noChangeArrowheads="1"/>
          </p:cNvSpPr>
          <p:nvPr/>
        </p:nvSpPr>
        <p:spPr bwMode="auto">
          <a:xfrm>
            <a:off x="7953944" y="4178863"/>
            <a:ext cx="232353" cy="215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15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0" name="Text Box 43"/>
          <p:cNvSpPr txBox="1">
            <a:spLocks noChangeArrowheads="1"/>
          </p:cNvSpPr>
          <p:nvPr/>
        </p:nvSpPr>
        <p:spPr bwMode="auto">
          <a:xfrm>
            <a:off x="7953944" y="4495430"/>
            <a:ext cx="232353" cy="215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10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1" name="Text Box 44"/>
          <p:cNvSpPr txBox="1">
            <a:spLocks noChangeArrowheads="1"/>
          </p:cNvSpPr>
          <p:nvPr/>
        </p:nvSpPr>
        <p:spPr bwMode="auto">
          <a:xfrm>
            <a:off x="6782081" y="2845363"/>
            <a:ext cx="697057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Juice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2" name="Text Box 45"/>
          <p:cNvSpPr txBox="1">
            <a:spLocks noChangeArrowheads="1"/>
          </p:cNvSpPr>
          <p:nvPr/>
        </p:nvSpPr>
        <p:spPr bwMode="auto">
          <a:xfrm>
            <a:off x="6782081" y="3184341"/>
            <a:ext cx="611909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Cola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3" name="Text Box 46"/>
          <p:cNvSpPr txBox="1">
            <a:spLocks noChangeArrowheads="1"/>
          </p:cNvSpPr>
          <p:nvPr/>
        </p:nvSpPr>
        <p:spPr bwMode="auto">
          <a:xfrm>
            <a:off x="6782079" y="3500907"/>
            <a:ext cx="536864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Milk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4" name="Text Box 47"/>
          <p:cNvSpPr txBox="1">
            <a:spLocks noChangeArrowheads="1"/>
          </p:cNvSpPr>
          <p:nvPr/>
        </p:nvSpPr>
        <p:spPr bwMode="auto">
          <a:xfrm>
            <a:off x="6782081" y="3817473"/>
            <a:ext cx="899103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Cream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5" name="Text Box 48"/>
          <p:cNvSpPr txBox="1">
            <a:spLocks noChangeArrowheads="1"/>
          </p:cNvSpPr>
          <p:nvPr/>
        </p:nvSpPr>
        <p:spPr bwMode="auto">
          <a:xfrm>
            <a:off x="6767649" y="4155050"/>
            <a:ext cx="1168977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Toothpaste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6" name="Text Box 49"/>
          <p:cNvSpPr txBox="1">
            <a:spLocks noChangeArrowheads="1"/>
          </p:cNvSpPr>
          <p:nvPr/>
        </p:nvSpPr>
        <p:spPr bwMode="auto">
          <a:xfrm>
            <a:off x="6782080" y="4470216"/>
            <a:ext cx="695614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Soap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7" name="Text Box 50"/>
          <p:cNvSpPr txBox="1">
            <a:spLocks noChangeArrowheads="1"/>
          </p:cNvSpPr>
          <p:nvPr/>
        </p:nvSpPr>
        <p:spPr bwMode="auto">
          <a:xfrm>
            <a:off x="8018887" y="4840009"/>
            <a:ext cx="1887682" cy="441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1    2    3    4    5    6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8" name="Text Box 51"/>
          <p:cNvSpPr txBox="1">
            <a:spLocks noChangeArrowheads="1"/>
          </p:cNvSpPr>
          <p:nvPr/>
        </p:nvSpPr>
        <p:spPr bwMode="auto">
          <a:xfrm>
            <a:off x="8616364" y="5131363"/>
            <a:ext cx="991466" cy="38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 b="1" dirty="0">
                <a:solidFill>
                  <a:srgbClr val="000000"/>
                </a:solidFill>
                <a:latin typeface="Georgia"/>
                <a:cs typeface="Georgia"/>
              </a:rPr>
              <a:t>Month</a:t>
            </a:r>
            <a:endParaRPr lang="en-GB" sz="1200" b="1" dirty="0">
              <a:latin typeface="Georgia"/>
              <a:cs typeface="Georgia"/>
            </a:endParaRPr>
          </a:p>
        </p:txBody>
      </p:sp>
      <p:sp>
        <p:nvSpPr>
          <p:cNvPr id="49" name="Text Box 52"/>
          <p:cNvSpPr txBox="1">
            <a:spLocks noChangeArrowheads="1"/>
          </p:cNvSpPr>
          <p:nvPr/>
        </p:nvSpPr>
        <p:spPr bwMode="auto">
          <a:xfrm>
            <a:off x="7786536" y="2570819"/>
            <a:ext cx="154421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N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50" name="Text Box 53"/>
          <p:cNvSpPr txBox="1">
            <a:spLocks noChangeArrowheads="1"/>
          </p:cNvSpPr>
          <p:nvPr/>
        </p:nvSpPr>
        <p:spPr bwMode="auto">
          <a:xfrm>
            <a:off x="8112694" y="2201025"/>
            <a:ext cx="21070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W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51" name="Text Box 54"/>
          <p:cNvSpPr txBox="1">
            <a:spLocks noChangeArrowheads="1"/>
          </p:cNvSpPr>
          <p:nvPr/>
        </p:nvSpPr>
        <p:spPr bwMode="auto">
          <a:xfrm>
            <a:off x="7968377" y="2387323"/>
            <a:ext cx="142875" cy="215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S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52" name="Text Box 55"/>
          <p:cNvSpPr txBox="1">
            <a:spLocks noChangeArrowheads="1"/>
          </p:cNvSpPr>
          <p:nvPr/>
        </p:nvSpPr>
        <p:spPr bwMode="auto">
          <a:xfrm rot="18660000">
            <a:off x="7255886" y="2096024"/>
            <a:ext cx="923931" cy="253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 b="1" dirty="0">
                <a:solidFill>
                  <a:srgbClr val="000000"/>
                </a:solidFill>
                <a:latin typeface="Georgia"/>
                <a:cs typeface="Georgia"/>
              </a:rPr>
              <a:t>Region</a:t>
            </a:r>
            <a:endParaRPr lang="en-GB" sz="1200" b="1" dirty="0">
              <a:latin typeface="Georgia"/>
              <a:cs typeface="Georgia"/>
            </a:endParaRPr>
          </a:p>
        </p:txBody>
      </p:sp>
      <p:sp>
        <p:nvSpPr>
          <p:cNvPr id="53" name="Text Box 56"/>
          <p:cNvSpPr txBox="1">
            <a:spLocks noChangeArrowheads="1"/>
          </p:cNvSpPr>
          <p:nvPr/>
        </p:nvSpPr>
        <p:spPr bwMode="auto">
          <a:xfrm rot="16200000">
            <a:off x="5878289" y="3314758"/>
            <a:ext cx="1262063" cy="323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 b="1" dirty="0">
                <a:solidFill>
                  <a:srgbClr val="000000"/>
                </a:solidFill>
                <a:latin typeface="Georgia"/>
                <a:cs typeface="Georgia"/>
              </a:rPr>
              <a:t>Product</a:t>
            </a:r>
            <a:endParaRPr lang="en-GB" sz="1200" b="1" dirty="0">
              <a:latin typeface="Georgia"/>
              <a:cs typeface="Georgia"/>
            </a:endParaRPr>
          </a:p>
        </p:txBody>
      </p:sp>
      <p:sp>
        <p:nvSpPr>
          <p:cNvPr id="54" name="AutoShape 57"/>
          <p:cNvSpPr>
            <a:spLocks noChangeArrowheads="1"/>
          </p:cNvSpPr>
          <p:nvPr/>
        </p:nvSpPr>
        <p:spPr bwMode="auto">
          <a:xfrm flipV="1">
            <a:off x="8925205" y="2782330"/>
            <a:ext cx="1016000" cy="991721"/>
          </a:xfrm>
          <a:prstGeom prst="roundRect">
            <a:avLst>
              <a:gd name="adj" fmla="val 0"/>
            </a:avLst>
          </a:prstGeom>
          <a:gradFill rotWithShape="0">
            <a:gsLst>
              <a:gs pos="0">
                <a:srgbClr val="008000"/>
              </a:gs>
              <a:gs pos="100000">
                <a:srgbClr val="FFFFFF"/>
              </a:gs>
            </a:gsLst>
            <a:lin ang="2700000" scaled="1"/>
          </a:gradFill>
          <a:ln w="31468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 anchor="ctr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55" name="Line 58"/>
          <p:cNvSpPr>
            <a:spLocks noChangeShapeType="1"/>
          </p:cNvSpPr>
          <p:nvPr/>
        </p:nvSpPr>
        <p:spPr bwMode="auto">
          <a:xfrm flipV="1">
            <a:off x="8917990" y="2450356"/>
            <a:ext cx="344921" cy="333375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56" name="Line 59"/>
          <p:cNvSpPr>
            <a:spLocks noChangeShapeType="1"/>
          </p:cNvSpPr>
          <p:nvPr/>
        </p:nvSpPr>
        <p:spPr bwMode="auto">
          <a:xfrm>
            <a:off x="9262910" y="2450354"/>
            <a:ext cx="1021773" cy="0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57" name="Line 60"/>
          <p:cNvSpPr>
            <a:spLocks noChangeShapeType="1"/>
          </p:cNvSpPr>
          <p:nvPr/>
        </p:nvSpPr>
        <p:spPr bwMode="auto">
          <a:xfrm>
            <a:off x="10287569" y="2453157"/>
            <a:ext cx="0" cy="987519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58" name="Line 61"/>
          <p:cNvSpPr>
            <a:spLocks noChangeShapeType="1"/>
          </p:cNvSpPr>
          <p:nvPr/>
        </p:nvSpPr>
        <p:spPr bwMode="auto">
          <a:xfrm flipV="1">
            <a:off x="9945535" y="3443478"/>
            <a:ext cx="342035" cy="326371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59" name="Line 62"/>
          <p:cNvSpPr>
            <a:spLocks noChangeShapeType="1"/>
          </p:cNvSpPr>
          <p:nvPr/>
        </p:nvSpPr>
        <p:spPr bwMode="auto">
          <a:xfrm>
            <a:off x="8919433" y="3107300"/>
            <a:ext cx="1010227" cy="0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0" name="Line 63"/>
          <p:cNvSpPr>
            <a:spLocks noChangeShapeType="1"/>
          </p:cNvSpPr>
          <p:nvPr/>
        </p:nvSpPr>
        <p:spPr bwMode="auto">
          <a:xfrm>
            <a:off x="8919432" y="3437875"/>
            <a:ext cx="1014556" cy="2801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1" name="Line 64"/>
          <p:cNvSpPr>
            <a:spLocks noChangeShapeType="1"/>
          </p:cNvSpPr>
          <p:nvPr/>
        </p:nvSpPr>
        <p:spPr bwMode="auto">
          <a:xfrm>
            <a:off x="9264352" y="2780928"/>
            <a:ext cx="0" cy="986118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2" name="Line 65"/>
          <p:cNvSpPr>
            <a:spLocks noChangeShapeType="1"/>
          </p:cNvSpPr>
          <p:nvPr/>
        </p:nvSpPr>
        <p:spPr bwMode="auto">
          <a:xfrm>
            <a:off x="9600614" y="2780929"/>
            <a:ext cx="0" cy="990320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3" name="Line 66"/>
          <p:cNvSpPr>
            <a:spLocks noChangeShapeType="1"/>
          </p:cNvSpPr>
          <p:nvPr/>
        </p:nvSpPr>
        <p:spPr bwMode="auto">
          <a:xfrm flipV="1">
            <a:off x="9933989" y="2454557"/>
            <a:ext cx="350694" cy="329172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4" name="Freeform 67"/>
          <p:cNvSpPr>
            <a:spLocks/>
          </p:cNvSpPr>
          <p:nvPr/>
        </p:nvSpPr>
        <p:spPr bwMode="auto">
          <a:xfrm>
            <a:off x="8928092" y="2446154"/>
            <a:ext cx="1356591" cy="337577"/>
          </a:xfrm>
          <a:custGeom>
            <a:avLst/>
            <a:gdLst>
              <a:gd name="T0" fmla="*/ 0 w 940"/>
              <a:gd name="T1" fmla="*/ 234 h 241"/>
              <a:gd name="T2" fmla="*/ 234 w 940"/>
              <a:gd name="T3" fmla="*/ 0 h 241"/>
              <a:gd name="T4" fmla="*/ 939 w 940"/>
              <a:gd name="T5" fmla="*/ 2 h 241"/>
              <a:gd name="T6" fmla="*/ 699 w 940"/>
              <a:gd name="T7" fmla="*/ 240 h 241"/>
              <a:gd name="T8" fmla="*/ 0 w 940"/>
              <a:gd name="T9" fmla="*/ 234 h 241"/>
              <a:gd name="T10" fmla="*/ 0 w 940"/>
              <a:gd name="T11" fmla="*/ 234 h 2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40" h="241">
                <a:moveTo>
                  <a:pt x="0" y="234"/>
                </a:moveTo>
                <a:lnTo>
                  <a:pt x="234" y="0"/>
                </a:lnTo>
                <a:lnTo>
                  <a:pt x="939" y="2"/>
                </a:lnTo>
                <a:lnTo>
                  <a:pt x="699" y="240"/>
                </a:lnTo>
                <a:lnTo>
                  <a:pt x="0" y="234"/>
                </a:lnTo>
                <a:lnTo>
                  <a:pt x="0" y="234"/>
                </a:lnTo>
              </a:path>
            </a:pathLst>
          </a:custGeom>
          <a:pattFill prst="pct25">
            <a:fgClr>
              <a:srgbClr val="008000"/>
            </a:fgClr>
            <a:bgClr>
              <a:srgbClr val="FFFFFF"/>
            </a:bgClr>
          </a:pattFill>
          <a:ln w="1876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5" name="Freeform 68"/>
          <p:cNvSpPr>
            <a:spLocks/>
          </p:cNvSpPr>
          <p:nvPr/>
        </p:nvSpPr>
        <p:spPr bwMode="auto">
          <a:xfrm>
            <a:off x="9941205" y="2460161"/>
            <a:ext cx="349250" cy="1305485"/>
          </a:xfrm>
          <a:custGeom>
            <a:avLst/>
            <a:gdLst>
              <a:gd name="T0" fmla="*/ 3 w 242"/>
              <a:gd name="T1" fmla="*/ 233 h 932"/>
              <a:gd name="T2" fmla="*/ 0 w 242"/>
              <a:gd name="T3" fmla="*/ 233 h 932"/>
              <a:gd name="T4" fmla="*/ 241 w 242"/>
              <a:gd name="T5" fmla="*/ 0 h 932"/>
              <a:gd name="T6" fmla="*/ 241 w 242"/>
              <a:gd name="T7" fmla="*/ 698 h 932"/>
              <a:gd name="T8" fmla="*/ 3 w 242"/>
              <a:gd name="T9" fmla="*/ 931 h 932"/>
              <a:gd name="T10" fmla="*/ 3 w 242"/>
              <a:gd name="T11" fmla="*/ 233 h 932"/>
              <a:gd name="T12" fmla="*/ 3 w 242"/>
              <a:gd name="T13" fmla="*/ 233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2" h="932">
                <a:moveTo>
                  <a:pt x="3" y="233"/>
                </a:moveTo>
                <a:lnTo>
                  <a:pt x="0" y="233"/>
                </a:lnTo>
                <a:lnTo>
                  <a:pt x="241" y="0"/>
                </a:lnTo>
                <a:lnTo>
                  <a:pt x="241" y="698"/>
                </a:lnTo>
                <a:lnTo>
                  <a:pt x="3" y="931"/>
                </a:lnTo>
                <a:lnTo>
                  <a:pt x="3" y="233"/>
                </a:lnTo>
                <a:lnTo>
                  <a:pt x="3" y="233"/>
                </a:lnTo>
              </a:path>
            </a:pathLst>
          </a:custGeom>
          <a:pattFill prst="pct25">
            <a:fgClr>
              <a:srgbClr val="008000"/>
            </a:fgClr>
            <a:bgClr>
              <a:srgbClr val="FFFFFF"/>
            </a:bgClr>
          </a:pattFill>
          <a:ln w="1876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6" name="Line 69"/>
          <p:cNvSpPr>
            <a:spLocks noChangeShapeType="1"/>
          </p:cNvSpPr>
          <p:nvPr/>
        </p:nvSpPr>
        <p:spPr bwMode="auto">
          <a:xfrm flipV="1">
            <a:off x="9258580" y="2446153"/>
            <a:ext cx="349250" cy="336176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7" name="Line 70"/>
          <p:cNvSpPr>
            <a:spLocks noChangeShapeType="1"/>
          </p:cNvSpPr>
          <p:nvPr/>
        </p:nvSpPr>
        <p:spPr bwMode="auto">
          <a:xfrm flipV="1">
            <a:off x="9599171" y="2448956"/>
            <a:ext cx="356466" cy="333375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8" name="Line 71"/>
          <p:cNvSpPr>
            <a:spLocks noChangeShapeType="1"/>
          </p:cNvSpPr>
          <p:nvPr/>
        </p:nvSpPr>
        <p:spPr bwMode="auto">
          <a:xfrm>
            <a:off x="9091170" y="2608638"/>
            <a:ext cx="0" cy="4202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9" name="Line 72"/>
          <p:cNvSpPr>
            <a:spLocks noChangeShapeType="1"/>
          </p:cNvSpPr>
          <p:nvPr/>
        </p:nvSpPr>
        <p:spPr bwMode="auto">
          <a:xfrm>
            <a:off x="9094057" y="2615641"/>
            <a:ext cx="1023216" cy="0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70" name="Line 73"/>
          <p:cNvSpPr>
            <a:spLocks noChangeShapeType="1"/>
          </p:cNvSpPr>
          <p:nvPr/>
        </p:nvSpPr>
        <p:spPr bwMode="auto">
          <a:xfrm>
            <a:off x="10117273" y="2612841"/>
            <a:ext cx="0" cy="991721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71" name="Line 74"/>
          <p:cNvSpPr>
            <a:spLocks noChangeShapeType="1"/>
          </p:cNvSpPr>
          <p:nvPr/>
        </p:nvSpPr>
        <p:spPr bwMode="auto">
          <a:xfrm flipV="1">
            <a:off x="9933989" y="3104499"/>
            <a:ext cx="4330" cy="1400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72" name="Line 75"/>
          <p:cNvSpPr>
            <a:spLocks noChangeShapeType="1"/>
          </p:cNvSpPr>
          <p:nvPr/>
        </p:nvSpPr>
        <p:spPr bwMode="auto">
          <a:xfrm flipV="1">
            <a:off x="9941205" y="2776728"/>
            <a:ext cx="344920" cy="333375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73" name="Line 76"/>
          <p:cNvSpPr>
            <a:spLocks noChangeShapeType="1"/>
          </p:cNvSpPr>
          <p:nvPr/>
        </p:nvSpPr>
        <p:spPr bwMode="auto">
          <a:xfrm flipV="1">
            <a:off x="9933990" y="3110101"/>
            <a:ext cx="355023" cy="330574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0932071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Non-Relational Databases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What’s out there apart from RDBMS?</a:t>
            </a:r>
          </a:p>
          <a:p>
            <a:r>
              <a:rPr lang="en-US" dirty="0"/>
              <a:t>Hierarchical, XML</a:t>
            </a:r>
          </a:p>
          <a:p>
            <a:r>
              <a:rPr lang="en-US" dirty="0"/>
              <a:t>Network, Object</a:t>
            </a:r>
          </a:p>
          <a:p>
            <a:r>
              <a:rPr lang="en-US" dirty="0"/>
              <a:t>Graph</a:t>
            </a:r>
          </a:p>
          <a:p>
            <a:r>
              <a:rPr lang="en-US" dirty="0" err="1"/>
              <a:t>NoSQL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542CD5-54E9-B844-A78A-FCBD62D5B17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4" name="Picture 2" descr="http://gigaom2.files.wordpress.com/2012/09/basho-transparent-vertical-logo.jpg?w=279&amp;h=3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8676" y="3870133"/>
            <a:ext cx="948423" cy="1016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4" descr="Redi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219" y="4266858"/>
            <a:ext cx="1804443" cy="582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mongoD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6435" y="1891225"/>
            <a:ext cx="2729567" cy="1132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4" descr="http://couchdb.apache.org/image/couch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1429" y="4761863"/>
            <a:ext cx="1470891" cy="1654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04772" y="1945206"/>
            <a:ext cx="1933735" cy="478002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69186" y="2984614"/>
            <a:ext cx="2238980" cy="529892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25619" y="3473191"/>
            <a:ext cx="2386179" cy="477236"/>
          </a:xfrm>
          <a:prstGeom prst="rect">
            <a:avLst/>
          </a:prstGeom>
        </p:spPr>
      </p:pic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8663441" y="5305545"/>
            <a:ext cx="2320675" cy="567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2310665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B8ED3-4146-684C-B26A-7905F147B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</a:t>
            </a:r>
            <a:br>
              <a:rPr lang="en-GB" dirty="0"/>
            </a:br>
            <a:r>
              <a:rPr lang="en-GB" dirty="0"/>
              <a:t>Data Types</a:t>
            </a:r>
          </a:p>
        </p:txBody>
      </p:sp>
    </p:spTree>
    <p:extLst>
      <p:ext uri="{BB962C8B-B14F-4D97-AF65-F5344CB8AC3E}">
        <p14:creationId xmlns:p14="http://schemas.microsoft.com/office/powerpoint/2010/main" val="265405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Module Aims and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Gain a better understanding of the nature of data</a:t>
            </a:r>
          </a:p>
          <a:p>
            <a:r>
              <a:rPr lang="en-US"/>
              <a:t>Understand the issues to be addressed in writing database software</a:t>
            </a:r>
          </a:p>
          <a:p>
            <a:r>
              <a:rPr lang="en-US"/>
              <a:t>Understand the variety of approaches taken so far</a:t>
            </a:r>
          </a:p>
          <a:p>
            <a:r>
              <a:rPr lang="en-US"/>
              <a:t>Be able to select an appropriate database for an application</a:t>
            </a:r>
          </a:p>
          <a:p>
            <a:r>
              <a:rPr lang="en-US"/>
              <a:t>Be aware of the latest developments in the use and application of databases</a:t>
            </a:r>
          </a:p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743E29-519F-C247-8F33-3F24DAF27F8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774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You will be able to demonstrate knowledge and understanding of:</a:t>
            </a:r>
          </a:p>
          <a:p>
            <a:r>
              <a:rPr lang="en-US" dirty="0"/>
              <a:t>The internals of a database management system </a:t>
            </a:r>
          </a:p>
          <a:p>
            <a:r>
              <a:rPr lang="en-US" dirty="0"/>
              <a:t>The issues involved in developing database management software </a:t>
            </a:r>
          </a:p>
          <a:p>
            <a:r>
              <a:rPr lang="en-US" dirty="0"/>
              <a:t>The variety of available DBMS types and the circumstances in which they're appropriate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E32685-AED9-E940-8FBD-F2B47DA77D3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590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You will be able to:</a:t>
            </a:r>
          </a:p>
          <a:p>
            <a:r>
              <a:rPr lang="en-US" dirty="0"/>
              <a:t>Choose appropriate approaches for data storage and access </a:t>
            </a:r>
          </a:p>
          <a:p>
            <a:r>
              <a:rPr lang="en-US" dirty="0"/>
              <a:t>Demonstrate how a DBMS processes, </a:t>
            </a:r>
            <a:r>
              <a:rPr lang="en-US" dirty="0" err="1"/>
              <a:t>optimises</a:t>
            </a:r>
            <a:r>
              <a:rPr lang="en-US" dirty="0"/>
              <a:t> and executes a query </a:t>
            </a:r>
          </a:p>
          <a:p>
            <a:r>
              <a:rPr lang="en-US" dirty="0"/>
              <a:t>Identify issues arising from concurrent or distributed processing and select appropriate approaches to mitigate those issues </a:t>
            </a:r>
          </a:p>
          <a:p>
            <a:r>
              <a:rPr lang="en-US" dirty="0"/>
              <a:t>Select an appropriate DBMS for an application </a:t>
            </a:r>
          </a:p>
          <a:p>
            <a:r>
              <a:rPr lang="en-US" dirty="0"/>
              <a:t>Implement components of a DBMS 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9F9764-8D5D-004E-9932-8560D48855B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308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Prerequisites: COMP1204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The role of database systems in information management</a:t>
            </a:r>
          </a:p>
          <a:p>
            <a:r>
              <a:rPr lang="en-US" dirty="0"/>
              <a:t>The concept of data </a:t>
            </a:r>
            <a:r>
              <a:rPr lang="en-US" dirty="0" err="1"/>
              <a:t>modelling</a:t>
            </a:r>
            <a:endParaRPr lang="en-US" dirty="0"/>
          </a:p>
          <a:p>
            <a:r>
              <a:rPr lang="en-US" dirty="0"/>
              <a:t>Entity-Relationship </a:t>
            </a:r>
            <a:r>
              <a:rPr lang="en-US" dirty="0" err="1"/>
              <a:t>modelling</a:t>
            </a:r>
            <a:endParaRPr lang="en-US" dirty="0"/>
          </a:p>
          <a:p>
            <a:r>
              <a:rPr lang="en-US" dirty="0"/>
              <a:t>The relational model and other models</a:t>
            </a:r>
          </a:p>
          <a:p>
            <a:r>
              <a:rPr lang="en-US" dirty="0"/>
              <a:t>SQL</a:t>
            </a:r>
          </a:p>
          <a:p>
            <a:r>
              <a:rPr lang="en-US" dirty="0"/>
              <a:t>Database management issues</a:t>
            </a:r>
          </a:p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4F64A2-B9D3-864D-A727-CF9D66B5BE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765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COMP3211 vs COMP1204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 COMP1204, you learned how to build </a:t>
            </a:r>
            <a:r>
              <a:rPr lang="en-US" b="1" dirty="0"/>
              <a:t>databases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In COMP3211, you will learn how to build </a:t>
            </a:r>
            <a:r>
              <a:rPr lang="en-US" b="1" dirty="0"/>
              <a:t>database management systems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A3EB42-576E-564E-A001-B7DBF883CB3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554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Course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Three lectures per week:</a:t>
            </a:r>
          </a:p>
          <a:p>
            <a:r>
              <a:rPr lang="en-GB" dirty="0"/>
              <a:t>Tuesday 1100 in 2/1039</a:t>
            </a:r>
          </a:p>
          <a:p>
            <a:r>
              <a:rPr lang="en-GB" dirty="0"/>
              <a:t>Thursday 1200 in 02a/2077</a:t>
            </a:r>
          </a:p>
          <a:p>
            <a:r>
              <a:rPr lang="en-GB" dirty="0"/>
              <a:t>Friday 1500 in 44/1041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DE50A1-B612-D448-A6EF-4F7D6A7B88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549107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16</TotalTime>
  <Words>1090</Words>
  <Application>Microsoft Macintosh PowerPoint</Application>
  <PresentationFormat>Widescreen</PresentationFormat>
  <Paragraphs>285</Paragraphs>
  <Slides>33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33</vt:i4>
      </vt:variant>
    </vt:vector>
  </HeadingPairs>
  <TitlesOfParts>
    <vt:vector size="47" baseType="lpstr">
      <vt:lpstr>Arial</vt:lpstr>
      <vt:lpstr>Calibri</vt:lpstr>
      <vt:lpstr>Georgia</vt:lpstr>
      <vt:lpstr>Lucida Grande</vt:lpstr>
      <vt:lpstr>Lucida Sans</vt:lpstr>
      <vt:lpstr>Monotype Sorts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COMP3211 Advanced Databases</vt:lpstr>
      <vt:lpstr>Lecturers</vt:lpstr>
      <vt:lpstr>Module Aims and Objectives</vt:lpstr>
      <vt:lpstr>Learning Outcomes</vt:lpstr>
      <vt:lpstr>Learning Outcomes</vt:lpstr>
      <vt:lpstr>Prerequisites: COMP1204</vt:lpstr>
      <vt:lpstr>COMP3211 vs COMP1204</vt:lpstr>
      <vt:lpstr>Course Structure</vt:lpstr>
      <vt:lpstr>Assessment</vt:lpstr>
      <vt:lpstr>Books</vt:lpstr>
      <vt:lpstr>Database Management Systems</vt:lpstr>
      <vt:lpstr>What is a Database?</vt:lpstr>
      <vt:lpstr>Database System vs. DBMS</vt:lpstr>
      <vt:lpstr>Database Management System</vt:lpstr>
      <vt:lpstr>What should the DBMS do?</vt:lpstr>
      <vt:lpstr>What should the DBMS do?</vt:lpstr>
      <vt:lpstr>Topics</vt:lpstr>
      <vt:lpstr>Datatypes</vt:lpstr>
      <vt:lpstr>DBMS Architecture</vt:lpstr>
      <vt:lpstr>Data Storage</vt:lpstr>
      <vt:lpstr>Access Structures</vt:lpstr>
      <vt:lpstr>Multidimensional Access Structures</vt:lpstr>
      <vt:lpstr>Query Processing and Optimisation</vt:lpstr>
      <vt:lpstr>Transactions and Concurrency</vt:lpstr>
      <vt:lpstr>Parallel Databases</vt:lpstr>
      <vt:lpstr>Distributed Databases</vt:lpstr>
      <vt:lpstr>Information Retrieval</vt:lpstr>
      <vt:lpstr>Message Queues</vt:lpstr>
      <vt:lpstr>Stream Processing</vt:lpstr>
      <vt:lpstr>Data Warehousing</vt:lpstr>
      <vt:lpstr>Non-Relational Databases</vt:lpstr>
      <vt:lpstr>Next Lecture: Data Types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Gibbins N.M.</dc:creator>
  <cp:lastModifiedBy>Gibbins N.M.</cp:lastModifiedBy>
  <cp:revision>5</cp:revision>
  <dcterms:created xsi:type="dcterms:W3CDTF">2019-01-27T20:34:10Z</dcterms:created>
  <dcterms:modified xsi:type="dcterms:W3CDTF">2019-01-27T21:22:18Z</dcterms:modified>
</cp:coreProperties>
</file>