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24"/>
  </p:notesMasterIdLst>
  <p:handoutMasterIdLst>
    <p:handoutMasterId r:id="rId25"/>
  </p:handoutMasterIdLst>
  <p:sldIdLst>
    <p:sldId id="260" r:id="rId2"/>
    <p:sldId id="276" r:id="rId3"/>
    <p:sldId id="261" r:id="rId4"/>
    <p:sldId id="262" r:id="rId5"/>
    <p:sldId id="263" r:id="rId6"/>
    <p:sldId id="264" r:id="rId7"/>
    <p:sldId id="266" r:id="rId8"/>
    <p:sldId id="265" r:id="rId9"/>
    <p:sldId id="267" r:id="rId10"/>
    <p:sldId id="257" r:id="rId11"/>
    <p:sldId id="269" r:id="rId12"/>
    <p:sldId id="268" r:id="rId13"/>
    <p:sldId id="277" r:id="rId14"/>
    <p:sldId id="278" r:id="rId15"/>
    <p:sldId id="279" r:id="rId16"/>
    <p:sldId id="280" r:id="rId17"/>
    <p:sldId id="270" r:id="rId18"/>
    <p:sldId id="271" r:id="rId19"/>
    <p:sldId id="272" r:id="rId20"/>
    <p:sldId id="273" r:id="rId21"/>
    <p:sldId id="274" r:id="rId22"/>
    <p:sldId id="275" r:id="rId2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-65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-65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-65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-65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-65" charset="0"/>
        <a:ea typeface="+mn-ea"/>
        <a:cs typeface="+mn-cs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pitchFamily="-65" charset="0"/>
        <a:ea typeface="+mn-ea"/>
        <a:cs typeface="+mn-cs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pitchFamily="-65" charset="0"/>
        <a:ea typeface="+mn-ea"/>
        <a:cs typeface="+mn-cs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pitchFamily="-65" charset="0"/>
        <a:ea typeface="+mn-ea"/>
        <a:cs typeface="+mn-cs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pitchFamily="-65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00"/>
    <a:srgbClr val="FF0000"/>
    <a:srgbClr val="990000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243" autoAdjust="0"/>
    <p:restoredTop sz="94568" autoAdjust="0"/>
  </p:normalViewPr>
  <p:slideViewPr>
    <p:cSldViewPr>
      <p:cViewPr varScale="1">
        <p:scale>
          <a:sx n="121" d="100"/>
          <a:sy n="121" d="100"/>
        </p:scale>
        <p:origin x="696" y="16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C697CC8-DE70-9140-9F52-EF081617E37B}" type="datetimeFigureOut">
              <a:rPr lang="en-US" smtClean="0"/>
              <a:pPr/>
              <a:t>2/6/19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3FD2D0D-191E-E44C-996B-AC3310359F7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0203950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3036CE36-0872-2F4D-B362-E22EB214A3F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480294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65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65" charset="0"/>
        <a:ea typeface="ＭＳ Ｐゴシック" pitchFamily="-65" charset="-128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65" charset="0"/>
        <a:ea typeface="ＭＳ Ｐゴシック" pitchFamily="-65" charset="-128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65" charset="0"/>
        <a:ea typeface="ＭＳ Ｐゴシック" pitchFamily="-65" charset="-128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65" charset="0"/>
        <a:ea typeface="ＭＳ Ｐゴシック" pitchFamily="-65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E91E3B1-57E6-F144-B5D9-E32E2ED2AA4D}" type="slidenum">
              <a:rPr lang="en-US"/>
              <a:pPr/>
              <a:t>10</a:t>
            </a:fld>
            <a:endParaRPr lang="en-US"/>
          </a:p>
        </p:txBody>
      </p:sp>
      <p:sp>
        <p:nvSpPr>
          <p:cNvPr id="3164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64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3657600" y="6477000"/>
            <a:ext cx="2133600" cy="3810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</p:spTree>
  </p:cSld>
  <p:clrMapOvr>
    <a:masterClrMapping/>
  </p:clrMapOvr>
  <p:transition>
    <p:wipe dir="r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  <p:transition>
    <p:wipe dir="r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  <p:transition>
    <p:wipe dir="r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>
    <p:wipe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</p:spTree>
  </p:cSld>
  <p:clrMapOvr>
    <a:masterClrMapping/>
  </p:clrMapOvr>
  <p:transition>
    <p:wipe dir="r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  <p:transition>
    <p:wipe dir="r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  <p:transition>
    <p:wipe dir="r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3965575" cy="39211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  <p:transition>
    <p:wipe dir="r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  <p:transition>
    <p:wipe dir="r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676400"/>
            <a:ext cx="5111750" cy="44497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676400"/>
            <a:ext cx="3008313" cy="44497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5105400" y="5410200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fld id="{9546ECAC-3B7D-7B47-BB51-FA59818F348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ipe dir="r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  <p:transition>
    <p:wipe dir="r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rgbClr val="FFFFCC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304800"/>
            <a:ext cx="5638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733800" y="6477000"/>
            <a:ext cx="21336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34" name="Rectangle 10"/>
          <p:cNvSpPr>
            <a:spLocks noChangeArrowheads="1"/>
          </p:cNvSpPr>
          <p:nvPr/>
        </p:nvSpPr>
        <p:spPr bwMode="auto">
          <a:xfrm>
            <a:off x="762000" y="1371600"/>
            <a:ext cx="8382000" cy="152400"/>
          </a:xfrm>
          <a:prstGeom prst="rect">
            <a:avLst/>
          </a:prstGeom>
          <a:gradFill rotWithShape="0">
            <a:gsLst>
              <a:gs pos="0">
                <a:srgbClr val="0066FF"/>
              </a:gs>
              <a:gs pos="100000">
                <a:srgbClr val="FFCC66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lIns="90488" tIns="44450" rIns="90488" bIns="44450" anchor="ctr">
            <a:prstTxWarp prst="textNoShape">
              <a:avLst/>
            </a:prstTxWarp>
          </a:bodyPr>
          <a:lstStyle/>
          <a:p>
            <a:pPr defTabSz="762000" eaLnBrk="0" hangingPunct="0">
              <a:spcBef>
                <a:spcPct val="50000"/>
              </a:spcBef>
            </a:pPr>
            <a:endParaRPr lang="en-US" sz="2400">
              <a:latin typeface="Times New Roman" pitchFamily="-65" charset="0"/>
            </a:endParaRPr>
          </a:p>
        </p:txBody>
      </p:sp>
      <p:sp>
        <p:nvSpPr>
          <p:cNvPr id="1037" name="Text Box 13"/>
          <p:cNvSpPr txBox="1">
            <a:spLocks noChangeArrowheads="1"/>
          </p:cNvSpPr>
          <p:nvPr/>
        </p:nvSpPr>
        <p:spPr bwMode="auto">
          <a:xfrm>
            <a:off x="3733800" y="6553200"/>
            <a:ext cx="201612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>
                <a:solidFill>
                  <a:schemeClr val="bg1"/>
                </a:solidFill>
              </a:rPr>
              <a:t>Event</a:t>
            </a:r>
          </a:p>
        </p:txBody>
      </p:sp>
      <p:pic>
        <p:nvPicPr>
          <p:cNvPr id="1038" name="Picture 14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0" y="6453188"/>
            <a:ext cx="9144000" cy="404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" name="Picture 7" descr="electronics_computer_science_cmyk.eps"/>
          <p:cNvPicPr>
            <a:picLocks noChangeAspect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6248400" y="152400"/>
            <a:ext cx="2705100" cy="1076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Slide Number Placeholder 4"/>
          <p:cNvSpPr txBox="1">
            <a:spLocks/>
          </p:cNvSpPr>
          <p:nvPr/>
        </p:nvSpPr>
        <p:spPr bwMode="auto">
          <a:xfrm>
            <a:off x="7010400" y="6534150"/>
            <a:ext cx="2133600" cy="32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mtClean="0"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822637C8-7EFE-A447-BDC5-C74C6EDE5322}" type="slidenum"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itchFamily="-65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itchFamily="-65" charset="0"/>
              <a:ea typeface="+mn-ea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  <p:sldLayoutId id="2147483660" r:id="rId2"/>
    <p:sldLayoutId id="2147483649" r:id="rId3"/>
    <p:sldLayoutId id="2147483650" r:id="rId4"/>
    <p:sldLayoutId id="2147483652" r:id="rId5"/>
    <p:sldLayoutId id="2147483653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>
    <p:wipe dir="r"/>
  </p:transition>
  <p:hf sldNum="0"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accent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accent2"/>
          </a:solidFill>
          <a:latin typeface="Tahoma" pitchFamily="-65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accent2"/>
          </a:solidFill>
          <a:latin typeface="Tahoma" pitchFamily="-65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accent2"/>
          </a:solidFill>
          <a:latin typeface="Tahoma" pitchFamily="-65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accent2"/>
          </a:solidFill>
          <a:latin typeface="Tahoma" pitchFamily="-65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accent2"/>
          </a:solidFill>
          <a:latin typeface="Tahoma" pitchFamily="-65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accent2"/>
          </a:solidFill>
          <a:latin typeface="Tahoma" pitchFamily="-65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accent2"/>
          </a:solidFill>
          <a:latin typeface="Tahoma" pitchFamily="-65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accent2"/>
          </a:solidFill>
          <a:latin typeface="Tahoma" pitchFamily="-65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accent2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chemeClr val="accent2"/>
          </a:solidFill>
          <a:latin typeface="+mn-lt"/>
          <a:ea typeface="ＭＳ Ｐゴシック" pitchFamily="-65" charset="-128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1600">
          <a:solidFill>
            <a:schemeClr val="accent2"/>
          </a:solidFill>
          <a:latin typeface="+mn-lt"/>
          <a:ea typeface="ＭＳ Ｐゴシック" pitchFamily="-65" charset="-128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1400">
          <a:solidFill>
            <a:schemeClr val="accent2"/>
          </a:solidFill>
          <a:latin typeface="+mn-lt"/>
          <a:ea typeface="ＭＳ Ｐゴシック" pitchFamily="-65" charset="-128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1200">
          <a:solidFill>
            <a:schemeClr val="accent2"/>
          </a:solidFill>
          <a:latin typeface="+mn-lt"/>
          <a:ea typeface="ＭＳ Ｐゴシック" pitchFamily="-65" charset="-128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1200">
          <a:solidFill>
            <a:schemeClr val="accent2"/>
          </a:solidFill>
          <a:latin typeface="+mn-lt"/>
          <a:ea typeface="ＭＳ Ｐゴシック" pitchFamily="-65" charset="-128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1200">
          <a:solidFill>
            <a:schemeClr val="accent2"/>
          </a:solidFill>
          <a:latin typeface="+mn-lt"/>
          <a:ea typeface="ＭＳ Ｐゴシック" pitchFamily="-65" charset="-128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1200">
          <a:solidFill>
            <a:schemeClr val="accent2"/>
          </a:solidFill>
          <a:latin typeface="+mn-lt"/>
          <a:ea typeface="ＭＳ Ｐゴシック" pitchFamily="-65" charset="-128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1200">
          <a:solidFill>
            <a:schemeClr val="accent2"/>
          </a:solidFill>
          <a:latin typeface="+mn-lt"/>
          <a:ea typeface="ＭＳ Ｐゴシック" pitchFamily="-65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6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Black Boxes and Abstraction</a:t>
            </a:r>
            <a:br>
              <a:rPr lang="en-US" dirty="0"/>
            </a:br>
            <a:r>
              <a:rPr lang="en-US" dirty="0"/>
              <a:t>or</a:t>
            </a:r>
            <a:br>
              <a:rPr lang="en-US" dirty="0"/>
            </a:br>
            <a:r>
              <a:rPr lang="en-US" dirty="0"/>
              <a:t>A quick run through how computers work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991072"/>
          </a:xfrm>
        </p:spPr>
        <p:txBody>
          <a:bodyPr/>
          <a:lstStyle/>
          <a:p>
            <a:r>
              <a:rPr lang="en-US" b="1" dirty="0"/>
              <a:t>Hugh Davis</a:t>
            </a:r>
          </a:p>
          <a:p>
            <a:r>
              <a:rPr lang="en-US" dirty="0"/>
              <a:t>Learning Societies Lab</a:t>
            </a:r>
          </a:p>
          <a:p>
            <a:r>
              <a:rPr lang="en-US" dirty="0"/>
              <a:t>ECS</a:t>
            </a:r>
          </a:p>
          <a:p>
            <a:r>
              <a:rPr lang="en-US" dirty="0"/>
              <a:t>The University of Southampton, UK</a:t>
            </a:r>
          </a:p>
          <a:p>
            <a:r>
              <a:rPr lang="en-US" dirty="0" err="1"/>
              <a:t>users.ecs.soton.ac.uk</a:t>
            </a:r>
            <a:r>
              <a:rPr lang="en-US" dirty="0"/>
              <a:t>/</a:t>
            </a:r>
            <a:r>
              <a:rPr lang="en-US" dirty="0" err="1"/>
              <a:t>hcd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8813030"/>
      </p:ext>
    </p:extLst>
  </p:cSld>
  <p:clrMapOvr>
    <a:masterClrMapping/>
  </p:clrMapOvr>
  <p:transition>
    <p:wipe dir="r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71600" y="1628800"/>
            <a:ext cx="3888432" cy="2323200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31840" y="4077072"/>
            <a:ext cx="4176464" cy="2147988"/>
          </a:xfrm>
          <a:prstGeom prst="rect">
            <a:avLst/>
          </a:prstGeom>
        </p:spPr>
      </p:pic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Adding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148064" y="2060848"/>
            <a:ext cx="295232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This half adder adds a</a:t>
            </a:r>
          </a:p>
          <a:p>
            <a:r>
              <a:rPr lang="en-GB" dirty="0"/>
              <a:t>A and B and produces a SUM (S) and a CARRY (C)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67544" y="4077072"/>
            <a:ext cx="266429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This Full adder takes two bits A and B plus AND a Carry IN (</a:t>
            </a:r>
            <a:r>
              <a:rPr lang="en-GB" dirty="0" err="1"/>
              <a:t>Ci</a:t>
            </a:r>
            <a:r>
              <a:rPr lang="en-GB" dirty="0"/>
              <a:t>) and produces the SUM and C</a:t>
            </a:r>
            <a:r>
              <a:rPr lang="en-US" dirty="0"/>
              <a:t>a</a:t>
            </a:r>
            <a:r>
              <a:rPr lang="en-GB" dirty="0" err="1"/>
              <a:t>rry</a:t>
            </a:r>
            <a:r>
              <a:rPr lang="en-GB" dirty="0"/>
              <a:t> Out </a:t>
            </a:r>
          </a:p>
        </p:txBody>
      </p:sp>
    </p:spTree>
  </p:cSld>
  <p:clrMapOvr>
    <a:masterClrMapping/>
  </p:clrMapOvr>
  <p:transition>
    <p:wipe dir="r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Multiplication</a:t>
            </a:r>
          </a:p>
        </p:txBody>
      </p:sp>
      <p:pic>
        <p:nvPicPr>
          <p:cNvPr id="3" name="Picture 8" descr="4-bit PISO registe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83568" y="3284984"/>
            <a:ext cx="7467600" cy="2719387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827584" y="1844824"/>
            <a:ext cx="324036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Multiplication is achieved by shifting. A shift 2 the left is multiplication by 2. A shift to the right is division by 2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860032" y="2132856"/>
            <a:ext cx="18853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0101 * 2  = 1010</a:t>
            </a:r>
          </a:p>
        </p:txBody>
      </p:sp>
    </p:spTree>
    <p:extLst>
      <p:ext uri="{BB962C8B-B14F-4D97-AF65-F5344CB8AC3E}">
        <p14:creationId xmlns:p14="http://schemas.microsoft.com/office/powerpoint/2010/main" val="745883077"/>
      </p:ext>
    </p:extLst>
  </p:cSld>
  <p:clrMapOvr>
    <a:masterClrMapping/>
  </p:clrMapOvr>
  <p:transition>
    <p:wipe dir="r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1520" y="1700808"/>
            <a:ext cx="5867638" cy="4536504"/>
          </a:xfrm>
          <a:prstGeom prst="rect">
            <a:avLst/>
          </a:prstGeom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1 Bit ALU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012160" y="3212976"/>
            <a:ext cx="2885000" cy="175432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F0  F1   Output</a:t>
            </a:r>
          </a:p>
          <a:p>
            <a:r>
              <a:rPr lang="en-GB" dirty="0"/>
              <a:t>===============</a:t>
            </a:r>
          </a:p>
          <a:p>
            <a:r>
              <a:rPr lang="en-GB" dirty="0"/>
              <a:t>0     0     A and B</a:t>
            </a:r>
          </a:p>
          <a:p>
            <a:r>
              <a:rPr lang="en-GB" dirty="0"/>
              <a:t>0     1     A or B</a:t>
            </a:r>
          </a:p>
          <a:p>
            <a:r>
              <a:rPr lang="en-GB" dirty="0"/>
              <a:t>1     0     Not B</a:t>
            </a:r>
          </a:p>
          <a:p>
            <a:r>
              <a:rPr lang="en-GB" dirty="0"/>
              <a:t>1     1     A + B (with Carry)</a:t>
            </a:r>
          </a:p>
        </p:txBody>
      </p:sp>
    </p:spTree>
    <p:extLst>
      <p:ext uri="{BB962C8B-B14F-4D97-AF65-F5344CB8AC3E}">
        <p14:creationId xmlns:p14="http://schemas.microsoft.com/office/powerpoint/2010/main" val="484327442"/>
      </p:ext>
    </p:extLst>
  </p:cSld>
  <p:clrMapOvr>
    <a:masterClrMapping/>
  </p:clrMapOvr>
  <p:transition>
    <p:wipe dir="r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1520" y="1700808"/>
            <a:ext cx="5867638" cy="4536504"/>
          </a:xfrm>
          <a:prstGeom prst="rect">
            <a:avLst/>
          </a:prstGeom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1 Bit ALU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012160" y="3212976"/>
            <a:ext cx="2885000" cy="175432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F0  F1   Output</a:t>
            </a:r>
          </a:p>
          <a:p>
            <a:r>
              <a:rPr lang="en-GB" dirty="0"/>
              <a:t>===============</a:t>
            </a:r>
          </a:p>
          <a:p>
            <a:r>
              <a:rPr lang="en-GB" dirty="0">
                <a:solidFill>
                  <a:srgbClr val="FF0000"/>
                </a:solidFill>
              </a:rPr>
              <a:t>0     0     A and B</a:t>
            </a:r>
          </a:p>
          <a:p>
            <a:r>
              <a:rPr lang="en-GB" dirty="0"/>
              <a:t>0     1     A or B</a:t>
            </a:r>
          </a:p>
          <a:p>
            <a:r>
              <a:rPr lang="en-GB" dirty="0"/>
              <a:t>1     0     Not B</a:t>
            </a:r>
          </a:p>
          <a:p>
            <a:r>
              <a:rPr lang="en-GB" dirty="0"/>
              <a:t>1     1     A + B (with Carry)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9D3E7E7-117C-E94C-BDDF-9948D87C5F3A}"/>
              </a:ext>
            </a:extLst>
          </p:cNvPr>
          <p:cNvSpPr/>
          <p:nvPr/>
        </p:nvSpPr>
        <p:spPr>
          <a:xfrm>
            <a:off x="300747" y="3969060"/>
            <a:ext cx="31290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>
                <a:solidFill>
                  <a:srgbClr val="FF0000"/>
                </a:solidFill>
              </a:rPr>
              <a:t>0</a:t>
            </a:r>
            <a:endParaRPr lang="en-US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C36C2CD-BB61-924D-BA29-A99A6209D81B}"/>
              </a:ext>
            </a:extLst>
          </p:cNvPr>
          <p:cNvSpPr/>
          <p:nvPr/>
        </p:nvSpPr>
        <p:spPr>
          <a:xfrm>
            <a:off x="302311" y="5157192"/>
            <a:ext cx="37702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>
                <a:solidFill>
                  <a:srgbClr val="FF0000"/>
                </a:solidFill>
              </a:rPr>
              <a:t>0 </a:t>
            </a:r>
            <a:endParaRPr lang="en-US" dirty="0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447F8D8E-6148-2A47-ABB5-C3D8FF213BC5}"/>
              </a:ext>
            </a:extLst>
          </p:cNvPr>
          <p:cNvCxnSpPr>
            <a:cxnSpLocks/>
          </p:cNvCxnSpPr>
          <p:nvPr/>
        </p:nvCxnSpPr>
        <p:spPr>
          <a:xfrm>
            <a:off x="1259632" y="4014000"/>
            <a:ext cx="720456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2F0FB059-165B-D14A-861D-335CB4843294}"/>
              </a:ext>
            </a:extLst>
          </p:cNvPr>
          <p:cNvCxnSpPr>
            <a:cxnSpLocks/>
          </p:cNvCxnSpPr>
          <p:nvPr/>
        </p:nvCxnSpPr>
        <p:spPr>
          <a:xfrm>
            <a:off x="1835696" y="4125973"/>
            <a:ext cx="144392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EBB92CD4-AA9A-BB41-8164-7A46E1365E57}"/>
              </a:ext>
            </a:extLst>
          </p:cNvPr>
          <p:cNvCxnSpPr>
            <a:cxnSpLocks/>
          </p:cNvCxnSpPr>
          <p:nvPr/>
        </p:nvCxnSpPr>
        <p:spPr>
          <a:xfrm>
            <a:off x="1835696" y="4392000"/>
            <a:ext cx="144392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5C438D50-C2D8-EA40-93C1-80B1D13B9CF7}"/>
              </a:ext>
            </a:extLst>
          </p:cNvPr>
          <p:cNvCxnSpPr>
            <a:cxnSpLocks/>
          </p:cNvCxnSpPr>
          <p:nvPr/>
        </p:nvCxnSpPr>
        <p:spPr>
          <a:xfrm>
            <a:off x="1876625" y="4914000"/>
            <a:ext cx="144392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4C9039AC-CB9F-9E42-94CC-9E48758B0E59}"/>
              </a:ext>
            </a:extLst>
          </p:cNvPr>
          <p:cNvCxnSpPr>
            <a:cxnSpLocks/>
          </p:cNvCxnSpPr>
          <p:nvPr/>
        </p:nvCxnSpPr>
        <p:spPr>
          <a:xfrm>
            <a:off x="2267744" y="4090139"/>
            <a:ext cx="144392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868AA627-9ECC-3C42-89E8-EAFEEE28EC46}"/>
              </a:ext>
            </a:extLst>
          </p:cNvPr>
          <p:cNvCxnSpPr>
            <a:cxnSpLocks/>
          </p:cNvCxnSpPr>
          <p:nvPr/>
        </p:nvCxnSpPr>
        <p:spPr>
          <a:xfrm flipV="1">
            <a:off x="2412136" y="2204864"/>
            <a:ext cx="0" cy="1885275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65EB73DE-CA1B-7A4D-B7B2-CA8A4A612628}"/>
              </a:ext>
            </a:extLst>
          </p:cNvPr>
          <p:cNvCxnSpPr>
            <a:cxnSpLocks/>
          </p:cNvCxnSpPr>
          <p:nvPr/>
        </p:nvCxnSpPr>
        <p:spPr>
          <a:xfrm>
            <a:off x="2412136" y="2208795"/>
            <a:ext cx="431672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879066C0-DD2F-B64D-9A10-D94A7737CEB7}"/>
              </a:ext>
            </a:extLst>
          </p:cNvPr>
          <p:cNvCxnSpPr>
            <a:cxnSpLocks/>
          </p:cNvCxnSpPr>
          <p:nvPr/>
        </p:nvCxnSpPr>
        <p:spPr>
          <a:xfrm>
            <a:off x="1548416" y="2132856"/>
            <a:ext cx="1295392" cy="0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9607FDB6-2CD7-504D-9863-48769191A157}"/>
              </a:ext>
            </a:extLst>
          </p:cNvPr>
          <p:cNvCxnSpPr>
            <a:cxnSpLocks/>
          </p:cNvCxnSpPr>
          <p:nvPr/>
        </p:nvCxnSpPr>
        <p:spPr>
          <a:xfrm>
            <a:off x="3131840" y="2147878"/>
            <a:ext cx="72008" cy="201002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70255932-0AB5-AF44-94FD-A94842D89B12}"/>
              </a:ext>
            </a:extLst>
          </p:cNvPr>
          <p:cNvCxnSpPr>
            <a:cxnSpLocks/>
          </p:cNvCxnSpPr>
          <p:nvPr/>
        </p:nvCxnSpPr>
        <p:spPr>
          <a:xfrm>
            <a:off x="3203848" y="2348880"/>
            <a:ext cx="1728192" cy="0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1046853A-A473-3B4A-8696-C6CFF0B47A49}"/>
              </a:ext>
            </a:extLst>
          </p:cNvPr>
          <p:cNvCxnSpPr>
            <a:cxnSpLocks/>
          </p:cNvCxnSpPr>
          <p:nvPr/>
        </p:nvCxnSpPr>
        <p:spPr>
          <a:xfrm>
            <a:off x="5148064" y="2420888"/>
            <a:ext cx="288032" cy="72008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1D57866E-6F30-C848-B2DC-8382AE5E763F}"/>
              </a:ext>
            </a:extLst>
          </p:cNvPr>
          <p:cNvCxnSpPr>
            <a:cxnSpLocks/>
          </p:cNvCxnSpPr>
          <p:nvPr/>
        </p:nvCxnSpPr>
        <p:spPr>
          <a:xfrm>
            <a:off x="5724128" y="2528938"/>
            <a:ext cx="504056" cy="0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00638177"/>
      </p:ext>
    </p:extLst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1520" y="1700808"/>
            <a:ext cx="5867638" cy="4536504"/>
          </a:xfrm>
          <a:prstGeom prst="rect">
            <a:avLst/>
          </a:prstGeom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1 Bit ALU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012160" y="3212976"/>
            <a:ext cx="2885000" cy="175432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F0  F1   Output</a:t>
            </a:r>
          </a:p>
          <a:p>
            <a:r>
              <a:rPr lang="en-GB" dirty="0"/>
              <a:t>===============</a:t>
            </a:r>
          </a:p>
          <a:p>
            <a:r>
              <a:rPr lang="en-GB" dirty="0"/>
              <a:t>0     0     A and B</a:t>
            </a:r>
          </a:p>
          <a:p>
            <a:r>
              <a:rPr lang="en-GB" dirty="0">
                <a:solidFill>
                  <a:srgbClr val="FF0000"/>
                </a:solidFill>
              </a:rPr>
              <a:t>0     1     A or B</a:t>
            </a:r>
          </a:p>
          <a:p>
            <a:r>
              <a:rPr lang="en-GB" dirty="0"/>
              <a:t>1     0     Not B</a:t>
            </a:r>
          </a:p>
          <a:p>
            <a:r>
              <a:rPr lang="en-GB" dirty="0"/>
              <a:t>1     1     A + B (with Carry)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6317C48A-1376-9E40-9FF9-C9B116A91FC3}"/>
              </a:ext>
            </a:extLst>
          </p:cNvPr>
          <p:cNvCxnSpPr>
            <a:cxnSpLocks/>
          </p:cNvCxnSpPr>
          <p:nvPr/>
        </p:nvCxnSpPr>
        <p:spPr>
          <a:xfrm>
            <a:off x="1835696" y="4392000"/>
            <a:ext cx="144392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793D541D-4117-D540-A270-D78227C160EA}"/>
              </a:ext>
            </a:extLst>
          </p:cNvPr>
          <p:cNvCxnSpPr>
            <a:cxnSpLocks/>
          </p:cNvCxnSpPr>
          <p:nvPr/>
        </p:nvCxnSpPr>
        <p:spPr>
          <a:xfrm>
            <a:off x="1259632" y="4005064"/>
            <a:ext cx="720456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0BBD4392-30CE-1749-A6E2-D0AFB88E6C93}"/>
              </a:ext>
            </a:extLst>
          </p:cNvPr>
          <p:cNvCxnSpPr>
            <a:cxnSpLocks/>
          </p:cNvCxnSpPr>
          <p:nvPr/>
        </p:nvCxnSpPr>
        <p:spPr>
          <a:xfrm>
            <a:off x="539552" y="4932000"/>
            <a:ext cx="936104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EF11D9A4-BEF0-8444-A955-B095C3D11CC3}"/>
              </a:ext>
            </a:extLst>
          </p:cNvPr>
          <p:cNvCxnSpPr>
            <a:cxnSpLocks/>
          </p:cNvCxnSpPr>
          <p:nvPr/>
        </p:nvCxnSpPr>
        <p:spPr>
          <a:xfrm flipV="1">
            <a:off x="1115616" y="4149080"/>
            <a:ext cx="0" cy="746976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9232B4AA-3DAB-694D-A397-995A348CD2D2}"/>
              </a:ext>
            </a:extLst>
          </p:cNvPr>
          <p:cNvCxnSpPr>
            <a:cxnSpLocks/>
          </p:cNvCxnSpPr>
          <p:nvPr/>
        </p:nvCxnSpPr>
        <p:spPr>
          <a:xfrm>
            <a:off x="1115616" y="4896056"/>
            <a:ext cx="0" cy="47716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876258EE-2375-DE43-B654-55C0D7C02306}"/>
              </a:ext>
            </a:extLst>
          </p:cNvPr>
          <p:cNvCxnSpPr>
            <a:cxnSpLocks/>
          </p:cNvCxnSpPr>
          <p:nvPr/>
        </p:nvCxnSpPr>
        <p:spPr>
          <a:xfrm>
            <a:off x="1115616" y="4149080"/>
            <a:ext cx="298466" cy="6579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8BCC984C-0691-6F4A-8E5C-07859264A0F1}"/>
              </a:ext>
            </a:extLst>
          </p:cNvPr>
          <p:cNvCxnSpPr>
            <a:cxnSpLocks/>
          </p:cNvCxnSpPr>
          <p:nvPr/>
        </p:nvCxnSpPr>
        <p:spPr>
          <a:xfrm>
            <a:off x="1115616" y="5373216"/>
            <a:ext cx="864472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B97F0131-9FEE-074F-A35E-AF52B04DB989}"/>
              </a:ext>
            </a:extLst>
          </p:cNvPr>
          <p:cNvCxnSpPr>
            <a:cxnSpLocks/>
          </p:cNvCxnSpPr>
          <p:nvPr/>
        </p:nvCxnSpPr>
        <p:spPr>
          <a:xfrm flipV="1">
            <a:off x="1115616" y="4509121"/>
            <a:ext cx="864097" cy="13447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6EB0B64B-98D4-6A40-8A65-C441B14969FB}"/>
              </a:ext>
            </a:extLst>
          </p:cNvPr>
          <p:cNvCxnSpPr>
            <a:cxnSpLocks/>
          </p:cNvCxnSpPr>
          <p:nvPr/>
        </p:nvCxnSpPr>
        <p:spPr>
          <a:xfrm flipH="1">
            <a:off x="2292974" y="4428000"/>
            <a:ext cx="262802" cy="1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FFD97056-79F9-3D4D-96FE-1307955A55B1}"/>
              </a:ext>
            </a:extLst>
          </p:cNvPr>
          <p:cNvCxnSpPr>
            <a:cxnSpLocks/>
          </p:cNvCxnSpPr>
          <p:nvPr/>
        </p:nvCxnSpPr>
        <p:spPr>
          <a:xfrm>
            <a:off x="2555776" y="2492896"/>
            <a:ext cx="0" cy="1935104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E72EE15A-953C-504C-9C85-D1BAF4B58A39}"/>
              </a:ext>
            </a:extLst>
          </p:cNvPr>
          <p:cNvCxnSpPr>
            <a:cxnSpLocks/>
          </p:cNvCxnSpPr>
          <p:nvPr/>
        </p:nvCxnSpPr>
        <p:spPr>
          <a:xfrm>
            <a:off x="2555776" y="2520000"/>
            <a:ext cx="288032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5" name="Rectangle 34">
            <a:extLst>
              <a:ext uri="{FF2B5EF4-FFF2-40B4-BE49-F238E27FC236}">
                <a16:creationId xmlns:a16="http://schemas.microsoft.com/office/drawing/2014/main" id="{C2875314-F63D-2946-98BF-9D1581F45D26}"/>
              </a:ext>
            </a:extLst>
          </p:cNvPr>
          <p:cNvSpPr/>
          <p:nvPr/>
        </p:nvSpPr>
        <p:spPr>
          <a:xfrm>
            <a:off x="300747" y="3969060"/>
            <a:ext cx="31290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>
                <a:solidFill>
                  <a:srgbClr val="FF0000"/>
                </a:solidFill>
              </a:rPr>
              <a:t>0</a:t>
            </a:r>
            <a:endParaRPr lang="en-US" dirty="0"/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53B7A577-4726-D848-9B98-813D5A6BF584}"/>
              </a:ext>
            </a:extLst>
          </p:cNvPr>
          <p:cNvSpPr/>
          <p:nvPr/>
        </p:nvSpPr>
        <p:spPr>
          <a:xfrm>
            <a:off x="300747" y="5106250"/>
            <a:ext cx="31290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>
                <a:solidFill>
                  <a:srgbClr val="FF0000"/>
                </a:solidFill>
              </a:rPr>
              <a:t>1</a:t>
            </a:r>
            <a:endParaRPr lang="en-US" dirty="0"/>
          </a:p>
        </p:txBody>
      </p: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D58F0794-5B10-E44B-85E9-1B5AD3225966}"/>
              </a:ext>
            </a:extLst>
          </p:cNvPr>
          <p:cNvCxnSpPr>
            <a:cxnSpLocks/>
          </p:cNvCxnSpPr>
          <p:nvPr/>
        </p:nvCxnSpPr>
        <p:spPr>
          <a:xfrm>
            <a:off x="1548416" y="2420888"/>
            <a:ext cx="1295392" cy="0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4415B724-5AF9-D44D-9CCB-6698163F5DEC}"/>
              </a:ext>
            </a:extLst>
          </p:cNvPr>
          <p:cNvCxnSpPr>
            <a:cxnSpLocks/>
          </p:cNvCxnSpPr>
          <p:nvPr/>
        </p:nvCxnSpPr>
        <p:spPr>
          <a:xfrm>
            <a:off x="3131840" y="2492896"/>
            <a:ext cx="1728192" cy="0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>
            <a:extLst>
              <a:ext uri="{FF2B5EF4-FFF2-40B4-BE49-F238E27FC236}">
                <a16:creationId xmlns:a16="http://schemas.microsoft.com/office/drawing/2014/main" id="{5C4F52CC-D4EA-FC4F-B1CF-296F68A862F0}"/>
              </a:ext>
            </a:extLst>
          </p:cNvPr>
          <p:cNvCxnSpPr>
            <a:cxnSpLocks/>
          </p:cNvCxnSpPr>
          <p:nvPr/>
        </p:nvCxnSpPr>
        <p:spPr>
          <a:xfrm>
            <a:off x="5148064" y="2430654"/>
            <a:ext cx="288032" cy="62242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id="{24F889F4-1C02-CB48-8740-35C1AE444DC5}"/>
              </a:ext>
            </a:extLst>
          </p:cNvPr>
          <p:cNvCxnSpPr>
            <a:cxnSpLocks/>
          </p:cNvCxnSpPr>
          <p:nvPr/>
        </p:nvCxnSpPr>
        <p:spPr>
          <a:xfrm>
            <a:off x="5724128" y="2520000"/>
            <a:ext cx="395030" cy="0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65962741"/>
      </p:ext>
    </p:extLst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6000" y="1628800"/>
            <a:ext cx="5867638" cy="4536504"/>
          </a:xfrm>
          <a:prstGeom prst="rect">
            <a:avLst/>
          </a:prstGeom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1 Bit ALU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012160" y="3212976"/>
            <a:ext cx="2885000" cy="175432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F0  F1   Output</a:t>
            </a:r>
          </a:p>
          <a:p>
            <a:r>
              <a:rPr lang="en-GB" dirty="0"/>
              <a:t>===============</a:t>
            </a:r>
          </a:p>
          <a:p>
            <a:r>
              <a:rPr lang="en-GB" dirty="0"/>
              <a:t>0     0     A and B</a:t>
            </a:r>
          </a:p>
          <a:p>
            <a:r>
              <a:rPr lang="en-GB" dirty="0"/>
              <a:t>0     1     A or B</a:t>
            </a:r>
          </a:p>
          <a:p>
            <a:r>
              <a:rPr lang="en-GB" dirty="0">
                <a:solidFill>
                  <a:srgbClr val="FF0000"/>
                </a:solidFill>
              </a:rPr>
              <a:t>1     0     Not B</a:t>
            </a:r>
          </a:p>
          <a:p>
            <a:r>
              <a:rPr lang="en-GB" dirty="0"/>
              <a:t>1     1     A + B (with Carry)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0F5FC9C5-31F6-504D-99D8-43BB4BB6EA69}"/>
              </a:ext>
            </a:extLst>
          </p:cNvPr>
          <p:cNvCxnSpPr>
            <a:cxnSpLocks/>
          </p:cNvCxnSpPr>
          <p:nvPr/>
        </p:nvCxnSpPr>
        <p:spPr>
          <a:xfrm>
            <a:off x="559746" y="4392000"/>
            <a:ext cx="123822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Rectangle 5">
            <a:extLst>
              <a:ext uri="{FF2B5EF4-FFF2-40B4-BE49-F238E27FC236}">
                <a16:creationId xmlns:a16="http://schemas.microsoft.com/office/drawing/2014/main" id="{9248825C-6F7F-C546-843A-A5F774BCC9DB}"/>
              </a:ext>
            </a:extLst>
          </p:cNvPr>
          <p:cNvSpPr/>
          <p:nvPr/>
        </p:nvSpPr>
        <p:spPr>
          <a:xfrm>
            <a:off x="300747" y="3969060"/>
            <a:ext cx="31290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>
                <a:solidFill>
                  <a:srgbClr val="FF0000"/>
                </a:solidFill>
              </a:rPr>
              <a:t>1</a:t>
            </a:r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106090F-F682-0F4C-813C-0F67AD19FED7}"/>
              </a:ext>
            </a:extLst>
          </p:cNvPr>
          <p:cNvSpPr/>
          <p:nvPr/>
        </p:nvSpPr>
        <p:spPr>
          <a:xfrm>
            <a:off x="246840" y="5067182"/>
            <a:ext cx="31290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>
                <a:solidFill>
                  <a:srgbClr val="FF0000"/>
                </a:solidFill>
              </a:rPr>
              <a:t>0</a:t>
            </a:r>
            <a:endParaRPr lang="en-US" dirty="0"/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319CA244-C2B8-1143-867A-9AB819012FEB}"/>
              </a:ext>
            </a:extLst>
          </p:cNvPr>
          <p:cNvCxnSpPr>
            <a:cxnSpLocks/>
          </p:cNvCxnSpPr>
          <p:nvPr/>
        </p:nvCxnSpPr>
        <p:spPr>
          <a:xfrm flipV="1">
            <a:off x="683568" y="3969060"/>
            <a:ext cx="0" cy="42294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89FB11E3-D39B-7C4B-9D20-B85DF1A766F6}"/>
              </a:ext>
            </a:extLst>
          </p:cNvPr>
          <p:cNvCxnSpPr>
            <a:cxnSpLocks/>
          </p:cNvCxnSpPr>
          <p:nvPr/>
        </p:nvCxnSpPr>
        <p:spPr>
          <a:xfrm>
            <a:off x="683568" y="4392000"/>
            <a:ext cx="0" cy="810451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B2372043-638C-434D-B118-08AD867EDCC9}"/>
              </a:ext>
            </a:extLst>
          </p:cNvPr>
          <p:cNvCxnSpPr>
            <a:cxnSpLocks/>
          </p:cNvCxnSpPr>
          <p:nvPr/>
        </p:nvCxnSpPr>
        <p:spPr>
          <a:xfrm flipV="1">
            <a:off x="683568" y="4338392"/>
            <a:ext cx="720080" cy="3931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7DD9850E-F2B8-8D40-B63B-2A2C4948DA43}"/>
              </a:ext>
            </a:extLst>
          </p:cNvPr>
          <p:cNvCxnSpPr>
            <a:cxnSpLocks/>
          </p:cNvCxnSpPr>
          <p:nvPr/>
        </p:nvCxnSpPr>
        <p:spPr>
          <a:xfrm>
            <a:off x="683568" y="3962481"/>
            <a:ext cx="144016" cy="6579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9AC07801-4B43-5649-8353-1130E98A4EAE}"/>
              </a:ext>
            </a:extLst>
          </p:cNvPr>
          <p:cNvCxnSpPr>
            <a:cxnSpLocks/>
          </p:cNvCxnSpPr>
          <p:nvPr/>
        </p:nvCxnSpPr>
        <p:spPr>
          <a:xfrm>
            <a:off x="683568" y="4754138"/>
            <a:ext cx="1296144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743DC244-13DC-9C47-8B77-297A983C5E30}"/>
              </a:ext>
            </a:extLst>
          </p:cNvPr>
          <p:cNvCxnSpPr>
            <a:cxnSpLocks/>
          </p:cNvCxnSpPr>
          <p:nvPr/>
        </p:nvCxnSpPr>
        <p:spPr>
          <a:xfrm>
            <a:off x="683568" y="5202451"/>
            <a:ext cx="1296144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DC3ACFA6-68BE-D847-821B-85BAE5EC78F6}"/>
              </a:ext>
            </a:extLst>
          </p:cNvPr>
          <p:cNvCxnSpPr>
            <a:cxnSpLocks/>
          </p:cNvCxnSpPr>
          <p:nvPr/>
        </p:nvCxnSpPr>
        <p:spPr>
          <a:xfrm>
            <a:off x="1835696" y="4860000"/>
            <a:ext cx="144016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FA157C68-DB02-204B-8D61-08C18CF0AED2}"/>
              </a:ext>
            </a:extLst>
          </p:cNvPr>
          <p:cNvCxnSpPr>
            <a:cxnSpLocks/>
          </p:cNvCxnSpPr>
          <p:nvPr/>
        </p:nvCxnSpPr>
        <p:spPr>
          <a:xfrm>
            <a:off x="1820083" y="4069699"/>
            <a:ext cx="144016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>
            <a:extLst>
              <a:ext uri="{FF2B5EF4-FFF2-40B4-BE49-F238E27FC236}">
                <a16:creationId xmlns:a16="http://schemas.microsoft.com/office/drawing/2014/main" id="{1BC992A4-3460-BB4B-9F52-81E01C9D56E5}"/>
              </a:ext>
            </a:extLst>
          </p:cNvPr>
          <p:cNvCxnSpPr>
            <a:cxnSpLocks/>
          </p:cNvCxnSpPr>
          <p:nvPr/>
        </p:nvCxnSpPr>
        <p:spPr>
          <a:xfrm flipV="1">
            <a:off x="2267744" y="4797225"/>
            <a:ext cx="432048" cy="9476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710BB66F-5A34-1B4C-BEFA-EBC2CB345856}"/>
              </a:ext>
            </a:extLst>
          </p:cNvPr>
          <p:cNvCxnSpPr>
            <a:cxnSpLocks/>
          </p:cNvCxnSpPr>
          <p:nvPr/>
        </p:nvCxnSpPr>
        <p:spPr>
          <a:xfrm flipV="1">
            <a:off x="2699792" y="2852936"/>
            <a:ext cx="0" cy="1953765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>
            <a:extLst>
              <a:ext uri="{FF2B5EF4-FFF2-40B4-BE49-F238E27FC236}">
                <a16:creationId xmlns:a16="http://schemas.microsoft.com/office/drawing/2014/main" id="{C4AB51C5-0E91-0543-B0D3-49CFD14D3BEE}"/>
              </a:ext>
            </a:extLst>
          </p:cNvPr>
          <p:cNvCxnSpPr>
            <a:cxnSpLocks/>
          </p:cNvCxnSpPr>
          <p:nvPr/>
        </p:nvCxnSpPr>
        <p:spPr>
          <a:xfrm>
            <a:off x="2699792" y="2876400"/>
            <a:ext cx="144016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>
            <a:extLst>
              <a:ext uri="{FF2B5EF4-FFF2-40B4-BE49-F238E27FC236}">
                <a16:creationId xmlns:a16="http://schemas.microsoft.com/office/drawing/2014/main" id="{6AEFC522-55C0-944C-8A09-EC3357E37C9E}"/>
              </a:ext>
            </a:extLst>
          </p:cNvPr>
          <p:cNvCxnSpPr>
            <a:cxnSpLocks/>
          </p:cNvCxnSpPr>
          <p:nvPr/>
        </p:nvCxnSpPr>
        <p:spPr>
          <a:xfrm>
            <a:off x="1608988" y="2780928"/>
            <a:ext cx="1234820" cy="0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>
            <a:extLst>
              <a:ext uri="{FF2B5EF4-FFF2-40B4-BE49-F238E27FC236}">
                <a16:creationId xmlns:a16="http://schemas.microsoft.com/office/drawing/2014/main" id="{D12501DE-6FB0-244A-A03D-3AE9A936CD63}"/>
              </a:ext>
            </a:extLst>
          </p:cNvPr>
          <p:cNvCxnSpPr>
            <a:cxnSpLocks/>
          </p:cNvCxnSpPr>
          <p:nvPr/>
        </p:nvCxnSpPr>
        <p:spPr>
          <a:xfrm>
            <a:off x="3131840" y="2852936"/>
            <a:ext cx="1728192" cy="0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>
            <a:extLst>
              <a:ext uri="{FF2B5EF4-FFF2-40B4-BE49-F238E27FC236}">
                <a16:creationId xmlns:a16="http://schemas.microsoft.com/office/drawing/2014/main" id="{B6119B30-124D-4349-8184-E84461E15D73}"/>
              </a:ext>
            </a:extLst>
          </p:cNvPr>
          <p:cNvCxnSpPr>
            <a:cxnSpLocks/>
          </p:cNvCxnSpPr>
          <p:nvPr/>
        </p:nvCxnSpPr>
        <p:spPr>
          <a:xfrm flipV="1">
            <a:off x="5148064" y="2492896"/>
            <a:ext cx="216024" cy="403781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4" name="Straight Connector 53">
            <a:extLst>
              <a:ext uri="{FF2B5EF4-FFF2-40B4-BE49-F238E27FC236}">
                <a16:creationId xmlns:a16="http://schemas.microsoft.com/office/drawing/2014/main" id="{08697263-DC16-764F-919D-795681EF084C}"/>
              </a:ext>
            </a:extLst>
          </p:cNvPr>
          <p:cNvCxnSpPr>
            <a:cxnSpLocks/>
          </p:cNvCxnSpPr>
          <p:nvPr/>
        </p:nvCxnSpPr>
        <p:spPr>
          <a:xfrm>
            <a:off x="5652120" y="2492896"/>
            <a:ext cx="504056" cy="0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5077567"/>
      </p:ext>
    </p:extLst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1520" y="1700808"/>
            <a:ext cx="5867638" cy="4536504"/>
          </a:xfrm>
          <a:prstGeom prst="rect">
            <a:avLst/>
          </a:prstGeom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1 Bit ALU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012160" y="3212976"/>
            <a:ext cx="2885000" cy="175432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F0  F1   Output</a:t>
            </a:r>
          </a:p>
          <a:p>
            <a:r>
              <a:rPr lang="en-GB" dirty="0"/>
              <a:t>===============</a:t>
            </a:r>
          </a:p>
          <a:p>
            <a:r>
              <a:rPr lang="en-GB" dirty="0"/>
              <a:t>0     0     A and B</a:t>
            </a:r>
          </a:p>
          <a:p>
            <a:r>
              <a:rPr lang="en-GB" dirty="0"/>
              <a:t>0     1     A or B</a:t>
            </a:r>
          </a:p>
          <a:p>
            <a:r>
              <a:rPr lang="en-GB" dirty="0"/>
              <a:t>1     0     Not B</a:t>
            </a:r>
          </a:p>
          <a:p>
            <a:r>
              <a:rPr lang="en-GB" dirty="0">
                <a:solidFill>
                  <a:srgbClr val="FF0000"/>
                </a:solidFill>
              </a:rPr>
              <a:t>1     1     A + B (with Carry)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46E3EC60-5C8F-D341-91C6-8FC9EB516D83}"/>
              </a:ext>
            </a:extLst>
          </p:cNvPr>
          <p:cNvCxnSpPr>
            <a:cxnSpLocks/>
          </p:cNvCxnSpPr>
          <p:nvPr/>
        </p:nvCxnSpPr>
        <p:spPr>
          <a:xfrm>
            <a:off x="611560" y="4932000"/>
            <a:ext cx="504056" cy="1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08F96899-1954-C44B-8478-A555B1640606}"/>
              </a:ext>
            </a:extLst>
          </p:cNvPr>
          <p:cNvCxnSpPr>
            <a:cxnSpLocks/>
          </p:cNvCxnSpPr>
          <p:nvPr/>
        </p:nvCxnSpPr>
        <p:spPr>
          <a:xfrm>
            <a:off x="1115616" y="4932000"/>
            <a:ext cx="0" cy="38520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50CA6AC5-1755-3F4D-A07D-5874ED7580E0}"/>
              </a:ext>
            </a:extLst>
          </p:cNvPr>
          <p:cNvCxnSpPr>
            <a:cxnSpLocks/>
          </p:cNvCxnSpPr>
          <p:nvPr/>
        </p:nvCxnSpPr>
        <p:spPr>
          <a:xfrm>
            <a:off x="1115616" y="5344532"/>
            <a:ext cx="864097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FDDB5937-E013-8249-A862-0B45BC187ADB}"/>
              </a:ext>
            </a:extLst>
          </p:cNvPr>
          <p:cNvCxnSpPr>
            <a:cxnSpLocks/>
          </p:cNvCxnSpPr>
          <p:nvPr/>
        </p:nvCxnSpPr>
        <p:spPr>
          <a:xfrm flipV="1">
            <a:off x="1115616" y="4090139"/>
            <a:ext cx="0" cy="841861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A400778D-463A-8048-811A-0E63C14AD88D}"/>
              </a:ext>
            </a:extLst>
          </p:cNvPr>
          <p:cNvCxnSpPr>
            <a:cxnSpLocks/>
          </p:cNvCxnSpPr>
          <p:nvPr/>
        </p:nvCxnSpPr>
        <p:spPr>
          <a:xfrm>
            <a:off x="1115616" y="4122000"/>
            <a:ext cx="36004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6E1F3F01-67C1-3949-9384-F8CC9BD9AA9E}"/>
              </a:ext>
            </a:extLst>
          </p:cNvPr>
          <p:cNvCxnSpPr>
            <a:cxnSpLocks/>
          </p:cNvCxnSpPr>
          <p:nvPr/>
        </p:nvCxnSpPr>
        <p:spPr>
          <a:xfrm flipV="1">
            <a:off x="683568" y="4039221"/>
            <a:ext cx="0" cy="424779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E95113F0-0B05-4442-85B7-9C278A2C3D2F}"/>
              </a:ext>
            </a:extLst>
          </p:cNvPr>
          <p:cNvCxnSpPr>
            <a:cxnSpLocks/>
          </p:cNvCxnSpPr>
          <p:nvPr/>
        </p:nvCxnSpPr>
        <p:spPr>
          <a:xfrm>
            <a:off x="683568" y="4511069"/>
            <a:ext cx="0" cy="76293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0BA34FE8-B8A3-1741-B5E3-579A0A4AC2A9}"/>
              </a:ext>
            </a:extLst>
          </p:cNvPr>
          <p:cNvCxnSpPr>
            <a:cxnSpLocks/>
          </p:cNvCxnSpPr>
          <p:nvPr/>
        </p:nvCxnSpPr>
        <p:spPr>
          <a:xfrm flipV="1">
            <a:off x="683568" y="5247590"/>
            <a:ext cx="1296145" cy="2641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9DDD839E-603A-F042-A246-F7729B5BF24B}"/>
              </a:ext>
            </a:extLst>
          </p:cNvPr>
          <p:cNvCxnSpPr>
            <a:cxnSpLocks/>
          </p:cNvCxnSpPr>
          <p:nvPr/>
        </p:nvCxnSpPr>
        <p:spPr>
          <a:xfrm>
            <a:off x="683568" y="4365104"/>
            <a:ext cx="792088" cy="9905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EADFDF0C-13D3-F846-8F5F-924096D98704}"/>
              </a:ext>
            </a:extLst>
          </p:cNvPr>
          <p:cNvCxnSpPr>
            <a:cxnSpLocks/>
          </p:cNvCxnSpPr>
          <p:nvPr/>
        </p:nvCxnSpPr>
        <p:spPr>
          <a:xfrm>
            <a:off x="576000" y="4464000"/>
            <a:ext cx="107568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3B633787-F6B4-8E47-8A97-2EEC648FBCED}"/>
              </a:ext>
            </a:extLst>
          </p:cNvPr>
          <p:cNvCxnSpPr>
            <a:cxnSpLocks/>
          </p:cNvCxnSpPr>
          <p:nvPr/>
        </p:nvCxnSpPr>
        <p:spPr>
          <a:xfrm>
            <a:off x="683568" y="4039221"/>
            <a:ext cx="18002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26C0AE39-6328-4E47-9A6D-EE62BD0BB6AD}"/>
              </a:ext>
            </a:extLst>
          </p:cNvPr>
          <p:cNvCxnSpPr>
            <a:cxnSpLocks/>
          </p:cNvCxnSpPr>
          <p:nvPr/>
        </p:nvCxnSpPr>
        <p:spPr>
          <a:xfrm>
            <a:off x="1115616" y="4511069"/>
            <a:ext cx="864096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>
            <a:extLst>
              <a:ext uri="{FF2B5EF4-FFF2-40B4-BE49-F238E27FC236}">
                <a16:creationId xmlns:a16="http://schemas.microsoft.com/office/drawing/2014/main" id="{2A1405F7-C2BB-2E4D-AA42-DDD4F92E7B31}"/>
              </a:ext>
            </a:extLst>
          </p:cNvPr>
          <p:cNvCxnSpPr>
            <a:cxnSpLocks/>
          </p:cNvCxnSpPr>
          <p:nvPr/>
        </p:nvCxnSpPr>
        <p:spPr>
          <a:xfrm flipV="1">
            <a:off x="1115616" y="4931999"/>
            <a:ext cx="432047" cy="1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721C7EC7-93C9-1149-B169-DFE999B5B3C9}"/>
              </a:ext>
            </a:extLst>
          </p:cNvPr>
          <p:cNvCxnSpPr>
            <a:cxnSpLocks/>
          </p:cNvCxnSpPr>
          <p:nvPr/>
        </p:nvCxnSpPr>
        <p:spPr>
          <a:xfrm>
            <a:off x="2339752" y="5273999"/>
            <a:ext cx="504056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>
            <a:extLst>
              <a:ext uri="{FF2B5EF4-FFF2-40B4-BE49-F238E27FC236}">
                <a16:creationId xmlns:a16="http://schemas.microsoft.com/office/drawing/2014/main" id="{A26C86E5-2755-6349-8FA0-EC9CC27ADC78}"/>
              </a:ext>
            </a:extLst>
          </p:cNvPr>
          <p:cNvCxnSpPr>
            <a:cxnSpLocks/>
          </p:cNvCxnSpPr>
          <p:nvPr/>
        </p:nvCxnSpPr>
        <p:spPr>
          <a:xfrm>
            <a:off x="2843808" y="4511069"/>
            <a:ext cx="1728192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>
            <a:extLst>
              <a:ext uri="{FF2B5EF4-FFF2-40B4-BE49-F238E27FC236}">
                <a16:creationId xmlns:a16="http://schemas.microsoft.com/office/drawing/2014/main" id="{18AE3460-DBA5-0F44-98E2-7C2C82F14EC5}"/>
              </a:ext>
            </a:extLst>
          </p:cNvPr>
          <p:cNvCxnSpPr>
            <a:cxnSpLocks/>
          </p:cNvCxnSpPr>
          <p:nvPr/>
        </p:nvCxnSpPr>
        <p:spPr>
          <a:xfrm flipV="1">
            <a:off x="2843808" y="4511069"/>
            <a:ext cx="0" cy="749727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>
            <a:extLst>
              <a:ext uri="{FF2B5EF4-FFF2-40B4-BE49-F238E27FC236}">
                <a16:creationId xmlns:a16="http://schemas.microsoft.com/office/drawing/2014/main" id="{5EFA0AE5-AEAA-434D-99AB-552D0B0583A2}"/>
              </a:ext>
            </a:extLst>
          </p:cNvPr>
          <p:cNvCxnSpPr>
            <a:cxnSpLocks/>
          </p:cNvCxnSpPr>
          <p:nvPr/>
        </p:nvCxnSpPr>
        <p:spPr>
          <a:xfrm>
            <a:off x="3923928" y="4511069"/>
            <a:ext cx="0" cy="271925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58">
            <a:extLst>
              <a:ext uri="{FF2B5EF4-FFF2-40B4-BE49-F238E27FC236}">
                <a16:creationId xmlns:a16="http://schemas.microsoft.com/office/drawing/2014/main" id="{7A5035DB-BC8B-6A4C-9470-13C796733293}"/>
              </a:ext>
            </a:extLst>
          </p:cNvPr>
          <p:cNvCxnSpPr>
            <a:cxnSpLocks/>
          </p:cNvCxnSpPr>
          <p:nvPr/>
        </p:nvCxnSpPr>
        <p:spPr>
          <a:xfrm flipH="1">
            <a:off x="3010018" y="4511069"/>
            <a:ext cx="2712" cy="253009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4" name="Straight Connector 63">
            <a:extLst>
              <a:ext uri="{FF2B5EF4-FFF2-40B4-BE49-F238E27FC236}">
                <a16:creationId xmlns:a16="http://schemas.microsoft.com/office/drawing/2014/main" id="{AFBC1AB4-0505-6A46-8AED-8C7DFD3E5C2E}"/>
              </a:ext>
            </a:extLst>
          </p:cNvPr>
          <p:cNvCxnSpPr>
            <a:cxnSpLocks/>
          </p:cNvCxnSpPr>
          <p:nvPr/>
        </p:nvCxnSpPr>
        <p:spPr>
          <a:xfrm>
            <a:off x="4572000" y="3789040"/>
            <a:ext cx="0" cy="67496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7" name="Straight Connector 66">
            <a:extLst>
              <a:ext uri="{FF2B5EF4-FFF2-40B4-BE49-F238E27FC236}">
                <a16:creationId xmlns:a16="http://schemas.microsoft.com/office/drawing/2014/main" id="{43A25618-FAB3-C744-BC16-660B7E6A96B4}"/>
              </a:ext>
            </a:extLst>
          </p:cNvPr>
          <p:cNvCxnSpPr>
            <a:cxnSpLocks/>
          </p:cNvCxnSpPr>
          <p:nvPr/>
        </p:nvCxnSpPr>
        <p:spPr>
          <a:xfrm flipH="1">
            <a:off x="4572000" y="3789040"/>
            <a:ext cx="144016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2" name="Rectangle 71">
            <a:extLst>
              <a:ext uri="{FF2B5EF4-FFF2-40B4-BE49-F238E27FC236}">
                <a16:creationId xmlns:a16="http://schemas.microsoft.com/office/drawing/2014/main" id="{ADABDDAE-F889-0846-9EAE-C7DFF3BEBAA8}"/>
              </a:ext>
            </a:extLst>
          </p:cNvPr>
          <p:cNvSpPr/>
          <p:nvPr/>
        </p:nvSpPr>
        <p:spPr>
          <a:xfrm>
            <a:off x="300747" y="5106250"/>
            <a:ext cx="31290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>
                <a:solidFill>
                  <a:srgbClr val="FF0000"/>
                </a:solidFill>
              </a:rPr>
              <a:t>1</a:t>
            </a:r>
            <a:endParaRPr lang="en-US" dirty="0"/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id="{149950B2-D106-C249-8172-4B2D0B4DE4E0}"/>
              </a:ext>
            </a:extLst>
          </p:cNvPr>
          <p:cNvSpPr/>
          <p:nvPr/>
        </p:nvSpPr>
        <p:spPr>
          <a:xfrm>
            <a:off x="298654" y="3985604"/>
            <a:ext cx="31290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>
                <a:solidFill>
                  <a:srgbClr val="FF0000"/>
                </a:solidFill>
              </a:rPr>
              <a:t>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5246096"/>
      </p:ext>
    </p:extLst>
  </p:cSld>
  <p:clrMapOvr>
    <a:masterClrMapping/>
  </p:clrMapOvr>
  <p:transition>
    <p:wipe dir="r"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Memory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16054" y="2204864"/>
            <a:ext cx="6237198" cy="3816424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179512" y="2276872"/>
            <a:ext cx="2377159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Memory can be made using a Latch </a:t>
            </a:r>
            <a:r>
              <a:rPr lang="en-US" dirty="0"/>
              <a:t>–</a:t>
            </a:r>
            <a:r>
              <a:rPr lang="en-GB" dirty="0"/>
              <a:t> which will normally be clocked. </a:t>
            </a:r>
          </a:p>
          <a:p>
            <a:endParaRPr lang="en-GB" dirty="0"/>
          </a:p>
          <a:p>
            <a:r>
              <a:rPr lang="en-GB" dirty="0"/>
              <a:t>This latch remembers whether t</a:t>
            </a:r>
            <a:r>
              <a:rPr lang="en-US" dirty="0"/>
              <a:t>he</a:t>
            </a:r>
            <a:r>
              <a:rPr lang="en-GB" dirty="0"/>
              <a:t> last pulse was on S or R and remains in that state even when t</a:t>
            </a:r>
            <a:r>
              <a:rPr lang="en-US" dirty="0"/>
              <a:t>he</a:t>
            </a:r>
            <a:r>
              <a:rPr lang="en-GB" dirty="0"/>
              <a:t> pulse has gone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043608" y="6021288"/>
            <a:ext cx="68313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http://</a:t>
            </a:r>
            <a:r>
              <a:rPr lang="en-GB" dirty="0" err="1"/>
              <a:t>www.youtube.com</a:t>
            </a:r>
            <a:r>
              <a:rPr lang="en-GB" dirty="0"/>
              <a:t>/</a:t>
            </a:r>
            <a:r>
              <a:rPr lang="en-GB" dirty="0" err="1"/>
              <a:t>watch?v</a:t>
            </a:r>
            <a:r>
              <a:rPr lang="en-GB" dirty="0"/>
              <a:t>=7ruz82XpdUY&amp;feature=related</a:t>
            </a:r>
          </a:p>
        </p:txBody>
      </p:sp>
    </p:spTree>
    <p:extLst>
      <p:ext uri="{BB962C8B-B14F-4D97-AF65-F5344CB8AC3E}">
        <p14:creationId xmlns:p14="http://schemas.microsoft.com/office/powerpoint/2010/main" val="3508954980"/>
      </p:ext>
    </p:extLst>
  </p:cSld>
  <p:clrMapOvr>
    <a:masterClrMapping/>
  </p:clrMapOvr>
  <p:transition>
    <p:wipe dir="r"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Making a Computer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Now we have all the components to make the Arithmetic Logic Unit of a computer and the memory. 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15816" y="2564904"/>
            <a:ext cx="5254778" cy="3374628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395536" y="2996952"/>
            <a:ext cx="2304256" cy="2862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None/>
            </a:pPr>
            <a:r>
              <a:rPr lang="en-US" dirty="0"/>
              <a:t>In Memory is a stored program and data.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The CPU has an Accumulator and a Program Counter (the address of the next instruction)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54969816"/>
      </p:ext>
    </p:extLst>
  </p:cSld>
  <p:clrMapOvr>
    <a:masterClrMapping/>
  </p:clrMapOvr>
  <p:transition>
    <p:wipe dir="r"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Low Level Instructions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1600" dirty="0"/>
              <a:t>Our 1 bit ALU had 4 instructions. Real processors have many more instructions, and rather than remembering the number for each of these instructions we tend to remember mnemonics</a:t>
            </a:r>
          </a:p>
          <a:p>
            <a:pPr marL="0" indent="0">
              <a:buNone/>
            </a:pPr>
            <a:endParaRPr lang="en-US" sz="1600" dirty="0"/>
          </a:p>
          <a:p>
            <a:pPr marL="0" indent="0">
              <a:buNone/>
            </a:pP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90522111"/>
              </p:ext>
            </p:extLst>
          </p:nvPr>
        </p:nvGraphicFramePr>
        <p:xfrm>
          <a:off x="1475656" y="2348880"/>
          <a:ext cx="6096000" cy="4364320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50800" dir="5400000" algn="tl" rotWithShape="0">
                    <a:schemeClr val="tx2">
                      <a:alpha val="0"/>
                    </a:schemeClr>
                  </a:outerShdw>
                </a:effectLst>
                <a:tableStyleId>{2D5ABB26-0587-4C30-8999-92F81FD0307C}</a:tableStyleId>
              </a:tblPr>
              <a:tblGrid>
                <a:gridCol w="230425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79174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4807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LOAD &lt;value &gt;</a:t>
                      </a:r>
                      <a:endParaRPr lang="en-GB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LOAD &lt;address&gt;</a:t>
                      </a:r>
                      <a:endParaRPr lang="en-GB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Place the value or the contents of the address named in the </a:t>
                      </a:r>
                      <a:r>
                        <a:rPr lang="en-US" sz="1600" u="none" dirty="0">
                          <a:solidFill>
                            <a:srgbClr val="0000FF"/>
                          </a:solidFill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accumulator</a:t>
                      </a:r>
                      <a:r>
                        <a:rPr lang="en-US" sz="1600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.</a:t>
                      </a:r>
                      <a:endParaRPr lang="en-GB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4807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STORE &lt;address&gt; </a:t>
                      </a:r>
                      <a:endParaRPr lang="en-GB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Place the contents of the accumulator in the address</a:t>
                      </a:r>
                      <a:endParaRPr lang="en-GB" sz="16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JUMP &lt;address&gt;</a:t>
                      </a:r>
                      <a:endParaRPr lang="en-GB" sz="16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Put address into the </a:t>
                      </a:r>
                      <a:r>
                        <a:rPr lang="en-US" sz="1600" dirty="0">
                          <a:solidFill>
                            <a:srgbClr val="0000FF"/>
                          </a:solidFill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Program Counter</a:t>
                      </a:r>
                      <a:endParaRPr lang="en-GB" sz="1600" dirty="0">
                        <a:solidFill>
                          <a:srgbClr val="0000FF"/>
                        </a:solidFill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3727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JINEG  &lt;address&gt; </a:t>
                      </a:r>
                      <a:endParaRPr lang="en-GB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Put address into the Program Counter if the accumulator contains a negative value.</a:t>
                      </a:r>
                      <a:endParaRPr lang="en-GB" sz="16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4807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JIZERO &lt;address&gt; </a:t>
                      </a:r>
                      <a:endParaRPr lang="en-GB" sz="16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Put address into the Program Counter if the accumulator contains zero.</a:t>
                      </a:r>
                      <a:endParaRPr lang="en-GB" sz="16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7606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ADD &lt;value&gt;</a:t>
                      </a:r>
                      <a:endParaRPr lang="en-GB" sz="16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ADD &lt;address&gt; </a:t>
                      </a:r>
                      <a:endParaRPr lang="en-GB" sz="16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Add the value or the contents of the address to the accumulator.</a:t>
                      </a:r>
                      <a:endParaRPr lang="en-GB" sz="16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SUB, MULT and DIV </a:t>
                      </a:r>
                      <a:endParaRPr lang="en-GB" sz="16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 As with ADD</a:t>
                      </a:r>
                      <a:endParaRPr lang="en-GB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31191586"/>
      </p:ext>
    </p:extLst>
  </p:cSld>
  <p:clrMapOvr>
    <a:masterClrMapping/>
  </p:clrMapOvr>
  <p:transition>
    <p:wipe dir="r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are Computers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Computers deal with (binary) numbers</a:t>
            </a:r>
          </a:p>
          <a:p>
            <a:r>
              <a:rPr lang="en-US" dirty="0"/>
              <a:t>They can store numbers</a:t>
            </a:r>
          </a:p>
          <a:p>
            <a:r>
              <a:rPr lang="en-US" dirty="0"/>
              <a:t>They can add, subtract, multiply and divide numbers</a:t>
            </a:r>
          </a:p>
          <a:p>
            <a:r>
              <a:rPr lang="en-US" dirty="0"/>
              <a:t>It can do logical operations (and/or/</a:t>
            </a:r>
            <a:r>
              <a:rPr lang="en-US" dirty="0" err="1"/>
              <a:t>xor</a:t>
            </a:r>
            <a:r>
              <a:rPr lang="en-US" dirty="0"/>
              <a:t>/not) on numbers</a:t>
            </a:r>
          </a:p>
          <a:p>
            <a:r>
              <a:rPr lang="en-US" dirty="0"/>
              <a:t>And compare numbers</a:t>
            </a:r>
          </a:p>
          <a:p>
            <a:pPr lvl="1"/>
            <a:r>
              <a:rPr lang="en-US" dirty="0"/>
              <a:t>And depending on the result they can choose to execute one bit of code or another</a:t>
            </a:r>
          </a:p>
          <a:p>
            <a:pPr lvl="1"/>
            <a:endParaRPr lang="en-US" dirty="0"/>
          </a:p>
          <a:p>
            <a:pPr marL="0" indent="0">
              <a:buNone/>
            </a:pPr>
            <a:r>
              <a:rPr lang="en-US" b="1" dirty="0"/>
              <a:t>That</a:t>
            </a:r>
            <a:r>
              <a:rPr lang="fr-FR" b="1" dirty="0"/>
              <a:t>’</a:t>
            </a:r>
            <a:r>
              <a:rPr lang="en-US" b="1" dirty="0"/>
              <a:t>s about it!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The rest is down to coding– we </a:t>
            </a:r>
          </a:p>
          <a:p>
            <a:pPr marL="0" indent="0">
              <a:buNone/>
            </a:pPr>
            <a:r>
              <a:rPr lang="en-US" dirty="0"/>
              <a:t>have to represent the world in numbers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08104" y="4005064"/>
            <a:ext cx="3103893" cy="23279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4171687"/>
      </p:ext>
    </p:extLst>
  </p:cSld>
  <p:clrMapOvr>
    <a:masterClrMapping/>
  </p:clrMapOvr>
  <p:transition>
    <p:wipe dir="r"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Fetch Execute Cycle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600200"/>
            <a:ext cx="3672408" cy="4525963"/>
          </a:xfrm>
        </p:spPr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en-US" sz="1600" dirty="0"/>
              <a:t>The contents of the PC are put on address bus</a:t>
            </a:r>
          </a:p>
          <a:p>
            <a:pPr marL="457200" indent="-457200">
              <a:buFont typeface="+mj-lt"/>
              <a:buAutoNum type="arabicPeriod"/>
            </a:pPr>
            <a:endParaRPr lang="en-US" sz="1600" dirty="0"/>
          </a:p>
          <a:p>
            <a:pPr marL="457200" indent="-457200">
              <a:buFont typeface="+mj-lt"/>
              <a:buAutoNum type="arabicPeriod"/>
            </a:pPr>
            <a:r>
              <a:rPr lang="en-US" sz="1600" dirty="0"/>
              <a:t>The PC is incremented</a:t>
            </a:r>
          </a:p>
          <a:p>
            <a:pPr marL="457200" indent="-457200">
              <a:buFont typeface="+mj-lt"/>
              <a:buAutoNum type="arabicPeriod"/>
            </a:pPr>
            <a:endParaRPr lang="en-US" sz="1600" dirty="0"/>
          </a:p>
          <a:p>
            <a:pPr marL="457200" indent="-457200">
              <a:buFont typeface="+mj-lt"/>
              <a:buAutoNum type="arabicPeriod"/>
            </a:pPr>
            <a:r>
              <a:rPr lang="en-US" sz="1600" dirty="0"/>
              <a:t>Memory responds by fetching the contents of that address and returning along the data bus</a:t>
            </a:r>
          </a:p>
          <a:p>
            <a:pPr marL="457200" indent="-457200">
              <a:buFont typeface="+mj-lt"/>
              <a:buAutoNum type="arabicPeriod"/>
            </a:pPr>
            <a:endParaRPr lang="en-US" sz="1600" dirty="0"/>
          </a:p>
          <a:p>
            <a:pPr marL="457200" indent="-457200">
              <a:buFont typeface="+mj-lt"/>
              <a:buAutoNum type="arabicPeriod"/>
            </a:pPr>
            <a:r>
              <a:rPr lang="en-US" sz="1600" dirty="0"/>
              <a:t>The CPU decodes that data as an instruction </a:t>
            </a:r>
          </a:p>
          <a:p>
            <a:pPr marL="457200" indent="-457200">
              <a:buFont typeface="+mj-lt"/>
              <a:buAutoNum type="arabicPeriod"/>
            </a:pPr>
            <a:endParaRPr lang="en-US" sz="1600" dirty="0"/>
          </a:p>
          <a:p>
            <a:pPr marL="457200" indent="-457200">
              <a:buFont typeface="+mj-lt"/>
              <a:buAutoNum type="arabicPeriod"/>
            </a:pPr>
            <a:r>
              <a:rPr lang="en-US" sz="1600" dirty="0"/>
              <a:t>The CPU decodes and executes that instruction (which might involve moving more data from to or from memory)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220074" y="5338617"/>
            <a:ext cx="22112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See YouTube Video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9952" y="1844824"/>
            <a:ext cx="4821450" cy="30963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268818"/>
      </p:ext>
    </p:extLst>
  </p:cSld>
  <p:clrMapOvr>
    <a:masterClrMapping/>
  </p:clrMapOvr>
  <p:transition>
    <p:wipe dir="r"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High Level Languages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Writing programs in machine code is difficult</a:t>
            </a:r>
          </a:p>
          <a:p>
            <a:pPr lvl="1"/>
            <a:r>
              <a:rPr lang="en-US" dirty="0"/>
              <a:t>You need to know the instruction set of the target machine</a:t>
            </a:r>
          </a:p>
          <a:p>
            <a:pPr lvl="1"/>
            <a:r>
              <a:rPr lang="en-US" dirty="0"/>
              <a:t>Dealing with representations of real numbers is complex</a:t>
            </a:r>
          </a:p>
          <a:p>
            <a:pPr lvl="1"/>
            <a:r>
              <a:rPr lang="en-US" dirty="0"/>
              <a:t>You have to think about how things are organized in memory rather than how to solve the problem.</a:t>
            </a:r>
          </a:p>
          <a:p>
            <a:r>
              <a:rPr lang="en-US" dirty="0"/>
              <a:t>So we invent “high level languages” which allow us to concentrate on the problem (and move the program to any target machine that has a compiler)</a:t>
            </a:r>
          </a:p>
          <a:p>
            <a:r>
              <a:rPr lang="en-US" dirty="0"/>
              <a:t>Initial High Level languages had facilities targeted to the problem domain (e.g. COBOL, FORTRAN, ALGOL, LISP)</a:t>
            </a:r>
          </a:p>
          <a:p>
            <a:r>
              <a:rPr lang="en-US" dirty="0"/>
              <a:t>More recently languages have tended to reflect the “paradigm” (Imperative structured, functional, declarative, object oriented) which represent different preferences and approaches to software engineering and problem solving.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1434339"/>
      </p:ext>
    </p:extLst>
  </p:cSld>
  <p:clrMapOvr>
    <a:masterClrMapping/>
  </p:clrMapOvr>
  <p:transition>
    <p:wipe dir="r"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Successive Language Abstractions </a:t>
            </a: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rcRect l="-7535" r="-7535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1627123897"/>
      </p:ext>
    </p:extLst>
  </p:cSld>
  <p:clrMapOvr>
    <a:masterClrMapping/>
  </p:clrMapOvr>
  <p:transition>
    <p:wipe dir="r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This Lecture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purpose of this lecture is to give you a very quick understanding of what’s “under the hood”</a:t>
            </a:r>
          </a:p>
          <a:p>
            <a:endParaRPr lang="en-US" dirty="0"/>
          </a:p>
          <a:p>
            <a:r>
              <a:rPr lang="en-US" dirty="0"/>
              <a:t>At the same time we are going to see how computer scientists, having designed a working component then abstract it as a “black box” – and are no longer interested in what happens inside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marL="400050" lvl="1" indent="0" algn="r">
              <a:buNone/>
            </a:pPr>
            <a:r>
              <a:rPr lang="en-US" dirty="0"/>
              <a:t>			</a:t>
            </a:r>
            <a:r>
              <a:rPr lang="en-US" i="1" dirty="0"/>
              <a:t>This approach was inspired by Andrew </a:t>
            </a:r>
            <a:r>
              <a:rPr lang="en-US" i="1" dirty="0" err="1"/>
              <a:t>Tanenbaum’s</a:t>
            </a:r>
            <a:r>
              <a:rPr lang="en-US" i="1" dirty="0"/>
              <a:t> “Structured Computer </a:t>
            </a:r>
            <a:r>
              <a:rPr lang="en-US" i="1" dirty="0" err="1"/>
              <a:t>Organisation</a:t>
            </a:r>
            <a:r>
              <a:rPr lang="en-US" i="1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576924368"/>
      </p:ext>
    </p:extLst>
  </p:cSld>
  <p:clrMapOvr>
    <a:masterClrMapping/>
  </p:clrMapOvr>
  <p:transition>
    <p:wipe dir="r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Prerequisit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ANY Number  can be represented in binary  (base 2)</a:t>
            </a:r>
          </a:p>
          <a:p>
            <a:endParaRPr lang="en-US" dirty="0"/>
          </a:p>
          <a:p>
            <a:r>
              <a:rPr lang="en-US" dirty="0"/>
              <a:t>Thus the number</a:t>
            </a:r>
          </a:p>
          <a:p>
            <a:pPr marL="0" indent="0">
              <a:buNone/>
            </a:pPr>
            <a:r>
              <a:rPr lang="en-US" dirty="0"/>
              <a:t>	11010</a:t>
            </a:r>
            <a:r>
              <a:rPr lang="en-US" baseline="-25000" dirty="0"/>
              <a:t>2</a:t>
            </a:r>
            <a:r>
              <a:rPr lang="en-US" dirty="0"/>
              <a:t> represents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     	1 * 2</a:t>
            </a:r>
            <a:r>
              <a:rPr lang="en-US" baseline="30000" dirty="0"/>
              <a:t>4</a:t>
            </a:r>
            <a:r>
              <a:rPr lang="en-US" dirty="0"/>
              <a:t> + 1 * 2</a:t>
            </a:r>
            <a:r>
              <a:rPr lang="en-US" baseline="30000" dirty="0"/>
              <a:t>3</a:t>
            </a:r>
            <a:r>
              <a:rPr lang="en-US" dirty="0"/>
              <a:t> + 0 * 2</a:t>
            </a:r>
            <a:r>
              <a:rPr lang="en-US" baseline="30000" dirty="0"/>
              <a:t>2</a:t>
            </a:r>
            <a:r>
              <a:rPr lang="en-US" dirty="0"/>
              <a:t> + 1 * 2</a:t>
            </a:r>
            <a:r>
              <a:rPr lang="en-US" baseline="30000" dirty="0"/>
              <a:t>1</a:t>
            </a:r>
            <a:r>
              <a:rPr lang="en-US" dirty="0"/>
              <a:t> + 0 * 2</a:t>
            </a:r>
            <a:r>
              <a:rPr lang="en-US" baseline="30000" dirty="0"/>
              <a:t>0</a:t>
            </a:r>
            <a:r>
              <a:rPr lang="en-US" dirty="0"/>
              <a:t> </a:t>
            </a:r>
          </a:p>
          <a:p>
            <a:pPr marL="0" indent="0">
              <a:buNone/>
            </a:pPr>
            <a:r>
              <a:rPr lang="en-US" dirty="0"/>
              <a:t>	= 16   +    8     +   0      +   2     +   0 </a:t>
            </a:r>
          </a:p>
          <a:p>
            <a:pPr marL="0" indent="0">
              <a:buNone/>
            </a:pPr>
            <a:r>
              <a:rPr lang="en-US" dirty="0"/>
              <a:t>	= 26</a:t>
            </a:r>
            <a:r>
              <a:rPr lang="en-US" baseline="-25000" dirty="0"/>
              <a:t>10</a:t>
            </a:r>
          </a:p>
          <a:p>
            <a:pPr marL="0" indent="0">
              <a:buNone/>
            </a:pPr>
            <a:endParaRPr lang="en-US" baseline="-25000" dirty="0"/>
          </a:p>
          <a:p>
            <a:r>
              <a:rPr lang="en-US" dirty="0"/>
              <a:t>Because binary numbers can be long and difficult for humans, they are often represented in Octal or </a:t>
            </a:r>
            <a:r>
              <a:rPr lang="en-US" dirty="0" err="1"/>
              <a:t>Hexedcimal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	= 32</a:t>
            </a:r>
            <a:r>
              <a:rPr lang="en-US" baseline="-25000" dirty="0"/>
              <a:t>8</a:t>
            </a:r>
          </a:p>
          <a:p>
            <a:pPr marL="0" indent="0">
              <a:buNone/>
            </a:pPr>
            <a:r>
              <a:rPr lang="en-US" dirty="0"/>
              <a:t>	= 1A H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707904" y="6021288"/>
            <a:ext cx="48548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This is all covered in Chapter 1 of </a:t>
            </a:r>
            <a:r>
              <a:rPr lang="en-GB" dirty="0" err="1"/>
              <a:t>Brookshear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17395720"/>
      </p:ext>
    </p:extLst>
  </p:cSld>
  <p:clrMapOvr>
    <a:masterClrMapping/>
  </p:clrMapOvr>
  <p:transition>
    <p:wipe dir="r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Transistor</a:t>
            </a: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l="-105006" t="-18615" r="469" b="-9858"/>
          <a:stretch/>
        </p:blipFill>
        <p:spPr>
          <a:xfrm>
            <a:off x="467544" y="1412776"/>
            <a:ext cx="8229600" cy="4525963"/>
          </a:xfrm>
        </p:spPr>
      </p:pic>
      <p:pic>
        <p:nvPicPr>
          <p:cNvPr id="10" name="Content Placeholder 9"/>
          <p:cNvPicPr>
            <a:picLocks noGrp="1" noChangeAspect="1"/>
          </p:cNvPicPr>
          <p:nvPr>
            <p:ph sz="half" idx="4294967295"/>
          </p:nvPr>
        </p:nvPicPr>
        <p:blipFill>
          <a:blip r:embed="rId3"/>
          <a:srcRect l="5384" r="5384"/>
          <a:stretch>
            <a:fillRect/>
          </a:stretch>
        </p:blipFill>
        <p:spPr>
          <a:xfrm>
            <a:off x="7920038" y="1773238"/>
            <a:ext cx="1223962" cy="1371600"/>
          </a:xfrm>
        </p:spPr>
      </p:pic>
      <p:sp>
        <p:nvSpPr>
          <p:cNvPr id="11" name="TextBox 10"/>
          <p:cNvSpPr txBox="1"/>
          <p:nvPr/>
        </p:nvSpPr>
        <p:spPr>
          <a:xfrm>
            <a:off x="611560" y="1508600"/>
            <a:ext cx="3672408" cy="5355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When there is no Voltage at V</a:t>
            </a:r>
            <a:r>
              <a:rPr lang="en-GB" baseline="-25000" dirty="0"/>
              <a:t>in</a:t>
            </a:r>
            <a:r>
              <a:rPr lang="en-GB" dirty="0"/>
              <a:t> the transistor will not conduct.</a:t>
            </a:r>
          </a:p>
          <a:p>
            <a:r>
              <a:rPr lang="en-GB" dirty="0"/>
              <a:t>So </a:t>
            </a:r>
            <a:r>
              <a:rPr lang="en-GB" dirty="0" err="1"/>
              <a:t>V</a:t>
            </a:r>
            <a:r>
              <a:rPr lang="en-GB" baseline="-25000" dirty="0" err="1"/>
              <a:t>out</a:t>
            </a:r>
            <a:r>
              <a:rPr lang="en-GB" dirty="0"/>
              <a:t> will be same a V</a:t>
            </a:r>
            <a:r>
              <a:rPr lang="en-GB" baseline="-25000" dirty="0"/>
              <a:t>CC</a:t>
            </a:r>
          </a:p>
          <a:p>
            <a:endParaRPr lang="en-GB" dirty="0"/>
          </a:p>
          <a:p>
            <a:r>
              <a:rPr lang="en-GB" dirty="0"/>
              <a:t>When a voltage is applied at Vin this will cause the transistor to conduct. Now </a:t>
            </a:r>
            <a:r>
              <a:rPr lang="en-GB" dirty="0" err="1"/>
              <a:t>V</a:t>
            </a:r>
            <a:r>
              <a:rPr lang="en-GB" baseline="-25000" dirty="0" err="1"/>
              <a:t>out</a:t>
            </a:r>
            <a:r>
              <a:rPr lang="en-GB" baseline="-25000" dirty="0"/>
              <a:t> </a:t>
            </a:r>
            <a:r>
              <a:rPr lang="en-GB" dirty="0"/>
              <a:t>will be 0</a:t>
            </a:r>
          </a:p>
          <a:p>
            <a:endParaRPr lang="en-GB" dirty="0"/>
          </a:p>
          <a:p>
            <a:endParaRPr lang="en-GB" dirty="0"/>
          </a:p>
          <a:p>
            <a:r>
              <a:rPr lang="en-GB" dirty="0"/>
              <a:t>So we have the following</a:t>
            </a:r>
          </a:p>
          <a:p>
            <a:r>
              <a:rPr lang="en-GB" dirty="0"/>
              <a:t>Vin      </a:t>
            </a:r>
            <a:r>
              <a:rPr lang="en-GB" dirty="0" err="1"/>
              <a:t>Vout</a:t>
            </a:r>
            <a:endParaRPr lang="en-GB" dirty="0"/>
          </a:p>
          <a:p>
            <a:r>
              <a:rPr lang="en-GB" dirty="0"/>
              <a:t>0	1</a:t>
            </a:r>
          </a:p>
          <a:p>
            <a:r>
              <a:rPr lang="en-GB" dirty="0"/>
              <a:t>1	0</a:t>
            </a:r>
          </a:p>
          <a:p>
            <a:endParaRPr lang="en-GB" dirty="0"/>
          </a:p>
          <a:p>
            <a:r>
              <a:rPr lang="en-GB" dirty="0"/>
              <a:t>In the world of Logic this</a:t>
            </a:r>
          </a:p>
          <a:p>
            <a:r>
              <a:rPr lang="en-US" dirty="0"/>
              <a:t>i</a:t>
            </a:r>
            <a:r>
              <a:rPr lang="en-GB" dirty="0"/>
              <a:t>s known as a NOT gate</a:t>
            </a:r>
          </a:p>
          <a:p>
            <a:r>
              <a:rPr lang="en-US" dirty="0"/>
              <a:t>a</a:t>
            </a:r>
            <a:r>
              <a:rPr lang="en-GB" dirty="0" err="1"/>
              <a:t>nd</a:t>
            </a:r>
            <a:r>
              <a:rPr lang="en-GB" dirty="0"/>
              <a:t> represented thus:</a:t>
            </a:r>
          </a:p>
          <a:p>
            <a:endParaRPr lang="en-GB" dirty="0"/>
          </a:p>
          <a:p>
            <a:endParaRPr lang="en-GB" dirty="0"/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19872" y="5229200"/>
            <a:ext cx="1641876" cy="10962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2240185"/>
      </p:ext>
    </p:extLst>
  </p:cSld>
  <p:clrMapOvr>
    <a:masterClrMapping/>
  </p:clrMapOvr>
  <p:transition>
    <p:wipe dir="r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NAND Gate</a:t>
            </a:r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/>
          <a:srcRect l="-66782" r="-66782"/>
          <a:stretch>
            <a:fillRect/>
          </a:stretch>
        </p:blipFill>
        <p:spPr>
          <a:xfrm>
            <a:off x="-324544" y="1700808"/>
            <a:ext cx="5238316" cy="2880320"/>
          </a:xfr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07904" y="1916832"/>
            <a:ext cx="2095500" cy="14478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12160" y="1844824"/>
            <a:ext cx="2628900" cy="16510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107278" y="3717032"/>
            <a:ext cx="2016224" cy="2016224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364088" y="4437112"/>
            <a:ext cx="2016224" cy="2016224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1691680" y="4869160"/>
            <a:ext cx="345638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TTL chips integrate a number of transistors on a chip like this one.</a:t>
            </a:r>
          </a:p>
        </p:txBody>
      </p:sp>
    </p:spTree>
    <p:extLst>
      <p:ext uri="{BB962C8B-B14F-4D97-AF65-F5344CB8AC3E}">
        <p14:creationId xmlns:p14="http://schemas.microsoft.com/office/powerpoint/2010/main" val="1890256182"/>
      </p:ext>
    </p:extLst>
  </p:cSld>
  <p:clrMapOvr>
    <a:masterClrMapping/>
  </p:clrMapOvr>
  <p:transition>
    <p:wipe dir="r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More Logic</a:t>
            </a: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rcRect t="4813" b="4813"/>
          <a:stretch>
            <a:fillRect/>
          </a:stretch>
        </p:blipFill>
        <p:spPr>
          <a:xfrm>
            <a:off x="457200" y="1600201"/>
            <a:ext cx="5420249" cy="2980928"/>
          </a:xfr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83768" y="4653136"/>
            <a:ext cx="6451600" cy="16637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6037949" y="1916832"/>
            <a:ext cx="2854531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You can make any logic gate from transistors in the same way as the NAND gate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65967098"/>
      </p:ext>
    </p:extLst>
  </p:cSld>
  <p:clrMapOvr>
    <a:masterClrMapping/>
  </p:clrMapOvr>
  <p:transition>
    <p:wipe dir="r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Computers 101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To make a computer we are going to need to do a few essential things</a:t>
            </a:r>
          </a:p>
          <a:p>
            <a:pPr lvl="1"/>
            <a:r>
              <a:rPr lang="en-US" dirty="0"/>
              <a:t>Compare numbers (if statements, branching relies on comparison)</a:t>
            </a:r>
          </a:p>
          <a:p>
            <a:pPr lvl="1"/>
            <a:r>
              <a:rPr lang="en-US" dirty="0"/>
              <a:t>Add numbers</a:t>
            </a:r>
          </a:p>
          <a:p>
            <a:pPr lvl="1"/>
            <a:r>
              <a:rPr lang="en-US" dirty="0"/>
              <a:t>Multiply/divide Numbers</a:t>
            </a:r>
          </a:p>
          <a:p>
            <a:pPr lvl="1"/>
            <a:r>
              <a:rPr lang="en-US" dirty="0"/>
              <a:t>Store numbers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1764041"/>
      </p:ext>
    </p:extLst>
  </p:cSld>
  <p:clrMapOvr>
    <a:masterClrMapping/>
  </p:clrMapOvr>
  <p:transition>
    <p:wipe dir="r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4 Bit Comparator</a:t>
            </a:r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/>
          <a:srcRect l="-9377" r="-9377"/>
          <a:stretch>
            <a:fillRect/>
          </a:stretch>
        </p:blipFill>
        <p:spPr>
          <a:xfrm>
            <a:off x="3330953" y="2060848"/>
            <a:ext cx="5813047" cy="3196952"/>
          </a:xfrm>
        </p:spPr>
      </p:pic>
      <p:sp>
        <p:nvSpPr>
          <p:cNvPr id="7" name="TextBox 6"/>
          <p:cNvSpPr txBox="1"/>
          <p:nvPr/>
        </p:nvSpPr>
        <p:spPr>
          <a:xfrm>
            <a:off x="611560" y="2204864"/>
            <a:ext cx="244827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This circuit will return a 1 if the 4 bit number A is t</a:t>
            </a:r>
            <a:r>
              <a:rPr lang="en-US" dirty="0"/>
              <a:t>he</a:t>
            </a:r>
            <a:r>
              <a:rPr lang="en-GB" dirty="0"/>
              <a:t> same as t</a:t>
            </a:r>
            <a:r>
              <a:rPr lang="en-US" dirty="0"/>
              <a:t>he</a:t>
            </a:r>
            <a:r>
              <a:rPr lang="en-GB" dirty="0"/>
              <a:t> 4 bit number B</a:t>
            </a:r>
          </a:p>
        </p:txBody>
      </p:sp>
    </p:spTree>
    <p:extLst>
      <p:ext uri="{BB962C8B-B14F-4D97-AF65-F5344CB8AC3E}">
        <p14:creationId xmlns:p14="http://schemas.microsoft.com/office/powerpoint/2010/main" val="315381848"/>
      </p:ext>
    </p:extLst>
  </p:cSld>
  <p:clrMapOvr>
    <a:masterClrMapping/>
  </p:clrMapOvr>
  <p:transition>
    <p:wipe dir="r"/>
  </p:transition>
</p:sld>
</file>

<file path=ppt/theme/theme1.xml><?xml version="1.0" encoding="utf-8"?>
<a:theme xmlns:a="http://schemas.openxmlformats.org/drawingml/2006/main" name="LSL">
  <a:themeElements>
    <a:clrScheme name="defaul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defaul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1176</TotalTime>
  <Words>1031</Words>
  <Application>Microsoft Macintosh PowerPoint</Application>
  <PresentationFormat>On-screen Show (4:3)</PresentationFormat>
  <Paragraphs>167</Paragraphs>
  <Slides>22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7" baseType="lpstr">
      <vt:lpstr>Arial</vt:lpstr>
      <vt:lpstr>Cambria</vt:lpstr>
      <vt:lpstr>Tahoma</vt:lpstr>
      <vt:lpstr>Times New Roman</vt:lpstr>
      <vt:lpstr>LSL</vt:lpstr>
      <vt:lpstr>Black Boxes and Abstraction or A quick run through how computers work</vt:lpstr>
      <vt:lpstr>What are Computers</vt:lpstr>
      <vt:lpstr>This Lecture</vt:lpstr>
      <vt:lpstr>Prerequisit</vt:lpstr>
      <vt:lpstr>The Transistor</vt:lpstr>
      <vt:lpstr>The NAND Gate</vt:lpstr>
      <vt:lpstr>More Logic</vt:lpstr>
      <vt:lpstr>Computers 101</vt:lpstr>
      <vt:lpstr>4 Bit Comparator</vt:lpstr>
      <vt:lpstr>Adding</vt:lpstr>
      <vt:lpstr>Multiplication</vt:lpstr>
      <vt:lpstr>A 1 Bit ALU</vt:lpstr>
      <vt:lpstr>A 1 Bit ALU</vt:lpstr>
      <vt:lpstr>A 1 Bit ALU</vt:lpstr>
      <vt:lpstr>A 1 Bit ALU</vt:lpstr>
      <vt:lpstr>A 1 Bit ALU</vt:lpstr>
      <vt:lpstr>Memory</vt:lpstr>
      <vt:lpstr>Making a Computer</vt:lpstr>
      <vt:lpstr>Low Level Instructions</vt:lpstr>
      <vt:lpstr>Fetch Execute Cycle</vt:lpstr>
      <vt:lpstr>High Level Languages</vt:lpstr>
      <vt:lpstr>Successive Language Abstractions </vt:lpstr>
    </vt:vector>
  </TitlesOfParts>
  <Company>University of Southampton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</dc:title>
  <dc:creator>Hugh Davis</dc:creator>
  <cp:lastModifiedBy>Hugh Davis</cp:lastModifiedBy>
  <cp:revision>34</cp:revision>
  <dcterms:created xsi:type="dcterms:W3CDTF">2009-11-03T11:15:04Z</dcterms:created>
  <dcterms:modified xsi:type="dcterms:W3CDTF">2019-02-06T22:08:33Z</dcterms:modified>
</cp:coreProperties>
</file>