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31" r:id="rId1"/>
  </p:sldMasterIdLst>
  <p:notesMasterIdLst>
    <p:notesMasterId r:id="rId35"/>
  </p:notesMasterIdLst>
  <p:sldIdLst>
    <p:sldId id="256" r:id="rId2"/>
    <p:sldId id="296" r:id="rId3"/>
    <p:sldId id="258" r:id="rId4"/>
    <p:sldId id="259" r:id="rId5"/>
    <p:sldId id="304" r:id="rId6"/>
    <p:sldId id="302" r:id="rId7"/>
    <p:sldId id="303" r:id="rId8"/>
    <p:sldId id="301" r:id="rId9"/>
    <p:sldId id="300" r:id="rId10"/>
    <p:sldId id="299" r:id="rId11"/>
    <p:sldId id="298" r:id="rId12"/>
    <p:sldId id="297" r:id="rId13"/>
    <p:sldId id="307" r:id="rId14"/>
    <p:sldId id="305" r:id="rId15"/>
    <p:sldId id="306" r:id="rId16"/>
    <p:sldId id="270" r:id="rId17"/>
    <p:sldId id="308" r:id="rId18"/>
    <p:sldId id="309" r:id="rId19"/>
    <p:sldId id="273" r:id="rId20"/>
    <p:sldId id="310" r:id="rId21"/>
    <p:sldId id="285" r:id="rId22"/>
    <p:sldId id="294" r:id="rId23"/>
    <p:sldId id="293" r:id="rId24"/>
    <p:sldId id="311" r:id="rId25"/>
    <p:sldId id="290" r:id="rId26"/>
    <p:sldId id="289" r:id="rId27"/>
    <p:sldId id="291" r:id="rId28"/>
    <p:sldId id="288" r:id="rId29"/>
    <p:sldId id="312" r:id="rId30"/>
    <p:sldId id="314" r:id="rId31"/>
    <p:sldId id="313" r:id="rId32"/>
    <p:sldId id="274" r:id="rId33"/>
    <p:sldId id="277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41"/>
  </p:normalViewPr>
  <p:slideViewPr>
    <p:cSldViewPr snapToGrid="0" snapToObjects="1">
      <p:cViewPr varScale="1">
        <p:scale>
          <a:sx n="120" d="100"/>
          <a:sy n="120" d="100"/>
        </p:scale>
        <p:origin x="200" y="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18AD6-CF01-314D-AC16-8A5DEA9647D8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9CD04-4E53-FD4A-B2E5-D6BE390A5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9CD04-4E53-FD4A-B2E5-D6BE390A55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9CD04-4E53-FD4A-B2E5-D6BE390A55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80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9CD04-4E53-FD4A-B2E5-D6BE390A55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9CD04-4E53-FD4A-B2E5-D6BE390A55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8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0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1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2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8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9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9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2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9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376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906" y="754379"/>
            <a:ext cx="4824235" cy="3603769"/>
          </a:xfrm>
        </p:spPr>
        <p:txBody>
          <a:bodyPr anchor="ctr">
            <a:normAutofit/>
          </a:bodyPr>
          <a:lstStyle/>
          <a:p>
            <a:r>
              <a:rPr lang="en-US" sz="4500" dirty="0">
                <a:solidFill>
                  <a:schemeClr val="tx2"/>
                </a:solidFill>
              </a:rPr>
              <a:t>The NEW WEB literacy:</a:t>
            </a:r>
            <a:br>
              <a:rPr lang="en-US" sz="4500" dirty="0">
                <a:solidFill>
                  <a:schemeClr val="tx2"/>
                </a:solidFill>
              </a:rPr>
            </a:br>
            <a:r>
              <a:rPr lang="en-US" sz="4500" dirty="0">
                <a:solidFill>
                  <a:schemeClr val="tx2"/>
                </a:solidFill>
              </a:rPr>
              <a:t>Part 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2900"/>
            <a:ext cx="2777490" cy="4450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9043" y="757047"/>
            <a:ext cx="2308756" cy="3601101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David Millard </a:t>
            </a:r>
          </a:p>
          <a:p>
            <a:pPr algn="ctr"/>
            <a:r>
              <a:rPr lang="en-US" sz="1400" i="1" dirty="0" err="1">
                <a:solidFill>
                  <a:srgbClr val="FFFFFF"/>
                </a:solidFill>
              </a:rPr>
              <a:t>dem@soton.ac.uk</a:t>
            </a:r>
            <a:endParaRPr lang="en-US" sz="1400" i="1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BC0B3-72AE-B945-BB88-E3DA97430C63}"/>
              </a:ext>
            </a:extLst>
          </p:cNvPr>
          <p:cNvSpPr/>
          <p:nvPr/>
        </p:nvSpPr>
        <p:spPr>
          <a:xfrm>
            <a:off x="5629159" y="3186109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42BFE-FDF9-0E4A-9DA2-1A0072D14A59}"/>
              </a:ext>
            </a:extLst>
          </p:cNvPr>
          <p:cNvSpPr/>
          <p:nvPr/>
        </p:nvSpPr>
        <p:spPr>
          <a:xfrm rot="4292521">
            <a:off x="4690575" y="2519868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773340-36C3-334E-9AAA-58B92BF39CF0}"/>
              </a:ext>
            </a:extLst>
          </p:cNvPr>
          <p:cNvSpPr/>
          <p:nvPr/>
        </p:nvSpPr>
        <p:spPr>
          <a:xfrm rot="2115706">
            <a:off x="6212239" y="1406564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BB83E-630C-1442-BAB9-FCBEE7647558}"/>
              </a:ext>
            </a:extLst>
          </p:cNvPr>
          <p:cNvSpPr/>
          <p:nvPr/>
        </p:nvSpPr>
        <p:spPr>
          <a:xfrm rot="17295894">
            <a:off x="6558941" y="2518885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AEBA3-43A3-F043-BABD-022ED3F08E97}"/>
              </a:ext>
            </a:extLst>
          </p:cNvPr>
          <p:cNvSpPr/>
          <p:nvPr/>
        </p:nvSpPr>
        <p:spPr>
          <a:xfrm>
            <a:off x="6139621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37C0C5-C6F2-4F46-9D5D-5EB83447CE76}"/>
              </a:ext>
            </a:extLst>
          </p:cNvPr>
          <p:cNvSpPr/>
          <p:nvPr/>
        </p:nvSpPr>
        <p:spPr>
          <a:xfrm>
            <a:off x="5335100" y="3308351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B7D127-ACB7-2D43-9D3D-1EA5F2A70D7E}"/>
              </a:ext>
            </a:extLst>
          </p:cNvPr>
          <p:cNvSpPr/>
          <p:nvPr/>
        </p:nvSpPr>
        <p:spPr>
          <a:xfrm>
            <a:off x="6571669" y="2398708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5DA175-A031-EE4F-A372-1AA6DC9D28D6}"/>
              </a:ext>
            </a:extLst>
          </p:cNvPr>
          <p:cNvSpPr/>
          <p:nvPr/>
        </p:nvSpPr>
        <p:spPr>
          <a:xfrm>
            <a:off x="4100170" y="2398299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8493C4-2F8D-4840-A282-0790A4B12BC7}"/>
              </a:ext>
            </a:extLst>
          </p:cNvPr>
          <p:cNvSpPr/>
          <p:nvPr/>
        </p:nvSpPr>
        <p:spPr>
          <a:xfrm>
            <a:off x="6295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 descr="creative_commons.gif">
            <a:extLst>
              <a:ext uri="{FF2B5EF4-FFF2-40B4-BE49-F238E27FC236}">
                <a16:creationId xmlns:a16="http://schemas.microsoft.com/office/drawing/2014/main" id="{85985605-864E-D241-BF70-81AC818CD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57525"/>
            <a:ext cx="515831" cy="51763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0003EF2-9467-B64E-AC20-A5FFA99466B8}"/>
              </a:ext>
            </a:extLst>
          </p:cNvPr>
          <p:cNvSpPr/>
          <p:nvPr/>
        </p:nvSpPr>
        <p:spPr>
          <a:xfrm>
            <a:off x="5501930" y="345697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B3CFD-72BE-1F42-924A-D3249C4DFD6A}"/>
              </a:ext>
            </a:extLst>
          </p:cNvPr>
          <p:cNvSpPr txBox="1"/>
          <p:nvPr/>
        </p:nvSpPr>
        <p:spPr>
          <a:xfrm>
            <a:off x="5584709" y="4107673"/>
            <a:ext cx="81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F49DE8-114C-4D47-9675-7CEAD9CCE5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08" y="3530600"/>
            <a:ext cx="584201" cy="5842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6E6CC6-116A-6340-92C8-A43B3CB1BC3C}"/>
              </a:ext>
            </a:extLst>
          </p:cNvPr>
          <p:cNvSpPr txBox="1"/>
          <p:nvPr/>
        </p:nvSpPr>
        <p:spPr>
          <a:xfrm>
            <a:off x="6397509" y="165210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Reproduction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389947-2E70-DC49-9FD4-4FBF26C72A82}"/>
              </a:ext>
            </a:extLst>
          </p:cNvPr>
          <p:cNvSpPr/>
          <p:nvPr/>
        </p:nvSpPr>
        <p:spPr>
          <a:xfrm>
            <a:off x="674040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503A-9709-8346-9054-3B922AE6DA62}"/>
              </a:ext>
            </a:extLst>
          </p:cNvPr>
          <p:cNvSpPr txBox="1"/>
          <p:nvPr/>
        </p:nvSpPr>
        <p:spPr>
          <a:xfrm>
            <a:off x="6829309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Branching/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Hypermedia</a:t>
            </a:r>
          </a:p>
        </p:txBody>
      </p:sp>
      <p:pic>
        <p:nvPicPr>
          <p:cNvPr id="27" name="Picture 26" descr="glossy-3d-blue-web-icon.png">
            <a:extLst>
              <a:ext uri="{FF2B5EF4-FFF2-40B4-BE49-F238E27FC236}">
                <a16:creationId xmlns:a16="http://schemas.microsoft.com/office/drawing/2014/main" id="{A15FDA03-0D88-3645-9DF1-8CDDDD25BB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358" y="2513008"/>
            <a:ext cx="749301" cy="74930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Photo/Visual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2C7802-6E5F-6949-974E-4CC2B23A150E}"/>
              </a:ext>
            </a:extLst>
          </p:cNvPr>
          <p:cNvSpPr/>
          <p:nvPr/>
        </p:nvSpPr>
        <p:spPr>
          <a:xfrm>
            <a:off x="427025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37915-3985-C840-9DF5-6B8AB60F4AC6}"/>
              </a:ext>
            </a:extLst>
          </p:cNvPr>
          <p:cNvSpPr txBox="1"/>
          <p:nvPr/>
        </p:nvSpPr>
        <p:spPr>
          <a:xfrm>
            <a:off x="4365508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Socio-Emotional</a:t>
            </a:r>
          </a:p>
        </p:txBody>
      </p:sp>
      <p:pic>
        <p:nvPicPr>
          <p:cNvPr id="36" name="Picture 35" descr="glossy-smiley-icon.png">
            <a:extLst>
              <a:ext uri="{FF2B5EF4-FFF2-40B4-BE49-F238E27FC236}">
                <a16:creationId xmlns:a16="http://schemas.microsoft.com/office/drawing/2014/main" id="{27387EAB-00D0-094B-BF02-072273B36B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83" y="2594985"/>
            <a:ext cx="679451" cy="5911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738681-343A-C74E-B383-61FA6D43C554}"/>
              </a:ext>
            </a:extLst>
          </p:cNvPr>
          <p:cNvSpPr/>
          <p:nvPr/>
        </p:nvSpPr>
        <p:spPr>
          <a:xfrm>
            <a:off x="305047" y="542923"/>
            <a:ext cx="22415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Socio-Emotional Literacy </a:t>
            </a:r>
          </a:p>
          <a:p>
            <a:endParaRPr lang="en-US" sz="1200" dirty="0"/>
          </a:p>
          <a:p>
            <a:r>
              <a:rPr lang="en-US" sz="1200" dirty="0"/>
              <a:t>"socio- emotionally-literate users can be described as those who are willing to share data and knowledge with others, capable of information evaluation and abstract thinking, and able to collaboratively construct knowledge"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EAD012-2C0F-C544-9239-27B833A9ED71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</p:spTree>
    <p:extLst>
      <p:ext uri="{BB962C8B-B14F-4D97-AF65-F5344CB8AC3E}">
        <p14:creationId xmlns:p14="http://schemas.microsoft.com/office/powerpoint/2010/main" val="265932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BC0B3-72AE-B945-BB88-E3DA97430C63}"/>
              </a:ext>
            </a:extLst>
          </p:cNvPr>
          <p:cNvSpPr/>
          <p:nvPr/>
        </p:nvSpPr>
        <p:spPr>
          <a:xfrm>
            <a:off x="5629159" y="3186109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42BFE-FDF9-0E4A-9DA2-1A0072D14A59}"/>
              </a:ext>
            </a:extLst>
          </p:cNvPr>
          <p:cNvSpPr/>
          <p:nvPr/>
        </p:nvSpPr>
        <p:spPr>
          <a:xfrm rot="4292521">
            <a:off x="4690575" y="2519868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773340-36C3-334E-9AAA-58B92BF39CF0}"/>
              </a:ext>
            </a:extLst>
          </p:cNvPr>
          <p:cNvSpPr/>
          <p:nvPr/>
        </p:nvSpPr>
        <p:spPr>
          <a:xfrm rot="2115706">
            <a:off x="6212239" y="1406564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BB83E-630C-1442-BAB9-FCBEE7647558}"/>
              </a:ext>
            </a:extLst>
          </p:cNvPr>
          <p:cNvSpPr/>
          <p:nvPr/>
        </p:nvSpPr>
        <p:spPr>
          <a:xfrm rot="17295894">
            <a:off x="6558941" y="2518885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AEBA3-43A3-F043-BABD-022ED3F08E97}"/>
              </a:ext>
            </a:extLst>
          </p:cNvPr>
          <p:cNvSpPr/>
          <p:nvPr/>
        </p:nvSpPr>
        <p:spPr>
          <a:xfrm>
            <a:off x="6139621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37C0C5-C6F2-4F46-9D5D-5EB83447CE76}"/>
              </a:ext>
            </a:extLst>
          </p:cNvPr>
          <p:cNvSpPr/>
          <p:nvPr/>
        </p:nvSpPr>
        <p:spPr>
          <a:xfrm>
            <a:off x="5335100" y="3308351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B7D127-ACB7-2D43-9D3D-1EA5F2A70D7E}"/>
              </a:ext>
            </a:extLst>
          </p:cNvPr>
          <p:cNvSpPr/>
          <p:nvPr/>
        </p:nvSpPr>
        <p:spPr>
          <a:xfrm>
            <a:off x="6571669" y="2398708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5DA175-A031-EE4F-A372-1AA6DC9D28D6}"/>
              </a:ext>
            </a:extLst>
          </p:cNvPr>
          <p:cNvSpPr/>
          <p:nvPr/>
        </p:nvSpPr>
        <p:spPr>
          <a:xfrm>
            <a:off x="4100170" y="2398299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8493C4-2F8D-4840-A282-0790A4B12BC7}"/>
              </a:ext>
            </a:extLst>
          </p:cNvPr>
          <p:cNvSpPr/>
          <p:nvPr/>
        </p:nvSpPr>
        <p:spPr>
          <a:xfrm>
            <a:off x="6295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 descr="creative_commons.gif">
            <a:extLst>
              <a:ext uri="{FF2B5EF4-FFF2-40B4-BE49-F238E27FC236}">
                <a16:creationId xmlns:a16="http://schemas.microsoft.com/office/drawing/2014/main" id="{85985605-864E-D241-BF70-81AC818CD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57525"/>
            <a:ext cx="515831" cy="51763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0003EF2-9467-B64E-AC20-A5FFA99466B8}"/>
              </a:ext>
            </a:extLst>
          </p:cNvPr>
          <p:cNvSpPr/>
          <p:nvPr/>
        </p:nvSpPr>
        <p:spPr>
          <a:xfrm>
            <a:off x="5501930" y="345697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B3CFD-72BE-1F42-924A-D3249C4DFD6A}"/>
              </a:ext>
            </a:extLst>
          </p:cNvPr>
          <p:cNvSpPr txBox="1"/>
          <p:nvPr/>
        </p:nvSpPr>
        <p:spPr>
          <a:xfrm>
            <a:off x="5584709" y="4107673"/>
            <a:ext cx="81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F49DE8-114C-4D47-9675-7CEAD9CCE5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08" y="3530600"/>
            <a:ext cx="584201" cy="5842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6E6CC6-116A-6340-92C8-A43B3CB1BC3C}"/>
              </a:ext>
            </a:extLst>
          </p:cNvPr>
          <p:cNvSpPr txBox="1"/>
          <p:nvPr/>
        </p:nvSpPr>
        <p:spPr>
          <a:xfrm>
            <a:off x="6397509" y="165210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Reproduction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389947-2E70-DC49-9FD4-4FBF26C72A82}"/>
              </a:ext>
            </a:extLst>
          </p:cNvPr>
          <p:cNvSpPr/>
          <p:nvPr/>
        </p:nvSpPr>
        <p:spPr>
          <a:xfrm>
            <a:off x="674040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503A-9709-8346-9054-3B922AE6DA62}"/>
              </a:ext>
            </a:extLst>
          </p:cNvPr>
          <p:cNvSpPr txBox="1"/>
          <p:nvPr/>
        </p:nvSpPr>
        <p:spPr>
          <a:xfrm>
            <a:off x="6829309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Branching/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Hypermedia</a:t>
            </a:r>
          </a:p>
        </p:txBody>
      </p:sp>
      <p:pic>
        <p:nvPicPr>
          <p:cNvPr id="27" name="Picture 26" descr="glossy-3d-blue-web-icon.png">
            <a:extLst>
              <a:ext uri="{FF2B5EF4-FFF2-40B4-BE49-F238E27FC236}">
                <a16:creationId xmlns:a16="http://schemas.microsoft.com/office/drawing/2014/main" id="{A15FDA03-0D88-3645-9DF1-8CDDDD25BB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358" y="2513008"/>
            <a:ext cx="749301" cy="74930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Photo/Visual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2C7802-6E5F-6949-974E-4CC2B23A150E}"/>
              </a:ext>
            </a:extLst>
          </p:cNvPr>
          <p:cNvSpPr/>
          <p:nvPr/>
        </p:nvSpPr>
        <p:spPr>
          <a:xfrm>
            <a:off x="427025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37915-3985-C840-9DF5-6B8AB60F4AC6}"/>
              </a:ext>
            </a:extLst>
          </p:cNvPr>
          <p:cNvSpPr txBox="1"/>
          <p:nvPr/>
        </p:nvSpPr>
        <p:spPr>
          <a:xfrm>
            <a:off x="4365508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Socio-Emotional</a:t>
            </a:r>
          </a:p>
        </p:txBody>
      </p:sp>
      <p:pic>
        <p:nvPicPr>
          <p:cNvPr id="36" name="Picture 35" descr="glossy-smiley-icon.png">
            <a:extLst>
              <a:ext uri="{FF2B5EF4-FFF2-40B4-BE49-F238E27FC236}">
                <a16:creationId xmlns:a16="http://schemas.microsoft.com/office/drawing/2014/main" id="{27387EAB-00D0-094B-BF02-072273B36B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83" y="2594985"/>
            <a:ext cx="679451" cy="59112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99EF18B-D4FB-C54F-8803-93A5F430EF27}"/>
              </a:ext>
            </a:extLst>
          </p:cNvPr>
          <p:cNvSpPr/>
          <p:nvPr/>
        </p:nvSpPr>
        <p:spPr>
          <a:xfrm>
            <a:off x="233618" y="542923"/>
            <a:ext cx="224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</a:rPr>
              <a:t>In experiments which generations come out the strongest in these areas?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80D35B-ADD5-8848-A75A-B4B5CA622EA2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</p:spTree>
    <p:extLst>
      <p:ext uri="{BB962C8B-B14F-4D97-AF65-F5344CB8AC3E}">
        <p14:creationId xmlns:p14="http://schemas.microsoft.com/office/powerpoint/2010/main" val="281096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Digital Literacy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BC0B3-72AE-B945-BB88-E3DA97430C63}"/>
              </a:ext>
            </a:extLst>
          </p:cNvPr>
          <p:cNvSpPr/>
          <p:nvPr/>
        </p:nvSpPr>
        <p:spPr>
          <a:xfrm>
            <a:off x="5629159" y="3186109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42BFE-FDF9-0E4A-9DA2-1A0072D14A59}"/>
              </a:ext>
            </a:extLst>
          </p:cNvPr>
          <p:cNvSpPr/>
          <p:nvPr/>
        </p:nvSpPr>
        <p:spPr>
          <a:xfrm rot="4292521">
            <a:off x="4690575" y="2519868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773340-36C3-334E-9AAA-58B92BF39CF0}"/>
              </a:ext>
            </a:extLst>
          </p:cNvPr>
          <p:cNvSpPr/>
          <p:nvPr/>
        </p:nvSpPr>
        <p:spPr>
          <a:xfrm rot="2115706">
            <a:off x="6212239" y="1406564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BB83E-630C-1442-BAB9-FCBEE7647558}"/>
              </a:ext>
            </a:extLst>
          </p:cNvPr>
          <p:cNvSpPr/>
          <p:nvPr/>
        </p:nvSpPr>
        <p:spPr>
          <a:xfrm rot="17295894">
            <a:off x="6558941" y="2518885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AEBA3-43A3-F043-BABD-022ED3F08E97}"/>
              </a:ext>
            </a:extLst>
          </p:cNvPr>
          <p:cNvSpPr/>
          <p:nvPr/>
        </p:nvSpPr>
        <p:spPr>
          <a:xfrm>
            <a:off x="6139621" y="886540"/>
            <a:ext cx="1336960" cy="1292226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8493C4-2F8D-4840-A282-0790A4B12BC7}"/>
              </a:ext>
            </a:extLst>
          </p:cNvPr>
          <p:cNvSpPr/>
          <p:nvPr/>
        </p:nvSpPr>
        <p:spPr>
          <a:xfrm>
            <a:off x="6295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E6CC6-116A-6340-92C8-A43B3CB1BC3C}"/>
              </a:ext>
            </a:extLst>
          </p:cNvPr>
          <p:cNvSpPr txBox="1"/>
          <p:nvPr/>
        </p:nvSpPr>
        <p:spPr>
          <a:xfrm>
            <a:off x="6397509" y="165210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Reproduction</a:t>
            </a:r>
          </a:p>
        </p:txBody>
      </p:sp>
      <p:pic>
        <p:nvPicPr>
          <p:cNvPr id="19" name="Picture 18" descr="creative_commons.gif">
            <a:extLst>
              <a:ext uri="{FF2B5EF4-FFF2-40B4-BE49-F238E27FC236}">
                <a16:creationId xmlns:a16="http://schemas.microsoft.com/office/drawing/2014/main" id="{85985605-864E-D241-BF70-81AC818CD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57525"/>
            <a:ext cx="515831" cy="51763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937C0C5-C6F2-4F46-9D5D-5EB83447CE76}"/>
              </a:ext>
            </a:extLst>
          </p:cNvPr>
          <p:cNvSpPr/>
          <p:nvPr/>
        </p:nvSpPr>
        <p:spPr>
          <a:xfrm>
            <a:off x="5335100" y="3308351"/>
            <a:ext cx="1336960" cy="1292226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003EF2-9467-B64E-AC20-A5FFA99466B8}"/>
              </a:ext>
            </a:extLst>
          </p:cNvPr>
          <p:cNvSpPr/>
          <p:nvPr/>
        </p:nvSpPr>
        <p:spPr>
          <a:xfrm>
            <a:off x="5501930" y="345697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B3CFD-72BE-1F42-924A-D3249C4DFD6A}"/>
              </a:ext>
            </a:extLst>
          </p:cNvPr>
          <p:cNvSpPr txBox="1"/>
          <p:nvPr/>
        </p:nvSpPr>
        <p:spPr>
          <a:xfrm>
            <a:off x="5584709" y="4107673"/>
            <a:ext cx="81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Information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F49DE8-114C-4D47-9675-7CEAD9CCE5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08" y="3530600"/>
            <a:ext cx="584201" cy="58420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6B7D127-ACB7-2D43-9D3D-1EA5F2A70D7E}"/>
              </a:ext>
            </a:extLst>
          </p:cNvPr>
          <p:cNvSpPr/>
          <p:nvPr/>
        </p:nvSpPr>
        <p:spPr>
          <a:xfrm>
            <a:off x="6571669" y="2398708"/>
            <a:ext cx="1336960" cy="1292226"/>
          </a:xfrm>
          <a:prstGeom prst="ellipse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389947-2E70-DC49-9FD4-4FBF26C72A82}"/>
              </a:ext>
            </a:extLst>
          </p:cNvPr>
          <p:cNvSpPr/>
          <p:nvPr/>
        </p:nvSpPr>
        <p:spPr>
          <a:xfrm>
            <a:off x="674040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503A-9709-8346-9054-3B922AE6DA62}"/>
              </a:ext>
            </a:extLst>
          </p:cNvPr>
          <p:cNvSpPr txBox="1"/>
          <p:nvPr/>
        </p:nvSpPr>
        <p:spPr>
          <a:xfrm>
            <a:off x="6829309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Branching/</a:t>
            </a:r>
          </a:p>
          <a:p>
            <a:pPr algn="ctr"/>
            <a:r>
              <a:rPr lang="en-US" sz="900" dirty="0"/>
              <a:t>Hypermedia</a:t>
            </a:r>
          </a:p>
        </p:txBody>
      </p:sp>
      <p:pic>
        <p:nvPicPr>
          <p:cNvPr id="27" name="Picture 26" descr="glossy-3d-blue-web-icon.png">
            <a:extLst>
              <a:ext uri="{FF2B5EF4-FFF2-40B4-BE49-F238E27FC236}">
                <a16:creationId xmlns:a16="http://schemas.microsoft.com/office/drawing/2014/main" id="{A15FDA03-0D88-3645-9DF1-8CDDDD25BB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358" y="2513008"/>
            <a:ext cx="749301" cy="74930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Photo/Visual</a:t>
            </a:r>
          </a:p>
        </p:txBody>
      </p:sp>
      <p:sp>
        <p:nvSpPr>
          <p:cNvPr id="32" name="Chord 31">
            <a:extLst>
              <a:ext uri="{FF2B5EF4-FFF2-40B4-BE49-F238E27FC236}">
                <a16:creationId xmlns:a16="http://schemas.microsoft.com/office/drawing/2014/main" id="{22D94987-2AB3-AF44-B1B9-298D141374F8}"/>
              </a:ext>
            </a:extLst>
          </p:cNvPr>
          <p:cNvSpPr/>
          <p:nvPr/>
        </p:nvSpPr>
        <p:spPr>
          <a:xfrm>
            <a:off x="4124980" y="2400100"/>
            <a:ext cx="1253880" cy="1290835"/>
          </a:xfrm>
          <a:prstGeom prst="chord">
            <a:avLst>
              <a:gd name="adj1" fmla="val 5366148"/>
              <a:gd name="adj2" fmla="val 16196138"/>
            </a:avLst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hord 32">
            <a:extLst>
              <a:ext uri="{FF2B5EF4-FFF2-40B4-BE49-F238E27FC236}">
                <a16:creationId xmlns:a16="http://schemas.microsoft.com/office/drawing/2014/main" id="{8DEAC585-F5EB-F54D-95C4-FE50BC13B5C4}"/>
              </a:ext>
            </a:extLst>
          </p:cNvPr>
          <p:cNvSpPr/>
          <p:nvPr/>
        </p:nvSpPr>
        <p:spPr>
          <a:xfrm flipH="1">
            <a:off x="4178986" y="2394791"/>
            <a:ext cx="1239905" cy="1290835"/>
          </a:xfrm>
          <a:prstGeom prst="chord">
            <a:avLst>
              <a:gd name="adj1" fmla="val 5466072"/>
              <a:gd name="adj2" fmla="val 16196138"/>
            </a:avLst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2C7802-6E5F-6949-974E-4CC2B23A150E}"/>
              </a:ext>
            </a:extLst>
          </p:cNvPr>
          <p:cNvSpPr/>
          <p:nvPr/>
        </p:nvSpPr>
        <p:spPr>
          <a:xfrm>
            <a:off x="427025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37915-3985-C840-9DF5-6B8AB60F4AC6}"/>
              </a:ext>
            </a:extLst>
          </p:cNvPr>
          <p:cNvSpPr txBox="1"/>
          <p:nvPr/>
        </p:nvSpPr>
        <p:spPr>
          <a:xfrm>
            <a:off x="4365508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Socio-Emotional</a:t>
            </a:r>
          </a:p>
        </p:txBody>
      </p:sp>
      <p:pic>
        <p:nvPicPr>
          <p:cNvPr id="36" name="Picture 35" descr="glossy-smiley-icon.png">
            <a:extLst>
              <a:ext uri="{FF2B5EF4-FFF2-40B4-BE49-F238E27FC236}">
                <a16:creationId xmlns:a16="http://schemas.microsoft.com/office/drawing/2014/main" id="{27387EAB-00D0-094B-BF02-072273B36B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83" y="2594985"/>
            <a:ext cx="679451" cy="59112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683BCB87-8DD0-2645-8E65-7BB8ED9C837E}"/>
              </a:ext>
            </a:extLst>
          </p:cNvPr>
          <p:cNvSpPr/>
          <p:nvPr/>
        </p:nvSpPr>
        <p:spPr>
          <a:xfrm>
            <a:off x="975925" y="778737"/>
            <a:ext cx="1336960" cy="1292226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dirty="0"/>
              <a:t>Older</a:t>
            </a:r>
          </a:p>
        </p:txBody>
      </p:sp>
      <p:pic>
        <p:nvPicPr>
          <p:cNvPr id="38" name="Picture 37" descr="professor.png">
            <a:extLst>
              <a:ext uri="{FF2B5EF4-FFF2-40B4-BE49-F238E27FC236}">
                <a16:creationId xmlns:a16="http://schemas.microsoft.com/office/drawing/2014/main" id="{E6B82B67-C99B-F449-A0F1-45F0058C09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99" y="691268"/>
            <a:ext cx="1080155" cy="140119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96C0D5B-51E4-E147-9160-8A747FA30904}"/>
              </a:ext>
            </a:extLst>
          </p:cNvPr>
          <p:cNvSpPr/>
          <p:nvPr/>
        </p:nvSpPr>
        <p:spPr>
          <a:xfrm>
            <a:off x="975925" y="2181194"/>
            <a:ext cx="1336960" cy="1292226"/>
          </a:xfrm>
          <a:prstGeom prst="ellipse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dirty="0"/>
              <a:t>Younger</a:t>
            </a:r>
          </a:p>
        </p:txBody>
      </p:sp>
      <p:pic>
        <p:nvPicPr>
          <p:cNvPr id="40" name="Picture 39" descr="amy.png">
            <a:extLst>
              <a:ext uri="{FF2B5EF4-FFF2-40B4-BE49-F238E27FC236}">
                <a16:creationId xmlns:a16="http://schemas.microsoft.com/office/drawing/2014/main" id="{80464EA0-B958-C64C-ABAB-D6C154EEDCD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731" y="2107663"/>
            <a:ext cx="942281" cy="156650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D6EB94A-F617-8445-A587-6C4C27D598EF}"/>
              </a:ext>
            </a:extLst>
          </p:cNvPr>
          <p:cNvSpPr/>
          <p:nvPr/>
        </p:nvSpPr>
        <p:spPr>
          <a:xfrm>
            <a:off x="244551" y="3761033"/>
            <a:ext cx="28966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Eshet-Alkalai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&amp;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Amichai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- Hamburger (2004). Experiments with digital literacy. Cyber Psychology, 7 (4): 425-434</a:t>
            </a:r>
          </a:p>
          <a:p>
            <a:endParaRPr lang="en-US" sz="9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Eshet-Alkalai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Y. and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Chaiut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E. (2005). Living books: On the acquisition of digital skills in multimedia environments. Learning in the Technology Era. Proc. of the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Chais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Conference, The Open University of Israel,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Raanana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41086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68" y="171450"/>
            <a:ext cx="6600031" cy="800101"/>
          </a:xfrm>
        </p:spPr>
        <p:txBody>
          <a:bodyPr>
            <a:normAutofit/>
          </a:bodyPr>
          <a:lstStyle/>
          <a:p>
            <a:r>
              <a:rPr lang="en-US" dirty="0"/>
              <a:t>Digital Natives: The Experimental Evidence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49253" y="654199"/>
            <a:ext cx="2755453" cy="389653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False</a:t>
            </a:r>
          </a:p>
          <a:p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84757" y="654199"/>
            <a:ext cx="2755451" cy="3896536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No Evidence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39296" y="654199"/>
            <a:ext cx="2755451" cy="3896536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True</a:t>
            </a:r>
          </a:p>
          <a:p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5747" y="4617986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>
                <a:solidFill>
                  <a:srgbClr val="C3796F"/>
                </a:solidFill>
              </a:rPr>
              <a:t>Williams and </a:t>
            </a:r>
            <a:r>
              <a:rPr lang="en-US" sz="1050" dirty="0" err="1">
                <a:solidFill>
                  <a:srgbClr val="C3796F"/>
                </a:solidFill>
              </a:rPr>
              <a:t>Rowlands</a:t>
            </a:r>
            <a:r>
              <a:rPr lang="en-US" sz="1050" dirty="0">
                <a:solidFill>
                  <a:srgbClr val="C3796F"/>
                </a:solidFill>
              </a:rPr>
              <a:t>. Information </a:t>
            </a:r>
            <a:r>
              <a:rPr lang="en-US" sz="1050" dirty="0" err="1">
                <a:solidFill>
                  <a:srgbClr val="C3796F"/>
                </a:solidFill>
              </a:rPr>
              <a:t>behaviour</a:t>
            </a:r>
            <a:r>
              <a:rPr lang="en-US" sz="1050" dirty="0">
                <a:solidFill>
                  <a:srgbClr val="C3796F"/>
                </a:solidFill>
              </a:rPr>
              <a:t> of the researcher of the future. British Library / JISC Study (2007)</a:t>
            </a:r>
          </a:p>
        </p:txBody>
      </p:sp>
    </p:spTree>
    <p:extLst>
      <p:ext uri="{BB962C8B-B14F-4D97-AF65-F5344CB8AC3E}">
        <p14:creationId xmlns:p14="http://schemas.microsoft.com/office/powerpoint/2010/main" val="198672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68" y="171450"/>
            <a:ext cx="6600031" cy="800101"/>
          </a:xfrm>
        </p:spPr>
        <p:txBody>
          <a:bodyPr>
            <a:normAutofit/>
          </a:bodyPr>
          <a:lstStyle/>
          <a:p>
            <a:r>
              <a:rPr lang="en-US" dirty="0"/>
              <a:t>Digital Natives: The Experimental Evidence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49253" y="654199"/>
            <a:ext cx="2755453" cy="389653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False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Visual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Interactive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More Impatient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Trust Peers over Experts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Better at Learning by Doing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Only Learn in Short Chunks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See Virtual Reality as Reality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84757" y="654199"/>
            <a:ext cx="2755451" cy="3896536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No Evidence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39296" y="654199"/>
            <a:ext cx="2755451" cy="3896536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True</a:t>
            </a:r>
          </a:p>
          <a:p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5747" y="4617986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>
                <a:solidFill>
                  <a:srgbClr val="C3796F"/>
                </a:solidFill>
              </a:rPr>
              <a:t>Williams and </a:t>
            </a:r>
            <a:r>
              <a:rPr lang="en-US" sz="1050" dirty="0" err="1">
                <a:solidFill>
                  <a:srgbClr val="C3796F"/>
                </a:solidFill>
              </a:rPr>
              <a:t>Rowlands</a:t>
            </a:r>
            <a:r>
              <a:rPr lang="en-US" sz="1050" dirty="0">
                <a:solidFill>
                  <a:srgbClr val="C3796F"/>
                </a:solidFill>
              </a:rPr>
              <a:t>. Information </a:t>
            </a:r>
            <a:r>
              <a:rPr lang="en-US" sz="1050" dirty="0" err="1">
                <a:solidFill>
                  <a:srgbClr val="C3796F"/>
                </a:solidFill>
              </a:rPr>
              <a:t>behaviour</a:t>
            </a:r>
            <a:r>
              <a:rPr lang="en-US" sz="1050" dirty="0">
                <a:solidFill>
                  <a:srgbClr val="C3796F"/>
                </a:solidFill>
              </a:rPr>
              <a:t> of the researcher of the future. British Library / JISC Study (2007)</a:t>
            </a:r>
          </a:p>
        </p:txBody>
      </p:sp>
    </p:spTree>
    <p:extLst>
      <p:ext uri="{BB962C8B-B14F-4D97-AF65-F5344CB8AC3E}">
        <p14:creationId xmlns:p14="http://schemas.microsoft.com/office/powerpoint/2010/main" val="356196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68" y="171450"/>
            <a:ext cx="6600031" cy="800101"/>
          </a:xfrm>
        </p:spPr>
        <p:txBody>
          <a:bodyPr>
            <a:normAutofit/>
          </a:bodyPr>
          <a:lstStyle/>
          <a:p>
            <a:r>
              <a:rPr lang="en-US" dirty="0"/>
              <a:t>Digital Natives: The Experimental Evidence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49253" y="654199"/>
            <a:ext cx="2755453" cy="389653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False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Visual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Interactive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More Impatient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Trust Peers over Experts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Better at Learning by Doing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Only Learn in Short Chunks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See Virtual Reality as Reality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84757" y="654199"/>
            <a:ext cx="2755451" cy="3896536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No Evidence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Typing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Better at Multitasking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More (Web) Connected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Are Format Agnostic</a:t>
            </a:r>
          </a:p>
          <a:p>
            <a:pPr marL="257175" indent="-257175">
              <a:buFont typeface="Arial"/>
              <a:buChar char="•"/>
            </a:pPr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39296" y="654199"/>
            <a:ext cx="2755451" cy="3896536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5747" y="4617986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>
                <a:solidFill>
                  <a:srgbClr val="C3796F"/>
                </a:solidFill>
              </a:rPr>
              <a:t>Williams and </a:t>
            </a:r>
            <a:r>
              <a:rPr lang="en-US" sz="1050" dirty="0" err="1">
                <a:solidFill>
                  <a:srgbClr val="C3796F"/>
                </a:solidFill>
              </a:rPr>
              <a:t>Rowlands</a:t>
            </a:r>
            <a:r>
              <a:rPr lang="en-US" sz="1050" dirty="0">
                <a:solidFill>
                  <a:srgbClr val="C3796F"/>
                </a:solidFill>
              </a:rPr>
              <a:t>. Information </a:t>
            </a:r>
            <a:r>
              <a:rPr lang="en-US" sz="1050" dirty="0" err="1">
                <a:solidFill>
                  <a:srgbClr val="C3796F"/>
                </a:solidFill>
              </a:rPr>
              <a:t>behaviour</a:t>
            </a:r>
            <a:r>
              <a:rPr lang="en-US" sz="1050" dirty="0">
                <a:solidFill>
                  <a:srgbClr val="C3796F"/>
                </a:solidFill>
              </a:rPr>
              <a:t> of the researcher of the future. British Library / JISC Study (2007)</a:t>
            </a:r>
          </a:p>
        </p:txBody>
      </p:sp>
    </p:spTree>
    <p:extLst>
      <p:ext uri="{BB962C8B-B14F-4D97-AF65-F5344CB8AC3E}">
        <p14:creationId xmlns:p14="http://schemas.microsoft.com/office/powerpoint/2010/main" val="296308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168" y="171450"/>
            <a:ext cx="6600031" cy="800101"/>
          </a:xfrm>
        </p:spPr>
        <p:txBody>
          <a:bodyPr>
            <a:normAutofit/>
          </a:bodyPr>
          <a:lstStyle/>
          <a:p>
            <a:r>
              <a:rPr lang="en-US" dirty="0"/>
              <a:t>Digital Natives: The Experimental Evidence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49253" y="654199"/>
            <a:ext cx="2755453" cy="389653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False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Visual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Interactive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More Impatient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Trust Peers over Experts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Better at Learning by Doing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Only Learn in Short Chunks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See Virtual Reality as Reality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184757" y="654199"/>
            <a:ext cx="2755451" cy="3896536"/>
          </a:xfrm>
          <a:prstGeom prst="rect">
            <a:avLst/>
          </a:prstGeom>
          <a:solidFill>
            <a:schemeClr val="accent2"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No Evidence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Prefer Typing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Better at Multitasking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More (Web) Connected</a:t>
            </a: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Are Format Agnostic</a:t>
            </a:r>
          </a:p>
          <a:p>
            <a:pPr marL="257175" indent="-257175">
              <a:buFont typeface="Arial"/>
              <a:buChar char="•"/>
            </a:pPr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39296" y="654199"/>
            <a:ext cx="2755451" cy="3896536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 anchor="t"/>
          <a:lstStyle/>
          <a:p>
            <a:r>
              <a:rPr lang="en-GB" b="1" dirty="0">
                <a:solidFill>
                  <a:schemeClr val="tx2"/>
                </a:solidFill>
              </a:rPr>
              <a:t>True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GB" sz="1500" dirty="0">
                <a:solidFill>
                  <a:schemeClr val="tx2"/>
                </a:solidFill>
              </a:rPr>
              <a:t>Lack of Respect for Intellectual Property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5747" y="4617986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>
                <a:solidFill>
                  <a:srgbClr val="C3796F"/>
                </a:solidFill>
              </a:rPr>
              <a:t>Williams and </a:t>
            </a:r>
            <a:r>
              <a:rPr lang="en-US" sz="1050" dirty="0" err="1">
                <a:solidFill>
                  <a:srgbClr val="C3796F"/>
                </a:solidFill>
              </a:rPr>
              <a:t>Rowlands</a:t>
            </a:r>
            <a:r>
              <a:rPr lang="en-US" sz="1050" dirty="0">
                <a:solidFill>
                  <a:srgbClr val="C3796F"/>
                </a:solidFill>
              </a:rPr>
              <a:t>. Information </a:t>
            </a:r>
            <a:r>
              <a:rPr lang="en-US" sz="1050" dirty="0" err="1">
                <a:solidFill>
                  <a:srgbClr val="C3796F"/>
                </a:solidFill>
              </a:rPr>
              <a:t>behaviour</a:t>
            </a:r>
            <a:r>
              <a:rPr lang="en-US" sz="1050" dirty="0">
                <a:solidFill>
                  <a:srgbClr val="C3796F"/>
                </a:solidFill>
              </a:rPr>
              <a:t> of the researcher of the future. British Library / JISC Study (2007)</a:t>
            </a:r>
          </a:p>
        </p:txBody>
      </p:sp>
    </p:spTree>
    <p:extLst>
      <p:ext uri="{BB962C8B-B14F-4D97-AF65-F5344CB8AC3E}">
        <p14:creationId xmlns:p14="http://schemas.microsoft.com/office/powerpoint/2010/main" val="136284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4450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Screen Shot 2012-02-27 at 23.09.36.png">
            <a:extLst>
              <a:ext uri="{FF2B5EF4-FFF2-40B4-BE49-F238E27FC236}">
                <a16:creationId xmlns:a16="http://schemas.microsoft.com/office/drawing/2014/main" id="{0603B16B-D999-034F-BC3B-7F94928F8A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926" y="342900"/>
            <a:ext cx="5280314" cy="4042202"/>
          </a:xfrm>
          <a:prstGeom prst="rect">
            <a:avLst/>
          </a:prstGeom>
          <a:effectLst/>
          <a:scene3d>
            <a:camera prst="perspectiveFront">
              <a:rot lat="0" lon="1560000" rev="0"/>
            </a:camera>
            <a:lightRig rig="threePt" dir="t"/>
          </a:scene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7E0C2C-EBBC-6644-B66E-B30E9011EF67}"/>
              </a:ext>
            </a:extLst>
          </p:cNvPr>
          <p:cNvSpPr/>
          <p:nvPr/>
        </p:nvSpPr>
        <p:spPr>
          <a:xfrm>
            <a:off x="4351400" y="4385102"/>
            <a:ext cx="4457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rgbClr val="C3796F"/>
                </a:solidFill>
              </a:rPr>
              <a:t>Helen </a:t>
            </a:r>
            <a:r>
              <a:rPr lang="en-US" sz="1050" dirty="0" err="1">
                <a:solidFill>
                  <a:srgbClr val="C3796F"/>
                </a:solidFill>
              </a:rPr>
              <a:t>Thornham</a:t>
            </a:r>
            <a:r>
              <a:rPr lang="en-US" sz="1050" dirty="0">
                <a:solidFill>
                  <a:srgbClr val="C3796F"/>
                </a:solidFill>
              </a:rPr>
              <a:t>, Angela McFarlane, ‘Discourses of the Digital Native’, Information, Communication &amp; Society Vol. 14, </a:t>
            </a:r>
            <a:r>
              <a:rPr lang="en-US" sz="1050" dirty="0" err="1">
                <a:solidFill>
                  <a:srgbClr val="C3796F"/>
                </a:solidFill>
              </a:rPr>
              <a:t>Iss</a:t>
            </a:r>
            <a:r>
              <a:rPr lang="en-US" sz="1050" dirty="0">
                <a:solidFill>
                  <a:srgbClr val="C3796F"/>
                </a:solidFill>
              </a:rPr>
              <a:t>. 2, 2010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CDC201-C2DA-7146-BFA8-4C1465D1D452}"/>
              </a:ext>
            </a:extLst>
          </p:cNvPr>
          <p:cNvSpPr txBox="1">
            <a:spLocks/>
          </p:cNvSpPr>
          <p:nvPr/>
        </p:nvSpPr>
        <p:spPr>
          <a:xfrm>
            <a:off x="439930" y="551121"/>
            <a:ext cx="2558451" cy="4084674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500" dirty="0">
                <a:solidFill>
                  <a:schemeClr val="bg1"/>
                </a:solidFill>
              </a:rPr>
              <a:t>BBC Website where teenagers could engage with and share creative projects in fashion, art, film and media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1500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“Adult organizers of Blast, the web designers, wider policy initiatives, youth arts, and pedagogy, all seem to assume a straightforward relationship between technological knowledge and the production of content.”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4450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Screen Shot 2012-02-27 at 23.09.36.png">
            <a:extLst>
              <a:ext uri="{FF2B5EF4-FFF2-40B4-BE49-F238E27FC236}">
                <a16:creationId xmlns:a16="http://schemas.microsoft.com/office/drawing/2014/main" id="{0603B16B-D999-034F-BC3B-7F94928F8A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926" y="342900"/>
            <a:ext cx="5280314" cy="4042202"/>
          </a:xfrm>
          <a:prstGeom prst="rect">
            <a:avLst/>
          </a:prstGeom>
          <a:effectLst/>
          <a:scene3d>
            <a:camera prst="perspectiveFront">
              <a:rot lat="0" lon="1560000" rev="0"/>
            </a:camera>
            <a:lightRig rig="threePt" dir="t"/>
          </a:scene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7E0C2C-EBBC-6644-B66E-B30E9011EF67}"/>
              </a:ext>
            </a:extLst>
          </p:cNvPr>
          <p:cNvSpPr/>
          <p:nvPr/>
        </p:nvSpPr>
        <p:spPr>
          <a:xfrm>
            <a:off x="4351400" y="4385102"/>
            <a:ext cx="4457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3796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Helen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3796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Thornham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3796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Angela McFarlane, ‘Discourses of the Digital Native’, Information, Communication &amp; Society Vol. 14,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3796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Iss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3796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2, 2010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CDC201-C2DA-7146-BFA8-4C1465D1D452}"/>
              </a:ext>
            </a:extLst>
          </p:cNvPr>
          <p:cNvSpPr txBox="1">
            <a:spLocks/>
          </p:cNvSpPr>
          <p:nvPr/>
        </p:nvSpPr>
        <p:spPr>
          <a:xfrm>
            <a:off x="439930" y="551121"/>
            <a:ext cx="2558451" cy="408467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But study showed: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Technical Proficiency not a motivator for participation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Simplistic stand alone assertions over discussion or interaction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Productive contribution only happens when there is an incentive</a:t>
            </a:r>
          </a:p>
          <a:p>
            <a:pPr marL="0" indent="0">
              <a:buNone/>
            </a:pP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“the presumption of ability or enthusiasm by the organizers and designers ultimately work as a barrier to actual engagement.”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3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E3064E4F-F2E0-43F2-ABC0-1188D257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11" y="785748"/>
            <a:ext cx="3738555" cy="373855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542924"/>
            <a:ext cx="3757041" cy="424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6450" y="1064418"/>
            <a:ext cx="3086938" cy="156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Digital Natives considered harmful?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289597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479" y="342900"/>
            <a:ext cx="2289599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340232"/>
            <a:ext cx="3757041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23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460805"/>
            <a:ext cx="4207476" cy="4208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4204358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342900"/>
            <a:ext cx="4200005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2066" y="1060191"/>
            <a:ext cx="3710416" cy="27377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err="1">
                <a:solidFill>
                  <a:schemeClr val="bg1"/>
                </a:solidFill>
              </a:rPr>
              <a:t>Literacy</a:t>
            </a:r>
            <a:r>
              <a:rPr lang="pl-PL" sz="2400" b="1" dirty="0">
                <a:solidFill>
                  <a:schemeClr val="bg1"/>
                </a:solidFill>
              </a:rPr>
              <a:t>, n.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“The quality or state of being literate; knowledge of letters; condition in respect to education, </a:t>
            </a:r>
            <a:r>
              <a:rPr lang="en-US" b="1" i="1" dirty="0">
                <a:solidFill>
                  <a:schemeClr val="bg1"/>
                </a:solidFill>
              </a:rPr>
              <a:t>esp.</a:t>
            </a:r>
            <a:r>
              <a:rPr lang="en-US" b="1" dirty="0">
                <a:solidFill>
                  <a:schemeClr val="bg1"/>
                </a:solidFill>
              </a:rPr>
              <a:t> ability to read and write.”</a:t>
            </a: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i="1" dirty="0">
                <a:solidFill>
                  <a:schemeClr val="bg1"/>
                </a:solidFill>
              </a:rPr>
              <a:t>- The Oxford English Dictionary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F09389-6A8E-46D6-B5F4-A3C55FAE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9" y="464343"/>
            <a:ext cx="4200004" cy="4205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FE6965-22EE-B74E-95A1-1399F144F6C2}"/>
              </a:ext>
            </a:extLst>
          </p:cNvPr>
          <p:cNvSpPr/>
          <p:nvPr/>
        </p:nvSpPr>
        <p:spPr>
          <a:xfrm>
            <a:off x="4769542" y="1303532"/>
            <a:ext cx="3906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Discussion (5 min)</a:t>
            </a:r>
          </a:p>
          <a:p>
            <a:endParaRPr lang="en-GB" b="1" dirty="0"/>
          </a:p>
          <a:p>
            <a:r>
              <a:rPr lang="en-GB" dirty="0"/>
              <a:t>In small groups (3-4) what are the types of </a:t>
            </a:r>
            <a:r>
              <a:rPr lang="en-GB" b="1" dirty="0"/>
              <a:t>digital literacy </a:t>
            </a:r>
            <a:r>
              <a:rPr lang="en-GB" dirty="0"/>
              <a:t>that you can think of (skills concerning the use of ICT and Web 2.0 technology)?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DB0530-851D-164C-9893-18066627E2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699" y="3084289"/>
            <a:ext cx="2564940" cy="17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314323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93" y="3347152"/>
            <a:ext cx="8245162" cy="5207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 dirty="0"/>
              <a:t>people engage somewhere on this continuum depending on their task and context</a:t>
            </a: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2925"/>
            <a:ext cx="9144000" cy="2781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2B611-15B5-004D-9310-7F7B2A08EF8F}"/>
              </a:ext>
            </a:extLst>
          </p:cNvPr>
          <p:cNvSpPr txBox="1"/>
          <p:nvPr/>
        </p:nvSpPr>
        <p:spPr>
          <a:xfrm>
            <a:off x="545013" y="1027943"/>
            <a:ext cx="22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Digital Visitors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3A6D7-1B38-8C42-B08F-CF3120DF4764}"/>
              </a:ext>
            </a:extLst>
          </p:cNvPr>
          <p:cNvSpPr txBox="1"/>
          <p:nvPr/>
        </p:nvSpPr>
        <p:spPr>
          <a:xfrm>
            <a:off x="545014" y="1542293"/>
            <a:ext cx="16962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Have defined tasks</a:t>
            </a:r>
          </a:p>
          <a:p>
            <a:r>
              <a:rPr lang="en-US" sz="1400" dirty="0"/>
              <a:t>Use tools JIT to help</a:t>
            </a:r>
          </a:p>
          <a:p>
            <a:r>
              <a:rPr lang="en-US" sz="1400" dirty="0"/>
              <a:t>Anonymous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B20CD-3841-3943-A1CA-7DC2A4CB60B3}"/>
              </a:ext>
            </a:extLst>
          </p:cNvPr>
          <p:cNvSpPr txBox="1"/>
          <p:nvPr/>
        </p:nvSpPr>
        <p:spPr>
          <a:xfrm>
            <a:off x="6089580" y="1038225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Digital Residents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E0C94-B3F2-9240-97B6-3D682E04E889}"/>
              </a:ext>
            </a:extLst>
          </p:cNvPr>
          <p:cNvSpPr txBox="1"/>
          <p:nvPr/>
        </p:nvSpPr>
        <p:spPr>
          <a:xfrm>
            <a:off x="6423912" y="1552575"/>
            <a:ext cx="2268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Online to connect to people</a:t>
            </a:r>
          </a:p>
          <a:p>
            <a:pPr algn="r"/>
            <a:r>
              <a:rPr lang="en-US" sz="1400" dirty="0"/>
              <a:t>Online identity is important</a:t>
            </a:r>
          </a:p>
          <a:p>
            <a:pPr algn="r"/>
            <a:r>
              <a:rPr lang="en-US" sz="1400" dirty="0"/>
              <a:t>Are perceived as present</a:t>
            </a:r>
          </a:p>
          <a:p>
            <a:pPr algn="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2F30D-BB57-D44B-9428-ECDB94C2F255}"/>
              </a:ext>
            </a:extLst>
          </p:cNvPr>
          <p:cNvSpPr txBox="1"/>
          <p:nvPr/>
        </p:nvSpPr>
        <p:spPr>
          <a:xfrm>
            <a:off x="545013" y="2561468"/>
            <a:ext cx="147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Web is a tool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60B5F-4B0A-C349-B1FF-86EB3D91A36C}"/>
              </a:ext>
            </a:extLst>
          </p:cNvPr>
          <p:cNvSpPr txBox="1"/>
          <p:nvPr/>
        </p:nvSpPr>
        <p:spPr>
          <a:xfrm>
            <a:off x="7108336" y="2506682"/>
            <a:ext cx="155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The Web is a place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51D06C36-EBC4-3844-B34D-8E0DFA70E474}"/>
              </a:ext>
            </a:extLst>
          </p:cNvPr>
          <p:cNvSpPr/>
          <p:nvPr/>
        </p:nvSpPr>
        <p:spPr>
          <a:xfrm>
            <a:off x="3221431" y="1683109"/>
            <a:ext cx="2697369" cy="545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6B0A5-B348-A841-9CEF-86F31168213D}"/>
              </a:ext>
            </a:extLst>
          </p:cNvPr>
          <p:cNvSpPr txBox="1"/>
          <p:nvPr/>
        </p:nvSpPr>
        <p:spPr>
          <a:xfrm>
            <a:off x="3564291" y="2504080"/>
            <a:ext cx="1988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A mindset, not a skillset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E1312E-CB34-8449-900C-EA86B8CC1ADB}"/>
              </a:ext>
            </a:extLst>
          </p:cNvPr>
          <p:cNvSpPr/>
          <p:nvPr/>
        </p:nvSpPr>
        <p:spPr>
          <a:xfrm>
            <a:off x="4170190" y="4322745"/>
            <a:ext cx="44577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rgbClr val="C3796F"/>
                </a:solidFill>
              </a:rPr>
              <a:t>David S. White, Alison Le </a:t>
            </a:r>
            <a:r>
              <a:rPr lang="en-US" sz="1050" dirty="0" err="1">
                <a:solidFill>
                  <a:srgbClr val="C3796F"/>
                </a:solidFill>
              </a:rPr>
              <a:t>Cornu</a:t>
            </a:r>
            <a:r>
              <a:rPr lang="en-US" sz="1050" dirty="0">
                <a:solidFill>
                  <a:srgbClr val="C3796F"/>
                </a:solidFill>
              </a:rPr>
              <a:t>, Visitors and Residents: A new typology for online engagement, First Monday Volume 16, Number 9 (2011)</a:t>
            </a:r>
          </a:p>
        </p:txBody>
      </p:sp>
    </p:spTree>
    <p:extLst>
      <p:ext uri="{BB962C8B-B14F-4D97-AF65-F5344CB8AC3E}">
        <p14:creationId xmlns:p14="http://schemas.microsoft.com/office/powerpoint/2010/main" val="14042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6B80-DE20-C643-89C9-9A46B753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Pragmatism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EF399-2506-DA43-9D4F-549C77E9C5DE}"/>
              </a:ext>
            </a:extLst>
          </p:cNvPr>
          <p:cNvSpPr/>
          <p:nvPr/>
        </p:nvSpPr>
        <p:spPr>
          <a:xfrm>
            <a:off x="130628" y="3542744"/>
            <a:ext cx="2318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Michael Henderson, Neil Selwyn &amp; Rachel Aston (2017) What works and why? Student perceptions of ‘useful’ digital technology in university teaching and learning, Studies in Higher Education, 42:8,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338721-DFBD-2643-AD2D-5C19E1B14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96836"/>
              </p:ext>
            </p:extLst>
          </p:nvPr>
        </p:nvGraphicFramePr>
        <p:xfrm>
          <a:off x="3189766" y="571500"/>
          <a:ext cx="558956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781">
                  <a:extLst>
                    <a:ext uri="{9D8B030D-6E8A-4147-A177-3AD203B41FA5}">
                      <a16:colId xmlns:a16="http://schemas.microsoft.com/office/drawing/2014/main" val="4002553965"/>
                    </a:ext>
                  </a:extLst>
                </a:gridCol>
                <a:gridCol w="2794781">
                  <a:extLst>
                    <a:ext uri="{9D8B030D-6E8A-4147-A177-3AD203B41FA5}">
                      <a16:colId xmlns:a16="http://schemas.microsoft.com/office/drawing/2014/main" val="2473256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1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schedules, timetables, deadlines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57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Flexibility of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remote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2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Time-saving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online assignment submission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74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Reviewing/Revising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catch up on missed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9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searching for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706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Support Basic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word processing, internet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7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Collaborating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Facebook, Google docs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47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Augmenting University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YouTube tutorials, Wikipedia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7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Different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videos, animation, annotation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6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 Saving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e-readers, online journals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E4EC5-400B-4A4E-B51F-96E3A36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Pragmatism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5A1615-5096-8D4F-B4FD-5E321ED629F7}"/>
              </a:ext>
            </a:extLst>
          </p:cNvPr>
          <p:cNvSpPr/>
          <p:nvPr/>
        </p:nvSpPr>
        <p:spPr>
          <a:xfrm>
            <a:off x="130628" y="3542744"/>
            <a:ext cx="2318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Michael Henderson, Neil Selwyn &amp; Rachel Aston (2017) What works and why? Student perceptions of ‘useful’ digital technology in university teaching and learning, Studies in Higher Education, 42:8,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5B3BE-A381-384B-BFB1-5C97F0BD2415}"/>
              </a:ext>
            </a:extLst>
          </p:cNvPr>
          <p:cNvSpPr/>
          <p:nvPr/>
        </p:nvSpPr>
        <p:spPr>
          <a:xfrm>
            <a:off x="3745610" y="8796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“While these data confirm digital technologies 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central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 the ways in which students experience their studies, they also suggest that digital technologies are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 ‘transforming’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nature of university teaching and learning. ”</a:t>
            </a:r>
          </a:p>
        </p:txBody>
      </p:sp>
    </p:spTree>
    <p:extLst>
      <p:ext uri="{BB962C8B-B14F-4D97-AF65-F5344CB8AC3E}">
        <p14:creationId xmlns:p14="http://schemas.microsoft.com/office/powerpoint/2010/main" val="62982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E4EC5-400B-4A4E-B51F-96E3A36E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Pragmatism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5A1615-5096-8D4F-B4FD-5E321ED629F7}"/>
              </a:ext>
            </a:extLst>
          </p:cNvPr>
          <p:cNvSpPr/>
          <p:nvPr/>
        </p:nvSpPr>
        <p:spPr>
          <a:xfrm>
            <a:off x="130628" y="3542744"/>
            <a:ext cx="2318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Michael Henderson, Neil Selwyn &amp; Rachel Aston (2017) What works and why? Student perceptions of ‘useful’ digital technology in university teaching and learning, Studies in Higher Education, 42:8,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5B3BE-A381-384B-BFB1-5C97F0BD2415}"/>
              </a:ext>
            </a:extLst>
          </p:cNvPr>
          <p:cNvSpPr/>
          <p:nvPr/>
        </p:nvSpPr>
        <p:spPr>
          <a:xfrm>
            <a:off x="3745610" y="8796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“While these data confirm digital technologies as </a:t>
            </a:r>
            <a:r>
              <a:rPr lang="en-GB" b="1" dirty="0">
                <a:solidFill>
                  <a:schemeClr val="bg1"/>
                </a:solidFill>
              </a:rPr>
              <a:t>central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the ways in which students experience their studies, they also suggest that digital technologies are </a:t>
            </a:r>
            <a:r>
              <a:rPr lang="en-GB" b="1" dirty="0">
                <a:solidFill>
                  <a:schemeClr val="bg1"/>
                </a:solidFill>
              </a:rPr>
              <a:t>not ‘transforming’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nature of university teaching and learning. 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04F1-5330-024A-A5CA-D9E908CBB17F}"/>
              </a:ext>
            </a:extLst>
          </p:cNvPr>
          <p:cNvSpPr/>
          <p:nvPr/>
        </p:nvSpPr>
        <p:spPr>
          <a:xfrm>
            <a:off x="3745610" y="29275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“Put bluntly, then, the rather limited sets of digital practices highlighted in our data are those that best ‘fit’ the rather </a:t>
            </a:r>
            <a:r>
              <a:rPr lang="en-GB" b="1" dirty="0">
                <a:solidFill>
                  <a:schemeClr val="bg1"/>
                </a:solidFill>
              </a:rPr>
              <a:t>limited expectations and processes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that currently constitute university teaching and learning.”</a:t>
            </a:r>
          </a:p>
        </p:txBody>
      </p:sp>
    </p:spTree>
    <p:extLst>
      <p:ext uri="{BB962C8B-B14F-4D97-AF65-F5344CB8AC3E}">
        <p14:creationId xmlns:p14="http://schemas.microsoft.com/office/powerpoint/2010/main" val="134798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5B3BE-A381-384B-BFB1-5C97F0BD2415}"/>
              </a:ext>
            </a:extLst>
          </p:cNvPr>
          <p:cNvSpPr/>
          <p:nvPr/>
        </p:nvSpPr>
        <p:spPr>
          <a:xfrm>
            <a:off x="3745610" y="8796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“While these data confirm digital technologies 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central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 the ways in which students experience their studies, they also suggest that digital technologies are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 ‘transforming’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nature of university teaching and learning. 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04F1-5330-024A-A5CA-D9E908CBB17F}"/>
              </a:ext>
            </a:extLst>
          </p:cNvPr>
          <p:cNvSpPr/>
          <p:nvPr/>
        </p:nvSpPr>
        <p:spPr>
          <a:xfrm>
            <a:off x="3745610" y="29275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“Put bluntly, then, the rather limited sets of digital practices highlighted in our data are those that best ‘fit’ the rather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limited expectations and processes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20000"/>
                    <a:lumOff val="8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that currently constitute university teaching and learning.”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40E68-E8B3-564B-8A7E-D7756CC17BC5}"/>
              </a:ext>
            </a:extLst>
          </p:cNvPr>
          <p:cNvSpPr txBox="1"/>
          <p:nvPr/>
        </p:nvSpPr>
        <p:spPr>
          <a:xfrm>
            <a:off x="334900" y="740718"/>
            <a:ext cx="22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Digital Visitors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CDE69-AF44-B740-83F8-2D80802C147C}"/>
              </a:ext>
            </a:extLst>
          </p:cNvPr>
          <p:cNvSpPr txBox="1"/>
          <p:nvPr/>
        </p:nvSpPr>
        <p:spPr>
          <a:xfrm>
            <a:off x="334901" y="1255068"/>
            <a:ext cx="16962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Have defined tasks</a:t>
            </a:r>
          </a:p>
          <a:p>
            <a:r>
              <a:rPr lang="en-US" sz="1400" dirty="0"/>
              <a:t>Use tools JIT to help</a:t>
            </a:r>
          </a:p>
          <a:p>
            <a:r>
              <a:rPr lang="en-US" sz="1400" dirty="0"/>
              <a:t>Anonymous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EDBA26-DFBC-E94F-A588-5CB6BBF49858}"/>
              </a:ext>
            </a:extLst>
          </p:cNvPr>
          <p:cNvSpPr txBox="1"/>
          <p:nvPr/>
        </p:nvSpPr>
        <p:spPr>
          <a:xfrm>
            <a:off x="334900" y="2274243"/>
            <a:ext cx="147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Web is a tool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B22044-6B96-794F-9BBB-07F7201B9DF4}"/>
              </a:ext>
            </a:extLst>
          </p:cNvPr>
          <p:cNvSpPr txBox="1"/>
          <p:nvPr/>
        </p:nvSpPr>
        <p:spPr>
          <a:xfrm>
            <a:off x="334900" y="2820317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Digital Residents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AF13C8-E31E-FF44-B65B-552989FC7561}"/>
              </a:ext>
            </a:extLst>
          </p:cNvPr>
          <p:cNvSpPr txBox="1"/>
          <p:nvPr/>
        </p:nvSpPr>
        <p:spPr>
          <a:xfrm>
            <a:off x="338363" y="3334667"/>
            <a:ext cx="2268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Online to connect to people</a:t>
            </a:r>
          </a:p>
          <a:p>
            <a:r>
              <a:rPr lang="en-US" sz="1400" dirty="0"/>
              <a:t>Online identity is important</a:t>
            </a:r>
          </a:p>
          <a:p>
            <a:r>
              <a:rPr lang="en-US" sz="1400" dirty="0"/>
              <a:t>Are perceived as present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85E2A-E7D0-0A42-A0DE-5753DCE98F65}"/>
              </a:ext>
            </a:extLst>
          </p:cNvPr>
          <p:cNvSpPr txBox="1"/>
          <p:nvPr/>
        </p:nvSpPr>
        <p:spPr>
          <a:xfrm>
            <a:off x="334900" y="4288774"/>
            <a:ext cx="1551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Web is a place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6511EE-1A0B-A547-B4B0-0B52EF5144AF}"/>
              </a:ext>
            </a:extLst>
          </p:cNvPr>
          <p:cNvCxnSpPr/>
          <p:nvPr/>
        </p:nvCxnSpPr>
        <p:spPr>
          <a:xfrm flipH="1">
            <a:off x="276225" y="2709611"/>
            <a:ext cx="2659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CEF6-0647-684A-B10B-974C736D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Schoolkids and Social Media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663C0-8544-9442-BEC6-F1059A6D9644}"/>
              </a:ext>
            </a:extLst>
          </p:cNvPr>
          <p:cNvSpPr/>
          <p:nvPr/>
        </p:nvSpPr>
        <p:spPr>
          <a:xfrm>
            <a:off x="1020719" y="4722124"/>
            <a:ext cx="741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Blair R. (2018). Exploring the barriers to use of social media in support of non-formal learning by pupils attending secondary education in UK: A mixed method approach. Thesis, Uni of Southampton, UK</a:t>
            </a:r>
            <a:endParaRPr lang="en-GB" sz="1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1C885-0816-B14D-A83F-BAFAADF6EB45}"/>
              </a:ext>
            </a:extLst>
          </p:cNvPr>
          <p:cNvSpPr txBox="1"/>
          <p:nvPr/>
        </p:nvSpPr>
        <p:spPr>
          <a:xfrm>
            <a:off x="1754371" y="1262151"/>
            <a:ext cx="65551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						Networked</a:t>
            </a:r>
          </a:p>
          <a:p>
            <a:r>
              <a:rPr lang="en-US" sz="6000" dirty="0">
                <a:solidFill>
                  <a:schemeClr val="accent2"/>
                </a:solidFill>
              </a:rPr>
              <a:t>			Dyadic</a:t>
            </a:r>
          </a:p>
          <a:p>
            <a:r>
              <a:rPr lang="en-US" sz="6000" dirty="0">
                <a:solidFill>
                  <a:schemeClr val="accent1"/>
                </a:solidFill>
              </a:rPr>
              <a:t>Individual</a:t>
            </a:r>
          </a:p>
          <a:p>
            <a:r>
              <a:rPr lang="en-US" sz="60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8859D7-39EC-8942-84A0-D0E6757CDD29}"/>
              </a:ext>
            </a:extLst>
          </p:cNvPr>
          <p:cNvCxnSpPr/>
          <p:nvPr/>
        </p:nvCxnSpPr>
        <p:spPr>
          <a:xfrm flipH="1">
            <a:off x="0" y="22009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0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CEF6-0647-684A-B10B-974C736D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Schoolkids and Social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B1910-B2C9-474D-A383-AF3FC3A66E82}"/>
              </a:ext>
            </a:extLst>
          </p:cNvPr>
          <p:cNvSpPr/>
          <p:nvPr/>
        </p:nvSpPr>
        <p:spPr>
          <a:xfrm>
            <a:off x="1525766" y="1674437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Capital</a:t>
            </a:r>
          </a:p>
          <a:p>
            <a:pPr algn="ctr"/>
            <a:r>
              <a:rPr lang="en-US" sz="1400" dirty="0"/>
              <a:t>Trust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6AB67-34B9-8744-BD43-87CCF1B80453}"/>
              </a:ext>
            </a:extLst>
          </p:cNvPr>
          <p:cNvSpPr/>
          <p:nvPr/>
        </p:nvSpPr>
        <p:spPr>
          <a:xfrm>
            <a:off x="1525766" y="3182545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Interface</a:t>
            </a:r>
          </a:p>
          <a:p>
            <a:pPr algn="ctr"/>
            <a:r>
              <a:rPr lang="en-US" sz="1400" dirty="0"/>
              <a:t>Response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DE181-823C-7747-8898-A983E591C344}"/>
              </a:ext>
            </a:extLst>
          </p:cNvPr>
          <p:cNvSpPr/>
          <p:nvPr/>
        </p:nvSpPr>
        <p:spPr>
          <a:xfrm>
            <a:off x="1525766" y="1189323"/>
            <a:ext cx="262345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Pupil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E04C6-841C-E443-8093-1FC038A1B55A}"/>
              </a:ext>
            </a:extLst>
          </p:cNvPr>
          <p:cNvSpPr/>
          <p:nvPr/>
        </p:nvSpPr>
        <p:spPr>
          <a:xfrm rot="16200000">
            <a:off x="644023" y="2150683"/>
            <a:ext cx="1268188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21E030-0831-3243-A6CF-7D85466F0B31}"/>
              </a:ext>
            </a:extLst>
          </p:cNvPr>
          <p:cNvSpPr/>
          <p:nvPr/>
        </p:nvSpPr>
        <p:spPr>
          <a:xfrm rot="16200000">
            <a:off x="644023" y="3658794"/>
            <a:ext cx="126818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Affordance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663C0-8544-9442-BEC6-F1059A6D9644}"/>
              </a:ext>
            </a:extLst>
          </p:cNvPr>
          <p:cNvSpPr/>
          <p:nvPr/>
        </p:nvSpPr>
        <p:spPr>
          <a:xfrm>
            <a:off x="1020719" y="4722124"/>
            <a:ext cx="741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Blair R. (2018). Exploring the barriers to use of social media in support of non-formal learning by pupils attending secondary education in UK: A mixed method approach. Thesis, Uni of Southampton, UK</a:t>
            </a:r>
            <a:endParaRPr lang="en-GB" sz="1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CEF6-0647-684A-B10B-974C736D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Schoolkids and Social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B1910-B2C9-474D-A383-AF3FC3A66E82}"/>
              </a:ext>
            </a:extLst>
          </p:cNvPr>
          <p:cNvSpPr/>
          <p:nvPr/>
        </p:nvSpPr>
        <p:spPr>
          <a:xfrm>
            <a:off x="1525766" y="1674437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Capital</a:t>
            </a:r>
          </a:p>
          <a:p>
            <a:pPr algn="ctr"/>
            <a:r>
              <a:rPr lang="en-US" sz="1400" dirty="0"/>
              <a:t>Trust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1DCAD-1492-A544-AB16-5247F4DFBBC9}"/>
              </a:ext>
            </a:extLst>
          </p:cNvPr>
          <p:cNvSpPr/>
          <p:nvPr/>
        </p:nvSpPr>
        <p:spPr>
          <a:xfrm>
            <a:off x="4241751" y="1674437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Pupil Welfare</a:t>
            </a:r>
          </a:p>
          <a:p>
            <a:pPr algn="ctr"/>
            <a:r>
              <a:rPr lang="en-US" sz="1400" dirty="0"/>
              <a:t>Institutional Responsibility</a:t>
            </a:r>
          </a:p>
          <a:p>
            <a:pPr algn="ctr"/>
            <a:r>
              <a:rPr lang="en-US" sz="1400" dirty="0"/>
              <a:t>Professional Status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6AB67-34B9-8744-BD43-87CCF1B80453}"/>
              </a:ext>
            </a:extLst>
          </p:cNvPr>
          <p:cNvSpPr/>
          <p:nvPr/>
        </p:nvSpPr>
        <p:spPr>
          <a:xfrm>
            <a:off x="1525766" y="3182545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Interface</a:t>
            </a:r>
          </a:p>
          <a:p>
            <a:pPr algn="ctr"/>
            <a:r>
              <a:rPr lang="en-US" sz="1400" dirty="0"/>
              <a:t>Response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7AB89-2E20-E946-9170-EA57E3232195}"/>
              </a:ext>
            </a:extLst>
          </p:cNvPr>
          <p:cNvSpPr/>
          <p:nvPr/>
        </p:nvSpPr>
        <p:spPr>
          <a:xfrm>
            <a:off x="4241751" y="3182545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Institutional Moderation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DE181-823C-7747-8898-A983E591C344}"/>
              </a:ext>
            </a:extLst>
          </p:cNvPr>
          <p:cNvSpPr/>
          <p:nvPr/>
        </p:nvSpPr>
        <p:spPr>
          <a:xfrm>
            <a:off x="1525766" y="1189323"/>
            <a:ext cx="262345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Pupil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A350E-1BA7-B24E-9214-767F4E8AB9D4}"/>
              </a:ext>
            </a:extLst>
          </p:cNvPr>
          <p:cNvSpPr/>
          <p:nvPr/>
        </p:nvSpPr>
        <p:spPr>
          <a:xfrm>
            <a:off x="4241751" y="1189322"/>
            <a:ext cx="262345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E04C6-841C-E443-8093-1FC038A1B55A}"/>
              </a:ext>
            </a:extLst>
          </p:cNvPr>
          <p:cNvSpPr/>
          <p:nvPr/>
        </p:nvSpPr>
        <p:spPr>
          <a:xfrm rot="16200000">
            <a:off x="644023" y="2150683"/>
            <a:ext cx="1268188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21E030-0831-3243-A6CF-7D85466F0B31}"/>
              </a:ext>
            </a:extLst>
          </p:cNvPr>
          <p:cNvSpPr/>
          <p:nvPr/>
        </p:nvSpPr>
        <p:spPr>
          <a:xfrm rot="16200000">
            <a:off x="644023" y="3658794"/>
            <a:ext cx="126818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Affordance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663C0-8544-9442-BEC6-F1059A6D9644}"/>
              </a:ext>
            </a:extLst>
          </p:cNvPr>
          <p:cNvSpPr/>
          <p:nvPr/>
        </p:nvSpPr>
        <p:spPr>
          <a:xfrm>
            <a:off x="1020719" y="4722124"/>
            <a:ext cx="741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Blair R. (2018). Exploring the barriers to use of social media in support of non-formal learning by pupils attending secondary education in UK: A mixed method approach. Thesis, Uni of Southampton, UK</a:t>
            </a:r>
            <a:endParaRPr lang="en-GB" sz="1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3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CEF6-0647-684A-B10B-974C736D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Schoolkids and Social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B1910-B2C9-474D-A383-AF3FC3A66E82}"/>
              </a:ext>
            </a:extLst>
          </p:cNvPr>
          <p:cNvSpPr/>
          <p:nvPr/>
        </p:nvSpPr>
        <p:spPr>
          <a:xfrm>
            <a:off x="1525766" y="1674437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Capital</a:t>
            </a:r>
          </a:p>
          <a:p>
            <a:pPr algn="ctr"/>
            <a:r>
              <a:rPr lang="en-US" sz="1400" dirty="0"/>
              <a:t>Trust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1DCAD-1492-A544-AB16-5247F4DFBBC9}"/>
              </a:ext>
            </a:extLst>
          </p:cNvPr>
          <p:cNvSpPr/>
          <p:nvPr/>
        </p:nvSpPr>
        <p:spPr>
          <a:xfrm>
            <a:off x="4241751" y="1674437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Pupil Welfare</a:t>
            </a:r>
          </a:p>
          <a:p>
            <a:pPr algn="ctr"/>
            <a:r>
              <a:rPr lang="en-US" sz="1400" dirty="0"/>
              <a:t>Institutional Responsibility</a:t>
            </a:r>
          </a:p>
          <a:p>
            <a:pPr algn="ctr"/>
            <a:r>
              <a:rPr lang="en-US" sz="1400" dirty="0"/>
              <a:t>Professional Status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6AB67-34B9-8744-BD43-87CCF1B80453}"/>
              </a:ext>
            </a:extLst>
          </p:cNvPr>
          <p:cNvSpPr/>
          <p:nvPr/>
        </p:nvSpPr>
        <p:spPr>
          <a:xfrm>
            <a:off x="1525766" y="3182545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Interface</a:t>
            </a:r>
          </a:p>
          <a:p>
            <a:pPr algn="ctr"/>
            <a:r>
              <a:rPr lang="en-US" sz="1400" dirty="0"/>
              <a:t>Response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7AB89-2E20-E946-9170-EA57E3232195}"/>
              </a:ext>
            </a:extLst>
          </p:cNvPr>
          <p:cNvSpPr/>
          <p:nvPr/>
        </p:nvSpPr>
        <p:spPr>
          <a:xfrm>
            <a:off x="4241751" y="3182545"/>
            <a:ext cx="2623457" cy="12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Institutional Moderation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DE181-823C-7747-8898-A983E591C344}"/>
              </a:ext>
            </a:extLst>
          </p:cNvPr>
          <p:cNvSpPr/>
          <p:nvPr/>
        </p:nvSpPr>
        <p:spPr>
          <a:xfrm>
            <a:off x="1525766" y="1189323"/>
            <a:ext cx="262345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Pupil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A350E-1BA7-B24E-9214-767F4E8AB9D4}"/>
              </a:ext>
            </a:extLst>
          </p:cNvPr>
          <p:cNvSpPr/>
          <p:nvPr/>
        </p:nvSpPr>
        <p:spPr>
          <a:xfrm>
            <a:off x="4241751" y="1189322"/>
            <a:ext cx="262345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E04C6-841C-E443-8093-1FC038A1B55A}"/>
              </a:ext>
            </a:extLst>
          </p:cNvPr>
          <p:cNvSpPr/>
          <p:nvPr/>
        </p:nvSpPr>
        <p:spPr>
          <a:xfrm rot="16200000">
            <a:off x="644023" y="2150683"/>
            <a:ext cx="1268188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21E030-0831-3243-A6CF-7D85466F0B31}"/>
              </a:ext>
            </a:extLst>
          </p:cNvPr>
          <p:cNvSpPr/>
          <p:nvPr/>
        </p:nvSpPr>
        <p:spPr>
          <a:xfrm rot="16200000">
            <a:off x="644023" y="3658794"/>
            <a:ext cx="1268187" cy="310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Affordance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E5D24-EFA9-944A-8D8E-5411B306A1A8}"/>
              </a:ext>
            </a:extLst>
          </p:cNvPr>
          <p:cNvSpPr/>
          <p:nvPr/>
        </p:nvSpPr>
        <p:spPr>
          <a:xfrm>
            <a:off x="1020719" y="1586646"/>
            <a:ext cx="7412033" cy="14329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EA7A1-CE97-C446-A1E9-8D8DCE9957F4}"/>
              </a:ext>
            </a:extLst>
          </p:cNvPr>
          <p:cNvSpPr txBox="1"/>
          <p:nvPr/>
        </p:nvSpPr>
        <p:spPr>
          <a:xfrm>
            <a:off x="6957736" y="167171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Literacy</a:t>
            </a:r>
          </a:p>
          <a:p>
            <a:r>
              <a:rPr lang="en-US" dirty="0"/>
              <a:t>Policy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CE54C-B430-0E40-9041-DFA4F22832A5}"/>
              </a:ext>
            </a:extLst>
          </p:cNvPr>
          <p:cNvSpPr/>
          <p:nvPr/>
        </p:nvSpPr>
        <p:spPr>
          <a:xfrm>
            <a:off x="1020719" y="3095457"/>
            <a:ext cx="7412033" cy="14329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53AE4-90C0-B34C-AEB5-0F2E133B6B8A}"/>
              </a:ext>
            </a:extLst>
          </p:cNvPr>
          <p:cNvSpPr txBox="1"/>
          <p:nvPr/>
        </p:nvSpPr>
        <p:spPr>
          <a:xfrm>
            <a:off x="6957736" y="3180521"/>
            <a:ext cx="123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663C0-8544-9442-BEC6-F1059A6D9644}"/>
              </a:ext>
            </a:extLst>
          </p:cNvPr>
          <p:cNvSpPr/>
          <p:nvPr/>
        </p:nvSpPr>
        <p:spPr>
          <a:xfrm>
            <a:off x="1020719" y="4722124"/>
            <a:ext cx="7412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Blair R. (2018). Exploring the barriers to use of social media in support of non-formal learning by pupils attending secondary education in UK: A mixed method approach. Thesis, Uni of Southampton, UK</a:t>
            </a:r>
            <a:endParaRPr lang="en-GB" sz="1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6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460805"/>
            <a:ext cx="4207476" cy="4208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63FC4-EC47-E147-92C1-86F5A40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15" y="1230904"/>
            <a:ext cx="3726367" cy="20332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The Big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4204358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342900"/>
            <a:ext cx="4200005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F09389-6A8E-46D6-B5F4-A3C55FAE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9" y="464343"/>
            <a:ext cx="4200004" cy="4205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amera">
            <a:extLst>
              <a:ext uri="{FF2B5EF4-FFF2-40B4-BE49-F238E27FC236}">
                <a16:creationId xmlns:a16="http://schemas.microsoft.com/office/drawing/2014/main" id="{5CED46F9-0A3B-4E7F-88FA-C442781A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3620" y="720542"/>
            <a:ext cx="3709242" cy="37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Digital Literacy?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4642" y="4629233"/>
            <a:ext cx="45148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Adapted from: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Calvani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A.,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Fini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A., and </a:t>
            </a:r>
            <a:r>
              <a:rPr lang="en-US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Ranieri</a:t>
            </a:r>
            <a:r>
              <a:rPr lang="en-US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M. (2009). Assessing Digital Competence in Secondary Education – Issues, Models and Instruments. (M. Leaning, Ed.) Issues in Information and Media Literacy: Education, Practice and Pedagogy , 153-172.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F31768-6497-A046-A2FA-534DAC0D176D}"/>
              </a:ext>
            </a:extLst>
          </p:cNvPr>
          <p:cNvGrpSpPr/>
          <p:nvPr/>
        </p:nvGrpSpPr>
        <p:grpSpPr>
          <a:xfrm>
            <a:off x="498852" y="834139"/>
            <a:ext cx="8146296" cy="3475221"/>
            <a:chOff x="1350169" y="1231900"/>
            <a:chExt cx="6504782" cy="2774949"/>
          </a:xfrm>
        </p:grpSpPr>
        <p:sp>
          <p:nvSpPr>
            <p:cNvPr id="5" name="Oval 4"/>
            <p:cNvSpPr/>
            <p:nvPr/>
          </p:nvSpPr>
          <p:spPr>
            <a:xfrm>
              <a:off x="3752850" y="1492249"/>
              <a:ext cx="1638300" cy="1638300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ln w="22225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Technological</a:t>
              </a:r>
            </a:p>
            <a:p>
              <a:pPr algn="ctr"/>
              <a:endParaRPr lang="en-US" sz="1600" dirty="0"/>
            </a:p>
            <a:p>
              <a:pPr algn="ctr"/>
              <a:endParaRPr lang="en-US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149600" y="2368549"/>
              <a:ext cx="1638300" cy="16383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22225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r>
                <a:rPr lang="en-US" sz="1600" dirty="0"/>
                <a:t>Ethical   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298950" y="2368549"/>
              <a:ext cx="1638300" cy="1638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22225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  <a:p>
              <a:pPr algn="r"/>
              <a:r>
                <a:rPr lang="en-US" sz="1600" dirty="0"/>
                <a:t>   Cognitive</a:t>
              </a:r>
            </a:p>
          </p:txBody>
        </p:sp>
        <p:sp>
          <p:nvSpPr>
            <p:cNvPr id="10" name="Line Callout 2 9"/>
            <p:cNvSpPr/>
            <p:nvPr/>
          </p:nvSpPr>
          <p:spPr>
            <a:xfrm>
              <a:off x="5765801" y="1231900"/>
              <a:ext cx="1651000" cy="628649"/>
            </a:xfrm>
            <a:prstGeom prst="borderCallout2">
              <a:avLst/>
            </a:prstGeom>
            <a:solidFill>
              <a:schemeClr val="bg2">
                <a:lumMod val="75000"/>
                <a:alpha val="50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Exploring new technological concepts in a flexible way</a:t>
              </a:r>
            </a:p>
          </p:txBody>
        </p:sp>
        <p:sp>
          <p:nvSpPr>
            <p:cNvPr id="11" name="Line Callout 2 10"/>
            <p:cNvSpPr/>
            <p:nvPr/>
          </p:nvSpPr>
          <p:spPr>
            <a:xfrm>
              <a:off x="6203951" y="2305050"/>
              <a:ext cx="1651000" cy="628649"/>
            </a:xfrm>
            <a:prstGeom prst="borderCallout2">
              <a:avLst/>
            </a:prstGeom>
            <a:solidFill>
              <a:schemeClr val="accent2">
                <a:alpha val="50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Access, selection and critical evaluation of information</a:t>
              </a:r>
            </a:p>
          </p:txBody>
        </p:sp>
        <p:sp>
          <p:nvSpPr>
            <p:cNvPr id="12" name="Line Callout 2 11"/>
            <p:cNvSpPr/>
            <p:nvPr/>
          </p:nvSpPr>
          <p:spPr>
            <a:xfrm flipH="1">
              <a:off x="1350169" y="2139949"/>
              <a:ext cx="1644650" cy="628649"/>
            </a:xfrm>
            <a:prstGeom prst="borderCallout2">
              <a:avLst/>
            </a:prstGeom>
            <a:solidFill>
              <a:schemeClr val="accent5">
                <a:alpha val="50000"/>
              </a:schemeClr>
            </a:solidFill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Interacting through ICT in a responsible 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85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Literacy Iceberg - Deeper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1935269" y="524775"/>
            <a:ext cx="1945616" cy="1454077"/>
          </a:xfrm>
          <a:prstGeom prst="triangle">
            <a:avLst/>
          </a:prstGeom>
          <a:solidFill>
            <a:schemeClr val="bg2">
              <a:lumMod val="5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US" dirty="0"/>
              <a:t>Na</a:t>
            </a:r>
            <a:r>
              <a:rPr lang="fr-FR" dirty="0" err="1"/>
              <a:t>ï</a:t>
            </a:r>
            <a:r>
              <a:rPr lang="en-US" dirty="0" err="1"/>
              <a:t>ve</a:t>
            </a:r>
            <a:endParaRPr lang="en-US" dirty="0"/>
          </a:p>
          <a:p>
            <a:pPr algn="ctr"/>
            <a:r>
              <a:rPr lang="en-US" dirty="0"/>
              <a:t>‘All true’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82813" y="1992308"/>
            <a:ext cx="5276625" cy="2847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70998" y="719175"/>
            <a:ext cx="27625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Na</a:t>
            </a:r>
            <a:r>
              <a:rPr lang="fr-FR" b="1" dirty="0" err="1"/>
              <a:t>ï</a:t>
            </a:r>
            <a:r>
              <a:rPr lang="en-US" b="1" dirty="0" err="1"/>
              <a:t>ve</a:t>
            </a:r>
            <a:r>
              <a:rPr lang="en-US" b="1" dirty="0"/>
              <a:t> View</a:t>
            </a:r>
          </a:p>
          <a:p>
            <a:endParaRPr lang="en-US" dirty="0"/>
          </a:p>
          <a:p>
            <a:r>
              <a:rPr lang="en-US" sz="1400" dirty="0"/>
              <a:t>“It accepts the basic assumption that what we are dealing with is a number of separate skills.”</a:t>
            </a:r>
          </a:p>
          <a:p>
            <a:endParaRPr lang="en-US" sz="1400" dirty="0"/>
          </a:p>
          <a:p>
            <a:r>
              <a:rPr lang="en-US" sz="1400" dirty="0"/>
              <a:t>Questions:</a:t>
            </a:r>
          </a:p>
          <a:p>
            <a:endParaRPr lang="en-US" sz="1400" dirty="0"/>
          </a:p>
          <a:p>
            <a:pPr marL="257175" indent="-257175">
              <a:buFont typeface="Arial"/>
              <a:buChar char="•"/>
            </a:pPr>
            <a:r>
              <a:rPr lang="en-US" sz="1400" dirty="0"/>
              <a:t>Are the skills inclusive?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/>
              <a:t>Are the skills independent?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/>
              <a:t>Are the skills compatible?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/>
              <a:t>Are the skills innate?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8651" y="4695651"/>
            <a:ext cx="47815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C3796F"/>
                </a:solidFill>
              </a:rPr>
              <a:t>Aviram</a:t>
            </a:r>
            <a:r>
              <a:rPr lang="en-US" sz="1050" dirty="0">
                <a:solidFill>
                  <a:srgbClr val="C3796F"/>
                </a:solidFill>
              </a:rPr>
              <a:t> A. and </a:t>
            </a:r>
            <a:r>
              <a:rPr lang="en-US" sz="1050" dirty="0" err="1">
                <a:solidFill>
                  <a:srgbClr val="C3796F"/>
                </a:solidFill>
              </a:rPr>
              <a:t>Eshet-Alkalai</a:t>
            </a:r>
            <a:r>
              <a:rPr lang="en-US" sz="1050" dirty="0">
                <a:solidFill>
                  <a:srgbClr val="C3796F"/>
                </a:solidFill>
              </a:rPr>
              <a:t>. Towards a theory of digital literacy: three scenarios for the next steps. European Journal of Open, Distance and E-learning (2006)</a:t>
            </a:r>
          </a:p>
        </p:txBody>
      </p:sp>
    </p:spTree>
    <p:extLst>
      <p:ext uri="{BB962C8B-B14F-4D97-AF65-F5344CB8AC3E}">
        <p14:creationId xmlns:p14="http://schemas.microsoft.com/office/powerpoint/2010/main" val="1525876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Literacy Iceberg - Deeper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1935269" y="524775"/>
            <a:ext cx="1945616" cy="1454077"/>
          </a:xfrm>
          <a:prstGeom prst="triangle">
            <a:avLst/>
          </a:prstGeom>
          <a:solidFill>
            <a:schemeClr val="bg2">
              <a:lumMod val="5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US" dirty="0"/>
              <a:t>Na</a:t>
            </a:r>
            <a:r>
              <a:rPr lang="fr-FR" dirty="0" err="1"/>
              <a:t>ï</a:t>
            </a:r>
            <a:r>
              <a:rPr lang="en-US" dirty="0" err="1"/>
              <a:t>ve</a:t>
            </a:r>
            <a:endParaRPr lang="en-US" dirty="0"/>
          </a:p>
          <a:p>
            <a:pPr algn="ctr"/>
            <a:r>
              <a:rPr lang="en-US" dirty="0"/>
              <a:t>‘All true’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82813" y="1992308"/>
            <a:ext cx="5276625" cy="2847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/>
          <p:cNvSpPr/>
          <p:nvPr/>
        </p:nvSpPr>
        <p:spPr>
          <a:xfrm>
            <a:off x="1165412" y="2023602"/>
            <a:ext cx="3511413" cy="1176798"/>
          </a:xfrm>
          <a:prstGeom prst="trapezoid">
            <a:avLst>
              <a:gd name="adj" fmla="val 64517"/>
            </a:avLst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Moderate Skeptic</a:t>
            </a:r>
          </a:p>
          <a:p>
            <a:pPr algn="ctr"/>
            <a:r>
              <a:rPr lang="en-US" dirty="0"/>
              <a:t>‘All in the mind’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0998" y="719175"/>
            <a:ext cx="27625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Moderate Skeptical View</a:t>
            </a:r>
          </a:p>
          <a:p>
            <a:endParaRPr lang="en-US" sz="1400" dirty="0"/>
          </a:p>
          <a:p>
            <a:r>
              <a:rPr lang="en-US" sz="1400" dirty="0"/>
              <a:t>"the literature on digital literacy should become part and parcel of the body of work on learning styles, multiple intelligences, or personality types.”</a:t>
            </a:r>
          </a:p>
          <a:p>
            <a:endParaRPr lang="en-US" sz="1400" dirty="0"/>
          </a:p>
          <a:p>
            <a:r>
              <a:rPr lang="en-US" sz="1400" dirty="0"/>
              <a:t>Questions:</a:t>
            </a:r>
          </a:p>
          <a:p>
            <a:endParaRPr lang="en-US" sz="1400" dirty="0"/>
          </a:p>
          <a:p>
            <a:pPr marL="257175" indent="-257175">
              <a:buFont typeface="Arial"/>
              <a:buChar char="•"/>
            </a:pPr>
            <a:r>
              <a:rPr lang="en-US" sz="1400" dirty="0"/>
              <a:t>What are the personality traits?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/>
              <a:t>Should designers teach these skills, or design around them?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8651" y="4695651"/>
            <a:ext cx="47815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C3796F"/>
                </a:solidFill>
              </a:rPr>
              <a:t>Aviram</a:t>
            </a:r>
            <a:r>
              <a:rPr lang="en-US" sz="1050" dirty="0">
                <a:solidFill>
                  <a:srgbClr val="C3796F"/>
                </a:solidFill>
              </a:rPr>
              <a:t> A. and </a:t>
            </a:r>
            <a:r>
              <a:rPr lang="en-US" sz="1050" dirty="0" err="1">
                <a:solidFill>
                  <a:srgbClr val="C3796F"/>
                </a:solidFill>
              </a:rPr>
              <a:t>Eshet-Alkalai</a:t>
            </a:r>
            <a:r>
              <a:rPr lang="en-US" sz="1050" dirty="0">
                <a:solidFill>
                  <a:srgbClr val="C3796F"/>
                </a:solidFill>
              </a:rPr>
              <a:t>. Towards a theory of digital literacy: three scenarios for the next steps. European Journal of Open, Distance and E-learning (2006)</a:t>
            </a:r>
          </a:p>
        </p:txBody>
      </p:sp>
    </p:spTree>
    <p:extLst>
      <p:ext uri="{BB962C8B-B14F-4D97-AF65-F5344CB8AC3E}">
        <p14:creationId xmlns:p14="http://schemas.microsoft.com/office/powerpoint/2010/main" val="584980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Literacy Iceberg - Deeper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1935269" y="524775"/>
            <a:ext cx="1945616" cy="1454077"/>
          </a:xfrm>
          <a:prstGeom prst="triangle">
            <a:avLst/>
          </a:prstGeom>
          <a:solidFill>
            <a:schemeClr val="bg2">
              <a:lumMod val="5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US" dirty="0"/>
              <a:t>Na</a:t>
            </a:r>
            <a:r>
              <a:rPr lang="fr-FR" dirty="0" err="1"/>
              <a:t>ï</a:t>
            </a:r>
            <a:r>
              <a:rPr lang="en-US" dirty="0" err="1"/>
              <a:t>ve</a:t>
            </a:r>
            <a:endParaRPr lang="en-US" dirty="0"/>
          </a:p>
          <a:p>
            <a:pPr algn="ctr"/>
            <a:r>
              <a:rPr lang="en-US" dirty="0"/>
              <a:t>‘All true’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82813" y="1992308"/>
            <a:ext cx="5276625" cy="2847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/>
          <p:cNvSpPr/>
          <p:nvPr/>
        </p:nvSpPr>
        <p:spPr>
          <a:xfrm>
            <a:off x="1165412" y="2023602"/>
            <a:ext cx="3511413" cy="1176798"/>
          </a:xfrm>
          <a:prstGeom prst="trapezoid">
            <a:avLst>
              <a:gd name="adj" fmla="val 64517"/>
            </a:avLst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Moderate Skeptic</a:t>
            </a:r>
          </a:p>
          <a:p>
            <a:pPr algn="ctr"/>
            <a:r>
              <a:rPr lang="en-US" dirty="0"/>
              <a:t>‘All in the mind’</a:t>
            </a:r>
          </a:p>
        </p:txBody>
      </p:sp>
      <p:sp>
        <p:nvSpPr>
          <p:cNvPr id="12" name="Trapezoid 11"/>
          <p:cNvSpPr/>
          <p:nvPr/>
        </p:nvSpPr>
        <p:spPr>
          <a:xfrm>
            <a:off x="282813" y="3219450"/>
            <a:ext cx="5276612" cy="1354554"/>
          </a:xfrm>
          <a:prstGeom prst="trapezoid">
            <a:avLst>
              <a:gd name="adj" fmla="val 64517"/>
            </a:avLst>
          </a:prstGeom>
          <a:solidFill>
            <a:schemeClr val="accent5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Skeptical</a:t>
            </a:r>
          </a:p>
          <a:p>
            <a:pPr algn="ctr"/>
            <a:r>
              <a:rPr lang="en-US" dirty="0"/>
              <a:t>‘Clash of </a:t>
            </a:r>
            <a:r>
              <a:rPr lang="en-US" dirty="0" err="1"/>
              <a:t>Civilisations’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70998" y="719175"/>
            <a:ext cx="2762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Skeptical</a:t>
            </a:r>
            <a:r>
              <a:rPr lang="en-US" sz="1600" b="1" dirty="0"/>
              <a:t> View</a:t>
            </a:r>
          </a:p>
          <a:p>
            <a:endParaRPr lang="en-US" sz="1400" dirty="0"/>
          </a:p>
          <a:p>
            <a:r>
              <a:rPr lang="en-US" sz="1400" dirty="0"/>
              <a:t>“[these skills] represent two different cultures. [...] the transition of western societies from book-based, rational, individualistic culture to the digital, audio-visual, culture characterized by saturation or disintegration of the self.”</a:t>
            </a:r>
          </a:p>
          <a:p>
            <a:endParaRPr lang="en-US" sz="1400" dirty="0"/>
          </a:p>
          <a:p>
            <a:r>
              <a:rPr lang="en-US" sz="1400" dirty="0"/>
              <a:t>Question:</a:t>
            </a:r>
          </a:p>
          <a:p>
            <a:endParaRPr lang="en-US" sz="1400" dirty="0"/>
          </a:p>
          <a:p>
            <a:pPr marL="214313" indent="-214313">
              <a:buFont typeface="Arial"/>
              <a:buChar char="•"/>
            </a:pPr>
            <a:r>
              <a:rPr lang="en-US" sz="1400" dirty="0"/>
              <a:t>Should education strive to achieve the enhancement of post modern values, or rather the preservation of modern values?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8651" y="4695651"/>
            <a:ext cx="47815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C3796F"/>
                </a:solidFill>
              </a:rPr>
              <a:t>Aviram</a:t>
            </a:r>
            <a:r>
              <a:rPr lang="en-US" sz="1050" dirty="0">
                <a:solidFill>
                  <a:srgbClr val="C3796F"/>
                </a:solidFill>
              </a:rPr>
              <a:t> A. and </a:t>
            </a:r>
            <a:r>
              <a:rPr lang="en-US" sz="1050" dirty="0" err="1">
                <a:solidFill>
                  <a:srgbClr val="C3796F"/>
                </a:solidFill>
              </a:rPr>
              <a:t>Eshet-Alkalai</a:t>
            </a:r>
            <a:r>
              <a:rPr lang="en-US" sz="1050" dirty="0">
                <a:solidFill>
                  <a:srgbClr val="C3796F"/>
                </a:solidFill>
              </a:rPr>
              <a:t>. Towards a theory of digital literacy: three scenarios for the next steps. European Journal of Open, Distance and E-learning (2006)</a:t>
            </a:r>
          </a:p>
        </p:txBody>
      </p:sp>
    </p:spTree>
    <p:extLst>
      <p:ext uri="{BB962C8B-B14F-4D97-AF65-F5344CB8AC3E}">
        <p14:creationId xmlns:p14="http://schemas.microsoft.com/office/powerpoint/2010/main" val="11008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9982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400" dirty="0"/>
              <a:t>?</a:t>
            </a:r>
            <a:endParaRPr lang="en-US" sz="2800" dirty="0"/>
          </a:p>
          <a:p>
            <a:pPr marL="0" indent="0" algn="r">
              <a:buNone/>
            </a:pPr>
            <a:endParaRPr lang="en-US" sz="3700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endParaRPr lang="en-US" sz="4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5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David Millard | @</a:t>
            </a:r>
            <a:r>
              <a:rPr lang="en-US" sz="5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hoosfoos</a:t>
            </a:r>
            <a:r>
              <a:rPr lang="en-US" sz="5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 </a:t>
            </a:r>
            <a:r>
              <a:rPr lang="en-US" sz="5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davidmillard.org</a:t>
            </a:r>
            <a:endParaRPr lang="en-US" sz="5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Digital Literacy?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2925" y="4638346"/>
            <a:ext cx="451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Adapted</a:t>
            </a:r>
            <a:r>
              <a:rPr lang="pl-PL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from: Martin, A., </a:t>
            </a:r>
            <a:r>
              <a:rPr lang="pl-PL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Grudziecki</a:t>
            </a:r>
            <a:r>
              <a:rPr lang="pl-PL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J. (2006). </a:t>
            </a:r>
            <a:r>
              <a:rPr lang="pl-PL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DigEuLit</a:t>
            </a:r>
            <a:r>
              <a:rPr lang="pl-PL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pl-PL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Concepts</a:t>
            </a:r>
            <a:r>
              <a:rPr lang="pl-PL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Tools for Digital </a:t>
            </a:r>
            <a:r>
              <a:rPr lang="pl-PL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Literacy</a:t>
            </a:r>
            <a:r>
              <a:rPr lang="pl-PL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Development, </a:t>
            </a:r>
            <a:r>
              <a:rPr lang="pl-PL" sz="9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University</a:t>
            </a:r>
            <a:r>
              <a:rPr lang="pl-PL" sz="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Glasgow, Scotland. </a:t>
            </a:r>
            <a:endParaRPr lang="en-US" sz="9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4" y="862798"/>
            <a:ext cx="29771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Digital Literacy is the </a:t>
            </a:r>
            <a:r>
              <a:rPr lang="en-US" sz="1600" b="1" dirty="0">
                <a:solidFill>
                  <a:schemeClr val="accent1"/>
                </a:solidFill>
              </a:rPr>
              <a:t>awareness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b="1" dirty="0">
                <a:solidFill>
                  <a:schemeClr val="accent1"/>
                </a:solidFill>
              </a:rPr>
              <a:t>attitude</a:t>
            </a:r>
            <a:r>
              <a:rPr lang="en-US" sz="1600" dirty="0">
                <a:solidFill>
                  <a:schemeClr val="accent1"/>
                </a:solidFill>
              </a:rPr>
              <a:t> and </a:t>
            </a:r>
            <a:r>
              <a:rPr lang="en-US" sz="1600" b="1" dirty="0">
                <a:solidFill>
                  <a:schemeClr val="accent1"/>
                </a:solidFill>
              </a:rPr>
              <a:t>ability</a:t>
            </a:r>
            <a:r>
              <a:rPr lang="en-US" sz="1600" dirty="0">
                <a:solidFill>
                  <a:schemeClr val="accent1"/>
                </a:solidFill>
              </a:rPr>
              <a:t> of individuals to appropriately use digital tools and facilities to identify, access, manage, integrate, evaluate, </a:t>
            </a:r>
            <a:r>
              <a:rPr lang="en-US" sz="1600" dirty="0" err="1">
                <a:solidFill>
                  <a:schemeClr val="accent1"/>
                </a:solidFill>
              </a:rPr>
              <a:t>analyse</a:t>
            </a:r>
            <a:r>
              <a:rPr lang="en-US" sz="1600" dirty="0">
                <a:solidFill>
                  <a:schemeClr val="accent1"/>
                </a:solidFill>
              </a:rPr>
              <a:t> and synthesize digital resources, construct new knowledge, create media expressions, and communicate with others, in the context of specific life situations, in order to enable constructive social action; and to reflect upon this process.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5D2C48-46F3-6148-BA93-332113A42BE0}"/>
              </a:ext>
            </a:extLst>
          </p:cNvPr>
          <p:cNvGrpSpPr/>
          <p:nvPr/>
        </p:nvGrpSpPr>
        <p:grpSpPr>
          <a:xfrm>
            <a:off x="3331998" y="833031"/>
            <a:ext cx="5457166" cy="3477437"/>
            <a:chOff x="3767932" y="1422400"/>
            <a:chExt cx="4025900" cy="2565400"/>
          </a:xfrm>
        </p:grpSpPr>
        <p:sp>
          <p:nvSpPr>
            <p:cNvPr id="3" name="Rectangle 2"/>
            <p:cNvSpPr/>
            <p:nvPr/>
          </p:nvSpPr>
          <p:spPr>
            <a:xfrm>
              <a:off x="3767932" y="3467100"/>
              <a:ext cx="4025900" cy="5207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LEVEL 1: Digital Competence </a:t>
              </a:r>
            </a:p>
            <a:p>
              <a:pPr algn="ctr"/>
              <a:r>
                <a:rPr lang="en-US" sz="1400" dirty="0"/>
                <a:t>(skills, concepts, approaches, attitudes, etc.)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67932" y="2432050"/>
              <a:ext cx="4025900" cy="5207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LEVEL 2: Digital Usage </a:t>
              </a:r>
            </a:p>
            <a:p>
              <a:pPr algn="ctr"/>
              <a:r>
                <a:rPr lang="en-US" sz="1400" dirty="0"/>
                <a:t>(professional/discipline application)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67932" y="1422400"/>
              <a:ext cx="4025900" cy="5207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LEVEL 3: Digital Transformation </a:t>
              </a:r>
            </a:p>
            <a:p>
              <a:pPr algn="ctr"/>
              <a:r>
                <a:rPr lang="en-US" sz="1400" dirty="0"/>
                <a:t>(innovation/creativity) </a:t>
              </a:r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5600701" y="1892299"/>
              <a:ext cx="393700" cy="609602"/>
            </a:xfrm>
            <a:prstGeom prst="upDownArrow">
              <a:avLst/>
            </a:prstGeom>
            <a:solidFill>
              <a:schemeClr val="bg2">
                <a:lumMod val="5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5600701" y="2901949"/>
              <a:ext cx="393700" cy="609602"/>
            </a:xfrm>
            <a:prstGeom prst="upDownArrow">
              <a:avLst/>
            </a:prstGeom>
            <a:solidFill>
              <a:schemeClr val="bg2">
                <a:lumMod val="5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11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3976E-1076-EA43-943B-FF009D9BFD01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</p:spTree>
    <p:extLst>
      <p:ext uri="{BB962C8B-B14F-4D97-AF65-F5344CB8AC3E}">
        <p14:creationId xmlns:p14="http://schemas.microsoft.com/office/powerpoint/2010/main" val="281560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Photo/Visual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7A58C9-D441-884C-9CF4-5B5485607D24}"/>
              </a:ext>
            </a:extLst>
          </p:cNvPr>
          <p:cNvSpPr/>
          <p:nvPr/>
        </p:nvSpPr>
        <p:spPr>
          <a:xfrm>
            <a:off x="341018" y="542923"/>
            <a:ext cx="224155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Photo-Visual Literacy </a:t>
            </a:r>
          </a:p>
          <a:p>
            <a:endParaRPr lang="en-US" sz="1200" dirty="0"/>
          </a:p>
          <a:p>
            <a:r>
              <a:rPr lang="en-US" sz="1200" dirty="0"/>
              <a:t>"helps them to “read” intuitively and freely, and to understand the instructions and messages represented visually. People with photo-visual literacy have good visual memory and strong intuitive-associative thinking, which help them decode and understand visual messages easily and fluently."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EFDA5C-B5BF-F84C-89E0-1A5E7D418178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</p:spTree>
    <p:extLst>
      <p:ext uri="{BB962C8B-B14F-4D97-AF65-F5344CB8AC3E}">
        <p14:creationId xmlns:p14="http://schemas.microsoft.com/office/powerpoint/2010/main" val="256482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773340-36C3-334E-9AAA-58B92BF39CF0}"/>
              </a:ext>
            </a:extLst>
          </p:cNvPr>
          <p:cNvSpPr/>
          <p:nvPr/>
        </p:nvSpPr>
        <p:spPr>
          <a:xfrm rot="2115706">
            <a:off x="6212239" y="1406564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AEBA3-43A3-F043-BABD-022ED3F08E97}"/>
              </a:ext>
            </a:extLst>
          </p:cNvPr>
          <p:cNvSpPr/>
          <p:nvPr/>
        </p:nvSpPr>
        <p:spPr>
          <a:xfrm>
            <a:off x="6139621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8493C4-2F8D-4840-A282-0790A4B12BC7}"/>
              </a:ext>
            </a:extLst>
          </p:cNvPr>
          <p:cNvSpPr/>
          <p:nvPr/>
        </p:nvSpPr>
        <p:spPr>
          <a:xfrm>
            <a:off x="6295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 descr="creative_commons.gif">
            <a:extLst>
              <a:ext uri="{FF2B5EF4-FFF2-40B4-BE49-F238E27FC236}">
                <a16:creationId xmlns:a16="http://schemas.microsoft.com/office/drawing/2014/main" id="{85985605-864E-D241-BF70-81AC818CD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57525"/>
            <a:ext cx="515831" cy="517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6E6CC6-116A-6340-92C8-A43B3CB1BC3C}"/>
              </a:ext>
            </a:extLst>
          </p:cNvPr>
          <p:cNvSpPr txBox="1"/>
          <p:nvPr/>
        </p:nvSpPr>
        <p:spPr>
          <a:xfrm>
            <a:off x="6397509" y="165210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Reproduction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Photo/Visual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37A1B5-6870-634C-AC94-ABAC37127783}"/>
              </a:ext>
            </a:extLst>
          </p:cNvPr>
          <p:cNvSpPr/>
          <p:nvPr/>
        </p:nvSpPr>
        <p:spPr>
          <a:xfrm>
            <a:off x="328897" y="542923"/>
            <a:ext cx="224155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Reproduction Literacy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"Digital reproduction literacy is the ability to create a meaningful, authentic, and creative work or interpretation, by integrating existing independent pieces of information."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3A54E-97AA-F447-9569-4A426785D2BE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</p:spTree>
    <p:extLst>
      <p:ext uri="{BB962C8B-B14F-4D97-AF65-F5344CB8AC3E}">
        <p14:creationId xmlns:p14="http://schemas.microsoft.com/office/powerpoint/2010/main" val="224533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773340-36C3-334E-9AAA-58B92BF39CF0}"/>
              </a:ext>
            </a:extLst>
          </p:cNvPr>
          <p:cNvSpPr/>
          <p:nvPr/>
        </p:nvSpPr>
        <p:spPr>
          <a:xfrm rot="2115706">
            <a:off x="6212239" y="1406564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BB83E-630C-1442-BAB9-FCBEE7647558}"/>
              </a:ext>
            </a:extLst>
          </p:cNvPr>
          <p:cNvSpPr/>
          <p:nvPr/>
        </p:nvSpPr>
        <p:spPr>
          <a:xfrm rot="17295894">
            <a:off x="6558941" y="2518885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AEBA3-43A3-F043-BABD-022ED3F08E97}"/>
              </a:ext>
            </a:extLst>
          </p:cNvPr>
          <p:cNvSpPr/>
          <p:nvPr/>
        </p:nvSpPr>
        <p:spPr>
          <a:xfrm>
            <a:off x="6139621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B7D127-ACB7-2D43-9D3D-1EA5F2A70D7E}"/>
              </a:ext>
            </a:extLst>
          </p:cNvPr>
          <p:cNvSpPr/>
          <p:nvPr/>
        </p:nvSpPr>
        <p:spPr>
          <a:xfrm>
            <a:off x="6571669" y="2398708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8493C4-2F8D-4840-A282-0790A4B12BC7}"/>
              </a:ext>
            </a:extLst>
          </p:cNvPr>
          <p:cNvSpPr/>
          <p:nvPr/>
        </p:nvSpPr>
        <p:spPr>
          <a:xfrm>
            <a:off x="6295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 descr="creative_commons.gif">
            <a:extLst>
              <a:ext uri="{FF2B5EF4-FFF2-40B4-BE49-F238E27FC236}">
                <a16:creationId xmlns:a16="http://schemas.microsoft.com/office/drawing/2014/main" id="{85985605-864E-D241-BF70-81AC818CD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57525"/>
            <a:ext cx="515831" cy="517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6E6CC6-116A-6340-92C8-A43B3CB1BC3C}"/>
              </a:ext>
            </a:extLst>
          </p:cNvPr>
          <p:cNvSpPr txBox="1"/>
          <p:nvPr/>
        </p:nvSpPr>
        <p:spPr>
          <a:xfrm>
            <a:off x="6397509" y="165210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Reproduction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389947-2E70-DC49-9FD4-4FBF26C72A82}"/>
              </a:ext>
            </a:extLst>
          </p:cNvPr>
          <p:cNvSpPr/>
          <p:nvPr/>
        </p:nvSpPr>
        <p:spPr>
          <a:xfrm>
            <a:off x="674040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503A-9709-8346-9054-3B922AE6DA62}"/>
              </a:ext>
            </a:extLst>
          </p:cNvPr>
          <p:cNvSpPr txBox="1"/>
          <p:nvPr/>
        </p:nvSpPr>
        <p:spPr>
          <a:xfrm>
            <a:off x="6829309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Branching/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Hypermedia</a:t>
            </a:r>
          </a:p>
        </p:txBody>
      </p:sp>
      <p:pic>
        <p:nvPicPr>
          <p:cNvPr id="27" name="Picture 26" descr="glossy-3d-blue-web-icon.png">
            <a:extLst>
              <a:ext uri="{FF2B5EF4-FFF2-40B4-BE49-F238E27FC236}">
                <a16:creationId xmlns:a16="http://schemas.microsoft.com/office/drawing/2014/main" id="{A15FDA03-0D88-3645-9DF1-8CDDDD25BB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358" y="2513008"/>
            <a:ext cx="749301" cy="74930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Photo/Visual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4FA01-0DA4-0242-9D1A-B9CBED7E74F8}"/>
              </a:ext>
            </a:extLst>
          </p:cNvPr>
          <p:cNvSpPr/>
          <p:nvPr/>
        </p:nvSpPr>
        <p:spPr>
          <a:xfrm>
            <a:off x="279515" y="540848"/>
            <a:ext cx="23641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Branching/Hypermedia Literacy </a:t>
            </a:r>
          </a:p>
          <a:p>
            <a:endParaRPr lang="en-US" sz="1200" dirty="0"/>
          </a:p>
          <a:p>
            <a:r>
              <a:rPr lang="en-US" sz="1200" dirty="0"/>
              <a:t>"People with good branching literacy are characterized by a good sense of multidimensional spatial orientation, that is, the ability to avoid loosing orientation when surfing through the labyrinth of lanes that characterizes the hyperspace."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EE1BB8-770A-E04F-A7C1-0D93F49D6FED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</p:spTree>
    <p:extLst>
      <p:ext uri="{BB962C8B-B14F-4D97-AF65-F5344CB8AC3E}">
        <p14:creationId xmlns:p14="http://schemas.microsoft.com/office/powerpoint/2010/main" val="301827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542923"/>
            <a:ext cx="5623962" cy="42576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5C83E9D4-FD78-274A-9182-EB41BD4A7409}"/>
              </a:ext>
            </a:extLst>
          </p:cNvPr>
          <p:cNvSpPr/>
          <p:nvPr/>
        </p:nvSpPr>
        <p:spPr>
          <a:xfrm>
            <a:off x="5394210" y="1998355"/>
            <a:ext cx="1225550" cy="1143303"/>
          </a:xfrm>
          <a:prstGeom prst="pentagon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Digital Literacy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BC0B3-72AE-B945-BB88-E3DA97430C63}"/>
              </a:ext>
            </a:extLst>
          </p:cNvPr>
          <p:cNvSpPr/>
          <p:nvPr/>
        </p:nvSpPr>
        <p:spPr>
          <a:xfrm>
            <a:off x="5629159" y="3186109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79B42C-D0E9-2C44-88F0-9DC3C7A19791}"/>
              </a:ext>
            </a:extLst>
          </p:cNvPr>
          <p:cNvSpPr/>
          <p:nvPr/>
        </p:nvSpPr>
        <p:spPr>
          <a:xfrm rot="19559635">
            <a:off x="5057659" y="1382406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773340-36C3-334E-9AAA-58B92BF39CF0}"/>
              </a:ext>
            </a:extLst>
          </p:cNvPr>
          <p:cNvSpPr/>
          <p:nvPr/>
        </p:nvSpPr>
        <p:spPr>
          <a:xfrm rot="2115706">
            <a:off x="6212239" y="1406564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BB83E-630C-1442-BAB9-FCBEE7647558}"/>
              </a:ext>
            </a:extLst>
          </p:cNvPr>
          <p:cNvSpPr/>
          <p:nvPr/>
        </p:nvSpPr>
        <p:spPr>
          <a:xfrm rot="17295894">
            <a:off x="6558941" y="2518885"/>
            <a:ext cx="768350" cy="86995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AEBA3-43A3-F043-BABD-022ED3F08E97}"/>
              </a:ext>
            </a:extLst>
          </p:cNvPr>
          <p:cNvSpPr/>
          <p:nvPr/>
        </p:nvSpPr>
        <p:spPr>
          <a:xfrm>
            <a:off x="6139621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E3FF7C-C0A6-E94D-BC1A-C98F0E674FB1}"/>
              </a:ext>
            </a:extLst>
          </p:cNvPr>
          <p:cNvSpPr/>
          <p:nvPr/>
        </p:nvSpPr>
        <p:spPr>
          <a:xfrm>
            <a:off x="4605079" y="886540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37C0C5-C6F2-4F46-9D5D-5EB83447CE76}"/>
              </a:ext>
            </a:extLst>
          </p:cNvPr>
          <p:cNvSpPr/>
          <p:nvPr/>
        </p:nvSpPr>
        <p:spPr>
          <a:xfrm>
            <a:off x="5335100" y="3308351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B7D127-ACB7-2D43-9D3D-1EA5F2A70D7E}"/>
              </a:ext>
            </a:extLst>
          </p:cNvPr>
          <p:cNvSpPr/>
          <p:nvPr/>
        </p:nvSpPr>
        <p:spPr>
          <a:xfrm>
            <a:off x="6571669" y="2398708"/>
            <a:ext cx="1336960" cy="1292226"/>
          </a:xfrm>
          <a:prstGeom prst="ellipse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8493C4-2F8D-4840-A282-0790A4B12BC7}"/>
              </a:ext>
            </a:extLst>
          </p:cNvPr>
          <p:cNvSpPr/>
          <p:nvPr/>
        </p:nvSpPr>
        <p:spPr>
          <a:xfrm>
            <a:off x="6295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 descr="creative_commons.gif">
            <a:extLst>
              <a:ext uri="{FF2B5EF4-FFF2-40B4-BE49-F238E27FC236}">
                <a16:creationId xmlns:a16="http://schemas.microsoft.com/office/drawing/2014/main" id="{85985605-864E-D241-BF70-81AC818CD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75" y="1157525"/>
            <a:ext cx="515831" cy="51763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0003EF2-9467-B64E-AC20-A5FFA99466B8}"/>
              </a:ext>
            </a:extLst>
          </p:cNvPr>
          <p:cNvSpPr/>
          <p:nvPr/>
        </p:nvSpPr>
        <p:spPr>
          <a:xfrm>
            <a:off x="5501930" y="345697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B3CFD-72BE-1F42-924A-D3249C4DFD6A}"/>
              </a:ext>
            </a:extLst>
          </p:cNvPr>
          <p:cNvSpPr txBox="1"/>
          <p:nvPr/>
        </p:nvSpPr>
        <p:spPr>
          <a:xfrm>
            <a:off x="5584709" y="4107673"/>
            <a:ext cx="81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F49DE8-114C-4D47-9675-7CEAD9CCE5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08" y="3530600"/>
            <a:ext cx="584201" cy="5842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6E6CC6-116A-6340-92C8-A43B3CB1BC3C}"/>
              </a:ext>
            </a:extLst>
          </p:cNvPr>
          <p:cNvSpPr txBox="1"/>
          <p:nvPr/>
        </p:nvSpPr>
        <p:spPr>
          <a:xfrm>
            <a:off x="6397509" y="165210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Reproduction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389947-2E70-DC49-9FD4-4FBF26C72A82}"/>
              </a:ext>
            </a:extLst>
          </p:cNvPr>
          <p:cNvSpPr/>
          <p:nvPr/>
        </p:nvSpPr>
        <p:spPr>
          <a:xfrm>
            <a:off x="6740408" y="2559982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F2503A-9709-8346-9054-3B922AE6DA62}"/>
              </a:ext>
            </a:extLst>
          </p:cNvPr>
          <p:cNvSpPr txBox="1"/>
          <p:nvPr/>
        </p:nvSpPr>
        <p:spPr>
          <a:xfrm>
            <a:off x="6829309" y="3110723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Branching/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Hypermedia</a:t>
            </a:r>
          </a:p>
        </p:txBody>
      </p:sp>
      <p:pic>
        <p:nvPicPr>
          <p:cNvPr id="27" name="Picture 26" descr="glossy-3d-blue-web-icon.png">
            <a:extLst>
              <a:ext uri="{FF2B5EF4-FFF2-40B4-BE49-F238E27FC236}">
                <a16:creationId xmlns:a16="http://schemas.microsoft.com/office/drawing/2014/main" id="{A15FDA03-0D88-3645-9DF1-8CDDDD25BB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358" y="2513008"/>
            <a:ext cx="749301" cy="74930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C5A53FB-1BAF-284E-9389-FC27E8E5B0AE}"/>
              </a:ext>
            </a:extLst>
          </p:cNvPr>
          <p:cNvSpPr/>
          <p:nvPr/>
        </p:nvSpPr>
        <p:spPr>
          <a:xfrm>
            <a:off x="4771908" y="1061381"/>
            <a:ext cx="1003301" cy="9706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0" name="Picture 29" descr="camera-lens.png">
            <a:extLst>
              <a:ext uri="{FF2B5EF4-FFF2-40B4-BE49-F238E27FC236}">
                <a16:creationId xmlns:a16="http://schemas.microsoft.com/office/drawing/2014/main" id="{0846BF1B-8EDD-9C47-ACE0-98B4E0AAA8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487" y="1157525"/>
            <a:ext cx="516143" cy="517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490243-827F-424F-BF83-F4BAE603A8E2}"/>
              </a:ext>
            </a:extLst>
          </p:cNvPr>
          <p:cNvSpPr txBox="1"/>
          <p:nvPr/>
        </p:nvSpPr>
        <p:spPr>
          <a:xfrm>
            <a:off x="4975109" y="1652106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Photo/Visual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59BD45-810E-8746-9B10-EE1814431CBF}"/>
              </a:ext>
            </a:extLst>
          </p:cNvPr>
          <p:cNvSpPr/>
          <p:nvPr/>
        </p:nvSpPr>
        <p:spPr>
          <a:xfrm>
            <a:off x="346113" y="4150625"/>
            <a:ext cx="250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Eshet-Alkalai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2324B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Digital Literacy: A Conceptual Framework for Survival Skills in the Digital Era. Journal of Educational Multimedia and Hypermedia (2004) vol. 13 (1) pp. 93-106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B563BC-B82B-8241-80BA-505B18828748}"/>
              </a:ext>
            </a:extLst>
          </p:cNvPr>
          <p:cNvSpPr/>
          <p:nvPr/>
        </p:nvSpPr>
        <p:spPr>
          <a:xfrm>
            <a:off x="330718" y="542923"/>
            <a:ext cx="224155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Information Literacy </a:t>
            </a:r>
          </a:p>
          <a:p>
            <a:endParaRPr lang="en-US" sz="1200" dirty="0"/>
          </a:p>
          <a:p>
            <a:r>
              <a:rPr lang="en-US" sz="1200" dirty="0"/>
              <a:t>"refers to the cognitive skills that consumers use to evaluate information in an educated and effective manner. Information literacy works as a filter: it identifies erroneous, irrelevant, or biased information […] </a:t>
            </a:r>
          </a:p>
          <a:p>
            <a:endParaRPr lang="en-US" sz="1200" dirty="0"/>
          </a:p>
          <a:p>
            <a:r>
              <a:rPr lang="en-US" sz="1200" dirty="0"/>
              <a:t>Information-literate people think critically, and are always ready to doubt the quality of information. They are not tempted to take information for granted, even when it seems ‘authoritative’ and valid."</a:t>
            </a:r>
          </a:p>
        </p:txBody>
      </p:sp>
    </p:spTree>
    <p:extLst>
      <p:ext uri="{BB962C8B-B14F-4D97-AF65-F5344CB8AC3E}">
        <p14:creationId xmlns:p14="http://schemas.microsoft.com/office/powerpoint/2010/main" val="20565389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2371</Words>
  <Application>Microsoft Macintosh PowerPoint</Application>
  <PresentationFormat>On-screen Show (16:9)</PresentationFormat>
  <Paragraphs>340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Gill Sans MT</vt:lpstr>
      <vt:lpstr>Wingdings 2</vt:lpstr>
      <vt:lpstr>Dividend</vt:lpstr>
      <vt:lpstr>The NEW WEB literacy: Part II</vt:lpstr>
      <vt:lpstr>PowerPoint Presentation</vt:lpstr>
      <vt:lpstr>What is Digital Literacy?</vt:lpstr>
      <vt:lpstr>What is Digital Literacy?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Natives: The Experimental Evidence</vt:lpstr>
      <vt:lpstr>Digital Natives: The Experimental Evidence</vt:lpstr>
      <vt:lpstr>Digital Natives: The Experimental Evidence</vt:lpstr>
      <vt:lpstr>Digital Natives: The Experimental Evidence</vt:lpstr>
      <vt:lpstr>PowerPoint Presentation</vt:lpstr>
      <vt:lpstr>PowerPoint Presentation</vt:lpstr>
      <vt:lpstr>Digital Natives considered harmful?</vt:lpstr>
      <vt:lpstr>people engage somewhere on this continuum depending on their task and context</vt:lpstr>
      <vt:lpstr>Pragmatism</vt:lpstr>
      <vt:lpstr>Pragmatism</vt:lpstr>
      <vt:lpstr>Pragmatism</vt:lpstr>
      <vt:lpstr>PowerPoint Presentation</vt:lpstr>
      <vt:lpstr>Schoolkids and Social Media</vt:lpstr>
      <vt:lpstr>Schoolkids and Social Media</vt:lpstr>
      <vt:lpstr>Schoolkids and Social Media</vt:lpstr>
      <vt:lpstr>Schoolkids and Social Media</vt:lpstr>
      <vt:lpstr>The Big Picture</vt:lpstr>
      <vt:lpstr>The Digital Literacy Iceberg - Deeper</vt:lpstr>
      <vt:lpstr>The Digital Literacy Iceberg - Deeper</vt:lpstr>
      <vt:lpstr>The Digital Literacy Iceberg - Deeper</vt:lpstr>
      <vt:lpstr>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WEB literacy: Part II</dc:title>
  <dc:creator>Millard D.E.</dc:creator>
  <cp:lastModifiedBy>Millard D.E.</cp:lastModifiedBy>
  <cp:revision>4</cp:revision>
  <dcterms:created xsi:type="dcterms:W3CDTF">2019-02-01T22:45:30Z</dcterms:created>
  <dcterms:modified xsi:type="dcterms:W3CDTF">2019-02-04T14:01:32Z</dcterms:modified>
</cp:coreProperties>
</file>