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31" r:id="rId1"/>
  </p:sldMasterIdLst>
  <p:notesMasterIdLst>
    <p:notesMasterId r:id="rId24"/>
  </p:notes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6" r:id="rId18"/>
    <p:sldId id="279" r:id="rId19"/>
    <p:sldId id="280" r:id="rId20"/>
    <p:sldId id="277" r:id="rId21"/>
    <p:sldId id="272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200" y="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8AD6-CF01-314D-AC16-8A5DEA9647D8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CD04-4E53-FD4A-B2E5-D6BE390A5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115E1-38CD-5943-A6F0-551CF7FBC4CF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8B020-F50A-9846-AF15-C8A4071E9786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CAD68-EAD8-3643-A0B9-1049B8C6F19E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CAD68-EAD8-3643-A0B9-1049B8C6F19E}" type="slidenum">
              <a:rPr lang="en-US"/>
              <a:pPr/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in 2010 – Uni of Mary Washington, Virginia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9CD04-4E53-FD4A-B2E5-D6BE390A55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115E1-38CD-5943-A6F0-551CF7FBC4CF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AB033-2E25-874E-9C73-4D39007063E9}" type="slidenum">
              <a:rPr lang="en-US"/>
              <a:pPr/>
              <a:t>7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E9552-0594-A443-BC6A-55C843703130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70FD5-82CA-A348-A039-96D78E5F2BB6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D9860-9922-EF44-8ED5-8BD8A01910A0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5CAF4-F99A-7040-A510-1E85276B6973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2BE64-4D45-0A44-9E18-248411EA63E5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E5164-C083-E34D-8982-7888B1BAD35B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01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906" y="754379"/>
            <a:ext cx="4824235" cy="3603769"/>
          </a:xfrm>
        </p:spPr>
        <p:txBody>
          <a:bodyPr anchor="ctr">
            <a:normAutofit/>
          </a:bodyPr>
          <a:lstStyle/>
          <a:p>
            <a:r>
              <a:rPr lang="en-US" sz="4500" dirty="0">
                <a:solidFill>
                  <a:schemeClr val="tx2"/>
                </a:solidFill>
              </a:rPr>
              <a:t>The NEW WEB literacy:</a:t>
            </a:r>
            <a:br>
              <a:rPr lang="en-US" sz="4500" dirty="0">
                <a:solidFill>
                  <a:schemeClr val="tx2"/>
                </a:solidFill>
              </a:rPr>
            </a:br>
            <a:br>
              <a:rPr lang="en-US" sz="4500" dirty="0">
                <a:solidFill>
                  <a:schemeClr val="tx2"/>
                </a:solidFill>
              </a:rPr>
            </a:br>
            <a:r>
              <a:rPr lang="en-US" sz="4500" dirty="0">
                <a:solidFill>
                  <a:schemeClr val="tx2"/>
                </a:solidFill>
              </a:rPr>
              <a:t>PART </a:t>
            </a:r>
            <a:r>
              <a:rPr lang="en-US" sz="4500" dirty="0" err="1">
                <a:solidFill>
                  <a:schemeClr val="tx2"/>
                </a:solidFill>
              </a:rPr>
              <a:t>i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2900"/>
            <a:ext cx="2777490" cy="4450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9043" y="757047"/>
            <a:ext cx="2308756" cy="3601101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David Millard </a:t>
            </a:r>
          </a:p>
          <a:p>
            <a:pPr algn="ctr"/>
            <a:r>
              <a:rPr lang="en-US" sz="1400" i="1" dirty="0" err="1">
                <a:solidFill>
                  <a:srgbClr val="FFFFFF"/>
                </a:solidFill>
              </a:rPr>
              <a:t>dem@soton.ac.uk</a:t>
            </a:r>
            <a:endParaRPr lang="en-US" sz="1400" i="1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2684720" y="4475663"/>
            <a:ext cx="6172200" cy="5369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en-GB" sz="1200" dirty="0">
                <a:solidFill>
                  <a:srgbClr val="D48D6C"/>
                </a:solidFill>
              </a:rPr>
              <a:t>The Information-Age </a:t>
            </a:r>
            <a:r>
              <a:rPr lang="en-GB" sz="1200" dirty="0" err="1">
                <a:solidFill>
                  <a:srgbClr val="D48D6C"/>
                </a:solidFill>
              </a:rPr>
              <a:t>Mindset</a:t>
            </a:r>
            <a:r>
              <a:rPr lang="en-GB" sz="1200" dirty="0">
                <a:solidFill>
                  <a:srgbClr val="D48D6C"/>
                </a:solidFill>
              </a:rPr>
              <a:t>, </a:t>
            </a:r>
          </a:p>
          <a:p>
            <a:pPr algn="r">
              <a:buFontTx/>
              <a:buNone/>
            </a:pPr>
            <a:r>
              <a:rPr lang="en-GB" sz="1200" dirty="0">
                <a:solidFill>
                  <a:srgbClr val="D48D6C"/>
                </a:solidFill>
              </a:rPr>
              <a:t>Jason L. </a:t>
            </a:r>
            <a:r>
              <a:rPr lang="en-GB" sz="1200" dirty="0" err="1">
                <a:solidFill>
                  <a:srgbClr val="D48D6C"/>
                </a:solidFill>
              </a:rPr>
              <a:t>Frand</a:t>
            </a:r>
            <a:r>
              <a:rPr lang="en-GB" sz="1200" dirty="0">
                <a:solidFill>
                  <a:srgbClr val="D48D6C"/>
                </a:solidFill>
              </a:rPr>
              <a:t>, </a:t>
            </a:r>
            <a:r>
              <a:rPr lang="en-GB" sz="1200" dirty="0" err="1">
                <a:solidFill>
                  <a:srgbClr val="D48D6C"/>
                </a:solidFill>
              </a:rPr>
              <a:t>Educause</a:t>
            </a:r>
            <a:r>
              <a:rPr lang="en-GB" sz="1200" dirty="0">
                <a:solidFill>
                  <a:srgbClr val="D48D6C"/>
                </a:solidFill>
              </a:rPr>
              <a:t> Review Sept/Oct 2000</a:t>
            </a:r>
            <a:endParaRPr lang="en-US" sz="1200" dirty="0">
              <a:solidFill>
                <a:srgbClr val="D48D6C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485900" y="553819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4D4D4D"/>
                </a:solidFill>
              </a:rPr>
              <a:t>computers aren’t technology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57750" y="857250"/>
            <a:ext cx="2628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>
                <a:solidFill>
                  <a:srgbClr val="4D4D4D"/>
                </a:solidFill>
              </a:rPr>
              <a:t>reality no-longer real</a:t>
            </a:r>
            <a:endParaRPr lang="en-US" sz="2100">
              <a:solidFill>
                <a:srgbClr val="4D4D4D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114550" y="2914650"/>
            <a:ext cx="1943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>
                <a:solidFill>
                  <a:srgbClr val="4D4D4D"/>
                </a:solidFill>
              </a:rPr>
              <a:t>internet better than TV</a:t>
            </a:r>
            <a:endParaRPr lang="en-US" sz="1350" dirty="0">
              <a:solidFill>
                <a:srgbClr val="4D4D4D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84595" y="3888574"/>
            <a:ext cx="2000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rgbClr val="4D4D4D"/>
                </a:solidFill>
              </a:rPr>
              <a:t>nintendo</a:t>
            </a:r>
            <a:r>
              <a:rPr lang="en-GB" dirty="0">
                <a:solidFill>
                  <a:srgbClr val="4D4D4D"/>
                </a:solidFill>
              </a:rPr>
              <a:t> over logic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286250" y="24003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4D4D4D"/>
                </a:solidFill>
              </a:rPr>
              <a:t>multitasking way of life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571750" y="1764812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4D4D4D"/>
                </a:solidFill>
              </a:rPr>
              <a:t>typing rather than handwriting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86250" y="348615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4D4D4D"/>
                </a:solidFill>
              </a:rPr>
              <a:t>staying connected</a:t>
            </a:r>
            <a:endParaRPr lang="en-US" sz="2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8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543050" y="391510"/>
            <a:ext cx="2971800" cy="37804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673350" y="4415366"/>
            <a:ext cx="6172200" cy="6512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lnSpc>
                <a:spcPct val="90000"/>
              </a:lnSpc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rgbClr val="D48D6C"/>
                </a:solidFill>
              </a:rPr>
              <a:t>Digital Natives, Digital Immigrants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rgbClr val="D48D6C"/>
                </a:solidFill>
              </a:rPr>
              <a:t>Marc </a:t>
            </a:r>
            <a:r>
              <a:rPr lang="en-US" sz="1200" dirty="0" err="1">
                <a:solidFill>
                  <a:srgbClr val="D48D6C"/>
                </a:solidFill>
              </a:rPr>
              <a:t>Prensky</a:t>
            </a:r>
            <a:r>
              <a:rPr lang="en-US" sz="1200" dirty="0">
                <a:solidFill>
                  <a:srgbClr val="D48D6C"/>
                </a:solidFill>
              </a:rPr>
              <a:t>, On the Horizon (NCB University Press, Vol. 9 No. 5, October 2001)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637363" y="401284"/>
            <a:ext cx="3077887" cy="3770665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 dirty="0"/>
          </a:p>
          <a:p>
            <a:endParaRPr lang="en-GB" sz="135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350" i="1" dirty="0"/>
          </a:p>
          <a:p>
            <a:endParaRPr lang="en-US" sz="1350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314700" y="12001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Passive           Active</a:t>
            </a:r>
            <a:endParaRPr lang="en-US" sz="1350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57550" y="15430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Serious           Fun   </a:t>
            </a:r>
            <a:endParaRPr lang="en-US" sz="1350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604436" y="1897631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Ordered          Random Access  </a:t>
            </a:r>
            <a:endParaRPr lang="en-US" sz="1350" dirty="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257550" y="22288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Prolonged           Instant   </a:t>
            </a:r>
            <a:endParaRPr lang="en-US" sz="1350" dirty="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543300" y="25717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Focused           Multi-tasking   </a:t>
            </a:r>
            <a:endParaRPr lang="en-US" sz="1350" dirty="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429000" y="29146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Individual           Networked   </a:t>
            </a:r>
            <a:endParaRPr lang="en-US" sz="1350" dirty="0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143250" y="3257550"/>
            <a:ext cx="2514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Education           Life   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731655" y="470120"/>
            <a:ext cx="17187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1500" b="1" dirty="0">
                <a:solidFill>
                  <a:srgbClr val="2E2224"/>
                </a:solidFill>
              </a:rPr>
              <a:t>Digital Immigrants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5070" y="470120"/>
            <a:ext cx="1380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1500" b="1" dirty="0">
                <a:solidFill>
                  <a:srgbClr val="2E2224"/>
                </a:solidFill>
              </a:rPr>
              <a:t>Digital Natives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543049" y="391508"/>
            <a:ext cx="2260601" cy="3780441"/>
          </a:xfrm>
          <a:prstGeom prst="rtTriangle">
            <a:avLst/>
          </a:prstGeom>
          <a:solidFill>
            <a:schemeClr val="accent6">
              <a:lumMod val="75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profess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00" y="806450"/>
            <a:ext cx="2964231" cy="3845248"/>
          </a:xfrm>
          <a:prstGeom prst="rect">
            <a:avLst/>
          </a:prstGeom>
        </p:spPr>
      </p:pic>
      <p:sp>
        <p:nvSpPr>
          <p:cNvPr id="21" name="Right Triangle 20"/>
          <p:cNvSpPr/>
          <p:nvPr/>
        </p:nvSpPr>
        <p:spPr>
          <a:xfrm flipH="1">
            <a:off x="5518412" y="401284"/>
            <a:ext cx="2204669" cy="3770666"/>
          </a:xfrm>
          <a:prstGeom prst="rtTriangle">
            <a:avLst/>
          </a:prstGeom>
          <a:solidFill>
            <a:schemeClr val="accent6">
              <a:lumMod val="75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m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13" y="709584"/>
            <a:ext cx="2425700" cy="40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3" grpId="0"/>
      <p:bldP spid="13334" grpId="0"/>
      <p:bldP spid="13335" grpId="0"/>
      <p:bldP spid="13336" grpId="0"/>
      <p:bldP spid="133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479"/>
            <a:ext cx="6305550" cy="857250"/>
          </a:xfrm>
        </p:spPr>
        <p:txBody>
          <a:bodyPr/>
          <a:lstStyle/>
          <a:p>
            <a:r>
              <a:rPr lang="en-GB" dirty="0"/>
              <a:t>Virtual Learning Environments</a:t>
            </a:r>
            <a:endParaRPr lang="en-US" dirty="0"/>
          </a:p>
        </p:txBody>
      </p:sp>
      <p:pic>
        <p:nvPicPr>
          <p:cNvPr id="14341" name="Picture 5" descr="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049386" y="4694274"/>
            <a:ext cx="19316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generator.kitt.net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949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8362" y="404039"/>
            <a:ext cx="6229350" cy="704850"/>
          </a:xfrm>
        </p:spPr>
        <p:txBody>
          <a:bodyPr/>
          <a:lstStyle/>
          <a:p>
            <a:r>
              <a:rPr lang="en-GB" dirty="0"/>
              <a:t>Future Learning Environments?</a:t>
            </a:r>
            <a:endParaRPr lang="en-US" dirty="0"/>
          </a:p>
        </p:txBody>
      </p:sp>
      <p:pic>
        <p:nvPicPr>
          <p:cNvPr id="15365" name="Picture 5" descr="Wilson_future_PLE_2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70" y="1534886"/>
            <a:ext cx="4521570" cy="343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571460" y="1651844"/>
            <a:ext cx="31284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Scott Wilson, Future VLE (Personal Blog), Jan 2005</a:t>
            </a:r>
          </a:p>
          <a:p>
            <a:pPr algn="r"/>
            <a:endParaRPr lang="en-US" dirty="0">
              <a:solidFill>
                <a:srgbClr val="D48D6C"/>
              </a:solidFill>
            </a:endParaRPr>
          </a:p>
          <a:p>
            <a:pPr algn="r"/>
            <a:r>
              <a:rPr lang="en-US" dirty="0">
                <a:solidFill>
                  <a:srgbClr val="D48D6C"/>
                </a:solidFill>
              </a:rPr>
              <a:t>http://</a:t>
            </a:r>
            <a:r>
              <a:rPr lang="en-US" dirty="0" err="1">
                <a:solidFill>
                  <a:srgbClr val="D48D6C"/>
                </a:solidFill>
              </a:rPr>
              <a:t>www.cetis.ac.uk</a:t>
            </a:r>
            <a:r>
              <a:rPr lang="en-US" dirty="0">
                <a:solidFill>
                  <a:srgbClr val="D48D6C"/>
                </a:solidFill>
              </a:rPr>
              <a:t>/members/</a:t>
            </a:r>
            <a:r>
              <a:rPr lang="en-US" dirty="0" err="1">
                <a:solidFill>
                  <a:srgbClr val="D48D6C"/>
                </a:solidFill>
              </a:rPr>
              <a:t>scott</a:t>
            </a:r>
            <a:r>
              <a:rPr lang="en-US" dirty="0">
                <a:solidFill>
                  <a:srgbClr val="D48D6C"/>
                </a:solidFill>
              </a:rPr>
              <a:t>/</a:t>
            </a:r>
            <a:r>
              <a:rPr lang="en-US" dirty="0" err="1">
                <a:solidFill>
                  <a:srgbClr val="D48D6C"/>
                </a:solidFill>
              </a:rPr>
              <a:t>blogview?entry</a:t>
            </a:r>
            <a:r>
              <a:rPr lang="en-US" dirty="0">
                <a:solidFill>
                  <a:srgbClr val="D48D6C"/>
                </a:solidFill>
              </a:rPr>
              <a:t>=20050125170206</a:t>
            </a:r>
          </a:p>
        </p:txBody>
      </p:sp>
    </p:spTree>
    <p:extLst>
      <p:ext uri="{BB962C8B-B14F-4D97-AF65-F5344CB8AC3E}">
        <p14:creationId xmlns:p14="http://schemas.microsoft.com/office/powerpoint/2010/main" val="66196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78196" y="1497721"/>
            <a:ext cx="2971800" cy="558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Colloquia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414" name="Picture 6" descr="1peop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96" y="2061691"/>
            <a:ext cx="2971800" cy="2294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21966" y="4620226"/>
            <a:ext cx="2911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900" dirty="0">
                <a:solidFill>
                  <a:srgbClr val="D48D6C"/>
                </a:solidFill>
              </a:rPr>
              <a:t>Oleg </a:t>
            </a:r>
            <a:r>
              <a:rPr lang="en-US" sz="900" dirty="0" err="1">
                <a:solidFill>
                  <a:srgbClr val="D48D6C"/>
                </a:solidFill>
              </a:rPr>
              <a:t>Lieber</a:t>
            </a:r>
            <a:r>
              <a:rPr lang="en-US" sz="900" dirty="0">
                <a:solidFill>
                  <a:srgbClr val="D48D6C"/>
                </a:solidFill>
              </a:rPr>
              <a:t>, Colloquia - a Conversation Manager, </a:t>
            </a:r>
          </a:p>
          <a:p>
            <a:pPr algn="r" eaLnBrk="1" hangingPunct="1"/>
            <a:r>
              <a:rPr lang="en-US" sz="900" i="1" dirty="0">
                <a:solidFill>
                  <a:srgbClr val="D48D6C"/>
                </a:solidFill>
              </a:rPr>
              <a:t>Campus Wide Information Systems</a:t>
            </a:r>
            <a:r>
              <a:rPr lang="en-US" sz="900" dirty="0">
                <a:solidFill>
                  <a:srgbClr val="D48D6C"/>
                </a:solidFill>
              </a:rPr>
              <a:t>, 17(2), </a:t>
            </a:r>
            <a:r>
              <a:rPr lang="en-US" sz="900" dirty="0" err="1">
                <a:solidFill>
                  <a:srgbClr val="D48D6C"/>
                </a:solidFill>
              </a:rPr>
              <a:t>pp</a:t>
            </a:r>
            <a:r>
              <a:rPr lang="en-US" sz="900" dirty="0">
                <a:solidFill>
                  <a:srgbClr val="D48D6C"/>
                </a:solidFill>
              </a:rPr>
              <a:t> 56-62, 2000</a:t>
            </a:r>
            <a:r>
              <a:rPr lang="en-US" sz="750" dirty="0">
                <a:solidFill>
                  <a:srgbClr val="D48D6C"/>
                </a:solidFill>
              </a:rPr>
              <a:t>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155544" y="4449535"/>
            <a:ext cx="28664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900" dirty="0">
                <a:solidFill>
                  <a:srgbClr val="D48D6C"/>
                </a:solidFill>
              </a:rPr>
              <a:t>University of Bolton</a:t>
            </a:r>
          </a:p>
          <a:p>
            <a:pPr algn="r" eaLnBrk="1" hangingPunct="1"/>
            <a:r>
              <a:rPr lang="en-US" sz="900" dirty="0">
                <a:solidFill>
                  <a:srgbClr val="D48D6C"/>
                </a:solidFill>
              </a:rPr>
              <a:t>Phillip Beauvoir, Mark Johnson, Oleg Liber, </a:t>
            </a:r>
          </a:p>
          <a:p>
            <a:pPr algn="r" eaLnBrk="1" hangingPunct="1"/>
            <a:r>
              <a:rPr lang="en-US" sz="900" dirty="0">
                <a:solidFill>
                  <a:srgbClr val="D48D6C"/>
                </a:solidFill>
              </a:rPr>
              <a:t>Colin Milligan, Paul </a:t>
            </a:r>
            <a:r>
              <a:rPr lang="en-US" sz="900" dirty="0" err="1">
                <a:solidFill>
                  <a:srgbClr val="D48D6C"/>
                </a:solidFill>
              </a:rPr>
              <a:t>Sharples</a:t>
            </a:r>
            <a:r>
              <a:rPr lang="en-US" sz="900" dirty="0">
                <a:solidFill>
                  <a:srgbClr val="D48D6C"/>
                </a:solidFill>
              </a:rPr>
              <a:t> and Scott Wilson (2005ish)</a:t>
            </a:r>
          </a:p>
          <a:p>
            <a:pPr algn="r" eaLnBrk="1" hangingPunct="1"/>
            <a:r>
              <a:rPr lang="en-US" sz="900" dirty="0">
                <a:solidFill>
                  <a:srgbClr val="D48D6C"/>
                </a:solidFill>
              </a:rPr>
              <a:t>http://</a:t>
            </a:r>
            <a:r>
              <a:rPr lang="en-US" sz="900" dirty="0" err="1">
                <a:solidFill>
                  <a:srgbClr val="D48D6C"/>
                </a:solidFill>
              </a:rPr>
              <a:t>reload.ces.strath.ac.uk</a:t>
            </a:r>
            <a:r>
              <a:rPr lang="en-US" sz="900" dirty="0">
                <a:solidFill>
                  <a:srgbClr val="D48D6C"/>
                </a:solidFill>
              </a:rPr>
              <a:t>/</a:t>
            </a:r>
            <a:r>
              <a:rPr lang="en-US" sz="900" dirty="0" err="1">
                <a:solidFill>
                  <a:srgbClr val="D48D6C"/>
                </a:solidFill>
              </a:rPr>
              <a:t>plex</a:t>
            </a:r>
            <a:r>
              <a:rPr lang="en-US" sz="900" dirty="0">
                <a:solidFill>
                  <a:srgbClr val="D48D6C"/>
                </a:solidFill>
              </a:rPr>
              <a:t>/</a:t>
            </a:r>
          </a:p>
        </p:txBody>
      </p:sp>
      <p:pic>
        <p:nvPicPr>
          <p:cNvPr id="17418" name="Picture 10" descr="screensho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068" y="2056125"/>
            <a:ext cx="3153966" cy="2268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859101" y="370799"/>
            <a:ext cx="6229350" cy="74930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PERSONAL LEARNING ENVIRONMENTS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868067" y="1497721"/>
            <a:ext cx="3153965" cy="55840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GB" sz="2100" dirty="0">
                <a:solidFill>
                  <a:schemeClr val="accent1"/>
                </a:solidFill>
              </a:rPr>
              <a:t>PLEX</a:t>
            </a:r>
            <a:endParaRPr lang="en-US" sz="2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1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96496429-DBC7-9743-B605-F2BCBCB1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50" y="968615"/>
            <a:ext cx="2541000" cy="3413954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144412F-A699-544C-9A9B-546C80E4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50" y="989774"/>
            <a:ext cx="2541000" cy="3413954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36550" y="968615"/>
            <a:ext cx="2541000" cy="3413954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168" y="246578"/>
            <a:ext cx="6443663" cy="6223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But Whose LE is it Anyway?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80192" y="4456464"/>
            <a:ext cx="5243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1" hangingPunct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Die LMS die! You too PLE! </a:t>
            </a:r>
          </a:p>
          <a:p>
            <a:pPr algn="r" eaLnBrk="1" hangingPunct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Leigh </a:t>
            </a:r>
            <a:r>
              <a:rPr lang="en-US" sz="1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Blackall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Personal Blog, Nov 2005</a:t>
            </a:r>
          </a:p>
          <a:p>
            <a:pPr algn="r" eaLnBrk="1" hangingPunct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teachandlearnonline.blogspot.com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pic>
        <p:nvPicPr>
          <p:cNvPr id="23557" name="Picture 5" descr="einstei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24" y="1505224"/>
            <a:ext cx="2535825" cy="19018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6550" y="1058181"/>
            <a:ext cx="2590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VLE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pic>
        <p:nvPicPr>
          <p:cNvPr id="23559" name="Picture 7" descr="Wilson_future_PLE_20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1505223"/>
            <a:ext cx="2552700" cy="19298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69248" y="1058181"/>
            <a:ext cx="2527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PLE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869199" y="2176066"/>
            <a:ext cx="400050" cy="400050"/>
          </a:xfrm>
          <a:prstGeom prst="rightArrow">
            <a:avLst>
              <a:gd name="adj1" fmla="val 50000"/>
              <a:gd name="adj2" fmla="val 39682"/>
            </a:avLst>
          </a:prstGeom>
          <a:solidFill>
            <a:schemeClr val="tx2">
              <a:lumMod val="50000"/>
              <a:lumOff val="50000"/>
              <a:alpha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886075" y="1058171"/>
            <a:ext cx="123924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Web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796723" y="2176066"/>
            <a:ext cx="405226" cy="400050"/>
          </a:xfrm>
          <a:prstGeom prst="rightArrow">
            <a:avLst>
              <a:gd name="adj1" fmla="val 50000"/>
              <a:gd name="adj2" fmla="val 39682"/>
            </a:avLst>
          </a:prstGeom>
          <a:solidFill>
            <a:schemeClr val="tx2">
              <a:lumMod val="50000"/>
              <a:lumOff val="50000"/>
              <a:alpha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36550" y="3494321"/>
            <a:ext cx="2535825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Blackboard,</a:t>
            </a:r>
          </a:p>
          <a:p>
            <a:pPr algn="ctr">
              <a:spcBef>
                <a:spcPct val="50000"/>
              </a:spcBef>
            </a:pPr>
            <a:r>
              <a:rPr lang="en-GB" sz="1350" dirty="0"/>
              <a:t>Moodle</a:t>
            </a:r>
            <a:endParaRPr lang="en-US" sz="1350" dirty="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827943" y="3494321"/>
            <a:ext cx="1371600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/>
              <a:t>Colloquia</a:t>
            </a:r>
          </a:p>
          <a:p>
            <a:pPr algn="ctr">
              <a:spcBef>
                <a:spcPct val="50000"/>
              </a:spcBef>
            </a:pPr>
            <a:r>
              <a:rPr lang="en-GB" sz="1350" dirty="0"/>
              <a:t>PLEX,  </a:t>
            </a:r>
            <a:r>
              <a:rPr lang="en-GB" sz="1350" dirty="0" err="1"/>
              <a:t>Elgg</a:t>
            </a:r>
            <a:endParaRPr lang="en-US" sz="1350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368943" y="3487709"/>
            <a:ext cx="232716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50" dirty="0" err="1"/>
              <a:t>NetVibes</a:t>
            </a:r>
            <a:r>
              <a:rPr lang="en-GB" sz="1350" dirty="0"/>
              <a:t>, Wikipedia</a:t>
            </a:r>
          </a:p>
          <a:p>
            <a:pPr algn="ctr">
              <a:spcBef>
                <a:spcPct val="50000"/>
              </a:spcBef>
            </a:pPr>
            <a:r>
              <a:rPr lang="en-GB" sz="1350" dirty="0"/>
              <a:t>YouTube,  </a:t>
            </a:r>
            <a:r>
              <a:rPr lang="en-GB" sz="1350" dirty="0" err="1"/>
              <a:t>Del.icio.us</a:t>
            </a:r>
            <a:endParaRPr lang="en-US" sz="1350" dirty="0"/>
          </a:p>
        </p:txBody>
      </p:sp>
      <p:pic>
        <p:nvPicPr>
          <p:cNvPr id="5" name="Picture 4" descr="browser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685" y="1505223"/>
            <a:ext cx="1986029" cy="19150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419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9EEE3106-9911-7D4D-A575-77BBB76D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596"/>
            <a:ext cx="9144000" cy="3413954"/>
          </a:xfrm>
          <a:prstGeom prst="rect">
            <a:avLst/>
          </a:prstGeom>
          <a:solidFill>
            <a:schemeClr val="accent2">
              <a:alpha val="12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957" y="490094"/>
            <a:ext cx="5644413" cy="45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54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9EEE3106-9911-7D4D-A575-77BBB76D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596"/>
            <a:ext cx="9144000" cy="3413954"/>
          </a:xfrm>
          <a:prstGeom prst="rect">
            <a:avLst/>
          </a:prstGeom>
          <a:solidFill>
            <a:schemeClr val="accent2">
              <a:alpha val="12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GB" sz="1500" b="1" dirty="0"/>
          </a:p>
          <a:p>
            <a:pPr algn="r"/>
            <a:endParaRPr lang="en-GB" sz="135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957" y="490094"/>
            <a:ext cx="5644413" cy="45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Edupunk.png">
            <a:extLst>
              <a:ext uri="{FF2B5EF4-FFF2-40B4-BE49-F238E27FC236}">
                <a16:creationId xmlns:a16="http://schemas.microsoft.com/office/drawing/2014/main" id="{57772B73-81FC-3A46-8420-A3A70DAAA2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314" y="2253454"/>
            <a:ext cx="2057056" cy="2743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4DFC7B-55D4-5B4D-B2AF-92A0B72DA767}"/>
              </a:ext>
            </a:extLst>
          </p:cNvPr>
          <p:cNvSpPr/>
          <p:nvPr/>
        </p:nvSpPr>
        <p:spPr>
          <a:xfrm>
            <a:off x="6811109" y="3599778"/>
            <a:ext cx="715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Jim Groom</a:t>
            </a:r>
          </a:p>
        </p:txBody>
      </p:sp>
    </p:spTree>
    <p:extLst>
      <p:ext uri="{BB962C8B-B14F-4D97-AF65-F5344CB8AC3E}">
        <p14:creationId xmlns:p14="http://schemas.microsoft.com/office/powerpoint/2010/main" val="177058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465C6-B8F7-854D-BEFD-F8F71EE77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8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98BBCD-5732-1B43-A08E-FC6DE340E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955" y="1919712"/>
            <a:ext cx="4444408" cy="2499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C9AF9-F45F-8449-8F46-1E226C7F764A}"/>
              </a:ext>
            </a:extLst>
          </p:cNvPr>
          <p:cNvSpPr txBox="1"/>
          <p:nvPr/>
        </p:nvSpPr>
        <p:spPr>
          <a:xfrm>
            <a:off x="250575" y="3169702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cMOOC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01F85-E1C4-124A-9E0D-5ADECF6BAB98}"/>
              </a:ext>
            </a:extLst>
          </p:cNvPr>
          <p:cNvSpPr txBox="1"/>
          <p:nvPr/>
        </p:nvSpPr>
        <p:spPr>
          <a:xfrm>
            <a:off x="250575" y="3677534"/>
            <a:ext cx="3834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connectivism</a:t>
            </a:r>
          </a:p>
        </p:txBody>
      </p:sp>
    </p:spTree>
    <p:extLst>
      <p:ext uri="{BB962C8B-B14F-4D97-AF65-F5344CB8AC3E}">
        <p14:creationId xmlns:p14="http://schemas.microsoft.com/office/powerpoint/2010/main" val="279695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5350" y="973836"/>
            <a:ext cx="4978401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err="1"/>
              <a:t>Literacy</a:t>
            </a:r>
            <a:r>
              <a:rPr lang="pl-PL" sz="4000" b="1" dirty="0"/>
              <a:t>, n.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“The quality or state of being literate; knowledge of letters; condition in respect to education, </a:t>
            </a:r>
            <a:r>
              <a:rPr lang="en-US" sz="2000" b="1" i="1" dirty="0"/>
              <a:t>esp.</a:t>
            </a:r>
            <a:r>
              <a:rPr lang="en-US" sz="2000" b="1" dirty="0"/>
              <a:t> ability to read and write.”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i="1" dirty="0"/>
              <a:t>- The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39815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342900"/>
            <a:ext cx="2777491" cy="4451349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36198" y="954754"/>
            <a:ext cx="2561306" cy="352177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working group of Kansas State University students and faculty dedicated to exploring and extending the possibilities of digital ethnography.</a:t>
            </a:r>
          </a:p>
          <a:p>
            <a:endParaRPr lang="en-US" sz="1800" dirty="0"/>
          </a:p>
          <a:p>
            <a:r>
              <a:rPr lang="en-GB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Vision of Students Today, Michael </a:t>
            </a:r>
            <a:r>
              <a:rPr lang="en-GB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Wesch</a:t>
            </a:r>
            <a:r>
              <a:rPr lang="en-GB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(2007). Slightly abridged</a:t>
            </a:r>
            <a:br>
              <a:rPr lang="en-US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1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Screen shot 2011-02-02 at 14.17.46.png">
            <a:extLst>
              <a:ext uri="{FF2B5EF4-FFF2-40B4-BE49-F238E27FC236}">
                <a16:creationId xmlns:a16="http://schemas.microsoft.com/office/drawing/2014/main" id="{44B99080-949A-8A42-9CC0-2126D0314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526" y="-747461"/>
            <a:ext cx="6741041" cy="76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_c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113721" cy="514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720" y="265692"/>
            <a:ext cx="2562447" cy="231669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And Learning was Set Free!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3720" y="44623"/>
            <a:ext cx="3030280" cy="412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02052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_c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113721" cy="514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720" y="265692"/>
            <a:ext cx="2562447" cy="231669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And Learning was Set Free!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3720" y="44623"/>
            <a:ext cx="3030280" cy="412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9950" y="4178299"/>
            <a:ext cx="2368550" cy="800101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en-US" sz="2700" dirty="0"/>
              <a:t>…or was it?</a:t>
            </a:r>
          </a:p>
        </p:txBody>
      </p:sp>
    </p:spTree>
    <p:extLst>
      <p:ext uri="{BB962C8B-B14F-4D97-AF65-F5344CB8AC3E}">
        <p14:creationId xmlns:p14="http://schemas.microsoft.com/office/powerpoint/2010/main" val="355827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8631"/>
            <a:ext cx="9143999" cy="4664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4"/>
            <a:ext cx="5623962" cy="424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4262" y="1217841"/>
            <a:ext cx="5194696" cy="2856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This is a story about: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	</a:t>
            </a:r>
            <a:r>
              <a:rPr lang="en-US" sz="2400" dirty="0">
                <a:solidFill>
                  <a:srgbClr val="FFFFFF"/>
                </a:solidFill>
              </a:rPr>
              <a:t>Empowerment  vs.  Control,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	Teaching  vs.  Learning,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	Conservatives  vs.  </a:t>
            </a:r>
            <a:r>
              <a:rPr lang="en-US" sz="2400" dirty="0" err="1">
                <a:solidFill>
                  <a:srgbClr val="FFFFFF"/>
                </a:solidFill>
              </a:rPr>
              <a:t>Edupunks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		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		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                 Welcome to 21</a:t>
            </a:r>
            <a:r>
              <a:rPr lang="en-US" sz="1600" baseline="30000" dirty="0">
                <a:solidFill>
                  <a:srgbClr val="FFFFFF"/>
                </a:solidFill>
              </a:rPr>
              <a:t>st</a:t>
            </a:r>
            <a:r>
              <a:rPr lang="en-US" sz="1600" dirty="0">
                <a:solidFill>
                  <a:srgbClr val="FFFFFF"/>
                </a:solidFill>
              </a:rPr>
              <a:t> Century E-Learning…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Graphic 7" descr="Lightbulb">
            <a:extLst>
              <a:ext uri="{FF2B5EF4-FFF2-40B4-BE49-F238E27FC236}">
                <a16:creationId xmlns:a16="http://schemas.microsoft.com/office/drawing/2014/main" id="{46939908-1788-4EA9-8F4E-D7C00D18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724" y="1507962"/>
            <a:ext cx="2294126" cy="2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london18"/>
          <p:cNvPicPr>
            <a:picLocks noChangeAspect="1" noChangeArrowheads="1"/>
          </p:cNvPicPr>
          <p:nvPr/>
        </p:nvPicPr>
        <p:blipFill rotWithShape="1"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34900" y="542924"/>
            <a:ext cx="5623962" cy="4257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542924"/>
            <a:ext cx="2777490" cy="424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226681" y="1050545"/>
            <a:ext cx="2559844" cy="156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Consider the Nouveau Riche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340232"/>
            <a:ext cx="8474200" cy="73915"/>
            <a:chOff x="446534" y="453643"/>
            <a:chExt cx="11298933" cy="9855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0923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4900" y="542924"/>
            <a:ext cx="5623962" cy="425767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542924"/>
            <a:ext cx="2777490" cy="424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222206" y="1064418"/>
            <a:ext cx="2311182" cy="156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Who are the Nouveau Technorati?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340232"/>
            <a:ext cx="8474200" cy="73915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71756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ofweb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3210" y="2137441"/>
            <a:ext cx="2986715" cy="75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7E308"/>
                </a:solidFill>
                <a:latin typeface="Arial Rounded MT Bold"/>
                <a:cs typeface="Arial Rounded MT Bold"/>
              </a:rPr>
              <a:t>The New Web</a:t>
            </a:r>
          </a:p>
        </p:txBody>
      </p:sp>
    </p:spTree>
    <p:extLst>
      <p:ext uri="{BB962C8B-B14F-4D97-AF65-F5344CB8AC3E}">
        <p14:creationId xmlns:p14="http://schemas.microsoft.com/office/powerpoint/2010/main" val="176399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342900"/>
            <a:ext cx="2777491" cy="4451349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6875" y="868012"/>
            <a:ext cx="2561306" cy="352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"Who are these people? Seriously, who actually sits down after a long day at work and says, I'm not going to watch Lost tonight. I'm going to turn on my computer and make a movie starring my pet iguana? … Who has that time and that energy and that passion?</a:t>
            </a:r>
            <a:r>
              <a:rPr lang="ja-JP" altLang="en-US" sz="1800">
                <a:solidFill>
                  <a:schemeClr val="bg1"/>
                </a:solidFill>
                <a:latin typeface="Arial"/>
              </a:rPr>
              <a:t>”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D3A06-34B7-3C4A-A22C-2D698309A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543" y="865519"/>
            <a:ext cx="5893095" cy="39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029739" y="669851"/>
            <a:ext cx="4189227" cy="41430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>
                <a:solidFill>
                  <a:schemeClr val="accent1"/>
                </a:solidFill>
                <a:latin typeface="Arial"/>
              </a:rPr>
              <a:t>“</a:t>
            </a:r>
            <a:r>
              <a:rPr lang="en-US" sz="2800" dirty="0">
                <a:solidFill>
                  <a:schemeClr val="accent1"/>
                </a:solidFill>
              </a:rPr>
              <a:t>The answer is, you do."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050" dirty="0">
                <a:solidFill>
                  <a:schemeClr val="accent1"/>
                </a:solidFill>
              </a:rPr>
              <a:t>Time's Person of the Year: You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50" dirty="0">
                <a:solidFill>
                  <a:schemeClr val="accent1"/>
                </a:solidFill>
              </a:rPr>
              <a:t>Wednesday, Dec. 13, 2006 By LEV GROSSMAN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5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050" dirty="0">
                <a:solidFill>
                  <a:schemeClr val="accent1"/>
                </a:solidFill>
              </a:rPr>
              <a:t>http://</a:t>
            </a:r>
            <a:r>
              <a:rPr lang="en-US" sz="1050" dirty="0" err="1">
                <a:solidFill>
                  <a:schemeClr val="accent1"/>
                </a:solidFill>
              </a:rPr>
              <a:t>www.time.com</a:t>
            </a:r>
            <a:r>
              <a:rPr lang="en-US" sz="1050" dirty="0">
                <a:solidFill>
                  <a:schemeClr val="accent1"/>
                </a:solidFill>
              </a:rPr>
              <a:t>/time/magazine/article/0,9171,1569514,00.html</a:t>
            </a:r>
          </a:p>
        </p:txBody>
      </p:sp>
      <p:pic>
        <p:nvPicPr>
          <p:cNvPr id="8196" name="Picture 4" descr="time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23" y="552893"/>
            <a:ext cx="3281749" cy="4387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400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Generation Game</a:t>
            </a: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2695575" y="4407196"/>
            <a:ext cx="6172200" cy="651272"/>
          </a:xfrm>
          <a:prstGeom prst="rect">
            <a:avLst/>
          </a:prstGeom>
          <a:noFill/>
          <a:ln/>
        </p:spPr>
        <p:txBody>
          <a:bodyPr/>
          <a:lstStyle/>
          <a:p>
            <a:pPr algn="r">
              <a:buFontTx/>
              <a:buNone/>
            </a:pPr>
            <a:r>
              <a:rPr lang="en-GB" sz="13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Understanding the New Students, </a:t>
            </a:r>
          </a:p>
          <a:p>
            <a:pPr algn="r">
              <a:buFontTx/>
              <a:buNone/>
            </a:pPr>
            <a:r>
              <a:rPr lang="en-GB" sz="13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Diana </a:t>
            </a:r>
            <a:r>
              <a:rPr lang="en-GB" sz="13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Oblinger</a:t>
            </a:r>
            <a:r>
              <a:rPr lang="en-GB" sz="13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3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Educause</a:t>
            </a:r>
            <a:r>
              <a:rPr lang="en-GB" sz="13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Review Jul/Aug 2003</a:t>
            </a:r>
            <a:endParaRPr lang="en-US" sz="13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85012" y="1056380"/>
            <a:ext cx="21105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 dirty="0">
                <a:solidFill>
                  <a:srgbClr val="4D4D4D"/>
                </a:solidFill>
              </a:rPr>
              <a:t>Boomers</a:t>
            </a:r>
            <a:endParaRPr lang="en-US" sz="2100" dirty="0">
              <a:solidFill>
                <a:srgbClr val="4D4D4D"/>
              </a:solidFill>
            </a:endParaRPr>
          </a:p>
        </p:txBody>
      </p:sp>
      <p:pic>
        <p:nvPicPr>
          <p:cNvPr id="9222" name="Picture 6" descr="with%20the%20beatles%20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38" y="1556707"/>
            <a:ext cx="2535060" cy="252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Nirvana_Nevermind_Fro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72" y="1548923"/>
            <a:ext cx="2472285" cy="247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46109" y="1056380"/>
            <a:ext cx="192965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>
                <a:solidFill>
                  <a:srgbClr val="4D4D4D"/>
                </a:solidFill>
              </a:rPr>
              <a:t>Gen-Xers</a:t>
            </a:r>
            <a:endParaRPr lang="en-US" sz="2100">
              <a:solidFill>
                <a:srgbClr val="4D4D4D"/>
              </a:solidFill>
            </a:endParaRPr>
          </a:p>
        </p:txBody>
      </p:sp>
      <p:pic>
        <p:nvPicPr>
          <p:cNvPr id="9226" name="Picture 10" descr="B000BTDMD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331" y="1548924"/>
            <a:ext cx="2472285" cy="247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335644" y="1060137"/>
            <a:ext cx="192965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100">
                <a:solidFill>
                  <a:srgbClr val="4D4D4D"/>
                </a:solidFill>
              </a:rPr>
              <a:t>Millenials</a:t>
            </a:r>
            <a:endParaRPr lang="en-US" sz="21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525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509</Words>
  <Application>Microsoft Macintosh PowerPoint</Application>
  <PresentationFormat>On-screen Show (16:9)</PresentationFormat>
  <Paragraphs>221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Gill Sans MT</vt:lpstr>
      <vt:lpstr>Wingdings 2</vt:lpstr>
      <vt:lpstr>Dividend</vt:lpstr>
      <vt:lpstr>The NEW WEB literacy:  PART i</vt:lpstr>
      <vt:lpstr>PowerPoint Presentation</vt:lpstr>
      <vt:lpstr>This is a story about:     Empowerment  vs.  Control,   Teaching  vs.  Learning,  Conservatives  vs.  Edupunks.                        Welcome to 21st Century E-Learning… </vt:lpstr>
      <vt:lpstr>Consider the Nouveau Riche</vt:lpstr>
      <vt:lpstr>Who are the Nouveau Technorati?</vt:lpstr>
      <vt:lpstr>PowerPoint Presentation</vt:lpstr>
      <vt:lpstr>PowerPoint Presentation</vt:lpstr>
      <vt:lpstr>PowerPoint Presentation</vt:lpstr>
      <vt:lpstr>The Generation Game</vt:lpstr>
      <vt:lpstr>PowerPoint Presentation</vt:lpstr>
      <vt:lpstr>PowerPoint Presentation</vt:lpstr>
      <vt:lpstr>Virtual Learning Environments</vt:lpstr>
      <vt:lpstr>Future Learning Environments?</vt:lpstr>
      <vt:lpstr>Colloquia</vt:lpstr>
      <vt:lpstr>But Whose LE is it Anyway?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Learning was Set Free!</vt:lpstr>
      <vt:lpstr>And Learning was Set Free!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WEB literacy:  PART i</dc:title>
  <dc:creator>Millard D.E.</dc:creator>
  <cp:lastModifiedBy>Millard D.E.</cp:lastModifiedBy>
  <cp:revision>12</cp:revision>
  <dcterms:created xsi:type="dcterms:W3CDTF">2019-01-30T23:49:11Z</dcterms:created>
  <dcterms:modified xsi:type="dcterms:W3CDTF">2019-02-04T14:00:23Z</dcterms:modified>
</cp:coreProperties>
</file>