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631" r:id="rId1"/>
  </p:sldMasterIdLst>
  <p:notesMasterIdLst>
    <p:notesMasterId r:id="rId24"/>
  </p:notesMasterIdLst>
  <p:sldIdLst>
    <p:sldId id="256" r:id="rId2"/>
    <p:sldId id="275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1" r:id="rId16"/>
    <p:sldId id="270" r:id="rId17"/>
    <p:sldId id="276" r:id="rId18"/>
    <p:sldId id="279" r:id="rId19"/>
    <p:sldId id="280" r:id="rId20"/>
    <p:sldId id="277" r:id="rId21"/>
    <p:sldId id="272" r:id="rId22"/>
    <p:sldId id="278" r:id="rId2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E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3"/>
  </p:normalViewPr>
  <p:slideViewPr>
    <p:cSldViewPr snapToGrid="0" snapToObjects="1">
      <p:cViewPr varScale="1">
        <p:scale>
          <a:sx n="120" d="100"/>
          <a:sy n="120" d="100"/>
        </p:scale>
        <p:origin x="200" y="7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318AD6-CF01-314D-AC16-8A5DEA9647D8}" type="datetimeFigureOut">
              <a:rPr lang="en-US" smtClean="0"/>
              <a:t>1/30/19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9CD04-4E53-FD4A-B2E5-D6BE390A55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427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115E1-38CD-5943-A6F0-551CF7FBC4CF}" type="slidenum">
              <a:rPr lang="en-US"/>
              <a:pPr/>
              <a:t>4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88B020-F50A-9846-AF15-C8A4071E9786}" type="slidenum">
              <a:rPr lang="en-US"/>
              <a:pPr/>
              <a:t>15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DCAD68-EAD8-3643-A0B9-1049B8C6F19E}" type="slidenum">
              <a:rPr lang="en-US"/>
              <a:pPr/>
              <a:t>16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DCAD68-EAD8-3643-A0B9-1049B8C6F19E}" type="slidenum">
              <a:rPr lang="en-US"/>
              <a:pPr/>
              <a:t>17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3293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Started in 2010 – Uni of Mary Washington, Virginia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79CD04-4E53-FD4A-B2E5-D6BE390A559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162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048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115E1-38CD-5943-A6F0-551CF7FBC4CF}" type="slidenum">
              <a:rPr lang="en-US"/>
              <a:pPr/>
              <a:t>5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7AB033-2E25-874E-9C73-4D39007063E9}" type="slidenum">
              <a:rPr lang="en-US"/>
              <a:pPr/>
              <a:t>7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9E9552-0594-A443-BC6A-55C843703130}" type="slidenum">
              <a:rPr lang="en-US"/>
              <a:pPr/>
              <a:t>9</a:t>
            </a:fld>
            <a:endParaRPr lang="en-US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670FD5-82CA-A348-A039-96D78E5F2BB6}" type="slidenum">
              <a:rPr lang="en-US"/>
              <a:pPr/>
              <a:t>10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D9860-9922-EF44-8ED5-8BD8A01910A0}" type="slidenum">
              <a:rPr lang="en-US"/>
              <a:pPr/>
              <a:t>11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B5CAF4-F99A-7040-A510-1E85276B6973}" type="slidenum">
              <a:rPr lang="en-US"/>
              <a:pPr/>
              <a:t>12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42BE64-4D45-0A44-9E18-248411EA63E5}" type="slidenum">
              <a:rPr lang="en-US"/>
              <a:pPr/>
              <a:t>13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5E5164-C083-E34D-8982-7888B1BAD35B}" type="slidenum">
              <a:rPr lang="en-US"/>
              <a:pPr/>
              <a:t>14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34900" y="2314324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94" y="765324"/>
            <a:ext cx="8245162" cy="1106260"/>
          </a:xfrm>
          <a:effectLst/>
        </p:spPr>
        <p:txBody>
          <a:bodyPr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5895" y="1871584"/>
            <a:ext cx="8245160" cy="442741"/>
          </a:xfrm>
        </p:spPr>
        <p:txBody>
          <a:bodyPr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04463" y="4467103"/>
            <a:ext cx="2133600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5894" y="4463859"/>
            <a:ext cx="5187908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62330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900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54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449794"/>
            <a:ext cx="2180113" cy="4362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506795"/>
            <a:ext cx="1503123" cy="388730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506795"/>
            <a:ext cx="5922209" cy="3887305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4467103"/>
            <a:ext cx="996106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4463859"/>
            <a:ext cx="5922209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4467103"/>
            <a:ext cx="873146" cy="273844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97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171450"/>
            <a:ext cx="8591550" cy="8001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973836"/>
            <a:ext cx="8595360" cy="370332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895" y="1635373"/>
            <a:ext cx="8272211" cy="27587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89381" cy="273844"/>
          </a:xfrm>
        </p:spPr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56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3856481"/>
            <a:ext cx="8468145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2282933"/>
            <a:ext cx="8272211" cy="1123130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3406063"/>
            <a:ext cx="8272211" cy="45041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43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5895" y="1671003"/>
            <a:ext cx="4066793" cy="272478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313" y="1671003"/>
            <a:ext cx="4066794" cy="272478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02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415" y="1688169"/>
            <a:ext cx="3815306" cy="402004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896" y="2194540"/>
            <a:ext cx="4044825" cy="22012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2802" y="1688169"/>
            <a:ext cx="3815305" cy="415030"/>
          </a:xfrm>
        </p:spPr>
        <p:txBody>
          <a:bodyPr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194540"/>
            <a:ext cx="4044825" cy="22012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10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30512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31921" y="547244"/>
            <a:ext cx="8272212" cy="74124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2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7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3856480"/>
            <a:ext cx="8473650" cy="9560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3946722"/>
            <a:ext cx="3682084" cy="517136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450900"/>
            <a:ext cx="8469630" cy="31536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3946723"/>
            <a:ext cx="4402490" cy="517136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80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520042"/>
            <a:ext cx="8272212" cy="425054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449794"/>
            <a:ext cx="8468144" cy="266793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3945096"/>
            <a:ext cx="8272213" cy="449003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08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5894" y="528843"/>
            <a:ext cx="8272212" cy="8921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4" y="1752002"/>
            <a:ext cx="8272212" cy="2642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04464" y="4467103"/>
            <a:ext cx="21335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1/30/19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5894" y="4463859"/>
            <a:ext cx="518790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8725" y="4467103"/>
            <a:ext cx="78938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8019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2" r:id="rId1"/>
    <p:sldLayoutId id="2147484633" r:id="rId2"/>
    <p:sldLayoutId id="2147484634" r:id="rId3"/>
    <p:sldLayoutId id="2147484635" r:id="rId4"/>
    <p:sldLayoutId id="2147484636" r:id="rId5"/>
    <p:sldLayoutId id="2147484637" r:id="rId6"/>
    <p:sldLayoutId id="2147484638" r:id="rId7"/>
    <p:sldLayoutId id="2147484639" r:id="rId8"/>
    <p:sldLayoutId id="2147484640" r:id="rId9"/>
    <p:sldLayoutId id="2147484641" r:id="rId10"/>
    <p:sldLayoutId id="2147484642" r:id="rId11"/>
    <p:sldLayoutId id="2147484643" r:id="rId12"/>
  </p:sldLayoutIdLst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182162-B517-4B41-B039-339F87FAE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906" y="754379"/>
            <a:ext cx="4824235" cy="3603769"/>
          </a:xfrm>
        </p:spPr>
        <p:txBody>
          <a:bodyPr anchor="ctr">
            <a:normAutofit/>
          </a:bodyPr>
          <a:lstStyle/>
          <a:p>
            <a:r>
              <a:rPr lang="en-US" sz="4500" dirty="0">
                <a:solidFill>
                  <a:schemeClr val="tx2"/>
                </a:solidFill>
              </a:rPr>
              <a:t>The NEW WEB literacy:</a:t>
            </a:r>
            <a:br>
              <a:rPr lang="en-US" sz="4500" dirty="0">
                <a:solidFill>
                  <a:schemeClr val="tx2"/>
                </a:solidFill>
              </a:rPr>
            </a:br>
            <a:br>
              <a:rPr lang="en-US" sz="4500" dirty="0">
                <a:solidFill>
                  <a:schemeClr val="tx2"/>
                </a:solidFill>
              </a:rPr>
            </a:br>
            <a:r>
              <a:rPr lang="en-US" sz="4500" dirty="0">
                <a:solidFill>
                  <a:schemeClr val="tx2"/>
                </a:solidFill>
              </a:rPr>
              <a:t>PART </a:t>
            </a:r>
            <a:r>
              <a:rPr lang="en-US" sz="4500" dirty="0" err="1">
                <a:solidFill>
                  <a:schemeClr val="tx2"/>
                </a:solidFill>
              </a:rPr>
              <a:t>i</a:t>
            </a:r>
            <a:endParaRPr lang="en-US" sz="4500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B5AD54-1E68-4239-A6AF-FE0F49BB8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2900"/>
            <a:ext cx="2777490" cy="445002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59043" y="757047"/>
            <a:ext cx="2308756" cy="3601101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</a:rPr>
              <a:t>David Millard </a:t>
            </a:r>
          </a:p>
          <a:p>
            <a:pPr algn="ctr"/>
            <a:r>
              <a:rPr lang="en-US" sz="1400" i="1" dirty="0" err="1">
                <a:solidFill>
                  <a:srgbClr val="FFFFFF"/>
                </a:solidFill>
              </a:rPr>
              <a:t>dem@soton.ac.uk</a:t>
            </a:r>
            <a:endParaRPr lang="en-US" sz="1400" i="1" dirty="0">
              <a:solidFill>
                <a:srgbClr val="FFFFFF"/>
              </a:solidFill>
            </a:endParaRPr>
          </a:p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59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9"/>
          <p:cNvSpPr>
            <a:spLocks noGrp="1" noChangeArrowheads="1"/>
          </p:cNvSpPr>
          <p:nvPr>
            <p:ph sz="quarter" idx="13"/>
          </p:nvPr>
        </p:nvSpPr>
        <p:spPr>
          <a:xfrm>
            <a:off x="2684720" y="4475663"/>
            <a:ext cx="6172200" cy="53697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r">
              <a:buFontTx/>
              <a:buNone/>
            </a:pPr>
            <a:r>
              <a:rPr lang="en-GB" sz="1200" dirty="0">
                <a:solidFill>
                  <a:srgbClr val="D48D6C"/>
                </a:solidFill>
              </a:rPr>
              <a:t>The Information-Age </a:t>
            </a:r>
            <a:r>
              <a:rPr lang="en-GB" sz="1200" dirty="0" err="1">
                <a:solidFill>
                  <a:srgbClr val="D48D6C"/>
                </a:solidFill>
              </a:rPr>
              <a:t>Mindset</a:t>
            </a:r>
            <a:r>
              <a:rPr lang="en-GB" sz="1200" dirty="0">
                <a:solidFill>
                  <a:srgbClr val="D48D6C"/>
                </a:solidFill>
              </a:rPr>
              <a:t>, </a:t>
            </a:r>
          </a:p>
          <a:p>
            <a:pPr algn="r">
              <a:buFontTx/>
              <a:buNone/>
            </a:pPr>
            <a:r>
              <a:rPr lang="en-GB" sz="1200" dirty="0">
                <a:solidFill>
                  <a:srgbClr val="D48D6C"/>
                </a:solidFill>
              </a:rPr>
              <a:t>Jason L. </a:t>
            </a:r>
            <a:r>
              <a:rPr lang="en-GB" sz="1200" dirty="0" err="1">
                <a:solidFill>
                  <a:srgbClr val="D48D6C"/>
                </a:solidFill>
              </a:rPr>
              <a:t>Frand</a:t>
            </a:r>
            <a:r>
              <a:rPr lang="en-GB" sz="1200" dirty="0">
                <a:solidFill>
                  <a:srgbClr val="D48D6C"/>
                </a:solidFill>
              </a:rPr>
              <a:t>, </a:t>
            </a:r>
            <a:r>
              <a:rPr lang="en-GB" sz="1200" dirty="0" err="1">
                <a:solidFill>
                  <a:srgbClr val="D48D6C"/>
                </a:solidFill>
              </a:rPr>
              <a:t>Educause</a:t>
            </a:r>
            <a:r>
              <a:rPr lang="en-GB" sz="1200" dirty="0">
                <a:solidFill>
                  <a:srgbClr val="D48D6C"/>
                </a:solidFill>
              </a:rPr>
              <a:t> Review Sept/Oct 2000</a:t>
            </a:r>
            <a:endParaRPr lang="en-US" sz="1200" dirty="0">
              <a:solidFill>
                <a:srgbClr val="D48D6C"/>
              </a:solidFill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485900" y="553819"/>
            <a:ext cx="26860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dirty="0">
                <a:solidFill>
                  <a:srgbClr val="4D4D4D"/>
                </a:solidFill>
              </a:rPr>
              <a:t>computers aren’t technology</a:t>
            </a:r>
            <a:endParaRPr lang="en-US" sz="2400" dirty="0">
              <a:solidFill>
                <a:srgbClr val="4D4D4D"/>
              </a:solidFill>
            </a:endParaRP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4857750" y="857250"/>
            <a:ext cx="26289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>
                <a:solidFill>
                  <a:srgbClr val="4D4D4D"/>
                </a:solidFill>
              </a:rPr>
              <a:t>reality no-longer real</a:t>
            </a:r>
            <a:endParaRPr lang="en-US" sz="2100">
              <a:solidFill>
                <a:srgbClr val="4D4D4D"/>
              </a:solidFill>
            </a:endParaRP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2114550" y="2914650"/>
            <a:ext cx="19431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>
                <a:solidFill>
                  <a:srgbClr val="4D4D4D"/>
                </a:solidFill>
              </a:rPr>
              <a:t>internet better than TV</a:t>
            </a:r>
            <a:endParaRPr lang="en-US" sz="1350" dirty="0">
              <a:solidFill>
                <a:srgbClr val="4D4D4D"/>
              </a:solidFill>
            </a:endParaRP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1684595" y="3888574"/>
            <a:ext cx="20002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dirty="0" err="1">
                <a:solidFill>
                  <a:srgbClr val="4D4D4D"/>
                </a:solidFill>
              </a:rPr>
              <a:t>nintendo</a:t>
            </a:r>
            <a:r>
              <a:rPr lang="en-GB" dirty="0">
                <a:solidFill>
                  <a:srgbClr val="4D4D4D"/>
                </a:solidFill>
              </a:rPr>
              <a:t> over logic</a:t>
            </a:r>
            <a:endParaRPr lang="en-US" dirty="0">
              <a:solidFill>
                <a:srgbClr val="4D4D4D"/>
              </a:solidFill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286250" y="2400300"/>
            <a:ext cx="3429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4D4D4D"/>
                </a:solidFill>
              </a:rPr>
              <a:t>multitasking way of life</a:t>
            </a:r>
            <a:endParaRPr lang="en-US">
              <a:solidFill>
                <a:srgbClr val="4D4D4D"/>
              </a:solidFill>
            </a:endParaRP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2571750" y="1764812"/>
            <a:ext cx="3429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>
                <a:solidFill>
                  <a:srgbClr val="4D4D4D"/>
                </a:solidFill>
              </a:rPr>
              <a:t>typing rather than handwriting</a:t>
            </a:r>
            <a:endParaRPr lang="en-US">
              <a:solidFill>
                <a:srgbClr val="4D4D4D"/>
              </a:solidFill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286250" y="3486150"/>
            <a:ext cx="3429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>
                <a:solidFill>
                  <a:srgbClr val="4D4D4D"/>
                </a:solidFill>
              </a:rPr>
              <a:t>staying connected</a:t>
            </a:r>
            <a:endParaRPr lang="en-US" sz="2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86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1543050" y="391510"/>
            <a:ext cx="2971800" cy="3780440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en-GB" sz="1500" b="1" dirty="0"/>
          </a:p>
          <a:p>
            <a:pPr algn="r"/>
            <a:endParaRPr lang="en-GB" sz="135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2673350" y="4415366"/>
            <a:ext cx="6172200" cy="65127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r">
              <a:lnSpc>
                <a:spcPct val="90000"/>
              </a:lnSpc>
              <a:buFontTx/>
              <a:buNone/>
            </a:pPr>
            <a:endParaRPr lang="en-US" sz="1200" dirty="0">
              <a:solidFill>
                <a:schemeClr val="bg2"/>
              </a:solidFill>
            </a:endParaRPr>
          </a:p>
          <a:p>
            <a:pPr algn="r">
              <a:lnSpc>
                <a:spcPct val="90000"/>
              </a:lnSpc>
              <a:buFontTx/>
              <a:buNone/>
            </a:pPr>
            <a:r>
              <a:rPr lang="en-US" sz="1200" dirty="0">
                <a:solidFill>
                  <a:srgbClr val="D48D6C"/>
                </a:solidFill>
              </a:rPr>
              <a:t>Digital Natives, Digital Immigrants</a:t>
            </a:r>
          </a:p>
          <a:p>
            <a:pPr algn="r">
              <a:lnSpc>
                <a:spcPct val="90000"/>
              </a:lnSpc>
              <a:buFontTx/>
              <a:buNone/>
            </a:pPr>
            <a:r>
              <a:rPr lang="en-US" sz="1200" dirty="0">
                <a:solidFill>
                  <a:srgbClr val="D48D6C"/>
                </a:solidFill>
              </a:rPr>
              <a:t>Marc </a:t>
            </a:r>
            <a:r>
              <a:rPr lang="en-US" sz="1200" dirty="0" err="1">
                <a:solidFill>
                  <a:srgbClr val="D48D6C"/>
                </a:solidFill>
              </a:rPr>
              <a:t>Prensky</a:t>
            </a:r>
            <a:r>
              <a:rPr lang="en-US" sz="1200" dirty="0">
                <a:solidFill>
                  <a:srgbClr val="D48D6C"/>
                </a:solidFill>
              </a:rPr>
              <a:t>, On the Horizon (NCB University Press, Vol. 9 No. 5, October 2001)</a:t>
            </a:r>
          </a:p>
        </p:txBody>
      </p:sp>
      <p:sp>
        <p:nvSpPr>
          <p:cNvPr id="13329" name="Rectangle 17"/>
          <p:cNvSpPr>
            <a:spLocks noChangeArrowheads="1"/>
          </p:cNvSpPr>
          <p:nvPr/>
        </p:nvSpPr>
        <p:spPr bwMode="auto">
          <a:xfrm>
            <a:off x="4637363" y="401284"/>
            <a:ext cx="3077887" cy="3770665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350" dirty="0"/>
          </a:p>
          <a:p>
            <a:endParaRPr lang="en-GB" sz="135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dirty="0"/>
          </a:p>
          <a:p>
            <a:endParaRPr lang="en-GB" sz="1200" i="1" dirty="0"/>
          </a:p>
          <a:p>
            <a:endParaRPr lang="en-GB" sz="1200" i="1" dirty="0"/>
          </a:p>
          <a:p>
            <a:endParaRPr lang="en-GB" sz="1200" i="1" dirty="0"/>
          </a:p>
          <a:p>
            <a:endParaRPr lang="en-GB" sz="1200" i="1" dirty="0"/>
          </a:p>
          <a:p>
            <a:endParaRPr lang="en-GB" sz="1200" i="1" dirty="0"/>
          </a:p>
          <a:p>
            <a:endParaRPr lang="en-GB" sz="1200" i="1" dirty="0"/>
          </a:p>
          <a:p>
            <a:endParaRPr lang="en-GB" sz="1350" i="1" dirty="0"/>
          </a:p>
          <a:p>
            <a:endParaRPr lang="en-US" sz="1350" dirty="0"/>
          </a:p>
        </p:txBody>
      </p:sp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3314700" y="1200150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Passive           Active</a:t>
            </a:r>
            <a:endParaRPr lang="en-US" sz="1350" dirty="0"/>
          </a:p>
        </p:txBody>
      </p:sp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257550" y="1543050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Serious           Fun   </a:t>
            </a:r>
            <a:endParaRPr lang="en-US" sz="1350" dirty="0"/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3604436" y="1897631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Ordered          Random Access  </a:t>
            </a:r>
            <a:endParaRPr lang="en-US" sz="1350" dirty="0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3257550" y="2228850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Prolonged           Instant   </a:t>
            </a:r>
            <a:endParaRPr lang="en-US" sz="1350" dirty="0"/>
          </a:p>
        </p:txBody>
      </p: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3543300" y="2571750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Focused           Multi-tasking   </a:t>
            </a:r>
            <a:endParaRPr lang="en-US" sz="1350" dirty="0"/>
          </a:p>
        </p:txBody>
      </p:sp>
      <p:sp>
        <p:nvSpPr>
          <p:cNvPr id="13336" name="Text Box 24"/>
          <p:cNvSpPr txBox="1">
            <a:spLocks noChangeArrowheads="1"/>
          </p:cNvSpPr>
          <p:nvPr/>
        </p:nvSpPr>
        <p:spPr bwMode="auto">
          <a:xfrm>
            <a:off x="3429000" y="2914650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Individual           Networked   </a:t>
            </a:r>
            <a:endParaRPr lang="en-US" sz="1350" dirty="0"/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3143250" y="3257550"/>
            <a:ext cx="2514600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Education           Life   </a:t>
            </a:r>
            <a:endParaRPr lang="en-US" sz="1350" dirty="0"/>
          </a:p>
        </p:txBody>
      </p:sp>
      <p:sp>
        <p:nvSpPr>
          <p:cNvPr id="5" name="Rectangle 4"/>
          <p:cNvSpPr/>
          <p:nvPr/>
        </p:nvSpPr>
        <p:spPr>
          <a:xfrm>
            <a:off x="2731655" y="470120"/>
            <a:ext cx="171874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1500" b="1" dirty="0">
                <a:solidFill>
                  <a:srgbClr val="2E2224"/>
                </a:solidFill>
              </a:rPr>
              <a:t>Digital Immigrants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35070" y="470120"/>
            <a:ext cx="138050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GB" sz="1500" b="1" dirty="0">
                <a:solidFill>
                  <a:srgbClr val="2E2224"/>
                </a:solidFill>
              </a:rPr>
              <a:t>Digital Natives</a:t>
            </a:r>
          </a:p>
        </p:txBody>
      </p:sp>
      <p:sp>
        <p:nvSpPr>
          <p:cNvPr id="6" name="Right Triangle 5"/>
          <p:cNvSpPr/>
          <p:nvPr/>
        </p:nvSpPr>
        <p:spPr>
          <a:xfrm>
            <a:off x="1543049" y="391508"/>
            <a:ext cx="2260601" cy="3780441"/>
          </a:xfrm>
          <a:prstGeom prst="rtTriangle">
            <a:avLst/>
          </a:prstGeom>
          <a:solidFill>
            <a:schemeClr val="accent6">
              <a:lumMod val="75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Picture 3" descr="professor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000" y="806450"/>
            <a:ext cx="2964231" cy="3845248"/>
          </a:xfrm>
          <a:prstGeom prst="rect">
            <a:avLst/>
          </a:prstGeom>
        </p:spPr>
      </p:pic>
      <p:sp>
        <p:nvSpPr>
          <p:cNvPr id="21" name="Right Triangle 20"/>
          <p:cNvSpPr/>
          <p:nvPr/>
        </p:nvSpPr>
        <p:spPr>
          <a:xfrm flipH="1">
            <a:off x="5518412" y="401284"/>
            <a:ext cx="2204669" cy="3770666"/>
          </a:xfrm>
          <a:prstGeom prst="rtTriangle">
            <a:avLst/>
          </a:prstGeom>
          <a:solidFill>
            <a:schemeClr val="accent6">
              <a:lumMod val="75000"/>
              <a:alpha val="2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 descr="am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8413" y="709584"/>
            <a:ext cx="2425700" cy="403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1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1" grpId="0"/>
      <p:bldP spid="13332" grpId="0"/>
      <p:bldP spid="13333" grpId="0"/>
      <p:bldP spid="13334" grpId="0"/>
      <p:bldP spid="13335" grpId="0"/>
      <p:bldP spid="13336" grpId="0"/>
      <p:bldP spid="133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15479"/>
            <a:ext cx="6305550" cy="857250"/>
          </a:xfrm>
        </p:spPr>
        <p:txBody>
          <a:bodyPr/>
          <a:lstStyle/>
          <a:p>
            <a:r>
              <a:rPr lang="en-GB" dirty="0"/>
              <a:t>Virtual Learning Environments</a:t>
            </a:r>
            <a:endParaRPr lang="en-US" dirty="0"/>
          </a:p>
        </p:txBody>
      </p:sp>
      <p:pic>
        <p:nvPicPr>
          <p:cNvPr id="14341" name="Picture 5" descr="einste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7049386" y="4694274"/>
            <a:ext cx="193161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http://</a:t>
            </a:r>
            <a:r>
              <a:rPr lang="en-US" sz="1400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generator.kitt.net</a:t>
            </a:r>
            <a:r>
              <a:rPr lang="en-US" sz="14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369492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2288362" y="404039"/>
            <a:ext cx="6229350" cy="704850"/>
          </a:xfrm>
        </p:spPr>
        <p:txBody>
          <a:bodyPr/>
          <a:lstStyle/>
          <a:p>
            <a:r>
              <a:rPr lang="en-GB" dirty="0"/>
              <a:t>Future Learning Environments?</a:t>
            </a:r>
            <a:endParaRPr lang="en-US" dirty="0"/>
          </a:p>
        </p:txBody>
      </p:sp>
      <p:pic>
        <p:nvPicPr>
          <p:cNvPr id="15365" name="Picture 5" descr="Wilson_future_PLE_200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670" y="1534886"/>
            <a:ext cx="4521570" cy="34360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5571460" y="1651844"/>
            <a:ext cx="3128409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accent1"/>
                </a:solidFill>
              </a:rPr>
              <a:t>Scott Wilson, Future VLE (Personal Blog), Jan 2005</a:t>
            </a:r>
          </a:p>
          <a:p>
            <a:pPr algn="r"/>
            <a:endParaRPr lang="en-US" dirty="0">
              <a:solidFill>
                <a:srgbClr val="D48D6C"/>
              </a:solidFill>
            </a:endParaRPr>
          </a:p>
          <a:p>
            <a:pPr algn="r"/>
            <a:r>
              <a:rPr lang="en-US" dirty="0">
                <a:solidFill>
                  <a:srgbClr val="D48D6C"/>
                </a:solidFill>
              </a:rPr>
              <a:t>http://</a:t>
            </a:r>
            <a:r>
              <a:rPr lang="en-US" dirty="0" err="1">
                <a:solidFill>
                  <a:srgbClr val="D48D6C"/>
                </a:solidFill>
              </a:rPr>
              <a:t>www.cetis.ac.uk</a:t>
            </a:r>
            <a:r>
              <a:rPr lang="en-US" dirty="0">
                <a:solidFill>
                  <a:srgbClr val="D48D6C"/>
                </a:solidFill>
              </a:rPr>
              <a:t>/members/</a:t>
            </a:r>
            <a:r>
              <a:rPr lang="en-US" dirty="0" err="1">
                <a:solidFill>
                  <a:srgbClr val="D48D6C"/>
                </a:solidFill>
              </a:rPr>
              <a:t>scott</a:t>
            </a:r>
            <a:r>
              <a:rPr lang="en-US" dirty="0">
                <a:solidFill>
                  <a:srgbClr val="D48D6C"/>
                </a:solidFill>
              </a:rPr>
              <a:t>/</a:t>
            </a:r>
            <a:r>
              <a:rPr lang="en-US" dirty="0" err="1">
                <a:solidFill>
                  <a:srgbClr val="D48D6C"/>
                </a:solidFill>
              </a:rPr>
              <a:t>blogview?entry</a:t>
            </a:r>
            <a:r>
              <a:rPr lang="en-US" dirty="0">
                <a:solidFill>
                  <a:srgbClr val="D48D6C"/>
                </a:solidFill>
              </a:rPr>
              <a:t>=20050125170206</a:t>
            </a:r>
          </a:p>
        </p:txBody>
      </p:sp>
    </p:spTree>
    <p:extLst>
      <p:ext uri="{BB962C8B-B14F-4D97-AF65-F5344CB8AC3E}">
        <p14:creationId xmlns:p14="http://schemas.microsoft.com/office/powerpoint/2010/main" val="661962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978196" y="1497721"/>
            <a:ext cx="2971800" cy="558404"/>
          </a:xfrm>
        </p:spPr>
        <p:txBody>
          <a:bodyPr>
            <a:normAutofit/>
          </a:bodyPr>
          <a:lstStyle/>
          <a:p>
            <a:pPr algn="ctr"/>
            <a:r>
              <a:rPr lang="en-GB" dirty="0">
                <a:solidFill>
                  <a:schemeClr val="accent1"/>
                </a:solidFill>
              </a:rPr>
              <a:t>Colloquia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7414" name="Picture 6" descr="1peopl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8196" y="2061691"/>
            <a:ext cx="2971800" cy="22943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1121966" y="4620226"/>
            <a:ext cx="29113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r" eaLnBrk="1" hangingPunct="1"/>
            <a:r>
              <a:rPr lang="en-US" sz="900" dirty="0">
                <a:solidFill>
                  <a:srgbClr val="D48D6C"/>
                </a:solidFill>
              </a:rPr>
              <a:t>Oleg </a:t>
            </a:r>
            <a:r>
              <a:rPr lang="en-US" sz="900" dirty="0" err="1">
                <a:solidFill>
                  <a:srgbClr val="D48D6C"/>
                </a:solidFill>
              </a:rPr>
              <a:t>Lieber</a:t>
            </a:r>
            <a:r>
              <a:rPr lang="en-US" sz="900" dirty="0">
                <a:solidFill>
                  <a:srgbClr val="D48D6C"/>
                </a:solidFill>
              </a:rPr>
              <a:t>, Colloquia - a Conversation Manager, </a:t>
            </a:r>
          </a:p>
          <a:p>
            <a:pPr algn="r" eaLnBrk="1" hangingPunct="1"/>
            <a:r>
              <a:rPr lang="en-US" sz="900" i="1" dirty="0">
                <a:solidFill>
                  <a:srgbClr val="D48D6C"/>
                </a:solidFill>
              </a:rPr>
              <a:t>Campus Wide Information Systems</a:t>
            </a:r>
            <a:r>
              <a:rPr lang="en-US" sz="900" dirty="0">
                <a:solidFill>
                  <a:srgbClr val="D48D6C"/>
                </a:solidFill>
              </a:rPr>
              <a:t>, 17(2), </a:t>
            </a:r>
            <a:r>
              <a:rPr lang="en-US" sz="900" dirty="0" err="1">
                <a:solidFill>
                  <a:srgbClr val="D48D6C"/>
                </a:solidFill>
              </a:rPr>
              <a:t>pp</a:t>
            </a:r>
            <a:r>
              <a:rPr lang="en-US" sz="900" dirty="0">
                <a:solidFill>
                  <a:srgbClr val="D48D6C"/>
                </a:solidFill>
              </a:rPr>
              <a:t> 56-62, 2000</a:t>
            </a:r>
            <a:r>
              <a:rPr lang="en-US" sz="750" dirty="0">
                <a:solidFill>
                  <a:srgbClr val="D48D6C"/>
                </a:solidFill>
              </a:rPr>
              <a:t> </a:t>
            </a:r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5155544" y="4449535"/>
            <a:ext cx="286649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r" eaLnBrk="1" hangingPunct="1"/>
            <a:r>
              <a:rPr lang="en-US" sz="900" dirty="0">
                <a:solidFill>
                  <a:srgbClr val="D48D6C"/>
                </a:solidFill>
              </a:rPr>
              <a:t>University of Bolton</a:t>
            </a:r>
          </a:p>
          <a:p>
            <a:pPr algn="r" eaLnBrk="1" hangingPunct="1"/>
            <a:r>
              <a:rPr lang="en-US" sz="900" dirty="0">
                <a:solidFill>
                  <a:srgbClr val="D48D6C"/>
                </a:solidFill>
              </a:rPr>
              <a:t>Phillip Beauvoir, Mark Johnson, Oleg Liber, </a:t>
            </a:r>
          </a:p>
          <a:p>
            <a:pPr algn="r" eaLnBrk="1" hangingPunct="1"/>
            <a:r>
              <a:rPr lang="en-US" sz="900" dirty="0">
                <a:solidFill>
                  <a:srgbClr val="D48D6C"/>
                </a:solidFill>
              </a:rPr>
              <a:t>Colin Milligan, Paul </a:t>
            </a:r>
            <a:r>
              <a:rPr lang="en-US" sz="900" dirty="0" err="1">
                <a:solidFill>
                  <a:srgbClr val="D48D6C"/>
                </a:solidFill>
              </a:rPr>
              <a:t>Sharples</a:t>
            </a:r>
            <a:r>
              <a:rPr lang="en-US" sz="900" dirty="0">
                <a:solidFill>
                  <a:srgbClr val="D48D6C"/>
                </a:solidFill>
              </a:rPr>
              <a:t> and Scott Wilson (2005ish)</a:t>
            </a:r>
          </a:p>
          <a:p>
            <a:pPr algn="r" eaLnBrk="1" hangingPunct="1"/>
            <a:r>
              <a:rPr lang="en-US" sz="900" dirty="0">
                <a:solidFill>
                  <a:srgbClr val="D48D6C"/>
                </a:solidFill>
              </a:rPr>
              <a:t>http://</a:t>
            </a:r>
            <a:r>
              <a:rPr lang="en-US" sz="900" dirty="0" err="1">
                <a:solidFill>
                  <a:srgbClr val="D48D6C"/>
                </a:solidFill>
              </a:rPr>
              <a:t>reload.ces.strath.ac.uk</a:t>
            </a:r>
            <a:r>
              <a:rPr lang="en-US" sz="900" dirty="0">
                <a:solidFill>
                  <a:srgbClr val="D48D6C"/>
                </a:solidFill>
              </a:rPr>
              <a:t>/</a:t>
            </a:r>
            <a:r>
              <a:rPr lang="en-US" sz="900" dirty="0" err="1">
                <a:solidFill>
                  <a:srgbClr val="D48D6C"/>
                </a:solidFill>
              </a:rPr>
              <a:t>plex</a:t>
            </a:r>
            <a:r>
              <a:rPr lang="en-US" sz="900" dirty="0">
                <a:solidFill>
                  <a:srgbClr val="D48D6C"/>
                </a:solidFill>
              </a:rPr>
              <a:t>/</a:t>
            </a:r>
          </a:p>
        </p:txBody>
      </p:sp>
      <p:pic>
        <p:nvPicPr>
          <p:cNvPr id="17418" name="Picture 10" descr="screenshot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8068" y="2056125"/>
            <a:ext cx="3153966" cy="22681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1859101" y="370799"/>
            <a:ext cx="6229350" cy="749300"/>
          </a:xfrm>
          <a:prstGeom prst="rect">
            <a:avLst/>
          </a:prstGeom>
        </p:spPr>
        <p:txBody>
          <a:bodyPr vert="horz" lIns="68580" tIns="34290" rIns="68580" bIns="3429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GB" sz="2400" dirty="0">
                <a:solidFill>
                  <a:schemeClr val="bg1"/>
                </a:solidFill>
              </a:rPr>
              <a:t>PERSONAL LEARNING ENVIRONMENTS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868067" y="1497721"/>
            <a:ext cx="3153965" cy="558404"/>
          </a:xfrm>
          <a:prstGeom prst="rect">
            <a:avLst/>
          </a:prstGeom>
        </p:spPr>
        <p:txBody>
          <a:bodyPr vert="horz" lIns="68580" tIns="34290" rIns="68580" bIns="3429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ctr"/>
            <a:r>
              <a:rPr lang="en-GB" sz="2100" dirty="0">
                <a:solidFill>
                  <a:schemeClr val="accent1"/>
                </a:solidFill>
              </a:rPr>
              <a:t>PLEX</a:t>
            </a:r>
            <a:endParaRPr lang="en-US" sz="2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618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5">
            <a:extLst>
              <a:ext uri="{FF2B5EF4-FFF2-40B4-BE49-F238E27FC236}">
                <a16:creationId xmlns:a16="http://schemas.microsoft.com/office/drawing/2014/main" id="{96496429-DBC7-9743-B605-F2BCBCB16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9250" y="968615"/>
            <a:ext cx="2541000" cy="3413954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en-GB" sz="1500" b="1" dirty="0"/>
          </a:p>
          <a:p>
            <a:pPr algn="r"/>
            <a:endParaRPr lang="en-GB" sz="135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0144412F-A699-544C-9A9B-546C80E48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01950" y="989774"/>
            <a:ext cx="2541000" cy="3413954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en-GB" sz="1500" b="1" dirty="0"/>
          </a:p>
          <a:p>
            <a:pPr algn="r"/>
            <a:endParaRPr lang="en-GB" sz="135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336550" y="968615"/>
            <a:ext cx="2541000" cy="3413954"/>
          </a:xfrm>
          <a:prstGeom prst="rect">
            <a:avLst/>
          </a:prstGeom>
          <a:solidFill>
            <a:schemeClr val="accent2">
              <a:alpha val="25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en-GB" sz="1500" b="1" dirty="0"/>
          </a:p>
          <a:p>
            <a:pPr algn="r"/>
            <a:endParaRPr lang="en-GB" sz="135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350168" y="246578"/>
            <a:ext cx="6443663" cy="6223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But Whose LE is it Anyway?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3580192" y="4456464"/>
            <a:ext cx="52435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r" eaLnBrk="1" hangingPunct="1"/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Die LMS die! You too PLE! </a:t>
            </a:r>
          </a:p>
          <a:p>
            <a:pPr algn="r" eaLnBrk="1" hangingPunct="1"/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Leigh </a:t>
            </a:r>
            <a:r>
              <a:rPr lang="en-US" sz="12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Blackall</a:t>
            </a:r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, Personal Blog, Nov 2005</a:t>
            </a:r>
          </a:p>
          <a:p>
            <a:pPr algn="r" eaLnBrk="1" hangingPunct="1"/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http://</a:t>
            </a:r>
            <a:r>
              <a:rPr lang="en-US" sz="1200" dirty="0" err="1">
                <a:solidFill>
                  <a:schemeClr val="tx2">
                    <a:lumMod val="50000"/>
                    <a:lumOff val="50000"/>
                  </a:schemeClr>
                </a:solidFill>
              </a:rPr>
              <a:t>teachandlearnonline.blogspot.com</a:t>
            </a:r>
            <a:r>
              <a:rPr lang="en-US" sz="12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/</a:t>
            </a:r>
          </a:p>
        </p:txBody>
      </p:sp>
      <p:pic>
        <p:nvPicPr>
          <p:cNvPr id="23557" name="Picture 5" descr="einstein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724" y="1505224"/>
            <a:ext cx="2535825" cy="190187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36550" y="1058181"/>
            <a:ext cx="2590800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 b="1" dirty="0">
                <a:solidFill>
                  <a:schemeClr val="accent1"/>
                </a:solidFill>
              </a:rPr>
              <a:t>VLE</a:t>
            </a:r>
            <a:endParaRPr lang="en-US" sz="2100" b="1" dirty="0">
              <a:solidFill>
                <a:schemeClr val="accent1"/>
              </a:solidFill>
            </a:endParaRPr>
          </a:p>
        </p:txBody>
      </p:sp>
      <p:pic>
        <p:nvPicPr>
          <p:cNvPr id="23559" name="Picture 7" descr="Wilson_future_PLE_200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7550" y="1505223"/>
            <a:ext cx="2552700" cy="192985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3269248" y="1058181"/>
            <a:ext cx="252747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 b="1" dirty="0">
                <a:solidFill>
                  <a:schemeClr val="accent1"/>
                </a:solidFill>
              </a:rPr>
              <a:t>PLE</a:t>
            </a:r>
            <a:endParaRPr lang="en-US" sz="2100" b="1" dirty="0">
              <a:solidFill>
                <a:schemeClr val="accent1"/>
              </a:solidFill>
            </a:endParaRPr>
          </a:p>
        </p:txBody>
      </p:sp>
      <p:sp>
        <p:nvSpPr>
          <p:cNvPr id="23564" name="AutoShape 12"/>
          <p:cNvSpPr>
            <a:spLocks noChangeArrowheads="1"/>
          </p:cNvSpPr>
          <p:nvPr/>
        </p:nvSpPr>
        <p:spPr bwMode="auto">
          <a:xfrm>
            <a:off x="2869199" y="2176066"/>
            <a:ext cx="400050" cy="400050"/>
          </a:xfrm>
          <a:prstGeom prst="rightArrow">
            <a:avLst>
              <a:gd name="adj1" fmla="val 50000"/>
              <a:gd name="adj2" fmla="val 39682"/>
            </a:avLst>
          </a:prstGeom>
          <a:solidFill>
            <a:schemeClr val="tx2">
              <a:lumMod val="50000"/>
              <a:lumOff val="50000"/>
              <a:alpha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sz="1350"/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6886075" y="1058171"/>
            <a:ext cx="123924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 b="1" dirty="0">
                <a:solidFill>
                  <a:schemeClr val="accent1"/>
                </a:solidFill>
              </a:rPr>
              <a:t>Web</a:t>
            </a:r>
            <a:endParaRPr lang="en-US" sz="2100" b="1" dirty="0">
              <a:solidFill>
                <a:schemeClr val="accent1"/>
              </a:solidFill>
            </a:endParaRPr>
          </a:p>
        </p:txBody>
      </p:sp>
      <p:sp>
        <p:nvSpPr>
          <p:cNvPr id="23565" name="AutoShape 13"/>
          <p:cNvSpPr>
            <a:spLocks noChangeArrowheads="1"/>
          </p:cNvSpPr>
          <p:nvPr/>
        </p:nvSpPr>
        <p:spPr bwMode="auto">
          <a:xfrm>
            <a:off x="5796723" y="2176066"/>
            <a:ext cx="405226" cy="400050"/>
          </a:xfrm>
          <a:prstGeom prst="rightArrow">
            <a:avLst>
              <a:gd name="adj1" fmla="val 50000"/>
              <a:gd name="adj2" fmla="val 39682"/>
            </a:avLst>
          </a:prstGeom>
          <a:solidFill>
            <a:schemeClr val="tx2">
              <a:lumMod val="50000"/>
              <a:lumOff val="50000"/>
              <a:alpha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336550" y="3494321"/>
            <a:ext cx="2535825" cy="61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Blackboard,</a:t>
            </a:r>
          </a:p>
          <a:p>
            <a:pPr algn="ctr">
              <a:spcBef>
                <a:spcPct val="50000"/>
              </a:spcBef>
            </a:pPr>
            <a:r>
              <a:rPr lang="en-GB" sz="1350" dirty="0"/>
              <a:t>Moodle</a:t>
            </a:r>
            <a:endParaRPr lang="en-US" sz="1350" dirty="0"/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3827943" y="3494321"/>
            <a:ext cx="1371600" cy="61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/>
              <a:t>Colloquia</a:t>
            </a:r>
          </a:p>
          <a:p>
            <a:pPr algn="ctr">
              <a:spcBef>
                <a:spcPct val="50000"/>
              </a:spcBef>
            </a:pPr>
            <a:r>
              <a:rPr lang="en-GB" sz="1350" dirty="0"/>
              <a:t>PLEX,  </a:t>
            </a:r>
            <a:r>
              <a:rPr lang="en-GB" sz="1350" dirty="0" err="1"/>
              <a:t>Elgg</a:t>
            </a:r>
            <a:endParaRPr lang="en-US" sz="1350" dirty="0"/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6368943" y="3487709"/>
            <a:ext cx="2327168" cy="611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350" dirty="0" err="1"/>
              <a:t>NetVibes</a:t>
            </a:r>
            <a:r>
              <a:rPr lang="en-GB" sz="1350" dirty="0"/>
              <a:t>, Wikipedia</a:t>
            </a:r>
          </a:p>
          <a:p>
            <a:pPr algn="ctr">
              <a:spcBef>
                <a:spcPct val="50000"/>
              </a:spcBef>
            </a:pPr>
            <a:r>
              <a:rPr lang="en-GB" sz="1350" dirty="0"/>
              <a:t>YouTube,  </a:t>
            </a:r>
            <a:r>
              <a:rPr lang="en-GB" sz="1350" dirty="0" err="1"/>
              <a:t>Del.icio.us</a:t>
            </a:r>
            <a:endParaRPr lang="en-US" sz="1350" dirty="0"/>
          </a:p>
        </p:txBody>
      </p:sp>
      <p:pic>
        <p:nvPicPr>
          <p:cNvPr id="5" name="Picture 4" descr="browsers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685" y="1505223"/>
            <a:ext cx="1986029" cy="1915099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74194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>
            <a:extLst>
              <a:ext uri="{FF2B5EF4-FFF2-40B4-BE49-F238E27FC236}">
                <a16:creationId xmlns:a16="http://schemas.microsoft.com/office/drawing/2014/main" id="{9EEE3106-9911-7D4D-A575-77BBB76DB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36596"/>
            <a:ext cx="9144000" cy="3413954"/>
          </a:xfrm>
          <a:prstGeom prst="rect">
            <a:avLst/>
          </a:prstGeom>
          <a:solidFill>
            <a:schemeClr val="accent2">
              <a:alpha val="12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en-GB" sz="1500" b="1" dirty="0"/>
          </a:p>
          <a:p>
            <a:pPr algn="r"/>
            <a:endParaRPr lang="en-GB" sz="135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1957" y="490094"/>
            <a:ext cx="5644413" cy="450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4548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>
            <a:extLst>
              <a:ext uri="{FF2B5EF4-FFF2-40B4-BE49-F238E27FC236}">
                <a16:creationId xmlns:a16="http://schemas.microsoft.com/office/drawing/2014/main" id="{9EEE3106-9911-7D4D-A575-77BBB76DB6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36596"/>
            <a:ext cx="9144000" cy="3413954"/>
          </a:xfrm>
          <a:prstGeom prst="rect">
            <a:avLst/>
          </a:prstGeom>
          <a:solidFill>
            <a:schemeClr val="accent2">
              <a:alpha val="12000"/>
            </a:schemeClr>
          </a:solidFill>
          <a:ln w="254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en-GB" sz="1500" b="1" dirty="0"/>
          </a:p>
          <a:p>
            <a:pPr algn="r"/>
            <a:endParaRPr lang="en-GB" sz="135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200" i="1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  <a:p>
            <a:pPr algn="r"/>
            <a:endParaRPr lang="en-GB" sz="1350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81957" y="490094"/>
            <a:ext cx="5644413" cy="4506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" name="Picture 3" descr="Edupunk.png">
            <a:extLst>
              <a:ext uri="{FF2B5EF4-FFF2-40B4-BE49-F238E27FC236}">
                <a16:creationId xmlns:a16="http://schemas.microsoft.com/office/drawing/2014/main" id="{57772B73-81FC-3A46-8420-A3A70DAAA2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9314" y="2253454"/>
            <a:ext cx="2057056" cy="27435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74DFC7B-55D4-5B4D-B2AF-92A0B72DA767}"/>
              </a:ext>
            </a:extLst>
          </p:cNvPr>
          <p:cNvSpPr/>
          <p:nvPr/>
        </p:nvSpPr>
        <p:spPr>
          <a:xfrm>
            <a:off x="6811109" y="3599778"/>
            <a:ext cx="7152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900" dirty="0">
                <a:solidFill>
                  <a:schemeClr val="bg2"/>
                </a:solidFill>
              </a:rPr>
              <a:t>Jim Groom</a:t>
            </a:r>
          </a:p>
        </p:txBody>
      </p:sp>
    </p:spTree>
    <p:extLst>
      <p:ext uri="{BB962C8B-B14F-4D97-AF65-F5344CB8AC3E}">
        <p14:creationId xmlns:p14="http://schemas.microsoft.com/office/powerpoint/2010/main" val="17705896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F465C6-B8F7-854D-BEFD-F8F71EE779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680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98BBCD-5732-1B43-A08E-FC6DE340E3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3955" y="1919712"/>
            <a:ext cx="4444408" cy="24999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3C9AF9-F45F-8449-8F46-1E226C7F764A}"/>
              </a:ext>
            </a:extLst>
          </p:cNvPr>
          <p:cNvSpPr txBox="1"/>
          <p:nvPr/>
        </p:nvSpPr>
        <p:spPr>
          <a:xfrm>
            <a:off x="250575" y="3169702"/>
            <a:ext cx="29338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 err="1">
                <a:solidFill>
                  <a:schemeClr val="accent1"/>
                </a:solidFill>
              </a:rPr>
              <a:t>cMOOC</a:t>
            </a:r>
            <a:endParaRPr lang="en-US" sz="6000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01F85-E1C4-124A-9E0D-5ADECF6BAB98}"/>
              </a:ext>
            </a:extLst>
          </p:cNvPr>
          <p:cNvSpPr txBox="1"/>
          <p:nvPr/>
        </p:nvSpPr>
        <p:spPr>
          <a:xfrm>
            <a:off x="250575" y="3677534"/>
            <a:ext cx="38347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connectivism</a:t>
            </a:r>
          </a:p>
        </p:txBody>
      </p:sp>
    </p:spTree>
    <p:extLst>
      <p:ext uri="{BB962C8B-B14F-4D97-AF65-F5344CB8AC3E}">
        <p14:creationId xmlns:p14="http://schemas.microsoft.com/office/powerpoint/2010/main" val="2796953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65350" y="973836"/>
            <a:ext cx="4978401" cy="3703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4000" b="1" dirty="0" err="1"/>
              <a:t>Literacy</a:t>
            </a:r>
            <a:r>
              <a:rPr lang="pl-PL" sz="4000" b="1" dirty="0"/>
              <a:t>, n.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“The quality or state of being literate; knowledge of letters; condition in respect to education, </a:t>
            </a:r>
            <a:r>
              <a:rPr lang="en-US" sz="2000" b="1" i="1" dirty="0"/>
              <a:t>esp.</a:t>
            </a:r>
            <a:r>
              <a:rPr lang="en-US" sz="2000" b="1" dirty="0"/>
              <a:t> ability to read and write.”</a:t>
            </a:r>
          </a:p>
          <a:p>
            <a:pPr marL="0" indent="0" algn="r">
              <a:buNone/>
            </a:pPr>
            <a:endParaRPr lang="en-US" sz="2000" dirty="0"/>
          </a:p>
          <a:p>
            <a:pPr marL="0" indent="0" algn="r">
              <a:buNone/>
            </a:pPr>
            <a:r>
              <a:rPr lang="en-US" sz="2000" i="1" dirty="0"/>
              <a:t>- The Oxford English Dictionary</a:t>
            </a:r>
          </a:p>
        </p:txBody>
      </p:sp>
    </p:spTree>
    <p:extLst>
      <p:ext uri="{BB962C8B-B14F-4D97-AF65-F5344CB8AC3E}">
        <p14:creationId xmlns:p14="http://schemas.microsoft.com/office/powerpoint/2010/main" val="398159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8551" y="342900"/>
            <a:ext cx="2777491" cy="4451349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36198" y="954754"/>
            <a:ext cx="2561306" cy="3521774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A working group of Kansas State University students and faculty dedicated to exploring and extending the possibilities of digital ethnography.</a:t>
            </a:r>
          </a:p>
          <a:p>
            <a:endParaRPr lang="en-US" sz="1800" dirty="0"/>
          </a:p>
          <a:p>
            <a:r>
              <a:rPr lang="en-GB" sz="18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A Vision of Students Today, Michael </a:t>
            </a:r>
            <a:r>
              <a:rPr lang="en-GB" sz="1800" i="1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Wesch</a:t>
            </a:r>
            <a:r>
              <a:rPr lang="en-GB" sz="18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(2007). Slightly abridged</a:t>
            </a:r>
            <a:br>
              <a:rPr lang="en-US" sz="1800" i="1" dirty="0">
                <a:solidFill>
                  <a:schemeClr val="accent2">
                    <a:lumMod val="20000"/>
                    <a:lumOff val="80000"/>
                  </a:schemeClr>
                </a:solidFill>
              </a:rPr>
            </a:br>
            <a:endParaRPr lang="en-US" sz="1800" i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" name="Picture 9" descr="Screen shot 2011-02-02 at 14.17.46.png">
            <a:extLst>
              <a:ext uri="{FF2B5EF4-FFF2-40B4-BE49-F238E27FC236}">
                <a16:creationId xmlns:a16="http://schemas.microsoft.com/office/drawing/2014/main" id="{44B99080-949A-8A42-9CC0-2126D03148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9526" y="-747461"/>
            <a:ext cx="6741041" cy="765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09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ird_c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6113721" cy="51483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3720" y="265692"/>
            <a:ext cx="2562447" cy="2316691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And Learning was Set Free!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3720" y="44623"/>
            <a:ext cx="3030280" cy="4125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0020528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ird_c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6113721" cy="51483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3720" y="265692"/>
            <a:ext cx="2562447" cy="2316691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</a:rPr>
              <a:t>And Learning was Set Free!</a:t>
            </a:r>
          </a:p>
        </p:txBody>
      </p:sp>
      <p:sp>
        <p:nvSpPr>
          <p:cNvPr id="5" name="Rectangle 4"/>
          <p:cNvSpPr/>
          <p:nvPr/>
        </p:nvSpPr>
        <p:spPr>
          <a:xfrm>
            <a:off x="6113720" y="44623"/>
            <a:ext cx="3030280" cy="4125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49950" y="4178299"/>
            <a:ext cx="2368550" cy="800101"/>
          </a:xfrm>
          <a:prstGeom prst="rect">
            <a:avLst/>
          </a:prstGeom>
        </p:spPr>
        <p:txBody>
          <a:bodyPr vert="horz" lIns="68580" tIns="34290" rIns="68580" bIns="3429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pPr algn="r"/>
            <a:r>
              <a:rPr lang="en-US" sz="2700" dirty="0"/>
              <a:t>…or was it?</a:t>
            </a:r>
          </a:p>
        </p:txBody>
      </p:sp>
    </p:spTree>
    <p:extLst>
      <p:ext uri="{BB962C8B-B14F-4D97-AF65-F5344CB8AC3E}">
        <p14:creationId xmlns:p14="http://schemas.microsoft.com/office/powerpoint/2010/main" val="3558276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B691D59-8F51-4DD8-AD41-D568D29B0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AEF18-0627-48F3-9B3D-F7E8F050B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AEE08A-C572-438F-9753-B0D527A51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B93146F-62ED-4C59-844C-0935D0FB5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2314323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B5D795CF-5F70-4821-BB11-0B2B8FCCD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8631"/>
            <a:ext cx="9143999" cy="46648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B1AC31-0B6C-4781-BA06-16BE17F8A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5138" y="542924"/>
            <a:ext cx="5623962" cy="4249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34262" y="1217841"/>
            <a:ext cx="5194696" cy="28560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1600" dirty="0">
                <a:solidFill>
                  <a:srgbClr val="FFFFFF"/>
                </a:solidFill>
              </a:rPr>
              <a:t>This is a story about:</a:t>
            </a:r>
            <a:br>
              <a:rPr lang="en-US" sz="1600" dirty="0">
                <a:solidFill>
                  <a:srgbClr val="FFFFFF"/>
                </a:solidFill>
              </a:rPr>
            </a:br>
            <a:br>
              <a:rPr lang="en-US" sz="1600" dirty="0">
                <a:solidFill>
                  <a:srgbClr val="FFFFFF"/>
                </a:solidFill>
              </a:rPr>
            </a:br>
            <a:r>
              <a:rPr lang="en-US" sz="1600" dirty="0">
                <a:solidFill>
                  <a:srgbClr val="FFFFFF"/>
                </a:solidFill>
              </a:rPr>
              <a:t> </a:t>
            </a:r>
            <a:br>
              <a:rPr lang="en-US" sz="1600" dirty="0">
                <a:solidFill>
                  <a:srgbClr val="FFFFFF"/>
                </a:solidFill>
              </a:rPr>
            </a:br>
            <a:r>
              <a:rPr lang="en-US" sz="1600" dirty="0">
                <a:solidFill>
                  <a:srgbClr val="FFFFFF"/>
                </a:solidFill>
              </a:rPr>
              <a:t>	</a:t>
            </a:r>
            <a:r>
              <a:rPr lang="en-US" sz="2400" dirty="0">
                <a:solidFill>
                  <a:srgbClr val="FFFFFF"/>
                </a:solidFill>
              </a:rPr>
              <a:t>Empowerment  vs.  Control, 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	Teaching  vs.  Learning,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2400" dirty="0">
                <a:solidFill>
                  <a:srgbClr val="FFFFFF"/>
                </a:solidFill>
              </a:rPr>
              <a:t>	Conservatives  vs.  </a:t>
            </a:r>
            <a:r>
              <a:rPr lang="en-US" sz="2400" dirty="0" err="1">
                <a:solidFill>
                  <a:srgbClr val="FFFFFF"/>
                </a:solidFill>
              </a:rPr>
              <a:t>Edupunks</a:t>
            </a:r>
            <a:r>
              <a:rPr lang="en-US" sz="2400" dirty="0">
                <a:solidFill>
                  <a:srgbClr val="FFFFFF"/>
                </a:solidFill>
              </a:rPr>
              <a:t>.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1600" dirty="0">
                <a:solidFill>
                  <a:srgbClr val="FFFFFF"/>
                </a:solidFill>
              </a:rPr>
              <a:t>		</a:t>
            </a:r>
            <a:br>
              <a:rPr lang="en-US" sz="1600" dirty="0">
                <a:solidFill>
                  <a:srgbClr val="FFFFFF"/>
                </a:solidFill>
              </a:rPr>
            </a:br>
            <a:r>
              <a:rPr lang="en-US" sz="1600" dirty="0">
                <a:solidFill>
                  <a:srgbClr val="FFFFFF"/>
                </a:solidFill>
              </a:rPr>
              <a:t>		</a:t>
            </a:r>
            <a:br>
              <a:rPr lang="en-US" sz="1600" dirty="0">
                <a:solidFill>
                  <a:srgbClr val="FFFFFF"/>
                </a:solidFill>
              </a:rPr>
            </a:br>
            <a:r>
              <a:rPr lang="en-US" sz="1600" dirty="0">
                <a:solidFill>
                  <a:srgbClr val="FFFFFF"/>
                </a:solidFill>
              </a:rPr>
              <a:t>                 Welcome to 21</a:t>
            </a:r>
            <a:r>
              <a:rPr lang="en-US" sz="1600" baseline="30000" dirty="0">
                <a:solidFill>
                  <a:srgbClr val="FFFFFF"/>
                </a:solidFill>
              </a:rPr>
              <a:t>st</a:t>
            </a:r>
            <a:r>
              <a:rPr lang="en-US" sz="1600" dirty="0">
                <a:solidFill>
                  <a:srgbClr val="FFFFFF"/>
                </a:solidFill>
              </a:rPr>
              <a:t> Century E-Learning…</a:t>
            </a:r>
            <a:br>
              <a:rPr lang="en-US" sz="1600" dirty="0">
                <a:solidFill>
                  <a:srgbClr val="FFFFFF"/>
                </a:solidFill>
              </a:rPr>
            </a:br>
            <a:endParaRPr lang="en-US" sz="1600" dirty="0">
              <a:solidFill>
                <a:srgbClr val="FFFFFF"/>
              </a:solidFill>
            </a:endParaRPr>
          </a:p>
        </p:txBody>
      </p:sp>
      <p:pic>
        <p:nvPicPr>
          <p:cNvPr id="8" name="Graphic 7" descr="Lightbulb">
            <a:extLst>
              <a:ext uri="{FF2B5EF4-FFF2-40B4-BE49-F238E27FC236}">
                <a16:creationId xmlns:a16="http://schemas.microsoft.com/office/drawing/2014/main" id="{46939908-1788-4EA9-8F4E-D7C00D18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724" y="1507962"/>
            <a:ext cx="2294126" cy="229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8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2314323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82" name="Rectangle 81">
            <a:extLst>
              <a:ext uri="{FF2B5EF4-FFF2-40B4-BE49-F238E27FC236}">
                <a16:creationId xmlns:a16="http://schemas.microsoft.com/office/drawing/2014/main" id="{683F1FFD-1AA8-4EC2-97B9-FEC7564F4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5" name="Picture 5" descr="london18"/>
          <p:cNvPicPr>
            <a:picLocks noChangeAspect="1" noChangeArrowheads="1"/>
          </p:cNvPicPr>
          <p:nvPr/>
        </p:nvPicPr>
        <p:blipFill rotWithShape="1">
          <a:blip r:embed="rId3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 bwMode="auto">
          <a:xfrm>
            <a:off x="334900" y="542924"/>
            <a:ext cx="5623962" cy="42576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8FF0F8A7-C9E3-49D9-A67E-09FF582C7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542924"/>
            <a:ext cx="2777490" cy="4249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6226681" y="1050545"/>
            <a:ext cx="2559844" cy="156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2500" dirty="0">
                <a:solidFill>
                  <a:srgbClr val="FFFFFF"/>
                </a:solidFill>
              </a:rPr>
              <a:t>Consider the Nouveau Riche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A4274C20-A98B-4AC3-B16A-B7F41CB58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4900" y="340232"/>
            <a:ext cx="8474200" cy="73915"/>
            <a:chOff x="446534" y="453643"/>
            <a:chExt cx="11298933" cy="98554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43ECC69B-2243-424A-8237-CF490F8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D2EA3B9-3D17-4510-8464-E74F67267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AA5DFA43-F31D-4C31-8826-6B40A21C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170923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2928117C-9446-4E7F-AE62-95E0F6DB5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342900"/>
            <a:ext cx="2777490" cy="712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4D30AFB-4D71-48B0-AA00-28EE92363A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340232"/>
            <a:ext cx="2777490" cy="7391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96A0B76F-8010-4C62-B4B6-C5FC438C0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81372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FC936C0-4624-438D-BDD0-6B296BD6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900" y="2314323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683F1FFD-1AA8-4EC2-97B9-FEC7564F4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334900" y="542924"/>
            <a:ext cx="5623962" cy="4257676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8FF0F8A7-C9E3-49D9-A67E-09FF582C7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31610" y="542924"/>
            <a:ext cx="2777490" cy="42499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6222206" y="1064418"/>
            <a:ext cx="2311182" cy="156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2500" dirty="0">
                <a:solidFill>
                  <a:srgbClr val="FFFFFF"/>
                </a:solidFill>
              </a:rPr>
              <a:t>Who are the Nouveau Technorati?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4274C20-A98B-4AC3-B16A-B7F41CB58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4900" y="340232"/>
            <a:ext cx="8474200" cy="73915"/>
            <a:chOff x="446534" y="453643"/>
            <a:chExt cx="11298933" cy="98554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43ECC69B-2243-424A-8237-CF490F8B0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6D2EA3B9-3D17-4510-8464-E74F67267C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A5DFA43-F31D-4C31-8826-6B40A21CF9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271756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ldofweb20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5725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63210" y="2137441"/>
            <a:ext cx="2986715" cy="7546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27E308"/>
                </a:solidFill>
                <a:latin typeface="Arial Rounded MT Bold"/>
                <a:cs typeface="Arial Rounded MT Bold"/>
              </a:rPr>
              <a:t>The New Web</a:t>
            </a:r>
          </a:p>
        </p:txBody>
      </p:sp>
    </p:spTree>
    <p:extLst>
      <p:ext uri="{BB962C8B-B14F-4D97-AF65-F5344CB8AC3E}">
        <p14:creationId xmlns:p14="http://schemas.microsoft.com/office/powerpoint/2010/main" val="176399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8551" y="342900"/>
            <a:ext cx="2777491" cy="4451349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96875" y="868012"/>
            <a:ext cx="2561306" cy="352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en-US" sz="1800" dirty="0">
                <a:solidFill>
                  <a:schemeClr val="bg1"/>
                </a:solidFill>
              </a:rPr>
              <a:t>"Who are these people? Seriously, who actually sits down after a long day at work and says, I'm not going to watch Lost tonight. I'm going to turn on my computer and make a movie starring my pet iguana? … Who has that time and that energy and that passion?</a:t>
            </a:r>
            <a:r>
              <a:rPr lang="ja-JP" altLang="en-US" sz="1800">
                <a:solidFill>
                  <a:schemeClr val="bg1"/>
                </a:solidFill>
                <a:latin typeface="Arial"/>
              </a:rPr>
              <a:t>”</a:t>
            </a: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DD3A06-34B7-3C4A-A22C-2D698309A94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543" y="865519"/>
            <a:ext cx="5893095" cy="392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66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sz="quarter" idx="13"/>
          </p:nvPr>
        </p:nvSpPr>
        <p:spPr>
          <a:xfrm>
            <a:off x="4029739" y="669851"/>
            <a:ext cx="4189227" cy="414300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ja-JP" altLang="en-US" sz="2800" dirty="0">
                <a:solidFill>
                  <a:schemeClr val="accent1"/>
                </a:solidFill>
                <a:latin typeface="Arial"/>
              </a:rPr>
              <a:t>“</a:t>
            </a:r>
            <a:r>
              <a:rPr lang="en-US" sz="2800" dirty="0">
                <a:solidFill>
                  <a:schemeClr val="accent1"/>
                </a:solidFill>
              </a:rPr>
              <a:t>The answer is, you do."</a:t>
            </a:r>
          </a:p>
          <a:p>
            <a:pPr>
              <a:lnSpc>
                <a:spcPct val="80000"/>
              </a:lnSpc>
            </a:pPr>
            <a:endParaRPr lang="en-US" sz="18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11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9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9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90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050" dirty="0">
                <a:solidFill>
                  <a:schemeClr val="accent1"/>
                </a:solidFill>
              </a:rPr>
              <a:t>Time's Person of the Year: You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050" dirty="0">
                <a:solidFill>
                  <a:schemeClr val="accent1"/>
                </a:solidFill>
              </a:rPr>
              <a:t>Wednesday, Dec. 13, 2006 By LEV GROSSMAN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1050" dirty="0">
              <a:solidFill>
                <a:schemeClr val="accent1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050" dirty="0">
                <a:solidFill>
                  <a:schemeClr val="accent1"/>
                </a:solidFill>
              </a:rPr>
              <a:t>http://</a:t>
            </a:r>
            <a:r>
              <a:rPr lang="en-US" sz="1050" dirty="0" err="1">
                <a:solidFill>
                  <a:schemeClr val="accent1"/>
                </a:solidFill>
              </a:rPr>
              <a:t>www.time.com</a:t>
            </a:r>
            <a:r>
              <a:rPr lang="en-US" sz="1050" dirty="0">
                <a:solidFill>
                  <a:schemeClr val="accent1"/>
                </a:solidFill>
              </a:rPr>
              <a:t>/time/magazine/article/0,9171,1569514,00.html</a:t>
            </a:r>
          </a:p>
        </p:txBody>
      </p:sp>
      <p:pic>
        <p:nvPicPr>
          <p:cNvPr id="8196" name="Picture 4" descr="timem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723" y="552893"/>
            <a:ext cx="3281749" cy="43875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334001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Generation Game</a:t>
            </a:r>
            <a:endParaRPr lang="en-US"/>
          </a:p>
        </p:txBody>
      </p:sp>
      <p:sp>
        <p:nvSpPr>
          <p:cNvPr id="9229" name="Rectangle 13"/>
          <p:cNvSpPr>
            <a:spLocks noGrp="1" noChangeArrowheads="1"/>
          </p:cNvSpPr>
          <p:nvPr>
            <p:ph sz="quarter" idx="13"/>
          </p:nvPr>
        </p:nvSpPr>
        <p:spPr>
          <a:xfrm>
            <a:off x="2695575" y="4407196"/>
            <a:ext cx="6172200" cy="651272"/>
          </a:xfrm>
          <a:prstGeom prst="rect">
            <a:avLst/>
          </a:prstGeom>
          <a:noFill/>
          <a:ln/>
        </p:spPr>
        <p:txBody>
          <a:bodyPr/>
          <a:lstStyle/>
          <a:p>
            <a:pPr algn="r">
              <a:buFontTx/>
              <a:buNone/>
            </a:pPr>
            <a:r>
              <a:rPr lang="en-GB" sz="135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Understanding the New Students, </a:t>
            </a:r>
          </a:p>
          <a:p>
            <a:pPr algn="r">
              <a:buFontTx/>
              <a:buNone/>
            </a:pPr>
            <a:r>
              <a:rPr lang="en-GB" sz="135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Diana </a:t>
            </a:r>
            <a:r>
              <a:rPr lang="en-GB" sz="135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Oblinger</a:t>
            </a:r>
            <a:r>
              <a:rPr lang="en-GB" sz="135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, </a:t>
            </a:r>
            <a:r>
              <a:rPr lang="en-GB" sz="1350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Educause</a:t>
            </a:r>
            <a:r>
              <a:rPr lang="en-GB" sz="135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Review Jul/Aug 2003</a:t>
            </a:r>
            <a:endParaRPr lang="en-US" sz="135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585012" y="1056380"/>
            <a:ext cx="2110563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 dirty="0">
                <a:solidFill>
                  <a:srgbClr val="4D4D4D"/>
                </a:solidFill>
              </a:rPr>
              <a:t>Boomers</a:t>
            </a:r>
            <a:endParaRPr lang="en-US" sz="2100" dirty="0">
              <a:solidFill>
                <a:srgbClr val="4D4D4D"/>
              </a:solidFill>
            </a:endParaRPr>
          </a:p>
        </p:txBody>
      </p:sp>
      <p:pic>
        <p:nvPicPr>
          <p:cNvPr id="9222" name="Picture 6" descr="with%20the%20beatles%20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038" y="1556707"/>
            <a:ext cx="2535060" cy="2520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 descr="Nirvana_Nevermind_Front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0072" y="1548923"/>
            <a:ext cx="2472285" cy="2472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546109" y="1056380"/>
            <a:ext cx="192965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>
                <a:solidFill>
                  <a:srgbClr val="4D4D4D"/>
                </a:solidFill>
              </a:rPr>
              <a:t>Gen-Xers</a:t>
            </a:r>
            <a:endParaRPr lang="en-US" sz="2100">
              <a:solidFill>
                <a:srgbClr val="4D4D4D"/>
              </a:solidFill>
            </a:endParaRPr>
          </a:p>
        </p:txBody>
      </p:sp>
      <p:pic>
        <p:nvPicPr>
          <p:cNvPr id="9226" name="Picture 10" descr="B000BTDMDC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64331" y="1548924"/>
            <a:ext cx="2472285" cy="2472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335644" y="1060137"/>
            <a:ext cx="192965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100">
                <a:solidFill>
                  <a:srgbClr val="4D4D4D"/>
                </a:solidFill>
              </a:rPr>
              <a:t>Millenials</a:t>
            </a:r>
            <a:endParaRPr lang="en-US" sz="21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45253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6611</TotalTime>
  <Words>509</Words>
  <Application>Microsoft Macintosh PowerPoint</Application>
  <PresentationFormat>On-screen Show (16:9)</PresentationFormat>
  <Paragraphs>221</Paragraphs>
  <Slides>22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Arial Rounded MT Bold</vt:lpstr>
      <vt:lpstr>Calibri</vt:lpstr>
      <vt:lpstr>Gill Sans MT</vt:lpstr>
      <vt:lpstr>Wingdings 2</vt:lpstr>
      <vt:lpstr>Dividend</vt:lpstr>
      <vt:lpstr>The NEW WEB literacy:  PART i</vt:lpstr>
      <vt:lpstr>PowerPoint Presentation</vt:lpstr>
      <vt:lpstr>This is a story about:     Empowerment  vs.  Control,   Teaching  vs.  Learning,  Conservatives  vs.  Edupunks.                        Welcome to 21st Century E-Learning… </vt:lpstr>
      <vt:lpstr>Consider the Nouveau Riche</vt:lpstr>
      <vt:lpstr>Who are the Nouveau Technorati?</vt:lpstr>
      <vt:lpstr>PowerPoint Presentation</vt:lpstr>
      <vt:lpstr>PowerPoint Presentation</vt:lpstr>
      <vt:lpstr>PowerPoint Presentation</vt:lpstr>
      <vt:lpstr>The Generation Game</vt:lpstr>
      <vt:lpstr>PowerPoint Presentation</vt:lpstr>
      <vt:lpstr>PowerPoint Presentation</vt:lpstr>
      <vt:lpstr>Virtual Learning Environments</vt:lpstr>
      <vt:lpstr>Future Learning Environments?</vt:lpstr>
      <vt:lpstr>Colloquia</vt:lpstr>
      <vt:lpstr>But Whose LE is it Anyway?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And Learning was Set Free!</vt:lpstr>
      <vt:lpstr>And Learning was Set Free!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WEB literacy:  PART i</dc:title>
  <dc:creator>Millard D.E.</dc:creator>
  <cp:lastModifiedBy>Millard D.E.</cp:lastModifiedBy>
  <cp:revision>12</cp:revision>
  <dcterms:created xsi:type="dcterms:W3CDTF">2019-01-30T23:49:11Z</dcterms:created>
  <dcterms:modified xsi:type="dcterms:W3CDTF">2019-02-04T14:00:23Z</dcterms:modified>
</cp:coreProperties>
</file>